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30"/>
  </p:notesMasterIdLst>
  <p:handoutMasterIdLst>
    <p:handoutMasterId r:id="rId31"/>
  </p:handoutMasterIdLst>
  <p:sldIdLst>
    <p:sldId id="26505" r:id="rId5"/>
    <p:sldId id="26383" r:id="rId6"/>
    <p:sldId id="271" r:id="rId7"/>
    <p:sldId id="26540" r:id="rId8"/>
    <p:sldId id="26541" r:id="rId9"/>
    <p:sldId id="26542" r:id="rId10"/>
    <p:sldId id="26506" r:id="rId11"/>
    <p:sldId id="289" r:id="rId12"/>
    <p:sldId id="26523" r:id="rId13"/>
    <p:sldId id="26526" r:id="rId14"/>
    <p:sldId id="26544" r:id="rId15"/>
    <p:sldId id="26545" r:id="rId16"/>
    <p:sldId id="26546" r:id="rId17"/>
    <p:sldId id="26547" r:id="rId18"/>
    <p:sldId id="26548" r:id="rId19"/>
    <p:sldId id="26549" r:id="rId20"/>
    <p:sldId id="26508" r:id="rId21"/>
    <p:sldId id="26550" r:id="rId22"/>
    <p:sldId id="26513" r:id="rId23"/>
    <p:sldId id="26555" r:id="rId24"/>
    <p:sldId id="26552" r:id="rId25"/>
    <p:sldId id="26556" r:id="rId26"/>
    <p:sldId id="26554" r:id="rId27"/>
    <p:sldId id="360" r:id="rId28"/>
    <p:sldId id="361" r:id="rId29"/>
  </p:sldIdLst>
  <p:sldSz cx="12192000" cy="6858000"/>
  <p:notesSz cx="6858000" cy="9144000"/>
  <p:embeddedFontLst>
    <p:embeddedFont>
      <p:font typeface="Cambria Math" panose="02040503050406030204" pitchFamily="18" charset="0"/>
      <p:regular r:id="rId32"/>
    </p:embeddedFont>
    <p:embeddedFont>
      <p:font typeface="Public Sans" pitchFamily="2" charset="0"/>
      <p:regular r:id="rId33"/>
      <p:bold r:id="rId34"/>
      <p:italic r:id="rId35"/>
      <p:boldItalic r:id="rId36"/>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C217C917-583C-E77D-B579-6E8946FFDC11}" name="Sam Houda" initials="SH" userId="S::samantha.houda1@det.nsw.edu.au::8177d86a-8cc2-4537-942b-686d9dda63ce" providerId="AD"/>
  <p188:author id="{D0DDC327-329F-63FB-AC3C-6BF19EBC8462}" name="Leanne Tregea" initials="LT" userId="S::LEANNE.TREGEA@det.nsw.edu.au::f2e36c9a-d924-466d-9611-e6d4e51869ea" providerId="AD"/>
  <p188:author id="{07BE1E32-B1B9-C586-6223-7A9FA1A7B64E}" name="Colleen Worton" initials="CW" userId="S::Colleen.Worton1@det.nsw.edu.au::a6748734-c10b-4b5d-9295-d5dfe3f3f624" providerId="AD"/>
  <p188:author id="{7A515281-0D4E-108C-0E29-1B372EFE0351}" name="Casey Law" initials="CL" userId="S::casey.law6@det.nsw.edu.au::f30dbcee-59ca-40a3-8d27-f74b8047a654" providerId="AD"/>
  <p188:author id="{C461638E-F1F5-7186-9758-0B4A52497F93}" name="Meagan Rodda" initials="MR" userId="S::Meagan.Rodda@det.nsw.edu.au::efecb8de-290d-42b5-96ee-00df0648c086" providerId="AD"/>
  <p188:author id="{F6A5708F-C57C-9878-4BD1-7490923A900F}" name="Colleen Worton" initials="CW" userId="S::colleen.worton1@det.nsw.edu.au::a6748734-c10b-4b5d-9295-d5dfe3f3f624" providerId="AD"/>
  <p188:author id="{C25A559F-B1DB-14E4-86C7-DB877BD15D7B}" name="Corinne Towns" initials="CT" userId="S::Corinne.Vingerhoed1@det.nsw.edu.au::552e047b-3ad6-49ed-9d6e-f028379f5a0b" providerId="AD"/>
  <p188:author id="{263BDCEB-9FC8-4690-DFCB-22AE17C08782}" name="John Anderson" initials="JA" userId="S::John.Anderson69@det.nsw.edu.au::4665f8d5-4493-45a3-b249-2f437f25244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D25DEC-3059-4A21-B98E-77B20A2A103A}" v="1" dt="2025-11-26T02:48:49.991"/>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90" y="84"/>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font" Target="fonts/font3.fntdata"/><Relationship Id="rId42"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1.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5.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font" Target="fonts/font4.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2.fntdata"/><Relationship Id="rId3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3/12/2025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3/12/2025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300881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17160D-22AF-2E8B-84B4-A4D5470F26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6F65C2-1670-7277-482C-EA31952B29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1C06A5-93EF-B02D-123E-059B7B3DF8FF}"/>
              </a:ext>
            </a:extLst>
          </p:cNvPr>
          <p:cNvSpPr>
            <a:spLocks noGrp="1"/>
          </p:cNvSpPr>
          <p:nvPr>
            <p:ph type="body" idx="1"/>
          </p:nvPr>
        </p:nvSpPr>
        <p:spPr/>
        <p:txBody>
          <a:bodyPr/>
          <a:lstStyle/>
          <a:p>
            <a:r>
              <a:rPr lang="en-AU"/>
              <a:t>Students should notice that it is concave up (a will be positive) and that the y-intercept will be positive but we can’t see it. Students will wonder what the equation is.</a:t>
            </a:r>
          </a:p>
        </p:txBody>
      </p:sp>
      <p:sp>
        <p:nvSpPr>
          <p:cNvPr id="4" name="Slide Number Placeholder 3">
            <a:extLst>
              <a:ext uri="{FF2B5EF4-FFF2-40B4-BE49-F238E27FC236}">
                <a16:creationId xmlns:a16="http://schemas.microsoft.com/office/drawing/2014/main" id="{BD5F8703-3D9A-D24B-E1DC-BA1081B47DA6}"/>
              </a:ext>
            </a:extLst>
          </p:cNvPr>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34812297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4AAA66-74F6-89F4-B0E5-4ADAE28451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739EA5-B691-BE02-2E06-A1FEF1E1EA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7A130E-F6AE-4F9B-9343-432455C34C13}"/>
              </a:ext>
            </a:extLst>
          </p:cNvPr>
          <p:cNvSpPr>
            <a:spLocks noGrp="1"/>
          </p:cNvSpPr>
          <p:nvPr>
            <p:ph type="body" idx="1"/>
          </p:nvPr>
        </p:nvSpPr>
        <p:spPr/>
        <p:txBody>
          <a:bodyPr/>
          <a:lstStyle/>
          <a:p>
            <a:r>
              <a:rPr lang="en-AU"/>
              <a:t>Students should notice that it is concave up (a will be positive) and that the y-intercept will be positive but we can’t see it. Students will wonder what the equation is.</a:t>
            </a:r>
          </a:p>
        </p:txBody>
      </p:sp>
      <p:sp>
        <p:nvSpPr>
          <p:cNvPr id="4" name="Slide Number Placeholder 3">
            <a:extLst>
              <a:ext uri="{FF2B5EF4-FFF2-40B4-BE49-F238E27FC236}">
                <a16:creationId xmlns:a16="http://schemas.microsoft.com/office/drawing/2014/main" id="{094DD545-A0BA-F4A9-BCD3-4A15F8DC193E}"/>
              </a:ext>
            </a:extLst>
          </p:cNvPr>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21998567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096CB-93F4-A534-9A09-E62D8D0FCC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0C9771-8B71-A815-47B2-80AD61CAA4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CF5A5D-52E1-3FF0-F117-A15B3B2C873C}"/>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CE2E415B-2D3E-DDCD-2327-3935E1E20996}"/>
              </a:ext>
            </a:extLst>
          </p:cNvPr>
          <p:cNvSpPr>
            <a:spLocks noGrp="1"/>
          </p:cNvSpPr>
          <p:nvPr>
            <p:ph type="sldNum" sz="quarter" idx="5"/>
          </p:nvPr>
        </p:nvSpPr>
        <p:spPr/>
        <p:txBody>
          <a:bodyPr/>
          <a:lstStyle/>
          <a:p>
            <a:fld id="{B07158C4-A119-4B78-9DE8-A50001BC31DC}" type="slidenum">
              <a:rPr lang="en-AU" smtClean="0"/>
              <a:pPr/>
              <a:t>17</a:t>
            </a:fld>
            <a:endParaRPr lang="en-AU"/>
          </a:p>
        </p:txBody>
      </p:sp>
    </p:spTree>
    <p:extLst>
      <p:ext uri="{BB962C8B-B14F-4D97-AF65-F5344CB8AC3E}">
        <p14:creationId xmlns:p14="http://schemas.microsoft.com/office/powerpoint/2010/main" val="41351827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D9CCC1-CF15-C64D-5F1A-8DD3FA0951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788D9E-0123-3F06-698C-818BE07E1A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6C62EC-2560-614B-7DE3-B9ABCC7F44EA}"/>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880936A6-0CD8-74F4-F302-1CE041A76F68}"/>
              </a:ext>
            </a:extLst>
          </p:cNvPr>
          <p:cNvSpPr>
            <a:spLocks noGrp="1"/>
          </p:cNvSpPr>
          <p:nvPr>
            <p:ph type="sldNum" sz="quarter" idx="5"/>
          </p:nvPr>
        </p:nvSpPr>
        <p:spPr/>
        <p:txBody>
          <a:bodyPr/>
          <a:lstStyle/>
          <a:p>
            <a:fld id="{B07158C4-A119-4B78-9DE8-A50001BC31DC}" type="slidenum">
              <a:rPr lang="en-AU" smtClean="0"/>
              <a:pPr/>
              <a:t>20</a:t>
            </a:fld>
            <a:endParaRPr lang="en-AU"/>
          </a:p>
        </p:txBody>
      </p:sp>
    </p:spTree>
    <p:extLst>
      <p:ext uri="{BB962C8B-B14F-4D97-AF65-F5344CB8AC3E}">
        <p14:creationId xmlns:p14="http://schemas.microsoft.com/office/powerpoint/2010/main" val="1515344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88604A-A41B-5EA5-DA6B-48635C5D81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D58DB5-FA32-A0A2-D773-334F68F923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96C059-EE04-CA43-ED9F-7C55B65A141F}"/>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A4A6EC97-4385-DF6E-1241-C2A4F59EA51F}"/>
              </a:ext>
            </a:extLst>
          </p:cNvPr>
          <p:cNvSpPr>
            <a:spLocks noGrp="1"/>
          </p:cNvSpPr>
          <p:nvPr>
            <p:ph type="sldNum" sz="quarter" idx="5"/>
          </p:nvPr>
        </p:nvSpPr>
        <p:spPr/>
        <p:txBody>
          <a:bodyPr/>
          <a:lstStyle/>
          <a:p>
            <a:fld id="{B07158C4-A119-4B78-9DE8-A50001BC31DC}" type="slidenum">
              <a:rPr lang="en-AU" smtClean="0"/>
              <a:pPr/>
              <a:t>22</a:t>
            </a:fld>
            <a:endParaRPr lang="en-AU"/>
          </a:p>
        </p:txBody>
      </p:sp>
    </p:spTree>
    <p:extLst>
      <p:ext uri="{BB962C8B-B14F-4D97-AF65-F5344CB8AC3E}">
        <p14:creationId xmlns:p14="http://schemas.microsoft.com/office/powerpoint/2010/main" val="7434122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24</a:t>
            </a:fld>
            <a:endParaRPr lang="en-AU"/>
          </a:p>
        </p:txBody>
      </p:sp>
    </p:spTree>
    <p:extLst>
      <p:ext uri="{BB962C8B-B14F-4D97-AF65-F5344CB8AC3E}">
        <p14:creationId xmlns:p14="http://schemas.microsoft.com/office/powerpoint/2010/main" val="22855752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25</a:t>
            </a:fld>
            <a:endParaRPr lang="en-AU"/>
          </a:p>
        </p:txBody>
      </p:sp>
    </p:spTree>
    <p:extLst>
      <p:ext uri="{BB962C8B-B14F-4D97-AF65-F5344CB8AC3E}">
        <p14:creationId xmlns:p14="http://schemas.microsoft.com/office/powerpoint/2010/main" val="181053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latin typeface="Arial" panose="020B0604020202020204" pitchFamily="34" charset="0"/>
                <a:cs typeface="Arial" panose="020B0604020202020204" pitchFamily="34" charset="0"/>
              </a:rPr>
              <a:t>Notes for teachers:</a:t>
            </a:r>
            <a:endParaRPr lang="en-AU">
              <a:latin typeface="Arial" panose="020B0604020202020204" pitchFamily="34" charset="0"/>
              <a:cs typeface="Arial" panose="020B0604020202020204" pitchFamily="34" charset="0"/>
            </a:endParaRPr>
          </a:p>
          <a:p>
            <a:pPr marL="171450" indent="-171450">
              <a:buFont typeface="Arial"/>
              <a:buChar char="•"/>
            </a:pPr>
            <a:r>
              <a:rPr lang="en-AU">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a:latin typeface="Arial" panose="020B0604020202020204" pitchFamily="34" charset="0"/>
                <a:cs typeface="Arial" panose="020B0604020202020204" pitchFamily="34" charset="0"/>
              </a:rPr>
              <a:t>For more information See ⁠</a:t>
            </a:r>
            <a:r>
              <a:rPr lang="en-AU">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a:latin typeface="Arial" panose="020B0604020202020204" pitchFamily="34" charset="0"/>
                <a:cs typeface="Arial" panose="020B0604020202020204" pitchFamily="34" charset="0"/>
              </a:rPr>
              <a:t> or the NSW Department of Education explicit teaching strategies, ⁠</a:t>
            </a:r>
            <a:r>
              <a:rPr lang="en-AU">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a:latin typeface="Arial" panose="020B0604020202020204" pitchFamily="34" charset="0"/>
                <a:cs typeface="Arial" panose="020B0604020202020204" pitchFamily="34" charset="0"/>
              </a:rPr>
              <a:t> and ⁠</a:t>
            </a:r>
            <a:r>
              <a:rPr lang="en-AU">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a:latin typeface="Arial" panose="020B0604020202020204" pitchFamily="34" charset="0"/>
              <a:cs typeface="Arial" panose="020B0604020202020204" pitchFamily="34" charset="0"/>
            </a:endParaRPr>
          </a:p>
          <a:p>
            <a:pPr marL="171450" indent="-171450">
              <a:buFont typeface="Arial"/>
              <a:buChar char="•"/>
            </a:pPr>
            <a:r>
              <a:rPr lang="en-AU">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a:latin typeface="Arial" panose="020B0604020202020204" pitchFamily="34" charset="0"/>
                <a:cs typeface="Arial" panose="020B0604020202020204" pitchFamily="34" charset="0"/>
              </a:rPr>
              <a:t>LISC should be revisited during the lesson to support students' evaluation of their learning</a:t>
            </a:r>
          </a:p>
          <a:p>
            <a:endParaRPr lang="en-AU" b="1">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3480285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E422C6-E86D-7B86-F790-0E3BD7BAD9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D568D0-9433-12CE-C19C-5285DA355B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A51AE1-2185-9138-7F3E-0D1AAFC9AB45}"/>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F4B0C1A9-9FB5-3533-2C98-67159ECE33F5}"/>
              </a:ext>
            </a:extLst>
          </p:cNvPr>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3207751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8F338D-8121-9D87-A185-80E3FA01A5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314CDB-5244-0614-3B5C-5032F63B5B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903E14-8BA3-127A-031B-E8BA6828C390}"/>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F10C4FB9-4FC7-3DDD-3BFE-6A59C1E5DAC2}"/>
              </a:ext>
            </a:extLst>
          </p:cNvPr>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2297852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7E8A7-911D-298E-39C8-16C30F5539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6A028F-0F18-30CF-8E81-EA40260268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01ECC3-285E-369C-895E-F21EA63B2220}"/>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293EB8B0-0F32-4264-1C1D-F8639E8F564F}"/>
              </a:ext>
            </a:extLst>
          </p:cNvPr>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399812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778D4-1209-CE4D-4939-9BF1AD09FF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40057A-8FB3-01B3-0EB6-685144179E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B33BF1-A3A7-17D6-F026-3B7F4381AB38}"/>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6654D049-29F6-443A-273D-65F1507270ED}"/>
              </a:ext>
            </a:extLst>
          </p:cNvPr>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3997742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9614193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A8F717-B4BF-0AC3-5F07-EE3F76E654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162503-218D-0394-CE11-AF5F4FF94E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7CD4E8-09AC-A7A7-F9F8-B1FE42D6D819}"/>
              </a:ext>
            </a:extLst>
          </p:cNvPr>
          <p:cNvSpPr>
            <a:spLocks noGrp="1"/>
          </p:cNvSpPr>
          <p:nvPr>
            <p:ph type="body" idx="1"/>
          </p:nvPr>
        </p:nvSpPr>
        <p:spPr/>
        <p:txBody>
          <a:bodyPr/>
          <a:lstStyle/>
          <a:p>
            <a:r>
              <a:rPr lang="en-AU"/>
              <a:t>Students should notice that it is concave up (a will be positive) and that the y-intercept will be positive but we can’t see it. Students will wonder what the equation is.</a:t>
            </a:r>
          </a:p>
        </p:txBody>
      </p:sp>
      <p:sp>
        <p:nvSpPr>
          <p:cNvPr id="4" name="Slide Number Placeholder 3">
            <a:extLst>
              <a:ext uri="{FF2B5EF4-FFF2-40B4-BE49-F238E27FC236}">
                <a16:creationId xmlns:a16="http://schemas.microsoft.com/office/drawing/2014/main" id="{A26F87EB-AAFC-66B3-FD5A-B573FF8FEA1B}"/>
              </a:ext>
            </a:extLst>
          </p:cNvPr>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3615669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1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67.png"/><Relationship Id="rId4" Type="http://schemas.openxmlformats.org/officeDocument/2006/relationships/image" Target="../media/image66.png"/></Relationships>
</file>

<file path=ppt/slides/_rels/slide1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7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73.png"/></Relationships>
</file>

<file path=ppt/slides/_rels/slide1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81.png"/><Relationship Id="rId4" Type="http://schemas.openxmlformats.org/officeDocument/2006/relationships/image" Target="../media/image80.png"/></Relationships>
</file>

<file path=ppt/slides/_rels/slide23.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advanced-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18" Type="http://schemas.openxmlformats.org/officeDocument/2006/relationships/image" Target="../media/image19.svg"/><Relationship Id="rId3" Type="http://schemas.openxmlformats.org/officeDocument/2006/relationships/image" Target="../media/image6.png"/><Relationship Id="rId7" Type="http://schemas.openxmlformats.org/officeDocument/2006/relationships/image" Target="../media/image8.png"/><Relationship Id="rId12" Type="http://schemas.openxmlformats.org/officeDocument/2006/relationships/image" Target="../media/image13.svg"/><Relationship Id="rId17" Type="http://schemas.openxmlformats.org/officeDocument/2006/relationships/image" Target="../media/image18.png"/><Relationship Id="rId2" Type="http://schemas.openxmlformats.org/officeDocument/2006/relationships/notesSlide" Target="../notesSlides/notesSlide4.xml"/><Relationship Id="rId16" Type="http://schemas.openxmlformats.org/officeDocument/2006/relationships/image" Target="../media/image17.svg"/><Relationship Id="rId1" Type="http://schemas.openxmlformats.org/officeDocument/2006/relationships/slideLayout" Target="../slideLayouts/slideLayout4.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10.png"/><Relationship Id="rId15" Type="http://schemas.openxmlformats.org/officeDocument/2006/relationships/image" Target="../media/image16.png"/><Relationship Id="rId10" Type="http://schemas.openxmlformats.org/officeDocument/2006/relationships/image" Target="../media/image11.sv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svg"/></Relationships>
</file>

<file path=ppt/slides/_rels/slide5.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0.png"/><Relationship Id="rId18" Type="http://schemas.openxmlformats.org/officeDocument/2006/relationships/image" Target="../media/image35.sv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17" Type="http://schemas.openxmlformats.org/officeDocument/2006/relationships/image" Target="../media/image34.png"/><Relationship Id="rId2" Type="http://schemas.openxmlformats.org/officeDocument/2006/relationships/notesSlide" Target="../notesSlides/notesSlide5.xml"/><Relationship Id="rId16" Type="http://schemas.openxmlformats.org/officeDocument/2006/relationships/image" Target="../media/image33.svg"/><Relationship Id="rId1" Type="http://schemas.openxmlformats.org/officeDocument/2006/relationships/slideLayout" Target="../slideLayouts/slideLayout4.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sv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svg"/></Relationships>
</file>

<file path=ppt/slides/_rels/slide6.xml.rels><?xml version="1.0" encoding="UTF-8" standalone="yes"?>
<Relationships xmlns="http://schemas.openxmlformats.org/package/2006/relationships"><Relationship Id="rId8" Type="http://schemas.openxmlformats.org/officeDocument/2006/relationships/image" Target="../media/image41.svg"/><Relationship Id="rId13" Type="http://schemas.openxmlformats.org/officeDocument/2006/relationships/image" Target="../media/image46.png"/><Relationship Id="rId18" Type="http://schemas.openxmlformats.org/officeDocument/2006/relationships/image" Target="../media/image51.sv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svg"/><Relationship Id="rId17" Type="http://schemas.openxmlformats.org/officeDocument/2006/relationships/image" Target="../media/image50.png"/><Relationship Id="rId2" Type="http://schemas.openxmlformats.org/officeDocument/2006/relationships/notesSlide" Target="../notesSlides/notesSlide6.xml"/><Relationship Id="rId16" Type="http://schemas.openxmlformats.org/officeDocument/2006/relationships/image" Target="../media/image49.svg"/><Relationship Id="rId20" Type="http://schemas.openxmlformats.org/officeDocument/2006/relationships/image" Target="../media/image53.svg"/><Relationship Id="rId1" Type="http://schemas.openxmlformats.org/officeDocument/2006/relationships/slideLayout" Target="../slideLayouts/slideLayout4.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5" Type="http://schemas.openxmlformats.org/officeDocument/2006/relationships/image" Target="../media/image48.png"/><Relationship Id="rId10" Type="http://schemas.openxmlformats.org/officeDocument/2006/relationships/image" Target="../media/image43.svg"/><Relationship Id="rId19" Type="http://schemas.openxmlformats.org/officeDocument/2006/relationships/image" Target="../media/image52.png"/><Relationship Id="rId4" Type="http://schemas.openxmlformats.org/officeDocument/2006/relationships/image" Target="../media/image37.png"/><Relationship Id="rId9" Type="http://schemas.openxmlformats.org/officeDocument/2006/relationships/image" Target="../media/image42.png"/><Relationship Id="rId14" Type="http://schemas.openxmlformats.org/officeDocument/2006/relationships/image" Target="../media/image47.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55.png"/></Relationships>
</file>

<file path=ppt/slides/_rels/slide9.xml.rels><?xml version="1.0" encoding="UTF-8" standalone="yes"?>
<Relationships xmlns="http://schemas.openxmlformats.org/package/2006/relationships"><Relationship Id="rId3" Type="http://schemas.openxmlformats.org/officeDocument/2006/relationships/image" Target="../media/image58.png"/><Relationship Id="rId1" Type="http://schemas.openxmlformats.org/officeDocument/2006/relationships/slideLayout" Target="../slideLayouts/slideLayout4.xml"/><Relationship Id="rId4" Type="http://schemas.openxmlformats.org/officeDocument/2006/relationships/image" Target="../media/image5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a:latin typeface="+mj-lt"/>
                <a:ea typeface="Times New Roman" panose="02020603050405020304" pitchFamily="18" charset="0"/>
              </a:rPr>
              <a:t>Finding quadratic functions from a graph</a:t>
            </a:r>
            <a:endParaRPr lang="en-AU">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a:latin typeface="+mj-lt"/>
              </a:rPr>
              <a:t>Mathematics Advanced – Stage 6 (Year 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a:latin typeface="+mj-lt"/>
              </a:rPr>
              <a:t>Working with linear and quadratic functions</a:t>
            </a:r>
          </a:p>
        </p:txBody>
      </p:sp>
      <p:pic>
        <p:nvPicPr>
          <p:cNvPr id="5" name="Picture Placeholder 4" descr="A group of people in a classroom.">
            <a:extLst>
              <a:ext uri="{FF2B5EF4-FFF2-40B4-BE49-F238E27FC236}">
                <a16:creationId xmlns:a16="http://schemas.microsoft.com/office/drawing/2014/main" id="{E65B7AC0-673A-D81B-C664-F0C09D8C7FCA}"/>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1" r="11"/>
          <a:stretch>
            <a:fillRect/>
          </a:stretch>
        </p:blipFill>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F5A6C0-B5BB-5EBC-DA56-A62767B7AD1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225B196-5619-89B6-66AF-AFDFBF135035}"/>
              </a:ext>
            </a:extLst>
          </p:cNvPr>
          <p:cNvSpPr>
            <a:spLocks noGrp="1"/>
          </p:cNvSpPr>
          <p:nvPr>
            <p:ph type="title"/>
          </p:nvPr>
        </p:nvSpPr>
        <p:spPr/>
        <p:txBody>
          <a:bodyPr/>
          <a:lstStyle/>
          <a:p>
            <a:r>
              <a:rPr lang="en-AU">
                <a:latin typeface="+mj-lt"/>
              </a:rPr>
              <a:t>Slow reveal – Example 2</a:t>
            </a:r>
          </a:p>
        </p:txBody>
      </p:sp>
      <p:sp>
        <p:nvSpPr>
          <p:cNvPr id="13" name="Text Placeholder 12">
            <a:extLst>
              <a:ext uri="{FF2B5EF4-FFF2-40B4-BE49-F238E27FC236}">
                <a16:creationId xmlns:a16="http://schemas.microsoft.com/office/drawing/2014/main" id="{D9319EAF-DA31-20C7-4157-B875E751318D}"/>
              </a:ext>
            </a:extLst>
          </p:cNvPr>
          <p:cNvSpPr>
            <a:spLocks noGrp="1"/>
          </p:cNvSpPr>
          <p:nvPr>
            <p:ph type="body" sz="quarter" idx="18"/>
          </p:nvPr>
        </p:nvSpPr>
        <p:spPr>
          <a:xfrm>
            <a:off x="360000" y="982520"/>
            <a:ext cx="11483998" cy="356423"/>
          </a:xfrm>
        </p:spPr>
        <p:txBody>
          <a:bodyPr/>
          <a:lstStyle/>
          <a:p>
            <a:r>
              <a:rPr lang="en-AU">
                <a:latin typeface="+mj-lt"/>
              </a:rPr>
              <a:t>What do you notice and wonder?</a:t>
            </a:r>
          </a:p>
        </p:txBody>
      </p:sp>
      <p:sp>
        <p:nvSpPr>
          <p:cNvPr id="12" name="Text Placeholder 11" descr="A parabola going through the points (-6,0), (-5,-1) and (-4,0)">
            <a:extLst>
              <a:ext uri="{FF2B5EF4-FFF2-40B4-BE49-F238E27FC236}">
                <a16:creationId xmlns:a16="http://schemas.microsoft.com/office/drawing/2014/main" id="{AA3B3694-21DF-1129-0DAB-7FB22651F78C}"/>
              </a:ext>
            </a:extLst>
          </p:cNvPr>
          <p:cNvSpPr>
            <a:spLocks noGrp="1"/>
          </p:cNvSpPr>
          <p:nvPr>
            <p:ph type="body" sz="quarter" idx="17"/>
          </p:nvPr>
        </p:nvSpPr>
        <p:spPr/>
        <p:txBody>
          <a:bodyPr/>
          <a:lstStyle/>
          <a:p>
            <a:r>
              <a:rPr lang="en-AU">
                <a:latin typeface="+mn-lt"/>
              </a:rPr>
              <a:t> </a:t>
            </a:r>
          </a:p>
        </p:txBody>
      </p:sp>
      <p:pic>
        <p:nvPicPr>
          <p:cNvPr id="6" name="Picture 5" descr="A parabola going through the points (-6,0), (-5,-1) and (-4,0)">
            <a:extLst>
              <a:ext uri="{FF2B5EF4-FFF2-40B4-BE49-F238E27FC236}">
                <a16:creationId xmlns:a16="http://schemas.microsoft.com/office/drawing/2014/main" id="{9D275236-7004-3D05-6101-D42929D61594}"/>
              </a:ext>
            </a:extLst>
          </p:cNvPr>
          <p:cNvPicPr>
            <a:picLocks noChangeAspect="1"/>
          </p:cNvPicPr>
          <p:nvPr/>
        </p:nvPicPr>
        <p:blipFill>
          <a:blip r:embed="rId3"/>
          <a:stretch>
            <a:fillRect/>
          </a:stretch>
        </p:blipFill>
        <p:spPr>
          <a:xfrm>
            <a:off x="2409192" y="1589882"/>
            <a:ext cx="5829108" cy="4602131"/>
          </a:xfrm>
          <a:prstGeom prst="rect">
            <a:avLst/>
          </a:prstGeom>
        </p:spPr>
      </p:pic>
      <p:sp>
        <p:nvSpPr>
          <p:cNvPr id="3" name="Slide Number Placeholder 2">
            <a:extLst>
              <a:ext uri="{FF2B5EF4-FFF2-40B4-BE49-F238E27FC236}">
                <a16:creationId xmlns:a16="http://schemas.microsoft.com/office/drawing/2014/main" id="{FDC968C0-9CF4-CD92-2E37-3C31DAE9DD8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10</a:t>
            </a:fld>
            <a:endParaRPr lang="en-AU"/>
          </a:p>
        </p:txBody>
      </p:sp>
      <p:sp>
        <p:nvSpPr>
          <p:cNvPr id="7" name="Oval 6">
            <a:extLst>
              <a:ext uri="{FF2B5EF4-FFF2-40B4-BE49-F238E27FC236}">
                <a16:creationId xmlns:a16="http://schemas.microsoft.com/office/drawing/2014/main" id="{81519B1E-8BB3-4282-FDE5-62D75956A15D}"/>
              </a:ext>
              <a:ext uri="{C183D7F6-B498-43B3-948B-1728B52AA6E4}">
                <adec:decorative xmlns:adec="http://schemas.microsoft.com/office/drawing/2017/decorative" val="1"/>
              </a:ext>
            </a:extLst>
          </p:cNvPr>
          <p:cNvSpPr/>
          <p:nvPr/>
        </p:nvSpPr>
        <p:spPr>
          <a:xfrm>
            <a:off x="4047241" y="5129565"/>
            <a:ext cx="203200" cy="2032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E08E9A7-95EA-0DFA-F062-ADC99A836F7F}"/>
                  </a:ext>
                  <a:ext uri="{C183D7F6-B498-43B3-948B-1728B52AA6E4}">
                    <adec:decorative xmlns:adec="http://schemas.microsoft.com/office/drawing/2017/decorative" val="1"/>
                  </a:ext>
                </a:extLst>
              </p:cNvPr>
              <p:cNvSpPr txBox="1"/>
              <p:nvPr/>
            </p:nvSpPr>
            <p:spPr>
              <a:xfrm>
                <a:off x="2442484" y="5290914"/>
                <a:ext cx="2002971" cy="914400"/>
              </a:xfrm>
              <a:prstGeom prst="rect">
                <a:avLst/>
              </a:prstGeom>
              <a:noFill/>
            </p:spPr>
            <p:txBody>
              <a:bodyPr wrap="none" lIns="0" tIns="0" rIns="0" bIns="0" rtlCol="0">
                <a:noAutofit/>
              </a:bodyPr>
              <a:lstStyle/>
              <a:p>
                <a:pPr algn="l"/>
                <a14:m>
                  <m:oMath xmlns:m="http://schemas.openxmlformats.org/officeDocument/2006/math">
                    <m:r>
                      <a:rPr lang="en-US" sz="1800" b="0" i="1" dirty="0" smtClean="0">
                        <a:latin typeface="Cambria Math" panose="02040503050406030204" pitchFamily="18" charset="0"/>
                      </a:rPr>
                      <m:t>𝑥</m:t>
                    </m:r>
                  </m:oMath>
                </a14:m>
                <a:r>
                  <a:rPr lang="en-AU" sz="1800"/>
                  <a:t>-intercept (-6, 0)</a:t>
                </a:r>
              </a:p>
            </p:txBody>
          </p:sp>
        </mc:Choice>
        <mc:Fallback xmlns="">
          <p:sp>
            <p:nvSpPr>
              <p:cNvPr id="8" name="TextBox 7">
                <a:extLst>
                  <a:ext uri="{FF2B5EF4-FFF2-40B4-BE49-F238E27FC236}">
                    <a16:creationId xmlns:a16="http://schemas.microsoft.com/office/drawing/2014/main" id="{7E08E9A7-95EA-0DFA-F062-ADC99A836F7F}"/>
                  </a:ext>
                  <a:ext uri="{C183D7F6-B498-43B3-948B-1728B52AA6E4}">
                    <adec:decorative xmlns:adec="http://schemas.microsoft.com/office/drawing/2017/decorative" val="1"/>
                  </a:ext>
                </a:extLst>
              </p:cNvPr>
              <p:cNvSpPr txBox="1">
                <a:spLocks noRot="1" noChangeAspect="1" noMove="1" noResize="1" noEditPoints="1" noAdjustHandles="1" noChangeArrowheads="1" noChangeShapeType="1" noTextEdit="1"/>
              </p:cNvSpPr>
              <p:nvPr/>
            </p:nvSpPr>
            <p:spPr>
              <a:xfrm>
                <a:off x="2442484" y="5290914"/>
                <a:ext cx="2002971" cy="914400"/>
              </a:xfrm>
              <a:prstGeom prst="rect">
                <a:avLst/>
              </a:prstGeom>
              <a:blipFill>
                <a:blip r:embed="rId4"/>
                <a:stretch>
                  <a:fillRect l="-3049" t="-8667"/>
                </a:stretch>
              </a:blipFill>
            </p:spPr>
            <p:txBody>
              <a:bodyPr/>
              <a:lstStyle/>
              <a:p>
                <a:r>
                  <a:rPr lang="en-AU">
                    <a:noFill/>
                  </a:rPr>
                  <a:t> </a:t>
                </a:r>
              </a:p>
            </p:txBody>
          </p:sp>
        </mc:Fallback>
      </mc:AlternateContent>
      <p:sp>
        <p:nvSpPr>
          <p:cNvPr id="9" name="Oval 8">
            <a:extLst>
              <a:ext uri="{FF2B5EF4-FFF2-40B4-BE49-F238E27FC236}">
                <a16:creationId xmlns:a16="http://schemas.microsoft.com/office/drawing/2014/main" id="{188B6CE0-0298-9E52-564E-0F836F12DA91}"/>
              </a:ext>
              <a:ext uri="{C183D7F6-B498-43B3-948B-1728B52AA6E4}">
                <adec:decorative xmlns:adec="http://schemas.microsoft.com/office/drawing/2017/decorative" val="1"/>
              </a:ext>
            </a:extLst>
          </p:cNvPr>
          <p:cNvSpPr/>
          <p:nvPr/>
        </p:nvSpPr>
        <p:spPr>
          <a:xfrm>
            <a:off x="4835483" y="5129565"/>
            <a:ext cx="203200" cy="2032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D8DDB568-039D-BAD6-F44F-A4507FA6DE12}"/>
                  </a:ext>
                  <a:ext uri="{C183D7F6-B498-43B3-948B-1728B52AA6E4}">
                    <adec:decorative xmlns:adec="http://schemas.microsoft.com/office/drawing/2017/decorative" val="1"/>
                  </a:ext>
                </a:extLst>
              </p:cNvPr>
              <p:cNvSpPr txBox="1"/>
              <p:nvPr/>
            </p:nvSpPr>
            <p:spPr>
              <a:xfrm>
                <a:off x="5122444" y="4969496"/>
                <a:ext cx="2002971" cy="914400"/>
              </a:xfrm>
              <a:prstGeom prst="rect">
                <a:avLst/>
              </a:prstGeom>
              <a:noFill/>
            </p:spPr>
            <p:txBody>
              <a:bodyPr wrap="none" lIns="0" tIns="0" rIns="0" bIns="0" rtlCol="0">
                <a:noAutofit/>
              </a:bodyPr>
              <a:lstStyle/>
              <a:p>
                <a:pPr algn="l"/>
                <a14:m>
                  <m:oMath xmlns:m="http://schemas.openxmlformats.org/officeDocument/2006/math">
                    <m:r>
                      <a:rPr lang="en-US" sz="1800" b="0" i="1" dirty="0" smtClean="0">
                        <a:latin typeface="Cambria Math" panose="02040503050406030204" pitchFamily="18" charset="0"/>
                      </a:rPr>
                      <m:t>𝑥</m:t>
                    </m:r>
                  </m:oMath>
                </a14:m>
                <a:r>
                  <a:rPr lang="en-AU" sz="1800"/>
                  <a:t>-intercept (-4, 0)</a:t>
                </a:r>
              </a:p>
            </p:txBody>
          </p:sp>
        </mc:Choice>
        <mc:Fallback xmlns="">
          <p:sp>
            <p:nvSpPr>
              <p:cNvPr id="10" name="TextBox 9">
                <a:extLst>
                  <a:ext uri="{FF2B5EF4-FFF2-40B4-BE49-F238E27FC236}">
                    <a16:creationId xmlns:a16="http://schemas.microsoft.com/office/drawing/2014/main" id="{D8DDB568-039D-BAD6-F44F-A4507FA6DE12}"/>
                  </a:ext>
                  <a:ext uri="{C183D7F6-B498-43B3-948B-1728B52AA6E4}">
                    <adec:decorative xmlns:adec="http://schemas.microsoft.com/office/drawing/2017/decorative" val="1"/>
                  </a:ext>
                </a:extLst>
              </p:cNvPr>
              <p:cNvSpPr txBox="1">
                <a:spLocks noRot="1" noChangeAspect="1" noMove="1" noResize="1" noEditPoints="1" noAdjustHandles="1" noChangeArrowheads="1" noChangeShapeType="1" noTextEdit="1"/>
              </p:cNvSpPr>
              <p:nvPr/>
            </p:nvSpPr>
            <p:spPr>
              <a:xfrm>
                <a:off x="5122444" y="4969496"/>
                <a:ext cx="2002971" cy="914400"/>
              </a:xfrm>
              <a:prstGeom prst="rect">
                <a:avLst/>
              </a:prstGeom>
              <a:blipFill>
                <a:blip r:embed="rId5"/>
                <a:stretch>
                  <a:fillRect l="-3040" t="-8667"/>
                </a:stretch>
              </a:blipFill>
            </p:spPr>
            <p:txBody>
              <a:bodyPr/>
              <a:lstStyle/>
              <a:p>
                <a:r>
                  <a:rPr lang="en-AU">
                    <a:noFill/>
                  </a:rPr>
                  <a:t> </a:t>
                </a:r>
              </a:p>
            </p:txBody>
          </p:sp>
        </mc:Fallback>
      </mc:AlternateContent>
      <p:sp>
        <p:nvSpPr>
          <p:cNvPr id="11" name="Oval 10">
            <a:extLst>
              <a:ext uri="{FF2B5EF4-FFF2-40B4-BE49-F238E27FC236}">
                <a16:creationId xmlns:a16="http://schemas.microsoft.com/office/drawing/2014/main" id="{E2F6E5FE-294E-0B08-722A-161E31BD2161}"/>
              </a:ext>
              <a:ext uri="{C183D7F6-B498-43B3-948B-1728B52AA6E4}">
                <adec:decorative xmlns:adec="http://schemas.microsoft.com/office/drawing/2017/decorative" val="1"/>
              </a:ext>
            </a:extLst>
          </p:cNvPr>
          <p:cNvSpPr/>
          <p:nvPr/>
        </p:nvSpPr>
        <p:spPr>
          <a:xfrm>
            <a:off x="4445455" y="5310038"/>
            <a:ext cx="203200" cy="2032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TextBox 13">
            <a:extLst>
              <a:ext uri="{FF2B5EF4-FFF2-40B4-BE49-F238E27FC236}">
                <a16:creationId xmlns:a16="http://schemas.microsoft.com/office/drawing/2014/main" id="{ED518D6A-9240-29A4-42D0-7672926E40B7}"/>
              </a:ext>
              <a:ext uri="{C183D7F6-B498-43B3-948B-1728B52AA6E4}">
                <adec:decorative xmlns:adec="http://schemas.microsoft.com/office/drawing/2017/decorative" val="1"/>
              </a:ext>
            </a:extLst>
          </p:cNvPr>
          <p:cNvSpPr txBox="1"/>
          <p:nvPr/>
        </p:nvSpPr>
        <p:spPr>
          <a:xfrm>
            <a:off x="4445455" y="5548436"/>
            <a:ext cx="2002971" cy="914400"/>
          </a:xfrm>
          <a:prstGeom prst="rect">
            <a:avLst/>
          </a:prstGeom>
          <a:noFill/>
        </p:spPr>
        <p:txBody>
          <a:bodyPr wrap="none" lIns="0" tIns="0" rIns="0" bIns="0" rtlCol="0">
            <a:noAutofit/>
          </a:bodyPr>
          <a:lstStyle/>
          <a:p>
            <a:pPr algn="l"/>
            <a:r>
              <a:rPr lang="en-AU" sz="1800"/>
              <a:t>Vertex (-5, -1)</a:t>
            </a:r>
          </a:p>
        </p:txBody>
      </p:sp>
      <p:cxnSp>
        <p:nvCxnSpPr>
          <p:cNvPr id="16" name="Straight Connector 15">
            <a:extLst>
              <a:ext uri="{FF2B5EF4-FFF2-40B4-BE49-F238E27FC236}">
                <a16:creationId xmlns:a16="http://schemas.microsoft.com/office/drawing/2014/main" id="{F9A2C6B3-414A-3E6D-DA47-829CB92C5C88}"/>
              </a:ext>
              <a:ext uri="{C183D7F6-B498-43B3-948B-1728B52AA6E4}">
                <adec:decorative xmlns:adec="http://schemas.microsoft.com/office/drawing/2017/decorative" val="1"/>
              </a:ext>
            </a:extLst>
          </p:cNvPr>
          <p:cNvCxnSpPr>
            <a:cxnSpLocks/>
          </p:cNvCxnSpPr>
          <p:nvPr/>
        </p:nvCxnSpPr>
        <p:spPr>
          <a:xfrm>
            <a:off x="-872808" y="3044191"/>
            <a:ext cx="0" cy="2769032"/>
          </a:xfrm>
          <a:prstGeom prst="line">
            <a:avLst/>
          </a:prstGeom>
          <a:ln w="38100">
            <a:solidFill>
              <a:schemeClr val="accent2"/>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C3ACFF03-68BB-D168-11C9-5614175D0FDE}"/>
                  </a:ext>
                  <a:ext uri="{C183D7F6-B498-43B3-948B-1728B52AA6E4}">
                    <adec:decorative xmlns:adec="http://schemas.microsoft.com/office/drawing/2017/decorative" val="1"/>
                  </a:ext>
                </a:extLst>
              </p:cNvPr>
              <p:cNvSpPr txBox="1"/>
              <p:nvPr/>
            </p:nvSpPr>
            <p:spPr>
              <a:xfrm>
                <a:off x="-1330008" y="2694627"/>
                <a:ext cx="914400" cy="914400"/>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𝑥</m:t>
                      </m:r>
                      <m:r>
                        <a:rPr lang="en-US" sz="1800" b="0" i="1" smtClean="0">
                          <a:latin typeface="Cambria Math" panose="02040503050406030204" pitchFamily="18" charset="0"/>
                        </a:rPr>
                        <m:t>=−5</m:t>
                      </m:r>
                    </m:oMath>
                  </m:oMathPara>
                </a14:m>
                <a:endParaRPr lang="en-AU" sz="1800"/>
              </a:p>
            </p:txBody>
          </p:sp>
        </mc:Choice>
        <mc:Fallback xmlns="">
          <p:sp>
            <p:nvSpPr>
              <p:cNvPr id="18" name="TextBox 17">
                <a:extLst>
                  <a:ext uri="{FF2B5EF4-FFF2-40B4-BE49-F238E27FC236}">
                    <a16:creationId xmlns:a16="http://schemas.microsoft.com/office/drawing/2014/main" id="{C3ACFF03-68BB-D168-11C9-5614175D0FDE}"/>
                  </a:ext>
                  <a:ext uri="{C183D7F6-B498-43B3-948B-1728B52AA6E4}">
                    <adec:decorative xmlns:adec="http://schemas.microsoft.com/office/drawing/2017/decorative" val="1"/>
                  </a:ext>
                </a:extLst>
              </p:cNvPr>
              <p:cNvSpPr txBox="1">
                <a:spLocks noRot="1" noChangeAspect="1" noMove="1" noResize="1" noEditPoints="1" noAdjustHandles="1" noChangeArrowheads="1" noChangeShapeType="1" noTextEdit="1"/>
              </p:cNvSpPr>
              <p:nvPr/>
            </p:nvSpPr>
            <p:spPr>
              <a:xfrm>
                <a:off x="-1330008" y="2694627"/>
                <a:ext cx="914400" cy="914400"/>
              </a:xfrm>
              <a:prstGeom prst="rect">
                <a:avLst/>
              </a:prstGeom>
              <a:blipFill>
                <a:blip r:embed="rId6"/>
                <a:stretch>
                  <a:fillRect/>
                </a:stretch>
              </a:blipFill>
            </p:spPr>
            <p:txBody>
              <a:bodyPr/>
              <a:lstStyle/>
              <a:p>
                <a:r>
                  <a:rPr lang="en-AU">
                    <a:noFill/>
                  </a:rPr>
                  <a:t> </a:t>
                </a:r>
              </a:p>
            </p:txBody>
          </p:sp>
        </mc:Fallback>
      </mc:AlternateContent>
    </p:spTree>
    <p:extLst>
      <p:ext uri="{BB962C8B-B14F-4D97-AF65-F5344CB8AC3E}">
        <p14:creationId xmlns:p14="http://schemas.microsoft.com/office/powerpoint/2010/main" val="3538468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p:bldP spid="11" grpId="0" animBg="1"/>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05EED0B-3A62-3EAC-7F56-59BD01C92AE7}"/>
              </a:ext>
            </a:extLst>
          </p:cNvPr>
          <p:cNvSpPr>
            <a:spLocks noGrp="1"/>
          </p:cNvSpPr>
          <p:nvPr>
            <p:ph type="title"/>
          </p:nvPr>
        </p:nvSpPr>
        <p:spPr/>
        <p:txBody>
          <a:bodyPr/>
          <a:lstStyle/>
          <a:p>
            <a:r>
              <a:rPr lang="en-US" dirty="0"/>
              <a:t>What’s the quadratic function? (2)</a:t>
            </a:r>
            <a:endParaRPr lang="en-AU" dirty="0"/>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97E20F47-D74B-FDB0-A30F-8E384585A03C}"/>
                  </a:ext>
                </a:extLst>
              </p:cNvPr>
              <p:cNvSpPr>
                <a:spLocks noGrp="1"/>
              </p:cNvSpPr>
              <p:nvPr>
                <p:ph type="body" sz="quarter" idx="17"/>
              </p:nvPr>
            </p:nvSpPr>
            <p:spPr/>
            <p:txBody>
              <a:bodyPr/>
              <a:lstStyle/>
              <a:p>
                <a:pPr>
                  <a:lnSpc>
                    <a:spcPct val="200000"/>
                  </a:lnSpc>
                  <a:spcBef>
                    <a:spcPts val="600"/>
                  </a:spcBef>
                  <a:spcAft>
                    <a:spcPts val="600"/>
                  </a:spcAft>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+6</m:t>
                          </m:r>
                        </m:e>
                      </m:d>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+4</m:t>
                          </m:r>
                        </m:e>
                      </m:d>
                    </m:oMath>
                  </m:oMathPara>
                </a14:m>
                <a:endParaRPr lang="en-US" b="0" i="1">
                  <a:latin typeface="Cambria Math" panose="02040503050406030204" pitchFamily="18" charset="0"/>
                </a:endParaRPr>
              </a:p>
              <a:p>
                <a:pPr>
                  <a:lnSpc>
                    <a:spcPct val="200000"/>
                  </a:lnSpc>
                  <a:spcBef>
                    <a:spcPts val="600"/>
                  </a:spcBef>
                  <a:spcAft>
                    <a:spcPts val="600"/>
                  </a:spcAft>
                </a:pPr>
                <a14:m>
                  <m:oMathPara xmlns:m="http://schemas.openxmlformats.org/officeDocument/2006/math">
                    <m:oMathParaPr>
                      <m:jc m:val="left"/>
                    </m:oMathParaPr>
                    <m:oMath xmlns:m="http://schemas.openxmlformats.org/officeDocument/2006/math">
                      <m:r>
                        <a:rPr lang="en-AU" i="1">
                          <a:latin typeface="Cambria Math" panose="02040503050406030204" pitchFamily="18" charset="0"/>
                        </a:rPr>
                        <m:t>𝑦</m:t>
                      </m:r>
                      <m:r>
                        <a:rPr lang="en-AU" i="1">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+10</m:t>
                      </m:r>
                      <m:r>
                        <a:rPr lang="en-US" b="0" i="1" smtClean="0">
                          <a:latin typeface="Cambria Math" panose="02040503050406030204" pitchFamily="18" charset="0"/>
                        </a:rPr>
                        <m:t>𝑥</m:t>
                      </m:r>
                      <m:r>
                        <a:rPr lang="en-US" b="0" i="1" smtClean="0">
                          <a:latin typeface="Cambria Math" panose="02040503050406030204" pitchFamily="18" charset="0"/>
                        </a:rPr>
                        <m:t>+24</m:t>
                      </m:r>
                    </m:oMath>
                    <m:oMath xmlns:m="http://schemas.openxmlformats.org/officeDocument/2006/math">
                      <m:r>
                        <m:rPr>
                          <m:sty m:val="p"/>
                        </m:rPr>
                        <a:rPr lang="en-US" b="0" i="0" smtClean="0">
                          <a:latin typeface="Cambria Math" panose="02040503050406030204" pitchFamily="18" charset="0"/>
                        </a:rPr>
                        <m:t>Check</m:t>
                      </m:r>
                      <m:r>
                        <a:rPr lang="en-US" b="0" i="1" smtClean="0">
                          <a:latin typeface="Cambria Math" panose="02040503050406030204" pitchFamily="18" charset="0"/>
                        </a:rPr>
                        <m:t> (−5,−1)</m:t>
                      </m:r>
                    </m:oMath>
                  </m:oMathPara>
                </a14:m>
                <a:endParaRPr lang="en-US" b="0" i="1">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𝑦</m:t>
                      </m:r>
                      <m:r>
                        <a:rPr lang="en-AU"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−5</m:t>
                              </m:r>
                            </m:e>
                          </m:d>
                        </m:e>
                        <m:sup>
                          <m:r>
                            <a:rPr lang="en-US" b="0" i="1" smtClean="0">
                              <a:latin typeface="Cambria Math" panose="02040503050406030204" pitchFamily="18" charset="0"/>
                            </a:rPr>
                            <m:t>2</m:t>
                          </m:r>
                        </m:sup>
                      </m:sSup>
                      <m:r>
                        <a:rPr lang="en-US" b="0" i="1" smtClean="0">
                          <a:latin typeface="Cambria Math" panose="02040503050406030204" pitchFamily="18" charset="0"/>
                        </a:rPr>
                        <m:t>+10×</m:t>
                      </m:r>
                      <m:d>
                        <m:dPr>
                          <m:ctrlPr>
                            <a:rPr lang="en-US" b="0" i="1" smtClean="0">
                              <a:latin typeface="Cambria Math" panose="02040503050406030204" pitchFamily="18" charset="0"/>
                            </a:rPr>
                          </m:ctrlPr>
                        </m:dPr>
                        <m:e>
                          <m:r>
                            <a:rPr lang="en-US" b="0" i="1" smtClean="0">
                              <a:latin typeface="Cambria Math" panose="02040503050406030204" pitchFamily="18" charset="0"/>
                            </a:rPr>
                            <m:t>−5</m:t>
                          </m:r>
                        </m:e>
                      </m:d>
                      <m:r>
                        <a:rPr lang="en-US" b="0" i="1" smtClean="0">
                          <a:latin typeface="Cambria Math" panose="02040503050406030204" pitchFamily="18" charset="0"/>
                        </a:rPr>
                        <m:t>+24</m:t>
                      </m:r>
                    </m:oMath>
                    <m:oMath xmlns:m="http://schemas.openxmlformats.org/officeDocument/2006/math">
                      <m:r>
                        <a:rPr lang="en-AU" b="0" i="1" smtClean="0">
                          <a:latin typeface="Cambria Math" panose="02040503050406030204" pitchFamily="18" charset="0"/>
                        </a:rPr>
                        <m:t>𝑦</m:t>
                      </m:r>
                      <m:r>
                        <a:rPr lang="en-US" b="0" i="1" smtClean="0">
                          <a:latin typeface="Cambria Math" panose="02040503050406030204" pitchFamily="18" charset="0"/>
                        </a:rPr>
                        <m:t>=−1</m:t>
                      </m:r>
                    </m:oMath>
                    <m:oMath xmlns:m="http://schemas.openxmlformats.org/officeDocument/2006/math">
                      <m:r>
                        <m:rPr>
                          <m:sty m:val="p"/>
                        </m:rPr>
                        <a:rPr lang="en-AU">
                          <a:latin typeface="Cambria Math" panose="02040503050406030204" pitchFamily="18" charset="0"/>
                        </a:rPr>
                        <m:t>Since</m:t>
                      </m:r>
                      <m:r>
                        <a:rPr lang="en-AU">
                          <a:latin typeface="Cambria Math" panose="02040503050406030204" pitchFamily="18" charset="0"/>
                        </a:rPr>
                        <m:t> </m:t>
                      </m:r>
                      <m:r>
                        <m:rPr>
                          <m:sty m:val="p"/>
                        </m:rPr>
                        <a:rPr lang="en-AU">
                          <a:latin typeface="Cambria Math" panose="02040503050406030204" pitchFamily="18" charset="0"/>
                        </a:rPr>
                        <m:t>the</m:t>
                      </m:r>
                      <m:r>
                        <a:rPr lang="en-AU">
                          <a:latin typeface="Cambria Math" panose="02040503050406030204" pitchFamily="18" charset="0"/>
                        </a:rPr>
                        <m:t> </m:t>
                      </m:r>
                      <m:r>
                        <m:rPr>
                          <m:sty m:val="p"/>
                        </m:rPr>
                        <a:rPr lang="en-AU">
                          <a:latin typeface="Cambria Math" panose="02040503050406030204" pitchFamily="18" charset="0"/>
                        </a:rPr>
                        <m:t>point</m:t>
                      </m:r>
                      <m:r>
                        <a:rPr lang="en-AU">
                          <a:latin typeface="Cambria Math" panose="02040503050406030204" pitchFamily="18" charset="0"/>
                        </a:rPr>
                        <m:t> </m:t>
                      </m:r>
                      <m:d>
                        <m:dPr>
                          <m:ctrlPr>
                            <a:rPr lang="en-AU" i="1">
                              <a:latin typeface="Cambria Math" panose="02040503050406030204" pitchFamily="18" charset="0"/>
                            </a:rPr>
                          </m:ctrlPr>
                        </m:dPr>
                        <m:e>
                          <m:r>
                            <a:rPr lang="en-AU" i="1">
                              <a:latin typeface="Cambria Math" panose="02040503050406030204" pitchFamily="18" charset="0"/>
                            </a:rPr>
                            <m:t>−5,−1</m:t>
                          </m:r>
                        </m:e>
                      </m:d>
                      <m:r>
                        <a:rPr lang="en-AU" b="0" i="0" smtClean="0">
                          <a:latin typeface="Cambria Math" panose="02040503050406030204" pitchFamily="18" charset="0"/>
                        </a:rPr>
                        <m:t> </m:t>
                      </m:r>
                      <m:r>
                        <m:rPr>
                          <m:sty m:val="p"/>
                        </m:rPr>
                        <a:rPr lang="en-AU">
                          <a:latin typeface="Cambria Math" panose="02040503050406030204" pitchFamily="18" charset="0"/>
                        </a:rPr>
                        <m:t>satisfies</m:t>
                      </m:r>
                      <m:r>
                        <a:rPr lang="en-AU">
                          <a:latin typeface="Cambria Math" panose="02040503050406030204" pitchFamily="18" charset="0"/>
                        </a:rPr>
                        <m:t> </m:t>
                      </m:r>
                      <m:r>
                        <m:rPr>
                          <m:sty m:val="p"/>
                        </m:rPr>
                        <a:rPr lang="en-AU">
                          <a:latin typeface="Cambria Math" panose="02040503050406030204" pitchFamily="18" charset="0"/>
                        </a:rPr>
                        <m:t>the</m:t>
                      </m:r>
                      <m:r>
                        <a:rPr lang="en-AU">
                          <a:latin typeface="Cambria Math" panose="02040503050406030204" pitchFamily="18" charset="0"/>
                        </a:rPr>
                        <m:t> </m:t>
                      </m:r>
                      <m:r>
                        <m:rPr>
                          <m:sty m:val="p"/>
                        </m:rPr>
                        <a:rPr lang="en-AU">
                          <a:latin typeface="Cambria Math" panose="02040503050406030204" pitchFamily="18" charset="0"/>
                        </a:rPr>
                        <m:t>equation</m:t>
                      </m:r>
                      <m:r>
                        <a:rPr lang="en-AU">
                          <a:latin typeface="Cambria Math" panose="02040503050406030204" pitchFamily="18" charset="0"/>
                        </a:rPr>
                        <m:t> </m:t>
                      </m:r>
                    </m:oMath>
                    <m:oMath xmlns:m="http://schemas.openxmlformats.org/officeDocument/2006/math">
                      <m:r>
                        <a:rPr lang="en-AU" i="1">
                          <a:latin typeface="Cambria Math" panose="02040503050406030204" pitchFamily="18" charset="0"/>
                        </a:rPr>
                        <m:t>𝑦</m:t>
                      </m:r>
                      <m:r>
                        <a:rPr lang="en-AU" i="1">
                          <a:latin typeface="Cambria Math" panose="02040503050406030204" pitchFamily="18" charset="0"/>
                        </a:rPr>
                        <m:t> = </m:t>
                      </m:r>
                      <m:sSup>
                        <m:sSupPr>
                          <m:ctrlPr>
                            <a:rPr lang="en-AU" i="1">
                              <a:latin typeface="Cambria Math" panose="02040503050406030204" pitchFamily="18" charset="0"/>
                            </a:rPr>
                          </m:ctrlPr>
                        </m:sSupPr>
                        <m:e>
                          <m:r>
                            <a:rPr lang="en-AU" i="1">
                              <a:latin typeface="Cambria Math" panose="02040503050406030204" pitchFamily="18" charset="0"/>
                            </a:rPr>
                            <m:t>𝑥</m:t>
                          </m:r>
                        </m:e>
                        <m:sup>
                          <m:r>
                            <a:rPr lang="en-AU" i="1">
                              <a:latin typeface="Cambria Math" panose="02040503050406030204" pitchFamily="18" charset="0"/>
                            </a:rPr>
                            <m:t>2</m:t>
                          </m:r>
                        </m:sup>
                      </m:sSup>
                      <m:r>
                        <a:rPr lang="en-AU" i="1">
                          <a:latin typeface="Cambria Math" panose="02040503050406030204" pitchFamily="18" charset="0"/>
                        </a:rPr>
                        <m:t>+ 10</m:t>
                      </m:r>
                      <m:r>
                        <a:rPr lang="en-AU" i="1">
                          <a:latin typeface="Cambria Math" panose="02040503050406030204" pitchFamily="18" charset="0"/>
                        </a:rPr>
                        <m:t>𝑥</m:t>
                      </m:r>
                      <m:r>
                        <a:rPr lang="en-AU" i="1">
                          <a:latin typeface="Cambria Math" panose="02040503050406030204" pitchFamily="18" charset="0"/>
                        </a:rPr>
                        <m:t> + 24,</m:t>
                      </m:r>
                      <m:r>
                        <a:rPr lang="en-AU">
                          <a:latin typeface="Cambria Math" panose="02040503050406030204" pitchFamily="18" charset="0"/>
                        </a:rPr>
                        <m:t> </m:t>
                      </m:r>
                      <m:r>
                        <m:rPr>
                          <m:sty m:val="p"/>
                        </m:rPr>
                        <a:rPr lang="en-AU">
                          <a:latin typeface="Cambria Math" panose="02040503050406030204" pitchFamily="18" charset="0"/>
                        </a:rPr>
                        <m:t>this</m:t>
                      </m:r>
                      <m:r>
                        <a:rPr lang="en-AU">
                          <a:latin typeface="Cambria Math" panose="02040503050406030204" pitchFamily="18" charset="0"/>
                        </a:rPr>
                        <m:t> </m:t>
                      </m:r>
                      <m:r>
                        <m:rPr>
                          <m:sty m:val="p"/>
                        </m:rPr>
                        <a:rPr lang="en-AU">
                          <a:latin typeface="Cambria Math" panose="02040503050406030204" pitchFamily="18" charset="0"/>
                        </a:rPr>
                        <m:t>confirms</m:t>
                      </m:r>
                      <m:r>
                        <a:rPr lang="en-AU">
                          <a:latin typeface="Cambria Math" panose="02040503050406030204" pitchFamily="18" charset="0"/>
                        </a:rPr>
                        <m:t> </m:t>
                      </m:r>
                      <m:r>
                        <m:rPr>
                          <m:sty m:val="p"/>
                        </m:rPr>
                        <a:rPr lang="en-AU">
                          <a:latin typeface="Cambria Math" panose="02040503050406030204" pitchFamily="18" charset="0"/>
                        </a:rPr>
                        <m:t>that</m:t>
                      </m:r>
                      <m:r>
                        <a:rPr lang="en-AU">
                          <a:latin typeface="Cambria Math" panose="02040503050406030204" pitchFamily="18" charset="0"/>
                        </a:rPr>
                        <m:t> </m:t>
                      </m:r>
                      <m:r>
                        <m:rPr>
                          <m:sty m:val="p"/>
                        </m:rPr>
                        <a:rPr lang="en-AU">
                          <a:latin typeface="Cambria Math" panose="02040503050406030204" pitchFamily="18" charset="0"/>
                        </a:rPr>
                        <m:t>the</m:t>
                      </m:r>
                      <m:r>
                        <a:rPr lang="en-AU">
                          <a:latin typeface="Cambria Math" panose="02040503050406030204" pitchFamily="18" charset="0"/>
                        </a:rPr>
                        <m:t> </m:t>
                      </m:r>
                      <m:r>
                        <m:rPr>
                          <m:sty m:val="p"/>
                        </m:rPr>
                        <a:rPr lang="en-AU">
                          <a:latin typeface="Cambria Math" panose="02040503050406030204" pitchFamily="18" charset="0"/>
                        </a:rPr>
                        <m:t>point</m:t>
                      </m:r>
                      <m:r>
                        <a:rPr lang="en-AU">
                          <a:latin typeface="Cambria Math" panose="02040503050406030204" pitchFamily="18" charset="0"/>
                        </a:rPr>
                        <m:t> </m:t>
                      </m:r>
                    </m:oMath>
                    <m:oMath xmlns:m="http://schemas.openxmlformats.org/officeDocument/2006/math">
                      <m:r>
                        <m:rPr>
                          <m:sty m:val="p"/>
                        </m:rPr>
                        <a:rPr lang="en-AU">
                          <a:latin typeface="Cambria Math" panose="02040503050406030204" pitchFamily="18" charset="0"/>
                        </a:rPr>
                        <m:t>lies</m:t>
                      </m:r>
                      <m:r>
                        <a:rPr lang="en-AU">
                          <a:latin typeface="Cambria Math" panose="02040503050406030204" pitchFamily="18" charset="0"/>
                        </a:rPr>
                        <m:t> </m:t>
                      </m:r>
                      <m:r>
                        <m:rPr>
                          <m:sty m:val="p"/>
                        </m:rPr>
                        <a:rPr lang="en-AU">
                          <a:latin typeface="Cambria Math" panose="02040503050406030204" pitchFamily="18" charset="0"/>
                        </a:rPr>
                        <m:t>on</m:t>
                      </m:r>
                      <m:r>
                        <a:rPr lang="en-AU">
                          <a:latin typeface="Cambria Math" panose="02040503050406030204" pitchFamily="18" charset="0"/>
                        </a:rPr>
                        <m:t> </m:t>
                      </m:r>
                      <m:r>
                        <m:rPr>
                          <m:sty m:val="p"/>
                        </m:rPr>
                        <a:rPr lang="en-AU">
                          <a:latin typeface="Cambria Math" panose="02040503050406030204" pitchFamily="18" charset="0"/>
                        </a:rPr>
                        <m:t>the</m:t>
                      </m:r>
                      <m:r>
                        <a:rPr lang="en-AU">
                          <a:latin typeface="Cambria Math" panose="02040503050406030204" pitchFamily="18" charset="0"/>
                        </a:rPr>
                        <m:t> </m:t>
                      </m:r>
                      <m:r>
                        <m:rPr>
                          <m:sty m:val="p"/>
                        </m:rPr>
                        <a:rPr lang="en-AU">
                          <a:latin typeface="Cambria Math" panose="02040503050406030204" pitchFamily="18" charset="0"/>
                        </a:rPr>
                        <m:t>parabola</m:t>
                      </m:r>
                      <m:r>
                        <a:rPr lang="en-AU">
                          <a:latin typeface="Cambria Math" panose="02040503050406030204" pitchFamily="18" charset="0"/>
                        </a:rPr>
                        <m:t> </m:t>
                      </m:r>
                      <m:r>
                        <m:rPr>
                          <m:sty m:val="p"/>
                        </m:rPr>
                        <a:rPr lang="en-AU">
                          <a:latin typeface="Cambria Math" panose="02040503050406030204" pitchFamily="18" charset="0"/>
                        </a:rPr>
                        <m:t>represented</m:t>
                      </m:r>
                      <m:r>
                        <a:rPr lang="en-AU">
                          <a:latin typeface="Cambria Math" panose="02040503050406030204" pitchFamily="18" charset="0"/>
                        </a:rPr>
                        <m:t> </m:t>
                      </m:r>
                      <m:r>
                        <m:rPr>
                          <m:sty m:val="p"/>
                        </m:rPr>
                        <a:rPr lang="en-AU">
                          <a:latin typeface="Cambria Math" panose="02040503050406030204" pitchFamily="18" charset="0"/>
                        </a:rPr>
                        <m:t>by</m:t>
                      </m:r>
                      <m:r>
                        <a:rPr lang="en-AU">
                          <a:latin typeface="Cambria Math" panose="02040503050406030204" pitchFamily="18" charset="0"/>
                        </a:rPr>
                        <m:t> </m:t>
                      </m:r>
                      <m:r>
                        <m:rPr>
                          <m:sty m:val="p"/>
                        </m:rPr>
                        <a:rPr lang="en-AU">
                          <a:latin typeface="Cambria Math" panose="02040503050406030204" pitchFamily="18" charset="0"/>
                        </a:rPr>
                        <m:t>the</m:t>
                      </m:r>
                      <m:r>
                        <a:rPr lang="en-AU">
                          <a:latin typeface="Cambria Math" panose="02040503050406030204" pitchFamily="18" charset="0"/>
                        </a:rPr>
                        <m:t> </m:t>
                      </m:r>
                      <m:r>
                        <m:rPr>
                          <m:sty m:val="p"/>
                        </m:rPr>
                        <a:rPr lang="en-AU">
                          <a:latin typeface="Cambria Math" panose="02040503050406030204" pitchFamily="18" charset="0"/>
                        </a:rPr>
                        <m:t>equation</m:t>
                      </m:r>
                      <m:r>
                        <a:rPr lang="en-AU" b="0" i="0" smtClean="0">
                          <a:latin typeface="Cambria Math" panose="02040503050406030204" pitchFamily="18" charset="0"/>
                        </a:rPr>
                        <m:t>.</m:t>
                      </m:r>
                    </m:oMath>
                  </m:oMathPara>
                </a14:m>
                <a:endParaRPr lang="en-AU"/>
              </a:p>
            </p:txBody>
          </p:sp>
        </mc:Choice>
        <mc:Fallback xmlns="">
          <p:sp>
            <p:nvSpPr>
              <p:cNvPr id="5" name="Text Placeholder 4">
                <a:extLst>
                  <a:ext uri="{FF2B5EF4-FFF2-40B4-BE49-F238E27FC236}">
                    <a16:creationId xmlns:a16="http://schemas.microsoft.com/office/drawing/2014/main" id="{97E20F47-D74B-FDB0-A30F-8E384585A03C}"/>
                  </a:ext>
                </a:extLst>
              </p:cNvPr>
              <p:cNvSpPr>
                <a:spLocks noGrp="1" noRot="1" noChangeAspect="1" noMove="1" noResize="1" noEditPoints="1" noAdjustHandles="1" noChangeArrowheads="1" noChangeShapeType="1" noTextEdit="1"/>
              </p:cNvSpPr>
              <p:nvPr>
                <p:ph type="body" sz="quarter" idx="17"/>
              </p:nvPr>
            </p:nvSpPr>
            <p:spPr>
              <a:blipFill>
                <a:blip r:embed="rId2"/>
                <a:stretch>
                  <a:fillRect/>
                </a:stretch>
              </a:blipFill>
            </p:spPr>
            <p:txBody>
              <a:bodyPr/>
              <a:lstStyle/>
              <a:p>
                <a:r>
                  <a:rPr lang="en-US">
                    <a:noFill/>
                  </a:rPr>
                  <a:t> </a:t>
                </a:r>
              </a:p>
            </p:txBody>
          </p:sp>
        </mc:Fallback>
      </mc:AlternateContent>
      <p:pic>
        <p:nvPicPr>
          <p:cNvPr id="7" name="Picture 6" descr="A parabola going through the points (-6,0), (-5,-1) and (-4,0)">
            <a:extLst>
              <a:ext uri="{FF2B5EF4-FFF2-40B4-BE49-F238E27FC236}">
                <a16:creationId xmlns:a16="http://schemas.microsoft.com/office/drawing/2014/main" id="{58E40897-D4DF-8E6B-62D8-9BF5E5E3700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628071" y="1954020"/>
            <a:ext cx="4732284" cy="4141959"/>
          </a:xfrm>
          <a:prstGeom prst="rect">
            <a:avLst/>
          </a:prstGeom>
        </p:spPr>
      </p:pic>
      <p:sp>
        <p:nvSpPr>
          <p:cNvPr id="6" name="Speech Bubble: Rectangle with Corners Rounded 1">
            <a:extLst>
              <a:ext uri="{FF2B5EF4-FFF2-40B4-BE49-F238E27FC236}">
                <a16:creationId xmlns:a16="http://schemas.microsoft.com/office/drawing/2014/main" id="{DCCD959C-6F04-A4A8-32DC-6ACFCA32F539}"/>
              </a:ext>
            </a:extLst>
          </p:cNvPr>
          <p:cNvSpPr/>
          <p:nvPr/>
        </p:nvSpPr>
        <p:spPr>
          <a:xfrm>
            <a:off x="3068755" y="1369454"/>
            <a:ext cx="3541466" cy="1078052"/>
          </a:xfrm>
          <a:prstGeom prst="wedgeRoundRectCallout">
            <a:avLst>
              <a:gd name="adj1" fmla="val -65514"/>
              <a:gd name="adj2" fmla="val 17265"/>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a:t>Where did these values come from?</a:t>
            </a:r>
          </a:p>
        </p:txBody>
      </p:sp>
      <p:sp>
        <p:nvSpPr>
          <p:cNvPr id="8" name="Speech Bubble: Rectangle with Corners Rounded 1">
            <a:extLst>
              <a:ext uri="{FF2B5EF4-FFF2-40B4-BE49-F238E27FC236}">
                <a16:creationId xmlns:a16="http://schemas.microsoft.com/office/drawing/2014/main" id="{5EFD87AF-E5D2-BE21-68D4-7CB0AB9C6612}"/>
              </a:ext>
            </a:extLst>
          </p:cNvPr>
          <p:cNvSpPr/>
          <p:nvPr/>
        </p:nvSpPr>
        <p:spPr>
          <a:xfrm>
            <a:off x="2866775" y="2588585"/>
            <a:ext cx="3541466" cy="840416"/>
          </a:xfrm>
          <a:prstGeom prst="wedgeRoundRectCallout">
            <a:avLst>
              <a:gd name="adj1" fmla="val -70577"/>
              <a:gd name="adj2" fmla="val 2974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a:t>Why do we need to check this point?</a:t>
            </a:r>
          </a:p>
        </p:txBody>
      </p:sp>
      <p:sp>
        <p:nvSpPr>
          <p:cNvPr id="2" name="Slide Number Placeholder 1">
            <a:extLst>
              <a:ext uri="{FF2B5EF4-FFF2-40B4-BE49-F238E27FC236}">
                <a16:creationId xmlns:a16="http://schemas.microsoft.com/office/drawing/2014/main" id="{EF54EBDE-08BC-1158-540F-B75106FD424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11</a:t>
            </a:fld>
            <a:endParaRPr lang="en-AU"/>
          </a:p>
        </p:txBody>
      </p:sp>
    </p:spTree>
    <p:extLst>
      <p:ext uri="{BB962C8B-B14F-4D97-AF65-F5344CB8AC3E}">
        <p14:creationId xmlns:p14="http://schemas.microsoft.com/office/powerpoint/2010/main" val="2716896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AD09F0-B924-4FBA-853C-7B3541A5AEA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26B6957-E403-79AA-CEC0-DC698BB82638}"/>
              </a:ext>
            </a:extLst>
          </p:cNvPr>
          <p:cNvSpPr>
            <a:spLocks noGrp="1"/>
          </p:cNvSpPr>
          <p:nvPr>
            <p:ph type="title"/>
          </p:nvPr>
        </p:nvSpPr>
        <p:spPr/>
        <p:txBody>
          <a:bodyPr/>
          <a:lstStyle/>
          <a:p>
            <a:r>
              <a:rPr lang="en-AU">
                <a:latin typeface="+mj-lt"/>
              </a:rPr>
              <a:t>Slow reveal – Example 3</a:t>
            </a:r>
          </a:p>
        </p:txBody>
      </p:sp>
      <p:sp>
        <p:nvSpPr>
          <p:cNvPr id="13" name="Text Placeholder 12">
            <a:extLst>
              <a:ext uri="{FF2B5EF4-FFF2-40B4-BE49-F238E27FC236}">
                <a16:creationId xmlns:a16="http://schemas.microsoft.com/office/drawing/2014/main" id="{D9ABB1CE-3E34-F54C-973A-C2AFB287F7D8}"/>
              </a:ext>
            </a:extLst>
          </p:cNvPr>
          <p:cNvSpPr>
            <a:spLocks noGrp="1"/>
          </p:cNvSpPr>
          <p:nvPr>
            <p:ph type="body" sz="quarter" idx="18"/>
          </p:nvPr>
        </p:nvSpPr>
        <p:spPr>
          <a:xfrm>
            <a:off x="360000" y="982520"/>
            <a:ext cx="11483998" cy="356423"/>
          </a:xfrm>
        </p:spPr>
        <p:txBody>
          <a:bodyPr/>
          <a:lstStyle/>
          <a:p>
            <a:r>
              <a:rPr lang="en-AU">
                <a:latin typeface="+mj-lt"/>
              </a:rPr>
              <a:t>What do you notice and wonder?</a:t>
            </a:r>
          </a:p>
        </p:txBody>
      </p:sp>
      <p:pic>
        <p:nvPicPr>
          <p:cNvPr id="6" name="Picture 5" descr="A parabola going through the points (-3,0), (0,-18) and (3,0)">
            <a:extLst>
              <a:ext uri="{FF2B5EF4-FFF2-40B4-BE49-F238E27FC236}">
                <a16:creationId xmlns:a16="http://schemas.microsoft.com/office/drawing/2014/main" id="{45BB0A7A-6482-4E26-4643-7CC9E7CB32B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691865" y="1629079"/>
            <a:ext cx="5570081" cy="4745842"/>
          </a:xfrm>
          <a:prstGeom prst="rect">
            <a:avLst/>
          </a:prstGeom>
        </p:spPr>
      </p:pic>
      <p:sp>
        <p:nvSpPr>
          <p:cNvPr id="7" name="Oval 6" descr="A circle marking the x-intercept at (-6,0)">
            <a:extLst>
              <a:ext uri="{FF2B5EF4-FFF2-40B4-BE49-F238E27FC236}">
                <a16:creationId xmlns:a16="http://schemas.microsoft.com/office/drawing/2014/main" id="{08BB13E0-F6F9-ECE8-FC94-FD4C368D192C}"/>
              </a:ext>
            </a:extLst>
          </p:cNvPr>
          <p:cNvSpPr/>
          <p:nvPr/>
        </p:nvSpPr>
        <p:spPr>
          <a:xfrm>
            <a:off x="4408425" y="3924240"/>
            <a:ext cx="203200" cy="2032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B7C7FA1-050F-D36F-A5CB-FD14D9FF31B3}"/>
                  </a:ext>
                </a:extLst>
              </p:cNvPr>
              <p:cNvSpPr txBox="1"/>
              <p:nvPr/>
            </p:nvSpPr>
            <p:spPr>
              <a:xfrm>
                <a:off x="2690379" y="4189433"/>
                <a:ext cx="2002971" cy="914400"/>
              </a:xfrm>
              <a:prstGeom prst="rect">
                <a:avLst/>
              </a:prstGeom>
              <a:noFill/>
            </p:spPr>
            <p:txBody>
              <a:bodyPr wrap="none" lIns="0" tIns="0" rIns="0" bIns="0" rtlCol="0">
                <a:noAutofit/>
              </a:bodyPr>
              <a:lstStyle/>
              <a:p>
                <a:pPr algn="l"/>
                <a14:m>
                  <m:oMath xmlns:m="http://schemas.openxmlformats.org/officeDocument/2006/math">
                    <m:r>
                      <a:rPr lang="en-US" sz="1800" b="0" i="1" dirty="0" smtClean="0">
                        <a:latin typeface="Cambria Math" panose="02040503050406030204" pitchFamily="18" charset="0"/>
                      </a:rPr>
                      <m:t>𝑥</m:t>
                    </m:r>
                  </m:oMath>
                </a14:m>
                <a:r>
                  <a:rPr lang="en-AU" sz="1800"/>
                  <a:t>-intercept (-3, 0)</a:t>
                </a:r>
              </a:p>
            </p:txBody>
          </p:sp>
        </mc:Choice>
        <mc:Fallback xmlns="">
          <p:sp>
            <p:nvSpPr>
              <p:cNvPr id="8" name="TextBox 7">
                <a:extLst>
                  <a:ext uri="{FF2B5EF4-FFF2-40B4-BE49-F238E27FC236}">
                    <a16:creationId xmlns:a16="http://schemas.microsoft.com/office/drawing/2014/main" id="{2B7C7FA1-050F-D36F-A5CB-FD14D9FF31B3}"/>
                  </a:ext>
                </a:extLst>
              </p:cNvPr>
              <p:cNvSpPr txBox="1">
                <a:spLocks noRot="1" noChangeAspect="1" noMove="1" noResize="1" noEditPoints="1" noAdjustHandles="1" noChangeArrowheads="1" noChangeShapeType="1" noTextEdit="1"/>
              </p:cNvSpPr>
              <p:nvPr/>
            </p:nvSpPr>
            <p:spPr>
              <a:xfrm>
                <a:off x="2690379" y="4189433"/>
                <a:ext cx="2002971" cy="914400"/>
              </a:xfrm>
              <a:prstGeom prst="rect">
                <a:avLst/>
              </a:prstGeom>
              <a:blipFill>
                <a:blip r:embed="rId4"/>
                <a:stretch>
                  <a:fillRect l="-3040" t="-8667"/>
                </a:stretch>
              </a:blipFill>
            </p:spPr>
            <p:txBody>
              <a:bodyPr/>
              <a:lstStyle/>
              <a:p>
                <a:r>
                  <a:rPr lang="en-US">
                    <a:noFill/>
                  </a:rPr>
                  <a:t> </a:t>
                </a:r>
              </a:p>
            </p:txBody>
          </p:sp>
        </mc:Fallback>
      </mc:AlternateContent>
      <p:sp>
        <p:nvSpPr>
          <p:cNvPr id="9" name="Oval 8" descr="A circle marking the x-intercept at (-4,0)">
            <a:extLst>
              <a:ext uri="{FF2B5EF4-FFF2-40B4-BE49-F238E27FC236}">
                <a16:creationId xmlns:a16="http://schemas.microsoft.com/office/drawing/2014/main" id="{B6034D4C-5F75-5851-3488-9A49E77CAD19}"/>
              </a:ext>
            </a:extLst>
          </p:cNvPr>
          <p:cNvSpPr/>
          <p:nvPr/>
        </p:nvSpPr>
        <p:spPr>
          <a:xfrm>
            <a:off x="6616364" y="3900400"/>
            <a:ext cx="203200" cy="2032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36E2FC2-F1A3-5BEE-DA37-D9E069ACCFE9}"/>
                  </a:ext>
                </a:extLst>
              </p:cNvPr>
              <p:cNvSpPr txBox="1"/>
              <p:nvPr/>
            </p:nvSpPr>
            <p:spPr>
              <a:xfrm>
                <a:off x="6897536" y="4075140"/>
                <a:ext cx="2002971" cy="914400"/>
              </a:xfrm>
              <a:prstGeom prst="rect">
                <a:avLst/>
              </a:prstGeom>
              <a:noFill/>
            </p:spPr>
            <p:txBody>
              <a:bodyPr wrap="none" lIns="0" tIns="0" rIns="0" bIns="0" rtlCol="0">
                <a:noAutofit/>
              </a:bodyPr>
              <a:lstStyle/>
              <a:p>
                <a:pPr algn="l"/>
                <a14:m>
                  <m:oMath xmlns:m="http://schemas.openxmlformats.org/officeDocument/2006/math">
                    <m:r>
                      <a:rPr lang="en-US" sz="1800" b="0" i="1" dirty="0" smtClean="0">
                        <a:latin typeface="Cambria Math" panose="02040503050406030204" pitchFamily="18" charset="0"/>
                      </a:rPr>
                      <m:t>𝑥</m:t>
                    </m:r>
                  </m:oMath>
                </a14:m>
                <a:r>
                  <a:rPr lang="en-AU" sz="1800"/>
                  <a:t>-intercept (3, 0)</a:t>
                </a:r>
              </a:p>
            </p:txBody>
          </p:sp>
        </mc:Choice>
        <mc:Fallback xmlns="">
          <p:sp>
            <p:nvSpPr>
              <p:cNvPr id="10" name="TextBox 9">
                <a:extLst>
                  <a:ext uri="{FF2B5EF4-FFF2-40B4-BE49-F238E27FC236}">
                    <a16:creationId xmlns:a16="http://schemas.microsoft.com/office/drawing/2014/main" id="{736E2FC2-F1A3-5BEE-DA37-D9E069ACCFE9}"/>
                  </a:ext>
                </a:extLst>
              </p:cNvPr>
              <p:cNvSpPr txBox="1">
                <a:spLocks noRot="1" noChangeAspect="1" noMove="1" noResize="1" noEditPoints="1" noAdjustHandles="1" noChangeArrowheads="1" noChangeShapeType="1" noTextEdit="1"/>
              </p:cNvSpPr>
              <p:nvPr/>
            </p:nvSpPr>
            <p:spPr>
              <a:xfrm>
                <a:off x="6897536" y="4075140"/>
                <a:ext cx="2002971" cy="914400"/>
              </a:xfrm>
              <a:prstGeom prst="rect">
                <a:avLst/>
              </a:prstGeom>
              <a:blipFill>
                <a:blip r:embed="rId5"/>
                <a:stretch>
                  <a:fillRect l="-3040" t="-8667"/>
                </a:stretch>
              </a:blipFill>
            </p:spPr>
            <p:txBody>
              <a:bodyPr/>
              <a:lstStyle/>
              <a:p>
                <a:r>
                  <a:rPr lang="en-US">
                    <a:noFill/>
                  </a:rPr>
                  <a:t> </a:t>
                </a:r>
              </a:p>
            </p:txBody>
          </p:sp>
        </mc:Fallback>
      </mc:AlternateContent>
      <p:sp>
        <p:nvSpPr>
          <p:cNvPr id="11" name="Oval 10" descr="A dot marking the vertex at (-5,-1).">
            <a:extLst>
              <a:ext uri="{FF2B5EF4-FFF2-40B4-BE49-F238E27FC236}">
                <a16:creationId xmlns:a16="http://schemas.microsoft.com/office/drawing/2014/main" id="{7A7D1AFF-D3FD-0218-1129-297D22DC259D}"/>
              </a:ext>
            </a:extLst>
          </p:cNvPr>
          <p:cNvSpPr/>
          <p:nvPr/>
        </p:nvSpPr>
        <p:spPr>
          <a:xfrm>
            <a:off x="5503756" y="5475430"/>
            <a:ext cx="203200" cy="2032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TextBox 13">
            <a:extLst>
              <a:ext uri="{FF2B5EF4-FFF2-40B4-BE49-F238E27FC236}">
                <a16:creationId xmlns:a16="http://schemas.microsoft.com/office/drawing/2014/main" id="{4735445E-C4B5-E91E-F643-C41A70684E67}"/>
              </a:ext>
            </a:extLst>
          </p:cNvPr>
          <p:cNvSpPr txBox="1"/>
          <p:nvPr/>
        </p:nvSpPr>
        <p:spPr>
          <a:xfrm>
            <a:off x="5818078" y="5635261"/>
            <a:ext cx="2002971" cy="914400"/>
          </a:xfrm>
          <a:prstGeom prst="rect">
            <a:avLst/>
          </a:prstGeom>
          <a:noFill/>
        </p:spPr>
        <p:txBody>
          <a:bodyPr wrap="none" lIns="0" tIns="0" rIns="0" bIns="0" rtlCol="0">
            <a:noAutofit/>
          </a:bodyPr>
          <a:lstStyle/>
          <a:p>
            <a:pPr algn="l"/>
            <a:r>
              <a:rPr lang="en-AU" sz="1800"/>
              <a:t>Vertex (0, -18)</a:t>
            </a:r>
          </a:p>
        </p:txBody>
      </p:sp>
      <p:sp>
        <p:nvSpPr>
          <p:cNvPr id="3" name="Slide Number Placeholder 2">
            <a:extLst>
              <a:ext uri="{FF2B5EF4-FFF2-40B4-BE49-F238E27FC236}">
                <a16:creationId xmlns:a16="http://schemas.microsoft.com/office/drawing/2014/main" id="{5088D99F-2850-BCBF-1E84-43F838D8FC6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12</a:t>
            </a:fld>
            <a:endParaRPr lang="en-AU"/>
          </a:p>
        </p:txBody>
      </p:sp>
    </p:spTree>
    <p:extLst>
      <p:ext uri="{BB962C8B-B14F-4D97-AF65-F5344CB8AC3E}">
        <p14:creationId xmlns:p14="http://schemas.microsoft.com/office/powerpoint/2010/main" val="4217278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p:bldP spid="11" grpId="0" animBg="1"/>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F26F8E-F150-F053-5D67-026298A0F55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953E384-297E-F90B-BF4D-41A2280FE99A}"/>
              </a:ext>
            </a:extLst>
          </p:cNvPr>
          <p:cNvSpPr>
            <a:spLocks noGrp="1"/>
          </p:cNvSpPr>
          <p:nvPr>
            <p:ph type="title"/>
          </p:nvPr>
        </p:nvSpPr>
        <p:spPr/>
        <p:txBody>
          <a:bodyPr/>
          <a:lstStyle/>
          <a:p>
            <a:r>
              <a:rPr lang="en-US" dirty="0"/>
              <a:t>What’s the quadratic function? (3a)</a:t>
            </a:r>
            <a:endParaRPr lang="en-AU" dirty="0"/>
          </a:p>
        </p:txBody>
      </p:sp>
      <p:sp>
        <p:nvSpPr>
          <p:cNvPr id="4" name="Text Placeholder 3">
            <a:extLst>
              <a:ext uri="{FF2B5EF4-FFF2-40B4-BE49-F238E27FC236}">
                <a16:creationId xmlns:a16="http://schemas.microsoft.com/office/drawing/2014/main" id="{82204CD2-FB01-EC4E-64EC-3CF545287B5F}"/>
              </a:ext>
            </a:extLst>
          </p:cNvPr>
          <p:cNvSpPr>
            <a:spLocks noGrp="1"/>
          </p:cNvSpPr>
          <p:nvPr>
            <p:ph type="body" sz="quarter" idx="18"/>
          </p:nvPr>
        </p:nvSpPr>
        <p:spPr/>
        <p:txBody>
          <a:bodyPr/>
          <a:lstStyle/>
          <a:p>
            <a:r>
              <a:rPr lang="en-AU"/>
              <a:t>This equation is incorrect</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9C2AA559-E767-9E8E-0537-2341A7736469}"/>
                  </a:ext>
                </a:extLst>
              </p:cNvPr>
              <p:cNvSpPr>
                <a:spLocks noGrp="1"/>
              </p:cNvSpPr>
              <p:nvPr>
                <p:ph type="body" sz="quarter" idx="17"/>
              </p:nvPr>
            </p:nvSpPr>
            <p:spPr/>
            <p:txBody>
              <a:bodyPr/>
              <a:lstStyle/>
              <a:p>
                <a:pPr>
                  <a:lnSpc>
                    <a:spcPct val="200000"/>
                  </a:lnSpc>
                  <a:spcBef>
                    <a:spcPts val="600"/>
                  </a:spcBef>
                  <a:spcAft>
                    <a:spcPts val="600"/>
                  </a:spcAft>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AU" b="0" i="1" smtClean="0">
                              <a:latin typeface="Cambria Math" panose="02040503050406030204" pitchFamily="18" charset="0"/>
                            </a:rPr>
                            <m:t>−3</m:t>
                          </m:r>
                        </m:e>
                      </m:d>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+3</m:t>
                          </m:r>
                        </m:e>
                      </m:d>
                    </m:oMath>
                  </m:oMathPara>
                </a14:m>
                <a:endParaRPr lang="en-US" b="0" i="1">
                  <a:latin typeface="Cambria Math" panose="02040503050406030204" pitchFamily="18" charset="0"/>
                </a:endParaRPr>
              </a:p>
              <a:p>
                <a:pPr>
                  <a:lnSpc>
                    <a:spcPct val="200000"/>
                  </a:lnSpc>
                  <a:spcBef>
                    <a:spcPts val="600"/>
                  </a:spcBef>
                  <a:spcAft>
                    <a:spcPts val="600"/>
                  </a:spcAft>
                </a:pPr>
                <a14:m>
                  <m:oMathPara xmlns:m="http://schemas.openxmlformats.org/officeDocument/2006/math">
                    <m:oMathParaPr>
                      <m:jc m:val="left"/>
                    </m:oMathParaPr>
                    <m:oMath xmlns:m="http://schemas.openxmlformats.org/officeDocument/2006/math">
                      <m:r>
                        <a:rPr lang="en-AU" i="1">
                          <a:latin typeface="Cambria Math" panose="02040503050406030204" pitchFamily="18" charset="0"/>
                        </a:rPr>
                        <m:t>𝑦</m:t>
                      </m:r>
                      <m:r>
                        <a:rPr lang="en-AU" i="1">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AU" b="0" i="1" smtClean="0">
                          <a:latin typeface="Cambria Math" panose="02040503050406030204" pitchFamily="18" charset="0"/>
                        </a:rPr>
                        <m:t>−9</m:t>
                      </m:r>
                    </m:oMath>
                  </m:oMathPara>
                </a14:m>
                <a:br>
                  <a:rPr lang="en-US" b="0" i="1">
                    <a:latin typeface="Cambria Math" panose="02040503050406030204" pitchFamily="18" charset="0"/>
                  </a:rPr>
                </a:br>
                <a:endParaRPr lang="en-AU"/>
              </a:p>
            </p:txBody>
          </p:sp>
        </mc:Choice>
        <mc:Fallback xmlns="">
          <p:sp>
            <p:nvSpPr>
              <p:cNvPr id="5" name="Text Placeholder 4">
                <a:extLst>
                  <a:ext uri="{FF2B5EF4-FFF2-40B4-BE49-F238E27FC236}">
                    <a16:creationId xmlns:a16="http://schemas.microsoft.com/office/drawing/2014/main" id="{9C2AA559-E767-9E8E-0537-2341A7736469}"/>
                  </a:ext>
                </a:extLst>
              </p:cNvPr>
              <p:cNvSpPr>
                <a:spLocks noGrp="1" noRot="1" noChangeAspect="1" noMove="1" noResize="1" noEditPoints="1" noAdjustHandles="1" noChangeArrowheads="1" noChangeShapeType="1" noTextEdit="1"/>
              </p:cNvSpPr>
              <p:nvPr>
                <p:ph type="body" sz="quarter" idx="17"/>
              </p:nvPr>
            </p:nvSpPr>
            <p:spPr>
              <a:blipFill>
                <a:blip r:embed="rId2"/>
                <a:stretch>
                  <a:fillRect/>
                </a:stretch>
              </a:blipFill>
            </p:spPr>
            <p:txBody>
              <a:bodyPr/>
              <a:lstStyle/>
              <a:p>
                <a:r>
                  <a:rPr lang="en-US">
                    <a:noFill/>
                  </a:rPr>
                  <a:t> </a:t>
                </a:r>
              </a:p>
            </p:txBody>
          </p:sp>
        </mc:Fallback>
      </mc:AlternateContent>
      <p:sp>
        <p:nvSpPr>
          <p:cNvPr id="6" name="Speech Bubble: Rectangle with Corners Rounded 1">
            <a:extLst>
              <a:ext uri="{FF2B5EF4-FFF2-40B4-BE49-F238E27FC236}">
                <a16:creationId xmlns:a16="http://schemas.microsoft.com/office/drawing/2014/main" id="{68E1537A-3539-C2A2-F984-35056D0CE6F0}"/>
              </a:ext>
            </a:extLst>
          </p:cNvPr>
          <p:cNvSpPr/>
          <p:nvPr/>
        </p:nvSpPr>
        <p:spPr>
          <a:xfrm>
            <a:off x="2554534" y="1954020"/>
            <a:ext cx="3541466" cy="1078052"/>
          </a:xfrm>
          <a:prstGeom prst="wedgeRoundRectCallout">
            <a:avLst>
              <a:gd name="adj1" fmla="val -65514"/>
              <a:gd name="adj2" fmla="val 17265"/>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a:t>Why is this incorrect?</a:t>
            </a:r>
          </a:p>
        </p:txBody>
      </p:sp>
      <p:pic>
        <p:nvPicPr>
          <p:cNvPr id="9" name="Picture 8" descr="A parabola going through the points (-3,0), (3,0), (0, -18) and has an axis of symmetry at x=0.">
            <a:extLst>
              <a:ext uri="{FF2B5EF4-FFF2-40B4-BE49-F238E27FC236}">
                <a16:creationId xmlns:a16="http://schemas.microsoft.com/office/drawing/2014/main" id="{02DA0FD2-D7D3-BAB3-AF5C-797ED737498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594586" y="1246693"/>
            <a:ext cx="5108464" cy="4364613"/>
          </a:xfrm>
          <a:prstGeom prst="rect">
            <a:avLst/>
          </a:prstGeom>
        </p:spPr>
      </p:pic>
      <p:sp>
        <p:nvSpPr>
          <p:cNvPr id="7" name="Speech Bubble: Rectangle with Corners Rounded 1">
            <a:extLst>
              <a:ext uri="{FF2B5EF4-FFF2-40B4-BE49-F238E27FC236}">
                <a16:creationId xmlns:a16="http://schemas.microsoft.com/office/drawing/2014/main" id="{9EB93B42-5EB3-E28C-520D-63141556E4B0}"/>
              </a:ext>
            </a:extLst>
          </p:cNvPr>
          <p:cNvSpPr/>
          <p:nvPr/>
        </p:nvSpPr>
        <p:spPr>
          <a:xfrm>
            <a:off x="2268860" y="4586836"/>
            <a:ext cx="3827140" cy="1078052"/>
          </a:xfrm>
          <a:prstGeom prst="wedgeRoundRectCallout">
            <a:avLst>
              <a:gd name="adj1" fmla="val 63585"/>
              <a:gd name="adj2" fmla="val -39745"/>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a:t>What information could we use from the graph to make it correct?</a:t>
            </a:r>
          </a:p>
        </p:txBody>
      </p:sp>
      <p:sp>
        <p:nvSpPr>
          <p:cNvPr id="2" name="Slide Number Placeholder 1">
            <a:extLst>
              <a:ext uri="{FF2B5EF4-FFF2-40B4-BE49-F238E27FC236}">
                <a16:creationId xmlns:a16="http://schemas.microsoft.com/office/drawing/2014/main" id="{0AFFDA0F-FB11-BB90-9BE4-56ABAE47F1B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13</a:t>
            </a:fld>
            <a:endParaRPr lang="en-AU"/>
          </a:p>
        </p:txBody>
      </p:sp>
    </p:spTree>
    <p:extLst>
      <p:ext uri="{BB962C8B-B14F-4D97-AF65-F5344CB8AC3E}">
        <p14:creationId xmlns:p14="http://schemas.microsoft.com/office/powerpoint/2010/main" val="3132583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566622-6141-C83B-E43C-C10DB8B6FAC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8173E84-17EA-3DA9-2A06-D94D21C49471}"/>
              </a:ext>
            </a:extLst>
          </p:cNvPr>
          <p:cNvSpPr>
            <a:spLocks noGrp="1"/>
          </p:cNvSpPr>
          <p:nvPr>
            <p:ph type="title"/>
          </p:nvPr>
        </p:nvSpPr>
        <p:spPr/>
        <p:txBody>
          <a:bodyPr/>
          <a:lstStyle/>
          <a:p>
            <a:r>
              <a:rPr lang="en-US" dirty="0"/>
              <a:t>What’s the quadratic function? (3b)</a:t>
            </a:r>
            <a:endParaRPr lang="en-AU" dirty="0"/>
          </a:p>
        </p:txBody>
      </p:sp>
      <p:sp>
        <p:nvSpPr>
          <p:cNvPr id="4" name="Text Placeholder 3">
            <a:extLst>
              <a:ext uri="{FF2B5EF4-FFF2-40B4-BE49-F238E27FC236}">
                <a16:creationId xmlns:a16="http://schemas.microsoft.com/office/drawing/2014/main" id="{3989140F-3369-C08F-298E-DE1B967D6C40}"/>
              </a:ext>
            </a:extLst>
          </p:cNvPr>
          <p:cNvSpPr>
            <a:spLocks noGrp="1"/>
          </p:cNvSpPr>
          <p:nvPr>
            <p:ph type="body" sz="quarter" idx="18"/>
          </p:nvPr>
        </p:nvSpPr>
        <p:spPr/>
        <p:txBody>
          <a:bodyPr/>
          <a:lstStyle/>
          <a:p>
            <a:r>
              <a:rPr lang="en-AU"/>
              <a:t>Determining non-monic equations</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452410E6-C23E-ECE6-28EC-7BE495D78B5A}"/>
                  </a:ext>
                </a:extLst>
              </p:cNvPr>
              <p:cNvSpPr>
                <a:spLocks noGrp="1"/>
              </p:cNvSpPr>
              <p:nvPr>
                <p:ph type="body" sz="quarter" idx="17"/>
              </p:nvPr>
            </p:nvSpPr>
            <p:spPr/>
            <p:txBody>
              <a:bodyPr/>
              <a:lstStyle/>
              <a:p>
                <a:pPr>
                  <a:lnSpc>
                    <a:spcPct val="200000"/>
                  </a:lnSpc>
                  <a:spcBef>
                    <a:spcPts val="600"/>
                  </a:spcBef>
                  <a:spcAft>
                    <a:spcPts val="600"/>
                  </a:spcAft>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r>
                        <a:rPr lang="en-AU" b="0" i="1" smtClean="0">
                          <a:latin typeface="Cambria Math" panose="02040503050406030204" pitchFamily="18" charset="0"/>
                        </a:rPr>
                        <m:t>𝑎</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AU" b="0" i="1" smtClean="0">
                              <a:latin typeface="Cambria Math" panose="02040503050406030204" pitchFamily="18" charset="0"/>
                            </a:rPr>
                            <m:t>−3</m:t>
                          </m:r>
                        </m:e>
                      </m:d>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+3</m:t>
                          </m:r>
                        </m:e>
                      </m:d>
                    </m:oMath>
                  </m:oMathPara>
                </a14:m>
                <a:endParaRPr lang="en-US" b="0" i="1">
                  <a:latin typeface="Cambria Math" panose="02040503050406030204" pitchFamily="18" charset="0"/>
                </a:endParaRPr>
              </a:p>
              <a:p>
                <a:pPr>
                  <a:lnSpc>
                    <a:spcPct val="200000"/>
                  </a:lnSpc>
                  <a:spcBef>
                    <a:spcPts val="600"/>
                  </a:spcBef>
                  <a:spcAft>
                    <a:spcPts val="600"/>
                  </a:spcAft>
                </a:pPr>
                <a14:m>
                  <m:oMathPara xmlns:m="http://schemas.openxmlformats.org/officeDocument/2006/math">
                    <m:oMathParaPr>
                      <m:jc m:val="left"/>
                    </m:oMathParaPr>
                    <m:oMath xmlns:m="http://schemas.openxmlformats.org/officeDocument/2006/math">
                      <m:r>
                        <a:rPr lang="en-AU" i="1">
                          <a:latin typeface="Cambria Math" panose="02040503050406030204" pitchFamily="18" charset="0"/>
                        </a:rPr>
                        <m:t>𝑦</m:t>
                      </m:r>
                      <m:r>
                        <a:rPr lang="en-AU" i="1">
                          <a:latin typeface="Cambria Math" panose="02040503050406030204" pitchFamily="18" charset="0"/>
                        </a:rPr>
                        <m:t>=</m:t>
                      </m:r>
                      <m:sSup>
                        <m:sSupPr>
                          <m:ctrlPr>
                            <a:rPr lang="en-US" b="0" i="1" smtClean="0">
                              <a:latin typeface="Cambria Math" panose="02040503050406030204" pitchFamily="18" charset="0"/>
                            </a:rPr>
                          </m:ctrlPr>
                        </m:sSupPr>
                        <m:e>
                          <m:r>
                            <a:rPr lang="en-AU" b="0" i="1" smtClean="0">
                              <a:latin typeface="Cambria Math" panose="02040503050406030204" pitchFamily="18" charset="0"/>
                            </a:rPr>
                            <m:t>𝑎</m:t>
                          </m:r>
                          <m:r>
                            <a:rPr lang="en-AU" b="0" i="1" smtClean="0">
                              <a:latin typeface="Cambria Math" panose="02040503050406030204" pitchFamily="18" charset="0"/>
                            </a:rPr>
                            <m:t>(</m:t>
                          </m:r>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AU" b="0" i="1" smtClean="0">
                          <a:latin typeface="Cambria Math" panose="02040503050406030204" pitchFamily="18" charset="0"/>
                        </a:rPr>
                        <m:t>−9)</m:t>
                      </m:r>
                    </m:oMath>
                    <m:oMath xmlns:m="http://schemas.openxmlformats.org/officeDocument/2006/math">
                      <m:r>
                        <a:rPr lang="en-AU" b="0" i="1" smtClean="0">
                          <a:latin typeface="Cambria Math" panose="02040503050406030204" pitchFamily="18" charset="0"/>
                        </a:rPr>
                        <m:t>𝑤h𝑒𝑛</m:t>
                      </m:r>
                      <m:r>
                        <a:rPr lang="en-AU" b="0" i="1" smtClean="0">
                          <a:latin typeface="Cambria Math" panose="02040503050406030204" pitchFamily="18" charset="0"/>
                        </a:rPr>
                        <m:t> </m:t>
                      </m:r>
                      <m:r>
                        <a:rPr lang="en-AU" b="0" i="1" smtClean="0">
                          <a:latin typeface="Cambria Math" panose="02040503050406030204" pitchFamily="18" charset="0"/>
                        </a:rPr>
                        <m:t>𝑥</m:t>
                      </m:r>
                      <m:r>
                        <a:rPr lang="en-AU" b="0" i="1" smtClean="0">
                          <a:latin typeface="Cambria Math" panose="02040503050406030204" pitchFamily="18" charset="0"/>
                        </a:rPr>
                        <m:t>=0, </m:t>
                      </m:r>
                      <m:r>
                        <a:rPr lang="en-AU" b="0" i="1" smtClean="0">
                          <a:latin typeface="Cambria Math" panose="02040503050406030204" pitchFamily="18" charset="0"/>
                        </a:rPr>
                        <m:t>𝑦</m:t>
                      </m:r>
                      <m:r>
                        <a:rPr lang="en-AU" b="0" i="1" smtClean="0">
                          <a:latin typeface="Cambria Math" panose="02040503050406030204" pitchFamily="18" charset="0"/>
                        </a:rPr>
                        <m:t>=−18</m:t>
                      </m:r>
                    </m:oMath>
                    <m:oMath xmlns:m="http://schemas.openxmlformats.org/officeDocument/2006/math">
                      <m:r>
                        <a:rPr lang="en-AU" b="0" i="1" smtClean="0">
                          <a:latin typeface="Cambria Math" panose="02040503050406030204" pitchFamily="18" charset="0"/>
                        </a:rPr>
                        <m:t>−18=</m:t>
                      </m:r>
                      <m:r>
                        <a:rPr lang="en-AU" b="0" i="1" smtClean="0">
                          <a:latin typeface="Cambria Math" panose="02040503050406030204" pitchFamily="18" charset="0"/>
                        </a:rPr>
                        <m:t>𝑎</m:t>
                      </m:r>
                      <m:d>
                        <m:dPr>
                          <m:ctrlPr>
                            <a:rPr lang="en-AU" b="0" i="1" smtClean="0">
                              <a:latin typeface="Cambria Math" panose="02040503050406030204" pitchFamily="18" charset="0"/>
                            </a:rPr>
                          </m:ctrlPr>
                        </m:dPr>
                        <m:e>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0</m:t>
                                  </m:r>
                                </m:e>
                              </m:d>
                            </m:e>
                            <m:sup>
                              <m:r>
                                <a:rPr lang="en-AU" b="0" i="1" smtClean="0">
                                  <a:latin typeface="Cambria Math" panose="02040503050406030204" pitchFamily="18" charset="0"/>
                                </a:rPr>
                                <m:t>2</m:t>
                              </m:r>
                            </m:sup>
                          </m:sSup>
                          <m:r>
                            <a:rPr lang="en-AU" b="0" i="1" smtClean="0">
                              <a:latin typeface="Cambria Math" panose="02040503050406030204" pitchFamily="18" charset="0"/>
                            </a:rPr>
                            <m:t>−9</m:t>
                          </m:r>
                        </m:e>
                      </m:d>
                    </m:oMath>
                    <m:oMath xmlns:m="http://schemas.openxmlformats.org/officeDocument/2006/math">
                      <m:r>
                        <a:rPr lang="en-AU" b="0" i="1" smtClean="0">
                          <a:latin typeface="Cambria Math" panose="02040503050406030204" pitchFamily="18" charset="0"/>
                        </a:rPr>
                        <m:t>−18=−9</m:t>
                      </m:r>
                      <m:r>
                        <a:rPr lang="en-AU" b="0" i="1" smtClean="0">
                          <a:latin typeface="Cambria Math" panose="02040503050406030204" pitchFamily="18" charset="0"/>
                        </a:rPr>
                        <m:t>𝑎</m:t>
                      </m:r>
                    </m:oMath>
                    <m:oMath xmlns:m="http://schemas.openxmlformats.org/officeDocument/2006/math">
                      <m:r>
                        <a:rPr lang="en-AU" b="0" i="1" smtClean="0">
                          <a:latin typeface="Cambria Math" panose="02040503050406030204" pitchFamily="18" charset="0"/>
                        </a:rPr>
                        <m:t>      </m:t>
                      </m:r>
                      <m:r>
                        <a:rPr lang="en-AU" b="0" i="1" smtClean="0">
                          <a:latin typeface="Cambria Math" panose="02040503050406030204" pitchFamily="18" charset="0"/>
                        </a:rPr>
                        <m:t>𝑎</m:t>
                      </m:r>
                      <m:r>
                        <a:rPr lang="en-AU" b="0" i="1" smtClean="0">
                          <a:latin typeface="Cambria Math" panose="02040503050406030204" pitchFamily="18" charset="0"/>
                        </a:rPr>
                        <m:t>=2</m:t>
                      </m:r>
                    </m:oMath>
                    <m:oMath xmlns:m="http://schemas.openxmlformats.org/officeDocument/2006/math">
                      <m:r>
                        <a:rPr lang="en-AU" i="1">
                          <a:latin typeface="Cambria Math" panose="02040503050406030204" pitchFamily="18" charset="0"/>
                        </a:rPr>
                        <m:t>𝑦</m:t>
                      </m:r>
                      <m:r>
                        <a:rPr lang="en-AU" i="1">
                          <a:latin typeface="Cambria Math" panose="02040503050406030204" pitchFamily="18" charset="0"/>
                        </a:rPr>
                        <m:t>=2</m:t>
                      </m:r>
                      <m:d>
                        <m:dPr>
                          <m:ctrlPr>
                            <a:rPr lang="en-US" i="1">
                              <a:latin typeface="Cambria Math" panose="02040503050406030204" pitchFamily="18" charset="0"/>
                            </a:rPr>
                          </m:ctrlPr>
                        </m:dPr>
                        <m:e>
                          <m:r>
                            <a:rPr lang="en-US" i="1">
                              <a:latin typeface="Cambria Math" panose="02040503050406030204" pitchFamily="18" charset="0"/>
                            </a:rPr>
                            <m:t>𝑥</m:t>
                          </m:r>
                          <m:r>
                            <a:rPr lang="en-AU" i="1">
                              <a:latin typeface="Cambria Math" panose="02040503050406030204" pitchFamily="18" charset="0"/>
                            </a:rPr>
                            <m:t>−3</m:t>
                          </m:r>
                        </m:e>
                      </m:d>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+3</m:t>
                          </m:r>
                        </m:e>
                      </m:d>
                    </m:oMath>
                  </m:oMathPara>
                </a14:m>
                <a:br>
                  <a:rPr lang="en-US" b="0" i="1">
                    <a:latin typeface="Cambria Math" panose="02040503050406030204" pitchFamily="18" charset="0"/>
                  </a:rPr>
                </a:br>
                <a:endParaRPr lang="en-AU"/>
              </a:p>
            </p:txBody>
          </p:sp>
        </mc:Choice>
        <mc:Fallback xmlns="">
          <p:sp>
            <p:nvSpPr>
              <p:cNvPr id="5" name="Text Placeholder 4">
                <a:extLst>
                  <a:ext uri="{FF2B5EF4-FFF2-40B4-BE49-F238E27FC236}">
                    <a16:creationId xmlns:a16="http://schemas.microsoft.com/office/drawing/2014/main" id="{452410E6-C23E-ECE6-28EC-7BE495D78B5A}"/>
                  </a:ext>
                </a:extLst>
              </p:cNvPr>
              <p:cNvSpPr>
                <a:spLocks noGrp="1" noRot="1" noChangeAspect="1" noMove="1" noResize="1" noEditPoints="1" noAdjustHandles="1" noChangeArrowheads="1" noChangeShapeType="1" noTextEdit="1"/>
              </p:cNvSpPr>
              <p:nvPr>
                <p:ph type="body" sz="quarter" idx="17"/>
              </p:nvPr>
            </p:nvSpPr>
            <p:spPr>
              <a:blipFill>
                <a:blip r:embed="rId2"/>
                <a:stretch>
                  <a:fillRect/>
                </a:stretch>
              </a:blipFill>
            </p:spPr>
            <p:txBody>
              <a:bodyPr/>
              <a:lstStyle/>
              <a:p>
                <a:r>
                  <a:rPr lang="en-US">
                    <a:noFill/>
                  </a:rPr>
                  <a:t> </a:t>
                </a:r>
              </a:p>
            </p:txBody>
          </p:sp>
        </mc:Fallback>
      </mc:AlternateContent>
      <p:pic>
        <p:nvPicPr>
          <p:cNvPr id="8" name="Picture 7" descr="A parabola going through the points (-3,0), (3,0), (0, -18) and has an axis of symmetry at x=0.&#10;">
            <a:extLst>
              <a:ext uri="{FF2B5EF4-FFF2-40B4-BE49-F238E27FC236}">
                <a16:creationId xmlns:a16="http://schemas.microsoft.com/office/drawing/2014/main" id="{BF02F6B1-BC4A-FD32-CF1D-9809670ADCD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740983" y="1292535"/>
            <a:ext cx="5660317" cy="4829507"/>
          </a:xfrm>
          <a:prstGeom prst="rect">
            <a:avLst/>
          </a:prstGeom>
        </p:spPr>
      </p:pic>
      <p:sp>
        <p:nvSpPr>
          <p:cNvPr id="2" name="Slide Number Placeholder 1">
            <a:extLst>
              <a:ext uri="{FF2B5EF4-FFF2-40B4-BE49-F238E27FC236}">
                <a16:creationId xmlns:a16="http://schemas.microsoft.com/office/drawing/2014/main" id="{1484F74E-EF02-3C19-FCA5-4A99AF2831E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14</a:t>
            </a:fld>
            <a:endParaRPr lang="en-AU"/>
          </a:p>
        </p:txBody>
      </p:sp>
    </p:spTree>
    <p:extLst>
      <p:ext uri="{BB962C8B-B14F-4D97-AF65-F5344CB8AC3E}">
        <p14:creationId xmlns:p14="http://schemas.microsoft.com/office/powerpoint/2010/main" val="4037661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4AA6B2-9593-0E3A-B112-F891693B047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3EAB5A9-EEA0-24DA-77F3-BCAEFE578E6F}"/>
              </a:ext>
            </a:extLst>
          </p:cNvPr>
          <p:cNvSpPr>
            <a:spLocks noGrp="1"/>
          </p:cNvSpPr>
          <p:nvPr>
            <p:ph type="title"/>
          </p:nvPr>
        </p:nvSpPr>
        <p:spPr/>
        <p:txBody>
          <a:bodyPr/>
          <a:lstStyle/>
          <a:p>
            <a:r>
              <a:rPr lang="en-AU">
                <a:latin typeface="+mj-lt"/>
              </a:rPr>
              <a:t>Slow reveal – Example 4</a:t>
            </a:r>
          </a:p>
        </p:txBody>
      </p:sp>
      <p:sp>
        <p:nvSpPr>
          <p:cNvPr id="13" name="Text Placeholder 12">
            <a:extLst>
              <a:ext uri="{FF2B5EF4-FFF2-40B4-BE49-F238E27FC236}">
                <a16:creationId xmlns:a16="http://schemas.microsoft.com/office/drawing/2014/main" id="{FF1C62CD-D89C-FBAF-0480-99AD63CBDE80}"/>
              </a:ext>
            </a:extLst>
          </p:cNvPr>
          <p:cNvSpPr>
            <a:spLocks noGrp="1"/>
          </p:cNvSpPr>
          <p:nvPr>
            <p:ph type="body" sz="quarter" idx="18"/>
          </p:nvPr>
        </p:nvSpPr>
        <p:spPr>
          <a:xfrm>
            <a:off x="360000" y="982520"/>
            <a:ext cx="11483998" cy="356423"/>
          </a:xfrm>
        </p:spPr>
        <p:txBody>
          <a:bodyPr/>
          <a:lstStyle/>
          <a:p>
            <a:r>
              <a:rPr lang="en-AU">
                <a:latin typeface="+mj-lt"/>
              </a:rPr>
              <a:t>What do you notice and wonder?</a:t>
            </a:r>
          </a:p>
        </p:txBody>
      </p:sp>
      <p:pic>
        <p:nvPicPr>
          <p:cNvPr id="9" name="Picture 8" descr="A parabola with a y-intercept at (0,-4) and a vertex at (1,0)">
            <a:extLst>
              <a:ext uri="{FF2B5EF4-FFF2-40B4-BE49-F238E27FC236}">
                <a16:creationId xmlns:a16="http://schemas.microsoft.com/office/drawing/2014/main" id="{625257F8-E387-7E83-B794-75FC46ACE41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247319" y="1601280"/>
            <a:ext cx="5697361" cy="4785039"/>
          </a:xfrm>
          <a:prstGeom prst="rect">
            <a:avLst/>
          </a:prstGeom>
        </p:spPr>
      </p:pic>
      <p:sp>
        <p:nvSpPr>
          <p:cNvPr id="12" name="Text Placeholder 11">
            <a:extLst>
              <a:ext uri="{FF2B5EF4-FFF2-40B4-BE49-F238E27FC236}">
                <a16:creationId xmlns:a16="http://schemas.microsoft.com/office/drawing/2014/main" id="{A24007B5-68BB-E146-78F5-5854E86C49D9}"/>
              </a:ext>
              <a:ext uri="{C183D7F6-B498-43B3-948B-1728B52AA6E4}">
                <adec:decorative xmlns:adec="http://schemas.microsoft.com/office/drawing/2017/decorative" val="1"/>
              </a:ext>
            </a:extLst>
          </p:cNvPr>
          <p:cNvSpPr>
            <a:spLocks noGrp="1"/>
          </p:cNvSpPr>
          <p:nvPr>
            <p:ph type="body" sz="quarter" idx="17"/>
          </p:nvPr>
        </p:nvSpPr>
        <p:spPr/>
        <p:txBody>
          <a:bodyPr/>
          <a:lstStyle/>
          <a:p>
            <a:r>
              <a:rPr lang="en-AU">
                <a:latin typeface="+mn-lt"/>
              </a:rPr>
              <a:t> </a:t>
            </a:r>
          </a:p>
        </p:txBody>
      </p:sp>
      <p:sp>
        <p:nvSpPr>
          <p:cNvPr id="3" name="Slide Number Placeholder 2">
            <a:extLst>
              <a:ext uri="{FF2B5EF4-FFF2-40B4-BE49-F238E27FC236}">
                <a16:creationId xmlns:a16="http://schemas.microsoft.com/office/drawing/2014/main" id="{0F1B6CD6-A2CD-9A02-C7F8-2369F96321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15</a:t>
            </a:fld>
            <a:endParaRPr lang="en-AU"/>
          </a:p>
        </p:txBody>
      </p:sp>
      <p:sp>
        <p:nvSpPr>
          <p:cNvPr id="7" name="Oval 6" descr="A circle marking the x-intercept at (-6,0)">
            <a:extLst>
              <a:ext uri="{FF2B5EF4-FFF2-40B4-BE49-F238E27FC236}">
                <a16:creationId xmlns:a16="http://schemas.microsoft.com/office/drawing/2014/main" id="{82E0110F-5D67-CBEE-0C5A-4D5860B5329A}"/>
              </a:ext>
            </a:extLst>
          </p:cNvPr>
          <p:cNvSpPr/>
          <p:nvPr/>
        </p:nvSpPr>
        <p:spPr>
          <a:xfrm>
            <a:off x="5127812" y="4605815"/>
            <a:ext cx="203200" cy="2032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7FF8194-6235-66D0-D91B-85C6E5513C38}"/>
                  </a:ext>
                </a:extLst>
              </p:cNvPr>
              <p:cNvSpPr txBox="1"/>
              <p:nvPr/>
            </p:nvSpPr>
            <p:spPr>
              <a:xfrm>
                <a:off x="3299278" y="4833714"/>
                <a:ext cx="2002971" cy="914400"/>
              </a:xfrm>
              <a:prstGeom prst="rect">
                <a:avLst/>
              </a:prstGeom>
              <a:noFill/>
            </p:spPr>
            <p:txBody>
              <a:bodyPr wrap="none" lIns="0" tIns="0" rIns="0" bIns="0" rtlCol="0">
                <a:noAutofit/>
              </a:bodyPr>
              <a:lstStyle/>
              <a:p>
                <a:pPr algn="l"/>
                <a14:m>
                  <m:oMath xmlns:m="http://schemas.openxmlformats.org/officeDocument/2006/math">
                    <m:r>
                      <a:rPr lang="en-AU" sz="1800" b="0" i="1" dirty="0" smtClean="0">
                        <a:latin typeface="Cambria Math" panose="02040503050406030204" pitchFamily="18" charset="0"/>
                      </a:rPr>
                      <m:t>𝑦</m:t>
                    </m:r>
                  </m:oMath>
                </a14:m>
                <a:r>
                  <a:rPr lang="en-AU" sz="1800"/>
                  <a:t>-intercept (0, -4)</a:t>
                </a:r>
              </a:p>
            </p:txBody>
          </p:sp>
        </mc:Choice>
        <mc:Fallback xmlns="">
          <p:sp>
            <p:nvSpPr>
              <p:cNvPr id="8" name="TextBox 7">
                <a:extLst>
                  <a:ext uri="{FF2B5EF4-FFF2-40B4-BE49-F238E27FC236}">
                    <a16:creationId xmlns:a16="http://schemas.microsoft.com/office/drawing/2014/main" id="{07FF8194-6235-66D0-D91B-85C6E5513C38}"/>
                  </a:ext>
                </a:extLst>
              </p:cNvPr>
              <p:cNvSpPr txBox="1">
                <a:spLocks noRot="1" noChangeAspect="1" noMove="1" noResize="1" noEditPoints="1" noAdjustHandles="1" noChangeArrowheads="1" noChangeShapeType="1" noTextEdit="1"/>
              </p:cNvSpPr>
              <p:nvPr/>
            </p:nvSpPr>
            <p:spPr>
              <a:xfrm>
                <a:off x="3299278" y="4833714"/>
                <a:ext cx="2002971" cy="914400"/>
              </a:xfrm>
              <a:prstGeom prst="rect">
                <a:avLst/>
              </a:prstGeom>
              <a:blipFill>
                <a:blip r:embed="rId4"/>
                <a:stretch>
                  <a:fillRect l="-4255" t="-8667"/>
                </a:stretch>
              </a:blipFill>
            </p:spPr>
            <p:txBody>
              <a:bodyPr/>
              <a:lstStyle/>
              <a:p>
                <a:r>
                  <a:rPr lang="en-US">
                    <a:noFill/>
                  </a:rPr>
                  <a:t> </a:t>
                </a:r>
              </a:p>
            </p:txBody>
          </p:sp>
        </mc:Fallback>
      </mc:AlternateContent>
      <p:sp>
        <p:nvSpPr>
          <p:cNvPr id="11" name="Oval 10" descr="A dot marking the vertex at (-5,-1).">
            <a:extLst>
              <a:ext uri="{FF2B5EF4-FFF2-40B4-BE49-F238E27FC236}">
                <a16:creationId xmlns:a16="http://schemas.microsoft.com/office/drawing/2014/main" id="{6F41E187-A205-B67A-16F2-9865A576D8BD}"/>
              </a:ext>
            </a:extLst>
          </p:cNvPr>
          <p:cNvSpPr/>
          <p:nvPr/>
        </p:nvSpPr>
        <p:spPr>
          <a:xfrm>
            <a:off x="5523841" y="3934780"/>
            <a:ext cx="203200" cy="2032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TextBox 13">
            <a:extLst>
              <a:ext uri="{FF2B5EF4-FFF2-40B4-BE49-F238E27FC236}">
                <a16:creationId xmlns:a16="http://schemas.microsoft.com/office/drawing/2014/main" id="{E069005B-4BF0-6325-8C5B-463E38DE39FF}"/>
              </a:ext>
            </a:extLst>
          </p:cNvPr>
          <p:cNvSpPr txBox="1"/>
          <p:nvPr/>
        </p:nvSpPr>
        <p:spPr>
          <a:xfrm>
            <a:off x="5727041" y="3579180"/>
            <a:ext cx="2002971" cy="914400"/>
          </a:xfrm>
          <a:prstGeom prst="rect">
            <a:avLst/>
          </a:prstGeom>
          <a:noFill/>
        </p:spPr>
        <p:txBody>
          <a:bodyPr wrap="none" lIns="0" tIns="0" rIns="0" bIns="0" rtlCol="0">
            <a:noAutofit/>
          </a:bodyPr>
          <a:lstStyle/>
          <a:p>
            <a:pPr algn="l"/>
            <a:r>
              <a:rPr lang="en-AU" sz="1800"/>
              <a:t>Vertex (1, 0)</a:t>
            </a:r>
          </a:p>
        </p:txBody>
      </p:sp>
    </p:spTree>
    <p:extLst>
      <p:ext uri="{BB962C8B-B14F-4D97-AF65-F5344CB8AC3E}">
        <p14:creationId xmlns:p14="http://schemas.microsoft.com/office/powerpoint/2010/main" val="4274445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1" grpId="0" animBg="1"/>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ED45BD-71D5-19AA-4A66-2AF5D0181EA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2878CA1-78B1-BC30-CC39-B36726CCDA31}"/>
              </a:ext>
            </a:extLst>
          </p:cNvPr>
          <p:cNvSpPr>
            <a:spLocks noGrp="1"/>
          </p:cNvSpPr>
          <p:nvPr>
            <p:ph type="title"/>
          </p:nvPr>
        </p:nvSpPr>
        <p:spPr/>
        <p:txBody>
          <a:bodyPr/>
          <a:lstStyle/>
          <a:p>
            <a:r>
              <a:rPr lang="en-US" dirty="0"/>
              <a:t>What’s the quadratic function? (4)</a:t>
            </a:r>
            <a:endParaRPr lang="en-AU" dirty="0"/>
          </a:p>
        </p:txBody>
      </p:sp>
      <p:sp>
        <p:nvSpPr>
          <p:cNvPr id="4" name="Text Placeholder 3">
            <a:extLst>
              <a:ext uri="{FF2B5EF4-FFF2-40B4-BE49-F238E27FC236}">
                <a16:creationId xmlns:a16="http://schemas.microsoft.com/office/drawing/2014/main" id="{2AE3E2A6-53F9-F97D-EE77-B2E0D130747D}"/>
              </a:ext>
            </a:extLst>
          </p:cNvPr>
          <p:cNvSpPr>
            <a:spLocks noGrp="1"/>
          </p:cNvSpPr>
          <p:nvPr>
            <p:ph type="body" sz="quarter" idx="18"/>
          </p:nvPr>
        </p:nvSpPr>
        <p:spPr/>
        <p:txBody>
          <a:bodyPr/>
          <a:lstStyle/>
          <a:p>
            <a:r>
              <a:rPr lang="en-AU"/>
              <a:t>Determining non-monic equations</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6FE1AA1F-DEAD-9148-D6D0-EC9EDA716CA2}"/>
                  </a:ext>
                </a:extLst>
              </p:cNvPr>
              <p:cNvSpPr>
                <a:spLocks noGrp="1"/>
              </p:cNvSpPr>
              <p:nvPr>
                <p:ph type="body" sz="quarter" idx="17"/>
              </p:nvPr>
            </p:nvSpPr>
            <p:spPr/>
            <p:txBody>
              <a:bodyPr/>
              <a:lstStyle/>
              <a:p>
                <a:pPr>
                  <a:lnSpc>
                    <a:spcPct val="200000"/>
                  </a:lnSpc>
                  <a:spcBef>
                    <a:spcPts val="600"/>
                  </a:spcBef>
                  <a:spcAft>
                    <a:spcPts val="600"/>
                  </a:spcAft>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r>
                        <a:rPr lang="en-AU" b="0" i="1" smtClean="0">
                          <a:latin typeface="Cambria Math" panose="02040503050406030204" pitchFamily="18" charset="0"/>
                        </a:rPr>
                        <m:t>𝑎</m:t>
                      </m:r>
                      <m:sSup>
                        <m:sSupPr>
                          <m:ctrlPr>
                            <a:rPr lang="en-AU"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AU" b="0" i="1" smtClean="0">
                                  <a:latin typeface="Cambria Math" panose="02040503050406030204" pitchFamily="18" charset="0"/>
                                </a:rPr>
                                <m:t>−1</m:t>
                              </m:r>
                            </m:e>
                          </m:d>
                        </m:e>
                        <m:sup>
                          <m:r>
                            <a:rPr lang="en-AU" b="0" i="1" smtClean="0">
                              <a:latin typeface="Cambria Math" panose="02040503050406030204" pitchFamily="18" charset="0"/>
                            </a:rPr>
                            <m:t>2</m:t>
                          </m:r>
                        </m:sup>
                      </m:sSup>
                    </m:oMath>
                  </m:oMathPara>
                </a14:m>
                <a:endParaRPr lang="en-US" b="0" i="1">
                  <a:latin typeface="Cambria Math" panose="02040503050406030204" pitchFamily="18" charset="0"/>
                </a:endParaRPr>
              </a:p>
              <a:p>
                <a:pPr>
                  <a:lnSpc>
                    <a:spcPct val="200000"/>
                  </a:lnSpc>
                  <a:spcBef>
                    <a:spcPts val="600"/>
                  </a:spcBef>
                  <a:spcAft>
                    <a:spcPts val="600"/>
                  </a:spcAft>
                </a:pPr>
                <a14:m>
                  <m:oMathPara xmlns:m="http://schemas.openxmlformats.org/officeDocument/2006/math">
                    <m:oMathParaPr>
                      <m:jc m:val="left"/>
                    </m:oMathParaPr>
                    <m:oMath xmlns:m="http://schemas.openxmlformats.org/officeDocument/2006/math">
                      <m:r>
                        <a:rPr lang="en-AU" i="1">
                          <a:latin typeface="Cambria Math" panose="02040503050406030204" pitchFamily="18" charset="0"/>
                        </a:rPr>
                        <m:t>𝑦</m:t>
                      </m:r>
                      <m:r>
                        <a:rPr lang="en-AU" i="1">
                          <a:latin typeface="Cambria Math" panose="02040503050406030204" pitchFamily="18" charset="0"/>
                        </a:rPr>
                        <m:t>=</m:t>
                      </m:r>
                      <m:sSup>
                        <m:sSupPr>
                          <m:ctrlPr>
                            <a:rPr lang="en-US" b="0" i="1" smtClean="0">
                              <a:latin typeface="Cambria Math" panose="02040503050406030204" pitchFamily="18" charset="0"/>
                            </a:rPr>
                          </m:ctrlPr>
                        </m:sSupPr>
                        <m:e>
                          <m:r>
                            <a:rPr lang="en-AU" b="0" i="1" smtClean="0">
                              <a:latin typeface="Cambria Math" panose="02040503050406030204" pitchFamily="18" charset="0"/>
                            </a:rPr>
                            <m:t>𝑎</m:t>
                          </m:r>
                          <m:r>
                            <a:rPr lang="en-AU" b="0" i="1" smtClean="0">
                              <a:latin typeface="Cambria Math" panose="02040503050406030204" pitchFamily="18" charset="0"/>
                            </a:rPr>
                            <m:t>(</m:t>
                          </m:r>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AU" b="0" i="1" smtClean="0">
                          <a:latin typeface="Cambria Math" panose="02040503050406030204" pitchFamily="18" charset="0"/>
                        </a:rPr>
                        <m:t>−2</m:t>
                      </m:r>
                      <m:r>
                        <a:rPr lang="en-AU" b="0" i="1" smtClean="0">
                          <a:latin typeface="Cambria Math" panose="02040503050406030204" pitchFamily="18" charset="0"/>
                        </a:rPr>
                        <m:t>𝑥</m:t>
                      </m:r>
                      <m:r>
                        <a:rPr lang="en-AU" b="0" i="1" smtClean="0">
                          <a:latin typeface="Cambria Math" panose="02040503050406030204" pitchFamily="18" charset="0"/>
                        </a:rPr>
                        <m:t>+1)</m:t>
                      </m:r>
                    </m:oMath>
                    <m:oMath xmlns:m="http://schemas.openxmlformats.org/officeDocument/2006/math">
                      <m:r>
                        <a:rPr lang="en-AU" b="0" i="1" smtClean="0">
                          <a:latin typeface="Cambria Math" panose="02040503050406030204" pitchFamily="18" charset="0"/>
                        </a:rPr>
                        <m:t>𝑤h𝑒𝑛</m:t>
                      </m:r>
                      <m:r>
                        <a:rPr lang="en-AU" b="0" i="1" smtClean="0">
                          <a:latin typeface="Cambria Math" panose="02040503050406030204" pitchFamily="18" charset="0"/>
                        </a:rPr>
                        <m:t> </m:t>
                      </m:r>
                      <m:r>
                        <a:rPr lang="en-AU" b="0" i="1" smtClean="0">
                          <a:latin typeface="Cambria Math" panose="02040503050406030204" pitchFamily="18" charset="0"/>
                        </a:rPr>
                        <m:t>𝑥</m:t>
                      </m:r>
                      <m:r>
                        <a:rPr lang="en-AU" b="0" i="1" smtClean="0">
                          <a:latin typeface="Cambria Math" panose="02040503050406030204" pitchFamily="18" charset="0"/>
                        </a:rPr>
                        <m:t>=0, </m:t>
                      </m:r>
                      <m:r>
                        <a:rPr lang="en-AU" b="0" i="1" smtClean="0">
                          <a:latin typeface="Cambria Math" panose="02040503050406030204" pitchFamily="18" charset="0"/>
                        </a:rPr>
                        <m:t>𝑦</m:t>
                      </m:r>
                      <m:r>
                        <a:rPr lang="en-AU" b="0" i="1" smtClean="0">
                          <a:latin typeface="Cambria Math" panose="02040503050406030204" pitchFamily="18" charset="0"/>
                        </a:rPr>
                        <m:t>=−4</m:t>
                      </m:r>
                    </m:oMath>
                    <m:oMath xmlns:m="http://schemas.openxmlformats.org/officeDocument/2006/math">
                      <m:r>
                        <a:rPr lang="en-AU" b="0" i="1" smtClean="0">
                          <a:latin typeface="Cambria Math" panose="02040503050406030204" pitchFamily="18" charset="0"/>
                        </a:rPr>
                        <m:t>−4=</m:t>
                      </m:r>
                      <m:r>
                        <a:rPr lang="en-AU" b="0" i="1" smtClean="0">
                          <a:latin typeface="Cambria Math" panose="02040503050406030204" pitchFamily="18" charset="0"/>
                        </a:rPr>
                        <m:t>𝑎</m:t>
                      </m:r>
                      <m:d>
                        <m:dPr>
                          <m:ctrlPr>
                            <a:rPr lang="en-AU" b="0" i="1" smtClean="0">
                              <a:latin typeface="Cambria Math" panose="02040503050406030204" pitchFamily="18" charset="0"/>
                            </a:rPr>
                          </m:ctrlPr>
                        </m:dPr>
                        <m:e>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0</m:t>
                                  </m:r>
                                </m:e>
                              </m:d>
                            </m:e>
                            <m:sup>
                              <m:r>
                                <a:rPr lang="en-AU" b="0" i="1" smtClean="0">
                                  <a:latin typeface="Cambria Math" panose="02040503050406030204" pitchFamily="18" charset="0"/>
                                </a:rPr>
                                <m:t>2</m:t>
                              </m:r>
                            </m:sup>
                          </m:sSup>
                          <m:r>
                            <a:rPr lang="en-AU" b="0" i="1" smtClean="0">
                              <a:latin typeface="Cambria Math" panose="02040503050406030204" pitchFamily="18" charset="0"/>
                            </a:rPr>
                            <m:t>−2×0+1</m:t>
                          </m:r>
                        </m:e>
                      </m:d>
                    </m:oMath>
                    <m:oMath xmlns:m="http://schemas.openxmlformats.org/officeDocument/2006/math">
                      <m:r>
                        <a:rPr lang="en-AU" b="0" i="1" smtClean="0">
                          <a:latin typeface="Cambria Math" panose="02040503050406030204" pitchFamily="18" charset="0"/>
                        </a:rPr>
                        <m:t>−4=</m:t>
                      </m:r>
                      <m:r>
                        <a:rPr lang="en-AU" b="0" i="1" smtClean="0">
                          <a:latin typeface="Cambria Math" panose="02040503050406030204" pitchFamily="18" charset="0"/>
                        </a:rPr>
                        <m:t>𝑎</m:t>
                      </m:r>
                    </m:oMath>
                    <m:oMath xmlns:m="http://schemas.openxmlformats.org/officeDocument/2006/math">
                      <m:r>
                        <a:rPr lang="en-AU" b="0" i="1" smtClean="0">
                          <a:latin typeface="Cambria Math" panose="02040503050406030204" pitchFamily="18" charset="0"/>
                        </a:rPr>
                        <m:t>      </m:t>
                      </m:r>
                      <m:r>
                        <a:rPr lang="en-AU" b="0" i="1" smtClean="0">
                          <a:latin typeface="Cambria Math" panose="02040503050406030204" pitchFamily="18" charset="0"/>
                        </a:rPr>
                        <m:t>𝑎</m:t>
                      </m:r>
                      <m:r>
                        <a:rPr lang="en-AU" b="0" i="1" smtClean="0">
                          <a:latin typeface="Cambria Math" panose="02040503050406030204" pitchFamily="18" charset="0"/>
                        </a:rPr>
                        <m:t>=−4</m:t>
                      </m:r>
                    </m:oMath>
                    <m:oMath xmlns:m="http://schemas.openxmlformats.org/officeDocument/2006/math">
                      <m:r>
                        <a:rPr lang="en-AU" i="1">
                          <a:latin typeface="Cambria Math" panose="02040503050406030204" pitchFamily="18" charset="0"/>
                        </a:rPr>
                        <m:t>𝑦</m:t>
                      </m:r>
                      <m:r>
                        <a:rPr lang="en-AU" i="1">
                          <a:latin typeface="Cambria Math" panose="02040503050406030204" pitchFamily="18" charset="0"/>
                        </a:rPr>
                        <m:t>=−4</m:t>
                      </m:r>
                      <m:sSup>
                        <m:sSupPr>
                          <m:ctrlPr>
                            <a:rPr lang="en-AU" b="0" i="1" smtClean="0">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𝑥</m:t>
                              </m:r>
                              <m:r>
                                <a:rPr lang="en-AU" i="1">
                                  <a:latin typeface="Cambria Math" panose="02040503050406030204" pitchFamily="18" charset="0"/>
                                </a:rPr>
                                <m:t>−</m:t>
                              </m:r>
                              <m:r>
                                <a:rPr lang="en-AU" b="0" i="1" smtClean="0">
                                  <a:latin typeface="Cambria Math" panose="02040503050406030204" pitchFamily="18" charset="0"/>
                                </a:rPr>
                                <m:t>1</m:t>
                              </m:r>
                            </m:e>
                          </m:d>
                        </m:e>
                        <m:sup>
                          <m:r>
                            <a:rPr lang="en-AU" b="0" i="1" smtClean="0">
                              <a:latin typeface="Cambria Math" panose="02040503050406030204" pitchFamily="18" charset="0"/>
                            </a:rPr>
                            <m:t>2</m:t>
                          </m:r>
                        </m:sup>
                      </m:sSup>
                    </m:oMath>
                  </m:oMathPara>
                </a14:m>
                <a:endParaRPr lang="en-AU"/>
              </a:p>
            </p:txBody>
          </p:sp>
        </mc:Choice>
        <mc:Fallback xmlns="">
          <p:sp>
            <p:nvSpPr>
              <p:cNvPr id="5" name="Text Placeholder 4">
                <a:extLst>
                  <a:ext uri="{FF2B5EF4-FFF2-40B4-BE49-F238E27FC236}">
                    <a16:creationId xmlns:a16="http://schemas.microsoft.com/office/drawing/2014/main" id="{6FE1AA1F-DEAD-9148-D6D0-EC9EDA716CA2}"/>
                  </a:ext>
                </a:extLst>
              </p:cNvPr>
              <p:cNvSpPr>
                <a:spLocks noGrp="1" noRot="1" noChangeAspect="1" noMove="1" noResize="1" noEditPoints="1" noAdjustHandles="1" noChangeArrowheads="1" noChangeShapeType="1" noTextEdit="1"/>
              </p:cNvSpPr>
              <p:nvPr>
                <p:ph type="body" sz="quarter" idx="17"/>
              </p:nvPr>
            </p:nvSpPr>
            <p:spPr>
              <a:blipFill>
                <a:blip r:embed="rId2"/>
                <a:stretch>
                  <a:fillRect/>
                </a:stretch>
              </a:blipFill>
            </p:spPr>
            <p:txBody>
              <a:bodyPr/>
              <a:lstStyle/>
              <a:p>
                <a:r>
                  <a:rPr lang="en-US">
                    <a:noFill/>
                  </a:rPr>
                  <a:t> </a:t>
                </a:r>
              </a:p>
            </p:txBody>
          </p:sp>
        </mc:Fallback>
      </mc:AlternateContent>
      <p:pic>
        <p:nvPicPr>
          <p:cNvPr id="10" name="Picture 9" descr="A parabola with a y-intercept at (0,-4) and a vertex at (1,0). The axis of symmetry is also shown at x=1.">
            <a:extLst>
              <a:ext uri="{FF2B5EF4-FFF2-40B4-BE49-F238E27FC236}">
                <a16:creationId xmlns:a16="http://schemas.microsoft.com/office/drawing/2014/main" id="{EC6D1497-27C1-6AA9-390C-3AEE99FDD28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161122" y="1426007"/>
            <a:ext cx="4929028" cy="4747433"/>
          </a:xfrm>
          <a:prstGeom prst="rect">
            <a:avLst/>
          </a:prstGeom>
        </p:spPr>
      </p:pic>
      <p:sp>
        <p:nvSpPr>
          <p:cNvPr id="2" name="Slide Number Placeholder 1">
            <a:extLst>
              <a:ext uri="{FF2B5EF4-FFF2-40B4-BE49-F238E27FC236}">
                <a16:creationId xmlns:a16="http://schemas.microsoft.com/office/drawing/2014/main" id="{395C6D3E-4598-A4CC-E452-F9FD1F7E1C2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16</a:t>
            </a:fld>
            <a:endParaRPr lang="en-AU"/>
          </a:p>
        </p:txBody>
      </p:sp>
    </p:spTree>
    <p:extLst>
      <p:ext uri="{BB962C8B-B14F-4D97-AF65-F5344CB8AC3E}">
        <p14:creationId xmlns:p14="http://schemas.microsoft.com/office/powerpoint/2010/main" val="3042202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75535-970E-19A0-1D9B-288ED63E2EF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6D22A0A-4AC0-A240-EB36-90296E6401E3}"/>
              </a:ext>
            </a:extLst>
          </p:cNvPr>
          <p:cNvSpPr>
            <a:spLocks noGrp="1"/>
          </p:cNvSpPr>
          <p:nvPr>
            <p:ph type="ctrTitle"/>
          </p:nvPr>
        </p:nvSpPr>
        <p:spPr/>
        <p:txBody>
          <a:bodyPr/>
          <a:lstStyle/>
          <a:p>
            <a:r>
              <a:rPr lang="en-AU">
                <a:latin typeface="+mj-lt"/>
              </a:rPr>
              <a:t>Releasing responsibility</a:t>
            </a:r>
          </a:p>
        </p:txBody>
      </p:sp>
    </p:spTree>
    <p:extLst>
      <p:ext uri="{BB962C8B-B14F-4D97-AF65-F5344CB8AC3E}">
        <p14:creationId xmlns:p14="http://schemas.microsoft.com/office/powerpoint/2010/main" val="428303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4ABFD5-C001-DB15-35BB-772166DA8CE5}"/>
              </a:ext>
            </a:extLst>
          </p:cNvPr>
          <p:cNvSpPr>
            <a:spLocks noGrp="1"/>
          </p:cNvSpPr>
          <p:nvPr>
            <p:ph type="title"/>
          </p:nvPr>
        </p:nvSpPr>
        <p:spPr/>
        <p:txBody>
          <a:bodyPr/>
          <a:lstStyle/>
          <a:p>
            <a:r>
              <a:rPr lang="en-AU"/>
              <a:t>Are these the same?</a:t>
            </a:r>
          </a:p>
        </p:txBody>
      </p:sp>
      <p:sp>
        <p:nvSpPr>
          <p:cNvPr id="4" name="Text Placeholder 3">
            <a:extLst>
              <a:ext uri="{FF2B5EF4-FFF2-40B4-BE49-F238E27FC236}">
                <a16:creationId xmlns:a16="http://schemas.microsoft.com/office/drawing/2014/main" id="{C0DF6D3A-513C-6B88-8CC7-25CA603B8615}"/>
              </a:ext>
            </a:extLst>
          </p:cNvPr>
          <p:cNvSpPr>
            <a:spLocks noGrp="1"/>
          </p:cNvSpPr>
          <p:nvPr>
            <p:ph type="body" sz="quarter" idx="18"/>
          </p:nvPr>
        </p:nvSpPr>
        <p:spPr/>
        <p:txBody>
          <a:bodyPr/>
          <a:lstStyle/>
          <a:p>
            <a:r>
              <a:rPr lang="en-AU"/>
              <a:t>Consider these parabolas</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7CB48E89-8A02-A1C2-0FF5-8F18ABE99B93}"/>
                  </a:ext>
                </a:extLst>
              </p:cNvPr>
              <p:cNvSpPr>
                <a:spLocks noGrp="1"/>
              </p:cNvSpPr>
              <p:nvPr>
                <p:ph type="body" sz="quarter" idx="17"/>
              </p:nvPr>
            </p:nvSpPr>
            <p:spPr/>
            <p:txBody>
              <a:bodyPr anchor="ctr"/>
              <a:lstStyle/>
              <a:p>
                <a:pPr>
                  <a:lnSpc>
                    <a:spcPct val="250000"/>
                  </a:lnSpc>
                </a:pPr>
                <a14:m>
                  <m:oMathPara xmlns:m="http://schemas.openxmlformats.org/officeDocument/2006/math">
                    <m:oMathParaPr>
                      <m:jc m:val="centerGroup"/>
                    </m:oMathParaPr>
                    <m:oMath xmlns:m="http://schemas.openxmlformats.org/officeDocument/2006/math">
                      <m:r>
                        <a:rPr lang="en-AU" sz="4000" b="0" i="1" smtClean="0">
                          <a:latin typeface="Cambria Math" panose="02040503050406030204" pitchFamily="18" charset="0"/>
                        </a:rPr>
                        <m:t>𝑦</m:t>
                      </m:r>
                      <m:r>
                        <a:rPr lang="en-AU" sz="4000" b="0" i="1" smtClean="0">
                          <a:latin typeface="Cambria Math" panose="02040503050406030204" pitchFamily="18" charset="0"/>
                        </a:rPr>
                        <m:t>=2</m:t>
                      </m:r>
                      <m:sSup>
                        <m:sSupPr>
                          <m:ctrlPr>
                            <a:rPr lang="en-AU" sz="4000" b="0" i="1" smtClean="0">
                              <a:latin typeface="Cambria Math" panose="02040503050406030204" pitchFamily="18" charset="0"/>
                            </a:rPr>
                          </m:ctrlPr>
                        </m:sSupPr>
                        <m:e>
                          <m:r>
                            <a:rPr lang="en-AU" sz="4000" b="0" i="1" smtClean="0">
                              <a:latin typeface="Cambria Math" panose="02040503050406030204" pitchFamily="18" charset="0"/>
                            </a:rPr>
                            <m:t>𝑥</m:t>
                          </m:r>
                        </m:e>
                        <m:sup>
                          <m:r>
                            <a:rPr lang="en-AU" sz="4000" b="0" i="1" smtClean="0">
                              <a:latin typeface="Cambria Math" panose="02040503050406030204" pitchFamily="18" charset="0"/>
                            </a:rPr>
                            <m:t>2</m:t>
                          </m:r>
                        </m:sup>
                      </m:sSup>
                      <m:r>
                        <a:rPr lang="en-AU" sz="4000" b="0" i="1" smtClean="0">
                          <a:latin typeface="Cambria Math" panose="02040503050406030204" pitchFamily="18" charset="0"/>
                        </a:rPr>
                        <m:t>+16</m:t>
                      </m:r>
                      <m:r>
                        <a:rPr lang="en-AU" sz="4000" b="0" i="1" smtClean="0">
                          <a:latin typeface="Cambria Math" panose="02040503050406030204" pitchFamily="18" charset="0"/>
                        </a:rPr>
                        <m:t>𝑥</m:t>
                      </m:r>
                      <m:r>
                        <a:rPr lang="en-AU" sz="4000" b="0" i="1" smtClean="0">
                          <a:latin typeface="Cambria Math" panose="02040503050406030204" pitchFamily="18" charset="0"/>
                        </a:rPr>
                        <m:t>+13</m:t>
                      </m:r>
                    </m:oMath>
                    <m:oMath xmlns:m="http://schemas.openxmlformats.org/officeDocument/2006/math">
                      <m:r>
                        <a:rPr lang="en-AU" sz="4000" b="0" i="1" smtClean="0">
                          <a:latin typeface="Cambria Math" panose="02040503050406030204" pitchFamily="18" charset="0"/>
                        </a:rPr>
                        <m:t>𝑦</m:t>
                      </m:r>
                      <m:r>
                        <a:rPr lang="en-AU" sz="4000" b="0" i="1" smtClean="0">
                          <a:latin typeface="Cambria Math" panose="02040503050406030204" pitchFamily="18" charset="0"/>
                        </a:rPr>
                        <m:t>=2</m:t>
                      </m:r>
                      <m:sSup>
                        <m:sSupPr>
                          <m:ctrlPr>
                            <a:rPr lang="en-AU" sz="4000" b="0" i="1" smtClean="0">
                              <a:latin typeface="Cambria Math" panose="02040503050406030204" pitchFamily="18" charset="0"/>
                            </a:rPr>
                          </m:ctrlPr>
                        </m:sSupPr>
                        <m:e>
                          <m:d>
                            <m:dPr>
                              <m:ctrlPr>
                                <a:rPr lang="en-AU" sz="4000" b="0" i="1" smtClean="0">
                                  <a:latin typeface="Cambria Math" panose="02040503050406030204" pitchFamily="18" charset="0"/>
                                </a:rPr>
                              </m:ctrlPr>
                            </m:dPr>
                            <m:e>
                              <m:r>
                                <a:rPr lang="en-AU" sz="4000" b="0" i="1" smtClean="0">
                                  <a:latin typeface="Cambria Math" panose="02040503050406030204" pitchFamily="18" charset="0"/>
                                </a:rPr>
                                <m:t>𝑥</m:t>
                              </m:r>
                              <m:r>
                                <a:rPr lang="en-AU" sz="4000" b="0" i="1" smtClean="0">
                                  <a:latin typeface="Cambria Math" panose="02040503050406030204" pitchFamily="18" charset="0"/>
                                </a:rPr>
                                <m:t>+4</m:t>
                              </m:r>
                            </m:e>
                          </m:d>
                        </m:e>
                        <m:sup>
                          <m:r>
                            <a:rPr lang="en-AU" sz="4000" b="0" i="1" smtClean="0">
                              <a:latin typeface="Cambria Math" panose="02040503050406030204" pitchFamily="18" charset="0"/>
                            </a:rPr>
                            <m:t>2</m:t>
                          </m:r>
                        </m:sup>
                      </m:sSup>
                      <m:r>
                        <a:rPr lang="en-AU" sz="4000" b="0" i="1" smtClean="0">
                          <a:latin typeface="Cambria Math" panose="02040503050406030204" pitchFamily="18" charset="0"/>
                        </a:rPr>
                        <m:t>−3</m:t>
                      </m:r>
                    </m:oMath>
                  </m:oMathPara>
                </a14:m>
                <a:endParaRPr lang="en-AU" sz="4000"/>
              </a:p>
            </p:txBody>
          </p:sp>
        </mc:Choice>
        <mc:Fallback xmlns="">
          <p:sp>
            <p:nvSpPr>
              <p:cNvPr id="5" name="Text Placeholder 4">
                <a:extLst>
                  <a:ext uri="{FF2B5EF4-FFF2-40B4-BE49-F238E27FC236}">
                    <a16:creationId xmlns:a16="http://schemas.microsoft.com/office/drawing/2014/main" id="{7CB48E89-8A02-A1C2-0FF5-8F18ABE99B93}"/>
                  </a:ext>
                </a:extLst>
              </p:cNvPr>
              <p:cNvSpPr>
                <a:spLocks noGrp="1" noRot="1" noChangeAspect="1" noMove="1" noResize="1" noEditPoints="1" noAdjustHandles="1" noChangeArrowheads="1" noChangeShapeType="1" noTextEdit="1"/>
              </p:cNvSpPr>
              <p:nvPr>
                <p:ph type="body" sz="quarter" idx="17"/>
              </p:nvPr>
            </p:nvSpPr>
            <p:spPr>
              <a:blipFill>
                <a:blip r:embed="rId2"/>
                <a:stretch>
                  <a:fillRect/>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04B96570-34E7-935F-E971-2CF1A087034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18</a:t>
            </a:fld>
            <a:endParaRPr lang="en-AU"/>
          </a:p>
        </p:txBody>
      </p:sp>
    </p:spTree>
    <p:extLst>
      <p:ext uri="{BB962C8B-B14F-4D97-AF65-F5344CB8AC3E}">
        <p14:creationId xmlns:p14="http://schemas.microsoft.com/office/powerpoint/2010/main" val="3501584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3133E1-BB75-4767-3CCE-D43014F20BFA}"/>
              </a:ext>
            </a:extLst>
          </p:cNvPr>
          <p:cNvSpPr>
            <a:spLocks noGrp="1"/>
          </p:cNvSpPr>
          <p:nvPr>
            <p:ph type="title"/>
          </p:nvPr>
        </p:nvSpPr>
        <p:spPr/>
        <p:txBody>
          <a:bodyPr/>
          <a:lstStyle/>
          <a:p>
            <a:r>
              <a:rPr lang="en-AU"/>
              <a:t>Equating quadratics</a:t>
            </a:r>
          </a:p>
        </p:txBody>
      </p:sp>
      <p:sp>
        <p:nvSpPr>
          <p:cNvPr id="4" name="Text Placeholder 3">
            <a:extLst>
              <a:ext uri="{FF2B5EF4-FFF2-40B4-BE49-F238E27FC236}">
                <a16:creationId xmlns:a16="http://schemas.microsoft.com/office/drawing/2014/main" id="{07703A8A-1FC2-6B8C-5045-40ED27D26856}"/>
              </a:ext>
            </a:extLst>
          </p:cNvPr>
          <p:cNvSpPr>
            <a:spLocks noGrp="1"/>
          </p:cNvSpPr>
          <p:nvPr>
            <p:ph type="body" sz="quarter" idx="18"/>
          </p:nvPr>
        </p:nvSpPr>
        <p:spPr/>
        <p:txBody>
          <a:bodyPr/>
          <a:lstStyle/>
          <a:p>
            <a:r>
              <a:rPr lang="en-AU"/>
              <a:t>Key information</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A5408906-2AD5-7E7E-1A82-95497E60EA9E}"/>
                  </a:ext>
                </a:extLst>
              </p:cNvPr>
              <p:cNvSpPr>
                <a:spLocks noGrp="1"/>
              </p:cNvSpPr>
              <p:nvPr>
                <p:ph type="body" sz="quarter" idx="17"/>
              </p:nvPr>
            </p:nvSpPr>
            <p:spPr>
              <a:xfrm>
                <a:off x="359999" y="2603739"/>
                <a:ext cx="11484000" cy="1650521"/>
              </a:xfrm>
            </p:spPr>
            <p:txBody>
              <a:bodyPr anchor="ctr"/>
              <a:lstStyle/>
              <a:p>
                <a:r>
                  <a:rPr lang="en-AU" sz="3200"/>
                  <a:t>Two quadratic functions are equal for all values of </a:t>
                </a:r>
                <a14:m>
                  <m:oMath xmlns:m="http://schemas.openxmlformats.org/officeDocument/2006/math">
                    <m:r>
                      <a:rPr lang="en-AU" sz="3200" i="1" dirty="0" smtClean="0">
                        <a:latin typeface="Cambria Math" panose="02040503050406030204" pitchFamily="18" charset="0"/>
                      </a:rPr>
                      <m:t>𝑥</m:t>
                    </m:r>
                  </m:oMath>
                </a14:m>
                <a:r>
                  <a:rPr lang="en-AU" sz="3200"/>
                  <a:t> if their corresponding coefficients are equal.</a:t>
                </a:r>
              </a:p>
            </p:txBody>
          </p:sp>
        </mc:Choice>
        <mc:Fallback xmlns="">
          <p:sp>
            <p:nvSpPr>
              <p:cNvPr id="5" name="Text Placeholder 4">
                <a:extLst>
                  <a:ext uri="{FF2B5EF4-FFF2-40B4-BE49-F238E27FC236}">
                    <a16:creationId xmlns:a16="http://schemas.microsoft.com/office/drawing/2014/main" id="{A5408906-2AD5-7E7E-1A82-95497E60EA9E}"/>
                  </a:ext>
                </a:extLst>
              </p:cNvPr>
              <p:cNvSpPr>
                <a:spLocks noGrp="1" noRot="1" noChangeAspect="1" noMove="1" noResize="1" noEditPoints="1" noAdjustHandles="1" noChangeArrowheads="1" noChangeShapeType="1" noTextEdit="1"/>
              </p:cNvSpPr>
              <p:nvPr>
                <p:ph type="body" sz="quarter" idx="17"/>
              </p:nvPr>
            </p:nvSpPr>
            <p:spPr>
              <a:xfrm>
                <a:off x="359999" y="2603739"/>
                <a:ext cx="11484000" cy="1650521"/>
              </a:xfrm>
              <a:blipFill>
                <a:blip r:embed="rId2"/>
                <a:stretch>
                  <a:fillRect l="-2123" b="-6273"/>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03AAE85B-CAA5-7C80-1AEA-DC73EFF5E5A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19</a:t>
            </a:fld>
            <a:endParaRPr lang="en-AU"/>
          </a:p>
        </p:txBody>
      </p:sp>
    </p:spTree>
    <p:extLst>
      <p:ext uri="{BB962C8B-B14F-4D97-AF65-F5344CB8AC3E}">
        <p14:creationId xmlns:p14="http://schemas.microsoft.com/office/powerpoint/2010/main" val="2622013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a:latin typeface="+mj-lt"/>
              </a:rPr>
              <a:t>Learning intentions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4174925"/>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2000" b="1" dirty="0">
                <a:solidFill>
                  <a:schemeClr val="accent1"/>
                </a:solidFill>
                <a:latin typeface="+mj-lt"/>
                <a:cs typeface="Arial" panose="020B0604020202020204" pitchFamily="34" charset="0"/>
              </a:rPr>
              <a:t>Learning intentions</a:t>
            </a:r>
            <a:endParaRPr lang="en-AU" sz="2000" b="1" dirty="0">
              <a:solidFill>
                <a:schemeClr val="accent1"/>
              </a:solidFill>
              <a:latin typeface="+mj-lt"/>
              <a:ea typeface="+mn-lt"/>
              <a:cs typeface="Arial" panose="020B0604020202020204" pitchFamily="34" charset="0"/>
            </a:endParaRPr>
          </a:p>
          <a:p>
            <a:pPr marL="342900" indent="-342900">
              <a:lnSpc>
                <a:spcPct val="150000"/>
              </a:lnSpc>
              <a:spcAft>
                <a:spcPts val="600"/>
              </a:spcAft>
              <a:buFont typeface="Arial" panose="020B0604020202020204" pitchFamily="34" charset="0"/>
              <a:buChar char="•"/>
            </a:pPr>
            <a:r>
              <a:rPr lang="en-AU" sz="2000" dirty="0">
                <a:cs typeface="Arial" panose="020B0604020202020204" pitchFamily="34" charset="0"/>
              </a:rPr>
              <a:t>To understand how many graphical features are required to find the equation of a parabola.</a:t>
            </a:r>
          </a:p>
          <a:p>
            <a:pPr marL="342900" indent="-342900">
              <a:lnSpc>
                <a:spcPct val="150000"/>
              </a:lnSpc>
              <a:spcAft>
                <a:spcPts val="600"/>
              </a:spcAft>
              <a:buFont typeface="Arial" panose="020B0604020202020204" pitchFamily="34" charset="0"/>
              <a:buChar char="•"/>
            </a:pPr>
            <a:r>
              <a:rPr lang="en-AU" sz="2000" dirty="0">
                <a:cs typeface="Arial" panose="020B0604020202020204" pitchFamily="34" charset="0"/>
              </a:rPr>
              <a:t>To be able to solve problems when 2 quadratic functions are equal.</a:t>
            </a:r>
          </a:p>
          <a:p>
            <a:pPr>
              <a:lnSpc>
                <a:spcPct val="150000"/>
              </a:lnSpc>
              <a:spcAft>
                <a:spcPts val="600"/>
              </a:spcAft>
            </a:pPr>
            <a:r>
              <a:rPr lang="en-AU" sz="2000" b="1" dirty="0">
                <a:solidFill>
                  <a:schemeClr val="accent1"/>
                </a:solidFill>
                <a:latin typeface="+mj-lt"/>
                <a:cs typeface="Arial" panose="020B0604020202020204" pitchFamily="34" charset="0"/>
              </a:rPr>
              <a:t>Success criteria</a:t>
            </a:r>
            <a:endParaRPr lang="en-US" sz="2000" dirty="0">
              <a:solidFill>
                <a:schemeClr val="accent1"/>
              </a:solidFill>
              <a:latin typeface="+mj-lt"/>
              <a:cs typeface="Arial" panose="020B0604020202020204" pitchFamily="34" charset="0"/>
            </a:endParaRPr>
          </a:p>
          <a:p>
            <a:pPr marL="342900" indent="-342900">
              <a:lnSpc>
                <a:spcPct val="150000"/>
              </a:lnSpc>
              <a:spcAft>
                <a:spcPts val="600"/>
              </a:spcAft>
              <a:buFont typeface="Arial"/>
              <a:buChar char="•"/>
            </a:pPr>
            <a:r>
              <a:rPr lang="en-AU" sz="2000" dirty="0">
                <a:cs typeface="Arial" panose="020B0604020202020204" pitchFamily="34" charset="0"/>
              </a:rPr>
              <a:t>I can use the features of a graph to find the equation of a parabola.</a:t>
            </a:r>
          </a:p>
          <a:p>
            <a:pPr marL="342900" indent="-342900">
              <a:lnSpc>
                <a:spcPct val="150000"/>
              </a:lnSpc>
              <a:spcAft>
                <a:spcPts val="600"/>
              </a:spcAft>
              <a:buFont typeface="Arial"/>
              <a:buChar char="•"/>
            </a:pPr>
            <a:r>
              <a:rPr lang="en-AU" sz="2000" dirty="0">
                <a:cs typeface="Arial" panose="020B0604020202020204" pitchFamily="34" charset="0"/>
              </a:rPr>
              <a:t>I can justify the minimum number of graphical features needed to find the equation of a parabola.</a:t>
            </a:r>
          </a:p>
          <a:p>
            <a:pPr marL="342900" indent="-342900">
              <a:lnSpc>
                <a:spcPct val="150000"/>
              </a:lnSpc>
              <a:spcAft>
                <a:spcPts val="600"/>
              </a:spcAft>
              <a:buFont typeface="Arial"/>
              <a:buChar char="•"/>
            </a:pPr>
            <a:r>
              <a:rPr lang="en-AU" sz="2000" dirty="0">
                <a:cs typeface="Arial" panose="020B0604020202020204" pitchFamily="34" charset="0"/>
              </a:rPr>
              <a:t>I can recognise that 2 quadratic functions are equal if their corresponding coefficients are equal.</a:t>
            </a:r>
          </a:p>
          <a:p>
            <a:pPr marL="342900" indent="-342900">
              <a:lnSpc>
                <a:spcPct val="150000"/>
              </a:lnSpc>
              <a:spcAft>
                <a:spcPts val="600"/>
              </a:spcAft>
              <a:buFont typeface="Arial"/>
              <a:buChar char="•"/>
            </a:pPr>
            <a:r>
              <a:rPr lang="en-AU" sz="2000" dirty="0">
                <a:cs typeface="Arial" panose="020B0604020202020204" pitchFamily="34" charset="0"/>
              </a:rPr>
              <a:t>I can solve problems by equating corresponding coefficients. </a:t>
            </a: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a:p>
        </p:txBody>
      </p:sp>
    </p:spTree>
    <p:extLst>
      <p:ext uri="{BB962C8B-B14F-4D97-AF65-F5344CB8AC3E}">
        <p14:creationId xmlns:p14="http://schemas.microsoft.com/office/powerpoint/2010/main" val="3648967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0C2409-7E7D-1A48-A2B1-CF2D05838DC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C12B04C-5225-6FCE-8B40-63B887B5A1C1}"/>
              </a:ext>
            </a:extLst>
          </p:cNvPr>
          <p:cNvSpPr>
            <a:spLocks noGrp="1"/>
          </p:cNvSpPr>
          <p:nvPr>
            <p:ph type="title"/>
          </p:nvPr>
        </p:nvSpPr>
        <p:spPr/>
        <p:txBody>
          <a:bodyPr/>
          <a:lstStyle/>
          <a:p>
            <a:r>
              <a:rPr lang="en-AU">
                <a:latin typeface="+mj-lt"/>
              </a:rPr>
              <a:t>Worked example (your turn) (1)</a:t>
            </a:r>
          </a:p>
        </p:txBody>
      </p:sp>
      <p:sp>
        <p:nvSpPr>
          <p:cNvPr id="13" name="Text Placeholder 12">
            <a:extLst>
              <a:ext uri="{FF2B5EF4-FFF2-40B4-BE49-F238E27FC236}">
                <a16:creationId xmlns:a16="http://schemas.microsoft.com/office/drawing/2014/main" id="{0D76F69C-1B51-796E-6801-7C947AD4C960}"/>
              </a:ext>
            </a:extLst>
          </p:cNvPr>
          <p:cNvSpPr>
            <a:spLocks noGrp="1"/>
          </p:cNvSpPr>
          <p:nvPr>
            <p:ph type="body" sz="quarter" idx="18"/>
          </p:nvPr>
        </p:nvSpPr>
        <p:spPr>
          <a:xfrm>
            <a:off x="360000" y="982520"/>
            <a:ext cx="11483998" cy="356423"/>
          </a:xfrm>
        </p:spPr>
        <p:txBody>
          <a:bodyPr/>
          <a:lstStyle/>
          <a:p>
            <a:r>
              <a:rPr lang="en-AU">
                <a:latin typeface="+mj-lt"/>
              </a:rPr>
              <a:t>Example 1</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F04F5A59-0CEC-726B-DA09-2A7437710F4B}"/>
                  </a:ext>
                </a:extLst>
              </p:cNvPr>
              <p:cNvSpPr>
                <a:spLocks noGrp="1"/>
              </p:cNvSpPr>
              <p:nvPr>
                <p:ph type="body" sz="quarter" idx="17"/>
              </p:nvPr>
            </p:nvSpPr>
            <p:spPr>
              <a:xfrm>
                <a:off x="360000" y="1567086"/>
                <a:ext cx="11484000" cy="5290914"/>
              </a:xfrm>
            </p:spPr>
            <p:txBody>
              <a:bodyPr/>
              <a:lstStyle/>
              <a:p>
                <a:r>
                  <a:rPr lang="en-AU">
                    <a:latin typeface="Public Sans" pitchFamily="2" charset="77"/>
                  </a:rPr>
                  <a:t>Find the values of </a:t>
                </a:r>
                <a14:m>
                  <m:oMath xmlns:m="http://schemas.openxmlformats.org/officeDocument/2006/math">
                    <m:r>
                      <a:rPr lang="en-AU" i="1" dirty="0">
                        <a:latin typeface="Cambria Math" panose="02040503050406030204" pitchFamily="18" charset="0"/>
                      </a:rPr>
                      <m:t>𝑎</m:t>
                    </m:r>
                  </m:oMath>
                </a14:m>
                <a:r>
                  <a:rPr lang="en-AU">
                    <a:latin typeface="Public Sans" pitchFamily="2" charset="77"/>
                  </a:rPr>
                  <a:t> and </a:t>
                </a:r>
                <a14:m>
                  <m:oMath xmlns:m="http://schemas.openxmlformats.org/officeDocument/2006/math">
                    <m:r>
                      <a:rPr lang="en-AU" i="1" dirty="0">
                        <a:latin typeface="Cambria Math" panose="02040503050406030204" pitchFamily="18" charset="0"/>
                      </a:rPr>
                      <m:t>𝑐</m:t>
                    </m:r>
                  </m:oMath>
                </a14:m>
                <a:r>
                  <a:rPr lang="en-AU">
                    <a:latin typeface="Public Sans" pitchFamily="2" charset="77"/>
                  </a:rPr>
                  <a:t> if the quadratic functions </a:t>
                </a:r>
                <a14:m>
                  <m:oMath xmlns:m="http://schemas.openxmlformats.org/officeDocument/2006/math">
                    <m:r>
                      <a:rPr lang="en-AU" i="1">
                        <a:latin typeface="Cambria Math" panose="02040503050406030204" pitchFamily="18" charset="0"/>
                      </a:rPr>
                      <m:t>𝑓</m:t>
                    </m:r>
                    <m:d>
                      <m:dPr>
                        <m:ctrlPr>
                          <a:rPr lang="en-AU" i="1">
                            <a:latin typeface="Cambria Math" panose="02040503050406030204" pitchFamily="18" charset="0"/>
                          </a:rPr>
                        </m:ctrlPr>
                      </m:dPr>
                      <m:e>
                        <m:r>
                          <a:rPr lang="en-AU" i="1">
                            <a:latin typeface="Cambria Math" panose="02040503050406030204" pitchFamily="18" charset="0"/>
                          </a:rPr>
                          <m:t>𝑥</m:t>
                        </m:r>
                      </m:e>
                    </m:d>
                    <m:r>
                      <a:rPr lang="en-AU" i="1">
                        <a:latin typeface="Cambria Math" panose="02040503050406030204" pitchFamily="18" charset="0"/>
                      </a:rPr>
                      <m:t>=</m:t>
                    </m:r>
                    <m:sSup>
                      <m:sSupPr>
                        <m:ctrlPr>
                          <a:rPr lang="en-AU" i="1">
                            <a:latin typeface="Cambria Math" panose="02040503050406030204" pitchFamily="18" charset="0"/>
                          </a:rPr>
                        </m:ctrlPr>
                      </m:sSupPr>
                      <m:e>
                        <m:r>
                          <a:rPr lang="en-AU" b="0" i="1" smtClean="0">
                            <a:latin typeface="Cambria Math" panose="02040503050406030204" pitchFamily="18" charset="0"/>
                          </a:rPr>
                          <m:t>3</m:t>
                        </m:r>
                        <m:r>
                          <a:rPr lang="en-AU" i="1">
                            <a:latin typeface="Cambria Math" panose="02040503050406030204" pitchFamily="18" charset="0"/>
                          </a:rPr>
                          <m:t>𝑥</m:t>
                        </m:r>
                      </m:e>
                      <m:sup>
                        <m:r>
                          <a:rPr lang="en-AU" i="1">
                            <a:latin typeface="Cambria Math" panose="02040503050406030204" pitchFamily="18" charset="0"/>
                          </a:rPr>
                          <m:t>2</m:t>
                        </m:r>
                      </m:sup>
                    </m:sSup>
                    <m:r>
                      <a:rPr lang="en-AU" b="0" i="1" smtClean="0">
                        <a:latin typeface="Cambria Math" panose="02040503050406030204" pitchFamily="18" charset="0"/>
                      </a:rPr>
                      <m:t>+6</m:t>
                    </m:r>
                    <m:r>
                      <a:rPr lang="en-AU" b="0" i="1" smtClean="0">
                        <a:latin typeface="Cambria Math" panose="02040503050406030204" pitchFamily="18" charset="0"/>
                      </a:rPr>
                      <m:t>𝑥</m:t>
                    </m:r>
                    <m:r>
                      <a:rPr lang="en-AU" b="0" i="1" smtClean="0">
                        <a:latin typeface="Cambria Math" panose="02040503050406030204" pitchFamily="18" charset="0"/>
                      </a:rPr>
                      <m:t>−5</m:t>
                    </m:r>
                  </m:oMath>
                </a14:m>
                <a:r>
                  <a:rPr lang="en-AU">
                    <a:latin typeface="Public Sans" pitchFamily="2" charset="77"/>
                  </a:rPr>
                  <a:t> and </a:t>
                </a:r>
                <a:br>
                  <a:rPr lang="en-AU">
                    <a:latin typeface="Public Sans" pitchFamily="2" charset="77"/>
                  </a:rPr>
                </a:br>
                <a14:m>
                  <m:oMath xmlns:m="http://schemas.openxmlformats.org/officeDocument/2006/math">
                    <m:r>
                      <a:rPr lang="en-AU" i="1">
                        <a:latin typeface="Cambria Math" panose="02040503050406030204" pitchFamily="18" charset="0"/>
                      </a:rPr>
                      <m:t>𝑔</m:t>
                    </m:r>
                    <m:d>
                      <m:dPr>
                        <m:ctrlPr>
                          <a:rPr lang="en-AU" i="1">
                            <a:latin typeface="Cambria Math" panose="02040503050406030204" pitchFamily="18" charset="0"/>
                          </a:rPr>
                        </m:ctrlPr>
                      </m:dPr>
                      <m:e>
                        <m:r>
                          <a:rPr lang="en-AU" i="1">
                            <a:latin typeface="Cambria Math" panose="02040503050406030204" pitchFamily="18" charset="0"/>
                          </a:rPr>
                          <m:t>𝑥</m:t>
                        </m:r>
                      </m:e>
                    </m:d>
                    <m:r>
                      <a:rPr lang="en-AU" i="1">
                        <a:latin typeface="Cambria Math" panose="02040503050406030204" pitchFamily="18" charset="0"/>
                      </a:rPr>
                      <m:t>=</m:t>
                    </m:r>
                    <m:r>
                      <a:rPr lang="en-AU" i="1">
                        <a:latin typeface="Cambria Math" panose="02040503050406030204" pitchFamily="18" charset="0"/>
                      </a:rPr>
                      <m:t>𝑎</m:t>
                    </m:r>
                    <m:sSup>
                      <m:sSupPr>
                        <m:ctrlPr>
                          <a:rPr lang="en-AU" i="1">
                            <a:latin typeface="Cambria Math" panose="02040503050406030204" pitchFamily="18" charset="0"/>
                          </a:rPr>
                        </m:ctrlPr>
                      </m:sSupPr>
                      <m:e>
                        <m:d>
                          <m:dPr>
                            <m:ctrlPr>
                              <a:rPr lang="en-AU" i="1">
                                <a:latin typeface="Cambria Math" panose="02040503050406030204" pitchFamily="18" charset="0"/>
                              </a:rPr>
                            </m:ctrlPr>
                          </m:dPr>
                          <m:e>
                            <m:r>
                              <a:rPr lang="en-AU" i="1">
                                <a:latin typeface="Cambria Math" panose="02040503050406030204" pitchFamily="18" charset="0"/>
                              </a:rPr>
                              <m:t>𝑥</m:t>
                            </m:r>
                            <m:r>
                              <a:rPr lang="en-AU" b="0" i="1" smtClean="0">
                                <a:latin typeface="Cambria Math" panose="02040503050406030204" pitchFamily="18" charset="0"/>
                              </a:rPr>
                              <m:t>+</m:t>
                            </m:r>
                            <m:r>
                              <a:rPr lang="en-AU" i="1">
                                <a:latin typeface="Cambria Math" panose="02040503050406030204" pitchFamily="18" charset="0"/>
                              </a:rPr>
                              <m:t>1</m:t>
                            </m:r>
                          </m:e>
                        </m:d>
                      </m:e>
                      <m:sup>
                        <m:r>
                          <a:rPr lang="en-AU" i="1">
                            <a:latin typeface="Cambria Math" panose="02040503050406030204" pitchFamily="18" charset="0"/>
                          </a:rPr>
                          <m:t>2</m:t>
                        </m:r>
                      </m:sup>
                    </m:sSup>
                    <m:r>
                      <a:rPr lang="en-AU" i="1">
                        <a:latin typeface="Cambria Math" panose="02040503050406030204" pitchFamily="18" charset="0"/>
                      </a:rPr>
                      <m:t>+</m:t>
                    </m:r>
                    <m:r>
                      <a:rPr lang="en-AU" i="1">
                        <a:latin typeface="Cambria Math" panose="02040503050406030204" pitchFamily="18" charset="0"/>
                      </a:rPr>
                      <m:t>𝑐</m:t>
                    </m:r>
                  </m:oMath>
                </a14:m>
                <a:r>
                  <a:rPr lang="en-AU">
                    <a:latin typeface="Public Sans" pitchFamily="2" charset="77"/>
                  </a:rPr>
                  <a:t> have the same graph.</a:t>
                </a:r>
              </a:p>
              <a:p>
                <a:pPr/>
                <a:r>
                  <a:rPr lang="en-AU" b="0"/>
                  <a:t>Let </a:t>
                </a:r>
                <a14:m>
                  <m:oMath xmlns:m="http://schemas.openxmlformats.org/officeDocument/2006/math">
                    <m:r>
                      <a:rPr lang="en-AU" b="0" i="1" smtClean="0">
                        <a:latin typeface="Cambria Math" panose="02040503050406030204" pitchFamily="18" charset="0"/>
                      </a:rPr>
                      <m:t>𝑓</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ea typeface="Cambria Math" panose="02040503050406030204" pitchFamily="18" charset="0"/>
                      </a:rPr>
                      <m:t>≡</m:t>
                    </m:r>
                    <m:r>
                      <a:rPr lang="en-AU" i="1">
                        <a:latin typeface="Cambria Math" panose="02040503050406030204" pitchFamily="18" charset="0"/>
                      </a:rPr>
                      <m:t>𝑔</m:t>
                    </m:r>
                    <m:d>
                      <m:dPr>
                        <m:ctrlPr>
                          <a:rPr lang="en-AU" i="1">
                            <a:latin typeface="Cambria Math" panose="02040503050406030204" pitchFamily="18" charset="0"/>
                          </a:rPr>
                        </m:ctrlPr>
                      </m:dPr>
                      <m:e>
                        <m:r>
                          <a:rPr lang="en-AU" i="1">
                            <a:latin typeface="Cambria Math" panose="02040503050406030204" pitchFamily="18" charset="0"/>
                          </a:rPr>
                          <m:t>𝑥</m:t>
                        </m:r>
                      </m:e>
                    </m:d>
                  </m:oMath>
                </a14:m>
                <a:br>
                  <a:rPr lang="en-AU" i="1">
                    <a:latin typeface="Cambria Math" panose="02040503050406030204" pitchFamily="18" charset="0"/>
                  </a:rPr>
                </a:b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3</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+6</m:t>
                      </m:r>
                      <m:r>
                        <a:rPr lang="en-AU" b="0" i="1" smtClean="0">
                          <a:latin typeface="Cambria Math" panose="02040503050406030204" pitchFamily="18" charset="0"/>
                        </a:rPr>
                        <m:t>𝑥</m:t>
                      </m:r>
                      <m:r>
                        <a:rPr lang="en-AU" b="0" i="1" smtClean="0">
                          <a:latin typeface="Cambria Math" panose="02040503050406030204" pitchFamily="18" charset="0"/>
                        </a:rPr>
                        <m:t>−5</m:t>
                      </m:r>
                      <m:r>
                        <m:rPr>
                          <m:aln/>
                        </m:rPr>
                        <a:rPr lang="en-AU" b="0" i="1" smtClean="0">
                          <a:latin typeface="Cambria Math" panose="02040503050406030204" pitchFamily="18" charset="0"/>
                        </a:rPr>
                        <m:t>=</m:t>
                      </m:r>
                      <m:r>
                        <a:rPr lang="en-AU" i="1">
                          <a:latin typeface="Cambria Math" panose="02040503050406030204" pitchFamily="18" charset="0"/>
                        </a:rPr>
                        <m:t>𝑎</m:t>
                      </m:r>
                      <m:sSup>
                        <m:sSupPr>
                          <m:ctrlPr>
                            <a:rPr lang="en-AU" i="1">
                              <a:latin typeface="Cambria Math" panose="02040503050406030204" pitchFamily="18" charset="0"/>
                            </a:rPr>
                          </m:ctrlPr>
                        </m:sSupPr>
                        <m:e>
                          <m:d>
                            <m:dPr>
                              <m:ctrlPr>
                                <a:rPr lang="en-AU" i="1">
                                  <a:latin typeface="Cambria Math" panose="02040503050406030204" pitchFamily="18" charset="0"/>
                                </a:rPr>
                              </m:ctrlPr>
                            </m:dPr>
                            <m:e>
                              <m:r>
                                <a:rPr lang="en-AU" i="1">
                                  <a:latin typeface="Cambria Math" panose="02040503050406030204" pitchFamily="18" charset="0"/>
                                </a:rPr>
                                <m:t>𝑥</m:t>
                              </m:r>
                              <m:r>
                                <a:rPr lang="en-AU" b="0" i="1" smtClean="0">
                                  <a:latin typeface="Cambria Math" panose="02040503050406030204" pitchFamily="18" charset="0"/>
                                </a:rPr>
                                <m:t>+</m:t>
                              </m:r>
                              <m:r>
                                <a:rPr lang="en-AU" i="1">
                                  <a:latin typeface="Cambria Math" panose="02040503050406030204" pitchFamily="18" charset="0"/>
                                </a:rPr>
                                <m:t>1</m:t>
                              </m:r>
                            </m:e>
                          </m:d>
                        </m:e>
                        <m:sup>
                          <m:r>
                            <a:rPr lang="en-AU" i="1">
                              <a:latin typeface="Cambria Math" panose="02040503050406030204" pitchFamily="18" charset="0"/>
                            </a:rPr>
                            <m:t>2</m:t>
                          </m:r>
                        </m:sup>
                      </m:sSup>
                      <m:r>
                        <a:rPr lang="en-AU" i="1">
                          <a:latin typeface="Cambria Math" panose="02040503050406030204" pitchFamily="18" charset="0"/>
                        </a:rPr>
                        <m:t>+</m:t>
                      </m:r>
                      <m:r>
                        <a:rPr lang="en-AU" i="1">
                          <a:latin typeface="Cambria Math" panose="02040503050406030204" pitchFamily="18" charset="0"/>
                        </a:rPr>
                        <m:t>𝑐</m:t>
                      </m:r>
                    </m:oMath>
                    <m:oMath xmlns:m="http://schemas.openxmlformats.org/officeDocument/2006/math">
                      <m:r>
                        <m:rPr>
                          <m:aln/>
                        </m:rPr>
                        <a:rPr lang="en-AU" b="0" i="1" smtClean="0">
                          <a:latin typeface="Cambria Math" panose="02040503050406030204" pitchFamily="18" charset="0"/>
                        </a:rPr>
                        <m:t>=</m:t>
                      </m:r>
                      <m:r>
                        <a:rPr lang="en-AU" i="1">
                          <a:latin typeface="Cambria Math" panose="02040503050406030204" pitchFamily="18" charset="0"/>
                        </a:rPr>
                        <m:t>𝑎</m:t>
                      </m:r>
                      <m:d>
                        <m:dPr>
                          <m:ctrlPr>
                            <a:rPr lang="en-AU" i="1">
                              <a:latin typeface="Cambria Math" panose="02040503050406030204" pitchFamily="18" charset="0"/>
                            </a:rPr>
                          </m:ctrlPr>
                        </m:dPr>
                        <m:e>
                          <m:sSup>
                            <m:sSupPr>
                              <m:ctrlPr>
                                <a:rPr lang="en-AU" i="1">
                                  <a:latin typeface="Cambria Math" panose="02040503050406030204" pitchFamily="18" charset="0"/>
                                </a:rPr>
                              </m:ctrlPr>
                            </m:sSupPr>
                            <m:e>
                              <m:r>
                                <a:rPr lang="en-AU" i="1">
                                  <a:latin typeface="Cambria Math" panose="02040503050406030204" pitchFamily="18" charset="0"/>
                                </a:rPr>
                                <m:t>𝑥</m:t>
                              </m:r>
                            </m:e>
                            <m:sup>
                              <m:r>
                                <a:rPr lang="en-AU" i="1">
                                  <a:latin typeface="Cambria Math" panose="02040503050406030204" pitchFamily="18" charset="0"/>
                                </a:rPr>
                                <m:t>2</m:t>
                              </m:r>
                            </m:sup>
                          </m:sSup>
                          <m:r>
                            <a:rPr lang="en-AU" i="1">
                              <a:latin typeface="Cambria Math" panose="02040503050406030204" pitchFamily="18" charset="0"/>
                            </a:rPr>
                            <m:t>+2</m:t>
                          </m:r>
                          <m:r>
                            <a:rPr lang="en-AU" i="1">
                              <a:latin typeface="Cambria Math" panose="02040503050406030204" pitchFamily="18" charset="0"/>
                            </a:rPr>
                            <m:t>𝑥</m:t>
                          </m:r>
                          <m:r>
                            <a:rPr lang="en-AU" i="1">
                              <a:latin typeface="Cambria Math" panose="02040503050406030204" pitchFamily="18" charset="0"/>
                            </a:rPr>
                            <m:t>+1</m:t>
                          </m:r>
                        </m:e>
                      </m:d>
                      <m:r>
                        <a:rPr lang="en-AU" i="1">
                          <a:latin typeface="Cambria Math" panose="02040503050406030204" pitchFamily="18" charset="0"/>
                        </a:rPr>
                        <m:t>+</m:t>
                      </m:r>
                      <m:r>
                        <a:rPr lang="en-AU" i="1">
                          <a:latin typeface="Cambria Math" panose="02040503050406030204" pitchFamily="18" charset="0"/>
                        </a:rPr>
                        <m:t>𝑐</m:t>
                      </m:r>
                    </m:oMath>
                    <m:oMath xmlns:m="http://schemas.openxmlformats.org/officeDocument/2006/math">
                      <m:r>
                        <m:rPr>
                          <m:aln/>
                        </m:rPr>
                        <a:rPr lang="en-AU" b="0" i="1" smtClean="0">
                          <a:latin typeface="Cambria Math" panose="02040503050406030204" pitchFamily="18" charset="0"/>
                        </a:rPr>
                        <m:t>=</m:t>
                      </m:r>
                      <m:r>
                        <a:rPr lang="en-AU" b="0" i="1" smtClean="0">
                          <a:latin typeface="Cambria Math" panose="02040503050406030204" pitchFamily="18" charset="0"/>
                        </a:rPr>
                        <m:t>𝑎</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+2</m:t>
                      </m:r>
                      <m:r>
                        <a:rPr lang="en-AU" b="0" i="1" smtClean="0">
                          <a:latin typeface="Cambria Math" panose="02040503050406030204" pitchFamily="18" charset="0"/>
                        </a:rPr>
                        <m:t>𝑎𝑥</m:t>
                      </m:r>
                      <m:r>
                        <a:rPr lang="en-AU" b="0" i="1" smtClean="0">
                          <a:latin typeface="Cambria Math" panose="02040503050406030204" pitchFamily="18" charset="0"/>
                        </a:rPr>
                        <m:t>+</m:t>
                      </m:r>
                      <m:r>
                        <a:rPr lang="en-AU" b="0" i="1" smtClean="0">
                          <a:latin typeface="Cambria Math" panose="02040503050406030204" pitchFamily="18" charset="0"/>
                        </a:rPr>
                        <m:t>𝑎</m:t>
                      </m:r>
                      <m:r>
                        <a:rPr lang="en-AU" b="0" i="1" smtClean="0">
                          <a:latin typeface="Cambria Math" panose="02040503050406030204" pitchFamily="18" charset="0"/>
                        </a:rPr>
                        <m:t>+</m:t>
                      </m:r>
                      <m:r>
                        <a:rPr lang="en-AU" b="0" i="1" smtClean="0">
                          <a:latin typeface="Cambria Math" panose="02040503050406030204" pitchFamily="18" charset="0"/>
                        </a:rPr>
                        <m:t>𝑐</m:t>
                      </m:r>
                    </m:oMath>
                  </m:oMathPara>
                </a14:m>
                <a:br>
                  <a:rPr lang="en-AU" b="0" i="1">
                    <a:latin typeface="Cambria Math" panose="02040503050406030204" pitchFamily="18" charset="0"/>
                  </a:rPr>
                </a:br>
                <a:r>
                  <a:rPr lang="en-AU" b="0" i="0">
                    <a:latin typeface="+mj-lt"/>
                  </a:rPr>
                  <a:t>Equate coefficients of </a:t>
                </a:r>
                <a14:m>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oMath>
                </a14:m>
                <a:r>
                  <a:rPr lang="en-AU" b="0" i="0">
                    <a:latin typeface="+mj-lt"/>
                  </a:rPr>
                  <a:t>            </a:t>
                </a:r>
                <a14:m>
                  <m:oMath xmlns:m="http://schemas.openxmlformats.org/officeDocument/2006/math">
                    <m:r>
                      <a:rPr lang="en-AU" b="0" i="1" smtClean="0">
                        <a:latin typeface="Cambria Math" panose="02040503050406030204" pitchFamily="18" charset="0"/>
                      </a:rPr>
                      <m:t>𝑎</m:t>
                    </m:r>
                    <m:r>
                      <a:rPr lang="en-AU" b="0" i="1" smtClean="0">
                        <a:latin typeface="Cambria Math" panose="02040503050406030204" pitchFamily="18" charset="0"/>
                      </a:rPr>
                      <m:t>=3</m:t>
                    </m:r>
                  </m:oMath>
                </a14:m>
                <a:br>
                  <a:rPr lang="en-AU" b="0" i="1">
                    <a:latin typeface="Cambria Math" panose="02040503050406030204" pitchFamily="18" charset="0"/>
                  </a:rPr>
                </a:br>
                <a:r>
                  <a:rPr lang="en-AU">
                    <a:latin typeface="+mj-lt"/>
                  </a:rPr>
                  <a:t>Equate constant terms	 	</a:t>
                </a:r>
                <a14:m>
                  <m:oMath xmlns:m="http://schemas.openxmlformats.org/officeDocument/2006/math">
                    <m:r>
                      <a:rPr lang="en-AU" b="0" i="1" smtClean="0">
                        <a:latin typeface="Cambria Math" panose="02040503050406030204" pitchFamily="18" charset="0"/>
                      </a:rPr>
                      <m:t>𝑎</m:t>
                    </m:r>
                    <m:r>
                      <a:rPr lang="en-AU" b="0" i="1" smtClean="0">
                        <a:latin typeface="Cambria Math" panose="02040503050406030204" pitchFamily="18" charset="0"/>
                      </a:rPr>
                      <m:t>+</m:t>
                    </m:r>
                    <m:r>
                      <a:rPr lang="en-AU" b="0" i="1" smtClean="0">
                        <a:latin typeface="Cambria Math" panose="02040503050406030204" pitchFamily="18" charset="0"/>
                      </a:rPr>
                      <m:t>𝑐</m:t>
                    </m:r>
                    <m:r>
                      <a:rPr lang="en-AU" b="0" i="1" smtClean="0">
                        <a:latin typeface="Cambria Math" panose="02040503050406030204" pitchFamily="18" charset="0"/>
                      </a:rPr>
                      <m:t>=−5     </m:t>
                    </m:r>
                  </m:oMath>
                </a14:m>
                <a:endParaRPr lang="en-AU" b="0" i="1">
                  <a:latin typeface="Cambria Math" panose="02040503050406030204" pitchFamily="18" charset="0"/>
                </a:endParaRPr>
              </a:p>
              <a:p>
                <a:r>
                  <a:rPr lang="en-AU" b="0"/>
                  <a:t>				</a:t>
                </a:r>
                <a14:m>
                  <m:oMath xmlns:m="http://schemas.openxmlformats.org/officeDocument/2006/math">
                    <m:r>
                      <a:rPr lang="en-AU" b="0" i="1" smtClean="0">
                        <a:latin typeface="Cambria Math" panose="02040503050406030204" pitchFamily="18" charset="0"/>
                      </a:rPr>
                      <m:t> 3+</m:t>
                    </m:r>
                    <m:r>
                      <a:rPr lang="en-AU" b="0" i="1" smtClean="0">
                        <a:latin typeface="Cambria Math" panose="02040503050406030204" pitchFamily="18" charset="0"/>
                      </a:rPr>
                      <m:t>𝑐</m:t>
                    </m:r>
                    <m:r>
                      <a:rPr lang="en-AU" b="0" i="1" smtClean="0">
                        <a:latin typeface="Cambria Math" panose="02040503050406030204" pitchFamily="18" charset="0"/>
                      </a:rPr>
                      <m:t>=−5</m:t>
                    </m:r>
                  </m:oMath>
                </a14:m>
                <a:r>
                  <a:rPr lang="en-AU" b="0" i="1">
                    <a:latin typeface="Cambria Math" panose="02040503050406030204" pitchFamily="18" charset="0"/>
                  </a:rPr>
                  <a:t>	</a:t>
                </a:r>
                <a:br>
                  <a:rPr lang="en-AU" b="0" i="1">
                    <a:latin typeface="Cambria Math" panose="02040503050406030204" pitchFamily="18" charset="0"/>
                  </a:rPr>
                </a:br>
                <a:r>
                  <a:rPr lang="en-AU" b="0" i="1">
                    <a:latin typeface="Cambria Math" panose="02040503050406030204" pitchFamily="18" charset="0"/>
                  </a:rPr>
                  <a:t>				</a:t>
                </a:r>
                <a14:m>
                  <m:oMath xmlns:m="http://schemas.openxmlformats.org/officeDocument/2006/math">
                    <m:r>
                      <a:rPr lang="en-AU" b="0" i="0" smtClean="0">
                        <a:latin typeface="Cambria Math" panose="02040503050406030204" pitchFamily="18" charset="0"/>
                      </a:rPr>
                      <m:t> </m:t>
                    </m:r>
                    <m:r>
                      <a:rPr lang="en-AU" b="0" i="1" smtClean="0">
                        <a:latin typeface="Cambria Math" panose="02040503050406030204" pitchFamily="18" charset="0"/>
                      </a:rPr>
                      <m:t>𝑐</m:t>
                    </m:r>
                    <m:r>
                      <a:rPr lang="en-AU" b="0" i="1" smtClean="0">
                        <a:latin typeface="Cambria Math" panose="02040503050406030204" pitchFamily="18" charset="0"/>
                      </a:rPr>
                      <m:t>=−8</m:t>
                    </m:r>
                  </m:oMath>
                </a14:m>
                <a:endParaRPr lang="en-AU" b="0">
                  <a:latin typeface="Public Sans" pitchFamily="2" charset="77"/>
                </a:endParaRPr>
              </a:p>
              <a:p>
                <a:r>
                  <a:rPr lang="en-AU">
                    <a:latin typeface="Public Sans" pitchFamily="2" charset="77"/>
                  </a:rPr>
                  <a:t> </a:t>
                </a:r>
                <a:endParaRPr lang="en-AU"/>
              </a:p>
            </p:txBody>
          </p:sp>
        </mc:Choice>
        <mc:Fallback xmlns="">
          <p:sp>
            <p:nvSpPr>
              <p:cNvPr id="12" name="Text Placeholder 11">
                <a:extLst>
                  <a:ext uri="{FF2B5EF4-FFF2-40B4-BE49-F238E27FC236}">
                    <a16:creationId xmlns:a16="http://schemas.microsoft.com/office/drawing/2014/main" id="{F04F5A59-0CEC-726B-DA09-2A7437710F4B}"/>
                  </a:ext>
                </a:extLst>
              </p:cNvPr>
              <p:cNvSpPr>
                <a:spLocks noGrp="1" noRot="1" noChangeAspect="1" noMove="1" noResize="1" noEditPoints="1" noAdjustHandles="1" noChangeArrowheads="1" noChangeShapeType="1" noTextEdit="1"/>
              </p:cNvSpPr>
              <p:nvPr>
                <p:ph type="body" sz="quarter" idx="17"/>
              </p:nvPr>
            </p:nvSpPr>
            <p:spPr>
              <a:xfrm>
                <a:off x="360000" y="1567086"/>
                <a:ext cx="11484000" cy="5290914"/>
              </a:xfrm>
              <a:blipFill>
                <a:blip r:embed="rId3"/>
                <a:stretch>
                  <a:fillRect l="-1327"/>
                </a:stretch>
              </a:blipFill>
            </p:spPr>
            <p:txBody>
              <a:bodyPr/>
              <a:lstStyle/>
              <a:p>
                <a:r>
                  <a:rPr lang="en-US">
                    <a:noFill/>
                  </a:rPr>
                  <a:t> </a:t>
                </a:r>
              </a:p>
            </p:txBody>
          </p:sp>
        </mc:Fallback>
      </mc:AlternateContent>
      <p:sp>
        <p:nvSpPr>
          <p:cNvPr id="2" name="Speech Bubble: Rectangle with Corners Rounded 1">
            <a:extLst>
              <a:ext uri="{FF2B5EF4-FFF2-40B4-BE49-F238E27FC236}">
                <a16:creationId xmlns:a16="http://schemas.microsoft.com/office/drawing/2014/main" id="{224D82F3-71B2-BF55-1494-01A6C50880BC}"/>
              </a:ext>
            </a:extLst>
          </p:cNvPr>
          <p:cNvSpPr/>
          <p:nvPr/>
        </p:nvSpPr>
        <p:spPr>
          <a:xfrm>
            <a:off x="8425089" y="2138192"/>
            <a:ext cx="3541466" cy="1142211"/>
          </a:xfrm>
          <a:prstGeom prst="wedgeRoundRectCallout">
            <a:avLst>
              <a:gd name="adj1" fmla="val -82584"/>
              <a:gd name="adj2" fmla="val 3957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a:t>Why are we expanding this expression?</a:t>
            </a:r>
          </a:p>
        </p:txBody>
      </p:sp>
      <p:sp>
        <p:nvSpPr>
          <p:cNvPr id="5" name="Speech Bubble: Rectangle with Corners Rounded 1">
            <a:extLst>
              <a:ext uri="{FF2B5EF4-FFF2-40B4-BE49-F238E27FC236}">
                <a16:creationId xmlns:a16="http://schemas.microsoft.com/office/drawing/2014/main" id="{D2685AF4-A304-A828-EB48-F65C01370E99}"/>
              </a:ext>
            </a:extLst>
          </p:cNvPr>
          <p:cNvSpPr/>
          <p:nvPr/>
        </p:nvSpPr>
        <p:spPr>
          <a:xfrm>
            <a:off x="7012568" y="4719808"/>
            <a:ext cx="3541466" cy="1142211"/>
          </a:xfrm>
          <a:prstGeom prst="wedgeRoundRectCallout">
            <a:avLst>
              <a:gd name="adj1" fmla="val -110583"/>
              <a:gd name="adj2" fmla="val -45574"/>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a:t>How do you know this is true?</a:t>
            </a:r>
          </a:p>
        </p:txBody>
      </p:sp>
      <p:sp>
        <p:nvSpPr>
          <p:cNvPr id="3" name="Slide Number Placeholder 2">
            <a:extLst>
              <a:ext uri="{FF2B5EF4-FFF2-40B4-BE49-F238E27FC236}">
                <a16:creationId xmlns:a16="http://schemas.microsoft.com/office/drawing/2014/main" id="{BAA9D0A8-51ED-3885-DAEE-6CC2C8B5C93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20</a:t>
            </a:fld>
            <a:endParaRPr lang="en-AU"/>
          </a:p>
        </p:txBody>
      </p:sp>
    </p:spTree>
    <p:extLst>
      <p:ext uri="{BB962C8B-B14F-4D97-AF65-F5344CB8AC3E}">
        <p14:creationId xmlns:p14="http://schemas.microsoft.com/office/powerpoint/2010/main" val="4236032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93CBCF-EC5D-180E-B6FB-6FE13671D68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5FC35B-F5B8-56EE-03A8-CE97C381B93D}"/>
              </a:ext>
            </a:extLst>
          </p:cNvPr>
          <p:cNvSpPr>
            <a:spLocks noGrp="1"/>
          </p:cNvSpPr>
          <p:nvPr>
            <p:ph type="title"/>
          </p:nvPr>
        </p:nvSpPr>
        <p:spPr/>
        <p:txBody>
          <a:bodyPr/>
          <a:lstStyle/>
          <a:p>
            <a:r>
              <a:rPr lang="en-AU">
                <a:latin typeface="+mj-lt"/>
              </a:rPr>
              <a:t>Worked example (your turn) – (2)</a:t>
            </a:r>
            <a:endParaRPr lang="en-AU"/>
          </a:p>
        </p:txBody>
      </p:sp>
      <p:sp>
        <p:nvSpPr>
          <p:cNvPr id="4" name="Text Placeholder 3">
            <a:extLst>
              <a:ext uri="{FF2B5EF4-FFF2-40B4-BE49-F238E27FC236}">
                <a16:creationId xmlns:a16="http://schemas.microsoft.com/office/drawing/2014/main" id="{808046D5-9F89-AEF6-7D8D-EBF1F4320B02}"/>
              </a:ext>
            </a:extLst>
          </p:cNvPr>
          <p:cNvSpPr>
            <a:spLocks noGrp="1"/>
          </p:cNvSpPr>
          <p:nvPr>
            <p:ph type="body" sz="quarter" idx="18"/>
          </p:nvPr>
        </p:nvSpPr>
        <p:spPr/>
        <p:txBody>
          <a:bodyPr/>
          <a:lstStyle/>
          <a:p>
            <a:r>
              <a:rPr lang="en-AU"/>
              <a:t>Your turn – Question 1</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C1CDDB6A-2DE9-3EED-4A48-EAE8F030B306}"/>
                  </a:ext>
                </a:extLst>
              </p:cNvPr>
              <p:cNvSpPr>
                <a:spLocks noGrp="1"/>
              </p:cNvSpPr>
              <p:nvPr>
                <p:ph type="body" sz="quarter" idx="17"/>
              </p:nvPr>
            </p:nvSpPr>
            <p:spPr/>
            <p:txBody>
              <a:bodyPr/>
              <a:lstStyle/>
              <a:p>
                <a:r>
                  <a:rPr lang="en-AU">
                    <a:latin typeface="Public Sans" pitchFamily="2" charset="77"/>
                  </a:rPr>
                  <a:t>Find the values of </a:t>
                </a:r>
                <a14:m>
                  <m:oMath xmlns:m="http://schemas.openxmlformats.org/officeDocument/2006/math">
                    <m:r>
                      <a:rPr lang="en-AU" i="1" dirty="0">
                        <a:latin typeface="Cambria Math" panose="02040503050406030204" pitchFamily="18" charset="0"/>
                      </a:rPr>
                      <m:t>𝑎</m:t>
                    </m:r>
                  </m:oMath>
                </a14:m>
                <a:r>
                  <a:rPr lang="en-AU">
                    <a:latin typeface="Public Sans" pitchFamily="2" charset="77"/>
                  </a:rPr>
                  <a:t> and </a:t>
                </a:r>
                <a14:m>
                  <m:oMath xmlns:m="http://schemas.openxmlformats.org/officeDocument/2006/math">
                    <m:r>
                      <a:rPr lang="en-AU" i="1" dirty="0">
                        <a:latin typeface="Cambria Math" panose="02040503050406030204" pitchFamily="18" charset="0"/>
                      </a:rPr>
                      <m:t>𝑐</m:t>
                    </m:r>
                  </m:oMath>
                </a14:m>
                <a:r>
                  <a:rPr lang="en-AU">
                    <a:latin typeface="Public Sans" pitchFamily="2" charset="77"/>
                  </a:rPr>
                  <a:t> if the quadratic functions </a:t>
                </a:r>
                <a14:m>
                  <m:oMath xmlns:m="http://schemas.openxmlformats.org/officeDocument/2006/math">
                    <m:r>
                      <a:rPr lang="en-AU" i="1">
                        <a:latin typeface="Cambria Math" panose="02040503050406030204" pitchFamily="18" charset="0"/>
                      </a:rPr>
                      <m:t>𝑓</m:t>
                    </m:r>
                    <m:d>
                      <m:dPr>
                        <m:ctrlPr>
                          <a:rPr lang="en-AU" i="1">
                            <a:latin typeface="Cambria Math" panose="02040503050406030204" pitchFamily="18" charset="0"/>
                          </a:rPr>
                        </m:ctrlPr>
                      </m:dPr>
                      <m:e>
                        <m:r>
                          <a:rPr lang="en-AU" i="1">
                            <a:latin typeface="Cambria Math" panose="02040503050406030204" pitchFamily="18" charset="0"/>
                          </a:rPr>
                          <m:t>𝑥</m:t>
                        </m:r>
                      </m:e>
                    </m:d>
                    <m:r>
                      <a:rPr lang="en-AU" i="1">
                        <a:latin typeface="Cambria Math" panose="02040503050406030204" pitchFamily="18" charset="0"/>
                      </a:rPr>
                      <m:t>=</m:t>
                    </m:r>
                    <m:sSup>
                      <m:sSupPr>
                        <m:ctrlPr>
                          <a:rPr lang="en-AU" i="1">
                            <a:latin typeface="Cambria Math" panose="02040503050406030204" pitchFamily="18" charset="0"/>
                          </a:rPr>
                        </m:ctrlPr>
                      </m:sSupPr>
                      <m:e>
                        <m:r>
                          <a:rPr lang="en-AU" b="0" i="1" smtClean="0">
                            <a:latin typeface="Cambria Math" panose="02040503050406030204" pitchFamily="18" charset="0"/>
                          </a:rPr>
                          <m:t>2</m:t>
                        </m:r>
                        <m:r>
                          <a:rPr lang="en-AU" i="1">
                            <a:latin typeface="Cambria Math" panose="02040503050406030204" pitchFamily="18" charset="0"/>
                          </a:rPr>
                          <m:t>𝑥</m:t>
                        </m:r>
                      </m:e>
                      <m:sup>
                        <m:r>
                          <a:rPr lang="en-AU" i="1">
                            <a:latin typeface="Cambria Math" panose="02040503050406030204" pitchFamily="18" charset="0"/>
                          </a:rPr>
                          <m:t>2</m:t>
                        </m:r>
                      </m:sup>
                    </m:sSup>
                    <m:r>
                      <a:rPr lang="en-AU" b="0" i="1" smtClean="0">
                        <a:latin typeface="Cambria Math" panose="02040503050406030204" pitchFamily="18" charset="0"/>
                      </a:rPr>
                      <m:t>−12</m:t>
                    </m:r>
                    <m:r>
                      <a:rPr lang="en-AU" i="1">
                        <a:latin typeface="Cambria Math" panose="02040503050406030204" pitchFamily="18" charset="0"/>
                      </a:rPr>
                      <m:t>𝑥</m:t>
                    </m:r>
                    <m:r>
                      <a:rPr lang="en-AU" b="0" i="1" smtClean="0">
                        <a:latin typeface="Cambria Math" panose="02040503050406030204" pitchFamily="18" charset="0"/>
                      </a:rPr>
                      <m:t>+25</m:t>
                    </m:r>
                  </m:oMath>
                </a14:m>
                <a:r>
                  <a:rPr lang="en-AU">
                    <a:latin typeface="Public Sans" pitchFamily="2" charset="77"/>
                  </a:rPr>
                  <a:t> and </a:t>
                </a:r>
                <a:br>
                  <a:rPr lang="en-AU">
                    <a:latin typeface="Public Sans" pitchFamily="2" charset="77"/>
                  </a:rPr>
                </a:br>
                <a14:m>
                  <m:oMath xmlns:m="http://schemas.openxmlformats.org/officeDocument/2006/math">
                    <m:r>
                      <a:rPr lang="en-AU" i="1">
                        <a:latin typeface="Cambria Math" panose="02040503050406030204" pitchFamily="18" charset="0"/>
                      </a:rPr>
                      <m:t>𝑔</m:t>
                    </m:r>
                    <m:d>
                      <m:dPr>
                        <m:ctrlPr>
                          <a:rPr lang="en-AU" i="1">
                            <a:latin typeface="Cambria Math" panose="02040503050406030204" pitchFamily="18" charset="0"/>
                          </a:rPr>
                        </m:ctrlPr>
                      </m:dPr>
                      <m:e>
                        <m:r>
                          <a:rPr lang="en-AU" i="1">
                            <a:latin typeface="Cambria Math" panose="02040503050406030204" pitchFamily="18" charset="0"/>
                          </a:rPr>
                          <m:t>𝑥</m:t>
                        </m:r>
                      </m:e>
                    </m:d>
                    <m:r>
                      <a:rPr lang="en-AU" i="1">
                        <a:latin typeface="Cambria Math" panose="02040503050406030204" pitchFamily="18" charset="0"/>
                      </a:rPr>
                      <m:t>=</m:t>
                    </m:r>
                    <m:r>
                      <a:rPr lang="en-AU" i="1">
                        <a:latin typeface="Cambria Math" panose="02040503050406030204" pitchFamily="18" charset="0"/>
                      </a:rPr>
                      <m:t>𝑎</m:t>
                    </m:r>
                    <m:sSup>
                      <m:sSupPr>
                        <m:ctrlPr>
                          <a:rPr lang="en-AU" i="1">
                            <a:latin typeface="Cambria Math" panose="02040503050406030204" pitchFamily="18" charset="0"/>
                          </a:rPr>
                        </m:ctrlPr>
                      </m:sSupPr>
                      <m:e>
                        <m:d>
                          <m:dPr>
                            <m:ctrlPr>
                              <a:rPr lang="en-AU" i="1">
                                <a:latin typeface="Cambria Math" panose="02040503050406030204" pitchFamily="18" charset="0"/>
                              </a:rPr>
                            </m:ctrlPr>
                          </m:dPr>
                          <m:e>
                            <m:r>
                              <a:rPr lang="en-AU" i="1">
                                <a:latin typeface="Cambria Math" panose="02040503050406030204" pitchFamily="18" charset="0"/>
                              </a:rPr>
                              <m:t>𝑥</m:t>
                            </m:r>
                            <m:r>
                              <a:rPr lang="en-AU" b="0" i="1" smtClean="0">
                                <a:latin typeface="Cambria Math" panose="02040503050406030204" pitchFamily="18" charset="0"/>
                              </a:rPr>
                              <m:t>−3</m:t>
                            </m:r>
                          </m:e>
                        </m:d>
                      </m:e>
                      <m:sup>
                        <m:r>
                          <a:rPr lang="en-AU" i="1">
                            <a:latin typeface="Cambria Math" panose="02040503050406030204" pitchFamily="18" charset="0"/>
                          </a:rPr>
                          <m:t>2</m:t>
                        </m:r>
                      </m:sup>
                    </m:sSup>
                    <m:r>
                      <a:rPr lang="en-AU" i="1">
                        <a:latin typeface="Cambria Math" panose="02040503050406030204" pitchFamily="18" charset="0"/>
                      </a:rPr>
                      <m:t>+</m:t>
                    </m:r>
                    <m:r>
                      <a:rPr lang="en-AU" i="1">
                        <a:latin typeface="Cambria Math" panose="02040503050406030204" pitchFamily="18" charset="0"/>
                      </a:rPr>
                      <m:t>𝑐</m:t>
                    </m:r>
                  </m:oMath>
                </a14:m>
                <a:r>
                  <a:rPr lang="en-AU">
                    <a:latin typeface="Public Sans" pitchFamily="2" charset="77"/>
                  </a:rPr>
                  <a:t> have the same graph.</a:t>
                </a:r>
              </a:p>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𝑓</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m:rPr>
                          <m:aln/>
                        </m:rPr>
                        <a:rPr lang="en-AU" b="0" i="1" smtClean="0">
                          <a:latin typeface="Cambria Math" panose="02040503050406030204" pitchFamily="18" charset="0"/>
                        </a:rPr>
                        <m:t>≡</m:t>
                      </m:r>
                      <m:r>
                        <a:rPr lang="en-AU" b="0" i="1" smtClean="0">
                          <a:latin typeface="Cambria Math" panose="02040503050406030204" pitchFamily="18" charset="0"/>
                        </a:rPr>
                        <m:t>𝑔</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oMath>
                    <m:oMath xmlns:m="http://schemas.openxmlformats.org/officeDocument/2006/math">
                      <m:r>
                        <a:rPr lang="en-AU" b="0" i="1" smtClean="0">
                          <a:latin typeface="Cambria Math" panose="02040503050406030204" pitchFamily="18" charset="0"/>
                        </a:rPr>
                        <m:t>2</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−12</m:t>
                      </m:r>
                      <m:r>
                        <a:rPr lang="en-AU" b="0" i="1" smtClean="0">
                          <a:latin typeface="Cambria Math" panose="02040503050406030204" pitchFamily="18" charset="0"/>
                        </a:rPr>
                        <m:t>𝑥</m:t>
                      </m:r>
                      <m:r>
                        <a:rPr lang="en-AU" b="0" i="1" smtClean="0">
                          <a:latin typeface="Cambria Math" panose="02040503050406030204" pitchFamily="18" charset="0"/>
                        </a:rPr>
                        <m:t>+25</m:t>
                      </m:r>
                      <m:r>
                        <m:rPr>
                          <m:aln/>
                        </m:rPr>
                        <a:rPr lang="en-AU" b="0" i="1" smtClean="0">
                          <a:latin typeface="Cambria Math" panose="02040503050406030204" pitchFamily="18" charset="0"/>
                        </a:rPr>
                        <m:t>=</m:t>
                      </m:r>
                      <m:r>
                        <a:rPr lang="en-AU" b="0" i="1" smtClean="0">
                          <a:latin typeface="Cambria Math" panose="02040503050406030204" pitchFamily="18" charset="0"/>
                        </a:rPr>
                        <m:t>𝑎</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−3</m:t>
                              </m:r>
                            </m:e>
                          </m:d>
                        </m:e>
                        <m:sup>
                          <m:r>
                            <a:rPr lang="en-AU" b="0" i="1" smtClean="0">
                              <a:latin typeface="Cambria Math" panose="02040503050406030204" pitchFamily="18" charset="0"/>
                            </a:rPr>
                            <m:t>2</m:t>
                          </m:r>
                        </m:sup>
                      </m:sSup>
                      <m:r>
                        <a:rPr lang="en-AU" b="0" i="1" smtClean="0">
                          <a:latin typeface="Cambria Math" panose="02040503050406030204" pitchFamily="18" charset="0"/>
                        </a:rPr>
                        <m:t>+</m:t>
                      </m:r>
                      <m:r>
                        <a:rPr lang="en-AU" b="0" i="1" smtClean="0">
                          <a:latin typeface="Cambria Math" panose="02040503050406030204" pitchFamily="18" charset="0"/>
                        </a:rPr>
                        <m:t>𝑐</m:t>
                      </m:r>
                    </m:oMath>
                    <m:oMath xmlns:m="http://schemas.openxmlformats.org/officeDocument/2006/math">
                      <m:r>
                        <a:rPr lang="en-AU" i="1">
                          <a:latin typeface="Cambria Math" panose="02040503050406030204" pitchFamily="18" charset="0"/>
                        </a:rPr>
                        <m:t>2</m:t>
                      </m:r>
                      <m:sSup>
                        <m:sSupPr>
                          <m:ctrlPr>
                            <a:rPr lang="en-AU" i="1">
                              <a:latin typeface="Cambria Math" panose="02040503050406030204" pitchFamily="18" charset="0"/>
                            </a:rPr>
                          </m:ctrlPr>
                        </m:sSupPr>
                        <m:e>
                          <m:r>
                            <a:rPr lang="en-AU" i="1">
                              <a:latin typeface="Cambria Math" panose="02040503050406030204" pitchFamily="18" charset="0"/>
                            </a:rPr>
                            <m:t>𝑥</m:t>
                          </m:r>
                        </m:e>
                        <m:sup>
                          <m:r>
                            <a:rPr lang="en-AU" i="1">
                              <a:latin typeface="Cambria Math" panose="02040503050406030204" pitchFamily="18" charset="0"/>
                            </a:rPr>
                            <m:t>2</m:t>
                          </m:r>
                        </m:sup>
                      </m:sSup>
                      <m:r>
                        <a:rPr lang="en-AU" i="1">
                          <a:latin typeface="Cambria Math" panose="02040503050406030204" pitchFamily="18" charset="0"/>
                        </a:rPr>
                        <m:t>−12</m:t>
                      </m:r>
                      <m:r>
                        <a:rPr lang="en-AU" i="1">
                          <a:latin typeface="Cambria Math" panose="02040503050406030204" pitchFamily="18" charset="0"/>
                        </a:rPr>
                        <m:t>𝑥</m:t>
                      </m:r>
                      <m:r>
                        <a:rPr lang="en-AU" i="1">
                          <a:latin typeface="Cambria Math" panose="02040503050406030204" pitchFamily="18" charset="0"/>
                        </a:rPr>
                        <m:t>+25</m:t>
                      </m:r>
                      <m:r>
                        <m:rPr>
                          <m:aln/>
                        </m:rPr>
                        <a:rPr lang="en-AU" b="0" i="1" smtClean="0">
                          <a:latin typeface="Cambria Math" panose="02040503050406030204" pitchFamily="18" charset="0"/>
                        </a:rPr>
                        <m:t>=</m:t>
                      </m:r>
                      <m:r>
                        <a:rPr lang="en-AU" b="0" i="1" smtClean="0">
                          <a:latin typeface="Cambria Math" panose="02040503050406030204" pitchFamily="18" charset="0"/>
                        </a:rPr>
                        <m:t>𝑎</m:t>
                      </m:r>
                      <m:d>
                        <m:dPr>
                          <m:ctrlPr>
                            <a:rPr lang="en-AU" b="0" i="1" smtClean="0">
                              <a:latin typeface="Cambria Math" panose="02040503050406030204" pitchFamily="18" charset="0"/>
                            </a:rPr>
                          </m:ctrlPr>
                        </m:dPr>
                        <m:e>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−6</m:t>
                          </m:r>
                          <m:r>
                            <a:rPr lang="en-AU" b="0" i="1" smtClean="0">
                              <a:latin typeface="Cambria Math" panose="02040503050406030204" pitchFamily="18" charset="0"/>
                            </a:rPr>
                            <m:t>𝑥</m:t>
                          </m:r>
                          <m:r>
                            <a:rPr lang="en-AU" b="0" i="1" smtClean="0">
                              <a:latin typeface="Cambria Math" panose="02040503050406030204" pitchFamily="18" charset="0"/>
                            </a:rPr>
                            <m:t>+9</m:t>
                          </m:r>
                        </m:e>
                      </m:d>
                      <m:r>
                        <a:rPr lang="en-AU" b="0" i="1" smtClean="0">
                          <a:latin typeface="Cambria Math" panose="02040503050406030204" pitchFamily="18" charset="0"/>
                        </a:rPr>
                        <m:t>+</m:t>
                      </m:r>
                      <m:r>
                        <a:rPr lang="en-AU" b="0" i="1" smtClean="0">
                          <a:latin typeface="Cambria Math" panose="02040503050406030204" pitchFamily="18" charset="0"/>
                        </a:rPr>
                        <m:t>𝑐</m:t>
                      </m:r>
                    </m:oMath>
                    <m:oMath xmlns:m="http://schemas.openxmlformats.org/officeDocument/2006/math">
                      <m:r>
                        <a:rPr lang="en-AU" b="0" i="1" smtClean="0">
                          <a:latin typeface="Cambria Math" panose="02040503050406030204" pitchFamily="18" charset="0"/>
                        </a:rPr>
                        <m:t>2</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−12</m:t>
                      </m:r>
                      <m:r>
                        <a:rPr lang="en-AU" b="0" i="1" smtClean="0">
                          <a:latin typeface="Cambria Math" panose="02040503050406030204" pitchFamily="18" charset="0"/>
                        </a:rPr>
                        <m:t>𝑥</m:t>
                      </m:r>
                      <m:r>
                        <a:rPr lang="en-AU" b="0" i="1" smtClean="0">
                          <a:latin typeface="Cambria Math" panose="02040503050406030204" pitchFamily="18" charset="0"/>
                        </a:rPr>
                        <m:t>+25</m:t>
                      </m:r>
                      <m:r>
                        <m:rPr>
                          <m:aln/>
                        </m:rPr>
                        <a:rPr lang="en-AU" b="0" i="1" smtClean="0">
                          <a:latin typeface="Cambria Math" panose="02040503050406030204" pitchFamily="18" charset="0"/>
                        </a:rPr>
                        <m:t>=</m:t>
                      </m:r>
                      <m:r>
                        <a:rPr lang="en-AU" b="0" i="1" smtClean="0">
                          <a:latin typeface="Cambria Math" panose="02040503050406030204" pitchFamily="18" charset="0"/>
                        </a:rPr>
                        <m:t>𝑎</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−6</m:t>
                      </m:r>
                      <m:r>
                        <a:rPr lang="en-AU" b="0" i="1" smtClean="0">
                          <a:latin typeface="Cambria Math" panose="02040503050406030204" pitchFamily="18" charset="0"/>
                        </a:rPr>
                        <m:t>𝑎𝑥</m:t>
                      </m:r>
                      <m:r>
                        <a:rPr lang="en-AU" b="0" i="1" smtClean="0">
                          <a:latin typeface="Cambria Math" panose="02040503050406030204" pitchFamily="18" charset="0"/>
                        </a:rPr>
                        <m:t>+9</m:t>
                      </m:r>
                      <m:r>
                        <a:rPr lang="en-AU" b="0" i="1" smtClean="0">
                          <a:latin typeface="Cambria Math" panose="02040503050406030204" pitchFamily="18" charset="0"/>
                        </a:rPr>
                        <m:t>𝑎</m:t>
                      </m:r>
                      <m:r>
                        <a:rPr lang="en-AU" b="0" i="1" smtClean="0">
                          <a:latin typeface="Cambria Math" panose="02040503050406030204" pitchFamily="18" charset="0"/>
                        </a:rPr>
                        <m:t>+</m:t>
                      </m:r>
                      <m:r>
                        <a:rPr lang="en-AU" b="0" i="1" smtClean="0">
                          <a:latin typeface="Cambria Math" panose="02040503050406030204" pitchFamily="18" charset="0"/>
                        </a:rPr>
                        <m:t>𝑐</m:t>
                      </m:r>
                    </m:oMath>
                  </m:oMathPara>
                </a14:m>
                <a:endParaRPr lang="en-AU">
                  <a:latin typeface="Public Sans" pitchFamily="2" charset="77"/>
                </a:endParaRPr>
              </a:p>
              <a:p>
                <a:r>
                  <a:rPr lang="en-AU"/>
                  <a:t>Equate coefficients of </a:t>
                </a:r>
                <a14:m>
                  <m:oMath xmlns:m="http://schemas.openxmlformats.org/officeDocument/2006/math">
                    <m:sSup>
                      <m:sSupPr>
                        <m:ctrlPr>
                          <a:rPr lang="en-AU" i="1">
                            <a:latin typeface="Cambria Math" panose="02040503050406030204" pitchFamily="18" charset="0"/>
                          </a:rPr>
                        </m:ctrlPr>
                      </m:sSupPr>
                      <m:e>
                        <m:r>
                          <a:rPr lang="en-AU" i="1">
                            <a:latin typeface="Cambria Math" panose="02040503050406030204" pitchFamily="18" charset="0"/>
                          </a:rPr>
                          <m:t>𝑥</m:t>
                        </m:r>
                      </m:e>
                      <m:sup>
                        <m:r>
                          <a:rPr lang="en-AU" i="1">
                            <a:latin typeface="Cambria Math" panose="02040503050406030204" pitchFamily="18" charset="0"/>
                          </a:rPr>
                          <m:t>2</m:t>
                        </m:r>
                      </m:sup>
                    </m:sSup>
                  </m:oMath>
                </a14:m>
                <a:r>
                  <a:rPr lang="en-AU"/>
                  <a:t>            </a:t>
                </a:r>
                <a14:m>
                  <m:oMath xmlns:m="http://schemas.openxmlformats.org/officeDocument/2006/math">
                    <m:r>
                      <a:rPr lang="en-AU" i="1">
                        <a:latin typeface="Cambria Math" panose="02040503050406030204" pitchFamily="18" charset="0"/>
                      </a:rPr>
                      <m:t>𝑎</m:t>
                    </m:r>
                    <m:r>
                      <a:rPr lang="en-AU" i="1">
                        <a:latin typeface="Cambria Math" panose="02040503050406030204" pitchFamily="18" charset="0"/>
                      </a:rPr>
                      <m:t>=2</m:t>
                    </m:r>
                  </m:oMath>
                </a14:m>
                <a:br>
                  <a:rPr lang="en-AU" i="1">
                    <a:latin typeface="Cambria Math" panose="02040503050406030204" pitchFamily="18" charset="0"/>
                  </a:rPr>
                </a:br>
                <a:r>
                  <a:rPr lang="en-AU"/>
                  <a:t>Equate constant terms	 	</a:t>
                </a:r>
                <a14:m>
                  <m:oMath xmlns:m="http://schemas.openxmlformats.org/officeDocument/2006/math">
                    <m:r>
                      <a:rPr lang="en-AU" i="1">
                        <a:latin typeface="Cambria Math" panose="02040503050406030204" pitchFamily="18" charset="0"/>
                      </a:rPr>
                      <m:t>𝑎</m:t>
                    </m:r>
                    <m:r>
                      <a:rPr lang="en-AU" i="1">
                        <a:latin typeface="Cambria Math" panose="02040503050406030204" pitchFamily="18" charset="0"/>
                      </a:rPr>
                      <m:t>+</m:t>
                    </m:r>
                    <m:r>
                      <a:rPr lang="en-AU" i="1">
                        <a:latin typeface="Cambria Math" panose="02040503050406030204" pitchFamily="18" charset="0"/>
                      </a:rPr>
                      <m:t>𝑐</m:t>
                    </m:r>
                    <m:r>
                      <a:rPr lang="en-AU" i="1">
                        <a:latin typeface="Cambria Math" panose="02040503050406030204" pitchFamily="18" charset="0"/>
                      </a:rPr>
                      <m:t>=25</m:t>
                    </m:r>
                  </m:oMath>
                </a14:m>
                <a:endParaRPr lang="en-AU" i="1">
                  <a:latin typeface="Cambria Math" panose="02040503050406030204" pitchFamily="18" charset="0"/>
                </a:endParaRPr>
              </a:p>
              <a:p>
                <a:r>
                  <a:rPr lang="en-AU"/>
                  <a:t>				</a:t>
                </a:r>
                <a14:m>
                  <m:oMath xmlns:m="http://schemas.openxmlformats.org/officeDocument/2006/math">
                    <m:r>
                      <a:rPr lang="en-AU" i="1">
                        <a:latin typeface="Cambria Math" panose="02040503050406030204" pitchFamily="18" charset="0"/>
                      </a:rPr>
                      <m:t> </m:t>
                    </m:r>
                    <m:r>
                      <a:rPr lang="en-AU" b="0" i="1" smtClean="0">
                        <a:latin typeface="Cambria Math" panose="02040503050406030204" pitchFamily="18" charset="0"/>
                      </a:rPr>
                      <m:t>2</m:t>
                    </m:r>
                    <m:r>
                      <a:rPr lang="en-AU" i="1">
                        <a:latin typeface="Cambria Math" panose="02040503050406030204" pitchFamily="18" charset="0"/>
                      </a:rPr>
                      <m:t>+</m:t>
                    </m:r>
                    <m:r>
                      <a:rPr lang="en-AU" i="1">
                        <a:latin typeface="Cambria Math" panose="02040503050406030204" pitchFamily="18" charset="0"/>
                      </a:rPr>
                      <m:t>𝑐</m:t>
                    </m:r>
                    <m:r>
                      <a:rPr lang="en-AU" i="1">
                        <a:latin typeface="Cambria Math" panose="02040503050406030204" pitchFamily="18" charset="0"/>
                      </a:rPr>
                      <m:t>=25</m:t>
                    </m:r>
                  </m:oMath>
                </a14:m>
                <a:r>
                  <a:rPr lang="en-AU" i="1">
                    <a:latin typeface="Cambria Math" panose="02040503050406030204" pitchFamily="18" charset="0"/>
                  </a:rPr>
                  <a:t>	</a:t>
                </a:r>
                <a:br>
                  <a:rPr lang="en-AU" i="1">
                    <a:latin typeface="Cambria Math" panose="02040503050406030204" pitchFamily="18" charset="0"/>
                  </a:rPr>
                </a:br>
                <a:r>
                  <a:rPr lang="en-AU" i="1">
                    <a:latin typeface="Cambria Math" panose="02040503050406030204" pitchFamily="18" charset="0"/>
                  </a:rPr>
                  <a:t>				</a:t>
                </a:r>
                <a14:m>
                  <m:oMath xmlns:m="http://schemas.openxmlformats.org/officeDocument/2006/math">
                    <m:r>
                      <a:rPr lang="en-AU">
                        <a:latin typeface="Cambria Math" panose="02040503050406030204" pitchFamily="18" charset="0"/>
                      </a:rPr>
                      <m:t> </m:t>
                    </m:r>
                    <m:r>
                      <a:rPr lang="en-AU" i="1">
                        <a:latin typeface="Cambria Math" panose="02040503050406030204" pitchFamily="18" charset="0"/>
                      </a:rPr>
                      <m:t>𝑐</m:t>
                    </m:r>
                    <m:r>
                      <a:rPr lang="en-AU" i="1">
                        <a:latin typeface="Cambria Math" panose="02040503050406030204" pitchFamily="18" charset="0"/>
                      </a:rPr>
                      <m:t>=23</m:t>
                    </m:r>
                  </m:oMath>
                </a14:m>
                <a:endParaRPr lang="en-AU">
                  <a:latin typeface="Public Sans" pitchFamily="2" charset="77"/>
                </a:endParaRPr>
              </a:p>
            </p:txBody>
          </p:sp>
        </mc:Choice>
        <mc:Fallback xmlns="">
          <p:sp>
            <p:nvSpPr>
              <p:cNvPr id="5" name="Text Placeholder 4">
                <a:extLst>
                  <a:ext uri="{FF2B5EF4-FFF2-40B4-BE49-F238E27FC236}">
                    <a16:creationId xmlns:a16="http://schemas.microsoft.com/office/drawing/2014/main" id="{C1CDDB6A-2DE9-3EED-4A48-EAE8F030B306}"/>
                  </a:ext>
                </a:extLst>
              </p:cNvPr>
              <p:cNvSpPr>
                <a:spLocks noGrp="1" noRot="1" noChangeAspect="1" noMove="1" noResize="1" noEditPoints="1" noAdjustHandles="1" noChangeArrowheads="1" noChangeShapeType="1" noTextEdit="1"/>
              </p:cNvSpPr>
              <p:nvPr>
                <p:ph type="body" sz="quarter" idx="17"/>
              </p:nvPr>
            </p:nvSpPr>
            <p:spPr>
              <a:blipFill>
                <a:blip r:embed="rId2"/>
                <a:stretch>
                  <a:fillRect l="-1327" b="-4056"/>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C50205B3-5F6C-1DFD-2CB1-89AA960A977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21</a:t>
            </a:fld>
            <a:endParaRPr lang="en-AU"/>
          </a:p>
        </p:txBody>
      </p:sp>
    </p:spTree>
    <p:extLst>
      <p:ext uri="{BB962C8B-B14F-4D97-AF65-F5344CB8AC3E}">
        <p14:creationId xmlns:p14="http://schemas.microsoft.com/office/powerpoint/2010/main" val="4207743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E85A1C-4635-E553-4B09-84E761C1BA6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8B117BC-046D-9CDC-1E75-5A35DB27FE84}"/>
              </a:ext>
            </a:extLst>
          </p:cNvPr>
          <p:cNvSpPr>
            <a:spLocks noGrp="1"/>
          </p:cNvSpPr>
          <p:nvPr>
            <p:ph type="title"/>
          </p:nvPr>
        </p:nvSpPr>
        <p:spPr/>
        <p:txBody>
          <a:bodyPr/>
          <a:lstStyle/>
          <a:p>
            <a:r>
              <a:rPr lang="en-AU">
                <a:latin typeface="+mj-lt"/>
              </a:rPr>
              <a:t>Worked example (your turn) (3)</a:t>
            </a:r>
          </a:p>
        </p:txBody>
      </p:sp>
      <p:sp>
        <p:nvSpPr>
          <p:cNvPr id="13" name="Text Placeholder 12">
            <a:extLst>
              <a:ext uri="{FF2B5EF4-FFF2-40B4-BE49-F238E27FC236}">
                <a16:creationId xmlns:a16="http://schemas.microsoft.com/office/drawing/2014/main" id="{132585F2-7FE0-0EAA-546A-FDDD71ABFC3E}"/>
              </a:ext>
            </a:extLst>
          </p:cNvPr>
          <p:cNvSpPr>
            <a:spLocks noGrp="1"/>
          </p:cNvSpPr>
          <p:nvPr>
            <p:ph type="body" sz="quarter" idx="18"/>
          </p:nvPr>
        </p:nvSpPr>
        <p:spPr>
          <a:xfrm>
            <a:off x="360000" y="982520"/>
            <a:ext cx="11483998" cy="356423"/>
          </a:xfrm>
        </p:spPr>
        <p:txBody>
          <a:bodyPr/>
          <a:lstStyle/>
          <a:p>
            <a:r>
              <a:rPr lang="en-AU">
                <a:latin typeface="+mj-lt"/>
              </a:rPr>
              <a:t>Example 2</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DA301EE5-8B7E-D89D-56C4-A4E1DE30E335}"/>
                  </a:ext>
                </a:extLst>
              </p:cNvPr>
              <p:cNvSpPr>
                <a:spLocks noGrp="1"/>
              </p:cNvSpPr>
              <p:nvPr>
                <p:ph type="body" sz="quarter" idx="17"/>
              </p:nvPr>
            </p:nvSpPr>
            <p:spPr>
              <a:xfrm>
                <a:off x="360000" y="1415862"/>
                <a:ext cx="11484000" cy="4807835"/>
              </a:xfrm>
            </p:spPr>
            <p:txBody>
              <a:bodyPr/>
              <a:lstStyle/>
              <a:p>
                <a:r>
                  <a:rPr lang="en-AU">
                    <a:latin typeface="Public Sans" pitchFamily="2" charset="77"/>
                  </a:rPr>
                  <a:t>Find the values of </a:t>
                </a:r>
                <a14:m>
                  <m:oMath xmlns:m="http://schemas.openxmlformats.org/officeDocument/2006/math">
                    <m:r>
                      <a:rPr lang="en-AU" i="1" dirty="0">
                        <a:latin typeface="Cambria Math" panose="02040503050406030204" pitchFamily="18" charset="0"/>
                      </a:rPr>
                      <m:t>𝑎</m:t>
                    </m:r>
                  </m:oMath>
                </a14:m>
                <a:r>
                  <a:rPr lang="en-AU">
                    <a:latin typeface="Public Sans" pitchFamily="2" charset="77"/>
                  </a:rPr>
                  <a:t>, </a:t>
                </a:r>
                <a14:m>
                  <m:oMath xmlns:m="http://schemas.openxmlformats.org/officeDocument/2006/math">
                    <m:r>
                      <a:rPr lang="en-AU" i="1" dirty="0">
                        <a:latin typeface="Cambria Math" panose="02040503050406030204" pitchFamily="18" charset="0"/>
                      </a:rPr>
                      <m:t>𝑏</m:t>
                    </m:r>
                  </m:oMath>
                </a14:m>
                <a:r>
                  <a:rPr lang="en-AU">
                    <a:latin typeface="Public Sans" pitchFamily="2" charset="77"/>
                  </a:rPr>
                  <a:t> and </a:t>
                </a:r>
                <a14:m>
                  <m:oMath xmlns:m="http://schemas.openxmlformats.org/officeDocument/2006/math">
                    <m:r>
                      <a:rPr lang="en-AU" i="1" dirty="0">
                        <a:latin typeface="Cambria Math" panose="02040503050406030204" pitchFamily="18" charset="0"/>
                      </a:rPr>
                      <m:t>𝑐</m:t>
                    </m:r>
                  </m:oMath>
                </a14:m>
                <a:r>
                  <a:rPr lang="en-AU">
                    <a:latin typeface="Public Sans" pitchFamily="2" charset="77"/>
                  </a:rPr>
                  <a:t> if the quadratic functions </a:t>
                </a:r>
                <a14:m>
                  <m:oMath xmlns:m="http://schemas.openxmlformats.org/officeDocument/2006/math">
                    <m:r>
                      <a:rPr lang="en-AU" i="1">
                        <a:latin typeface="Cambria Math" panose="02040503050406030204" pitchFamily="18" charset="0"/>
                      </a:rPr>
                      <m:t>𝑓</m:t>
                    </m:r>
                    <m:d>
                      <m:dPr>
                        <m:ctrlPr>
                          <a:rPr lang="en-AU" i="1">
                            <a:latin typeface="Cambria Math" panose="02040503050406030204" pitchFamily="18" charset="0"/>
                          </a:rPr>
                        </m:ctrlPr>
                      </m:dPr>
                      <m:e>
                        <m:r>
                          <a:rPr lang="en-AU" i="1">
                            <a:latin typeface="Cambria Math" panose="02040503050406030204" pitchFamily="18" charset="0"/>
                          </a:rPr>
                          <m:t>𝑥</m:t>
                        </m:r>
                      </m:e>
                    </m:d>
                    <m:r>
                      <a:rPr lang="en-AU" i="1">
                        <a:latin typeface="Cambria Math" panose="02040503050406030204" pitchFamily="18" charset="0"/>
                      </a:rPr>
                      <m:t>=</m:t>
                    </m:r>
                    <m:sSup>
                      <m:sSupPr>
                        <m:ctrlPr>
                          <a:rPr lang="en-AU" i="1">
                            <a:latin typeface="Cambria Math" panose="02040503050406030204" pitchFamily="18" charset="0"/>
                          </a:rPr>
                        </m:ctrlPr>
                      </m:sSupPr>
                      <m:e>
                        <m:r>
                          <a:rPr lang="en-AU" i="1">
                            <a:latin typeface="Cambria Math" panose="02040503050406030204" pitchFamily="18" charset="0"/>
                          </a:rPr>
                          <m:t>𝑥</m:t>
                        </m:r>
                      </m:e>
                      <m:sup>
                        <m:r>
                          <a:rPr lang="en-AU" i="1">
                            <a:latin typeface="Cambria Math" panose="02040503050406030204" pitchFamily="18" charset="0"/>
                          </a:rPr>
                          <m:t>2</m:t>
                        </m:r>
                      </m:sup>
                    </m:sSup>
                    <m:r>
                      <a:rPr lang="en-AU" b="0" i="1" smtClean="0">
                        <a:latin typeface="Cambria Math" panose="02040503050406030204" pitchFamily="18" charset="0"/>
                      </a:rPr>
                      <m:t>+2</m:t>
                    </m:r>
                    <m:r>
                      <a:rPr lang="en-AU" i="1">
                        <a:latin typeface="Cambria Math" panose="02040503050406030204" pitchFamily="18" charset="0"/>
                      </a:rPr>
                      <m:t>𝑥</m:t>
                    </m:r>
                  </m:oMath>
                </a14:m>
                <a:r>
                  <a:rPr lang="en-AU">
                    <a:latin typeface="Public Sans" pitchFamily="2" charset="77"/>
                  </a:rPr>
                  <a:t> and </a:t>
                </a:r>
                <a:br>
                  <a:rPr lang="en-AU">
                    <a:latin typeface="Public Sans" pitchFamily="2" charset="77"/>
                  </a:rPr>
                </a:br>
                <a14:m>
                  <m:oMath xmlns:m="http://schemas.openxmlformats.org/officeDocument/2006/math">
                    <m:r>
                      <a:rPr lang="en-AU" i="1">
                        <a:latin typeface="Cambria Math" panose="02040503050406030204" pitchFamily="18" charset="0"/>
                      </a:rPr>
                      <m:t>𝑔</m:t>
                    </m:r>
                    <m:d>
                      <m:dPr>
                        <m:ctrlPr>
                          <a:rPr lang="en-AU" i="1">
                            <a:latin typeface="Cambria Math" panose="02040503050406030204" pitchFamily="18" charset="0"/>
                          </a:rPr>
                        </m:ctrlPr>
                      </m:dPr>
                      <m:e>
                        <m:r>
                          <a:rPr lang="en-AU" i="1">
                            <a:latin typeface="Cambria Math" panose="02040503050406030204" pitchFamily="18" charset="0"/>
                          </a:rPr>
                          <m:t>𝑥</m:t>
                        </m:r>
                      </m:e>
                    </m:d>
                    <m:r>
                      <a:rPr lang="en-AU" i="1">
                        <a:latin typeface="Cambria Math" panose="02040503050406030204" pitchFamily="18" charset="0"/>
                      </a:rPr>
                      <m:t>=</m:t>
                    </m:r>
                    <m:r>
                      <a:rPr lang="en-AU" i="1">
                        <a:latin typeface="Cambria Math" panose="02040503050406030204" pitchFamily="18" charset="0"/>
                      </a:rPr>
                      <m:t>𝑎</m:t>
                    </m:r>
                    <m:sSup>
                      <m:sSupPr>
                        <m:ctrlPr>
                          <a:rPr lang="en-AU" i="1">
                            <a:latin typeface="Cambria Math" panose="02040503050406030204" pitchFamily="18" charset="0"/>
                          </a:rPr>
                        </m:ctrlPr>
                      </m:sSupPr>
                      <m:e>
                        <m:d>
                          <m:dPr>
                            <m:ctrlPr>
                              <a:rPr lang="en-AU" i="1">
                                <a:latin typeface="Cambria Math" panose="02040503050406030204" pitchFamily="18" charset="0"/>
                              </a:rPr>
                            </m:ctrlPr>
                          </m:dPr>
                          <m:e>
                            <m:r>
                              <a:rPr lang="en-AU" i="1">
                                <a:latin typeface="Cambria Math" panose="02040503050406030204" pitchFamily="18" charset="0"/>
                              </a:rPr>
                              <m:t>𝑥</m:t>
                            </m:r>
                            <m:r>
                              <a:rPr lang="en-AU" i="1">
                                <a:latin typeface="Cambria Math" panose="02040503050406030204" pitchFamily="18" charset="0"/>
                              </a:rPr>
                              <m:t>−1</m:t>
                            </m:r>
                          </m:e>
                        </m:d>
                      </m:e>
                      <m:sup>
                        <m:r>
                          <a:rPr lang="en-AU" i="1">
                            <a:latin typeface="Cambria Math" panose="02040503050406030204" pitchFamily="18" charset="0"/>
                          </a:rPr>
                          <m:t>2</m:t>
                        </m:r>
                      </m:sup>
                    </m:sSup>
                    <m:r>
                      <a:rPr lang="en-AU" i="1">
                        <a:latin typeface="Cambria Math" panose="02040503050406030204" pitchFamily="18" charset="0"/>
                      </a:rPr>
                      <m:t>+</m:t>
                    </m:r>
                    <m:r>
                      <a:rPr lang="en-AU" i="1">
                        <a:latin typeface="Cambria Math" panose="02040503050406030204" pitchFamily="18" charset="0"/>
                      </a:rPr>
                      <m:t>𝑏𝑥</m:t>
                    </m:r>
                    <m:r>
                      <a:rPr lang="en-AU" i="1">
                        <a:latin typeface="Cambria Math" panose="02040503050406030204" pitchFamily="18" charset="0"/>
                      </a:rPr>
                      <m:t>+</m:t>
                    </m:r>
                    <m:r>
                      <a:rPr lang="en-AU" i="1">
                        <a:latin typeface="Cambria Math" panose="02040503050406030204" pitchFamily="18" charset="0"/>
                      </a:rPr>
                      <m:t>𝑐</m:t>
                    </m:r>
                  </m:oMath>
                </a14:m>
                <a:r>
                  <a:rPr lang="en-AU">
                    <a:latin typeface="Public Sans" pitchFamily="2" charset="77"/>
                  </a:rPr>
                  <a:t> have the same graph.</a:t>
                </a:r>
              </a:p>
              <a:p>
                <a:pPr algn="ct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𝑓</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m:rPr>
                          <m:aln/>
                        </m:rPr>
                        <a:rPr lang="en-AU" b="0" i="1" smtClean="0">
                          <a:latin typeface="Cambria Math" panose="02040503050406030204" pitchFamily="18" charset="0"/>
                        </a:rPr>
                        <m:t>≡</m:t>
                      </m:r>
                      <m:r>
                        <a:rPr lang="en-AU" b="0" i="1" smtClean="0">
                          <a:latin typeface="Cambria Math" panose="02040503050406030204" pitchFamily="18" charset="0"/>
                        </a:rPr>
                        <m:t>𝑔</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oMath>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+2</m:t>
                      </m:r>
                      <m:r>
                        <a:rPr lang="en-AU" b="0" i="1" smtClean="0">
                          <a:latin typeface="Cambria Math" panose="02040503050406030204" pitchFamily="18" charset="0"/>
                        </a:rPr>
                        <m:t>𝑥</m:t>
                      </m:r>
                      <m:r>
                        <m:rPr>
                          <m:aln/>
                        </m:rPr>
                        <a:rPr lang="en-AU" b="0" i="1" smtClean="0">
                          <a:latin typeface="Cambria Math" panose="02040503050406030204" pitchFamily="18" charset="0"/>
                        </a:rPr>
                        <m:t>=</m:t>
                      </m:r>
                      <m:r>
                        <a:rPr lang="en-AU" b="0" i="1" smtClean="0">
                          <a:latin typeface="Cambria Math" panose="02040503050406030204" pitchFamily="18" charset="0"/>
                        </a:rPr>
                        <m:t>𝑎</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−1</m:t>
                              </m:r>
                            </m:e>
                          </m:d>
                        </m:e>
                        <m:sup>
                          <m:r>
                            <a:rPr lang="en-AU" b="0" i="1" smtClean="0">
                              <a:latin typeface="Cambria Math" panose="02040503050406030204" pitchFamily="18" charset="0"/>
                            </a:rPr>
                            <m:t>2</m:t>
                          </m:r>
                        </m:sup>
                      </m:sSup>
                      <m:r>
                        <a:rPr lang="en-AU" b="0" i="1" smtClean="0">
                          <a:latin typeface="Cambria Math" panose="02040503050406030204" pitchFamily="18" charset="0"/>
                        </a:rPr>
                        <m:t>+</m:t>
                      </m:r>
                      <m:r>
                        <a:rPr lang="en-AU" b="0" i="1" smtClean="0">
                          <a:latin typeface="Cambria Math" panose="02040503050406030204" pitchFamily="18" charset="0"/>
                        </a:rPr>
                        <m:t>𝑏𝑥</m:t>
                      </m:r>
                      <m:r>
                        <a:rPr lang="en-AU" b="0" i="1" smtClean="0">
                          <a:latin typeface="Cambria Math" panose="02040503050406030204" pitchFamily="18" charset="0"/>
                        </a:rPr>
                        <m:t>+</m:t>
                      </m:r>
                      <m:r>
                        <a:rPr lang="en-AU" b="0" i="1" smtClean="0">
                          <a:latin typeface="Cambria Math" panose="02040503050406030204" pitchFamily="18" charset="0"/>
                        </a:rPr>
                        <m:t>𝑐</m:t>
                      </m:r>
                    </m:oMath>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+2</m:t>
                      </m:r>
                      <m:r>
                        <a:rPr lang="en-AU" b="0" i="1" smtClean="0">
                          <a:latin typeface="Cambria Math" panose="02040503050406030204" pitchFamily="18" charset="0"/>
                        </a:rPr>
                        <m:t>𝑥</m:t>
                      </m:r>
                      <m:r>
                        <m:rPr>
                          <m:aln/>
                        </m:rPr>
                        <a:rPr lang="en-AU" b="0" i="1" smtClean="0">
                          <a:latin typeface="Cambria Math" panose="02040503050406030204" pitchFamily="18" charset="0"/>
                        </a:rPr>
                        <m:t>=</m:t>
                      </m:r>
                      <m:r>
                        <a:rPr lang="en-AU" b="0" i="1" smtClean="0">
                          <a:latin typeface="Cambria Math" panose="02040503050406030204" pitchFamily="18" charset="0"/>
                        </a:rPr>
                        <m:t>𝑎</m:t>
                      </m:r>
                      <m:d>
                        <m:dPr>
                          <m:ctrlPr>
                            <a:rPr lang="en-AU" b="0" i="1" smtClean="0">
                              <a:latin typeface="Cambria Math" panose="02040503050406030204" pitchFamily="18" charset="0"/>
                            </a:rPr>
                          </m:ctrlPr>
                        </m:dPr>
                        <m:e>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−2</m:t>
                          </m:r>
                          <m:r>
                            <a:rPr lang="en-AU" b="0" i="1" smtClean="0">
                              <a:latin typeface="Cambria Math" panose="02040503050406030204" pitchFamily="18" charset="0"/>
                            </a:rPr>
                            <m:t>𝑥</m:t>
                          </m:r>
                          <m:r>
                            <a:rPr lang="en-AU" b="0" i="1" smtClean="0">
                              <a:latin typeface="Cambria Math" panose="02040503050406030204" pitchFamily="18" charset="0"/>
                            </a:rPr>
                            <m:t>+1</m:t>
                          </m:r>
                        </m:e>
                      </m:d>
                      <m:r>
                        <a:rPr lang="en-AU" b="0" i="1" smtClean="0">
                          <a:latin typeface="Cambria Math" panose="02040503050406030204" pitchFamily="18" charset="0"/>
                        </a:rPr>
                        <m:t>+</m:t>
                      </m:r>
                      <m:r>
                        <a:rPr lang="en-AU" b="0" i="1" smtClean="0">
                          <a:latin typeface="Cambria Math" panose="02040503050406030204" pitchFamily="18" charset="0"/>
                        </a:rPr>
                        <m:t>𝑏𝑥</m:t>
                      </m:r>
                      <m:r>
                        <a:rPr lang="en-AU" b="0" i="1" smtClean="0">
                          <a:latin typeface="Cambria Math" panose="02040503050406030204" pitchFamily="18" charset="0"/>
                        </a:rPr>
                        <m:t>+</m:t>
                      </m:r>
                      <m:r>
                        <a:rPr lang="en-AU" b="0" i="1" smtClean="0">
                          <a:latin typeface="Cambria Math" panose="02040503050406030204" pitchFamily="18" charset="0"/>
                        </a:rPr>
                        <m:t>𝑐</m:t>
                      </m:r>
                    </m:oMath>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+2</m:t>
                      </m:r>
                      <m:r>
                        <a:rPr lang="en-AU" b="0" i="1" smtClean="0">
                          <a:latin typeface="Cambria Math" panose="02040503050406030204" pitchFamily="18" charset="0"/>
                        </a:rPr>
                        <m:t>𝑥</m:t>
                      </m:r>
                      <m:r>
                        <m:rPr>
                          <m:aln/>
                        </m:rPr>
                        <a:rPr lang="en-AU" b="0" i="1" smtClean="0">
                          <a:latin typeface="Cambria Math" panose="02040503050406030204" pitchFamily="18" charset="0"/>
                        </a:rPr>
                        <m:t>=</m:t>
                      </m:r>
                      <m:r>
                        <a:rPr lang="en-AU" b="0" i="1" smtClean="0">
                          <a:latin typeface="Cambria Math" panose="02040503050406030204" pitchFamily="18" charset="0"/>
                        </a:rPr>
                        <m:t>𝑎</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−2</m:t>
                      </m:r>
                      <m:r>
                        <a:rPr lang="en-AU" b="0" i="1" smtClean="0">
                          <a:latin typeface="Cambria Math" panose="02040503050406030204" pitchFamily="18" charset="0"/>
                        </a:rPr>
                        <m:t>𝑎𝑥</m:t>
                      </m:r>
                      <m:r>
                        <a:rPr lang="en-AU" b="0" i="1" smtClean="0">
                          <a:latin typeface="Cambria Math" panose="02040503050406030204" pitchFamily="18" charset="0"/>
                        </a:rPr>
                        <m:t>+</m:t>
                      </m:r>
                      <m:r>
                        <a:rPr lang="en-AU" b="0" i="1" smtClean="0">
                          <a:latin typeface="Cambria Math" panose="02040503050406030204" pitchFamily="18" charset="0"/>
                        </a:rPr>
                        <m:t>𝑎</m:t>
                      </m:r>
                      <m:r>
                        <a:rPr lang="en-AU" b="0" i="1" smtClean="0">
                          <a:latin typeface="Cambria Math" panose="02040503050406030204" pitchFamily="18" charset="0"/>
                        </a:rPr>
                        <m:t>+</m:t>
                      </m:r>
                      <m:r>
                        <a:rPr lang="en-AU" b="0" i="1" smtClean="0">
                          <a:latin typeface="Cambria Math" panose="02040503050406030204" pitchFamily="18" charset="0"/>
                        </a:rPr>
                        <m:t>𝑏𝑥</m:t>
                      </m:r>
                      <m:r>
                        <a:rPr lang="en-AU" b="0" i="1" smtClean="0">
                          <a:latin typeface="Cambria Math" panose="02040503050406030204" pitchFamily="18" charset="0"/>
                        </a:rPr>
                        <m:t>+</m:t>
                      </m:r>
                      <m:r>
                        <a:rPr lang="en-AU" b="0" i="1" smtClean="0">
                          <a:latin typeface="Cambria Math" panose="02040503050406030204" pitchFamily="18" charset="0"/>
                        </a:rPr>
                        <m:t>𝑐</m:t>
                      </m:r>
                    </m:oMath>
                  </m:oMathPara>
                </a14:m>
                <a:br>
                  <a:rPr lang="en-AU">
                    <a:latin typeface="Public Sans" pitchFamily="2" charset="77"/>
                  </a:rPr>
                </a:br>
                <a14:m>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+2</m:t>
                    </m:r>
                    <m:r>
                      <a:rPr lang="en-AU" b="0" i="1" smtClean="0">
                        <a:latin typeface="Cambria Math" panose="02040503050406030204" pitchFamily="18" charset="0"/>
                      </a:rPr>
                      <m:t>𝑥</m:t>
                    </m:r>
                    <m:r>
                      <a:rPr lang="en-AU" b="0" i="1" smtClean="0">
                        <a:latin typeface="Cambria Math" panose="02040503050406030204" pitchFamily="18" charset="0"/>
                      </a:rPr>
                      <m:t>=</m:t>
                    </m:r>
                    <m:r>
                      <a:rPr lang="en-AU" b="0" i="1" smtClean="0">
                        <a:latin typeface="Cambria Math" panose="02040503050406030204" pitchFamily="18" charset="0"/>
                      </a:rPr>
                      <m:t>𝑎</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m:t>
                    </m:r>
                    <m:r>
                      <a:rPr lang="en-AU" b="0" i="1" smtClean="0">
                        <a:latin typeface="Cambria Math" panose="02040503050406030204" pitchFamily="18" charset="0"/>
                      </a:rPr>
                      <m:t>𝑥</m:t>
                    </m:r>
                    <m:d>
                      <m:dPr>
                        <m:ctrlPr>
                          <a:rPr lang="en-AU" b="0" i="1" smtClean="0">
                            <a:latin typeface="Cambria Math" panose="02040503050406030204" pitchFamily="18" charset="0"/>
                          </a:rPr>
                        </m:ctrlPr>
                      </m:dPr>
                      <m:e>
                        <m:r>
                          <a:rPr lang="en-AU" b="0" i="1" smtClean="0">
                            <a:latin typeface="Cambria Math" panose="02040503050406030204" pitchFamily="18" charset="0"/>
                          </a:rPr>
                          <m:t>𝑏</m:t>
                        </m:r>
                        <m:r>
                          <a:rPr lang="en-AU" b="0" i="1" smtClean="0">
                            <a:latin typeface="Cambria Math" panose="02040503050406030204" pitchFamily="18" charset="0"/>
                          </a:rPr>
                          <m:t>−2</m:t>
                        </m:r>
                        <m:r>
                          <a:rPr lang="en-AU" b="0" i="1" smtClean="0">
                            <a:latin typeface="Cambria Math" panose="02040503050406030204" pitchFamily="18" charset="0"/>
                          </a:rPr>
                          <m:t>𝑎</m:t>
                        </m:r>
                      </m:e>
                    </m:d>
                    <m:r>
                      <a:rPr lang="en-AU" b="0" i="1" smtClean="0">
                        <a:latin typeface="Cambria Math" panose="02040503050406030204" pitchFamily="18" charset="0"/>
                      </a:rPr>
                      <m:t>+</m:t>
                    </m:r>
                    <m:r>
                      <a:rPr lang="en-AU" b="0" i="1" smtClean="0">
                        <a:latin typeface="Cambria Math" panose="02040503050406030204" pitchFamily="18" charset="0"/>
                      </a:rPr>
                      <m:t>𝑎</m:t>
                    </m:r>
                    <m:r>
                      <a:rPr lang="en-AU" b="0" i="1" smtClean="0">
                        <a:latin typeface="Cambria Math" panose="02040503050406030204" pitchFamily="18" charset="0"/>
                      </a:rPr>
                      <m:t>+</m:t>
                    </m:r>
                    <m:r>
                      <a:rPr lang="en-AU" b="0" i="1" smtClean="0">
                        <a:latin typeface="Cambria Math" panose="02040503050406030204" pitchFamily="18" charset="0"/>
                      </a:rPr>
                      <m:t>𝑐</m:t>
                    </m:r>
                  </m:oMath>
                </a14:m>
                <a:r>
                  <a:rPr lang="en-AU">
                    <a:latin typeface="Public Sans" pitchFamily="2" charset="77"/>
                  </a:rPr>
                  <a:t> </a:t>
                </a:r>
                <a:endParaRPr lang="en-AU"/>
              </a:p>
              <a:p>
                <a:pPr>
                  <a:lnSpc>
                    <a:spcPct val="100000"/>
                  </a:lnSpc>
                </a:pPr>
                <a:r>
                  <a:rPr lang="en-AU"/>
                  <a:t>			</a:t>
                </a:r>
                <a14:m>
                  <m:oMath xmlns:m="http://schemas.openxmlformats.org/officeDocument/2006/math">
                    <m:r>
                      <a:rPr lang="en-AU" i="1">
                        <a:latin typeface="Cambria Math" panose="02040503050406030204" pitchFamily="18" charset="0"/>
                      </a:rPr>
                      <m:t> </m:t>
                    </m:r>
                    <m:r>
                      <a:rPr lang="en-AU" b="0" i="1" smtClean="0">
                        <a:latin typeface="Cambria Math" panose="02040503050406030204" pitchFamily="18" charset="0"/>
                      </a:rPr>
                      <m:t>          </m:t>
                    </m:r>
                  </m:oMath>
                </a14:m>
                <a:r>
                  <a:rPr lang="en-AU" i="1">
                    <a:latin typeface="Cambria Math" panose="02040503050406030204" pitchFamily="18" charset="0"/>
                  </a:rPr>
                  <a:t>	</a:t>
                </a:r>
                <a:br>
                  <a:rPr lang="en-AU" i="1">
                    <a:latin typeface="Cambria Math" panose="02040503050406030204" pitchFamily="18" charset="0"/>
                  </a:rPr>
                </a:br>
                <a:r>
                  <a:rPr lang="en-AU" i="1">
                    <a:latin typeface="Cambria Math" panose="02040503050406030204" pitchFamily="18" charset="0"/>
                  </a:rPr>
                  <a:t>				</a:t>
                </a:r>
                <a:endParaRPr lang="en-AU">
                  <a:latin typeface="+mn-lt"/>
                </a:endParaRPr>
              </a:p>
            </p:txBody>
          </p:sp>
        </mc:Choice>
        <mc:Fallback xmlns="">
          <p:sp>
            <p:nvSpPr>
              <p:cNvPr id="12" name="Text Placeholder 11">
                <a:extLst>
                  <a:ext uri="{FF2B5EF4-FFF2-40B4-BE49-F238E27FC236}">
                    <a16:creationId xmlns:a16="http://schemas.microsoft.com/office/drawing/2014/main" id="{DA301EE5-8B7E-D89D-56C4-A4E1DE30E335}"/>
                  </a:ext>
                </a:extLst>
              </p:cNvPr>
              <p:cNvSpPr>
                <a:spLocks noGrp="1" noRot="1" noChangeAspect="1" noMove="1" noResize="1" noEditPoints="1" noAdjustHandles="1" noChangeArrowheads="1" noChangeShapeType="1" noTextEdit="1"/>
              </p:cNvSpPr>
              <p:nvPr>
                <p:ph type="body" sz="quarter" idx="17"/>
              </p:nvPr>
            </p:nvSpPr>
            <p:spPr>
              <a:xfrm>
                <a:off x="360000" y="1415862"/>
                <a:ext cx="11484000" cy="4807835"/>
              </a:xfrm>
              <a:blipFill>
                <a:blip r:embed="rId4"/>
                <a:stretch>
                  <a:fillRect l="-13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4207B00-5CFE-82D1-2CCC-996C185B2731}"/>
                  </a:ext>
                </a:extLst>
              </p:cNvPr>
              <p:cNvSpPr txBox="1"/>
              <p:nvPr/>
            </p:nvSpPr>
            <p:spPr>
              <a:xfrm>
                <a:off x="360000" y="4957732"/>
                <a:ext cx="5998369" cy="1606159"/>
              </a:xfrm>
              <a:prstGeom prst="rect">
                <a:avLst/>
              </a:prstGeom>
              <a:noFill/>
            </p:spPr>
            <p:txBody>
              <a:bodyPr wrap="none" lIns="0" tIns="0" rIns="0" bIns="0" rtlCol="0">
                <a:noAutofit/>
              </a:bodyPr>
              <a:lstStyle/>
              <a:p>
                <a:pPr algn="l"/>
                <a:r>
                  <a:rPr lang="en-AU" sz="1800">
                    <a:latin typeface="Public Sans" pitchFamily="2" charset="0"/>
                  </a:rPr>
                  <a:t>Equate the coefficient of </a:t>
                </a:r>
                <a14:m>
                  <m:oMath xmlns:m="http://schemas.openxmlformats.org/officeDocument/2006/math">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2</m:t>
                        </m:r>
                      </m:sup>
                    </m:sSup>
                  </m:oMath>
                </a14:m>
                <a:r>
                  <a:rPr lang="en-AU" sz="1800"/>
                  <a:t>		</a:t>
                </a:r>
                <a14:m>
                  <m:oMath xmlns:m="http://schemas.openxmlformats.org/officeDocument/2006/math">
                    <m:r>
                      <a:rPr lang="en-AU" sz="1800" b="0" i="0" smtClean="0">
                        <a:latin typeface="Cambria Math" panose="02040503050406030204" pitchFamily="18" charset="0"/>
                      </a:rPr>
                      <m:t>          </m:t>
                    </m:r>
                    <m:r>
                      <a:rPr lang="en-AU" sz="1800" b="0" i="1" smtClean="0">
                        <a:latin typeface="Cambria Math" panose="02040503050406030204" pitchFamily="18" charset="0"/>
                      </a:rPr>
                      <m:t>𝑎</m:t>
                    </m:r>
                    <m:r>
                      <a:rPr lang="en-AU" sz="1800" b="0" i="1" smtClean="0">
                        <a:latin typeface="Cambria Math" panose="02040503050406030204" pitchFamily="18" charset="0"/>
                      </a:rPr>
                      <m:t>=1</m:t>
                    </m:r>
                  </m:oMath>
                </a14:m>
                <a:endParaRPr lang="en-AU" sz="1800" b="0"/>
              </a:p>
              <a:p>
                <a:pPr algn="l"/>
                <a:r>
                  <a:rPr lang="en-AU" sz="1800">
                    <a:latin typeface="Public Sans" pitchFamily="2" charset="0"/>
                  </a:rPr>
                  <a:t>Equate the coefficient of </a:t>
                </a:r>
                <a14:m>
                  <m:oMath xmlns:m="http://schemas.openxmlformats.org/officeDocument/2006/math">
                    <m:r>
                      <a:rPr lang="en-AU" sz="1800" b="0" i="1" smtClean="0">
                        <a:latin typeface="Cambria Math" panose="02040503050406030204" pitchFamily="18" charset="0"/>
                      </a:rPr>
                      <m:t>𝑥</m:t>
                    </m:r>
                    <m:r>
                      <a:rPr lang="en-AU" sz="1800" b="0" i="1" smtClean="0">
                        <a:latin typeface="Cambria Math" panose="02040503050406030204" pitchFamily="18" charset="0"/>
                      </a:rPr>
                      <m:t> </m:t>
                    </m:r>
                  </m:oMath>
                </a14:m>
                <a:r>
                  <a:rPr lang="en-AU" sz="1800"/>
                  <a:t>		</a:t>
                </a:r>
                <a14:m>
                  <m:oMath xmlns:m="http://schemas.openxmlformats.org/officeDocument/2006/math">
                    <m:r>
                      <a:rPr lang="en-AU" sz="1800" b="0" i="1" smtClean="0">
                        <a:latin typeface="Cambria Math" panose="02040503050406030204" pitchFamily="18" charset="0"/>
                      </a:rPr>
                      <m:t>𝑏</m:t>
                    </m:r>
                    <m:r>
                      <a:rPr lang="en-AU" sz="1800" b="0" i="1" smtClean="0">
                        <a:latin typeface="Cambria Math" panose="02040503050406030204" pitchFamily="18" charset="0"/>
                      </a:rPr>
                      <m:t>−2</m:t>
                    </m:r>
                    <m:r>
                      <a:rPr lang="en-AU" sz="1800" b="0" i="1" smtClean="0">
                        <a:latin typeface="Cambria Math" panose="02040503050406030204" pitchFamily="18" charset="0"/>
                      </a:rPr>
                      <m:t>𝑎</m:t>
                    </m:r>
                    <m:r>
                      <a:rPr lang="en-AU" sz="1800" b="0" i="0" smtClean="0">
                        <a:latin typeface="Cambria Math" panose="02040503050406030204" pitchFamily="18" charset="0"/>
                      </a:rPr>
                      <m:t>=2</m:t>
                    </m:r>
                  </m:oMath>
                </a14:m>
                <a:endParaRPr lang="en-AU" sz="1800" b="0"/>
              </a:p>
              <a:p>
                <a:pPr algn="l"/>
                <a:r>
                  <a:rPr lang="en-AU" sz="1800"/>
                  <a:t>						</a:t>
                </a:r>
                <a14:m>
                  <m:oMath xmlns:m="http://schemas.openxmlformats.org/officeDocument/2006/math">
                    <m:r>
                      <a:rPr lang="en-AU" sz="1800" b="0" i="0" smtClean="0">
                        <a:latin typeface="Cambria Math" panose="02040503050406030204" pitchFamily="18" charset="0"/>
                      </a:rPr>
                      <m:t> </m:t>
                    </m:r>
                    <m:r>
                      <a:rPr lang="en-AU" sz="1800" b="0" i="1" smtClean="0">
                        <a:latin typeface="Cambria Math" panose="02040503050406030204" pitchFamily="18" charset="0"/>
                      </a:rPr>
                      <m:t>          </m:t>
                    </m:r>
                    <m:r>
                      <a:rPr lang="en-AU" sz="1800" b="0" i="1" smtClean="0">
                        <a:latin typeface="Cambria Math" panose="02040503050406030204" pitchFamily="18" charset="0"/>
                      </a:rPr>
                      <m:t>𝑏</m:t>
                    </m:r>
                    <m:r>
                      <a:rPr lang="en-AU" sz="1800" b="0" i="1" smtClean="0">
                        <a:latin typeface="Cambria Math" panose="02040503050406030204" pitchFamily="18" charset="0"/>
                      </a:rPr>
                      <m:t>=4</m:t>
                    </m:r>
                  </m:oMath>
                </a14:m>
                <a:endParaRPr lang="en-AU" sz="1800" b="0"/>
              </a:p>
              <a:p>
                <a:pPr algn="l"/>
                <a:r>
                  <a:rPr lang="en-AU" sz="1800">
                    <a:latin typeface="Public Sans" pitchFamily="2" charset="0"/>
                  </a:rPr>
                  <a:t>Equate the constant term</a:t>
                </a:r>
                <a:r>
                  <a:rPr lang="en-AU" sz="1800"/>
                  <a:t>		   </a:t>
                </a:r>
                <a14:m>
                  <m:oMath xmlns:m="http://schemas.openxmlformats.org/officeDocument/2006/math">
                    <m:r>
                      <a:rPr lang="en-AU" sz="1800" b="0" i="1" smtClean="0">
                        <a:latin typeface="Cambria Math" panose="02040503050406030204" pitchFamily="18" charset="0"/>
                      </a:rPr>
                      <m:t>𝑐</m:t>
                    </m:r>
                    <m:r>
                      <a:rPr lang="en-AU" sz="1800" b="0" i="1" smtClean="0">
                        <a:latin typeface="Cambria Math" panose="02040503050406030204" pitchFamily="18" charset="0"/>
                      </a:rPr>
                      <m:t>+</m:t>
                    </m:r>
                    <m:r>
                      <a:rPr lang="en-AU" sz="1800" b="0" i="1" smtClean="0">
                        <a:latin typeface="Cambria Math" panose="02040503050406030204" pitchFamily="18" charset="0"/>
                      </a:rPr>
                      <m:t>𝑎</m:t>
                    </m:r>
                    <m:r>
                      <a:rPr lang="en-AU" sz="1800" b="0" i="1" smtClean="0">
                        <a:latin typeface="Cambria Math" panose="02040503050406030204" pitchFamily="18" charset="0"/>
                      </a:rPr>
                      <m:t>=0</m:t>
                    </m:r>
                  </m:oMath>
                </a14:m>
                <a:endParaRPr lang="en-AU" sz="1800" b="0"/>
              </a:p>
              <a:p>
                <a:pPr algn="l"/>
                <a:r>
                  <a:rPr lang="en-AU" sz="1800"/>
                  <a:t>						</a:t>
                </a:r>
                <a14:m>
                  <m:oMath xmlns:m="http://schemas.openxmlformats.org/officeDocument/2006/math">
                    <m:r>
                      <a:rPr lang="en-AU" sz="1800" b="0" i="0" smtClean="0">
                        <a:latin typeface="Cambria Math" panose="02040503050406030204" pitchFamily="18" charset="0"/>
                      </a:rPr>
                      <m:t>            </m:t>
                    </m:r>
                    <m:r>
                      <a:rPr lang="en-AU" sz="1800" b="0" i="1" smtClean="0">
                        <a:latin typeface="Cambria Math" panose="02040503050406030204" pitchFamily="18" charset="0"/>
                      </a:rPr>
                      <m:t>𝑐</m:t>
                    </m:r>
                    <m:r>
                      <a:rPr lang="en-AU" sz="1800" b="0" i="1" smtClean="0">
                        <a:latin typeface="Cambria Math" panose="02040503050406030204" pitchFamily="18" charset="0"/>
                      </a:rPr>
                      <m:t>=−1</m:t>
                    </m:r>
                  </m:oMath>
                </a14:m>
                <a:endParaRPr lang="en-AU" sz="1800"/>
              </a:p>
            </p:txBody>
          </p:sp>
        </mc:Choice>
        <mc:Fallback xmlns="">
          <p:sp>
            <p:nvSpPr>
              <p:cNvPr id="7" name="TextBox 6">
                <a:extLst>
                  <a:ext uri="{FF2B5EF4-FFF2-40B4-BE49-F238E27FC236}">
                    <a16:creationId xmlns:a16="http://schemas.microsoft.com/office/drawing/2014/main" id="{04207B00-5CFE-82D1-2CCC-996C185B2731}"/>
                  </a:ext>
                </a:extLst>
              </p:cNvPr>
              <p:cNvSpPr txBox="1">
                <a:spLocks noRot="1" noChangeAspect="1" noMove="1" noResize="1" noEditPoints="1" noAdjustHandles="1" noChangeArrowheads="1" noChangeShapeType="1" noTextEdit="1"/>
              </p:cNvSpPr>
              <p:nvPr/>
            </p:nvSpPr>
            <p:spPr>
              <a:xfrm>
                <a:off x="360000" y="4957732"/>
                <a:ext cx="5998369" cy="1606159"/>
              </a:xfrm>
              <a:prstGeom prst="rect">
                <a:avLst/>
              </a:prstGeom>
              <a:blipFill>
                <a:blip r:embed="rId5"/>
                <a:stretch>
                  <a:fillRect l="-2337" t="-4924"/>
                </a:stretch>
              </a:blipFill>
            </p:spPr>
            <p:txBody>
              <a:bodyPr/>
              <a:lstStyle/>
              <a:p>
                <a:r>
                  <a:rPr lang="en-US">
                    <a:noFill/>
                  </a:rPr>
                  <a:t> </a:t>
                </a:r>
              </a:p>
            </p:txBody>
          </p:sp>
        </mc:Fallback>
      </mc:AlternateContent>
      <p:sp>
        <p:nvSpPr>
          <p:cNvPr id="2" name="Speech Bubble: Rectangle with Corners Rounded 1">
            <a:extLst>
              <a:ext uri="{FF2B5EF4-FFF2-40B4-BE49-F238E27FC236}">
                <a16:creationId xmlns:a16="http://schemas.microsoft.com/office/drawing/2014/main" id="{F145EEDE-5138-3D62-D79C-4008D59A74EA}"/>
              </a:ext>
            </a:extLst>
          </p:cNvPr>
          <p:cNvSpPr/>
          <p:nvPr/>
        </p:nvSpPr>
        <p:spPr>
          <a:xfrm>
            <a:off x="8302532" y="2641220"/>
            <a:ext cx="3541466" cy="1142211"/>
          </a:xfrm>
          <a:prstGeom prst="wedgeRoundRectCallout">
            <a:avLst>
              <a:gd name="adj1" fmla="val -57566"/>
              <a:gd name="adj2" fmla="val 92814"/>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a:t>What has happened in between these steps?</a:t>
            </a:r>
          </a:p>
        </p:txBody>
      </p:sp>
      <p:sp>
        <p:nvSpPr>
          <p:cNvPr id="5" name="Speech Bubble: Rectangle with Corners Rounded 1">
            <a:extLst>
              <a:ext uri="{FF2B5EF4-FFF2-40B4-BE49-F238E27FC236}">
                <a16:creationId xmlns:a16="http://schemas.microsoft.com/office/drawing/2014/main" id="{AA85AF0B-74A1-B873-450E-18189E4607E0}"/>
              </a:ext>
            </a:extLst>
          </p:cNvPr>
          <p:cNvSpPr/>
          <p:nvPr/>
        </p:nvSpPr>
        <p:spPr>
          <a:xfrm>
            <a:off x="8182433" y="5189707"/>
            <a:ext cx="3541466" cy="1142211"/>
          </a:xfrm>
          <a:prstGeom prst="wedgeRoundRectCallout">
            <a:avLst>
              <a:gd name="adj1" fmla="val -96322"/>
              <a:gd name="adj2" fmla="val 905"/>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a:t>What steps are missing?</a:t>
            </a:r>
          </a:p>
        </p:txBody>
      </p:sp>
      <p:sp>
        <p:nvSpPr>
          <p:cNvPr id="3" name="Slide Number Placeholder 2">
            <a:extLst>
              <a:ext uri="{FF2B5EF4-FFF2-40B4-BE49-F238E27FC236}">
                <a16:creationId xmlns:a16="http://schemas.microsoft.com/office/drawing/2014/main" id="{1A3815DB-EA3A-1E0A-7CF9-22C8584F044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22</a:t>
            </a:fld>
            <a:endParaRPr lang="en-AU"/>
          </a:p>
        </p:txBody>
      </p:sp>
    </p:spTree>
    <p:extLst>
      <p:ext uri="{BB962C8B-B14F-4D97-AF65-F5344CB8AC3E}">
        <p14:creationId xmlns:p14="http://schemas.microsoft.com/office/powerpoint/2010/main" val="3349371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F808EE-DC53-48D1-778A-780EEE72B19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0F1CC63-5D47-FFE0-1263-7C3AC72419EC}"/>
              </a:ext>
            </a:extLst>
          </p:cNvPr>
          <p:cNvSpPr>
            <a:spLocks noGrp="1"/>
          </p:cNvSpPr>
          <p:nvPr>
            <p:ph type="title"/>
          </p:nvPr>
        </p:nvSpPr>
        <p:spPr/>
        <p:txBody>
          <a:bodyPr/>
          <a:lstStyle/>
          <a:p>
            <a:r>
              <a:rPr lang="en-AU">
                <a:latin typeface="+mj-lt"/>
              </a:rPr>
              <a:t>Worked example (your turn) – (4)</a:t>
            </a:r>
            <a:endParaRPr lang="en-AU"/>
          </a:p>
        </p:txBody>
      </p:sp>
      <p:sp>
        <p:nvSpPr>
          <p:cNvPr id="4" name="Text Placeholder 3">
            <a:extLst>
              <a:ext uri="{FF2B5EF4-FFF2-40B4-BE49-F238E27FC236}">
                <a16:creationId xmlns:a16="http://schemas.microsoft.com/office/drawing/2014/main" id="{A9AA0DE4-F18C-2CAA-4D7E-2DFBA0FE5016}"/>
              </a:ext>
            </a:extLst>
          </p:cNvPr>
          <p:cNvSpPr>
            <a:spLocks noGrp="1"/>
          </p:cNvSpPr>
          <p:nvPr>
            <p:ph type="body" sz="quarter" idx="18"/>
          </p:nvPr>
        </p:nvSpPr>
        <p:spPr/>
        <p:txBody>
          <a:bodyPr/>
          <a:lstStyle/>
          <a:p>
            <a:r>
              <a:rPr lang="en-AU"/>
              <a:t>Your turn – Question 2</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A3684912-B91C-0C96-CC33-D6A43EC38390}"/>
                  </a:ext>
                </a:extLst>
              </p:cNvPr>
              <p:cNvSpPr>
                <a:spLocks noGrp="1"/>
              </p:cNvSpPr>
              <p:nvPr>
                <p:ph type="body" sz="quarter" idx="17"/>
              </p:nvPr>
            </p:nvSpPr>
            <p:spPr/>
            <p:txBody>
              <a:bodyPr/>
              <a:lstStyle/>
              <a:p>
                <a:r>
                  <a:rPr lang="en-AU">
                    <a:latin typeface="Public Sans" pitchFamily="2" charset="77"/>
                  </a:rPr>
                  <a:t>Find the values of </a:t>
                </a:r>
                <a14:m>
                  <m:oMath xmlns:m="http://schemas.openxmlformats.org/officeDocument/2006/math">
                    <m:r>
                      <a:rPr lang="en-AU" i="1" dirty="0">
                        <a:latin typeface="Cambria Math" panose="02040503050406030204" pitchFamily="18" charset="0"/>
                      </a:rPr>
                      <m:t>𝑎</m:t>
                    </m:r>
                  </m:oMath>
                </a14:m>
                <a:r>
                  <a:rPr lang="en-AU">
                    <a:latin typeface="Public Sans" pitchFamily="2" charset="77"/>
                  </a:rPr>
                  <a:t>, </a:t>
                </a:r>
                <a14:m>
                  <m:oMath xmlns:m="http://schemas.openxmlformats.org/officeDocument/2006/math">
                    <m:r>
                      <a:rPr lang="en-AU" i="1" dirty="0">
                        <a:latin typeface="Cambria Math" panose="02040503050406030204" pitchFamily="18" charset="0"/>
                      </a:rPr>
                      <m:t>𝑏</m:t>
                    </m:r>
                  </m:oMath>
                </a14:m>
                <a:r>
                  <a:rPr lang="en-AU">
                    <a:latin typeface="Public Sans" pitchFamily="2" charset="77"/>
                  </a:rPr>
                  <a:t> and </a:t>
                </a:r>
                <a14:m>
                  <m:oMath xmlns:m="http://schemas.openxmlformats.org/officeDocument/2006/math">
                    <m:r>
                      <a:rPr lang="en-AU" i="1" dirty="0">
                        <a:latin typeface="Cambria Math" panose="02040503050406030204" pitchFamily="18" charset="0"/>
                      </a:rPr>
                      <m:t>𝑐</m:t>
                    </m:r>
                  </m:oMath>
                </a14:m>
                <a:r>
                  <a:rPr lang="en-AU">
                    <a:latin typeface="Public Sans" pitchFamily="2" charset="77"/>
                  </a:rPr>
                  <a:t> if the quadratic functions </a:t>
                </a:r>
                <a14:m>
                  <m:oMath xmlns:m="http://schemas.openxmlformats.org/officeDocument/2006/math">
                    <m:r>
                      <a:rPr lang="en-AU" i="1">
                        <a:latin typeface="Cambria Math" panose="02040503050406030204" pitchFamily="18" charset="0"/>
                      </a:rPr>
                      <m:t>𝑓</m:t>
                    </m:r>
                    <m:d>
                      <m:dPr>
                        <m:ctrlPr>
                          <a:rPr lang="en-AU" i="1">
                            <a:latin typeface="Cambria Math" panose="02040503050406030204" pitchFamily="18" charset="0"/>
                          </a:rPr>
                        </m:ctrlPr>
                      </m:dPr>
                      <m:e>
                        <m:r>
                          <a:rPr lang="en-AU" i="1">
                            <a:latin typeface="Cambria Math" panose="02040503050406030204" pitchFamily="18" charset="0"/>
                          </a:rPr>
                          <m:t>𝑥</m:t>
                        </m:r>
                      </m:e>
                    </m:d>
                    <m:r>
                      <a:rPr lang="en-AU" i="1">
                        <a:latin typeface="Cambria Math" panose="02040503050406030204" pitchFamily="18" charset="0"/>
                      </a:rPr>
                      <m:t>=</m:t>
                    </m:r>
                    <m:sSup>
                      <m:sSupPr>
                        <m:ctrlPr>
                          <a:rPr lang="en-AU" i="1">
                            <a:latin typeface="Cambria Math" panose="02040503050406030204" pitchFamily="18" charset="0"/>
                          </a:rPr>
                        </m:ctrlPr>
                      </m:sSupPr>
                      <m:e>
                        <m:r>
                          <a:rPr lang="en-AU" i="1">
                            <a:latin typeface="Cambria Math" panose="02040503050406030204" pitchFamily="18" charset="0"/>
                          </a:rPr>
                          <m:t>𝑥</m:t>
                        </m:r>
                      </m:e>
                      <m:sup>
                        <m:r>
                          <a:rPr lang="en-AU" i="1">
                            <a:latin typeface="Cambria Math" panose="02040503050406030204" pitchFamily="18" charset="0"/>
                          </a:rPr>
                          <m:t>2</m:t>
                        </m:r>
                      </m:sup>
                    </m:sSup>
                    <m:r>
                      <a:rPr lang="en-AU" b="0" i="1" smtClean="0">
                        <a:latin typeface="Cambria Math" panose="02040503050406030204" pitchFamily="18" charset="0"/>
                      </a:rPr>
                      <m:t>−4</m:t>
                    </m:r>
                    <m:r>
                      <a:rPr lang="en-AU" i="1">
                        <a:latin typeface="Cambria Math" panose="02040503050406030204" pitchFamily="18" charset="0"/>
                      </a:rPr>
                      <m:t>𝑥</m:t>
                    </m:r>
                    <m:r>
                      <a:rPr lang="en-AU" b="0" i="1" smtClean="0">
                        <a:latin typeface="Cambria Math" panose="02040503050406030204" pitchFamily="18" charset="0"/>
                      </a:rPr>
                      <m:t>+3</m:t>
                    </m:r>
                  </m:oMath>
                </a14:m>
                <a:r>
                  <a:rPr lang="en-AU">
                    <a:latin typeface="Public Sans" pitchFamily="2" charset="77"/>
                  </a:rPr>
                  <a:t> and </a:t>
                </a:r>
                <a:br>
                  <a:rPr lang="en-AU">
                    <a:latin typeface="Public Sans" pitchFamily="2" charset="77"/>
                  </a:rPr>
                </a:br>
                <a14:m>
                  <m:oMath xmlns:m="http://schemas.openxmlformats.org/officeDocument/2006/math">
                    <m:r>
                      <a:rPr lang="en-AU" i="1">
                        <a:latin typeface="Cambria Math" panose="02040503050406030204" pitchFamily="18" charset="0"/>
                      </a:rPr>
                      <m:t>𝑔</m:t>
                    </m:r>
                    <m:d>
                      <m:dPr>
                        <m:ctrlPr>
                          <a:rPr lang="en-AU" i="1">
                            <a:latin typeface="Cambria Math" panose="02040503050406030204" pitchFamily="18" charset="0"/>
                          </a:rPr>
                        </m:ctrlPr>
                      </m:dPr>
                      <m:e>
                        <m:r>
                          <a:rPr lang="en-AU" i="1">
                            <a:latin typeface="Cambria Math" panose="02040503050406030204" pitchFamily="18" charset="0"/>
                          </a:rPr>
                          <m:t>𝑥</m:t>
                        </m:r>
                      </m:e>
                    </m:d>
                    <m:r>
                      <a:rPr lang="en-AU" i="1">
                        <a:latin typeface="Cambria Math" panose="02040503050406030204" pitchFamily="18" charset="0"/>
                      </a:rPr>
                      <m:t>=</m:t>
                    </m:r>
                    <m:r>
                      <a:rPr lang="en-AU" i="1">
                        <a:latin typeface="Cambria Math" panose="02040503050406030204" pitchFamily="18" charset="0"/>
                      </a:rPr>
                      <m:t>𝑎</m:t>
                    </m:r>
                    <m:sSup>
                      <m:sSupPr>
                        <m:ctrlPr>
                          <a:rPr lang="en-AU" i="1">
                            <a:latin typeface="Cambria Math" panose="02040503050406030204" pitchFamily="18" charset="0"/>
                          </a:rPr>
                        </m:ctrlPr>
                      </m:sSupPr>
                      <m:e>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−3)</m:t>
                        </m:r>
                      </m:e>
                      <m:sup>
                        <m:r>
                          <a:rPr lang="en-AU" i="1">
                            <a:latin typeface="Cambria Math" panose="02040503050406030204" pitchFamily="18" charset="0"/>
                          </a:rPr>
                          <m:t>2</m:t>
                        </m:r>
                      </m:sup>
                    </m:sSup>
                    <m:r>
                      <a:rPr lang="en-AU" i="1">
                        <a:latin typeface="Cambria Math" panose="02040503050406030204" pitchFamily="18" charset="0"/>
                      </a:rPr>
                      <m:t>+</m:t>
                    </m:r>
                    <m:r>
                      <a:rPr lang="en-AU" i="1">
                        <a:latin typeface="Cambria Math" panose="02040503050406030204" pitchFamily="18" charset="0"/>
                      </a:rPr>
                      <m:t>𝑏</m:t>
                    </m:r>
                    <m:r>
                      <a:rPr lang="en-AU" i="1">
                        <a:latin typeface="Cambria Math" panose="02040503050406030204" pitchFamily="18" charset="0"/>
                      </a:rPr>
                      <m:t>+</m:t>
                    </m:r>
                    <m:r>
                      <a:rPr lang="en-AU" i="1">
                        <a:latin typeface="Cambria Math" panose="02040503050406030204" pitchFamily="18" charset="0"/>
                      </a:rPr>
                      <m:t>𝑐</m:t>
                    </m:r>
                    <m:r>
                      <a:rPr lang="en-AU" b="0" i="1" smtClean="0">
                        <a:latin typeface="Cambria Math" panose="02040503050406030204" pitchFamily="18" charset="0"/>
                      </a:rPr>
                      <m:t>+5</m:t>
                    </m:r>
                  </m:oMath>
                </a14:m>
                <a:r>
                  <a:rPr lang="en-AU">
                    <a:latin typeface="Public Sans" pitchFamily="2" charset="77"/>
                  </a:rPr>
                  <a:t> have the same graph.</a:t>
                </a:r>
              </a:p>
              <a:p>
                <a:pPr/>
                <a14:m>
                  <m:oMathPara xmlns:m="http://schemas.openxmlformats.org/officeDocument/2006/math">
                    <m:oMathParaPr>
                      <m:jc m:val="centerGroup"/>
                    </m:oMathParaPr>
                    <m:oMath xmlns:m="http://schemas.openxmlformats.org/officeDocument/2006/math">
                      <m:r>
                        <a:rPr lang="en-AU" i="1">
                          <a:latin typeface="Cambria Math" panose="02040503050406030204" pitchFamily="18" charset="0"/>
                        </a:rPr>
                        <m:t>𝑔</m:t>
                      </m:r>
                      <m:d>
                        <m:dPr>
                          <m:ctrlPr>
                            <a:rPr lang="en-AU" i="1">
                              <a:latin typeface="Cambria Math" panose="02040503050406030204" pitchFamily="18" charset="0"/>
                            </a:rPr>
                          </m:ctrlPr>
                        </m:dPr>
                        <m:e>
                          <m:r>
                            <a:rPr lang="en-AU" i="1">
                              <a:latin typeface="Cambria Math" panose="02040503050406030204" pitchFamily="18" charset="0"/>
                            </a:rPr>
                            <m:t>𝑥</m:t>
                          </m:r>
                        </m:e>
                      </m:d>
                      <m:r>
                        <a:rPr lang="en-AU" i="1">
                          <a:latin typeface="Cambria Math" panose="02040503050406030204" pitchFamily="18" charset="0"/>
                        </a:rPr>
                        <m:t>=</m:t>
                      </m:r>
                      <m:r>
                        <a:rPr lang="en-AU" i="1">
                          <a:latin typeface="Cambria Math" panose="02040503050406030204" pitchFamily="18" charset="0"/>
                        </a:rPr>
                        <m:t>𝑎</m:t>
                      </m:r>
                      <m:sSup>
                        <m:sSupPr>
                          <m:ctrlPr>
                            <a:rPr lang="en-AU" i="1">
                              <a:latin typeface="Cambria Math" panose="02040503050406030204" pitchFamily="18" charset="0"/>
                            </a:rPr>
                          </m:ctrlPr>
                        </m:sSupPr>
                        <m:e>
                          <m:d>
                            <m:dPr>
                              <m:ctrlPr>
                                <a:rPr lang="en-AU" i="1">
                                  <a:latin typeface="Cambria Math" panose="02040503050406030204" pitchFamily="18" charset="0"/>
                                </a:rPr>
                              </m:ctrlPr>
                            </m:dPr>
                            <m:e>
                              <m:r>
                                <a:rPr lang="en-AU" i="1">
                                  <a:latin typeface="Cambria Math" panose="02040503050406030204" pitchFamily="18" charset="0"/>
                                </a:rPr>
                                <m:t>𝑥</m:t>
                              </m:r>
                              <m:r>
                                <a:rPr lang="en-AU" i="1">
                                  <a:latin typeface="Cambria Math" panose="02040503050406030204" pitchFamily="18" charset="0"/>
                                </a:rPr>
                                <m:t>−3</m:t>
                              </m:r>
                            </m:e>
                          </m:d>
                        </m:e>
                        <m:sup>
                          <m:r>
                            <a:rPr lang="en-AU" i="1">
                              <a:latin typeface="Cambria Math" panose="02040503050406030204" pitchFamily="18" charset="0"/>
                            </a:rPr>
                            <m:t>2</m:t>
                          </m:r>
                        </m:sup>
                      </m:sSup>
                      <m:r>
                        <a:rPr lang="en-AU" i="1">
                          <a:latin typeface="Cambria Math" panose="02040503050406030204" pitchFamily="18" charset="0"/>
                        </a:rPr>
                        <m:t>+</m:t>
                      </m:r>
                      <m:r>
                        <a:rPr lang="en-AU" i="1">
                          <a:latin typeface="Cambria Math" panose="02040503050406030204" pitchFamily="18" charset="0"/>
                        </a:rPr>
                        <m:t>𝑏𝑥</m:t>
                      </m:r>
                      <m:r>
                        <a:rPr lang="en-AU" i="1">
                          <a:latin typeface="Cambria Math" panose="02040503050406030204" pitchFamily="18" charset="0"/>
                        </a:rPr>
                        <m:t>+</m:t>
                      </m:r>
                      <m:r>
                        <a:rPr lang="en-AU" i="1">
                          <a:latin typeface="Cambria Math" panose="02040503050406030204" pitchFamily="18" charset="0"/>
                        </a:rPr>
                        <m:t>𝑐</m:t>
                      </m:r>
                      <m:r>
                        <a:rPr lang="en-AU" b="0" i="1" smtClean="0">
                          <a:latin typeface="Cambria Math" panose="02040503050406030204" pitchFamily="18" charset="0"/>
                        </a:rPr>
                        <m:t>+5</m:t>
                      </m:r>
                    </m:oMath>
                  </m:oMathPara>
                </a14:m>
                <a:endParaRPr lang="en-AU" i="1">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AU" i="1">
                          <a:latin typeface="Cambria Math" panose="02040503050406030204" pitchFamily="18" charset="0"/>
                        </a:rPr>
                        <m:t>       </m:t>
                      </m:r>
                      <m:r>
                        <a:rPr lang="en-AU" i="1">
                          <a:latin typeface="Cambria Math" panose="02040503050406030204" pitchFamily="18" charset="0"/>
                        </a:rPr>
                        <m:t>𝑔</m:t>
                      </m:r>
                      <m:d>
                        <m:dPr>
                          <m:ctrlPr>
                            <a:rPr lang="en-AU" i="1">
                              <a:latin typeface="Cambria Math" panose="02040503050406030204" pitchFamily="18" charset="0"/>
                            </a:rPr>
                          </m:ctrlPr>
                        </m:dPr>
                        <m:e>
                          <m:r>
                            <a:rPr lang="en-AU" i="1">
                              <a:latin typeface="Cambria Math" panose="02040503050406030204" pitchFamily="18" charset="0"/>
                            </a:rPr>
                            <m:t>𝑥</m:t>
                          </m:r>
                        </m:e>
                      </m:d>
                      <m:r>
                        <a:rPr lang="en-AU" i="1">
                          <a:latin typeface="Cambria Math" panose="02040503050406030204" pitchFamily="18" charset="0"/>
                        </a:rPr>
                        <m:t>=</m:t>
                      </m:r>
                      <m:r>
                        <a:rPr lang="en-AU" i="1">
                          <a:latin typeface="Cambria Math" panose="02040503050406030204" pitchFamily="18" charset="0"/>
                        </a:rPr>
                        <m:t>𝑎</m:t>
                      </m:r>
                      <m:sSup>
                        <m:sSupPr>
                          <m:ctrlPr>
                            <a:rPr lang="en-AU" i="1">
                              <a:latin typeface="Cambria Math" panose="02040503050406030204" pitchFamily="18" charset="0"/>
                            </a:rPr>
                          </m:ctrlPr>
                        </m:sSupPr>
                        <m:e>
                          <m:r>
                            <a:rPr lang="en-AU" i="1">
                              <a:latin typeface="Cambria Math" panose="02040503050406030204" pitchFamily="18" charset="0"/>
                            </a:rPr>
                            <m:t>𝑥</m:t>
                          </m:r>
                        </m:e>
                        <m:sup>
                          <m:r>
                            <a:rPr lang="en-AU" i="1">
                              <a:latin typeface="Cambria Math" panose="02040503050406030204" pitchFamily="18" charset="0"/>
                            </a:rPr>
                            <m:t>2</m:t>
                          </m:r>
                        </m:sup>
                      </m:sSup>
                      <m:r>
                        <a:rPr lang="en-AU" i="1">
                          <a:latin typeface="Cambria Math" panose="02040503050406030204" pitchFamily="18" charset="0"/>
                        </a:rPr>
                        <m:t>−</m:t>
                      </m:r>
                      <m:r>
                        <a:rPr lang="en-AU" b="0" i="1" smtClean="0">
                          <a:latin typeface="Cambria Math" panose="02040503050406030204" pitchFamily="18" charset="0"/>
                        </a:rPr>
                        <m:t>6</m:t>
                      </m:r>
                      <m:r>
                        <a:rPr lang="en-AU" b="0" i="1" smtClean="0">
                          <a:latin typeface="Cambria Math" panose="02040503050406030204" pitchFamily="18" charset="0"/>
                        </a:rPr>
                        <m:t>𝑎𝑥</m:t>
                      </m:r>
                      <m:r>
                        <a:rPr lang="en-AU" i="1">
                          <a:latin typeface="Cambria Math" panose="02040503050406030204" pitchFamily="18" charset="0"/>
                        </a:rPr>
                        <m:t>+9</m:t>
                      </m:r>
                      <m:r>
                        <a:rPr lang="en-AU" b="0" i="1" smtClean="0">
                          <a:latin typeface="Cambria Math" panose="02040503050406030204" pitchFamily="18" charset="0"/>
                        </a:rPr>
                        <m:t>𝑎</m:t>
                      </m:r>
                      <m:r>
                        <a:rPr lang="en-AU" i="1">
                          <a:latin typeface="Cambria Math" panose="02040503050406030204" pitchFamily="18" charset="0"/>
                        </a:rPr>
                        <m:t>+</m:t>
                      </m:r>
                      <m:r>
                        <a:rPr lang="en-AU" i="1">
                          <a:latin typeface="Cambria Math" panose="02040503050406030204" pitchFamily="18" charset="0"/>
                        </a:rPr>
                        <m:t>𝑏𝑥</m:t>
                      </m:r>
                      <m:r>
                        <a:rPr lang="en-AU" i="1">
                          <a:latin typeface="Cambria Math" panose="02040503050406030204" pitchFamily="18" charset="0"/>
                        </a:rPr>
                        <m:t>+</m:t>
                      </m:r>
                      <m:r>
                        <a:rPr lang="en-AU" i="1">
                          <a:latin typeface="Cambria Math" panose="02040503050406030204" pitchFamily="18" charset="0"/>
                        </a:rPr>
                        <m:t>𝑐</m:t>
                      </m:r>
                      <m:r>
                        <a:rPr lang="en-AU" b="0" i="1" smtClean="0">
                          <a:latin typeface="Cambria Math" panose="02040503050406030204" pitchFamily="18" charset="0"/>
                        </a:rPr>
                        <m:t>+5</m:t>
                      </m:r>
                    </m:oMath>
                    <m:oMath xmlns:m="http://schemas.openxmlformats.org/officeDocument/2006/math">
                      <m:r>
                        <a:rPr lang="en-AU">
                          <a:latin typeface="Cambria Math" panose="02040503050406030204" pitchFamily="18" charset="0"/>
                        </a:rPr>
                        <m:t>      </m:t>
                      </m:r>
                      <m:r>
                        <a:rPr lang="en-AU" i="1">
                          <a:latin typeface="Cambria Math" panose="02040503050406030204" pitchFamily="18" charset="0"/>
                        </a:rPr>
                        <m:t> </m:t>
                      </m:r>
                      <m:r>
                        <a:rPr lang="en-AU" i="1">
                          <a:latin typeface="Cambria Math" panose="02040503050406030204" pitchFamily="18" charset="0"/>
                        </a:rPr>
                        <m:t>𝑔</m:t>
                      </m:r>
                      <m:d>
                        <m:dPr>
                          <m:ctrlPr>
                            <a:rPr lang="en-AU" i="1">
                              <a:latin typeface="Cambria Math" panose="02040503050406030204" pitchFamily="18" charset="0"/>
                            </a:rPr>
                          </m:ctrlPr>
                        </m:dPr>
                        <m:e>
                          <m:r>
                            <a:rPr lang="en-AU" i="1">
                              <a:latin typeface="Cambria Math" panose="02040503050406030204" pitchFamily="18" charset="0"/>
                            </a:rPr>
                            <m:t>𝑥</m:t>
                          </m:r>
                        </m:e>
                      </m:d>
                      <m:r>
                        <a:rPr lang="en-AU" i="1">
                          <a:latin typeface="Cambria Math" panose="02040503050406030204" pitchFamily="18" charset="0"/>
                        </a:rPr>
                        <m:t>=</m:t>
                      </m:r>
                      <m:r>
                        <a:rPr lang="en-AU" i="1">
                          <a:latin typeface="Cambria Math" panose="02040503050406030204" pitchFamily="18" charset="0"/>
                        </a:rPr>
                        <m:t>𝑎</m:t>
                      </m:r>
                      <m:sSup>
                        <m:sSupPr>
                          <m:ctrlPr>
                            <a:rPr lang="en-AU" i="1">
                              <a:latin typeface="Cambria Math" panose="02040503050406030204" pitchFamily="18" charset="0"/>
                            </a:rPr>
                          </m:ctrlPr>
                        </m:sSupPr>
                        <m:e>
                          <m:r>
                            <a:rPr lang="en-AU" i="1">
                              <a:latin typeface="Cambria Math" panose="02040503050406030204" pitchFamily="18" charset="0"/>
                            </a:rPr>
                            <m:t>𝑥</m:t>
                          </m:r>
                        </m:e>
                        <m:sup>
                          <m:r>
                            <a:rPr lang="en-AU" i="1">
                              <a:latin typeface="Cambria Math" panose="02040503050406030204" pitchFamily="18" charset="0"/>
                            </a:rPr>
                            <m:t>2</m:t>
                          </m:r>
                        </m:sup>
                      </m:sSup>
                      <m:r>
                        <a:rPr lang="en-AU" i="1">
                          <a:latin typeface="Cambria Math" panose="02040503050406030204" pitchFamily="18" charset="0"/>
                        </a:rPr>
                        <m:t>+</m:t>
                      </m:r>
                      <m:d>
                        <m:dPr>
                          <m:ctrlPr>
                            <a:rPr lang="en-AU" i="1">
                              <a:latin typeface="Cambria Math" panose="02040503050406030204" pitchFamily="18" charset="0"/>
                            </a:rPr>
                          </m:ctrlPr>
                        </m:dPr>
                        <m:e>
                          <m:r>
                            <a:rPr lang="en-AU" i="1">
                              <a:latin typeface="Cambria Math" panose="02040503050406030204" pitchFamily="18" charset="0"/>
                            </a:rPr>
                            <m:t>𝑏</m:t>
                          </m:r>
                          <m:r>
                            <a:rPr lang="en-AU" i="1">
                              <a:latin typeface="Cambria Math" panose="02040503050406030204" pitchFamily="18" charset="0"/>
                            </a:rPr>
                            <m:t>−6</m:t>
                          </m:r>
                          <m:r>
                            <a:rPr lang="en-AU" b="0" i="1" smtClean="0">
                              <a:latin typeface="Cambria Math" panose="02040503050406030204" pitchFamily="18" charset="0"/>
                            </a:rPr>
                            <m:t>𝑎</m:t>
                          </m:r>
                        </m:e>
                      </m:d>
                      <m:r>
                        <a:rPr lang="en-AU" i="1">
                          <a:latin typeface="Cambria Math" panose="02040503050406030204" pitchFamily="18" charset="0"/>
                        </a:rPr>
                        <m:t>𝑥</m:t>
                      </m:r>
                      <m:r>
                        <a:rPr lang="en-AU" i="1">
                          <a:latin typeface="Cambria Math" panose="02040503050406030204" pitchFamily="18" charset="0"/>
                        </a:rPr>
                        <m:t>+</m:t>
                      </m:r>
                      <m:r>
                        <a:rPr lang="en-AU" i="1">
                          <a:latin typeface="Cambria Math" panose="02040503050406030204" pitchFamily="18" charset="0"/>
                        </a:rPr>
                        <m:t>𝑐</m:t>
                      </m:r>
                      <m:r>
                        <a:rPr lang="en-AU" i="1">
                          <a:latin typeface="Cambria Math" panose="02040503050406030204" pitchFamily="18" charset="0"/>
                        </a:rPr>
                        <m:t>+9</m:t>
                      </m:r>
                      <m:r>
                        <a:rPr lang="en-AU" b="0" i="1" smtClean="0">
                          <a:latin typeface="Cambria Math" panose="02040503050406030204" pitchFamily="18" charset="0"/>
                        </a:rPr>
                        <m:t>𝑎</m:t>
                      </m:r>
                      <m:r>
                        <a:rPr lang="en-AU" b="0" i="1" smtClean="0">
                          <a:latin typeface="Cambria Math" panose="02040503050406030204" pitchFamily="18" charset="0"/>
                        </a:rPr>
                        <m:t>+5</m:t>
                      </m:r>
                    </m:oMath>
                    <m:oMath xmlns:m="http://schemas.openxmlformats.org/officeDocument/2006/math">
                      <m:r>
                        <a:rPr lang="en-AU">
                          <a:latin typeface="Cambria Math" panose="02040503050406030204" pitchFamily="18" charset="0"/>
                        </a:rPr>
                        <m:t>              </m:t>
                      </m:r>
                      <m:r>
                        <a:rPr lang="en-AU" i="1">
                          <a:latin typeface="Cambria Math" panose="02040503050406030204" pitchFamily="18" charset="0"/>
                        </a:rPr>
                        <m:t>𝑎</m:t>
                      </m:r>
                      <m:r>
                        <a:rPr lang="en-AU" i="1">
                          <a:latin typeface="Cambria Math" panose="02040503050406030204" pitchFamily="18" charset="0"/>
                        </a:rPr>
                        <m:t>=1</m:t>
                      </m:r>
                    </m:oMath>
                    <m:oMath xmlns:m="http://schemas.openxmlformats.org/officeDocument/2006/math">
                      <m:r>
                        <a:rPr lang="en-AU">
                          <a:latin typeface="Cambria Math" panose="02040503050406030204" pitchFamily="18" charset="0"/>
                        </a:rPr>
                        <m:t>      </m:t>
                      </m:r>
                      <m:r>
                        <a:rPr lang="en-AU" i="1">
                          <a:latin typeface="Cambria Math" panose="02040503050406030204" pitchFamily="18" charset="0"/>
                        </a:rPr>
                        <m:t>𝑏</m:t>
                      </m:r>
                      <m:r>
                        <a:rPr lang="en-AU" i="1">
                          <a:latin typeface="Cambria Math" panose="02040503050406030204" pitchFamily="18" charset="0"/>
                        </a:rPr>
                        <m:t>−6</m:t>
                      </m:r>
                      <m:r>
                        <a:rPr lang="en-AU" b="0" i="1" smtClean="0">
                          <a:latin typeface="Cambria Math" panose="02040503050406030204" pitchFamily="18" charset="0"/>
                        </a:rPr>
                        <m:t>𝑎</m:t>
                      </m:r>
                      <m:r>
                        <a:rPr lang="en-AU" i="1">
                          <a:latin typeface="Cambria Math" panose="02040503050406030204" pitchFamily="18" charset="0"/>
                        </a:rPr>
                        <m:t>=−4</m:t>
                      </m:r>
                    </m:oMath>
                    <m:oMath xmlns:m="http://schemas.openxmlformats.org/officeDocument/2006/math">
                      <m:r>
                        <a:rPr lang="en-AU">
                          <a:latin typeface="Cambria Math" panose="02040503050406030204" pitchFamily="18" charset="0"/>
                        </a:rPr>
                        <m:t>              </m:t>
                      </m:r>
                      <m:r>
                        <a:rPr lang="en-AU" i="1">
                          <a:latin typeface="Cambria Math" panose="02040503050406030204" pitchFamily="18" charset="0"/>
                        </a:rPr>
                        <m:t>𝑏</m:t>
                      </m:r>
                      <m:r>
                        <a:rPr lang="en-AU" i="1">
                          <a:latin typeface="Cambria Math" panose="02040503050406030204" pitchFamily="18" charset="0"/>
                        </a:rPr>
                        <m:t>=2</m:t>
                      </m:r>
                    </m:oMath>
                    <m:oMath xmlns:m="http://schemas.openxmlformats.org/officeDocument/2006/math">
                      <m:r>
                        <a:rPr lang="en-AU">
                          <a:latin typeface="Cambria Math" panose="02040503050406030204" pitchFamily="18" charset="0"/>
                        </a:rPr>
                        <m:t>      </m:t>
                      </m:r>
                      <m:r>
                        <a:rPr lang="en-AU" i="1">
                          <a:latin typeface="Cambria Math" panose="02040503050406030204" pitchFamily="18" charset="0"/>
                        </a:rPr>
                        <m:t>𝑐</m:t>
                      </m:r>
                      <m:r>
                        <a:rPr lang="en-AU" i="1">
                          <a:latin typeface="Cambria Math" panose="02040503050406030204" pitchFamily="18" charset="0"/>
                        </a:rPr>
                        <m:t>+9</m:t>
                      </m:r>
                      <m:r>
                        <a:rPr lang="en-AU" b="0" i="1" smtClean="0">
                          <a:latin typeface="Cambria Math" panose="02040503050406030204" pitchFamily="18" charset="0"/>
                        </a:rPr>
                        <m:t>𝑎</m:t>
                      </m:r>
                      <m:r>
                        <a:rPr lang="en-AU" b="0" i="1" smtClean="0">
                          <a:latin typeface="Cambria Math" panose="02040503050406030204" pitchFamily="18" charset="0"/>
                        </a:rPr>
                        <m:t>+5=3</m:t>
                      </m:r>
                    </m:oMath>
                    <m:oMath xmlns:m="http://schemas.openxmlformats.org/officeDocument/2006/math">
                      <m:r>
                        <a:rPr lang="en-AU">
                          <a:latin typeface="Cambria Math" panose="02040503050406030204" pitchFamily="18" charset="0"/>
                        </a:rPr>
                        <m:t>              </m:t>
                      </m:r>
                      <m:r>
                        <a:rPr lang="en-AU" i="1">
                          <a:latin typeface="Cambria Math" panose="02040503050406030204" pitchFamily="18" charset="0"/>
                        </a:rPr>
                        <m:t>𝑐</m:t>
                      </m:r>
                      <m:r>
                        <a:rPr lang="en-AU" i="1">
                          <a:latin typeface="Cambria Math" panose="02040503050406030204" pitchFamily="18" charset="0"/>
                        </a:rPr>
                        <m:t>=−11</m:t>
                      </m:r>
                    </m:oMath>
                  </m:oMathPara>
                </a14:m>
                <a:endParaRPr lang="en-AU">
                  <a:latin typeface="Public Sans" pitchFamily="2" charset="77"/>
                </a:endParaRPr>
              </a:p>
              <a:p>
                <a:endParaRPr lang="en-AU">
                  <a:latin typeface="Public Sans" pitchFamily="2" charset="77"/>
                </a:endParaRPr>
              </a:p>
            </p:txBody>
          </p:sp>
        </mc:Choice>
        <mc:Fallback xmlns="">
          <p:sp>
            <p:nvSpPr>
              <p:cNvPr id="5" name="Text Placeholder 4">
                <a:extLst>
                  <a:ext uri="{FF2B5EF4-FFF2-40B4-BE49-F238E27FC236}">
                    <a16:creationId xmlns:a16="http://schemas.microsoft.com/office/drawing/2014/main" id="{A3684912-B91C-0C96-CC33-D6A43EC38390}"/>
                  </a:ext>
                </a:extLst>
              </p:cNvPr>
              <p:cNvSpPr>
                <a:spLocks noGrp="1" noRot="1" noChangeAspect="1" noMove="1" noResize="1" noEditPoints="1" noAdjustHandles="1" noChangeArrowheads="1" noChangeShapeType="1" noTextEdit="1"/>
              </p:cNvSpPr>
              <p:nvPr>
                <p:ph type="body" sz="quarter" idx="17"/>
              </p:nvPr>
            </p:nvSpPr>
            <p:spPr>
              <a:blipFill>
                <a:blip r:embed="rId2"/>
                <a:stretch>
                  <a:fillRect l="-1327"/>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B24BBFE9-C926-56DF-C1F9-6168B1DC58C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23</a:t>
            </a:fld>
            <a:endParaRPr lang="en-AU"/>
          </a:p>
        </p:txBody>
      </p:sp>
    </p:spTree>
    <p:extLst>
      <p:ext uri="{BB962C8B-B14F-4D97-AF65-F5344CB8AC3E}">
        <p14:creationId xmlns:p14="http://schemas.microsoft.com/office/powerpoint/2010/main" val="3938933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a:ln>
                  <a:noFill/>
                </a:ln>
                <a:solidFill>
                  <a:srgbClr val="CBEDFD"/>
                </a:solidFill>
                <a:effectLst/>
                <a:uLnTx/>
                <a:uFillTx/>
                <a:ea typeface="+mn-ea"/>
                <a:cs typeface="+mn-cs"/>
              </a:rPr>
              <a:t> </a:t>
            </a:r>
            <a:r>
              <a:rPr kumimoji="0" lang="en-AU" sz="1200" b="0" i="0" u="none" strike="noStrike" kern="1200" cap="none" spc="0" normalizeH="0" baseline="0" noProof="0">
                <a:ln>
                  <a:noFill/>
                </a:ln>
                <a:solidFill>
                  <a:srgbClr val="FFFFFF"/>
                </a:solidFill>
                <a:effectLst/>
                <a:uLnTx/>
                <a:uFillTx/>
                <a:ea typeface="+mn-ea"/>
                <a:cs typeface="+mn-cs"/>
              </a:rPr>
              <a:t>and the NSW Curriculum website </a:t>
            </a:r>
            <a:r>
              <a:rPr kumimoji="0" lang="en-AU" sz="1200" b="0" i="0" u="none" strike="noStrike" kern="1200" cap="none" spc="0" normalizeH="0" baseline="0" noProof="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AU" u="sng" dirty="0">
                <a:solidFill>
                  <a:srgbClr val="2F5496"/>
                </a:solidFill>
                <a:effectLst/>
                <a:latin typeface="Arial" panose="020B0604020202020204" pitchFamily="34" charset="0"/>
                <a:ea typeface="Calibri" panose="020F0502020204030204" pitchFamily="34" charset="0"/>
                <a:hlinkClick r:id="rId6"/>
              </a:rPr>
              <a:t>Mathematics Advanced 11-12 Syllabus</a:t>
            </a:r>
            <a:r>
              <a:rPr lang="en-AU" dirty="0">
                <a:effectLst/>
                <a:latin typeface="Arial" panose="020B0604020202020204" pitchFamily="34" charset="0"/>
                <a:ea typeface="Calibri" panose="020F0502020204030204" pitchFamily="34" charset="0"/>
              </a:rPr>
              <a:t>  © NSW Education Standards Authority (NESA) for and on behalf of the Crown in right of the State of New South Wales, 2024.</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24</a:t>
            </a:fld>
            <a:endParaRPr lang="en-AU"/>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a:solidFill>
                  <a:schemeClr val="bg1"/>
                </a:solidFill>
              </a:rPr>
              <a:t>The copyright material published in this resource is subject to the </a:t>
            </a:r>
            <a:r>
              <a:rPr lang="en-AU" sz="1200" i="1">
                <a:solidFill>
                  <a:schemeClr val="bg1"/>
                </a:solidFill>
              </a:rPr>
              <a:t>Copyright Act 1968</a:t>
            </a:r>
            <a:r>
              <a:rPr lang="en-AU" sz="1200">
                <a:solidFill>
                  <a:schemeClr val="bg1"/>
                </a:solidFill>
              </a:rPr>
              <a:t> (</a:t>
            </a:r>
            <a:r>
              <a:rPr lang="en-AU" sz="1200" err="1">
                <a:solidFill>
                  <a:schemeClr val="bg1"/>
                </a:solidFill>
              </a:rPr>
              <a:t>Cth</a:t>
            </a:r>
            <a:r>
              <a:rPr lang="en-AU" sz="120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a:solidFill>
                  <a:schemeClr val="bg1"/>
                </a:solidFill>
              </a:rPr>
              <a:t>Copyright material available in this resource and owned by the NSW Department of Education is licensed under a </a:t>
            </a:r>
            <a:r>
              <a:rPr lang="en-AU" sz="120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a:solidFill>
                  <a:schemeClr val="bg1"/>
                </a:solidFill>
              </a:rPr>
              <a:t>.</a:t>
            </a:r>
          </a:p>
          <a:p>
            <a:pPr algn="l">
              <a:lnSpc>
                <a:spcPct val="150000"/>
              </a:lnSpc>
              <a:spcAft>
                <a:spcPts val="600"/>
              </a:spcAft>
            </a:pPr>
            <a:r>
              <a:rPr lang="en-AU" sz="1200">
                <a:solidFill>
                  <a:schemeClr val="bg1"/>
                </a:solidFill>
              </a:rPr>
              <a:t>This license allows you to share and adapt the material for any purpose, even commercially.</a:t>
            </a:r>
          </a:p>
          <a:p>
            <a:pPr algn="l">
              <a:lnSpc>
                <a:spcPct val="150000"/>
              </a:lnSpc>
              <a:spcAft>
                <a:spcPts val="600"/>
              </a:spcAft>
            </a:pPr>
            <a:r>
              <a:rPr lang="en-AU" sz="1200">
                <a:solidFill>
                  <a:schemeClr val="bg1"/>
                </a:solidFill>
              </a:rPr>
              <a:t>Attribution should be given to © State of New South Wales (Department of Education), 2025.</a:t>
            </a:r>
          </a:p>
          <a:p>
            <a:pPr algn="l">
              <a:lnSpc>
                <a:spcPct val="150000"/>
              </a:lnSpc>
            </a:pPr>
            <a:r>
              <a:rPr lang="en-AU" sz="120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a:solidFill>
                  <a:schemeClr val="bg1"/>
                </a:solidFill>
                <a:latin typeface="+mj-lt"/>
              </a:rPr>
              <a:t>Links to third-party material and websites</a:t>
            </a:r>
          </a:p>
          <a:p>
            <a:pPr algn="l">
              <a:lnSpc>
                <a:spcPct val="150000"/>
              </a:lnSpc>
              <a:spcAft>
                <a:spcPts val="600"/>
              </a:spcAft>
            </a:pPr>
            <a:r>
              <a:rPr lang="en-AU" sz="120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a:solidFill>
                  <a:schemeClr val="bg1"/>
                </a:solidFill>
              </a:rPr>
              <a:t>Copyright Act 1968 </a:t>
            </a:r>
            <a:r>
              <a:rPr lang="en-AU" sz="1200">
                <a:solidFill>
                  <a:schemeClr val="bg1"/>
                </a:solidFill>
              </a:rPr>
              <a:t>(</a:t>
            </a:r>
            <a:r>
              <a:rPr lang="en-AU" sz="1200" err="1">
                <a:solidFill>
                  <a:schemeClr val="bg1"/>
                </a:solidFill>
              </a:rPr>
              <a:t>Cth</a:t>
            </a:r>
            <a:r>
              <a:rPr lang="en-AU" sz="120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a:latin typeface="+mj-lt"/>
              </a:rPr>
              <a:t>Activating prior knowledge</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CD3CE2-7738-CCD5-09FF-24E4D34A7F5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7936F12-0DC1-37C6-C3A1-49D8672F2343}"/>
              </a:ext>
            </a:extLst>
          </p:cNvPr>
          <p:cNvSpPr>
            <a:spLocks noGrp="1"/>
          </p:cNvSpPr>
          <p:nvPr>
            <p:ph type="title"/>
          </p:nvPr>
        </p:nvSpPr>
        <p:spPr/>
        <p:txBody>
          <a:bodyPr/>
          <a:lstStyle/>
          <a:p>
            <a:r>
              <a:rPr lang="en-AU">
                <a:latin typeface="+mj-lt"/>
              </a:rPr>
              <a:t>Consider this parabola (1)</a:t>
            </a:r>
          </a:p>
        </p:txBody>
      </p:sp>
      <p:sp>
        <p:nvSpPr>
          <p:cNvPr id="13" name="Text Placeholder 12">
            <a:extLst>
              <a:ext uri="{FF2B5EF4-FFF2-40B4-BE49-F238E27FC236}">
                <a16:creationId xmlns:a16="http://schemas.microsoft.com/office/drawing/2014/main" id="{E19BBDFF-95AA-E264-92BF-132386AFA5B9}"/>
              </a:ext>
            </a:extLst>
          </p:cNvPr>
          <p:cNvSpPr>
            <a:spLocks noGrp="1"/>
          </p:cNvSpPr>
          <p:nvPr>
            <p:ph type="body" sz="quarter" idx="18"/>
          </p:nvPr>
        </p:nvSpPr>
        <p:spPr>
          <a:xfrm>
            <a:off x="360000" y="982520"/>
            <a:ext cx="11483998" cy="356423"/>
          </a:xfrm>
        </p:spPr>
        <p:txBody>
          <a:bodyPr/>
          <a:lstStyle/>
          <a:p>
            <a:r>
              <a:rPr lang="en-AU">
                <a:latin typeface="+mj-lt"/>
              </a:rPr>
              <a:t>Which statements are true?</a:t>
            </a:r>
          </a:p>
        </p:txBody>
      </p:sp>
      <p:pic>
        <p:nvPicPr>
          <p:cNvPr id="11" name="Picture 10" descr="A parabola going through the points (-4,0), (-2,-16) and (0,0).">
            <a:extLst>
              <a:ext uri="{FF2B5EF4-FFF2-40B4-BE49-F238E27FC236}">
                <a16:creationId xmlns:a16="http://schemas.microsoft.com/office/drawing/2014/main" id="{D2953BF3-F73D-FF97-D6D0-266F1EDBD64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07772" y="1567086"/>
            <a:ext cx="4950955" cy="4737100"/>
          </a:xfrm>
          <a:prstGeom prst="rect">
            <a:avLst/>
          </a:prstGeom>
        </p:spPr>
      </p:pic>
      <mc:AlternateContent xmlns:mc="http://schemas.openxmlformats.org/markup-compatibility/2006" xmlns:a14="http://schemas.microsoft.com/office/drawing/2010/main">
        <mc:Choice Requires="a14">
          <p:sp>
            <p:nvSpPr>
              <p:cNvPr id="6" name="Speech Bubble: Rectangle with Corners Rounded 1">
                <a:extLst>
                  <a:ext uri="{FF2B5EF4-FFF2-40B4-BE49-F238E27FC236}">
                    <a16:creationId xmlns:a16="http://schemas.microsoft.com/office/drawing/2014/main" id="{01B294C5-223C-2DA7-E87F-51186251DFC4}"/>
                  </a:ext>
                </a:extLst>
              </p:cNvPr>
              <p:cNvSpPr/>
              <p:nvPr/>
            </p:nvSpPr>
            <p:spPr>
              <a:xfrm>
                <a:off x="8156719" y="1567086"/>
                <a:ext cx="3541466" cy="1142211"/>
              </a:xfrm>
              <a:prstGeom prst="wedgeRoundRectCallout">
                <a:avLst>
                  <a:gd name="adj1" fmla="val -61030"/>
                  <a:gd name="adj2" fmla="val 3304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𝑓</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e>
                      </m:d>
                      <m:r>
                        <a:rPr lang="en-AU" sz="1800" b="0" i="1" smtClean="0">
                          <a:latin typeface="Cambria Math" panose="02040503050406030204" pitchFamily="18" charset="0"/>
                        </a:rPr>
                        <m:t>=4</m:t>
                      </m:r>
                      <m:sSup>
                        <m:sSupPr>
                          <m:ctrlPr>
                            <a:rPr lang="en-AU" sz="1800" b="0" i="1" smtClean="0">
                              <a:latin typeface="Cambria Math" panose="02040503050406030204" pitchFamily="18" charset="0"/>
                            </a:rPr>
                          </m:ctrlPr>
                        </m:sSupPr>
                        <m:e>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r>
                                <a:rPr lang="en-AU" sz="1800" b="0" i="1" smtClean="0">
                                  <a:latin typeface="Cambria Math" panose="02040503050406030204" pitchFamily="18" charset="0"/>
                                </a:rPr>
                                <m:t>+2</m:t>
                              </m:r>
                            </m:e>
                          </m:d>
                        </m:e>
                        <m:sup>
                          <m:r>
                            <a:rPr lang="en-AU" sz="1800" b="0" i="1" smtClean="0">
                              <a:latin typeface="Cambria Math" panose="02040503050406030204" pitchFamily="18" charset="0"/>
                            </a:rPr>
                            <m:t>2</m:t>
                          </m:r>
                        </m:sup>
                      </m:sSup>
                      <m:r>
                        <a:rPr lang="en-AU" sz="1800" b="0" i="1" smtClean="0">
                          <a:latin typeface="Cambria Math" panose="02040503050406030204" pitchFamily="18" charset="0"/>
                        </a:rPr>
                        <m:t>−16</m:t>
                      </m:r>
                    </m:oMath>
                  </m:oMathPara>
                </a14:m>
                <a:endParaRPr lang="en-AU" sz="1800"/>
              </a:p>
            </p:txBody>
          </p:sp>
        </mc:Choice>
        <mc:Fallback xmlns="">
          <p:sp>
            <p:nvSpPr>
              <p:cNvPr id="6" name="Speech Bubble: Rectangle with Corners Rounded 1">
                <a:extLst>
                  <a:ext uri="{FF2B5EF4-FFF2-40B4-BE49-F238E27FC236}">
                    <a16:creationId xmlns:a16="http://schemas.microsoft.com/office/drawing/2014/main" id="{01B294C5-223C-2DA7-E87F-51186251DFC4}"/>
                  </a:ext>
                </a:extLst>
              </p:cNvPr>
              <p:cNvSpPr>
                <a:spLocks noRot="1" noChangeAspect="1" noMove="1" noResize="1" noEditPoints="1" noAdjustHandles="1" noChangeArrowheads="1" noChangeShapeType="1" noTextEdit="1"/>
              </p:cNvSpPr>
              <p:nvPr/>
            </p:nvSpPr>
            <p:spPr>
              <a:xfrm>
                <a:off x="8156719" y="1567086"/>
                <a:ext cx="3541466" cy="1142211"/>
              </a:xfrm>
              <a:prstGeom prst="wedgeRoundRectCallout">
                <a:avLst>
                  <a:gd name="adj1" fmla="val -61030"/>
                  <a:gd name="adj2" fmla="val 33048"/>
                  <a:gd name="adj3" fmla="val 16667"/>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Speech Bubble: Rectangle with Corners Rounded 1">
                <a:extLst>
                  <a:ext uri="{FF2B5EF4-FFF2-40B4-BE49-F238E27FC236}">
                    <a16:creationId xmlns:a16="http://schemas.microsoft.com/office/drawing/2014/main" id="{55B76598-D2FD-897B-3DEB-B55289232E27}"/>
                  </a:ext>
                </a:extLst>
              </p:cNvPr>
              <p:cNvSpPr/>
              <p:nvPr/>
            </p:nvSpPr>
            <p:spPr>
              <a:xfrm>
                <a:off x="6096000" y="3429000"/>
                <a:ext cx="3541466" cy="1142211"/>
              </a:xfrm>
              <a:prstGeom prst="wedgeRoundRectCallout">
                <a:avLst>
                  <a:gd name="adj1" fmla="val 58387"/>
                  <a:gd name="adj2" fmla="val 3805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𝑓</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e>
                      </m:d>
                      <m:r>
                        <a:rPr lang="en-AU" sz="1800" b="0" i="1" smtClean="0">
                          <a:latin typeface="Cambria Math" panose="02040503050406030204" pitchFamily="18" charset="0"/>
                        </a:rPr>
                        <m:t>=</m:t>
                      </m:r>
                      <m:r>
                        <a:rPr lang="en-AU" sz="1800" b="0" i="1" smtClean="0">
                          <a:latin typeface="Cambria Math" panose="02040503050406030204" pitchFamily="18" charset="0"/>
                        </a:rPr>
                        <m:t>𝑥</m:t>
                      </m:r>
                      <m:r>
                        <a:rPr lang="en-AU" sz="1800" b="0" i="1" smtClean="0">
                          <a:latin typeface="Cambria Math" panose="02040503050406030204" pitchFamily="18" charset="0"/>
                        </a:rPr>
                        <m:t>(</m:t>
                      </m:r>
                      <m:r>
                        <a:rPr lang="en-AU" sz="1800" b="0" i="1" smtClean="0">
                          <a:latin typeface="Cambria Math" panose="02040503050406030204" pitchFamily="18" charset="0"/>
                        </a:rPr>
                        <m:t>𝑥</m:t>
                      </m:r>
                      <m:r>
                        <a:rPr lang="en-AU" sz="1800" b="0" i="1" smtClean="0">
                          <a:latin typeface="Cambria Math" panose="02040503050406030204" pitchFamily="18" charset="0"/>
                        </a:rPr>
                        <m:t>+4)</m:t>
                      </m:r>
                    </m:oMath>
                  </m:oMathPara>
                </a14:m>
                <a:endParaRPr lang="en-AU" sz="1800"/>
              </a:p>
            </p:txBody>
          </p:sp>
        </mc:Choice>
        <mc:Fallback xmlns="">
          <p:sp>
            <p:nvSpPr>
              <p:cNvPr id="7" name="Speech Bubble: Rectangle with Corners Rounded 1">
                <a:extLst>
                  <a:ext uri="{FF2B5EF4-FFF2-40B4-BE49-F238E27FC236}">
                    <a16:creationId xmlns:a16="http://schemas.microsoft.com/office/drawing/2014/main" id="{55B76598-D2FD-897B-3DEB-B55289232E27}"/>
                  </a:ext>
                </a:extLst>
              </p:cNvPr>
              <p:cNvSpPr>
                <a:spLocks noRot="1" noChangeAspect="1" noMove="1" noResize="1" noEditPoints="1" noAdjustHandles="1" noChangeArrowheads="1" noChangeShapeType="1" noTextEdit="1"/>
              </p:cNvSpPr>
              <p:nvPr/>
            </p:nvSpPr>
            <p:spPr>
              <a:xfrm>
                <a:off x="6096000" y="3429000"/>
                <a:ext cx="3541466" cy="1142211"/>
              </a:xfrm>
              <a:prstGeom prst="wedgeRoundRectCallout">
                <a:avLst>
                  <a:gd name="adj1" fmla="val 58387"/>
                  <a:gd name="adj2" fmla="val 38051"/>
                  <a:gd name="adj3" fmla="val 16667"/>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Speech Bubble: Rectangle with Corners Rounded 1">
                <a:extLst>
                  <a:ext uri="{FF2B5EF4-FFF2-40B4-BE49-F238E27FC236}">
                    <a16:creationId xmlns:a16="http://schemas.microsoft.com/office/drawing/2014/main" id="{17AE4D0C-EE54-04F8-0C7D-92568155D612}"/>
                  </a:ext>
                </a:extLst>
              </p:cNvPr>
              <p:cNvSpPr/>
              <p:nvPr/>
            </p:nvSpPr>
            <p:spPr>
              <a:xfrm>
                <a:off x="8156719" y="5021456"/>
                <a:ext cx="3541466" cy="1142211"/>
              </a:xfrm>
              <a:prstGeom prst="wedgeRoundRectCallout">
                <a:avLst>
                  <a:gd name="adj1" fmla="val -62240"/>
                  <a:gd name="adj2" fmla="val 2304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𝑓</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e>
                      </m:d>
                      <m:r>
                        <a:rPr lang="en-AU" sz="1800" b="0" i="1" smtClean="0">
                          <a:latin typeface="Cambria Math" panose="02040503050406030204" pitchFamily="18" charset="0"/>
                        </a:rPr>
                        <m:t>=4</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+16</m:t>
                      </m:r>
                      <m:r>
                        <a:rPr lang="en-AU" sz="1800" b="0" i="1" smtClean="0">
                          <a:latin typeface="Cambria Math" panose="02040503050406030204" pitchFamily="18" charset="0"/>
                        </a:rPr>
                        <m:t>𝑥</m:t>
                      </m:r>
                    </m:oMath>
                  </m:oMathPara>
                </a14:m>
                <a:endParaRPr lang="en-AU" sz="1800"/>
              </a:p>
            </p:txBody>
          </p:sp>
        </mc:Choice>
        <mc:Fallback xmlns="">
          <p:sp>
            <p:nvSpPr>
              <p:cNvPr id="8" name="Speech Bubble: Rectangle with Corners Rounded 1">
                <a:extLst>
                  <a:ext uri="{FF2B5EF4-FFF2-40B4-BE49-F238E27FC236}">
                    <a16:creationId xmlns:a16="http://schemas.microsoft.com/office/drawing/2014/main" id="{17AE4D0C-EE54-04F8-0C7D-92568155D612}"/>
                  </a:ext>
                </a:extLst>
              </p:cNvPr>
              <p:cNvSpPr>
                <a:spLocks noRot="1" noChangeAspect="1" noMove="1" noResize="1" noEditPoints="1" noAdjustHandles="1" noChangeArrowheads="1" noChangeShapeType="1" noTextEdit="1"/>
              </p:cNvSpPr>
              <p:nvPr/>
            </p:nvSpPr>
            <p:spPr>
              <a:xfrm>
                <a:off x="8156719" y="5021456"/>
                <a:ext cx="3541466" cy="1142211"/>
              </a:xfrm>
              <a:prstGeom prst="wedgeRoundRectCallout">
                <a:avLst>
                  <a:gd name="adj1" fmla="val -62240"/>
                  <a:gd name="adj2" fmla="val 23040"/>
                  <a:gd name="adj3" fmla="val 16667"/>
                </a:avLst>
              </a:prstGeom>
              <a:blipFill>
                <a:blip r:embed="rId6"/>
                <a:stretch>
                  <a:fillRect/>
                </a:stretch>
              </a:blipFill>
            </p:spPr>
            <p:txBody>
              <a:bodyPr/>
              <a:lstStyle/>
              <a:p>
                <a:r>
                  <a:rPr lang="en-US">
                    <a:noFill/>
                  </a:rPr>
                  <a:t> </a:t>
                </a:r>
              </a:p>
            </p:txBody>
          </p:sp>
        </mc:Fallback>
      </mc:AlternateContent>
      <p:pic>
        <p:nvPicPr>
          <p:cNvPr id="5" name="Graphic 4">
            <a:extLst>
              <a:ext uri="{FF2B5EF4-FFF2-40B4-BE49-F238E27FC236}">
                <a16:creationId xmlns:a16="http://schemas.microsoft.com/office/drawing/2014/main" id="{1908F70C-127E-B5A5-7962-5357C49F5069}"/>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792245" y="1854794"/>
            <a:ext cx="781050" cy="781050"/>
          </a:xfrm>
          <a:prstGeom prst="rect">
            <a:avLst/>
          </a:prstGeom>
        </p:spPr>
      </p:pic>
      <p:pic>
        <p:nvPicPr>
          <p:cNvPr id="10" name="Graphic 9">
            <a:extLst>
              <a:ext uri="{FF2B5EF4-FFF2-40B4-BE49-F238E27FC236}">
                <a16:creationId xmlns:a16="http://schemas.microsoft.com/office/drawing/2014/main" id="{276A1D7B-2615-A095-6F0E-BA52EC6E766F}"/>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792245" y="5392142"/>
            <a:ext cx="714375" cy="771525"/>
          </a:xfrm>
          <a:prstGeom prst="rect">
            <a:avLst/>
          </a:prstGeom>
        </p:spPr>
      </p:pic>
      <p:pic>
        <p:nvPicPr>
          <p:cNvPr id="17" name="Graphic 16">
            <a:extLst>
              <a:ext uri="{FF2B5EF4-FFF2-40B4-BE49-F238E27FC236}">
                <a16:creationId xmlns:a16="http://schemas.microsoft.com/office/drawing/2014/main" id="{91FF4C27-FFC7-8820-F948-CCD0137D6FA6}"/>
              </a:ext>
              <a:ext uri="{C183D7F6-B498-43B3-948B-1728B52AA6E4}">
                <adec:decorative xmlns:adec="http://schemas.microsoft.com/office/drawing/2017/decorative" val="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117565" y="2173948"/>
            <a:ext cx="352425" cy="333375"/>
          </a:xfrm>
          <a:prstGeom prst="rect">
            <a:avLst/>
          </a:prstGeom>
        </p:spPr>
      </p:pic>
      <p:pic>
        <p:nvPicPr>
          <p:cNvPr id="21" name="Graphic 20">
            <a:extLst>
              <a:ext uri="{FF2B5EF4-FFF2-40B4-BE49-F238E27FC236}">
                <a16:creationId xmlns:a16="http://schemas.microsoft.com/office/drawing/2014/main" id="{CCB24F3D-80C6-9C90-F117-A16B9CC48D33}"/>
              </a:ext>
              <a:ext uri="{C183D7F6-B498-43B3-948B-1728B52AA6E4}">
                <adec:decorative xmlns:adec="http://schemas.microsoft.com/office/drawing/2017/decorative" val="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122328" y="5620741"/>
            <a:ext cx="304800" cy="314325"/>
          </a:xfrm>
          <a:prstGeom prst="rect">
            <a:avLst/>
          </a:prstGeom>
        </p:spPr>
      </p:pic>
      <p:grpSp>
        <p:nvGrpSpPr>
          <p:cNvPr id="22" name="Group 21">
            <a:extLst>
              <a:ext uri="{FF2B5EF4-FFF2-40B4-BE49-F238E27FC236}">
                <a16:creationId xmlns:a16="http://schemas.microsoft.com/office/drawing/2014/main" id="{0CB5D362-3A69-B95B-EC2E-258A43B6089D}"/>
              </a:ext>
              <a:ext uri="{C183D7F6-B498-43B3-948B-1728B52AA6E4}">
                <adec:decorative xmlns:adec="http://schemas.microsoft.com/office/drawing/2017/decorative" val="1"/>
              </a:ext>
            </a:extLst>
          </p:cNvPr>
          <p:cNvGrpSpPr/>
          <p:nvPr/>
        </p:nvGrpSpPr>
        <p:grpSpPr>
          <a:xfrm flipH="1">
            <a:off x="10450220" y="3810566"/>
            <a:ext cx="581025" cy="676275"/>
            <a:chOff x="10450220" y="3810566"/>
            <a:chExt cx="581025" cy="676275"/>
          </a:xfrm>
        </p:grpSpPr>
        <p:pic>
          <p:nvPicPr>
            <p:cNvPr id="15" name="Graphic 14" descr="Child with short hair">
              <a:extLst>
                <a:ext uri="{FF2B5EF4-FFF2-40B4-BE49-F238E27FC236}">
                  <a16:creationId xmlns:a16="http://schemas.microsoft.com/office/drawing/2014/main" id="{0D4427F1-8B9C-C132-4F4B-747D503FDC2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0450220" y="3810566"/>
              <a:ext cx="581025" cy="676275"/>
            </a:xfrm>
            <a:prstGeom prst="rect">
              <a:avLst/>
            </a:prstGeom>
          </p:spPr>
        </p:pic>
        <p:pic>
          <p:nvPicPr>
            <p:cNvPr id="19" name="Graphic 18" descr="An eye rolling face">
              <a:extLst>
                <a:ext uri="{FF2B5EF4-FFF2-40B4-BE49-F238E27FC236}">
                  <a16:creationId xmlns:a16="http://schemas.microsoft.com/office/drawing/2014/main" id="{B9D18C39-C85E-84DF-2EB3-094C4952E462}"/>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0690580" y="4085893"/>
              <a:ext cx="304800" cy="314325"/>
            </a:xfrm>
            <a:prstGeom prst="rect">
              <a:avLst/>
            </a:prstGeom>
          </p:spPr>
        </p:pic>
      </p:grpSp>
      <p:sp>
        <p:nvSpPr>
          <p:cNvPr id="3" name="Slide Number Placeholder 2">
            <a:extLst>
              <a:ext uri="{FF2B5EF4-FFF2-40B4-BE49-F238E27FC236}">
                <a16:creationId xmlns:a16="http://schemas.microsoft.com/office/drawing/2014/main" id="{444E1813-DA00-2301-CAA7-BF4EB03DC5D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a:p>
        </p:txBody>
      </p:sp>
    </p:spTree>
    <p:extLst>
      <p:ext uri="{BB962C8B-B14F-4D97-AF65-F5344CB8AC3E}">
        <p14:creationId xmlns:p14="http://schemas.microsoft.com/office/powerpoint/2010/main" val="549857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19675D-B961-A7BF-FF43-372E20A1B5A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1A4DC20-2619-AC53-3692-64D5CE6F7772}"/>
              </a:ext>
            </a:extLst>
          </p:cNvPr>
          <p:cNvSpPr>
            <a:spLocks noGrp="1"/>
          </p:cNvSpPr>
          <p:nvPr>
            <p:ph type="title"/>
          </p:nvPr>
        </p:nvSpPr>
        <p:spPr/>
        <p:txBody>
          <a:bodyPr/>
          <a:lstStyle/>
          <a:p>
            <a:r>
              <a:rPr lang="en-AU">
                <a:latin typeface="+mj-lt"/>
              </a:rPr>
              <a:t>Consider this parabola (2)</a:t>
            </a:r>
          </a:p>
        </p:txBody>
      </p:sp>
      <p:sp>
        <p:nvSpPr>
          <p:cNvPr id="13" name="Text Placeholder 12">
            <a:extLst>
              <a:ext uri="{FF2B5EF4-FFF2-40B4-BE49-F238E27FC236}">
                <a16:creationId xmlns:a16="http://schemas.microsoft.com/office/drawing/2014/main" id="{7289F3A7-7150-02BA-9178-1ED634FCB2AE}"/>
              </a:ext>
            </a:extLst>
          </p:cNvPr>
          <p:cNvSpPr>
            <a:spLocks noGrp="1"/>
          </p:cNvSpPr>
          <p:nvPr>
            <p:ph type="body" sz="quarter" idx="18"/>
          </p:nvPr>
        </p:nvSpPr>
        <p:spPr>
          <a:xfrm>
            <a:off x="360000" y="982520"/>
            <a:ext cx="11483998" cy="356423"/>
          </a:xfrm>
        </p:spPr>
        <p:txBody>
          <a:bodyPr/>
          <a:lstStyle/>
          <a:p>
            <a:r>
              <a:rPr lang="en-AU">
                <a:latin typeface="+mj-lt"/>
              </a:rPr>
              <a:t>Which statements are true?</a:t>
            </a:r>
          </a:p>
        </p:txBody>
      </p:sp>
      <p:pic>
        <p:nvPicPr>
          <p:cNvPr id="5" name="Picture 4" descr="A parabola going through the points (-1,0), (0, 6) and (1,0)">
            <a:extLst>
              <a:ext uri="{FF2B5EF4-FFF2-40B4-BE49-F238E27FC236}">
                <a16:creationId xmlns:a16="http://schemas.microsoft.com/office/drawing/2014/main" id="{FAE3F57B-C94D-843C-A6C6-A281F645F05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0894" y="1445922"/>
            <a:ext cx="3479156" cy="4677373"/>
          </a:xfrm>
          <a:prstGeom prst="rect">
            <a:avLst/>
          </a:prstGeom>
        </p:spPr>
      </p:pic>
      <mc:AlternateContent xmlns:mc="http://schemas.openxmlformats.org/markup-compatibility/2006" xmlns:a14="http://schemas.microsoft.com/office/drawing/2010/main">
        <mc:Choice Requires="a14">
          <p:sp>
            <p:nvSpPr>
              <p:cNvPr id="6" name="Speech Bubble: Rectangle with Corners Rounded 1">
                <a:extLst>
                  <a:ext uri="{FF2B5EF4-FFF2-40B4-BE49-F238E27FC236}">
                    <a16:creationId xmlns:a16="http://schemas.microsoft.com/office/drawing/2014/main" id="{E01D2546-83D0-41D1-D93E-C2CFC6B877E0}"/>
                  </a:ext>
                </a:extLst>
              </p:cNvPr>
              <p:cNvSpPr/>
              <p:nvPr/>
            </p:nvSpPr>
            <p:spPr>
              <a:xfrm>
                <a:off x="8156719" y="1567086"/>
                <a:ext cx="3541466" cy="1142211"/>
              </a:xfrm>
              <a:prstGeom prst="wedgeRoundRectCallout">
                <a:avLst>
                  <a:gd name="adj1" fmla="val -61030"/>
                  <a:gd name="adj2" fmla="val 3304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𝑓</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e>
                      </m:d>
                      <m:r>
                        <a:rPr lang="en-AU" sz="1800" b="0" i="1" smtClean="0">
                          <a:latin typeface="Cambria Math" panose="02040503050406030204" pitchFamily="18" charset="0"/>
                        </a:rPr>
                        <m:t>=</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m:t>
                          </m:r>
                          <m:r>
                            <a:rPr lang="en-AU" sz="1800" b="0" i="1" smtClean="0">
                              <a:latin typeface="Cambria Math" panose="02040503050406030204" pitchFamily="18" charset="0"/>
                            </a:rPr>
                            <m:t>𝑥</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+6</m:t>
                      </m:r>
                    </m:oMath>
                  </m:oMathPara>
                </a14:m>
                <a:endParaRPr lang="en-AU" sz="1800"/>
              </a:p>
            </p:txBody>
          </p:sp>
        </mc:Choice>
        <mc:Fallback xmlns="">
          <p:sp>
            <p:nvSpPr>
              <p:cNvPr id="6" name="Speech Bubble: Rectangle with Corners Rounded 1">
                <a:extLst>
                  <a:ext uri="{FF2B5EF4-FFF2-40B4-BE49-F238E27FC236}">
                    <a16:creationId xmlns:a16="http://schemas.microsoft.com/office/drawing/2014/main" id="{E01D2546-83D0-41D1-D93E-C2CFC6B877E0}"/>
                  </a:ext>
                </a:extLst>
              </p:cNvPr>
              <p:cNvSpPr>
                <a:spLocks noRot="1" noChangeAspect="1" noMove="1" noResize="1" noEditPoints="1" noAdjustHandles="1" noChangeArrowheads="1" noChangeShapeType="1" noTextEdit="1"/>
              </p:cNvSpPr>
              <p:nvPr/>
            </p:nvSpPr>
            <p:spPr>
              <a:xfrm>
                <a:off x="8156719" y="1567086"/>
                <a:ext cx="3541466" cy="1142211"/>
              </a:xfrm>
              <a:prstGeom prst="wedgeRoundRectCallout">
                <a:avLst>
                  <a:gd name="adj1" fmla="val -61030"/>
                  <a:gd name="adj2" fmla="val 33048"/>
                  <a:gd name="adj3" fmla="val 16667"/>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Speech Bubble: Rectangle with Corners Rounded 1">
                <a:extLst>
                  <a:ext uri="{FF2B5EF4-FFF2-40B4-BE49-F238E27FC236}">
                    <a16:creationId xmlns:a16="http://schemas.microsoft.com/office/drawing/2014/main" id="{9F889CDF-D977-58A7-B005-2B5E0032DF9F}"/>
                  </a:ext>
                </a:extLst>
              </p:cNvPr>
              <p:cNvSpPr/>
              <p:nvPr/>
            </p:nvSpPr>
            <p:spPr>
              <a:xfrm>
                <a:off x="6096000" y="3429000"/>
                <a:ext cx="3541466" cy="1142211"/>
              </a:xfrm>
              <a:prstGeom prst="wedgeRoundRectCallout">
                <a:avLst>
                  <a:gd name="adj1" fmla="val 58387"/>
                  <a:gd name="adj2" fmla="val 3805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𝑓</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e>
                      </m:d>
                      <m:r>
                        <a:rPr lang="en-AU" sz="1800" b="0" i="1" smtClean="0">
                          <a:latin typeface="Cambria Math" panose="02040503050406030204" pitchFamily="18" charset="0"/>
                        </a:rPr>
                        <m:t>=−6(</m:t>
                      </m:r>
                      <m:r>
                        <a:rPr lang="en-AU" sz="1800" b="0" i="1" smtClean="0">
                          <a:latin typeface="Cambria Math" panose="02040503050406030204" pitchFamily="18" charset="0"/>
                        </a:rPr>
                        <m:t>𝑥</m:t>
                      </m:r>
                      <m:r>
                        <a:rPr lang="en-AU" sz="1800" b="0" i="1" smtClean="0">
                          <a:latin typeface="Cambria Math" panose="02040503050406030204" pitchFamily="18" charset="0"/>
                        </a:rPr>
                        <m:t>−1)(</m:t>
                      </m:r>
                      <m:r>
                        <a:rPr lang="en-AU" sz="1800" b="0" i="1" smtClean="0">
                          <a:latin typeface="Cambria Math" panose="02040503050406030204" pitchFamily="18" charset="0"/>
                        </a:rPr>
                        <m:t>𝑥</m:t>
                      </m:r>
                      <m:r>
                        <a:rPr lang="en-AU" sz="1800" b="0" i="1" smtClean="0">
                          <a:latin typeface="Cambria Math" panose="02040503050406030204" pitchFamily="18" charset="0"/>
                        </a:rPr>
                        <m:t>+1)</m:t>
                      </m:r>
                    </m:oMath>
                  </m:oMathPara>
                </a14:m>
                <a:endParaRPr lang="en-AU" sz="1800"/>
              </a:p>
            </p:txBody>
          </p:sp>
        </mc:Choice>
        <mc:Fallback xmlns="">
          <p:sp>
            <p:nvSpPr>
              <p:cNvPr id="7" name="Speech Bubble: Rectangle with Corners Rounded 1">
                <a:extLst>
                  <a:ext uri="{FF2B5EF4-FFF2-40B4-BE49-F238E27FC236}">
                    <a16:creationId xmlns:a16="http://schemas.microsoft.com/office/drawing/2014/main" id="{9F889CDF-D977-58A7-B005-2B5E0032DF9F}"/>
                  </a:ext>
                </a:extLst>
              </p:cNvPr>
              <p:cNvSpPr>
                <a:spLocks noRot="1" noChangeAspect="1" noMove="1" noResize="1" noEditPoints="1" noAdjustHandles="1" noChangeArrowheads="1" noChangeShapeType="1" noTextEdit="1"/>
              </p:cNvSpPr>
              <p:nvPr/>
            </p:nvSpPr>
            <p:spPr>
              <a:xfrm>
                <a:off x="6096000" y="3429000"/>
                <a:ext cx="3541466" cy="1142211"/>
              </a:xfrm>
              <a:prstGeom prst="wedgeRoundRectCallout">
                <a:avLst>
                  <a:gd name="adj1" fmla="val 58387"/>
                  <a:gd name="adj2" fmla="val 38051"/>
                  <a:gd name="adj3" fmla="val 16667"/>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Speech Bubble: Rectangle with Corners Rounded 1">
                <a:extLst>
                  <a:ext uri="{FF2B5EF4-FFF2-40B4-BE49-F238E27FC236}">
                    <a16:creationId xmlns:a16="http://schemas.microsoft.com/office/drawing/2014/main" id="{0220D31C-4E8D-E29E-F809-C3621DCFA454}"/>
                  </a:ext>
                </a:extLst>
              </p:cNvPr>
              <p:cNvSpPr/>
              <p:nvPr/>
            </p:nvSpPr>
            <p:spPr>
              <a:xfrm>
                <a:off x="8156719" y="5021456"/>
                <a:ext cx="3541466" cy="1142211"/>
              </a:xfrm>
              <a:prstGeom prst="wedgeRoundRectCallout">
                <a:avLst>
                  <a:gd name="adj1" fmla="val -62240"/>
                  <a:gd name="adj2" fmla="val 2304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𝑓</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e>
                      </m:d>
                      <m:r>
                        <a:rPr lang="en-AU" sz="1800" b="0" i="1" smtClean="0">
                          <a:latin typeface="Cambria Math" panose="02040503050406030204" pitchFamily="18" charset="0"/>
                        </a:rPr>
                        <m:t>=−6</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+6</m:t>
                      </m:r>
                    </m:oMath>
                  </m:oMathPara>
                </a14:m>
                <a:endParaRPr lang="en-AU" sz="1800"/>
              </a:p>
            </p:txBody>
          </p:sp>
        </mc:Choice>
        <mc:Fallback xmlns="">
          <p:sp>
            <p:nvSpPr>
              <p:cNvPr id="8" name="Speech Bubble: Rectangle with Corners Rounded 1">
                <a:extLst>
                  <a:ext uri="{FF2B5EF4-FFF2-40B4-BE49-F238E27FC236}">
                    <a16:creationId xmlns:a16="http://schemas.microsoft.com/office/drawing/2014/main" id="{0220D31C-4E8D-E29E-F809-C3621DCFA454}"/>
                  </a:ext>
                </a:extLst>
              </p:cNvPr>
              <p:cNvSpPr>
                <a:spLocks noRot="1" noChangeAspect="1" noMove="1" noResize="1" noEditPoints="1" noAdjustHandles="1" noChangeArrowheads="1" noChangeShapeType="1" noTextEdit="1"/>
              </p:cNvSpPr>
              <p:nvPr/>
            </p:nvSpPr>
            <p:spPr>
              <a:xfrm>
                <a:off x="8156719" y="5021456"/>
                <a:ext cx="3541466" cy="1142211"/>
              </a:xfrm>
              <a:prstGeom prst="wedgeRoundRectCallout">
                <a:avLst>
                  <a:gd name="adj1" fmla="val -62240"/>
                  <a:gd name="adj2" fmla="val 23040"/>
                  <a:gd name="adj3" fmla="val 16667"/>
                </a:avLst>
              </a:prstGeom>
              <a:blipFill>
                <a:blip r:embed="rId6"/>
                <a:stretch>
                  <a:fillRect/>
                </a:stretch>
              </a:blipFill>
            </p:spPr>
            <p:txBody>
              <a:bodyPr/>
              <a:lstStyle/>
              <a:p>
                <a:r>
                  <a:rPr lang="en-US">
                    <a:noFill/>
                  </a:rPr>
                  <a:t> </a:t>
                </a:r>
              </a:p>
            </p:txBody>
          </p:sp>
        </mc:Fallback>
      </mc:AlternateContent>
      <p:pic>
        <p:nvPicPr>
          <p:cNvPr id="9" name="Graphic 8">
            <a:extLst>
              <a:ext uri="{FF2B5EF4-FFF2-40B4-BE49-F238E27FC236}">
                <a16:creationId xmlns:a16="http://schemas.microsoft.com/office/drawing/2014/main" id="{9BAF55F8-3177-E3F0-0F18-5F7A99F3FAAB}"/>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799219" y="5339838"/>
            <a:ext cx="676275" cy="714375"/>
          </a:xfrm>
          <a:prstGeom prst="rect">
            <a:avLst/>
          </a:prstGeom>
        </p:spPr>
      </p:pic>
      <p:pic>
        <p:nvPicPr>
          <p:cNvPr id="11" name="Graphic 10">
            <a:extLst>
              <a:ext uri="{FF2B5EF4-FFF2-40B4-BE49-F238E27FC236}">
                <a16:creationId xmlns:a16="http://schemas.microsoft.com/office/drawing/2014/main" id="{CCAB667F-AC23-9FBE-88A8-9988A918840D}"/>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591035" y="1821598"/>
            <a:ext cx="876300" cy="752475"/>
          </a:xfrm>
          <a:prstGeom prst="rect">
            <a:avLst/>
          </a:prstGeom>
        </p:spPr>
      </p:pic>
      <p:pic>
        <p:nvPicPr>
          <p:cNvPr id="15" name="Graphic 14">
            <a:extLst>
              <a:ext uri="{FF2B5EF4-FFF2-40B4-BE49-F238E27FC236}">
                <a16:creationId xmlns:a16="http://schemas.microsoft.com/office/drawing/2014/main" id="{E6C640D2-09EE-0F39-DC6E-B8CDF49E504A}"/>
              </a:ext>
              <a:ext uri="{C183D7F6-B498-43B3-948B-1728B52AA6E4}">
                <adec:decorative xmlns:adec="http://schemas.microsoft.com/office/drawing/2017/decorative" val="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flipH="1">
            <a:off x="10485825" y="3681091"/>
            <a:ext cx="638175" cy="819150"/>
          </a:xfrm>
          <a:prstGeom prst="rect">
            <a:avLst/>
          </a:prstGeom>
        </p:spPr>
      </p:pic>
      <p:pic>
        <p:nvPicPr>
          <p:cNvPr id="17" name="Graphic 16">
            <a:extLst>
              <a:ext uri="{FF2B5EF4-FFF2-40B4-BE49-F238E27FC236}">
                <a16:creationId xmlns:a16="http://schemas.microsoft.com/office/drawing/2014/main" id="{B553FD2D-D02A-5654-FB65-EDAA08B83EDB}"/>
              </a:ext>
              <a:ext uri="{C183D7F6-B498-43B3-948B-1728B52AA6E4}">
                <adec:decorative xmlns:adec="http://schemas.microsoft.com/office/drawing/2017/decorative" val="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965309" y="2108832"/>
            <a:ext cx="333375" cy="304800"/>
          </a:xfrm>
          <a:prstGeom prst="rect">
            <a:avLst/>
          </a:prstGeom>
        </p:spPr>
      </p:pic>
      <p:pic>
        <p:nvPicPr>
          <p:cNvPr id="19" name="Graphic 18">
            <a:extLst>
              <a:ext uri="{FF2B5EF4-FFF2-40B4-BE49-F238E27FC236}">
                <a16:creationId xmlns:a16="http://schemas.microsoft.com/office/drawing/2014/main" id="{9F2DF243-A0ED-47CE-A901-62DE8F40430D}"/>
              </a:ext>
              <a:ext uri="{C183D7F6-B498-43B3-948B-1728B52AA6E4}">
                <adec:decorative xmlns:adec="http://schemas.microsoft.com/office/drawing/2017/decorative" val="1"/>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flipH="1">
            <a:off x="10573179" y="4005178"/>
            <a:ext cx="314325" cy="352425"/>
          </a:xfrm>
          <a:prstGeom prst="rect">
            <a:avLst/>
          </a:prstGeom>
        </p:spPr>
      </p:pic>
      <p:pic>
        <p:nvPicPr>
          <p:cNvPr id="21" name="Graphic 20">
            <a:extLst>
              <a:ext uri="{FF2B5EF4-FFF2-40B4-BE49-F238E27FC236}">
                <a16:creationId xmlns:a16="http://schemas.microsoft.com/office/drawing/2014/main" id="{4CD96DA1-0028-E0F0-6283-31FBC010FEB4}"/>
              </a:ext>
              <a:ext uri="{C183D7F6-B498-43B3-948B-1728B52AA6E4}">
                <adec:decorative xmlns:adec="http://schemas.microsoft.com/office/drawing/2017/decorative" val="1"/>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7121938" y="5547223"/>
            <a:ext cx="304800" cy="361950"/>
          </a:xfrm>
          <a:prstGeom prst="rect">
            <a:avLst/>
          </a:prstGeom>
        </p:spPr>
      </p:pic>
      <p:sp>
        <p:nvSpPr>
          <p:cNvPr id="3" name="Slide Number Placeholder 2">
            <a:extLst>
              <a:ext uri="{FF2B5EF4-FFF2-40B4-BE49-F238E27FC236}">
                <a16:creationId xmlns:a16="http://schemas.microsoft.com/office/drawing/2014/main" id="{DC9170D5-B8AF-7B66-79F4-F54192DF0AC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5</a:t>
            </a:fld>
            <a:endParaRPr lang="en-AU"/>
          </a:p>
        </p:txBody>
      </p:sp>
    </p:spTree>
    <p:extLst>
      <p:ext uri="{BB962C8B-B14F-4D97-AF65-F5344CB8AC3E}">
        <p14:creationId xmlns:p14="http://schemas.microsoft.com/office/powerpoint/2010/main" val="999110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1A9953-0B43-3148-1670-F4379066F19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C2CC095-2E6B-9162-51CE-CEC5E195E164}"/>
              </a:ext>
            </a:extLst>
          </p:cNvPr>
          <p:cNvSpPr>
            <a:spLocks noGrp="1"/>
          </p:cNvSpPr>
          <p:nvPr>
            <p:ph type="title"/>
          </p:nvPr>
        </p:nvSpPr>
        <p:spPr/>
        <p:txBody>
          <a:bodyPr/>
          <a:lstStyle/>
          <a:p>
            <a:r>
              <a:rPr lang="en-AU">
                <a:latin typeface="+mj-lt"/>
              </a:rPr>
              <a:t>Consider this parabola (3)</a:t>
            </a:r>
          </a:p>
        </p:txBody>
      </p:sp>
      <p:sp>
        <p:nvSpPr>
          <p:cNvPr id="13" name="Text Placeholder 12">
            <a:extLst>
              <a:ext uri="{FF2B5EF4-FFF2-40B4-BE49-F238E27FC236}">
                <a16:creationId xmlns:a16="http://schemas.microsoft.com/office/drawing/2014/main" id="{AB687682-5367-AA32-B970-455BBD2EE70E}"/>
              </a:ext>
            </a:extLst>
          </p:cNvPr>
          <p:cNvSpPr>
            <a:spLocks noGrp="1"/>
          </p:cNvSpPr>
          <p:nvPr>
            <p:ph type="body" sz="quarter" idx="18"/>
          </p:nvPr>
        </p:nvSpPr>
        <p:spPr>
          <a:xfrm>
            <a:off x="360000" y="982520"/>
            <a:ext cx="11483998" cy="356423"/>
          </a:xfrm>
        </p:spPr>
        <p:txBody>
          <a:bodyPr/>
          <a:lstStyle/>
          <a:p>
            <a:r>
              <a:rPr lang="en-AU">
                <a:latin typeface="+mj-lt"/>
              </a:rPr>
              <a:t>Which statements are true?</a:t>
            </a:r>
          </a:p>
        </p:txBody>
      </p:sp>
      <p:pic>
        <p:nvPicPr>
          <p:cNvPr id="9" name="Picture 8" descr="A parabola going through the points (0,10), (1,0), (3,-8) and (5,0)">
            <a:extLst>
              <a:ext uri="{FF2B5EF4-FFF2-40B4-BE49-F238E27FC236}">
                <a16:creationId xmlns:a16="http://schemas.microsoft.com/office/drawing/2014/main" id="{8C73803B-7143-D764-D5F5-4ADEC7E2A8B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93814" y="1505183"/>
            <a:ext cx="5036767" cy="4208804"/>
          </a:xfrm>
          <a:prstGeom prst="rect">
            <a:avLst/>
          </a:prstGeom>
        </p:spPr>
      </p:pic>
      <mc:AlternateContent xmlns:mc="http://schemas.openxmlformats.org/markup-compatibility/2006" xmlns:a14="http://schemas.microsoft.com/office/drawing/2010/main">
        <mc:Choice Requires="a14">
          <p:sp>
            <p:nvSpPr>
              <p:cNvPr id="6" name="Speech Bubble: Rectangle with Corners Rounded 1">
                <a:extLst>
                  <a:ext uri="{FF2B5EF4-FFF2-40B4-BE49-F238E27FC236}">
                    <a16:creationId xmlns:a16="http://schemas.microsoft.com/office/drawing/2014/main" id="{CD42DCC6-FE7E-FB90-74BD-FDEA6BEDF234}"/>
                  </a:ext>
                </a:extLst>
              </p:cNvPr>
              <p:cNvSpPr/>
              <p:nvPr/>
            </p:nvSpPr>
            <p:spPr>
              <a:xfrm>
                <a:off x="8156719" y="1567086"/>
                <a:ext cx="3541466" cy="1142211"/>
              </a:xfrm>
              <a:prstGeom prst="wedgeRoundRectCallout">
                <a:avLst>
                  <a:gd name="adj1" fmla="val -61030"/>
                  <a:gd name="adj2" fmla="val 3304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𝑓</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e>
                      </m:d>
                      <m:r>
                        <a:rPr lang="en-AU" sz="1800" b="0" i="1" smtClean="0">
                          <a:latin typeface="Cambria Math" panose="02040503050406030204" pitchFamily="18" charset="0"/>
                        </a:rPr>
                        <m:t>=2(</m:t>
                      </m:r>
                      <m:r>
                        <a:rPr lang="en-AU" sz="1800" b="0" i="1" smtClean="0">
                          <a:latin typeface="Cambria Math" panose="02040503050406030204" pitchFamily="18" charset="0"/>
                        </a:rPr>
                        <m:t>𝑥</m:t>
                      </m:r>
                      <m:r>
                        <a:rPr lang="en-AU" sz="1800" b="0" i="1" smtClean="0">
                          <a:latin typeface="Cambria Math" panose="02040503050406030204" pitchFamily="18" charset="0"/>
                        </a:rPr>
                        <m:t>−1)(</m:t>
                      </m:r>
                      <m:r>
                        <a:rPr lang="en-AU" sz="1800" b="0" i="1" smtClean="0">
                          <a:latin typeface="Cambria Math" panose="02040503050406030204" pitchFamily="18" charset="0"/>
                        </a:rPr>
                        <m:t>𝑥</m:t>
                      </m:r>
                      <m:r>
                        <a:rPr lang="en-AU" sz="1800" b="0" i="1" smtClean="0">
                          <a:latin typeface="Cambria Math" panose="02040503050406030204" pitchFamily="18" charset="0"/>
                        </a:rPr>
                        <m:t>−5)</m:t>
                      </m:r>
                    </m:oMath>
                  </m:oMathPara>
                </a14:m>
                <a:endParaRPr lang="en-AU" sz="1800"/>
              </a:p>
            </p:txBody>
          </p:sp>
        </mc:Choice>
        <mc:Fallback xmlns="">
          <p:sp>
            <p:nvSpPr>
              <p:cNvPr id="6" name="Speech Bubble: Rectangle with Corners Rounded 1">
                <a:extLst>
                  <a:ext uri="{FF2B5EF4-FFF2-40B4-BE49-F238E27FC236}">
                    <a16:creationId xmlns:a16="http://schemas.microsoft.com/office/drawing/2014/main" id="{CD42DCC6-FE7E-FB90-74BD-FDEA6BEDF234}"/>
                  </a:ext>
                </a:extLst>
              </p:cNvPr>
              <p:cNvSpPr>
                <a:spLocks noRot="1" noChangeAspect="1" noMove="1" noResize="1" noEditPoints="1" noAdjustHandles="1" noChangeArrowheads="1" noChangeShapeType="1" noTextEdit="1"/>
              </p:cNvSpPr>
              <p:nvPr/>
            </p:nvSpPr>
            <p:spPr>
              <a:xfrm>
                <a:off x="8156719" y="1567086"/>
                <a:ext cx="3541466" cy="1142211"/>
              </a:xfrm>
              <a:prstGeom prst="wedgeRoundRectCallout">
                <a:avLst>
                  <a:gd name="adj1" fmla="val -61030"/>
                  <a:gd name="adj2" fmla="val 33048"/>
                  <a:gd name="adj3" fmla="val 16667"/>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Speech Bubble: Rectangle with Corners Rounded 1">
                <a:extLst>
                  <a:ext uri="{FF2B5EF4-FFF2-40B4-BE49-F238E27FC236}">
                    <a16:creationId xmlns:a16="http://schemas.microsoft.com/office/drawing/2014/main" id="{F7726957-D819-189E-0A6F-9A069F5C4DE2}"/>
                  </a:ext>
                </a:extLst>
              </p:cNvPr>
              <p:cNvSpPr/>
              <p:nvPr/>
            </p:nvSpPr>
            <p:spPr>
              <a:xfrm>
                <a:off x="6182862" y="3409677"/>
                <a:ext cx="3541466" cy="1142211"/>
              </a:xfrm>
              <a:prstGeom prst="wedgeRoundRectCallout">
                <a:avLst>
                  <a:gd name="adj1" fmla="val 58387"/>
                  <a:gd name="adj2" fmla="val 3805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𝑓</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e>
                      </m:d>
                      <m:r>
                        <a:rPr lang="en-AU" sz="1800" b="0" i="1" smtClean="0">
                          <a:latin typeface="Cambria Math" panose="02040503050406030204" pitchFamily="18" charset="0"/>
                        </a:rPr>
                        <m:t>=</m:t>
                      </m:r>
                      <m:sSup>
                        <m:sSupPr>
                          <m:ctrlPr>
                            <a:rPr lang="en-AU" sz="1800" b="0" i="1" smtClean="0">
                              <a:latin typeface="Cambria Math" panose="02040503050406030204" pitchFamily="18" charset="0"/>
                            </a:rPr>
                          </m:ctrlPr>
                        </m:sSupPr>
                        <m:e>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r>
                                <a:rPr lang="en-AU" sz="1800" b="0" i="1" smtClean="0">
                                  <a:latin typeface="Cambria Math" panose="02040503050406030204" pitchFamily="18" charset="0"/>
                                </a:rPr>
                                <m:t>−3</m:t>
                              </m:r>
                            </m:e>
                          </m:d>
                        </m:e>
                        <m:sup>
                          <m:r>
                            <a:rPr lang="en-AU" sz="1800" b="0" i="1" smtClean="0">
                              <a:latin typeface="Cambria Math" panose="02040503050406030204" pitchFamily="18" charset="0"/>
                            </a:rPr>
                            <m:t>2</m:t>
                          </m:r>
                        </m:sup>
                      </m:sSup>
                      <m:r>
                        <a:rPr lang="en-AU" sz="1800" b="0" i="1" smtClean="0">
                          <a:latin typeface="Cambria Math" panose="02040503050406030204" pitchFamily="18" charset="0"/>
                        </a:rPr>
                        <m:t>+8</m:t>
                      </m:r>
                    </m:oMath>
                  </m:oMathPara>
                </a14:m>
                <a:endParaRPr lang="en-AU" sz="1800"/>
              </a:p>
            </p:txBody>
          </p:sp>
        </mc:Choice>
        <mc:Fallback xmlns="">
          <p:sp>
            <p:nvSpPr>
              <p:cNvPr id="7" name="Speech Bubble: Rectangle with Corners Rounded 1">
                <a:extLst>
                  <a:ext uri="{FF2B5EF4-FFF2-40B4-BE49-F238E27FC236}">
                    <a16:creationId xmlns:a16="http://schemas.microsoft.com/office/drawing/2014/main" id="{F7726957-D819-189E-0A6F-9A069F5C4DE2}"/>
                  </a:ext>
                </a:extLst>
              </p:cNvPr>
              <p:cNvSpPr>
                <a:spLocks noRot="1" noChangeAspect="1" noMove="1" noResize="1" noEditPoints="1" noAdjustHandles="1" noChangeArrowheads="1" noChangeShapeType="1" noTextEdit="1"/>
              </p:cNvSpPr>
              <p:nvPr/>
            </p:nvSpPr>
            <p:spPr>
              <a:xfrm>
                <a:off x="6182862" y="3409677"/>
                <a:ext cx="3541466" cy="1142211"/>
              </a:xfrm>
              <a:prstGeom prst="wedgeRoundRectCallout">
                <a:avLst>
                  <a:gd name="adj1" fmla="val 58387"/>
                  <a:gd name="adj2" fmla="val 38051"/>
                  <a:gd name="adj3" fmla="val 16667"/>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Speech Bubble: Rectangle with Corners Rounded 1">
                <a:extLst>
                  <a:ext uri="{FF2B5EF4-FFF2-40B4-BE49-F238E27FC236}">
                    <a16:creationId xmlns:a16="http://schemas.microsoft.com/office/drawing/2014/main" id="{FAAD7245-3EEF-CA40-DC73-1F8A17BF76E0}"/>
                  </a:ext>
                </a:extLst>
              </p:cNvPr>
              <p:cNvSpPr/>
              <p:nvPr/>
            </p:nvSpPr>
            <p:spPr>
              <a:xfrm>
                <a:off x="8156719" y="5021456"/>
                <a:ext cx="3541466" cy="1142211"/>
              </a:xfrm>
              <a:prstGeom prst="wedgeRoundRectCallout">
                <a:avLst>
                  <a:gd name="adj1" fmla="val -62240"/>
                  <a:gd name="adj2" fmla="val 2304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𝑓</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e>
                      </m:d>
                      <m:r>
                        <a:rPr lang="en-AU" sz="1800" b="0" i="1" smtClean="0">
                          <a:latin typeface="Cambria Math" panose="02040503050406030204" pitchFamily="18" charset="0"/>
                        </a:rPr>
                        <m:t>=2</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𝑥</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−12</m:t>
                      </m:r>
                      <m:r>
                        <a:rPr lang="en-US" sz="1800" b="0" i="1" smtClean="0">
                          <a:latin typeface="Cambria Math" panose="02040503050406030204" pitchFamily="18" charset="0"/>
                        </a:rPr>
                        <m:t>𝑥</m:t>
                      </m:r>
                      <m:r>
                        <a:rPr lang="en-US" sz="1800" b="0" i="1" smtClean="0">
                          <a:latin typeface="Cambria Math" panose="02040503050406030204" pitchFamily="18" charset="0"/>
                        </a:rPr>
                        <m:t>+10</m:t>
                      </m:r>
                    </m:oMath>
                  </m:oMathPara>
                </a14:m>
                <a:endParaRPr lang="en-AU" sz="1800"/>
              </a:p>
            </p:txBody>
          </p:sp>
        </mc:Choice>
        <mc:Fallback xmlns="">
          <p:sp>
            <p:nvSpPr>
              <p:cNvPr id="8" name="Speech Bubble: Rectangle with Corners Rounded 1">
                <a:extLst>
                  <a:ext uri="{FF2B5EF4-FFF2-40B4-BE49-F238E27FC236}">
                    <a16:creationId xmlns:a16="http://schemas.microsoft.com/office/drawing/2014/main" id="{FAAD7245-3EEF-CA40-DC73-1F8A17BF76E0}"/>
                  </a:ext>
                </a:extLst>
              </p:cNvPr>
              <p:cNvSpPr>
                <a:spLocks noRot="1" noChangeAspect="1" noMove="1" noResize="1" noEditPoints="1" noAdjustHandles="1" noChangeArrowheads="1" noChangeShapeType="1" noTextEdit="1"/>
              </p:cNvSpPr>
              <p:nvPr/>
            </p:nvSpPr>
            <p:spPr>
              <a:xfrm>
                <a:off x="8156719" y="5021456"/>
                <a:ext cx="3541466" cy="1142211"/>
              </a:xfrm>
              <a:prstGeom prst="wedgeRoundRectCallout">
                <a:avLst>
                  <a:gd name="adj1" fmla="val -62240"/>
                  <a:gd name="adj2" fmla="val 23040"/>
                  <a:gd name="adj3" fmla="val 16667"/>
                </a:avLst>
              </a:prstGeom>
              <a:blipFill>
                <a:blip r:embed="rId6"/>
                <a:stretch>
                  <a:fillRect/>
                </a:stretch>
              </a:blipFill>
            </p:spPr>
            <p:txBody>
              <a:bodyPr/>
              <a:lstStyle/>
              <a:p>
                <a:r>
                  <a:rPr lang="en-US">
                    <a:noFill/>
                  </a:rPr>
                  <a:t> </a:t>
                </a:r>
              </a:p>
            </p:txBody>
          </p:sp>
        </mc:Fallback>
      </mc:AlternateContent>
      <p:pic>
        <p:nvPicPr>
          <p:cNvPr id="5" name="Graphic 4">
            <a:extLst>
              <a:ext uri="{FF2B5EF4-FFF2-40B4-BE49-F238E27FC236}">
                <a16:creationId xmlns:a16="http://schemas.microsoft.com/office/drawing/2014/main" id="{0C7F1FEB-E612-CE9E-3860-13AEEE0D9634}"/>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10119877" y="3871564"/>
            <a:ext cx="742950" cy="819150"/>
          </a:xfrm>
          <a:prstGeom prst="rect">
            <a:avLst/>
          </a:prstGeom>
        </p:spPr>
      </p:pic>
      <p:pic>
        <p:nvPicPr>
          <p:cNvPr id="11" name="Graphic 10">
            <a:extLst>
              <a:ext uri="{FF2B5EF4-FFF2-40B4-BE49-F238E27FC236}">
                <a16:creationId xmlns:a16="http://schemas.microsoft.com/office/drawing/2014/main" id="{EAF487F3-2EF5-C15C-A59B-1ADEA167B780}"/>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681488" y="1850273"/>
            <a:ext cx="590550" cy="781050"/>
          </a:xfrm>
          <a:prstGeom prst="rect">
            <a:avLst/>
          </a:prstGeom>
        </p:spPr>
      </p:pic>
      <p:pic>
        <p:nvPicPr>
          <p:cNvPr id="19" name="Graphic 18">
            <a:extLst>
              <a:ext uri="{FF2B5EF4-FFF2-40B4-BE49-F238E27FC236}">
                <a16:creationId xmlns:a16="http://schemas.microsoft.com/office/drawing/2014/main" id="{F399D3A0-3FB9-2ED3-E382-B2E7AC7B03F9}"/>
              </a:ext>
              <a:ext uri="{C183D7F6-B498-43B3-948B-1728B52AA6E4}">
                <adec:decorative xmlns:adec="http://schemas.microsoft.com/office/drawing/2017/decorative" val="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864432" y="2158973"/>
            <a:ext cx="342900" cy="304800"/>
          </a:xfrm>
          <a:prstGeom prst="rect">
            <a:avLst/>
          </a:prstGeom>
        </p:spPr>
      </p:pic>
      <p:pic>
        <p:nvPicPr>
          <p:cNvPr id="21" name="Graphic 20">
            <a:extLst>
              <a:ext uri="{FF2B5EF4-FFF2-40B4-BE49-F238E27FC236}">
                <a16:creationId xmlns:a16="http://schemas.microsoft.com/office/drawing/2014/main" id="{6520F108-1E2F-1794-DA64-142678097791}"/>
              </a:ext>
              <a:ext uri="{C183D7F6-B498-43B3-948B-1728B52AA6E4}">
                <adec:decorative xmlns:adec="http://schemas.microsoft.com/office/drawing/2017/decorative" val="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flipH="1">
            <a:off x="10191574" y="4236513"/>
            <a:ext cx="304800" cy="342900"/>
          </a:xfrm>
          <a:prstGeom prst="rect">
            <a:avLst/>
          </a:prstGeom>
        </p:spPr>
      </p:pic>
      <p:grpSp>
        <p:nvGrpSpPr>
          <p:cNvPr id="24" name="Group 23">
            <a:extLst>
              <a:ext uri="{FF2B5EF4-FFF2-40B4-BE49-F238E27FC236}">
                <a16:creationId xmlns:a16="http://schemas.microsoft.com/office/drawing/2014/main" id="{3D787367-5963-294C-A5F4-19FCE376AEA9}"/>
              </a:ext>
              <a:ext uri="{C183D7F6-B498-43B3-948B-1728B52AA6E4}">
                <adec:decorative xmlns:adec="http://schemas.microsoft.com/office/drawing/2017/decorative" val="1"/>
              </a:ext>
            </a:extLst>
          </p:cNvPr>
          <p:cNvGrpSpPr/>
          <p:nvPr/>
        </p:nvGrpSpPr>
        <p:grpSpPr>
          <a:xfrm>
            <a:off x="6515038" y="5439767"/>
            <a:ext cx="657225" cy="723900"/>
            <a:chOff x="6515038" y="5439767"/>
            <a:chExt cx="657225" cy="723900"/>
          </a:xfrm>
        </p:grpSpPr>
        <p:pic>
          <p:nvPicPr>
            <p:cNvPr id="15" name="Graphic 14" descr="A child with wavy hair">
              <a:extLst>
                <a:ext uri="{FF2B5EF4-FFF2-40B4-BE49-F238E27FC236}">
                  <a16:creationId xmlns:a16="http://schemas.microsoft.com/office/drawing/2014/main" id="{86B7A96F-CB44-2952-FEAA-9341333F9C2E}"/>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515038" y="5439767"/>
              <a:ext cx="657225" cy="723900"/>
            </a:xfrm>
            <a:prstGeom prst="rect">
              <a:avLst/>
            </a:prstGeom>
          </p:spPr>
        </p:pic>
        <p:pic>
          <p:nvPicPr>
            <p:cNvPr id="17" name="Graphic 16" descr="A calm face">
              <a:extLst>
                <a:ext uri="{FF2B5EF4-FFF2-40B4-BE49-F238E27FC236}">
                  <a16:creationId xmlns:a16="http://schemas.microsoft.com/office/drawing/2014/main" id="{BD81E29A-47AF-6205-31A9-34F3AFD18661}"/>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6784949" y="5731546"/>
              <a:ext cx="304800" cy="314325"/>
            </a:xfrm>
            <a:prstGeom prst="rect">
              <a:avLst/>
            </a:prstGeom>
          </p:spPr>
        </p:pic>
        <p:pic>
          <p:nvPicPr>
            <p:cNvPr id="23" name="Graphic 22" descr="Thick sunglasses">
              <a:extLst>
                <a:ext uri="{FF2B5EF4-FFF2-40B4-BE49-F238E27FC236}">
                  <a16:creationId xmlns:a16="http://schemas.microsoft.com/office/drawing/2014/main" id="{C6658513-9DF4-72CE-8254-1B258F3C558A}"/>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6525429" y="5713987"/>
              <a:ext cx="638175" cy="219075"/>
            </a:xfrm>
            <a:prstGeom prst="rect">
              <a:avLst/>
            </a:prstGeom>
          </p:spPr>
        </p:pic>
      </p:grpSp>
      <p:sp>
        <p:nvSpPr>
          <p:cNvPr id="3" name="Slide Number Placeholder 2">
            <a:extLst>
              <a:ext uri="{FF2B5EF4-FFF2-40B4-BE49-F238E27FC236}">
                <a16:creationId xmlns:a16="http://schemas.microsoft.com/office/drawing/2014/main" id="{54DA6520-D1F6-14FD-82E2-A5CC0E743D2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6</a:t>
            </a:fld>
            <a:endParaRPr lang="en-AU"/>
          </a:p>
        </p:txBody>
      </p:sp>
    </p:spTree>
    <p:extLst>
      <p:ext uri="{BB962C8B-B14F-4D97-AF65-F5344CB8AC3E}">
        <p14:creationId xmlns:p14="http://schemas.microsoft.com/office/powerpoint/2010/main" val="1319178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25DC0-A78B-9C20-510F-F88FE757CC1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0030C1D-752A-AD32-B228-695EEA3063DA}"/>
              </a:ext>
            </a:extLst>
          </p:cNvPr>
          <p:cNvSpPr>
            <a:spLocks noGrp="1"/>
          </p:cNvSpPr>
          <p:nvPr>
            <p:ph type="ctrTitle"/>
          </p:nvPr>
        </p:nvSpPr>
        <p:spPr/>
        <p:txBody>
          <a:bodyPr/>
          <a:lstStyle/>
          <a:p>
            <a:r>
              <a:rPr lang="en-AU">
                <a:latin typeface="+mj-lt"/>
              </a:rPr>
              <a:t>Connecting learning</a:t>
            </a:r>
          </a:p>
        </p:txBody>
      </p:sp>
    </p:spTree>
    <p:extLst>
      <p:ext uri="{BB962C8B-B14F-4D97-AF65-F5344CB8AC3E}">
        <p14:creationId xmlns:p14="http://schemas.microsoft.com/office/powerpoint/2010/main" val="193212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CF6B04-29EE-AC15-4D22-5531060EB517}"/>
              </a:ext>
            </a:extLst>
          </p:cNvPr>
          <p:cNvSpPr>
            <a:spLocks noGrp="1"/>
          </p:cNvSpPr>
          <p:nvPr>
            <p:ph type="title"/>
          </p:nvPr>
        </p:nvSpPr>
        <p:spPr/>
        <p:txBody>
          <a:bodyPr/>
          <a:lstStyle/>
          <a:p>
            <a:r>
              <a:rPr lang="en-AU">
                <a:latin typeface="+mj-lt"/>
              </a:rPr>
              <a:t>Slow reveal – Example 1</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60000" y="982520"/>
            <a:ext cx="11483998" cy="356423"/>
          </a:xfrm>
        </p:spPr>
        <p:txBody>
          <a:bodyPr/>
          <a:lstStyle/>
          <a:p>
            <a:r>
              <a:rPr lang="en-AU">
                <a:latin typeface="+mj-lt"/>
              </a:rPr>
              <a:t>What do you notice and wonder?</a:t>
            </a:r>
          </a:p>
        </p:txBody>
      </p:sp>
      <p:pic>
        <p:nvPicPr>
          <p:cNvPr id="6" name="Picture 5" descr="A parabola going through the points (0,10) and (3,1)">
            <a:extLst>
              <a:ext uri="{FF2B5EF4-FFF2-40B4-BE49-F238E27FC236}">
                <a16:creationId xmlns:a16="http://schemas.microsoft.com/office/drawing/2014/main" id="{954DA93C-DBB3-D6DA-6CDD-E05F35D3610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606093" y="1692760"/>
            <a:ext cx="6211076" cy="4556485"/>
          </a:xfrm>
          <a:prstGeom prst="rect">
            <a:avLst/>
          </a:prstGeom>
        </p:spPr>
      </p:pic>
      <p:sp>
        <p:nvSpPr>
          <p:cNvPr id="12" name="Text Placeholder 11">
            <a:extLst>
              <a:ext uri="{FF2B5EF4-FFF2-40B4-BE49-F238E27FC236}">
                <a16:creationId xmlns:a16="http://schemas.microsoft.com/office/drawing/2014/main" id="{02C3478F-FB08-D7AF-5F27-8D143FA97D4C}"/>
              </a:ext>
              <a:ext uri="{C183D7F6-B498-43B3-948B-1728B52AA6E4}">
                <adec:decorative xmlns:adec="http://schemas.microsoft.com/office/drawing/2017/decorative" val="1"/>
              </a:ext>
            </a:extLst>
          </p:cNvPr>
          <p:cNvSpPr>
            <a:spLocks noGrp="1"/>
          </p:cNvSpPr>
          <p:nvPr>
            <p:ph type="body" sz="quarter" idx="17"/>
          </p:nvPr>
        </p:nvSpPr>
        <p:spPr/>
        <p:txBody>
          <a:bodyPr/>
          <a:lstStyle/>
          <a:p>
            <a:r>
              <a:rPr lang="en-AU">
                <a:latin typeface="+mn-lt"/>
              </a:rPr>
              <a:t> </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8</a:t>
            </a:fld>
            <a:endParaRPr lang="en-AU"/>
          </a:p>
        </p:txBody>
      </p:sp>
      <p:sp>
        <p:nvSpPr>
          <p:cNvPr id="7" name="Oval 6">
            <a:extLst>
              <a:ext uri="{FF2B5EF4-FFF2-40B4-BE49-F238E27FC236}">
                <a16:creationId xmlns:a16="http://schemas.microsoft.com/office/drawing/2014/main" id="{D17AD222-FDE1-872C-E8CC-FF6109D3464D}"/>
              </a:ext>
              <a:ext uri="{C183D7F6-B498-43B3-948B-1728B52AA6E4}">
                <adec:decorative xmlns:adec="http://schemas.microsoft.com/office/drawing/2017/decorative" val="1"/>
              </a:ext>
            </a:extLst>
          </p:cNvPr>
          <p:cNvSpPr/>
          <p:nvPr/>
        </p:nvSpPr>
        <p:spPr>
          <a:xfrm>
            <a:off x="4674982" y="4747632"/>
            <a:ext cx="203200" cy="2032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a:extLst>
              <a:ext uri="{FF2B5EF4-FFF2-40B4-BE49-F238E27FC236}">
                <a16:creationId xmlns:a16="http://schemas.microsoft.com/office/drawing/2014/main" id="{49E3F040-0FE9-3367-4377-9D08E8DA99A8}"/>
              </a:ext>
              <a:ext uri="{C183D7F6-B498-43B3-948B-1728B52AA6E4}">
                <adec:decorative xmlns:adec="http://schemas.microsoft.com/office/drawing/2017/decorative" val="1"/>
              </a:ext>
            </a:extLst>
          </p:cNvPr>
          <p:cNvSpPr txBox="1"/>
          <p:nvPr/>
        </p:nvSpPr>
        <p:spPr>
          <a:xfrm>
            <a:off x="4563454" y="5066159"/>
            <a:ext cx="2002971" cy="914400"/>
          </a:xfrm>
          <a:prstGeom prst="rect">
            <a:avLst/>
          </a:prstGeom>
          <a:noFill/>
        </p:spPr>
        <p:txBody>
          <a:bodyPr wrap="none" lIns="0" tIns="0" rIns="0" bIns="0" rtlCol="0">
            <a:noAutofit/>
          </a:bodyPr>
          <a:lstStyle/>
          <a:p>
            <a:pPr algn="l"/>
            <a:r>
              <a:rPr lang="en-AU" sz="1800"/>
              <a:t>Vertex (3, 1)</a:t>
            </a:r>
          </a:p>
        </p:txBody>
      </p:sp>
      <p:sp>
        <p:nvSpPr>
          <p:cNvPr id="9" name="Oval 8">
            <a:extLst>
              <a:ext uri="{FF2B5EF4-FFF2-40B4-BE49-F238E27FC236}">
                <a16:creationId xmlns:a16="http://schemas.microsoft.com/office/drawing/2014/main" id="{7DB8E8F6-C7F7-1083-888F-50753D507B22}"/>
              </a:ext>
              <a:ext uri="{C183D7F6-B498-43B3-948B-1728B52AA6E4}">
                <adec:decorative xmlns:adec="http://schemas.microsoft.com/office/drawing/2017/decorative" val="1"/>
              </a:ext>
            </a:extLst>
          </p:cNvPr>
          <p:cNvSpPr/>
          <p:nvPr/>
        </p:nvSpPr>
        <p:spPr>
          <a:xfrm>
            <a:off x="3407615" y="2913794"/>
            <a:ext cx="203200" cy="2032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CAD866E-230B-6A9B-DAA9-A77BF0B68754}"/>
                  </a:ext>
                  <a:ext uri="{C183D7F6-B498-43B3-948B-1728B52AA6E4}">
                    <adec:decorative xmlns:adec="http://schemas.microsoft.com/office/drawing/2017/decorative" val="1"/>
                  </a:ext>
                </a:extLst>
              </p:cNvPr>
              <p:cNvSpPr txBox="1"/>
              <p:nvPr/>
            </p:nvSpPr>
            <p:spPr>
              <a:xfrm>
                <a:off x="1347494" y="3166710"/>
                <a:ext cx="2002971" cy="914400"/>
              </a:xfrm>
              <a:prstGeom prst="rect">
                <a:avLst/>
              </a:prstGeom>
              <a:noFill/>
            </p:spPr>
            <p:txBody>
              <a:bodyPr wrap="none" lIns="0" tIns="0" rIns="0" bIns="0" rtlCol="0">
                <a:noAutofit/>
              </a:bodyPr>
              <a:lstStyle/>
              <a:p>
                <a:pPr algn="l"/>
                <a14:m>
                  <m:oMath xmlns:m="http://schemas.openxmlformats.org/officeDocument/2006/math">
                    <m:r>
                      <a:rPr lang="en-AU" sz="1800" i="1" dirty="0" smtClean="0">
                        <a:latin typeface="Cambria Math" panose="02040503050406030204" pitchFamily="18" charset="0"/>
                      </a:rPr>
                      <m:t>𝑦</m:t>
                    </m:r>
                  </m:oMath>
                </a14:m>
                <a:r>
                  <a:rPr lang="en-AU" sz="1800"/>
                  <a:t>-intercept (0, 10)</a:t>
                </a:r>
              </a:p>
            </p:txBody>
          </p:sp>
        </mc:Choice>
        <mc:Fallback xmlns="">
          <p:sp>
            <p:nvSpPr>
              <p:cNvPr id="10" name="TextBox 9">
                <a:extLst>
                  <a:ext uri="{FF2B5EF4-FFF2-40B4-BE49-F238E27FC236}">
                    <a16:creationId xmlns:a16="http://schemas.microsoft.com/office/drawing/2014/main" id="{3CAD866E-230B-6A9B-DAA9-A77BF0B68754}"/>
                  </a:ext>
                  <a:ext uri="{C183D7F6-B498-43B3-948B-1728B52AA6E4}">
                    <adec:decorative xmlns:adec="http://schemas.microsoft.com/office/drawing/2017/decorative" val="1"/>
                  </a:ext>
                </a:extLst>
              </p:cNvPr>
              <p:cNvSpPr txBox="1">
                <a:spLocks noRot="1" noChangeAspect="1" noMove="1" noResize="1" noEditPoints="1" noAdjustHandles="1" noChangeArrowheads="1" noChangeShapeType="1" noTextEdit="1"/>
              </p:cNvSpPr>
              <p:nvPr/>
            </p:nvSpPr>
            <p:spPr>
              <a:xfrm>
                <a:off x="1347494" y="3166710"/>
                <a:ext cx="2002971" cy="914400"/>
              </a:xfrm>
              <a:prstGeom prst="rect">
                <a:avLst/>
              </a:prstGeom>
              <a:blipFill>
                <a:blip r:embed="rId4"/>
                <a:stretch>
                  <a:fillRect l="-4255" t="-8667"/>
                </a:stretch>
              </a:blipFill>
            </p:spPr>
            <p:txBody>
              <a:bodyPr/>
              <a:lstStyle/>
              <a:p>
                <a:r>
                  <a:rPr lang="en-AU">
                    <a:noFill/>
                  </a:rPr>
                  <a:t> </a:t>
                </a:r>
              </a:p>
            </p:txBody>
          </p:sp>
        </mc:Fallback>
      </mc:AlternateContent>
    </p:spTree>
    <p:extLst>
      <p:ext uri="{BB962C8B-B14F-4D97-AF65-F5344CB8AC3E}">
        <p14:creationId xmlns:p14="http://schemas.microsoft.com/office/powerpoint/2010/main" val="203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625DD3-F99C-8C98-5D49-87C95F221B5A}"/>
              </a:ext>
            </a:extLst>
          </p:cNvPr>
          <p:cNvSpPr>
            <a:spLocks noGrp="1"/>
          </p:cNvSpPr>
          <p:nvPr>
            <p:ph type="title"/>
          </p:nvPr>
        </p:nvSpPr>
        <p:spPr/>
        <p:txBody>
          <a:bodyPr/>
          <a:lstStyle/>
          <a:p>
            <a:r>
              <a:rPr lang="en-AU"/>
              <a:t>What’s the quadratic function? (1)</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182EF968-39BD-380A-DFAE-8A1E4C021130}"/>
                  </a:ext>
                </a:extLst>
              </p:cNvPr>
              <p:cNvSpPr>
                <a:spLocks noGrp="1"/>
              </p:cNvSpPr>
              <p:nvPr>
                <p:ph type="body" sz="quarter" idx="17"/>
              </p:nvPr>
            </p:nvSpPr>
            <p:spPr/>
            <p:txBody>
              <a:bodyPr/>
              <a:lstStyle/>
              <a:p>
                <a:pPr>
                  <a:lnSpc>
                    <a:spcPct val="200000"/>
                  </a:lnSpc>
                  <a:spcBef>
                    <a:spcPts val="600"/>
                  </a:spcBef>
                  <a:spcAft>
                    <a:spcPts val="600"/>
                  </a:spcAft>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−3</m:t>
                              </m:r>
                            </m:e>
                          </m:d>
                        </m:e>
                        <m:sup>
                          <m:r>
                            <a:rPr lang="en-AU" b="0" i="1" smtClean="0">
                              <a:latin typeface="Cambria Math" panose="02040503050406030204" pitchFamily="18" charset="0"/>
                            </a:rPr>
                            <m:t>2</m:t>
                          </m:r>
                        </m:sup>
                      </m:sSup>
                      <m:r>
                        <a:rPr lang="en-US" b="0" i="1" smtClean="0">
                          <a:latin typeface="Cambria Math" panose="02040503050406030204" pitchFamily="18" charset="0"/>
                        </a:rPr>
                        <m:t>+1</m:t>
                      </m:r>
                    </m:oMath>
                  </m:oMathPara>
                </a14:m>
                <a:endParaRPr lang="en-US" b="0" i="1">
                  <a:latin typeface="Cambria Math" panose="02040503050406030204" pitchFamily="18" charset="0"/>
                </a:endParaRPr>
              </a:p>
              <a:p>
                <a:pPr>
                  <a:lnSpc>
                    <a:spcPct val="200000"/>
                  </a:lnSpc>
                  <a:spcBef>
                    <a:spcPts val="600"/>
                  </a:spcBef>
                  <a:spcAft>
                    <a:spcPts val="600"/>
                  </a:spcAft>
                </a:pPr>
                <a14:m>
                  <m:oMathPara xmlns:m="http://schemas.openxmlformats.org/officeDocument/2006/math">
                    <m:oMathParaPr>
                      <m:jc m:val="left"/>
                    </m:oMathParaPr>
                    <m:oMath xmlns:m="http://schemas.openxmlformats.org/officeDocument/2006/math">
                      <m:r>
                        <a:rPr lang="en-AU" i="1">
                          <a:latin typeface="Cambria Math" panose="02040503050406030204" pitchFamily="18" charset="0"/>
                        </a:rPr>
                        <m:t>𝑦</m:t>
                      </m:r>
                      <m:r>
                        <a:rPr lang="en-AU" i="1">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−6</m:t>
                      </m:r>
                      <m:r>
                        <a:rPr lang="en-US" b="0" i="1" smtClean="0">
                          <a:latin typeface="Cambria Math" panose="02040503050406030204" pitchFamily="18" charset="0"/>
                        </a:rPr>
                        <m:t>𝑥</m:t>
                      </m:r>
                      <m:r>
                        <a:rPr lang="en-US" b="0" i="1" smtClean="0">
                          <a:latin typeface="Cambria Math" panose="02040503050406030204" pitchFamily="18" charset="0"/>
                        </a:rPr>
                        <m:t>+9+1</m:t>
                      </m:r>
                    </m:oMath>
                  </m:oMathPara>
                </a14:m>
                <a:endParaRPr lang="en-US" b="0" i="1">
                  <a:latin typeface="Cambria Math" panose="02040503050406030204" pitchFamily="18" charset="0"/>
                </a:endParaRPr>
              </a:p>
              <a:p>
                <a:pPr>
                  <a:lnSpc>
                    <a:spcPct val="200000"/>
                  </a:lnSpc>
                  <a:spcBef>
                    <a:spcPts val="600"/>
                  </a:spcBef>
                  <a:spcAft>
                    <a:spcPts val="600"/>
                  </a:spcAft>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−6</m:t>
                      </m:r>
                      <m:r>
                        <a:rPr lang="en-US" b="0" i="1" smtClean="0">
                          <a:latin typeface="Cambria Math" panose="02040503050406030204" pitchFamily="18" charset="0"/>
                        </a:rPr>
                        <m:t>𝑥</m:t>
                      </m:r>
                      <m:r>
                        <a:rPr lang="en-US" b="0" i="1" smtClean="0">
                          <a:latin typeface="Cambria Math" panose="02040503050406030204" pitchFamily="18" charset="0"/>
                        </a:rPr>
                        <m:t>+10</m:t>
                      </m:r>
                    </m:oMath>
                  </m:oMathPara>
                </a14:m>
                <a:endParaRPr lang="en-US" b="0" i="1">
                  <a:latin typeface="Cambria Math" panose="02040503050406030204" pitchFamily="18" charset="0"/>
                </a:endParaRPr>
              </a:p>
            </p:txBody>
          </p:sp>
        </mc:Choice>
        <mc:Fallback xmlns="">
          <p:sp>
            <p:nvSpPr>
              <p:cNvPr id="5" name="Text Placeholder 4">
                <a:extLst>
                  <a:ext uri="{FF2B5EF4-FFF2-40B4-BE49-F238E27FC236}">
                    <a16:creationId xmlns:a16="http://schemas.microsoft.com/office/drawing/2014/main" id="{182EF968-39BD-380A-DFAE-8A1E4C021130}"/>
                  </a:ext>
                </a:extLst>
              </p:cNvPr>
              <p:cNvSpPr>
                <a:spLocks noGrp="1" noRot="1" noChangeAspect="1" noMove="1" noResize="1" noEditPoints="1" noAdjustHandles="1" noChangeArrowheads="1" noChangeShapeType="1" noTextEdit="1"/>
              </p:cNvSpPr>
              <p:nvPr>
                <p:ph type="body" sz="quarter" idx="17"/>
              </p:nvPr>
            </p:nvSpPr>
            <p:spPr>
              <a:blipFill>
                <a:blip r:embed="rId3"/>
                <a:stretch>
                  <a:fillRect/>
                </a:stretch>
              </a:blipFill>
            </p:spPr>
            <p:txBody>
              <a:bodyPr/>
              <a:lstStyle/>
              <a:p>
                <a:r>
                  <a:rPr lang="en-US">
                    <a:noFill/>
                  </a:rPr>
                  <a:t> </a:t>
                </a:r>
              </a:p>
            </p:txBody>
          </p:sp>
        </mc:Fallback>
      </mc:AlternateContent>
      <p:pic>
        <p:nvPicPr>
          <p:cNvPr id="7" name="Picture 6" descr="A parabola going through the points (0,10), (3,1) and showing the axis of symmetry at x=3">
            <a:extLst>
              <a:ext uri="{FF2B5EF4-FFF2-40B4-BE49-F238E27FC236}">
                <a16:creationId xmlns:a16="http://schemas.microsoft.com/office/drawing/2014/main" id="{A0E1D40D-E00D-63F9-FDF2-530F26AF9B4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618991" y="1567086"/>
            <a:ext cx="5425206" cy="4457411"/>
          </a:xfrm>
          <a:prstGeom prst="rect">
            <a:avLst/>
          </a:prstGeom>
        </p:spPr>
      </p:pic>
      <p:sp>
        <p:nvSpPr>
          <p:cNvPr id="9" name="Speech Bubble: Rectangle with Corners Rounded 1">
            <a:extLst>
              <a:ext uri="{FF2B5EF4-FFF2-40B4-BE49-F238E27FC236}">
                <a16:creationId xmlns:a16="http://schemas.microsoft.com/office/drawing/2014/main" id="{06A5A7A5-4E48-F9CF-5BB1-254130A61A70}"/>
              </a:ext>
            </a:extLst>
          </p:cNvPr>
          <p:cNvSpPr/>
          <p:nvPr/>
        </p:nvSpPr>
        <p:spPr>
          <a:xfrm>
            <a:off x="2728096" y="1893635"/>
            <a:ext cx="3541466" cy="1142211"/>
          </a:xfrm>
          <a:prstGeom prst="wedgeRoundRectCallout">
            <a:avLst>
              <a:gd name="adj1" fmla="val -59439"/>
              <a:gd name="adj2" fmla="val -39812"/>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a:t>Where did this substitution come from?</a:t>
            </a:r>
          </a:p>
        </p:txBody>
      </p:sp>
      <p:sp>
        <p:nvSpPr>
          <p:cNvPr id="6" name="Speech Bubble: Rectangle with Corners Rounded 1">
            <a:extLst>
              <a:ext uri="{FF2B5EF4-FFF2-40B4-BE49-F238E27FC236}">
                <a16:creationId xmlns:a16="http://schemas.microsoft.com/office/drawing/2014/main" id="{FF5CDF25-C326-DE1D-6D31-10A2E0AA137A}"/>
              </a:ext>
            </a:extLst>
          </p:cNvPr>
          <p:cNvSpPr/>
          <p:nvPr/>
        </p:nvSpPr>
        <p:spPr>
          <a:xfrm>
            <a:off x="2172822" y="3475565"/>
            <a:ext cx="3541466" cy="1142211"/>
          </a:xfrm>
          <a:prstGeom prst="wedgeRoundRectCallout">
            <a:avLst>
              <a:gd name="adj1" fmla="val -59439"/>
              <a:gd name="adj2" fmla="val -39812"/>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a:t>How do you know this is the equation of the parabola?</a:t>
            </a:r>
          </a:p>
        </p:txBody>
      </p:sp>
      <p:sp>
        <p:nvSpPr>
          <p:cNvPr id="2" name="Slide Number Placeholder 1">
            <a:extLst>
              <a:ext uri="{FF2B5EF4-FFF2-40B4-BE49-F238E27FC236}">
                <a16:creationId xmlns:a16="http://schemas.microsoft.com/office/drawing/2014/main" id="{BD95CB9A-A68D-738D-48F3-E29180DB94B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a:p>
        </p:txBody>
      </p:sp>
    </p:spTree>
    <p:extLst>
      <p:ext uri="{BB962C8B-B14F-4D97-AF65-F5344CB8AC3E}">
        <p14:creationId xmlns:p14="http://schemas.microsoft.com/office/powerpoint/2010/main" val="1060170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Lst>
  </p:timing>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55E080995292A458D08911AB2F9EE60" ma:contentTypeVersion="13" ma:contentTypeDescription="Create a new document." ma:contentTypeScope="" ma:versionID="8b8714e7fddb2f24f91623a267cb4c27">
  <xsd:schema xmlns:xsd="http://www.w3.org/2001/XMLSchema" xmlns:xs="http://www.w3.org/2001/XMLSchema" xmlns:p="http://schemas.microsoft.com/office/2006/metadata/properties" xmlns:ns2="0d94be99-a0f6-44e7-93d1-7f56be2e14d5" xmlns:ns3="8c6f0761-0ef4-4d3b-8fe8-3b60dff82ea3" targetNamespace="http://schemas.microsoft.com/office/2006/metadata/properties" ma:root="true" ma:fieldsID="85a416b272d860568535f790367f86e1" ns2:_="" ns3:_="">
    <xsd:import namespace="0d94be99-a0f6-44e7-93d1-7f56be2e14d5"/>
    <xsd:import namespace="8c6f0761-0ef4-4d3b-8fe8-3b60dff82ea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BillingMetadata"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94be99-a0f6-44e7-93d1-7f56be2e14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BillingMetadata" ma:index="19" nillable="true" ma:displayName="MediaServiceBillingMetadata" ma:hidden="true" ma:internalName="MediaServiceBillingMetadata" ma:readOnly="true">
      <xsd:simpleType>
        <xsd:restriction base="dms:Note"/>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c6f0761-0ef4-4d3b-8fe8-3b60dff82ea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ac47464-5fdf-40a8-8052-50f181b1a3f2}" ma:internalName="TaxCatchAll" ma:showField="CatchAllData" ma:web="8c6f0761-0ef4-4d3b-8fe8-3b60dff82ea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d94be99-a0f6-44e7-93d1-7f56be2e14d5">
      <Terms xmlns="http://schemas.microsoft.com/office/infopath/2007/PartnerControls"/>
    </lcf76f155ced4ddcb4097134ff3c332f>
    <TaxCatchAll xmlns="8c6f0761-0ef4-4d3b-8fe8-3b60dff82ea3" xsi:nil="true"/>
  </documentManagement>
</p:properties>
</file>

<file path=customXml/itemProps1.xml><?xml version="1.0" encoding="utf-8"?>
<ds:datastoreItem xmlns:ds="http://schemas.openxmlformats.org/officeDocument/2006/customXml" ds:itemID="{BD27A563-7A9A-421D-B829-2609421368E3}">
  <ds:schemaRefs>
    <ds:schemaRef ds:uri="http://schemas.microsoft.com/sharepoint/v3/contenttype/forms"/>
  </ds:schemaRefs>
</ds:datastoreItem>
</file>

<file path=customXml/itemProps2.xml><?xml version="1.0" encoding="utf-8"?>
<ds:datastoreItem xmlns:ds="http://schemas.openxmlformats.org/officeDocument/2006/customXml" ds:itemID="{915BBD6E-D8A1-4D6A-86DF-001F237DB4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94be99-a0f6-44e7-93d1-7f56be2e14d5"/>
    <ds:schemaRef ds:uri="8c6f0761-0ef4-4d3b-8fe8-3b60dff82e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3E76218-B129-49DE-ACFC-BAB9D9414ACE}">
  <ds:schemaRefs>
    <ds:schemaRef ds:uri="http://schemas.openxmlformats.org/package/2006/metadata/core-properties"/>
    <ds:schemaRef ds:uri="http://schemas.microsoft.com/office/2006/metadata/properties"/>
    <ds:schemaRef ds:uri="0d94be99-a0f6-44e7-93d1-7f56be2e14d5"/>
    <ds:schemaRef ds:uri="http://purl.org/dc/dcmitype/"/>
    <ds:schemaRef ds:uri="http://purl.org/dc/elements/1.1/"/>
    <ds:schemaRef ds:uri="http://schemas.microsoft.com/office/2006/documentManagement/types"/>
    <ds:schemaRef ds:uri="http://www.w3.org/XML/1998/namespace"/>
    <ds:schemaRef ds:uri="http://schemas.microsoft.com/office/infopath/2007/PartnerControls"/>
    <ds:schemaRef ds:uri="8c6f0761-0ef4-4d3b-8fe8-3b60dff82ea3"/>
    <ds:schemaRef ds:uri="http://purl.org/dc/terms/"/>
  </ds:schemaRefs>
</ds:datastoreItem>
</file>

<file path=docProps/app.xml><?xml version="1.0" encoding="utf-8"?>
<Properties xmlns="http://schemas.openxmlformats.org/officeDocument/2006/extended-properties" xmlns:vt="http://schemas.openxmlformats.org/officeDocument/2006/docPropsVTypes">
  <Template>Mathematics MASTER 11-12 PowerPoint NEW (1)</Template>
  <TotalTime>10</TotalTime>
  <Words>2038</Words>
  <Application>Microsoft Office PowerPoint</Application>
  <PresentationFormat>Widescreen</PresentationFormat>
  <Paragraphs>176</Paragraphs>
  <Slides>25</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Times New Roman</vt:lpstr>
      <vt:lpstr>Public Sans</vt:lpstr>
      <vt:lpstr>Calibri</vt:lpstr>
      <vt:lpstr>Cambria Math</vt:lpstr>
      <vt:lpstr>NSWG Corporate</vt:lpstr>
      <vt:lpstr>Finding quadratic functions from a graph</vt:lpstr>
      <vt:lpstr>Learning intentions and success criteria</vt:lpstr>
      <vt:lpstr>Activating prior knowledge</vt:lpstr>
      <vt:lpstr>Consider this parabola (1)</vt:lpstr>
      <vt:lpstr>Consider this parabola (2)</vt:lpstr>
      <vt:lpstr>Consider this parabola (3)</vt:lpstr>
      <vt:lpstr>Connecting learning</vt:lpstr>
      <vt:lpstr>Slow reveal – Example 1</vt:lpstr>
      <vt:lpstr>What’s the quadratic function? (1)</vt:lpstr>
      <vt:lpstr>Slow reveal – Example 2</vt:lpstr>
      <vt:lpstr>What’s the quadratic function? (2)</vt:lpstr>
      <vt:lpstr>Slow reveal – Example 3</vt:lpstr>
      <vt:lpstr>What’s the quadratic function? (3a)</vt:lpstr>
      <vt:lpstr>What’s the quadratic function? (3b)</vt:lpstr>
      <vt:lpstr>Slow reveal – Example 4</vt:lpstr>
      <vt:lpstr>What’s the quadratic function? (4)</vt:lpstr>
      <vt:lpstr>Releasing responsibility</vt:lpstr>
      <vt:lpstr>Are these the same?</vt:lpstr>
      <vt:lpstr>Equating quadratics</vt:lpstr>
      <vt:lpstr>Worked example (your turn) (1)</vt:lpstr>
      <vt:lpstr>Worked example (your turn) – (2)</vt:lpstr>
      <vt:lpstr>Worked example (your turn) (3)</vt:lpstr>
      <vt:lpstr>Worked example (your turn) – (4)</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3, lesson 13 – Finding quadratic functions from a graph – slide deck</dc:title>
  <dc:creator>NSW Department of Education</dc:creator>
  <cp:lastModifiedBy>Julie Devaney</cp:lastModifiedBy>
  <cp:revision>4</cp:revision>
  <dcterms:created xsi:type="dcterms:W3CDTF">2025-05-19T21:52:24Z</dcterms:created>
  <dcterms:modified xsi:type="dcterms:W3CDTF">2025-12-03T01:20:03Z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2024-07-31T04:44:31Z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86cc9e70-6da9-4653-95a8-be9aa2ad5056</vt:lpwstr>
  </property>
  <property fmtid="{D5CDD505-2E9C-101B-9397-08002B2CF9AE}" pid="8" name="MSIP_Label_b603dfd7-d93a-4381-a340-2995d8282205_ContentBits">
    <vt:lpwstr>0</vt:lpwstr>
  </property>
  <property fmtid="{D5CDD505-2E9C-101B-9397-08002B2CF9AE}" pid="9" name="ContentTypeId">
    <vt:lpwstr>0x010100655E080995292A458D08911AB2F9EE60</vt:lpwstr>
  </property>
  <property fmtid="{D5CDD505-2E9C-101B-9397-08002B2CF9AE}" pid="10" name="MediaServiceImageTags">
    <vt:lpwstr/>
  </property>
</Properties>
</file>