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71" r:id="rId6"/>
    <p:sldId id="26523" r:id="rId7"/>
    <p:sldId id="26506" r:id="rId8"/>
    <p:sldId id="26383" r:id="rId9"/>
    <p:sldId id="392" r:id="rId10"/>
    <p:sldId id="387" r:id="rId11"/>
    <p:sldId id="26508" r:id="rId12"/>
    <p:sldId id="26524" r:id="rId13"/>
    <p:sldId id="26510" r:id="rId14"/>
    <p:sldId id="26525" r:id="rId15"/>
    <p:sldId id="26512"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
      <p:font typeface="Public Sans Light" pitchFamily="2" charset="0"/>
      <p:regular r:id="rId26"/>
      <p: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263BDCEB-9FC8-4690-DFCB-22AE17C08782}" name="John Anderson" initials="JA" userId="S::John.Anderson69@det.nsw.edu.au::4665f8d5-4493-45a3-b249-2f437f252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FD5E6-7E59-4F30-92BA-8D9DC3C0E3DD}" v="1" dt="2025-11-26T02:46:50.95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86463" autoAdjust="0"/>
  </p:normalViewPr>
  <p:slideViewPr>
    <p:cSldViewPr snapToGrid="0">
      <p:cViewPr varScale="1">
        <p:scale>
          <a:sx n="78" d="100"/>
          <a:sy n="78" d="100"/>
        </p:scale>
        <p:origin x="402" y="96"/>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13885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D1E53-07EF-5243-76C5-4147FEA118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AE556-9DBD-C000-7E74-717C461F4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5E822-8D58-C96C-5A2C-9CCEF7C5BEA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3E2073F-FB40-AE75-CD16-E25AA8CAF78A}"/>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66068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2616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The discriminant</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Exploring linear and quadratic functions</a:t>
            </a:r>
          </a:p>
        </p:txBody>
      </p:sp>
      <p:pic>
        <p:nvPicPr>
          <p:cNvPr id="5" name="Picture Placeholder 4" descr="A group of people in a classroom.">
            <a:extLst>
              <a:ext uri="{FF2B5EF4-FFF2-40B4-BE49-F238E27FC236}">
                <a16:creationId xmlns:a16="http://schemas.microsoft.com/office/drawing/2014/main" id="{E5550638-CC69-8962-0E7C-7B8C051C9C7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 r="11"/>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A7918-EAF1-E691-8C25-3240463174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B64848-F35D-7F0E-2FAF-CADB7FA6E726}"/>
              </a:ext>
            </a:extLst>
          </p:cNvPr>
          <p:cNvSpPr>
            <a:spLocks noGrp="1"/>
          </p:cNvSpPr>
          <p:nvPr>
            <p:ph type="title"/>
          </p:nvPr>
        </p:nvSpPr>
        <p:spPr/>
        <p:txBody>
          <a:bodyPr/>
          <a:lstStyle/>
          <a:p>
            <a:r>
              <a:rPr lang="en-AU" dirty="0">
                <a:latin typeface="+mj-lt"/>
              </a:rPr>
              <a:t>Solving problems involving the discriminant (1)</a:t>
            </a:r>
          </a:p>
        </p:txBody>
      </p:sp>
      <p:sp>
        <p:nvSpPr>
          <p:cNvPr id="13" name="Text Placeholder 12">
            <a:extLst>
              <a:ext uri="{FF2B5EF4-FFF2-40B4-BE49-F238E27FC236}">
                <a16:creationId xmlns:a16="http://schemas.microsoft.com/office/drawing/2014/main" id="{5EB5D255-817D-19CB-67B9-1F76E01F42A9}"/>
              </a:ext>
            </a:extLst>
          </p:cNvPr>
          <p:cNvSpPr>
            <a:spLocks noGrp="1"/>
          </p:cNvSpPr>
          <p:nvPr>
            <p:ph type="body" sz="quarter" idx="18"/>
          </p:nvPr>
        </p:nvSpPr>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83B70749-D4B3-228A-0CC0-C3DA606241A7}"/>
                  </a:ext>
                </a:extLst>
              </p:cNvPr>
              <p:cNvSpPr>
                <a:spLocks noGrp="1"/>
              </p:cNvSpPr>
              <p:nvPr>
                <p:ph type="body" sz="quarter" idx="17"/>
              </p:nvPr>
            </p:nvSpPr>
            <p:spPr>
              <a:xfrm>
                <a:off x="360000" y="1567087"/>
                <a:ext cx="11153127" cy="4760978"/>
              </a:xfrm>
            </p:spPr>
            <p:txBody>
              <a:bodyPr/>
              <a:lstStyle/>
              <a:p>
                <a:r>
                  <a:rPr lang="en-AU" dirty="0">
                    <a:latin typeface="+mn-lt"/>
                  </a:rPr>
                  <a:t>Find the values of </a:t>
                </a:r>
                <a14:m>
                  <m:oMath xmlns:m="http://schemas.openxmlformats.org/officeDocument/2006/math">
                    <m:r>
                      <a:rPr lang="en-AU" b="0" i="1" smtClean="0">
                        <a:latin typeface="Cambria Math" panose="02040503050406030204" pitchFamily="18" charset="0"/>
                      </a:rPr>
                      <m:t>𝑚</m:t>
                    </m:r>
                  </m:oMath>
                </a14:m>
                <a:r>
                  <a:rPr lang="en-AU" dirty="0">
                    <a:latin typeface="+mn-lt"/>
                  </a:rPr>
                  <a:t>, such that the quadratic equation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r>
                      <a:rPr lang="en-AU" b="0" i="1" smtClean="0">
                        <a:latin typeface="Cambria Math" panose="02040503050406030204" pitchFamily="18" charset="0"/>
                      </a:rPr>
                      <m:t>𝑥</m:t>
                    </m:r>
                    <m:r>
                      <a:rPr lang="en-AU" b="0" i="1" smtClean="0">
                        <a:latin typeface="Cambria Math" panose="02040503050406030204" pitchFamily="18" charset="0"/>
                      </a:rPr>
                      <m:t>+2</m:t>
                    </m:r>
                    <m:r>
                      <a:rPr lang="en-AU" b="0" i="1" smtClean="0">
                        <a:latin typeface="Cambria Math" panose="02040503050406030204" pitchFamily="18" charset="0"/>
                      </a:rPr>
                      <m:t>𝑚</m:t>
                    </m:r>
                    <m:r>
                      <a:rPr lang="en-AU" b="0" i="1" smtClean="0">
                        <a:latin typeface="Cambria Math" panose="02040503050406030204" pitchFamily="18" charset="0"/>
                      </a:rPr>
                      <m:t>+1 </m:t>
                    </m:r>
                  </m:oMath>
                </a14:m>
                <a:r>
                  <a:rPr lang="en-AU" dirty="0">
                    <a:latin typeface="+mn-lt"/>
                  </a:rPr>
                  <a:t>will have two distinct </a:t>
                </a:r>
                <a14:m>
                  <m:oMath xmlns:m="http://schemas.openxmlformats.org/officeDocument/2006/math">
                    <m:r>
                      <a:rPr lang="en-AU" b="0" i="1" smtClean="0">
                        <a:latin typeface="Cambria Math" panose="02040503050406030204" pitchFamily="18" charset="0"/>
                      </a:rPr>
                      <m:t>𝑥</m:t>
                    </m:r>
                  </m:oMath>
                </a14:m>
                <a:r>
                  <a:rPr lang="en-AU" dirty="0">
                    <a:latin typeface="+mn-lt"/>
                  </a:rPr>
                  <a:t>-intercepts. </a:t>
                </a:r>
              </a:p>
              <a:p>
                <a:endParaRPr lang="en-AU" dirty="0">
                  <a:latin typeface="+mn-lt"/>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 =</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𝑏</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𝑎𝑐</m:t>
                      </m:r>
                    </m:oMath>
                  </m:oMathPara>
                </a14:m>
                <a:endParaRPr lang="en-AU"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2</m:t>
                          </m:r>
                        </m:sup>
                      </m:sSup>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3</m:t>
                          </m:r>
                        </m:e>
                      </m:d>
                      <m:d>
                        <m:dPr>
                          <m:ctrlPr>
                            <a:rPr lang="en-AU" b="0" i="1" smtClean="0">
                              <a:latin typeface="Cambria Math" panose="02040503050406030204" pitchFamily="18" charset="0"/>
                            </a:rPr>
                          </m:ctrlPr>
                        </m:dPr>
                        <m:e>
                          <m:r>
                            <a:rPr lang="en-AU" b="0" i="1" smtClean="0">
                              <a:latin typeface="Cambria Math" panose="02040503050406030204" pitchFamily="18" charset="0"/>
                            </a:rPr>
                            <m:t>2</m:t>
                          </m:r>
                          <m:r>
                            <a:rPr lang="en-AU" b="0" i="1" smtClean="0">
                              <a:latin typeface="Cambria Math" panose="02040503050406030204" pitchFamily="18" charset="0"/>
                            </a:rPr>
                            <m:t>𝑚</m:t>
                          </m:r>
                          <m:r>
                            <a:rPr lang="en-AU" b="0" i="1" smtClean="0">
                              <a:latin typeface="Cambria Math" panose="02040503050406030204" pitchFamily="18" charset="0"/>
                            </a:rPr>
                            <m:t>+1</m:t>
                          </m:r>
                        </m:e>
                      </m:d>
                    </m:oMath>
                  </m:oMathPara>
                </a14:m>
                <a:endParaRPr lang="en-AU" b="0"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=25−12(2</m:t>
                      </m:r>
                      <m:r>
                        <a:rPr lang="en-AU" b="0" i="1" smtClean="0">
                          <a:latin typeface="Cambria Math" panose="02040503050406030204" pitchFamily="18" charset="0"/>
                        </a:rPr>
                        <m:t>𝑚</m:t>
                      </m:r>
                      <m:r>
                        <a:rPr lang="en-AU" b="0" i="1" smtClean="0">
                          <a:latin typeface="Cambria Math" panose="02040503050406030204" pitchFamily="18" charset="0"/>
                        </a:rPr>
                        <m:t>+1)</m:t>
                      </m:r>
                    </m:oMath>
                  </m:oMathPara>
                </a14:m>
                <a:endParaRPr lang="en-AU"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=25−12</m:t>
                      </m:r>
                      <m:r>
                        <a:rPr lang="en-AU" b="0" i="1" smtClean="0">
                          <a:latin typeface="Cambria Math" panose="02040503050406030204" pitchFamily="18" charset="0"/>
                        </a:rPr>
                        <m:t>𝑚</m:t>
                      </m:r>
                      <m:r>
                        <a:rPr lang="en-AU" b="0" i="1" smtClean="0">
                          <a:latin typeface="Cambria Math" panose="02040503050406030204" pitchFamily="18" charset="0"/>
                        </a:rPr>
                        <m:t>−12</m:t>
                      </m:r>
                    </m:oMath>
                  </m:oMathPara>
                </a14:m>
                <a:endParaRPr lang="en-AU"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=13−12</m:t>
                      </m:r>
                      <m:r>
                        <a:rPr lang="en-AU" b="0" i="1" smtClean="0">
                          <a:latin typeface="Cambria Math" panose="02040503050406030204" pitchFamily="18" charset="0"/>
                        </a:rPr>
                        <m:t>𝑚</m:t>
                      </m:r>
                    </m:oMath>
                  </m:oMathPara>
                </a14:m>
                <a:endParaRPr lang="en-AU" dirty="0">
                  <a:latin typeface="+mn-lt"/>
                </a:endParaRPr>
              </a:p>
              <a:p>
                <a:endParaRPr lang="en-AU"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83B70749-D4B3-228A-0CC0-C3DA606241A7}"/>
                  </a:ext>
                </a:extLst>
              </p:cNvPr>
              <p:cNvSpPr>
                <a:spLocks noGrp="1" noRot="1" noChangeAspect="1" noMove="1" noResize="1" noEditPoints="1" noAdjustHandles="1" noChangeArrowheads="1" noChangeShapeType="1" noTextEdit="1"/>
              </p:cNvSpPr>
              <p:nvPr>
                <p:ph type="body" sz="quarter" idx="17"/>
              </p:nvPr>
            </p:nvSpPr>
            <p:spPr>
              <a:xfrm>
                <a:off x="360000" y="1567087"/>
                <a:ext cx="11153127" cy="4760978"/>
              </a:xfrm>
              <a:blipFill>
                <a:blip r:embed="rId3"/>
                <a:stretch>
                  <a:fillRect l="-1365" r="-102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545E095-9862-0694-38CE-BCACB5EAF3AD}"/>
                  </a:ext>
                </a:extLst>
              </p:cNvPr>
              <p:cNvSpPr txBox="1"/>
              <p:nvPr/>
            </p:nvSpPr>
            <p:spPr>
              <a:xfrm>
                <a:off x="5254614" y="3197080"/>
                <a:ext cx="6611322" cy="3130985"/>
              </a:xfrm>
              <a:prstGeom prst="rect">
                <a:avLst/>
              </a:prstGeom>
              <a:noFill/>
            </p:spPr>
            <p:txBody>
              <a:bodyPr wrap="square">
                <a:spAutoFit/>
              </a:bodyPr>
              <a:lstStyle/>
              <a:p>
                <a:pPr>
                  <a:lnSpc>
                    <a:spcPct val="150000"/>
                  </a:lnSpc>
                  <a:spcBef>
                    <a:spcPts val="600"/>
                  </a:spcBef>
                  <a:spcAft>
                    <a:spcPts val="600"/>
                  </a:spcAft>
                </a:pPr>
                <a:r>
                  <a:rPr lang="en-AU" sz="2000" dirty="0"/>
                  <a:t>For the parabola to have 2 distinct </a:t>
                </a:r>
                <a14:m>
                  <m:oMath xmlns:m="http://schemas.openxmlformats.org/officeDocument/2006/math">
                    <m:r>
                      <a:rPr lang="en-AU" sz="2000" b="0" i="1" smtClean="0">
                        <a:latin typeface="Cambria Math" panose="02040503050406030204" pitchFamily="18" charset="0"/>
                      </a:rPr>
                      <m:t>𝑥</m:t>
                    </m:r>
                  </m:oMath>
                </a14:m>
                <a:r>
                  <a:rPr lang="en-AU" sz="2000" dirty="0"/>
                  <a:t>-intercepts, </a:t>
                </a:r>
                <a14:m>
                  <m:oMath xmlns:m="http://schemas.openxmlformats.org/officeDocument/2006/math">
                    <m:r>
                      <a:rPr lang="en-AU" sz="200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 &gt;0</m:t>
                    </m:r>
                  </m:oMath>
                </a14:m>
                <a:endParaRPr lang="en-AU" sz="2000" dirty="0"/>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13−12</m:t>
                      </m:r>
                      <m:r>
                        <a:rPr lang="en-AU" sz="2000" b="0" i="1" smtClean="0">
                          <a:latin typeface="Cambria Math" panose="02040503050406030204" pitchFamily="18" charset="0"/>
                        </a:rPr>
                        <m:t>𝑚</m:t>
                      </m:r>
                      <m:r>
                        <a:rPr lang="en-AU" sz="2000" b="0" i="1" smtClean="0">
                          <a:latin typeface="Cambria Math" panose="02040503050406030204" pitchFamily="18" charset="0"/>
                        </a:rPr>
                        <m:t>&gt;0</m:t>
                      </m:r>
                    </m:oMath>
                  </m:oMathPara>
                </a14:m>
                <a:endParaRPr lang="en-AU" sz="2000" b="0" dirty="0"/>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−12</m:t>
                      </m:r>
                      <m:r>
                        <a:rPr lang="en-AU" sz="2000" b="0" i="1" smtClean="0">
                          <a:latin typeface="Cambria Math" panose="02040503050406030204" pitchFamily="18" charset="0"/>
                        </a:rPr>
                        <m:t>𝑚</m:t>
                      </m:r>
                      <m:r>
                        <a:rPr lang="en-AU" sz="2000" b="0" i="1" smtClean="0">
                          <a:latin typeface="Cambria Math" panose="02040503050406030204" pitchFamily="18" charset="0"/>
                          <a:ea typeface="Cambria Math" panose="02040503050406030204" pitchFamily="18" charset="0"/>
                        </a:rPr>
                        <m:t>&gt;</m:t>
                      </m:r>
                      <m:r>
                        <a:rPr lang="en-AU" sz="2000" b="0" i="1" smtClean="0">
                          <a:latin typeface="Cambria Math" panose="02040503050406030204" pitchFamily="18" charset="0"/>
                        </a:rPr>
                        <m:t>13</m:t>
                      </m:r>
                    </m:oMath>
                  </m:oMathPara>
                </a14:m>
                <a:endParaRPr lang="en-AU" sz="2000" b="0" dirty="0"/>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𝑚</m:t>
                      </m:r>
                      <m:r>
                        <a:rPr lang="en-AU" sz="2000" b="0" i="1" smtClean="0">
                          <a:latin typeface="Cambria Math" panose="02040503050406030204" pitchFamily="18" charset="0"/>
                          <a:ea typeface="Cambria Math" panose="02040503050406030204" pitchFamily="18" charset="0"/>
                        </a:rPr>
                        <m:t>&lt;−</m:t>
                      </m:r>
                      <m:f>
                        <m:fPr>
                          <m:ctrlPr>
                            <a:rPr lang="en-AU" sz="2000" b="0" i="1" smtClean="0">
                              <a:latin typeface="Cambria Math" panose="02040503050406030204" pitchFamily="18" charset="0"/>
                              <a:ea typeface="Cambria Math" panose="02040503050406030204" pitchFamily="18" charset="0"/>
                            </a:rPr>
                          </m:ctrlPr>
                        </m:fPr>
                        <m:num>
                          <m:r>
                            <a:rPr lang="en-AU" sz="2000" b="0" i="1" smtClean="0">
                              <a:latin typeface="Cambria Math" panose="02040503050406030204" pitchFamily="18" charset="0"/>
                              <a:ea typeface="Cambria Math" panose="02040503050406030204" pitchFamily="18" charset="0"/>
                            </a:rPr>
                            <m:t>13</m:t>
                          </m:r>
                        </m:num>
                        <m:den>
                          <m:r>
                            <a:rPr lang="en-AU" sz="2000" b="0" i="1" smtClean="0">
                              <a:latin typeface="Cambria Math" panose="02040503050406030204" pitchFamily="18" charset="0"/>
                              <a:ea typeface="Cambria Math" panose="02040503050406030204" pitchFamily="18" charset="0"/>
                            </a:rPr>
                            <m:t>12</m:t>
                          </m:r>
                        </m:den>
                      </m:f>
                    </m:oMath>
                  </m:oMathPara>
                </a14:m>
                <a:endParaRPr lang="en-AU" sz="2000" b="0" dirty="0"/>
              </a:p>
              <a:p>
                <a:pPr>
                  <a:lnSpc>
                    <a:spcPct val="150000"/>
                  </a:lnSpc>
                  <a:spcBef>
                    <a:spcPts val="600"/>
                  </a:spcBef>
                  <a:spcAft>
                    <a:spcPts val="600"/>
                  </a:spcAft>
                </a:pPr>
                <a:endParaRPr lang="en-AU" sz="2000" dirty="0">
                  <a:latin typeface="+mn-lt"/>
                </a:endParaRPr>
              </a:p>
            </p:txBody>
          </p:sp>
        </mc:Choice>
        <mc:Fallback xmlns="">
          <p:sp>
            <p:nvSpPr>
              <p:cNvPr id="10" name="TextBox 9">
                <a:extLst>
                  <a:ext uri="{FF2B5EF4-FFF2-40B4-BE49-F238E27FC236}">
                    <a16:creationId xmlns:a16="http://schemas.microsoft.com/office/drawing/2014/main" id="{A545E095-9862-0694-38CE-BCACB5EAF3AD}"/>
                  </a:ext>
                </a:extLst>
              </p:cNvPr>
              <p:cNvSpPr txBox="1">
                <a:spLocks noRot="1" noChangeAspect="1" noMove="1" noResize="1" noEditPoints="1" noAdjustHandles="1" noChangeArrowheads="1" noChangeShapeType="1" noTextEdit="1"/>
              </p:cNvSpPr>
              <p:nvPr/>
            </p:nvSpPr>
            <p:spPr>
              <a:xfrm>
                <a:off x="5254614" y="3197080"/>
                <a:ext cx="6611322" cy="3130985"/>
              </a:xfrm>
              <a:prstGeom prst="rect">
                <a:avLst/>
              </a:prstGeom>
              <a:blipFill>
                <a:blip r:embed="rId4"/>
                <a:stretch>
                  <a:fillRect l="-95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A6632DA3-142C-BE06-A4AD-540C5FE3D1E3}"/>
                  </a:ext>
                </a:extLst>
              </p:cNvPr>
              <p:cNvSpPr/>
              <p:nvPr/>
            </p:nvSpPr>
            <p:spPr>
              <a:xfrm>
                <a:off x="9341427" y="2263551"/>
                <a:ext cx="2336798" cy="922070"/>
              </a:xfrm>
              <a:prstGeom prst="wedgeRoundRectCallout">
                <a:avLst>
                  <a:gd name="adj1" fmla="val 9577"/>
                  <a:gd name="adj2" fmla="val -7953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What is meant by ‘two distinct’ </a:t>
                </a:r>
                <a14:m>
                  <m:oMath xmlns:m="http://schemas.openxmlformats.org/officeDocument/2006/math">
                    <m:r>
                      <a:rPr lang="en-AU" sz="1600" b="0" i="1" smtClean="0">
                        <a:latin typeface="Cambria Math" panose="02040503050406030204" pitchFamily="18" charset="0"/>
                      </a:rPr>
                      <m:t>𝑥</m:t>
                    </m:r>
                  </m:oMath>
                </a14:m>
                <a:r>
                  <a:rPr lang="en-AU" sz="1600" dirty="0"/>
                  <a:t>-intercepts?</a:t>
                </a:r>
                <a:endParaRPr lang="en-AU" sz="2000" dirty="0"/>
              </a:p>
            </p:txBody>
          </p:sp>
        </mc:Choice>
        <mc:Fallback xmlns="">
          <p:sp>
            <p:nvSpPr>
              <p:cNvPr id="18" name="Speech Bubble: Rectangle with Corners Rounded 17">
                <a:extLst>
                  <a:ext uri="{FF2B5EF4-FFF2-40B4-BE49-F238E27FC236}">
                    <a16:creationId xmlns:a16="http://schemas.microsoft.com/office/drawing/2014/main" id="{A6632DA3-142C-BE06-A4AD-540C5FE3D1E3}"/>
                  </a:ext>
                </a:extLst>
              </p:cNvPr>
              <p:cNvSpPr>
                <a:spLocks noRot="1" noChangeAspect="1" noMove="1" noResize="1" noEditPoints="1" noAdjustHandles="1" noChangeArrowheads="1" noChangeShapeType="1" noTextEdit="1"/>
              </p:cNvSpPr>
              <p:nvPr/>
            </p:nvSpPr>
            <p:spPr>
              <a:xfrm>
                <a:off x="9341427" y="2263551"/>
                <a:ext cx="2336798" cy="922070"/>
              </a:xfrm>
              <a:prstGeom prst="wedgeRoundRectCallout">
                <a:avLst>
                  <a:gd name="adj1" fmla="val 9577"/>
                  <a:gd name="adj2" fmla="val -79535"/>
                  <a:gd name="adj3" fmla="val 16667"/>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3A9FD609-7791-85FD-93D1-A32547259C79}"/>
                  </a:ext>
                </a:extLst>
              </p:cNvPr>
              <p:cNvSpPr/>
              <p:nvPr/>
            </p:nvSpPr>
            <p:spPr>
              <a:xfrm>
                <a:off x="7056583" y="4555030"/>
                <a:ext cx="2336798" cy="922070"/>
              </a:xfrm>
              <a:prstGeom prst="wedgeRoundRectCallout">
                <a:avLst>
                  <a:gd name="adj1" fmla="val -68684"/>
                  <a:gd name="adj2" fmla="val 297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600" dirty="0"/>
                  <a:t>Why did the </a:t>
                </a:r>
                <a14:m>
                  <m:oMath xmlns:m="http://schemas.openxmlformats.org/officeDocument/2006/math">
                    <m:r>
                      <a:rPr lang="en-AU" sz="1600" i="1" smtClean="0">
                        <a:latin typeface="Cambria Math" panose="02040503050406030204" pitchFamily="18" charset="0"/>
                        <a:ea typeface="Cambria Math" panose="02040503050406030204" pitchFamily="18" charset="0"/>
                      </a:rPr>
                      <m:t>&gt;</m:t>
                    </m:r>
                  </m:oMath>
                </a14:m>
                <a:r>
                  <a:rPr lang="en-AU" sz="1600" dirty="0"/>
                  <a:t> change to a </a:t>
                </a:r>
                <a14:m>
                  <m:oMath xmlns:m="http://schemas.openxmlformats.org/officeDocument/2006/math">
                    <m:r>
                      <a:rPr lang="en-AU" sz="1600" i="1" smtClean="0">
                        <a:latin typeface="Cambria Math" panose="02040503050406030204" pitchFamily="18" charset="0"/>
                        <a:ea typeface="Cambria Math" panose="02040503050406030204" pitchFamily="18" charset="0"/>
                      </a:rPr>
                      <m:t>&lt;</m:t>
                    </m:r>
                  </m:oMath>
                </a14:m>
                <a:r>
                  <a:rPr lang="en-AU" sz="1600" dirty="0"/>
                  <a:t> sign?</a:t>
                </a:r>
                <a:endParaRPr lang="en-AU" sz="2000" dirty="0"/>
              </a:p>
            </p:txBody>
          </p:sp>
        </mc:Choice>
        <mc:Fallback xmlns="">
          <p:sp>
            <p:nvSpPr>
              <p:cNvPr id="6" name="Speech Bubble: Rectangle with Corners Rounded 5">
                <a:extLst>
                  <a:ext uri="{FF2B5EF4-FFF2-40B4-BE49-F238E27FC236}">
                    <a16:creationId xmlns:a16="http://schemas.microsoft.com/office/drawing/2014/main" id="{3A9FD609-7791-85FD-93D1-A32547259C79}"/>
                  </a:ext>
                </a:extLst>
              </p:cNvPr>
              <p:cNvSpPr>
                <a:spLocks noRot="1" noChangeAspect="1" noMove="1" noResize="1" noEditPoints="1" noAdjustHandles="1" noChangeArrowheads="1" noChangeShapeType="1" noTextEdit="1"/>
              </p:cNvSpPr>
              <p:nvPr/>
            </p:nvSpPr>
            <p:spPr>
              <a:xfrm>
                <a:off x="7056583" y="4555030"/>
                <a:ext cx="2336798" cy="922070"/>
              </a:xfrm>
              <a:prstGeom prst="wedgeRoundRectCallout">
                <a:avLst>
                  <a:gd name="adj1" fmla="val -68684"/>
                  <a:gd name="adj2" fmla="val 29775"/>
                  <a:gd name="adj3" fmla="val 16667"/>
                </a:avLst>
              </a:prstGeom>
              <a:blipFill>
                <a:blip r:embed="rId5"/>
                <a:stretch>
                  <a:fillRect r="-217"/>
                </a:stretch>
              </a:blipFill>
            </p:spPr>
            <p:txBody>
              <a:bodyPr/>
              <a:lstStyle/>
              <a:p>
                <a:r>
                  <a:rPr lang="en-AU">
                    <a:noFill/>
                  </a:rPr>
                  <a:t> </a:t>
                </a:r>
              </a:p>
            </p:txBody>
          </p:sp>
        </mc:Fallback>
      </mc:AlternateContent>
      <p:cxnSp>
        <p:nvCxnSpPr>
          <p:cNvPr id="19" name="Straight Connector 18">
            <a:extLst>
              <a:ext uri="{FF2B5EF4-FFF2-40B4-BE49-F238E27FC236}">
                <a16:creationId xmlns:a16="http://schemas.microsoft.com/office/drawing/2014/main" id="{19AB7496-C447-A984-8B6C-07F08A0FD7C6}"/>
              </a:ext>
              <a:ext uri="{C183D7F6-B498-43B3-948B-1728B52AA6E4}">
                <adec:decorative xmlns:adec="http://schemas.microsoft.com/office/drawing/2017/decorative" val="1"/>
              </a:ext>
            </a:extLst>
          </p:cNvPr>
          <p:cNvCxnSpPr/>
          <p:nvPr/>
        </p:nvCxnSpPr>
        <p:spPr>
          <a:xfrm>
            <a:off x="4447309" y="3185621"/>
            <a:ext cx="0" cy="3444685"/>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70E2254-7475-8FEE-B204-CDA6B1A7F1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412995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Solving problems involving the discriminant (2)</a:t>
            </a:r>
            <a:endParaRPr lang="en-AU" dirty="0"/>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p:txBody>
              <a:bodyPr/>
              <a:lstStyle/>
              <a:p>
                <a:r>
                  <a:rPr lang="en-AU" dirty="0"/>
                  <a:t>Find the values of </a:t>
                </a:r>
                <a14:m>
                  <m:oMath xmlns:m="http://schemas.openxmlformats.org/officeDocument/2006/math">
                    <m:r>
                      <a:rPr lang="en-AU" b="0" i="1" smtClean="0">
                        <a:latin typeface="Cambria Math" panose="02040503050406030204" pitchFamily="18" charset="0"/>
                      </a:rPr>
                      <m:t>𝑘</m:t>
                    </m:r>
                  </m:oMath>
                </a14:m>
                <a:r>
                  <a:rPr lang="en-AU" dirty="0"/>
                  <a:t> for which the parabola, </a:t>
                </a:r>
                <a14:m>
                  <m:oMath xmlns:m="http://schemas.openxmlformats.org/officeDocument/2006/math">
                    <m:sSup>
                      <m:sSupPr>
                        <m:ctrlPr>
                          <a:rPr lang="en-AU" i="1">
                            <a:latin typeface="Cambria Math" panose="02040503050406030204" pitchFamily="18" charset="0"/>
                          </a:rPr>
                        </m:ctrlPr>
                      </m:sSupPr>
                      <m:e>
                        <m:r>
                          <a:rPr lang="en-AU" b="0" i="1" smtClean="0">
                            <a:latin typeface="Cambria Math" panose="02040503050406030204" pitchFamily="18" charset="0"/>
                          </a:rPr>
                          <m:t>𝑦</m:t>
                        </m:r>
                        <m:r>
                          <a:rPr lang="en-AU" b="0" i="1" smtClean="0">
                            <a:latin typeface="Cambria Math" panose="02040503050406030204" pitchFamily="18" charset="0"/>
                          </a:rPr>
                          <m:t>=</m:t>
                        </m:r>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−3</m:t>
                    </m:r>
                    <m:r>
                      <a:rPr lang="en-AU" i="1">
                        <a:latin typeface="Cambria Math" panose="02040503050406030204" pitchFamily="18" charset="0"/>
                      </a:rPr>
                      <m:t>𝑥</m:t>
                    </m:r>
                    <m:r>
                      <a:rPr lang="en-AU" i="1">
                        <a:latin typeface="Cambria Math" panose="02040503050406030204" pitchFamily="18" charset="0"/>
                      </a:rPr>
                      <m:t>+(4−2</m:t>
                    </m:r>
                    <m:r>
                      <a:rPr lang="en-AU" i="1">
                        <a:latin typeface="Cambria Math" panose="02040503050406030204" pitchFamily="18" charset="0"/>
                      </a:rPr>
                      <m:t>𝑘</m:t>
                    </m:r>
                    <m:r>
                      <a:rPr lang="en-AU" i="1">
                        <a:latin typeface="Cambria Math" panose="02040503050406030204" pitchFamily="18" charset="0"/>
                      </a:rPr>
                      <m:t>)</m:t>
                    </m:r>
                  </m:oMath>
                </a14:m>
                <a:r>
                  <a:rPr lang="en-AU" dirty="0"/>
                  <a:t> has one </a:t>
                </a:r>
                <a14:m>
                  <m:oMath xmlns:m="http://schemas.openxmlformats.org/officeDocument/2006/math">
                    <m:r>
                      <a:rPr lang="en-AU" b="0" i="1" smtClean="0">
                        <a:latin typeface="Cambria Math" panose="02040503050406030204" pitchFamily="18" charset="0"/>
                      </a:rPr>
                      <m:t>𝑥</m:t>
                    </m:r>
                  </m:oMath>
                </a14:m>
                <a:r>
                  <a:rPr lang="en-AU" dirty="0"/>
                  <a:t>-intercept. </a:t>
                </a:r>
              </a:p>
              <a:p>
                <a:endParaRPr lang="en-AU"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 =</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𝑏</m:t>
                          </m:r>
                        </m:e>
                        <m:sup>
                          <m:r>
                            <a:rPr lang="en-AU" b="0" i="1" smtClean="0">
                              <a:latin typeface="Cambria Math" panose="02040503050406030204" pitchFamily="18" charset="0"/>
                              <a:ea typeface="Cambria Math" panose="02040503050406030204" pitchFamily="18" charset="0"/>
                            </a:rPr>
                            <m:t>2</m:t>
                          </m:r>
                        </m:sup>
                      </m:sSup>
                      <m:r>
                        <a:rPr lang="en-AU" b="0" i="1" smtClean="0">
                          <a:latin typeface="Cambria Math" panose="02040503050406030204" pitchFamily="18" charset="0"/>
                          <a:ea typeface="Cambria Math" panose="02040503050406030204" pitchFamily="18" charset="0"/>
                        </a:rPr>
                        <m:t>−4</m:t>
                      </m:r>
                      <m:r>
                        <a:rPr lang="en-AU" b="0" i="1" smtClean="0">
                          <a:latin typeface="Cambria Math" panose="02040503050406030204" pitchFamily="18" charset="0"/>
                          <a:ea typeface="Cambria Math" panose="02040503050406030204" pitchFamily="18" charset="0"/>
                        </a:rPr>
                        <m:t>𝑎𝑐</m:t>
                      </m:r>
                    </m:oMath>
                  </m:oMathPara>
                </a14:m>
                <a:endParaRPr lang="en-AU"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−3</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d>
                        <m:dPr>
                          <m:ctrlPr>
                            <a:rPr lang="en-AU" b="0" i="1" smtClean="0">
                              <a:latin typeface="Cambria Math" panose="02040503050406030204" pitchFamily="18" charset="0"/>
                            </a:rPr>
                          </m:ctrlPr>
                        </m:dPr>
                        <m:e>
                          <m:r>
                            <a:rPr lang="en-AU" b="0" i="1" smtClean="0">
                              <a:latin typeface="Cambria Math" panose="02040503050406030204" pitchFamily="18" charset="0"/>
                            </a:rPr>
                            <m:t>1</m:t>
                          </m:r>
                        </m:e>
                      </m:d>
                      <m:d>
                        <m:dPr>
                          <m:ctrlPr>
                            <a:rPr lang="en-AU" b="0" i="1" smtClean="0">
                              <a:latin typeface="Cambria Math" panose="02040503050406030204" pitchFamily="18" charset="0"/>
                            </a:rPr>
                          </m:ctrlPr>
                        </m:dPr>
                        <m:e>
                          <m:r>
                            <a:rPr lang="en-AU" b="0" i="1" smtClean="0">
                              <a:latin typeface="Cambria Math" panose="02040503050406030204" pitchFamily="18" charset="0"/>
                            </a:rPr>
                            <m:t>4−2</m:t>
                          </m:r>
                          <m:r>
                            <a:rPr lang="en-AU" b="0" i="1" smtClean="0">
                              <a:latin typeface="Cambria Math" panose="02040503050406030204" pitchFamily="18" charset="0"/>
                            </a:rPr>
                            <m:t>𝑘</m:t>
                          </m:r>
                        </m:e>
                      </m:d>
                    </m:oMath>
                  </m:oMathPara>
                </a14:m>
                <a:endParaRPr lang="en-AU" b="0"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=9−4(4−2</m:t>
                      </m:r>
                      <m:r>
                        <a:rPr lang="en-AU" b="0" i="1" smtClean="0">
                          <a:latin typeface="Cambria Math" panose="02040503050406030204" pitchFamily="18" charset="0"/>
                        </a:rPr>
                        <m:t>𝑘</m:t>
                      </m:r>
                      <m:r>
                        <a:rPr lang="en-AU" b="0" i="1" smtClean="0">
                          <a:latin typeface="Cambria Math" panose="02040503050406030204" pitchFamily="18" charset="0"/>
                        </a:rPr>
                        <m:t>)</m:t>
                      </m:r>
                    </m:oMath>
                  </m:oMathPara>
                </a14:m>
                <a:endParaRPr lang="en-AU" b="0"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=9−16+8</m:t>
                      </m:r>
                      <m:r>
                        <a:rPr lang="en-AU" b="0" i="1" smtClean="0">
                          <a:latin typeface="Cambria Math" panose="02040503050406030204" pitchFamily="18" charset="0"/>
                        </a:rPr>
                        <m:t>𝑘</m:t>
                      </m:r>
                    </m:oMath>
                  </m:oMathPara>
                </a14:m>
                <a:endParaRPr lang="en-AU" b="0" dirty="0">
                  <a:latin typeface="+mn-lt"/>
                </a:endParaRPr>
              </a:p>
              <a:p>
                <a:pPr marL="176213" indent="-176213"/>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=8</m:t>
                      </m:r>
                      <m:r>
                        <a:rPr lang="en-AU" b="0" i="1" smtClean="0">
                          <a:latin typeface="Cambria Math" panose="02040503050406030204" pitchFamily="18" charset="0"/>
                        </a:rPr>
                        <m:t>𝑘</m:t>
                      </m:r>
                      <m:r>
                        <a:rPr lang="en-AU" b="0" i="1" smtClean="0">
                          <a:latin typeface="Cambria Math" panose="02040503050406030204" pitchFamily="18" charset="0"/>
                        </a:rPr>
                        <m:t>−7</m:t>
                      </m:r>
                    </m:oMath>
                  </m:oMathPara>
                </a14:m>
                <a:endParaRPr lang="en-AU" b="0" dirty="0">
                  <a:latin typeface="+mn-lt"/>
                </a:endParaRPr>
              </a:p>
              <a:p>
                <a:r>
                  <a:rPr lang="en-AU" dirty="0"/>
                  <a:t> </a:t>
                </a:r>
              </a:p>
              <a:p>
                <a:endParaRPr lang="en-AU" dirty="0"/>
              </a:p>
            </p:txBody>
          </p:sp>
        </mc:Choice>
        <mc:Fallback xmlns="">
          <p:sp>
            <p:nvSpPr>
              <p:cNvPr id="5" name="Text Placeholder 4">
                <a:extLst>
                  <a:ext uri="{FF2B5EF4-FFF2-40B4-BE49-F238E27FC236}">
                    <a16:creationId xmlns:a16="http://schemas.microsoft.com/office/drawing/2014/main" id="{393BFC5F-714A-E247-AD99-2B3611DD3153}"/>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859BC8E-D0EB-E075-0349-35F53AF7F875}"/>
                  </a:ext>
                </a:extLst>
              </p:cNvPr>
              <p:cNvSpPr txBox="1"/>
              <p:nvPr/>
            </p:nvSpPr>
            <p:spPr>
              <a:xfrm>
                <a:off x="5140307" y="2744366"/>
                <a:ext cx="6093822" cy="3131114"/>
              </a:xfrm>
              <a:prstGeom prst="rect">
                <a:avLst/>
              </a:prstGeom>
              <a:noFill/>
            </p:spPr>
            <p:txBody>
              <a:bodyPr wrap="square">
                <a:spAutoFit/>
              </a:bodyPr>
              <a:lstStyle/>
              <a:p>
                <a:pPr>
                  <a:lnSpc>
                    <a:spcPct val="150000"/>
                  </a:lnSpc>
                  <a:spcBef>
                    <a:spcPts val="600"/>
                  </a:spcBef>
                  <a:spcAft>
                    <a:spcPts val="600"/>
                  </a:spcAft>
                </a:pPr>
                <a:r>
                  <a:rPr lang="en-AU" sz="2000" dirty="0"/>
                  <a:t>For the vertex to be on the </a:t>
                </a:r>
                <a14:m>
                  <m:oMath xmlns:m="http://schemas.openxmlformats.org/officeDocument/2006/math">
                    <m:r>
                      <a:rPr lang="en-AU" sz="2000" b="0" i="1" smtClean="0">
                        <a:latin typeface="Cambria Math" panose="02040503050406030204" pitchFamily="18" charset="0"/>
                      </a:rPr>
                      <m:t>𝑥</m:t>
                    </m:r>
                  </m:oMath>
                </a14:m>
                <a:r>
                  <a:rPr lang="en-AU" sz="2000" dirty="0"/>
                  <a:t>-axis, the </a:t>
                </a:r>
                <a14:m>
                  <m:oMath xmlns:m="http://schemas.openxmlformats.org/officeDocument/2006/math">
                    <m:r>
                      <a:rPr lang="en-AU" sz="2000" i="1" smtClean="0">
                        <a:latin typeface="Cambria Math" panose="02040503050406030204" pitchFamily="18" charset="0"/>
                        <a:ea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 =0</m:t>
                    </m:r>
                  </m:oMath>
                </a14:m>
                <a:endParaRPr lang="en-AU" sz="2000" dirty="0"/>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8</m:t>
                      </m:r>
                      <m:r>
                        <a:rPr lang="en-AU" sz="2000" b="0" i="1" smtClean="0">
                          <a:latin typeface="Cambria Math" panose="02040503050406030204" pitchFamily="18" charset="0"/>
                        </a:rPr>
                        <m:t>𝑘</m:t>
                      </m:r>
                      <m:r>
                        <a:rPr lang="en-AU" sz="2000" b="0" i="1" smtClean="0">
                          <a:latin typeface="Cambria Math" panose="02040503050406030204" pitchFamily="18" charset="0"/>
                        </a:rPr>
                        <m:t>−7=0</m:t>
                      </m:r>
                    </m:oMath>
                  </m:oMathPara>
                </a14:m>
                <a:endParaRPr lang="en-AU" sz="2000" b="0" dirty="0"/>
              </a:p>
              <a:p>
                <a:pPr marL="534988">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8</m:t>
                      </m:r>
                      <m:r>
                        <a:rPr lang="en-AU" sz="2000" b="0" i="1" smtClean="0">
                          <a:latin typeface="Cambria Math" panose="02040503050406030204" pitchFamily="18" charset="0"/>
                        </a:rPr>
                        <m:t>𝑘</m:t>
                      </m:r>
                      <m:r>
                        <a:rPr lang="en-AU" sz="2000" b="0" i="1" smtClean="0">
                          <a:latin typeface="Cambria Math" panose="02040503050406030204" pitchFamily="18" charset="0"/>
                        </a:rPr>
                        <m:t>=7</m:t>
                      </m:r>
                    </m:oMath>
                  </m:oMathPara>
                </a14:m>
                <a:endParaRPr lang="en-AU" sz="2000" dirty="0"/>
              </a:p>
              <a:p>
                <a:pPr marL="444500" indent="182563">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2000" b="0" i="1" smtClean="0">
                          <a:latin typeface="Cambria Math" panose="02040503050406030204" pitchFamily="18" charset="0"/>
                        </a:rPr>
                        <m:t>∴</m:t>
                      </m:r>
                      <m:r>
                        <a:rPr lang="en-AU" sz="2000" b="0" i="1" smtClean="0">
                          <a:latin typeface="Cambria Math" panose="02040503050406030204" pitchFamily="18" charset="0"/>
                        </a:rPr>
                        <m:t>𝑘</m:t>
                      </m:r>
                      <m:r>
                        <a:rPr lang="en-AU" sz="2000" b="0" i="1" smtClean="0">
                          <a:latin typeface="Cambria Math" panose="02040503050406030204" pitchFamily="18" charset="0"/>
                        </a:rPr>
                        <m:t>=</m:t>
                      </m:r>
                      <m:f>
                        <m:fPr>
                          <m:ctrlPr>
                            <a:rPr lang="en-AU" sz="2000" b="0" i="1" smtClean="0">
                              <a:latin typeface="Cambria Math" panose="02040503050406030204" pitchFamily="18" charset="0"/>
                            </a:rPr>
                          </m:ctrlPr>
                        </m:fPr>
                        <m:num>
                          <m:r>
                            <a:rPr lang="en-AU" sz="2000" b="0" i="1" smtClean="0">
                              <a:latin typeface="Cambria Math" panose="02040503050406030204" pitchFamily="18" charset="0"/>
                            </a:rPr>
                            <m:t>7</m:t>
                          </m:r>
                        </m:num>
                        <m:den>
                          <m:r>
                            <a:rPr lang="en-AU" sz="2000" b="0" i="1" smtClean="0">
                              <a:latin typeface="Cambria Math" panose="02040503050406030204" pitchFamily="18" charset="0"/>
                            </a:rPr>
                            <m:t>8</m:t>
                          </m:r>
                        </m:den>
                      </m:f>
                    </m:oMath>
                  </m:oMathPara>
                </a14:m>
                <a:endParaRPr lang="en-AU" sz="2000" b="0" dirty="0"/>
              </a:p>
              <a:p>
                <a:pPr>
                  <a:lnSpc>
                    <a:spcPct val="150000"/>
                  </a:lnSpc>
                  <a:spcBef>
                    <a:spcPts val="600"/>
                  </a:spcBef>
                  <a:spcAft>
                    <a:spcPts val="600"/>
                  </a:spcAft>
                </a:pPr>
                <a:endParaRPr lang="en-AU" sz="2000" dirty="0">
                  <a:latin typeface="+mn-lt"/>
                </a:endParaRPr>
              </a:p>
            </p:txBody>
          </p:sp>
        </mc:Choice>
        <mc:Fallback xmlns="">
          <p:sp>
            <p:nvSpPr>
              <p:cNvPr id="8" name="TextBox 7">
                <a:extLst>
                  <a:ext uri="{FF2B5EF4-FFF2-40B4-BE49-F238E27FC236}">
                    <a16:creationId xmlns:a16="http://schemas.microsoft.com/office/drawing/2014/main" id="{9859BC8E-D0EB-E075-0349-35F53AF7F875}"/>
                  </a:ext>
                </a:extLst>
              </p:cNvPr>
              <p:cNvSpPr txBox="1">
                <a:spLocks noRot="1" noChangeAspect="1" noMove="1" noResize="1" noEditPoints="1" noAdjustHandles="1" noChangeArrowheads="1" noChangeShapeType="1" noTextEdit="1"/>
              </p:cNvSpPr>
              <p:nvPr/>
            </p:nvSpPr>
            <p:spPr>
              <a:xfrm>
                <a:off x="5140307" y="2744366"/>
                <a:ext cx="6093822" cy="3131114"/>
              </a:xfrm>
              <a:prstGeom prst="rect">
                <a:avLst/>
              </a:prstGeom>
              <a:blipFill>
                <a:blip r:embed="rId3"/>
                <a:stretch>
                  <a:fillRect l="-1040"/>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FB175EB6-3875-CFE7-D289-CB3CA92B287C}"/>
              </a:ext>
              <a:ext uri="{C183D7F6-B498-43B3-948B-1728B52AA6E4}">
                <adec:decorative xmlns:adec="http://schemas.microsoft.com/office/drawing/2017/decorative" val="1"/>
              </a:ext>
            </a:extLst>
          </p:cNvPr>
          <p:cNvCxnSpPr/>
          <p:nvPr/>
        </p:nvCxnSpPr>
        <p:spPr>
          <a:xfrm>
            <a:off x="4426527" y="2744366"/>
            <a:ext cx="0" cy="3444685"/>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a:p>
            <a:pPr>
              <a:lnSpc>
                <a:spcPct val="150000"/>
              </a:lnSpc>
              <a:spcBef>
                <a:spcPts val="1200"/>
              </a:spcBef>
              <a:spcAft>
                <a:spcPts val="600"/>
              </a:spcAft>
            </a:pP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Notice and wonder</a:t>
            </a:r>
          </a:p>
        </p:txBody>
      </p:sp>
      <p:pic>
        <p:nvPicPr>
          <p:cNvPr id="26" name="Picture 25" descr="The graph of y=3x^2+6x+2.">
            <a:extLst>
              <a:ext uri="{FF2B5EF4-FFF2-40B4-BE49-F238E27FC236}">
                <a16:creationId xmlns:a16="http://schemas.microsoft.com/office/drawing/2014/main" id="{81B459A9-A876-6917-6B09-26110A59AA1B}"/>
              </a:ext>
            </a:extLst>
          </p:cNvPr>
          <p:cNvPicPr>
            <a:picLocks noChangeAspect="1"/>
          </p:cNvPicPr>
          <p:nvPr/>
        </p:nvPicPr>
        <p:blipFill>
          <a:blip r:embed="rId3"/>
          <a:stretch>
            <a:fillRect/>
          </a:stretch>
        </p:blipFill>
        <p:spPr>
          <a:xfrm>
            <a:off x="810715" y="1837831"/>
            <a:ext cx="2836606" cy="3320335"/>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35FDC88-407A-089B-3DF8-06D9B24F5C66}"/>
                  </a:ext>
                </a:extLst>
              </p:cNvPr>
              <p:cNvSpPr txBox="1"/>
              <p:nvPr/>
            </p:nvSpPr>
            <p:spPr>
              <a:xfrm>
                <a:off x="726895" y="5484989"/>
                <a:ext cx="2836606" cy="34412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dirty="0"/>
              </a:p>
            </p:txBody>
          </p:sp>
        </mc:Choice>
        <mc:Fallback xmlns="">
          <p:sp>
            <p:nvSpPr>
              <p:cNvPr id="8" name="TextBox 7">
                <a:extLst>
                  <a:ext uri="{FF2B5EF4-FFF2-40B4-BE49-F238E27FC236}">
                    <a16:creationId xmlns:a16="http://schemas.microsoft.com/office/drawing/2014/main" id="{F35FDC88-407A-089B-3DF8-06D9B24F5C66}"/>
                  </a:ext>
                </a:extLst>
              </p:cNvPr>
              <p:cNvSpPr txBox="1">
                <a:spLocks noRot="1" noChangeAspect="1" noMove="1" noResize="1" noEditPoints="1" noAdjustHandles="1" noChangeArrowheads="1" noChangeShapeType="1" noTextEdit="1"/>
              </p:cNvSpPr>
              <p:nvPr/>
            </p:nvSpPr>
            <p:spPr>
              <a:xfrm>
                <a:off x="726895" y="5484989"/>
                <a:ext cx="2836606" cy="344129"/>
              </a:xfrm>
              <a:prstGeom prst="rect">
                <a:avLst/>
              </a:prstGeom>
              <a:blipFill>
                <a:blip r:embed="rId4"/>
                <a:stretch>
                  <a:fillRect t="-1786" b="-10714"/>
                </a:stretch>
              </a:blipFill>
            </p:spPr>
            <p:txBody>
              <a:bodyPr/>
              <a:lstStyle/>
              <a:p>
                <a:r>
                  <a:rPr lang="en-AU">
                    <a:noFill/>
                  </a:rPr>
                  <a:t> </a:t>
                </a:r>
              </a:p>
            </p:txBody>
          </p:sp>
        </mc:Fallback>
      </mc:AlternateContent>
      <p:pic>
        <p:nvPicPr>
          <p:cNvPr id="28" name="Picture 27" descr="The graph of y=2x^2+6x+3.">
            <a:extLst>
              <a:ext uri="{FF2B5EF4-FFF2-40B4-BE49-F238E27FC236}">
                <a16:creationId xmlns:a16="http://schemas.microsoft.com/office/drawing/2014/main" id="{3F18855D-F436-45C5-1DBA-F13EA1375721}"/>
              </a:ext>
            </a:extLst>
          </p:cNvPr>
          <p:cNvPicPr>
            <a:picLocks noChangeAspect="1"/>
          </p:cNvPicPr>
          <p:nvPr/>
        </p:nvPicPr>
        <p:blipFill>
          <a:blip r:embed="rId5"/>
          <a:stretch>
            <a:fillRect/>
          </a:stretch>
        </p:blipFill>
        <p:spPr>
          <a:xfrm>
            <a:off x="4634345" y="1787085"/>
            <a:ext cx="2923310" cy="342182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9EC91E-8489-15AE-3583-995B7B8CE632}"/>
                  </a:ext>
                </a:extLst>
              </p:cNvPr>
              <p:cNvSpPr txBox="1"/>
              <p:nvPr/>
            </p:nvSpPr>
            <p:spPr>
              <a:xfrm>
                <a:off x="4634345" y="5522090"/>
                <a:ext cx="2836606" cy="34412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0" smtClean="0">
                          <a:latin typeface="Cambria Math" panose="02040503050406030204" pitchFamily="18" charset="0"/>
                        </a:rPr>
                        <m:t>+3</m:t>
                      </m:r>
                    </m:oMath>
                  </m:oMathPara>
                </a14:m>
                <a:endParaRPr lang="en-AU" sz="1800" dirty="0"/>
              </a:p>
            </p:txBody>
          </p:sp>
        </mc:Choice>
        <mc:Fallback xmlns="">
          <p:sp>
            <p:nvSpPr>
              <p:cNvPr id="9" name="TextBox 8">
                <a:extLst>
                  <a:ext uri="{FF2B5EF4-FFF2-40B4-BE49-F238E27FC236}">
                    <a16:creationId xmlns:a16="http://schemas.microsoft.com/office/drawing/2014/main" id="{279EC91E-8489-15AE-3583-995B7B8CE632}"/>
                  </a:ext>
                </a:extLst>
              </p:cNvPr>
              <p:cNvSpPr txBox="1">
                <a:spLocks noRot="1" noChangeAspect="1" noMove="1" noResize="1" noEditPoints="1" noAdjustHandles="1" noChangeArrowheads="1" noChangeShapeType="1" noTextEdit="1"/>
              </p:cNvSpPr>
              <p:nvPr/>
            </p:nvSpPr>
            <p:spPr>
              <a:xfrm>
                <a:off x="4634345" y="5522090"/>
                <a:ext cx="2836606" cy="344129"/>
              </a:xfrm>
              <a:prstGeom prst="rect">
                <a:avLst/>
              </a:prstGeom>
              <a:blipFill>
                <a:blip r:embed="rId6"/>
                <a:stretch>
                  <a:fillRect t="-1786" b="-10714"/>
                </a:stretch>
              </a:blipFill>
            </p:spPr>
            <p:txBody>
              <a:bodyPr/>
              <a:lstStyle/>
              <a:p>
                <a:r>
                  <a:rPr lang="en-AU">
                    <a:noFill/>
                  </a:rPr>
                  <a:t> </a:t>
                </a:r>
              </a:p>
            </p:txBody>
          </p:sp>
        </mc:Fallback>
      </mc:AlternateContent>
      <p:pic>
        <p:nvPicPr>
          <p:cNvPr id="30" name="Picture 29" descr="The graph of y=3x^2+6x+4.">
            <a:extLst>
              <a:ext uri="{FF2B5EF4-FFF2-40B4-BE49-F238E27FC236}">
                <a16:creationId xmlns:a16="http://schemas.microsoft.com/office/drawing/2014/main" id="{1D61A4F8-6C14-12D2-11BA-7EADE136864A}"/>
              </a:ext>
            </a:extLst>
          </p:cNvPr>
          <p:cNvPicPr>
            <a:picLocks noChangeAspect="1"/>
          </p:cNvPicPr>
          <p:nvPr/>
        </p:nvPicPr>
        <p:blipFill>
          <a:blip r:embed="rId7"/>
          <a:stretch>
            <a:fillRect/>
          </a:stretch>
        </p:blipFill>
        <p:spPr>
          <a:xfrm>
            <a:off x="8560689" y="1897379"/>
            <a:ext cx="2923311" cy="3421826"/>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77D5E0-C1E2-02B3-6469-5055B7D83B8B}"/>
                  </a:ext>
                </a:extLst>
              </p:cNvPr>
              <p:cNvSpPr txBox="1"/>
              <p:nvPr/>
            </p:nvSpPr>
            <p:spPr>
              <a:xfrm>
                <a:off x="8714933" y="5522090"/>
                <a:ext cx="2836606" cy="344129"/>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+6</m:t>
                      </m:r>
                      <m:r>
                        <a:rPr lang="en-AU" sz="1800" b="0" i="1" smtClean="0">
                          <a:latin typeface="Cambria Math" panose="02040503050406030204" pitchFamily="18" charset="0"/>
                        </a:rPr>
                        <m:t>𝑥</m:t>
                      </m:r>
                      <m:r>
                        <a:rPr lang="en-AU" sz="1800" b="0" i="0" smtClean="0">
                          <a:latin typeface="Cambria Math" panose="02040503050406030204" pitchFamily="18" charset="0"/>
                        </a:rPr>
                        <m:t>+4</m:t>
                      </m:r>
                    </m:oMath>
                  </m:oMathPara>
                </a14:m>
                <a:endParaRPr lang="en-AU" sz="1800" dirty="0"/>
              </a:p>
            </p:txBody>
          </p:sp>
        </mc:Choice>
        <mc:Fallback xmlns="">
          <p:sp>
            <p:nvSpPr>
              <p:cNvPr id="10" name="TextBox 9">
                <a:extLst>
                  <a:ext uri="{FF2B5EF4-FFF2-40B4-BE49-F238E27FC236}">
                    <a16:creationId xmlns:a16="http://schemas.microsoft.com/office/drawing/2014/main" id="{C877D5E0-C1E2-02B3-6469-5055B7D83B8B}"/>
                  </a:ext>
                </a:extLst>
              </p:cNvPr>
              <p:cNvSpPr txBox="1">
                <a:spLocks noRot="1" noChangeAspect="1" noMove="1" noResize="1" noEditPoints="1" noAdjustHandles="1" noChangeArrowheads="1" noChangeShapeType="1" noTextEdit="1"/>
              </p:cNvSpPr>
              <p:nvPr/>
            </p:nvSpPr>
            <p:spPr>
              <a:xfrm>
                <a:off x="8714933" y="5522090"/>
                <a:ext cx="2836606" cy="344129"/>
              </a:xfrm>
              <a:prstGeom prst="rect">
                <a:avLst/>
              </a:prstGeom>
              <a:blipFill>
                <a:blip r:embed="rId8"/>
                <a:stretch>
                  <a:fillRect t="-1786" b="-10714"/>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04041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1344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t>To be able to use the discriminant to analyse and describe the roots and graph of a quadratic function.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spcBef>
                    <a:spcPts val="600"/>
                  </a:spcBef>
                  <a:spcAft>
                    <a:spcPts val="600"/>
                  </a:spcAft>
                  <a:buFont typeface="Arial" panose="020B0604020202020204" pitchFamily="34" charset="0"/>
                  <a:buChar char="•"/>
                </a:pPr>
                <a:r>
                  <a:rPr lang="en-AU" sz="1800" dirty="0"/>
                  <a:t>I can calculate the discriminant and use the value to identify how many roots a quadratic equation has.</a:t>
                </a:r>
              </a:p>
              <a:p>
                <a:pPr marL="342900" lvl="0" indent="-342900">
                  <a:lnSpc>
                    <a:spcPct val="150000"/>
                  </a:lnSpc>
                  <a:spcBef>
                    <a:spcPts val="600"/>
                  </a:spcBef>
                  <a:spcAft>
                    <a:spcPts val="600"/>
                  </a:spcAft>
                  <a:buFont typeface="Arial" panose="020B0604020202020204" pitchFamily="34" charset="0"/>
                  <a:buChar char="•"/>
                </a:pPr>
                <a:r>
                  <a:rPr lang="en-AU" sz="1800" dirty="0"/>
                  <a:t>I can use the discriminant to identify whether the roots of a quadratic equation are equal, distinct, real or rational.</a:t>
                </a:r>
              </a:p>
              <a:p>
                <a:pPr marL="342900" lvl="0" indent="-342900">
                  <a:lnSpc>
                    <a:spcPct val="150000"/>
                  </a:lnSpc>
                  <a:spcBef>
                    <a:spcPts val="600"/>
                  </a:spcBef>
                  <a:spcAft>
                    <a:spcPts val="600"/>
                  </a:spcAft>
                  <a:buFont typeface="Arial" panose="020B0604020202020204" pitchFamily="34" charset="0"/>
                  <a:buChar char="•"/>
                </a:pPr>
                <a:r>
                  <a:rPr lang="en-AU" sz="1800" dirty="0"/>
                  <a:t>I can interpret the value of the discriminant to explain the position of a parabola in relation to the </a:t>
                </a:r>
                <a14:m>
                  <m:oMath xmlns:m="http://schemas.openxmlformats.org/officeDocument/2006/math">
                    <m:r>
                      <a:rPr lang="en-AU" sz="1800" i="1">
                        <a:latin typeface="Cambria Math" panose="02040503050406030204" pitchFamily="18" charset="0"/>
                      </a:rPr>
                      <m:t>𝑥</m:t>
                    </m:r>
                  </m:oMath>
                </a14:m>
                <a:r>
                  <a:rPr lang="en-AU" sz="1800" dirty="0"/>
                  <a:t>-axis.</a:t>
                </a:r>
              </a:p>
              <a:p>
                <a:pPr marL="342900" indent="-342900">
                  <a:lnSpc>
                    <a:spcPct val="150000"/>
                  </a:lnSpc>
                  <a:spcBef>
                    <a:spcPts val="600"/>
                  </a:spcBef>
                  <a:spcAft>
                    <a:spcPts val="600"/>
                  </a:spcAft>
                  <a:buFont typeface="Arial" panose="020B0604020202020204" pitchFamily="34" charset="0"/>
                  <a:buChar char="•"/>
                </a:pPr>
                <a:r>
                  <a:rPr lang="en-AU" sz="1800" dirty="0"/>
                  <a:t>I can solve problems using the discriminant.</a:t>
                </a:r>
                <a:endParaRPr lang="en-AU" sz="1800"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134465"/>
              </a:xfrm>
              <a:prstGeom prst="rect">
                <a:avLst/>
              </a:prstGeom>
              <a:blipFill>
                <a:blip r:embed="rId3"/>
                <a:stretch>
                  <a:fillRect l="-1459" b="-245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descr="box around the discriminant in the quadratic equation">
            <a:extLst>
              <a:ext uri="{FF2B5EF4-FFF2-40B4-BE49-F238E27FC236}">
                <a16:creationId xmlns:a16="http://schemas.microsoft.com/office/drawing/2014/main" id="{A1A6F159-775E-3809-A1E2-B738B4A0895F}"/>
              </a:ext>
            </a:extLst>
          </p:cNvPr>
          <p:cNvSpPr/>
          <p:nvPr/>
        </p:nvSpPr>
        <p:spPr>
          <a:xfrm>
            <a:off x="6228213" y="2646381"/>
            <a:ext cx="1607972" cy="473337"/>
          </a:xfrm>
          <a:prstGeom prst="roundRect">
            <a:avLst/>
          </a:prstGeom>
          <a:ln w="28575">
            <a:solidFill>
              <a:srgbClr val="146CFD"/>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quadratic formula 	</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What does it tell us?</a:t>
            </a:r>
          </a:p>
        </p:txBody>
      </p:sp>
      <mc:AlternateContent xmlns:mc="http://schemas.openxmlformats.org/markup-compatibility/2006" xmlns:a14="http://schemas.microsoft.com/office/drawing/2010/main">
        <mc:Choice Requires="a14">
          <p:sp>
            <p:nvSpPr>
              <p:cNvPr id="6" name="Speech Bubble: Rectangle 5">
                <a:extLst>
                  <a:ext uri="{FF2B5EF4-FFF2-40B4-BE49-F238E27FC236}">
                    <a16:creationId xmlns:a16="http://schemas.microsoft.com/office/drawing/2014/main" id="{CB29BA2F-11D5-4786-9769-202A9B942B7A}"/>
                  </a:ext>
                </a:extLst>
              </p:cNvPr>
              <p:cNvSpPr/>
              <p:nvPr/>
            </p:nvSpPr>
            <p:spPr>
              <a:xfrm>
                <a:off x="720029" y="3429000"/>
                <a:ext cx="2542392" cy="2120530"/>
              </a:xfrm>
              <a:prstGeom prst="wedgeRectCallout">
                <a:avLst>
                  <a:gd name="adj1" fmla="val 113687"/>
                  <a:gd name="adj2" fmla="val -494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𝑥</m:t>
                      </m:r>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f>
                        <m:fPr>
                          <m:ctrlP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ctrlPr>
                        </m:fPr>
                        <m:num>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𝑏</m:t>
                          </m:r>
                        </m:num>
                        <m:den>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2</m:t>
                          </m:r>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𝑎</m:t>
                          </m:r>
                        </m:den>
                      </m:f>
                    </m:oMath>
                  </m:oMathPara>
                </a14:m>
                <a:br>
                  <a:rPr kumimoji="0" lang="en-AU" sz="2400" b="0" i="0" u="none" strike="noStrike" kern="1200" cap="none" spc="0" normalizeH="0" baseline="0" noProof="0" dirty="0">
                    <a:ln>
                      <a:noFill/>
                    </a:ln>
                    <a:solidFill>
                      <a:srgbClr val="FFFFFF"/>
                    </a:solidFill>
                    <a:effectLst/>
                    <a:uLnTx/>
                    <a:uFillTx/>
                    <a:latin typeface="Public Sans Light"/>
                    <a:ea typeface="+mn-ea"/>
                    <a:cs typeface="+mn-cs"/>
                  </a:rPr>
                </a:b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endParaRPr lang="en-AU" dirty="0">
                  <a:solidFill>
                    <a:srgbClr val="FFFFFF"/>
                  </a:solidFill>
                  <a:latin typeface="Public Sans Light"/>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Public Sans Light"/>
                    <a:ea typeface="+mn-ea"/>
                    <a:cs typeface="+mn-cs"/>
                  </a:rPr>
                  <a:t>What</a:t>
                </a:r>
                <a:r>
                  <a:rPr kumimoji="0" lang="en-AU" sz="2400" b="0" i="0" u="none" strike="noStrike" kern="1200" cap="none" spc="0" normalizeH="0" noProof="0" dirty="0">
                    <a:ln>
                      <a:noFill/>
                    </a:ln>
                    <a:solidFill>
                      <a:srgbClr val="FFFFFF"/>
                    </a:solidFill>
                    <a:effectLst/>
                    <a:uLnTx/>
                    <a:uFillTx/>
                    <a:latin typeface="Public Sans Light"/>
                    <a:ea typeface="+mn-ea"/>
                    <a:cs typeface="+mn-cs"/>
                  </a:rPr>
                  <a:t> does this represent?</a:t>
                </a: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mc:Choice>
        <mc:Fallback xmlns="">
          <p:sp>
            <p:nvSpPr>
              <p:cNvPr id="6" name="Speech Bubble: Rectangle 5">
                <a:extLst>
                  <a:ext uri="{FF2B5EF4-FFF2-40B4-BE49-F238E27FC236}">
                    <a16:creationId xmlns:a16="http://schemas.microsoft.com/office/drawing/2014/main" id="{CB29BA2F-11D5-4786-9769-202A9B942B7A}"/>
                  </a:ext>
                </a:extLst>
              </p:cNvPr>
              <p:cNvSpPr>
                <a:spLocks noRot="1" noChangeAspect="1" noMove="1" noResize="1" noEditPoints="1" noAdjustHandles="1" noChangeArrowheads="1" noChangeShapeType="1" noTextEdit="1"/>
              </p:cNvSpPr>
              <p:nvPr/>
            </p:nvSpPr>
            <p:spPr>
              <a:xfrm>
                <a:off x="720029" y="3429000"/>
                <a:ext cx="2542392" cy="2120530"/>
              </a:xfrm>
              <a:prstGeom prst="wedgeRectCallout">
                <a:avLst>
                  <a:gd name="adj1" fmla="val 113687"/>
                  <a:gd name="adj2" fmla="val -49442"/>
                </a:avLst>
              </a:prstGeom>
              <a:blipFill>
                <a:blip r:embed="rId2"/>
                <a:stretch>
                  <a:fillRect b="-573"/>
                </a:stretch>
              </a:blipFill>
            </p:spPr>
            <p:txBody>
              <a:bodyPr/>
              <a:lstStyle/>
              <a:p>
                <a:r>
                  <a:rPr lang="en-AU">
                    <a:noFill/>
                  </a:rPr>
                  <a:t> </a:t>
                </a:r>
              </a:p>
            </p:txBody>
          </p:sp>
        </mc:Fallback>
      </mc:AlternateContent>
      <p:sp>
        <p:nvSpPr>
          <p:cNvPr id="8" name="Oval 7" descr="circle around the axis of symmetry in the quadratic equation">
            <a:extLst>
              <a:ext uri="{FF2B5EF4-FFF2-40B4-BE49-F238E27FC236}">
                <a16:creationId xmlns:a16="http://schemas.microsoft.com/office/drawing/2014/main" id="{8E218A37-C5CE-661C-BA8E-A88DCC74F257}"/>
              </a:ext>
            </a:extLst>
          </p:cNvPr>
          <p:cNvSpPr/>
          <p:nvPr/>
        </p:nvSpPr>
        <p:spPr>
          <a:xfrm rot="1666052">
            <a:off x="3905953" y="2529980"/>
            <a:ext cx="2312383" cy="1525507"/>
          </a:xfrm>
          <a:prstGeom prst="ellipse">
            <a:avLst/>
          </a:prstGeom>
          <a:noFill/>
          <a:ln w="28575">
            <a:solidFill>
              <a:srgbClr val="146CFD"/>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mc:AlternateContent xmlns:mc="http://schemas.openxmlformats.org/markup-compatibility/2006" xmlns:a14="http://schemas.microsoft.com/office/drawing/2010/main">
        <mc:Choice Requires="a14">
          <p:sp>
            <p:nvSpPr>
              <p:cNvPr id="11" name="Speech Bubble: Rectangle 10">
                <a:extLst>
                  <a:ext uri="{FF2B5EF4-FFF2-40B4-BE49-F238E27FC236}">
                    <a16:creationId xmlns:a16="http://schemas.microsoft.com/office/drawing/2014/main" id="{DBF5BA2C-120C-FF0D-4B2C-0BF420B30DF5}"/>
                  </a:ext>
                </a:extLst>
              </p:cNvPr>
              <p:cNvSpPr/>
              <p:nvPr/>
            </p:nvSpPr>
            <p:spPr>
              <a:xfrm>
                <a:off x="7836185" y="3926319"/>
                <a:ext cx="2108499" cy="1549101"/>
              </a:xfrm>
              <a:prstGeom prst="wedgeRectCallout">
                <a:avLst>
                  <a:gd name="adj1" fmla="val -80191"/>
                  <a:gd name="adj2" fmla="val -10569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Cambria Math" panose="02040503050406030204" pitchFamily="18" charset="0"/>
                    <a:ea typeface="+mn-ea"/>
                    <a:cs typeface="+mn-cs"/>
                  </a:rPr>
                  <a:t>Discriminant: </a:t>
                </a:r>
              </a:p>
              <a:p>
                <a:pPr marL="0" marR="0" lvl="0" indent="0" algn="ctr"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m:t>
                      </m:r>
                      <m:sSup>
                        <m:sSupPr>
                          <m:ctrlP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ctrlPr>
                        </m:sSupPr>
                        <m:e>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𝑏</m:t>
                          </m:r>
                        </m:e>
                        <m:sup>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2</m:t>
                          </m:r>
                        </m:sup>
                      </m:sSup>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−4</m:t>
                      </m:r>
                      <m:r>
                        <a:rPr kumimoji="0" lang="en-AU" sz="2400" b="0" i="1" u="none" strike="noStrike" kern="1200" cap="none" spc="0" normalizeH="0" baseline="0" noProof="0" smtClean="0">
                          <a:ln>
                            <a:noFill/>
                          </a:ln>
                          <a:solidFill>
                            <a:srgbClr val="FFFFFF"/>
                          </a:solidFill>
                          <a:effectLst/>
                          <a:uLnTx/>
                          <a:uFillTx/>
                          <a:latin typeface="Cambria Math" panose="02040503050406030204" pitchFamily="18" charset="0"/>
                          <a:ea typeface="Cambria Math" panose="02040503050406030204" pitchFamily="18" charset="0"/>
                          <a:cs typeface="+mn-cs"/>
                        </a:rPr>
                        <m:t>𝑎𝑐</m:t>
                      </m:r>
                    </m:oMath>
                  </m:oMathPara>
                </a14:m>
                <a:endParaRPr kumimoji="0" lang="en-AU" sz="2400" b="0" i="0" u="none" strike="noStrike" kern="1200" cap="none" spc="0" normalizeH="0" baseline="0" noProof="0" dirty="0">
                  <a:ln>
                    <a:noFill/>
                  </a:ln>
                  <a:solidFill>
                    <a:srgbClr val="FFFFFF"/>
                  </a:solidFill>
                  <a:effectLst/>
                  <a:uLnTx/>
                  <a:uFillTx/>
                  <a:latin typeface="Public Sans Light"/>
                  <a:ea typeface="+mn-ea"/>
                  <a:cs typeface="+mn-cs"/>
                </a:endParaRPr>
              </a:p>
            </p:txBody>
          </p:sp>
        </mc:Choice>
        <mc:Fallback xmlns="">
          <p:sp>
            <p:nvSpPr>
              <p:cNvPr id="11" name="Speech Bubble: Rectangle 10">
                <a:extLst>
                  <a:ext uri="{FF2B5EF4-FFF2-40B4-BE49-F238E27FC236}">
                    <a16:creationId xmlns:a16="http://schemas.microsoft.com/office/drawing/2014/main" id="{DBF5BA2C-120C-FF0D-4B2C-0BF420B30DF5}"/>
                  </a:ext>
                </a:extLst>
              </p:cNvPr>
              <p:cNvSpPr>
                <a:spLocks noRot="1" noChangeAspect="1" noMove="1" noResize="1" noEditPoints="1" noAdjustHandles="1" noChangeArrowheads="1" noChangeShapeType="1" noTextEdit="1"/>
              </p:cNvSpPr>
              <p:nvPr/>
            </p:nvSpPr>
            <p:spPr>
              <a:xfrm>
                <a:off x="7836185" y="3926319"/>
                <a:ext cx="2108499" cy="1549101"/>
              </a:xfrm>
              <a:prstGeom prst="wedgeRectCallout">
                <a:avLst>
                  <a:gd name="adj1" fmla="val -80191"/>
                  <a:gd name="adj2" fmla="val -105692"/>
                </a:avLst>
              </a:prstGeom>
              <a:blipFill>
                <a:blip r:embed="rId3"/>
                <a:stretch>
                  <a:fillRect r="-283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F8F207-BBB0-7950-48DE-9D00DC322CAF}"/>
                  </a:ext>
                </a:extLst>
              </p:cNvPr>
              <p:cNvSpPr txBox="1"/>
              <p:nvPr/>
            </p:nvSpPr>
            <p:spPr>
              <a:xfrm>
                <a:off x="4009741" y="2553583"/>
                <a:ext cx="4000099" cy="1750834"/>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𝑥</m:t>
                      </m:r>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ad>
                            <m:radPr>
                              <m:degHide m:val="on"/>
                              <m:ctrlP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radPr>
                            <m:deg/>
                            <m:e>
                              <m:sSup>
                                <m:sSupPr>
                                  <m:ctrlP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sSupPr>
                                <m:e>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𝑏</m:t>
                                  </m:r>
                                </m:e>
                                <m:sup>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sup>
                              </m:sSup>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m:t>
                              </m:r>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𝑎𝑐</m:t>
                              </m:r>
                            </m:e>
                          </m:rad>
                        </m:num>
                        <m:den>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𝑎</m:t>
                          </m:r>
                          <m:r>
                            <a:rPr kumimoji="0" lang="en-AU" sz="32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             </m:t>
                          </m:r>
                        </m:den>
                      </m:f>
                    </m:oMath>
                  </m:oMathPara>
                </a14:m>
                <a:endParaRPr kumimoji="0" lang="en-AU" sz="3200" b="0" i="0" u="none" strike="noStrike" kern="1200" cap="none" spc="0" normalizeH="0" baseline="0" noProof="0" dirty="0">
                  <a:ln>
                    <a:noFill/>
                  </a:ln>
                  <a:solidFill>
                    <a:srgbClr val="22272B"/>
                  </a:solidFill>
                  <a:effectLst/>
                  <a:uLnTx/>
                  <a:uFillTx/>
                  <a:latin typeface="Public Sans Light"/>
                  <a:ea typeface="+mn-ea"/>
                  <a:cs typeface="+mn-cs"/>
                </a:endParaRPr>
              </a:p>
            </p:txBody>
          </p:sp>
        </mc:Choice>
        <mc:Fallback xmlns="">
          <p:sp>
            <p:nvSpPr>
              <p:cNvPr id="3" name="TextBox 2">
                <a:extLst>
                  <a:ext uri="{FF2B5EF4-FFF2-40B4-BE49-F238E27FC236}">
                    <a16:creationId xmlns:a16="http://schemas.microsoft.com/office/drawing/2014/main" id="{42F8F207-BBB0-7950-48DE-9D00DC322CAF}"/>
                  </a:ext>
                </a:extLst>
              </p:cNvPr>
              <p:cNvSpPr txBox="1">
                <a:spLocks noRot="1" noChangeAspect="1" noMove="1" noResize="1" noEditPoints="1" noAdjustHandles="1" noChangeArrowheads="1" noChangeShapeType="1" noTextEdit="1"/>
              </p:cNvSpPr>
              <p:nvPr/>
            </p:nvSpPr>
            <p:spPr>
              <a:xfrm>
                <a:off x="4009741" y="2553583"/>
                <a:ext cx="4000099" cy="1750834"/>
              </a:xfrm>
              <a:prstGeom prst="rect">
                <a:avLst/>
              </a:prstGeom>
              <a:blipFill>
                <a:blip r:embed="rId4"/>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375638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80974D9-52D7-07EC-67BF-0C2062DF39F0}"/>
                  </a:ext>
                </a:extLst>
              </p:cNvPr>
              <p:cNvSpPr>
                <a:spLocks noGrp="1"/>
              </p:cNvSpPr>
              <p:nvPr>
                <p:ph type="title"/>
              </p:nvPr>
            </p:nvSpPr>
            <p:spPr/>
            <p:txBody>
              <a:bodyPr/>
              <a:lstStyle/>
              <a:p>
                <a:r>
                  <a:rPr lang="en-AU" dirty="0"/>
                  <a:t>The discriminant, </a:t>
                </a:r>
                <a14:m>
                  <m:oMath xmlns:m="http://schemas.openxmlformats.org/officeDocument/2006/math">
                    <m:r>
                      <a:rPr lang="en-AU" sz="3600" i="1" smtClean="0">
                        <a:latin typeface="Cambria Math" panose="02040503050406030204" pitchFamily="18" charset="0"/>
                        <a:ea typeface="Cambria Math" panose="02040503050406030204" pitchFamily="18" charset="0"/>
                      </a:rPr>
                      <m:t>∆</m:t>
                    </m:r>
                    <m:r>
                      <a:rPr lang="en-AU" sz="3600" b="0" i="1" smtClean="0">
                        <a:latin typeface="Cambria Math" panose="02040503050406030204" pitchFamily="18" charset="0"/>
                        <a:ea typeface="Cambria Math" panose="02040503050406030204" pitchFamily="18" charset="0"/>
                      </a:rPr>
                      <m:t>=</m:t>
                    </m:r>
                    <m:sSup>
                      <m:sSupPr>
                        <m:ctrlPr>
                          <a:rPr lang="en-AU" sz="3600" b="0" i="1" smtClean="0">
                            <a:latin typeface="Cambria Math" panose="02040503050406030204" pitchFamily="18" charset="0"/>
                            <a:ea typeface="Cambria Math" panose="02040503050406030204" pitchFamily="18" charset="0"/>
                          </a:rPr>
                        </m:ctrlPr>
                      </m:sSupPr>
                      <m:e>
                        <m:r>
                          <a:rPr lang="en-AU" sz="3600" b="0" i="1" smtClean="0">
                            <a:latin typeface="Cambria Math" panose="02040503050406030204" pitchFamily="18" charset="0"/>
                            <a:ea typeface="Cambria Math" panose="02040503050406030204" pitchFamily="18" charset="0"/>
                          </a:rPr>
                          <m:t>𝑏</m:t>
                        </m:r>
                      </m:e>
                      <m:sup>
                        <m:r>
                          <a:rPr lang="en-AU" sz="3600" b="0" i="1" smtClean="0">
                            <a:latin typeface="Cambria Math" panose="02040503050406030204" pitchFamily="18" charset="0"/>
                            <a:ea typeface="Cambria Math" panose="02040503050406030204" pitchFamily="18" charset="0"/>
                          </a:rPr>
                          <m:t>2</m:t>
                        </m:r>
                      </m:sup>
                    </m:sSup>
                    <m:r>
                      <a:rPr lang="en-AU" sz="3600" b="0" i="1" smtClean="0">
                        <a:latin typeface="Cambria Math" panose="02040503050406030204" pitchFamily="18" charset="0"/>
                        <a:ea typeface="Cambria Math" panose="02040503050406030204" pitchFamily="18" charset="0"/>
                      </a:rPr>
                      <m:t>−4</m:t>
                    </m:r>
                    <m:r>
                      <a:rPr lang="en-AU" sz="3600" b="0" i="1" smtClean="0">
                        <a:latin typeface="Cambria Math" panose="02040503050406030204" pitchFamily="18" charset="0"/>
                        <a:ea typeface="Cambria Math" panose="02040503050406030204" pitchFamily="18" charset="0"/>
                      </a:rPr>
                      <m:t>𝑎𝑐</m:t>
                    </m:r>
                  </m:oMath>
                </a14:m>
                <a:br>
                  <a:rPr lang="en-AU" dirty="0"/>
                </a:br>
                <a:endParaRPr lang="en-AU" dirty="0"/>
              </a:p>
            </p:txBody>
          </p:sp>
        </mc:Choice>
        <mc:Fallback xmlns="">
          <p:sp>
            <p:nvSpPr>
              <p:cNvPr id="2" name="Title 1">
                <a:extLst>
                  <a:ext uri="{FF2B5EF4-FFF2-40B4-BE49-F238E27FC236}">
                    <a16:creationId xmlns:a16="http://schemas.microsoft.com/office/drawing/2014/main" id="{A80974D9-52D7-07EC-67BF-0C2062DF39F0}"/>
                  </a:ext>
                </a:extLst>
              </p:cNvPr>
              <p:cNvSpPr>
                <a:spLocks noGrp="1" noRot="1" noChangeAspect="1" noMove="1" noResize="1" noEditPoints="1" noAdjustHandles="1" noChangeArrowheads="1" noChangeShapeType="1" noTextEdit="1"/>
              </p:cNvSpPr>
              <p:nvPr>
                <p:ph type="title"/>
              </p:nvPr>
            </p:nvSpPr>
            <p:spPr>
              <a:blipFill>
                <a:blip r:embed="rId3"/>
                <a:stretch>
                  <a:fillRect l="-2721" t="-35556" b="-41111"/>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A637D44A-7E48-94C7-E1C6-C9214D5D3449}"/>
              </a:ext>
            </a:extLst>
          </p:cNvPr>
          <p:cNvSpPr>
            <a:spLocks noGrp="1"/>
          </p:cNvSpPr>
          <p:nvPr>
            <p:ph type="body" sz="quarter" idx="18"/>
          </p:nvPr>
        </p:nvSpPr>
        <p:spPr/>
        <p:txBody>
          <a:bodyPr/>
          <a:lstStyle/>
          <a:p>
            <a:r>
              <a:rPr lang="en-AU" dirty="0"/>
              <a:t>Greater than, equal to or less than zero</a:t>
            </a:r>
          </a:p>
        </p:txBody>
      </p:sp>
      <mc:AlternateContent xmlns:mc="http://schemas.openxmlformats.org/markup-compatibility/2006" xmlns:a14="http://schemas.microsoft.com/office/drawing/2010/main">
        <mc:Choice Requires="a14">
          <p:graphicFrame>
            <p:nvGraphicFramePr>
              <p:cNvPr id="3" name="Table 2" descr="Discriminant values and what they mean in relation to the roots">
                <a:extLst>
                  <a:ext uri="{FF2B5EF4-FFF2-40B4-BE49-F238E27FC236}">
                    <a16:creationId xmlns:a16="http://schemas.microsoft.com/office/drawing/2014/main" id="{3659C7DA-77F2-03F2-4D58-22191BCF481C}"/>
                  </a:ext>
                </a:extLst>
              </p:cNvPr>
              <p:cNvGraphicFramePr>
                <a:graphicFrameLocks noGrp="1"/>
              </p:cNvGraphicFramePr>
              <p:nvPr>
                <p:extLst>
                  <p:ext uri="{D42A27DB-BD31-4B8C-83A1-F6EECF244321}">
                    <p14:modId xmlns:p14="http://schemas.microsoft.com/office/powerpoint/2010/main" val="606048165"/>
                  </p:ext>
                </p:extLst>
              </p:nvPr>
            </p:nvGraphicFramePr>
            <p:xfrm>
              <a:off x="738735" y="2076450"/>
              <a:ext cx="10446870" cy="2770744"/>
            </p:xfrm>
            <a:graphic>
              <a:graphicData uri="http://schemas.openxmlformats.org/drawingml/2006/table">
                <a:tbl>
                  <a:tblPr firstRow="1" bandRow="1">
                    <a:tableStyleId>{5940675A-B579-460E-94D1-54222C63F5DA}</a:tableStyleId>
                  </a:tblPr>
                  <a:tblGrid>
                    <a:gridCol w="3482290">
                      <a:extLst>
                        <a:ext uri="{9D8B030D-6E8A-4147-A177-3AD203B41FA5}">
                          <a16:colId xmlns:a16="http://schemas.microsoft.com/office/drawing/2014/main" val="3964903517"/>
                        </a:ext>
                      </a:extLst>
                    </a:gridCol>
                    <a:gridCol w="3482290">
                      <a:extLst>
                        <a:ext uri="{9D8B030D-6E8A-4147-A177-3AD203B41FA5}">
                          <a16:colId xmlns:a16="http://schemas.microsoft.com/office/drawing/2014/main" val="349543493"/>
                        </a:ext>
                      </a:extLst>
                    </a:gridCol>
                    <a:gridCol w="3482290">
                      <a:extLst>
                        <a:ext uri="{9D8B030D-6E8A-4147-A177-3AD203B41FA5}">
                          <a16:colId xmlns:a16="http://schemas.microsoft.com/office/drawing/2014/main" val="3846086690"/>
                        </a:ext>
                      </a:extLst>
                    </a:gridCol>
                  </a:tblGrid>
                  <a:tr h="1336626">
                    <a:tc>
                      <a:txBody>
                        <a:bodyPr/>
                        <a:lstStyle/>
                        <a:p>
                          <a:pPr algn="ct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 &lt;0</m:t>
                                </m:r>
                              </m:oMath>
                            </m:oMathPara>
                          </a14:m>
                          <a:endParaRPr lang="en-AU" sz="3200" b="0" dirty="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 =0</m:t>
                                </m:r>
                              </m:oMath>
                            </m:oMathPara>
                          </a14:m>
                          <a:endParaRPr lang="en-AU" sz="3200" b="0" dirty="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 &gt;0</m:t>
                                </m:r>
                              </m:oMath>
                            </m:oMathPara>
                          </a14:m>
                          <a:endParaRPr lang="en-AU" sz="3200" b="0" dirty="0">
                            <a:ea typeface="Cambria Math" panose="02040503050406030204" pitchFamily="18" charset="0"/>
                          </a:endParaRPr>
                        </a:p>
                      </a:txBody>
                      <a:tcPr anchor="ctr"/>
                    </a:tc>
                    <a:extLst>
                      <a:ext uri="{0D108BD9-81ED-4DB2-BD59-A6C34878D82A}">
                        <a16:rowId xmlns:a16="http://schemas.microsoft.com/office/drawing/2014/main" val="2454295872"/>
                      </a:ext>
                    </a:extLst>
                  </a:tr>
                  <a:tr h="1434118">
                    <a:tc>
                      <a:txBody>
                        <a:bodyPr/>
                        <a:lstStyle/>
                        <a:p>
                          <a:pPr marL="342900" indent="-342900" algn="l">
                            <a:buFont typeface="Arial" panose="020B0604020202020204" pitchFamily="34" charset="0"/>
                            <a:buChar char="•"/>
                          </a:pPr>
                          <a:r>
                            <a:rPr lang="en-AU" sz="2000" dirty="0"/>
                            <a:t>The quadratic equation has no solutions </a:t>
                          </a:r>
                        </a:p>
                        <a:p>
                          <a:pPr marL="342900" indent="-342900" algn="l">
                            <a:buFont typeface="Arial" panose="020B0604020202020204" pitchFamily="34" charset="0"/>
                            <a:buChar char="•"/>
                          </a:pPr>
                          <a:r>
                            <a:rPr lang="en-AU" sz="2000" dirty="0"/>
                            <a:t>The parabola has no </a:t>
                          </a:r>
                          <a:br>
                            <a:rPr lang="en-AU" sz="2000" b="0" i="1" dirty="0">
                              <a:latin typeface="Cambria Math" panose="02040503050406030204" pitchFamily="18" charset="0"/>
                            </a:rPr>
                          </a:br>
                          <a14:m>
                            <m:oMath xmlns:m="http://schemas.openxmlformats.org/officeDocument/2006/math">
                              <m:r>
                                <a:rPr lang="en-AU" sz="2000" b="0" i="1" smtClean="0">
                                  <a:latin typeface="Cambria Math" panose="02040503050406030204" pitchFamily="18" charset="0"/>
                                </a:rPr>
                                <m:t>𝑥</m:t>
                              </m:r>
                            </m:oMath>
                          </a14:m>
                          <a:r>
                            <a:rPr lang="en-AU" sz="2000" dirty="0"/>
                            <a:t>-intercepts</a:t>
                          </a:r>
                        </a:p>
                      </a:txBody>
                      <a:tcPr anchor="ctr"/>
                    </a:tc>
                    <a:tc>
                      <a:txBody>
                        <a:bodyPr/>
                        <a:lstStyle/>
                        <a:p>
                          <a:pPr marL="342900" indent="-342900" algn="l">
                            <a:buFont typeface="Arial" panose="020B0604020202020204" pitchFamily="34" charset="0"/>
                            <a:buChar char="•"/>
                          </a:pPr>
                          <a:r>
                            <a:rPr lang="en-AU" sz="2000" dirty="0"/>
                            <a:t>The quadratic equation has one solution </a:t>
                          </a:r>
                        </a:p>
                        <a:p>
                          <a:pPr marL="342900" indent="-342900" algn="l">
                            <a:buFont typeface="Arial" panose="020B0604020202020204" pitchFamily="34" charset="0"/>
                            <a:buChar char="•"/>
                          </a:pPr>
                          <a:r>
                            <a:rPr lang="en-AU" sz="2000" dirty="0"/>
                            <a:t>The parabola has one </a:t>
                          </a:r>
                          <a:br>
                            <a:rPr lang="en-AU" sz="2000" dirty="0"/>
                          </a:br>
                          <a14:m>
                            <m:oMath xmlns:m="http://schemas.openxmlformats.org/officeDocument/2006/math">
                              <m:r>
                                <a:rPr lang="en-AU" sz="2000" b="0" i="1" smtClean="0">
                                  <a:latin typeface="Cambria Math" panose="02040503050406030204" pitchFamily="18" charset="0"/>
                                </a:rPr>
                                <m:t>𝑥</m:t>
                              </m:r>
                            </m:oMath>
                          </a14:m>
                          <a:r>
                            <a:rPr lang="en-AU" sz="2000" dirty="0"/>
                            <a:t>-intercepts</a:t>
                          </a:r>
                        </a:p>
                      </a:txBody>
                      <a:tcPr anchor="ctr"/>
                    </a:tc>
                    <a:tc>
                      <a:txBody>
                        <a:bodyPr/>
                        <a:lstStyle/>
                        <a:p>
                          <a:pPr marL="342900" indent="-342900" algn="l">
                            <a:buFont typeface="Arial" panose="020B0604020202020204" pitchFamily="34" charset="0"/>
                            <a:buChar char="•"/>
                          </a:pPr>
                          <a:r>
                            <a:rPr lang="en-AU" sz="2000" dirty="0"/>
                            <a:t>The quadratic equation has 2 solutions </a:t>
                          </a:r>
                        </a:p>
                        <a:p>
                          <a:pPr marL="342900" indent="-342900" algn="l">
                            <a:buFont typeface="Arial" panose="020B0604020202020204" pitchFamily="34" charset="0"/>
                            <a:buChar char="•"/>
                          </a:pPr>
                          <a:r>
                            <a:rPr lang="en-AU" sz="2000" dirty="0"/>
                            <a:t>The parabola has 2 </a:t>
                          </a:r>
                          <a:br>
                            <a:rPr lang="en-AU" sz="2000" dirty="0"/>
                          </a:br>
                          <a14:m>
                            <m:oMath xmlns:m="http://schemas.openxmlformats.org/officeDocument/2006/math">
                              <m:r>
                                <a:rPr lang="en-AU" sz="2000" b="0" i="1" smtClean="0">
                                  <a:latin typeface="Cambria Math" panose="02040503050406030204" pitchFamily="18" charset="0"/>
                                </a:rPr>
                                <m:t>𝑥</m:t>
                              </m:r>
                            </m:oMath>
                          </a14:m>
                          <a:r>
                            <a:rPr lang="en-AU" sz="2000" dirty="0"/>
                            <a:t>-intercepts</a:t>
                          </a:r>
                        </a:p>
                      </a:txBody>
                      <a:tcPr anchor="ctr"/>
                    </a:tc>
                    <a:extLst>
                      <a:ext uri="{0D108BD9-81ED-4DB2-BD59-A6C34878D82A}">
                        <a16:rowId xmlns:a16="http://schemas.microsoft.com/office/drawing/2014/main" val="1773544980"/>
                      </a:ext>
                    </a:extLst>
                  </a:tr>
                </a:tbl>
              </a:graphicData>
            </a:graphic>
          </p:graphicFrame>
        </mc:Choice>
        <mc:Fallback xmlns="">
          <p:graphicFrame>
            <p:nvGraphicFramePr>
              <p:cNvPr id="3" name="Table 2" descr="Discriminant values and what they mean in relation to the roots">
                <a:extLst>
                  <a:ext uri="{FF2B5EF4-FFF2-40B4-BE49-F238E27FC236}">
                    <a16:creationId xmlns:a16="http://schemas.microsoft.com/office/drawing/2014/main" id="{3659C7DA-77F2-03F2-4D58-22191BCF481C}"/>
                  </a:ext>
                </a:extLst>
              </p:cNvPr>
              <p:cNvGraphicFramePr>
                <a:graphicFrameLocks noGrp="1"/>
              </p:cNvGraphicFramePr>
              <p:nvPr>
                <p:extLst>
                  <p:ext uri="{D42A27DB-BD31-4B8C-83A1-F6EECF244321}">
                    <p14:modId xmlns:p14="http://schemas.microsoft.com/office/powerpoint/2010/main" val="606048165"/>
                  </p:ext>
                </p:extLst>
              </p:nvPr>
            </p:nvGraphicFramePr>
            <p:xfrm>
              <a:off x="738735" y="2076450"/>
              <a:ext cx="10446870" cy="2770744"/>
            </p:xfrm>
            <a:graphic>
              <a:graphicData uri="http://schemas.openxmlformats.org/drawingml/2006/table">
                <a:tbl>
                  <a:tblPr firstRow="1" bandRow="1">
                    <a:tableStyleId>{5940675A-B579-460E-94D1-54222C63F5DA}</a:tableStyleId>
                  </a:tblPr>
                  <a:tblGrid>
                    <a:gridCol w="3482290">
                      <a:extLst>
                        <a:ext uri="{9D8B030D-6E8A-4147-A177-3AD203B41FA5}">
                          <a16:colId xmlns:a16="http://schemas.microsoft.com/office/drawing/2014/main" val="3964903517"/>
                        </a:ext>
                      </a:extLst>
                    </a:gridCol>
                    <a:gridCol w="3482290">
                      <a:extLst>
                        <a:ext uri="{9D8B030D-6E8A-4147-A177-3AD203B41FA5}">
                          <a16:colId xmlns:a16="http://schemas.microsoft.com/office/drawing/2014/main" val="349543493"/>
                        </a:ext>
                      </a:extLst>
                    </a:gridCol>
                    <a:gridCol w="3482290">
                      <a:extLst>
                        <a:ext uri="{9D8B030D-6E8A-4147-A177-3AD203B41FA5}">
                          <a16:colId xmlns:a16="http://schemas.microsoft.com/office/drawing/2014/main" val="3846086690"/>
                        </a:ext>
                      </a:extLst>
                    </a:gridCol>
                  </a:tblGrid>
                  <a:tr h="1336626">
                    <a:tc>
                      <a:txBody>
                        <a:bodyPr/>
                        <a:lstStyle/>
                        <a:p>
                          <a:endParaRPr lang="en-US"/>
                        </a:p>
                      </a:txBody>
                      <a:tcPr anchor="ctr">
                        <a:blipFill>
                          <a:blip r:embed="rId4"/>
                          <a:stretch>
                            <a:fillRect l="-175" t="-455" r="-200525" b="-110909"/>
                          </a:stretch>
                        </a:blipFill>
                      </a:tcPr>
                    </a:tc>
                    <a:tc>
                      <a:txBody>
                        <a:bodyPr/>
                        <a:lstStyle/>
                        <a:p>
                          <a:endParaRPr lang="en-US"/>
                        </a:p>
                      </a:txBody>
                      <a:tcPr anchor="ctr">
                        <a:blipFill>
                          <a:blip r:embed="rId4"/>
                          <a:stretch>
                            <a:fillRect l="-100000" t="-455" r="-100175" b="-110909"/>
                          </a:stretch>
                        </a:blipFill>
                      </a:tcPr>
                    </a:tc>
                    <a:tc>
                      <a:txBody>
                        <a:bodyPr/>
                        <a:lstStyle/>
                        <a:p>
                          <a:endParaRPr lang="en-US"/>
                        </a:p>
                      </a:txBody>
                      <a:tcPr anchor="ctr">
                        <a:blipFill>
                          <a:blip r:embed="rId4"/>
                          <a:stretch>
                            <a:fillRect l="-200350" t="-455" r="-350" b="-110909"/>
                          </a:stretch>
                        </a:blipFill>
                      </a:tcPr>
                    </a:tc>
                    <a:extLst>
                      <a:ext uri="{0D108BD9-81ED-4DB2-BD59-A6C34878D82A}">
                        <a16:rowId xmlns:a16="http://schemas.microsoft.com/office/drawing/2014/main" val="2454295872"/>
                      </a:ext>
                    </a:extLst>
                  </a:tr>
                  <a:tr h="1434118">
                    <a:tc>
                      <a:txBody>
                        <a:bodyPr/>
                        <a:lstStyle/>
                        <a:p>
                          <a:endParaRPr lang="en-US"/>
                        </a:p>
                      </a:txBody>
                      <a:tcPr anchor="ctr">
                        <a:blipFill>
                          <a:blip r:embed="rId4"/>
                          <a:stretch>
                            <a:fillRect l="-175" t="-93644" r="-200525" b="-3390"/>
                          </a:stretch>
                        </a:blipFill>
                      </a:tcPr>
                    </a:tc>
                    <a:tc>
                      <a:txBody>
                        <a:bodyPr/>
                        <a:lstStyle/>
                        <a:p>
                          <a:endParaRPr lang="en-US"/>
                        </a:p>
                      </a:txBody>
                      <a:tcPr anchor="ctr">
                        <a:blipFill>
                          <a:blip r:embed="rId4"/>
                          <a:stretch>
                            <a:fillRect l="-100000" t="-93644" r="-100175" b="-3390"/>
                          </a:stretch>
                        </a:blipFill>
                      </a:tcPr>
                    </a:tc>
                    <a:tc>
                      <a:txBody>
                        <a:bodyPr/>
                        <a:lstStyle/>
                        <a:p>
                          <a:endParaRPr lang="en-US"/>
                        </a:p>
                      </a:txBody>
                      <a:tcPr anchor="ctr">
                        <a:blipFill>
                          <a:blip r:embed="rId4"/>
                          <a:stretch>
                            <a:fillRect l="-200350" t="-93644" r="-350" b="-3390"/>
                          </a:stretch>
                        </a:blipFill>
                      </a:tcPr>
                    </a:tc>
                    <a:extLst>
                      <a:ext uri="{0D108BD9-81ED-4DB2-BD59-A6C34878D82A}">
                        <a16:rowId xmlns:a16="http://schemas.microsoft.com/office/drawing/2014/main" val="1773544980"/>
                      </a:ext>
                    </a:extLst>
                  </a:tr>
                </a:tbl>
              </a:graphicData>
            </a:graphic>
          </p:graphicFrame>
        </mc:Fallback>
      </mc:AlternateContent>
      <p:graphicFrame>
        <p:nvGraphicFramePr>
          <p:cNvPr id="6" name="Table 5">
            <a:extLst>
              <a:ext uri="{FF2B5EF4-FFF2-40B4-BE49-F238E27FC236}">
                <a16:creationId xmlns:a16="http://schemas.microsoft.com/office/drawing/2014/main" id="{23614BEE-B191-5BC0-2A0B-452F3AB01D9C}"/>
              </a:ext>
            </a:extLst>
          </p:cNvPr>
          <p:cNvGraphicFramePr>
            <a:graphicFrameLocks noGrp="1"/>
          </p:cNvGraphicFramePr>
          <p:nvPr>
            <p:extLst>
              <p:ext uri="{D42A27DB-BD31-4B8C-83A1-F6EECF244321}">
                <p14:modId xmlns:p14="http://schemas.microsoft.com/office/powerpoint/2010/main" val="967993335"/>
              </p:ext>
            </p:extLst>
          </p:nvPr>
        </p:nvGraphicFramePr>
        <p:xfrm>
          <a:off x="738735" y="4847194"/>
          <a:ext cx="10446870" cy="1221542"/>
        </p:xfrm>
        <a:graphic>
          <a:graphicData uri="http://schemas.openxmlformats.org/drawingml/2006/table">
            <a:tbl>
              <a:tblPr firstRow="1" bandRow="1">
                <a:tableStyleId>{5940675A-B579-460E-94D1-54222C63F5DA}</a:tableStyleId>
              </a:tblPr>
              <a:tblGrid>
                <a:gridCol w="3482290">
                  <a:extLst>
                    <a:ext uri="{9D8B030D-6E8A-4147-A177-3AD203B41FA5}">
                      <a16:colId xmlns:a16="http://schemas.microsoft.com/office/drawing/2014/main" val="3308490200"/>
                    </a:ext>
                  </a:extLst>
                </a:gridCol>
                <a:gridCol w="3482290">
                  <a:extLst>
                    <a:ext uri="{9D8B030D-6E8A-4147-A177-3AD203B41FA5}">
                      <a16:colId xmlns:a16="http://schemas.microsoft.com/office/drawing/2014/main" val="1341663677"/>
                    </a:ext>
                  </a:extLst>
                </a:gridCol>
                <a:gridCol w="3482290">
                  <a:extLst>
                    <a:ext uri="{9D8B030D-6E8A-4147-A177-3AD203B41FA5}">
                      <a16:colId xmlns:a16="http://schemas.microsoft.com/office/drawing/2014/main" val="3793397897"/>
                    </a:ext>
                  </a:extLst>
                </a:gridCol>
              </a:tblGrid>
              <a:tr h="1221542">
                <a:tc>
                  <a:txBody>
                    <a:bodyPr/>
                    <a:lstStyle/>
                    <a:p>
                      <a:pPr algn="ctr"/>
                      <a:r>
                        <a:rPr lang="en-AU" sz="2400" dirty="0"/>
                        <a:t>No real roots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b="1" dirty="0">
                          <a:solidFill>
                            <a:srgbClr val="FF0000"/>
                          </a:solidFill>
                        </a:rPr>
                        <a:t>1 </a:t>
                      </a:r>
                      <a:r>
                        <a:rPr lang="en-AU" sz="2400" dirty="0"/>
                        <a:t>real root</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b="1" dirty="0">
                          <a:solidFill>
                            <a:srgbClr val="FF0000"/>
                          </a:solidFill>
                        </a:rPr>
                        <a:t>2</a:t>
                      </a:r>
                      <a:r>
                        <a:rPr lang="en-AU" sz="2400" dirty="0"/>
                        <a:t> real roots</a:t>
                      </a:r>
                    </a:p>
                  </a:txBody>
                  <a:tcPr anchor="ctr"/>
                </a:tc>
                <a:extLst>
                  <a:ext uri="{0D108BD9-81ED-4DB2-BD59-A6C34878D82A}">
                    <a16:rowId xmlns:a16="http://schemas.microsoft.com/office/drawing/2014/main" val="86533623"/>
                  </a:ext>
                </a:extLst>
              </a:tr>
            </a:tbl>
          </a:graphicData>
        </a:graphic>
      </p:graphicFrame>
      <p:sp>
        <p:nvSpPr>
          <p:cNvPr id="4" name="Slide Number Placeholder 3">
            <a:extLst>
              <a:ext uri="{FF2B5EF4-FFF2-40B4-BE49-F238E27FC236}">
                <a16:creationId xmlns:a16="http://schemas.microsoft.com/office/drawing/2014/main" id="{B6224BCF-348F-B5F4-3659-0D4114665E5B}"/>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55050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24BB-9639-07FF-6E81-40B16A8196C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9CCBBC4-538C-C01E-B5B8-64B6F046D5A5}"/>
                  </a:ext>
                </a:extLst>
              </p:cNvPr>
              <p:cNvSpPr>
                <a:spLocks noGrp="1"/>
              </p:cNvSpPr>
              <p:nvPr>
                <p:ph type="title"/>
              </p:nvPr>
            </p:nvSpPr>
            <p:spPr/>
            <p:txBody>
              <a:bodyPr/>
              <a:lstStyle/>
              <a:p>
                <a:r>
                  <a:rPr lang="en-AU"/>
                  <a:t>The discriminant </a:t>
                </a:r>
                <a14:m>
                  <m:oMath xmlns:m="http://schemas.openxmlformats.org/officeDocument/2006/math">
                    <m:r>
                      <a:rPr lang="en-AU" sz="3600" i="1" smtClean="0">
                        <a:latin typeface="Cambria Math" panose="02040503050406030204" pitchFamily="18" charset="0"/>
                        <a:ea typeface="Cambria Math" panose="02040503050406030204" pitchFamily="18" charset="0"/>
                      </a:rPr>
                      <m:t>∆</m:t>
                    </m:r>
                    <m:r>
                      <a:rPr lang="en-AU" sz="3600" b="0" i="1" smtClean="0">
                        <a:latin typeface="Cambria Math" panose="02040503050406030204" pitchFamily="18" charset="0"/>
                        <a:ea typeface="Cambria Math" panose="02040503050406030204" pitchFamily="18" charset="0"/>
                      </a:rPr>
                      <m:t>=</m:t>
                    </m:r>
                    <m:sSup>
                      <m:sSupPr>
                        <m:ctrlPr>
                          <a:rPr lang="en-AU" sz="3600" b="0" i="1" smtClean="0">
                            <a:latin typeface="Cambria Math" panose="02040503050406030204" pitchFamily="18" charset="0"/>
                            <a:ea typeface="Cambria Math" panose="02040503050406030204" pitchFamily="18" charset="0"/>
                          </a:rPr>
                        </m:ctrlPr>
                      </m:sSupPr>
                      <m:e>
                        <m:r>
                          <a:rPr lang="en-AU" sz="3600" b="0" i="1" smtClean="0">
                            <a:latin typeface="Cambria Math" panose="02040503050406030204" pitchFamily="18" charset="0"/>
                            <a:ea typeface="Cambria Math" panose="02040503050406030204" pitchFamily="18" charset="0"/>
                          </a:rPr>
                          <m:t>𝑏</m:t>
                        </m:r>
                      </m:e>
                      <m:sup>
                        <m:r>
                          <a:rPr lang="en-AU" sz="3600" b="0" i="1" smtClean="0">
                            <a:latin typeface="Cambria Math" panose="02040503050406030204" pitchFamily="18" charset="0"/>
                            <a:ea typeface="Cambria Math" panose="02040503050406030204" pitchFamily="18" charset="0"/>
                          </a:rPr>
                          <m:t>2</m:t>
                        </m:r>
                      </m:sup>
                    </m:sSup>
                    <m:r>
                      <a:rPr lang="en-AU" sz="3600" b="0" i="1" smtClean="0">
                        <a:latin typeface="Cambria Math" panose="02040503050406030204" pitchFamily="18" charset="0"/>
                        <a:ea typeface="Cambria Math" panose="02040503050406030204" pitchFamily="18" charset="0"/>
                      </a:rPr>
                      <m:t>−4</m:t>
                    </m:r>
                    <m:r>
                      <a:rPr lang="en-AU" sz="3600" b="0" i="1" smtClean="0">
                        <a:latin typeface="Cambria Math" panose="02040503050406030204" pitchFamily="18" charset="0"/>
                        <a:ea typeface="Cambria Math" panose="02040503050406030204" pitchFamily="18" charset="0"/>
                      </a:rPr>
                      <m:t>𝑎𝑐</m:t>
                    </m:r>
                  </m:oMath>
                </a14:m>
                <a:br>
                  <a:rPr lang="en-AU" dirty="0"/>
                </a:br>
                <a:endParaRPr lang="en-AU" dirty="0"/>
              </a:p>
            </p:txBody>
          </p:sp>
        </mc:Choice>
        <mc:Fallback xmlns="">
          <p:sp>
            <p:nvSpPr>
              <p:cNvPr id="2" name="Title 1">
                <a:extLst>
                  <a:ext uri="{FF2B5EF4-FFF2-40B4-BE49-F238E27FC236}">
                    <a16:creationId xmlns:a16="http://schemas.microsoft.com/office/drawing/2014/main" id="{B9CCBBC4-538C-C01E-B5B8-64B6F046D5A5}"/>
                  </a:ext>
                </a:extLst>
              </p:cNvPr>
              <p:cNvSpPr>
                <a:spLocks noGrp="1" noRot="1" noChangeAspect="1" noMove="1" noResize="1" noEditPoints="1" noAdjustHandles="1" noChangeArrowheads="1" noChangeShapeType="1" noTextEdit="1"/>
              </p:cNvSpPr>
              <p:nvPr>
                <p:ph type="title"/>
              </p:nvPr>
            </p:nvSpPr>
            <p:spPr>
              <a:blipFill>
                <a:blip r:embed="rId2"/>
                <a:stretch>
                  <a:fillRect l="-2721" t="-35556" b="-41111"/>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B27AAF66-A0F7-A9C2-CBE2-F327D7EEEC01}"/>
              </a:ext>
            </a:extLst>
          </p:cNvPr>
          <p:cNvSpPr>
            <a:spLocks noGrp="1"/>
          </p:cNvSpPr>
          <p:nvPr>
            <p:ph type="body" sz="quarter" idx="18"/>
          </p:nvPr>
        </p:nvSpPr>
        <p:spPr/>
        <p:txBody>
          <a:bodyPr/>
          <a:lstStyle/>
          <a:p>
            <a:r>
              <a:rPr lang="en-AU" dirty="0"/>
              <a:t>Greater than, equal to or less than zero</a:t>
            </a:r>
          </a:p>
        </p:txBody>
      </p:sp>
      <mc:AlternateContent xmlns:mc="http://schemas.openxmlformats.org/markup-compatibility/2006" xmlns:a14="http://schemas.microsoft.com/office/drawing/2010/main">
        <mc:Choice Requires="a14">
          <p:graphicFrame>
            <p:nvGraphicFramePr>
              <p:cNvPr id="6" name="Table 5" descr="Discriminant values and what they mean in relation to the roots in more detail">
                <a:extLst>
                  <a:ext uri="{FF2B5EF4-FFF2-40B4-BE49-F238E27FC236}">
                    <a16:creationId xmlns:a16="http://schemas.microsoft.com/office/drawing/2014/main" id="{8DC16655-01A8-C8D3-9550-BDCF95817F38}"/>
                  </a:ext>
                </a:extLst>
              </p:cNvPr>
              <p:cNvGraphicFramePr>
                <a:graphicFrameLocks noGrp="1"/>
              </p:cNvGraphicFramePr>
              <p:nvPr>
                <p:extLst>
                  <p:ext uri="{D42A27DB-BD31-4B8C-83A1-F6EECF244321}">
                    <p14:modId xmlns:p14="http://schemas.microsoft.com/office/powerpoint/2010/main" val="3744283520"/>
                  </p:ext>
                </p:extLst>
              </p:nvPr>
            </p:nvGraphicFramePr>
            <p:xfrm>
              <a:off x="738735" y="2076450"/>
              <a:ext cx="10446870" cy="3873302"/>
            </p:xfrm>
            <a:graphic>
              <a:graphicData uri="http://schemas.openxmlformats.org/drawingml/2006/table">
                <a:tbl>
                  <a:tblPr firstRow="1" bandRow="1">
                    <a:tableStyleId>{5940675A-B579-460E-94D1-54222C63F5DA}</a:tableStyleId>
                  </a:tblPr>
                  <a:tblGrid>
                    <a:gridCol w="3482290">
                      <a:extLst>
                        <a:ext uri="{9D8B030D-6E8A-4147-A177-3AD203B41FA5}">
                          <a16:colId xmlns:a16="http://schemas.microsoft.com/office/drawing/2014/main" val="3964903517"/>
                        </a:ext>
                      </a:extLst>
                    </a:gridCol>
                    <a:gridCol w="3482290">
                      <a:extLst>
                        <a:ext uri="{9D8B030D-6E8A-4147-A177-3AD203B41FA5}">
                          <a16:colId xmlns:a16="http://schemas.microsoft.com/office/drawing/2014/main" val="349543493"/>
                        </a:ext>
                      </a:extLst>
                    </a:gridCol>
                    <a:gridCol w="3482290">
                      <a:extLst>
                        <a:ext uri="{9D8B030D-6E8A-4147-A177-3AD203B41FA5}">
                          <a16:colId xmlns:a16="http://schemas.microsoft.com/office/drawing/2014/main" val="3846086690"/>
                        </a:ext>
                      </a:extLst>
                    </a:gridCol>
                  </a:tblGrid>
                  <a:tr h="1221542">
                    <a:tc>
                      <a:txBody>
                        <a:bodyPr/>
                        <a:lstStyle/>
                        <a:p>
                          <a:pPr algn="ct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 &lt;0</m:t>
                                </m:r>
                              </m:oMath>
                            </m:oMathPara>
                          </a14:m>
                          <a:endParaRPr lang="en-AU" sz="3200" b="0" dirty="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 =0</m:t>
                                </m:r>
                              </m:oMath>
                            </m:oMathPara>
                          </a14:m>
                          <a:endParaRPr lang="en-AU" sz="3200" b="0" dirty="0">
                            <a:ea typeface="Cambria Math" panose="020405030504060302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AU" sz="3200" i="1" smtClean="0">
                                    <a:latin typeface="Cambria Math" panose="02040503050406030204" pitchFamily="18" charset="0"/>
                                    <a:ea typeface="Cambria Math" panose="02040503050406030204" pitchFamily="18" charset="0"/>
                                  </a:rPr>
                                  <m:t>∆</m:t>
                                </m:r>
                                <m:r>
                                  <a:rPr lang="en-AU" sz="3200" b="0" i="1" smtClean="0">
                                    <a:latin typeface="Cambria Math" panose="02040503050406030204" pitchFamily="18" charset="0"/>
                                    <a:ea typeface="Cambria Math" panose="02040503050406030204" pitchFamily="18" charset="0"/>
                                  </a:rPr>
                                  <m:t> &gt;0</m:t>
                                </m:r>
                              </m:oMath>
                            </m:oMathPara>
                          </a14:m>
                          <a:endParaRPr lang="en-AU" sz="3200" b="0" dirty="0">
                            <a:ea typeface="Cambria Math" panose="02040503050406030204" pitchFamily="18" charset="0"/>
                          </a:endParaRPr>
                        </a:p>
                      </a:txBody>
                      <a:tcPr anchor="ctr"/>
                    </a:tc>
                    <a:extLst>
                      <a:ext uri="{0D108BD9-81ED-4DB2-BD59-A6C34878D82A}">
                        <a16:rowId xmlns:a16="http://schemas.microsoft.com/office/drawing/2014/main" val="2454295872"/>
                      </a:ext>
                    </a:extLst>
                  </a:tr>
                  <a:tr h="1221542">
                    <a:tc>
                      <a:txBody>
                        <a:bodyPr/>
                        <a:lstStyle/>
                        <a:p>
                          <a:pPr algn="ctr"/>
                          <a:r>
                            <a:rPr lang="en-AU" sz="2400" dirty="0"/>
                            <a:t>No real roots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dirty="0">
                              <a:solidFill>
                                <a:schemeClr val="tx2"/>
                              </a:solidFill>
                            </a:rPr>
                            <a:t>2 equal real roots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b="0" dirty="0">
                              <a:solidFill>
                                <a:schemeClr val="tx1"/>
                              </a:solidFill>
                            </a:rPr>
                            <a:t>2 </a:t>
                          </a:r>
                          <a:r>
                            <a:rPr lang="en-AU" sz="2400" dirty="0"/>
                            <a:t>real </a:t>
                          </a:r>
                          <a:r>
                            <a:rPr lang="en-AU" sz="2400" dirty="0">
                              <a:solidFill>
                                <a:schemeClr val="tx2"/>
                              </a:solidFill>
                            </a:rPr>
                            <a:t>distinct</a:t>
                          </a:r>
                          <a:r>
                            <a:rPr lang="en-AU" sz="2400" dirty="0"/>
                            <a:t> roots</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AU" sz="2400" dirty="0"/>
                        </a:p>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dirty="0"/>
                            <a:t>These 2 real distinct roots can be </a:t>
                          </a:r>
                          <a:r>
                            <a:rPr lang="en-AU" sz="2400" dirty="0">
                              <a:solidFill>
                                <a:schemeClr val="tx2"/>
                              </a:solidFill>
                            </a:rPr>
                            <a:t>rational </a:t>
                          </a:r>
                          <a:r>
                            <a:rPr lang="en-AU" sz="2400" i="1" dirty="0"/>
                            <a:t>(discriminant is a square number) </a:t>
                          </a:r>
                          <a:r>
                            <a:rPr lang="en-AU" sz="2400" dirty="0"/>
                            <a:t>or </a:t>
                          </a:r>
                          <a:r>
                            <a:rPr lang="en-AU" sz="2400" dirty="0">
                              <a:solidFill>
                                <a:schemeClr val="tx2"/>
                              </a:solidFill>
                            </a:rPr>
                            <a:t>irrational</a:t>
                          </a:r>
                        </a:p>
                      </a:txBody>
                      <a:tcPr anchor="ctr"/>
                    </a:tc>
                    <a:extLst>
                      <a:ext uri="{0D108BD9-81ED-4DB2-BD59-A6C34878D82A}">
                        <a16:rowId xmlns:a16="http://schemas.microsoft.com/office/drawing/2014/main" val="1773544980"/>
                      </a:ext>
                    </a:extLst>
                  </a:tr>
                </a:tbl>
              </a:graphicData>
            </a:graphic>
          </p:graphicFrame>
        </mc:Choice>
        <mc:Fallback xmlns="">
          <p:graphicFrame>
            <p:nvGraphicFramePr>
              <p:cNvPr id="6" name="Table 5" descr="Discriminant values and what they mean in relation to the roots in more detail">
                <a:extLst>
                  <a:ext uri="{FF2B5EF4-FFF2-40B4-BE49-F238E27FC236}">
                    <a16:creationId xmlns:a16="http://schemas.microsoft.com/office/drawing/2014/main" id="{8DC16655-01A8-C8D3-9550-BDCF95817F38}"/>
                  </a:ext>
                </a:extLst>
              </p:cNvPr>
              <p:cNvGraphicFramePr>
                <a:graphicFrameLocks noGrp="1"/>
              </p:cNvGraphicFramePr>
              <p:nvPr>
                <p:extLst>
                  <p:ext uri="{D42A27DB-BD31-4B8C-83A1-F6EECF244321}">
                    <p14:modId xmlns:p14="http://schemas.microsoft.com/office/powerpoint/2010/main" val="3744283520"/>
                  </p:ext>
                </p:extLst>
              </p:nvPr>
            </p:nvGraphicFramePr>
            <p:xfrm>
              <a:off x="738735" y="2076450"/>
              <a:ext cx="10446870" cy="3873302"/>
            </p:xfrm>
            <a:graphic>
              <a:graphicData uri="http://schemas.openxmlformats.org/drawingml/2006/table">
                <a:tbl>
                  <a:tblPr firstRow="1" bandRow="1">
                    <a:tableStyleId>{5940675A-B579-460E-94D1-54222C63F5DA}</a:tableStyleId>
                  </a:tblPr>
                  <a:tblGrid>
                    <a:gridCol w="3482290">
                      <a:extLst>
                        <a:ext uri="{9D8B030D-6E8A-4147-A177-3AD203B41FA5}">
                          <a16:colId xmlns:a16="http://schemas.microsoft.com/office/drawing/2014/main" val="3964903517"/>
                        </a:ext>
                      </a:extLst>
                    </a:gridCol>
                    <a:gridCol w="3482290">
                      <a:extLst>
                        <a:ext uri="{9D8B030D-6E8A-4147-A177-3AD203B41FA5}">
                          <a16:colId xmlns:a16="http://schemas.microsoft.com/office/drawing/2014/main" val="349543493"/>
                        </a:ext>
                      </a:extLst>
                    </a:gridCol>
                    <a:gridCol w="3482290">
                      <a:extLst>
                        <a:ext uri="{9D8B030D-6E8A-4147-A177-3AD203B41FA5}">
                          <a16:colId xmlns:a16="http://schemas.microsoft.com/office/drawing/2014/main" val="3846086690"/>
                        </a:ext>
                      </a:extLst>
                    </a:gridCol>
                  </a:tblGrid>
                  <a:tr h="1221542">
                    <a:tc>
                      <a:txBody>
                        <a:bodyPr/>
                        <a:lstStyle/>
                        <a:p>
                          <a:endParaRPr lang="en-US"/>
                        </a:p>
                      </a:txBody>
                      <a:tcPr anchor="ctr">
                        <a:blipFill>
                          <a:blip r:embed="rId3"/>
                          <a:stretch>
                            <a:fillRect l="-175" t="-498" r="-200525" b="-228358"/>
                          </a:stretch>
                        </a:blipFill>
                      </a:tcPr>
                    </a:tc>
                    <a:tc>
                      <a:txBody>
                        <a:bodyPr/>
                        <a:lstStyle/>
                        <a:p>
                          <a:endParaRPr lang="en-US"/>
                        </a:p>
                      </a:txBody>
                      <a:tcPr anchor="ctr">
                        <a:blipFill>
                          <a:blip r:embed="rId3"/>
                          <a:stretch>
                            <a:fillRect l="-100000" t="-498" r="-100175" b="-228358"/>
                          </a:stretch>
                        </a:blipFill>
                      </a:tcPr>
                    </a:tc>
                    <a:tc>
                      <a:txBody>
                        <a:bodyPr/>
                        <a:lstStyle/>
                        <a:p>
                          <a:endParaRPr lang="en-US"/>
                        </a:p>
                      </a:txBody>
                      <a:tcPr anchor="ctr">
                        <a:blipFill>
                          <a:blip r:embed="rId3"/>
                          <a:stretch>
                            <a:fillRect l="-200350" t="-498" r="-350" b="-228358"/>
                          </a:stretch>
                        </a:blipFill>
                      </a:tcPr>
                    </a:tc>
                    <a:extLst>
                      <a:ext uri="{0D108BD9-81ED-4DB2-BD59-A6C34878D82A}">
                        <a16:rowId xmlns:a16="http://schemas.microsoft.com/office/drawing/2014/main" val="2454295872"/>
                      </a:ext>
                    </a:extLst>
                  </a:tr>
                  <a:tr h="2651760">
                    <a:tc>
                      <a:txBody>
                        <a:bodyPr/>
                        <a:lstStyle/>
                        <a:p>
                          <a:pPr algn="ctr"/>
                          <a:r>
                            <a:rPr lang="en-AU" sz="2400" dirty="0"/>
                            <a:t>No real roots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dirty="0">
                              <a:solidFill>
                                <a:schemeClr val="tx2"/>
                              </a:solidFill>
                            </a:rPr>
                            <a:t>2 equal real roots</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b="0" dirty="0">
                              <a:solidFill>
                                <a:schemeClr val="tx1"/>
                              </a:solidFill>
                            </a:rPr>
                            <a:t>2 </a:t>
                          </a:r>
                          <a:r>
                            <a:rPr lang="en-AU" sz="2400" dirty="0"/>
                            <a:t>real </a:t>
                          </a:r>
                          <a:r>
                            <a:rPr lang="en-AU" sz="2400" dirty="0">
                              <a:solidFill>
                                <a:schemeClr val="tx2"/>
                              </a:solidFill>
                            </a:rPr>
                            <a:t>distinct</a:t>
                          </a:r>
                          <a:r>
                            <a:rPr lang="en-AU" sz="2400" dirty="0"/>
                            <a:t> roots</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AU" sz="2400" dirty="0"/>
                        </a:p>
                        <a:p>
                          <a:pPr marL="0" marR="0" lvl="0" indent="0" algn="ctr" defTabSz="914377" rtl="0" eaLnBrk="1" fontAlgn="auto" latinLnBrk="0" hangingPunct="1">
                            <a:lnSpc>
                              <a:spcPct val="100000"/>
                            </a:lnSpc>
                            <a:spcBef>
                              <a:spcPts val="0"/>
                            </a:spcBef>
                            <a:spcAft>
                              <a:spcPts val="0"/>
                            </a:spcAft>
                            <a:buClrTx/>
                            <a:buSzTx/>
                            <a:buFontTx/>
                            <a:buNone/>
                            <a:tabLst/>
                            <a:defRPr/>
                          </a:pPr>
                          <a:r>
                            <a:rPr lang="en-AU" sz="2400" dirty="0"/>
                            <a:t>These 2 real distinct roots can be </a:t>
                          </a:r>
                          <a:r>
                            <a:rPr lang="en-AU" sz="2400" dirty="0">
                              <a:solidFill>
                                <a:schemeClr val="tx2"/>
                              </a:solidFill>
                            </a:rPr>
                            <a:t>rational </a:t>
                          </a:r>
                          <a:r>
                            <a:rPr lang="en-AU" sz="2400" i="1" dirty="0"/>
                            <a:t>(discriminant is a square number) </a:t>
                          </a:r>
                          <a:r>
                            <a:rPr lang="en-AU" sz="2400" dirty="0"/>
                            <a:t>or </a:t>
                          </a:r>
                          <a:r>
                            <a:rPr lang="en-AU" sz="2400" dirty="0">
                              <a:solidFill>
                                <a:schemeClr val="tx2"/>
                              </a:solidFill>
                            </a:rPr>
                            <a:t>irrational</a:t>
                          </a:r>
                        </a:p>
                      </a:txBody>
                      <a:tcPr anchor="ctr"/>
                    </a:tc>
                    <a:extLst>
                      <a:ext uri="{0D108BD9-81ED-4DB2-BD59-A6C34878D82A}">
                        <a16:rowId xmlns:a16="http://schemas.microsoft.com/office/drawing/2014/main" val="1773544980"/>
                      </a:ext>
                    </a:extLst>
                  </a:tr>
                </a:tbl>
              </a:graphicData>
            </a:graphic>
          </p:graphicFrame>
        </mc:Fallback>
      </mc:AlternateContent>
      <p:sp>
        <p:nvSpPr>
          <p:cNvPr id="4" name="Slide Number Placeholder 3">
            <a:extLst>
              <a:ext uri="{FF2B5EF4-FFF2-40B4-BE49-F238E27FC236}">
                <a16:creationId xmlns:a16="http://schemas.microsoft.com/office/drawing/2014/main" id="{05455D5C-A5E2-6D2B-F67F-2B5C1D1CBAE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21300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2.xml><?xml version="1.0" encoding="utf-8"?>
<ds:datastoreItem xmlns:ds="http://schemas.openxmlformats.org/officeDocument/2006/customXml" ds:itemID="{42D86B78-1FA5-41A0-9AE1-46E5355B4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E76218-B129-49DE-ACFC-BAB9D9414ACE}">
  <ds:schemaRefs>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terms/"/>
    <ds:schemaRef ds:uri="0d94be99-a0f6-44e7-93d1-7f56be2e14d5"/>
    <ds:schemaRef ds:uri="8c6f0761-0ef4-4d3b-8fe8-3b60dff82ea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1036</TotalTime>
  <Words>1149</Words>
  <Application>Microsoft Office PowerPoint</Application>
  <PresentationFormat>Widescreen</PresentationFormat>
  <Paragraphs>120</Paragraphs>
  <Slides>14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Times New Roman</vt:lpstr>
      <vt:lpstr>Calibri</vt:lpstr>
      <vt:lpstr>Cambria Math</vt:lpstr>
      <vt:lpstr>Public Sans</vt:lpstr>
      <vt:lpstr>Public Sans Light</vt:lpstr>
      <vt:lpstr>NSWG Corporate</vt:lpstr>
      <vt:lpstr>The discriminant</vt:lpstr>
      <vt:lpstr>Activating prior knowledge</vt:lpstr>
      <vt:lpstr>Notice and wonder</vt:lpstr>
      <vt:lpstr>Connecting learning</vt:lpstr>
      <vt:lpstr>Learning intentions and success criteria</vt:lpstr>
      <vt:lpstr>The quadratic formula  </vt:lpstr>
      <vt:lpstr>The discriminant, ∆=b^2-4ac </vt:lpstr>
      <vt:lpstr>Releasing responsibility</vt:lpstr>
      <vt:lpstr>The discriminant ∆=b^2-4ac </vt:lpstr>
      <vt:lpstr>Independent practice</vt:lpstr>
      <vt:lpstr>Solving problems involving the discriminant (1)</vt:lpstr>
      <vt:lpstr>Solving problems involving the discriminant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12 – The discriminant – slide deck</dc:title>
  <dc:creator>NSW Department of Education</dc:creator>
  <dcterms:created xsi:type="dcterms:W3CDTF">2025-01-17T00:15:23Z</dcterms:created>
  <dcterms:modified xsi:type="dcterms:W3CDTF">2025-12-03T01:18:02Z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