
<file path=[Content_Types].xml><?xml version="1.0" encoding="utf-8"?>
<Types xmlns="http://schemas.openxmlformats.org/package/2006/content-types">
  <Default Extension="fntdata" ContentType="application/x-fontdata"/>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383" r:id="rId6"/>
    <p:sldId id="271" r:id="rId7"/>
    <p:sldId id="289" r:id="rId8"/>
    <p:sldId id="26508" r:id="rId9"/>
    <p:sldId id="26525" r:id="rId10"/>
    <p:sldId id="26527" r:id="rId11"/>
    <p:sldId id="26528" r:id="rId12"/>
    <p:sldId id="26529" r:id="rId13"/>
    <p:sldId id="26526" r:id="rId14"/>
    <p:sldId id="26523" r:id="rId15"/>
    <p:sldId id="26524" r:id="rId16"/>
    <p:sldId id="26530" r:id="rId17"/>
    <p:sldId id="26511" r:id="rId18"/>
    <p:sldId id="360"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15D3C655-FA0C-37E3-0AF9-B42F82485347}" name="Lee Hyland" initials="LH" userId="S::LESLEE.HYLAND@det.nsw.edu.au::236b8219-96ed-46a5-92bf-a10e6892f95f" providerId="AD"/>
  <p188:author id="{1F9DAA67-1999-CDD5-89B9-99579500886D}" name="Belinda Zammit" initials="BZ" userId="S::Belinda.Zammit3@det.nsw.edu.au::19300e28-55a3-4c43-b3ac-256c5f3db2f0" providerId="AD"/>
  <p188:author id="{C461638E-F1F5-7186-9758-0B4A52497F93}" name="Meagan Rodda" initials="MR" userId="S::Meagan.Rodda@det.nsw.edu.au::efecb8de-290d-42b5-96ee-00df0648c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40060-2DAB-4BC4-91F2-686593D1D73B}" v="1" dt="2025-11-26T02:44:01.84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97" autoAdjust="0"/>
    <p:restoredTop sz="86463" autoAdjust="0"/>
  </p:normalViewPr>
  <p:slideViewPr>
    <p:cSldViewPr snapToGrid="0">
      <p:cViewPr varScale="1">
        <p:scale>
          <a:sx n="78" d="100"/>
          <a:sy n="78" d="100"/>
        </p:scale>
        <p:origin x="210" y="96"/>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356699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2DC56-594D-62D1-6E6A-883259968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B3F94-CE12-0B39-2995-8EE966F23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3644E-65A3-3850-F4B9-A98E615A6C3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E1D0026-DED1-14B7-48B6-C79E840F3895}"/>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545059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DBD58-B315-D6FA-B519-FAECD226D7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61B95-042D-3E2C-A1F6-C369DB02E0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30CDCC-42D7-4CC3-32C9-CD4AA4AF1CA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5FE9917-4CE4-17C2-0C5F-D26AB5D63FCA}"/>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120213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231249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Surds and quadratics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Working with linear and quadratic functions</a:t>
            </a:r>
          </a:p>
        </p:txBody>
      </p:sp>
      <p:pic>
        <p:nvPicPr>
          <p:cNvPr id="5" name="Picture Placeholder 4" descr="A group of people in a classroom.">
            <a:extLst>
              <a:ext uri="{FF2B5EF4-FFF2-40B4-BE49-F238E27FC236}">
                <a16:creationId xmlns:a16="http://schemas.microsoft.com/office/drawing/2014/main" id="{F39FD089-D42F-747F-95CD-6440DD4EA69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 r="11"/>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4033F-54FB-C07E-18DB-D29BB8F9B62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7DB2CCE-51E8-103D-139D-AD725A7FAE0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73783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96792-10DB-9C47-A2EA-C4727600B8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6B952A-7731-2143-5EEA-2267418C6363}"/>
              </a:ext>
            </a:extLst>
          </p:cNvPr>
          <p:cNvSpPr>
            <a:spLocks noGrp="1"/>
          </p:cNvSpPr>
          <p:nvPr>
            <p:ph type="title"/>
          </p:nvPr>
        </p:nvSpPr>
        <p:spPr/>
        <p:txBody>
          <a:bodyPr/>
          <a:lstStyle/>
          <a:p>
            <a:r>
              <a:rPr lang="en-AU" dirty="0">
                <a:latin typeface="+mj-lt"/>
              </a:rPr>
              <a:t>Rationalising the denominator (3)</a:t>
            </a:r>
          </a:p>
        </p:txBody>
      </p:sp>
      <p:sp>
        <p:nvSpPr>
          <p:cNvPr id="13" name="Text Placeholder 12">
            <a:extLst>
              <a:ext uri="{FF2B5EF4-FFF2-40B4-BE49-F238E27FC236}">
                <a16:creationId xmlns:a16="http://schemas.microsoft.com/office/drawing/2014/main" id="{3B12FD26-6025-DC22-C55F-B613E88C08E2}"/>
              </a:ext>
            </a:extLst>
          </p:cNvPr>
          <p:cNvSpPr>
            <a:spLocks noGrp="1"/>
          </p:cNvSpPr>
          <p:nvPr>
            <p:ph type="body" sz="quarter" idx="18"/>
          </p:nvPr>
        </p:nvSpPr>
        <p:spPr>
          <a:xfrm>
            <a:off x="360000" y="982520"/>
            <a:ext cx="11483998" cy="356423"/>
          </a:xfrm>
        </p:spPr>
        <p:txBody>
          <a:bodyPr/>
          <a:lstStyle/>
          <a:p>
            <a:r>
              <a:rPr lang="en-AU" dirty="0">
                <a:latin typeface="+mj-lt"/>
              </a:rPr>
              <a:t>Example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A6687236-589C-8D83-65DD-6B408AC90438}"/>
                  </a:ext>
                </a:extLst>
              </p:cNvPr>
              <p:cNvSpPr>
                <a:spLocks noGrp="1"/>
              </p:cNvSpPr>
              <p:nvPr>
                <p:ph type="body" sz="quarter" idx="17"/>
              </p:nvPr>
            </p:nvSpPr>
            <p:spPr/>
            <p:txBody>
              <a:bodyPr/>
              <a:lstStyle/>
              <a:p>
                <a:r>
                  <a:rPr lang="en-AU" dirty="0">
                    <a:latin typeface="+mn-lt"/>
                  </a:rPr>
                  <a:t> Rationalise the denominator and simplify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5</m:t>
                            </m:r>
                          </m:e>
                        </m:rad>
                      </m:num>
                      <m:den>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r>
                          <a:rPr lang="en-AU" b="0" i="1" smtClean="0">
                            <a:latin typeface="Cambria Math" panose="02040503050406030204" pitchFamily="18" charset="0"/>
                          </a:rPr>
                          <m:t>−1</m:t>
                        </m:r>
                      </m:den>
                    </m:f>
                  </m:oMath>
                </a14:m>
                <a:endParaRPr lang="en-AU" dirty="0">
                  <a:latin typeface="+mn-lt"/>
                </a:endParaRPr>
              </a:p>
            </p:txBody>
          </p:sp>
        </mc:Choice>
        <mc:Fallback xmlns="">
          <p:sp>
            <p:nvSpPr>
              <p:cNvPr id="12" name="Text Placeholder 11">
                <a:extLst>
                  <a:ext uri="{FF2B5EF4-FFF2-40B4-BE49-F238E27FC236}">
                    <a16:creationId xmlns:a16="http://schemas.microsoft.com/office/drawing/2014/main" id="{A6687236-589C-8D83-65DD-6B408AC90438}"/>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773"/>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86EE54A6-CE58-0849-E592-1DD0DA82AE93}"/>
              </a:ext>
            </a:extLst>
          </p:cNvPr>
          <p:cNvSpPr/>
          <p:nvPr/>
        </p:nvSpPr>
        <p:spPr>
          <a:xfrm>
            <a:off x="2477194" y="4322600"/>
            <a:ext cx="2418000" cy="968314"/>
          </a:xfrm>
          <a:prstGeom prst="wedgeRoundRectCallout">
            <a:avLst>
              <a:gd name="adj1" fmla="val 74566"/>
              <a:gd name="adj2" fmla="val -1047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are we multiplying by this?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7FBA925-096A-19C5-2B33-532F0D1F0EA8}"/>
                  </a:ext>
                </a:extLst>
              </p:cNvPr>
              <p:cNvSpPr txBox="1"/>
              <p:nvPr/>
            </p:nvSpPr>
            <p:spPr>
              <a:xfrm>
                <a:off x="360000" y="2826325"/>
                <a:ext cx="11574497" cy="914400"/>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r>
                            <a:rPr lang="en-AU" sz="1800" i="1">
                              <a:latin typeface="Cambria Math" panose="02040503050406030204" pitchFamily="18" charset="0"/>
                            </a:rPr>
                            <m:t>+</m:t>
                          </m:r>
                          <m:rad>
                            <m:radPr>
                              <m:degHide m:val="on"/>
                              <m:ctrlPr>
                                <a:rPr lang="en-AU" sz="1800" i="1">
                                  <a:latin typeface="Cambria Math" panose="02040503050406030204" pitchFamily="18" charset="0"/>
                                </a:rPr>
                              </m:ctrlPr>
                            </m:radPr>
                            <m:deg/>
                            <m:e>
                              <m:r>
                                <a:rPr lang="en-AU" sz="1800" b="0" i="1" smtClean="0">
                                  <a:latin typeface="Cambria Math" panose="02040503050406030204" pitchFamily="18" charset="0"/>
                                </a:rPr>
                                <m:t>5</m:t>
                              </m:r>
                            </m:e>
                          </m:rad>
                        </m:num>
                        <m:den>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2</m:t>
                              </m:r>
                            </m:e>
                          </m:rad>
                          <m:r>
                            <a:rPr lang="en-AU" sz="1800" b="0" i="1" smtClean="0">
                              <a:latin typeface="Cambria Math" panose="02040503050406030204" pitchFamily="18" charset="0"/>
                            </a:rPr>
                            <m:t>−1</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2</m:t>
                              </m:r>
                            </m:e>
                          </m:rad>
                          <m:r>
                            <a:rPr lang="en-AU" sz="1800" b="0" i="1" smtClean="0">
                              <a:latin typeface="Cambria Math" panose="02040503050406030204" pitchFamily="18" charset="0"/>
                            </a:rPr>
                            <m:t>+1</m:t>
                          </m:r>
                        </m:num>
                        <m:den>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2</m:t>
                              </m:r>
                            </m:e>
                          </m:rad>
                          <m:r>
                            <a:rPr lang="en-AU" sz="1800" b="0" i="1" smtClean="0">
                              <a:latin typeface="Cambria Math" panose="02040503050406030204" pitchFamily="18" charset="0"/>
                            </a:rPr>
                            <m:t>+1</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2</m:t>
                              </m:r>
                            </m:e>
                          </m:rad>
                          <m:r>
                            <a:rPr lang="en-AU" sz="1800" b="0" i="1" smtClean="0">
                              <a:latin typeface="Cambria Math" panose="02040503050406030204" pitchFamily="18" charset="0"/>
                            </a:rPr>
                            <m:t>+3+</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10</m:t>
                              </m:r>
                            </m:e>
                          </m:rad>
                          <m: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5</m:t>
                              </m:r>
                            </m:e>
                          </m:rad>
                        </m:num>
                        <m:den>
                          <m:r>
                            <a:rPr lang="en-AU" sz="1800" b="0" i="1" smtClean="0">
                              <a:latin typeface="Cambria Math" panose="02040503050406030204" pitchFamily="18" charset="0"/>
                            </a:rPr>
                            <m:t>2−1</m:t>
                          </m:r>
                        </m:den>
                      </m:f>
                    </m:oMath>
                    <m:oMath xmlns:m="http://schemas.openxmlformats.org/officeDocument/2006/math">
                      <m:r>
                        <a:rPr lang="en-AU" sz="1800" b="0" i="1" smtClean="0">
                          <a:latin typeface="Cambria Math" panose="02040503050406030204" pitchFamily="18" charset="0"/>
                        </a:rPr>
                        <m:t>                                  =</m:t>
                      </m:r>
                      <m:r>
                        <a:rPr lang="en-AU" sz="1800" i="1">
                          <a:latin typeface="Cambria Math" panose="02040503050406030204" pitchFamily="18" charset="0"/>
                        </a:rPr>
                        <m:t>3</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2</m:t>
                          </m:r>
                        </m:e>
                      </m:rad>
                      <m:r>
                        <a:rPr lang="en-AU" sz="1800" i="1">
                          <a:latin typeface="Cambria Math" panose="02040503050406030204" pitchFamily="18" charset="0"/>
                        </a:rPr>
                        <m:t>+3+</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10</m:t>
                          </m:r>
                        </m:e>
                      </m:rad>
                      <m:r>
                        <a:rPr lang="en-AU" sz="1800" i="1">
                          <a:latin typeface="Cambria Math" panose="02040503050406030204" pitchFamily="18" charset="0"/>
                        </a:rPr>
                        <m:t>+</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5</m:t>
                          </m:r>
                        </m:e>
                      </m:rad>
                    </m:oMath>
                  </m:oMathPara>
                </a14:m>
                <a:endParaRPr lang="en-AU" sz="18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37FBA925-096A-19C5-2B33-532F0D1F0EA8}"/>
                  </a:ext>
                </a:extLst>
              </p:cNvPr>
              <p:cNvSpPr txBox="1">
                <a:spLocks noRot="1" noChangeAspect="1" noMove="1" noResize="1" noEditPoints="1" noAdjustHandles="1" noChangeArrowheads="1" noChangeShapeType="1" noTextEdit="1"/>
              </p:cNvSpPr>
              <p:nvPr/>
            </p:nvSpPr>
            <p:spPr>
              <a:xfrm>
                <a:off x="360000" y="2826325"/>
                <a:ext cx="11574497" cy="914400"/>
              </a:xfrm>
              <a:prstGeom prst="rect">
                <a:avLst/>
              </a:prstGeom>
              <a:blipFill>
                <a:blip r:embed="rId4"/>
                <a:stretch>
                  <a:fillRect b="-58904"/>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7C25CF35-EF65-A6FC-3D29-FDE8CDC6EC68}"/>
              </a:ext>
            </a:extLst>
          </p:cNvPr>
          <p:cNvSpPr/>
          <p:nvPr/>
        </p:nvSpPr>
        <p:spPr>
          <a:xfrm>
            <a:off x="8353617" y="2164840"/>
            <a:ext cx="2989672" cy="715977"/>
          </a:xfrm>
          <a:prstGeom prst="wedgeRoundRectCallout">
            <a:avLst>
              <a:gd name="adj1" fmla="val -67261"/>
              <a:gd name="adj2" fmla="val 6457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was the numerator calculated?</a:t>
            </a:r>
          </a:p>
        </p:txBody>
      </p:sp>
      <p:sp>
        <p:nvSpPr>
          <p:cNvPr id="3" name="Slide Number Placeholder 2">
            <a:extLst>
              <a:ext uri="{FF2B5EF4-FFF2-40B4-BE49-F238E27FC236}">
                <a16:creationId xmlns:a16="http://schemas.microsoft.com/office/drawing/2014/main" id="{DF95EC86-79C4-59E6-53B4-1F66EEFD325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56882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7CD9F-0F1D-942D-FD64-1F625F03FF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AABBB4-5FE8-3DC3-1D48-9B3372EC3A34}"/>
              </a:ext>
            </a:extLst>
          </p:cNvPr>
          <p:cNvSpPr>
            <a:spLocks noGrp="1"/>
          </p:cNvSpPr>
          <p:nvPr>
            <p:ph type="title"/>
          </p:nvPr>
        </p:nvSpPr>
        <p:spPr/>
        <p:txBody>
          <a:bodyPr/>
          <a:lstStyle/>
          <a:p>
            <a:r>
              <a:rPr lang="en-AU" dirty="0"/>
              <a:t>Rationalising the denominator (4)</a:t>
            </a:r>
          </a:p>
        </p:txBody>
      </p:sp>
      <p:sp>
        <p:nvSpPr>
          <p:cNvPr id="4" name="Text Placeholder 3">
            <a:extLst>
              <a:ext uri="{FF2B5EF4-FFF2-40B4-BE49-F238E27FC236}">
                <a16:creationId xmlns:a16="http://schemas.microsoft.com/office/drawing/2014/main" id="{5BC59229-541C-8308-8801-B0D811506EF3}"/>
              </a:ext>
            </a:extLst>
          </p:cNvPr>
          <p:cNvSpPr>
            <a:spLocks noGrp="1"/>
          </p:cNvSpPr>
          <p:nvPr>
            <p:ph type="body" sz="quarter" idx="18"/>
          </p:nvPr>
        </p:nvSpPr>
        <p:spPr/>
        <p:txBody>
          <a:bodyPr/>
          <a:lstStyle/>
          <a:p>
            <a:r>
              <a:rPr lang="en-AU" dirty="0"/>
              <a:t>Your turn –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539A758-1614-D16C-9FFA-97BBF748459B}"/>
                  </a:ext>
                </a:extLst>
              </p:cNvPr>
              <p:cNvSpPr>
                <a:spLocks noGrp="1"/>
              </p:cNvSpPr>
              <p:nvPr>
                <p:ph type="body" sz="quarter" idx="17"/>
              </p:nvPr>
            </p:nvSpPr>
            <p:spPr/>
            <p:txBody>
              <a:bodyPr/>
              <a:lstStyle/>
              <a:p>
                <a:r>
                  <a:rPr lang="en-AU" dirty="0"/>
                  <a:t>Rationalise the denominator and simplify </a:t>
                </a:r>
                <a14:m>
                  <m:oMath xmlns:m="http://schemas.openxmlformats.org/officeDocument/2006/math">
                    <m:f>
                      <m:fPr>
                        <m:ctrlPr>
                          <a:rPr lang="en-AU" i="1">
                            <a:latin typeface="Cambria Math" panose="02040503050406030204" pitchFamily="18" charset="0"/>
                          </a:rPr>
                        </m:ctrlPr>
                      </m:fPr>
                      <m:num>
                        <m:r>
                          <a:rPr lang="en-AU" b="0" i="1" smtClean="0">
                            <a:latin typeface="Cambria Math" panose="02040503050406030204" pitchFamily="18" charset="0"/>
                          </a:rPr>
                          <m:t>6+</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num>
                      <m:den>
                        <m:rad>
                          <m:radPr>
                            <m:degHide m:val="on"/>
                            <m:ctrlPr>
                              <a:rPr lang="en-AU" i="1">
                                <a:latin typeface="Cambria Math" panose="02040503050406030204" pitchFamily="18" charset="0"/>
                              </a:rPr>
                            </m:ctrlPr>
                          </m:radPr>
                          <m:deg/>
                          <m:e>
                            <m:r>
                              <a:rPr lang="en-AU" b="0" i="1" smtClean="0">
                                <a:latin typeface="Cambria Math" panose="02040503050406030204" pitchFamily="18" charset="0"/>
                              </a:rPr>
                              <m:t>3</m:t>
                            </m:r>
                          </m:e>
                        </m:rad>
                        <m:r>
                          <a:rPr lang="en-AU" b="0" i="1" smtClean="0">
                            <a:latin typeface="Cambria Math" panose="02040503050406030204" pitchFamily="18" charset="0"/>
                          </a:rPr>
                          <m:t>+1</m:t>
                        </m:r>
                      </m:den>
                    </m:f>
                  </m:oMath>
                </a14:m>
                <a:endParaRPr lang="en-AU" dirty="0"/>
              </a:p>
              <a:p>
                <a:pPr/>
                <a14:m>
                  <m:oMathPara xmlns:m="http://schemas.openxmlformats.org/officeDocument/2006/math">
                    <m:oMathParaPr>
                      <m:jc m:val="centerGroup"/>
                    </m:oMathParaPr>
                    <m:oMath xmlns:m="http://schemas.openxmlformats.org/officeDocument/2006/math">
                      <m:f>
                        <m:fPr>
                          <m:ctrlPr>
                            <a:rPr lang="en-AU" i="1">
                              <a:latin typeface="Cambria Math" panose="02040503050406030204" pitchFamily="18" charset="0"/>
                            </a:rPr>
                          </m:ctrlPr>
                        </m:fPr>
                        <m:num>
                          <m:r>
                            <a:rPr lang="en-AU" b="0" i="1" smtClean="0">
                              <a:latin typeface="Cambria Math" panose="02040503050406030204" pitchFamily="18" charset="0"/>
                            </a:rPr>
                            <m:t>6</m:t>
                          </m:r>
                          <m: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2</m:t>
                              </m:r>
                            </m:e>
                          </m:rad>
                        </m:num>
                        <m:den>
                          <m:rad>
                            <m:radPr>
                              <m:degHide m:val="on"/>
                              <m:ctrlPr>
                                <a:rPr lang="en-AU" i="1">
                                  <a:latin typeface="Cambria Math" panose="02040503050406030204" pitchFamily="18" charset="0"/>
                                </a:rPr>
                              </m:ctrlPr>
                            </m:radPr>
                            <m:deg/>
                            <m:e>
                              <m:r>
                                <a:rPr lang="en-AU" b="0" i="1" smtClean="0">
                                  <a:latin typeface="Cambria Math" panose="02040503050406030204" pitchFamily="18" charset="0"/>
                                </a:rPr>
                                <m:t>3</m:t>
                              </m:r>
                            </m:e>
                          </m:rad>
                          <m:r>
                            <a:rPr lang="en-AU" b="0" i="1" smtClean="0">
                              <a:latin typeface="Cambria Math" panose="02040503050406030204" pitchFamily="18" charset="0"/>
                            </a:rPr>
                            <m:t>+</m:t>
                          </m:r>
                          <m:r>
                            <a:rPr lang="en-AU" i="1">
                              <a:latin typeface="Cambria Math" panose="02040503050406030204" pitchFamily="18" charset="0"/>
                            </a:rPr>
                            <m:t>1</m:t>
                          </m:r>
                        </m:den>
                      </m:f>
                      <m:r>
                        <a:rPr lang="en-AU" i="1">
                          <a:latin typeface="Cambria Math" panose="02040503050406030204" pitchFamily="18" charset="0"/>
                        </a:rPr>
                        <m:t>×</m:t>
                      </m:r>
                      <m:f>
                        <m:fPr>
                          <m:ctrlPr>
                            <a:rPr lang="en-AU" i="1">
                              <a:latin typeface="Cambria Math" panose="02040503050406030204" pitchFamily="18" charset="0"/>
                            </a:rPr>
                          </m:ctrlPr>
                        </m:fPr>
                        <m:num>
                          <m:rad>
                            <m:radPr>
                              <m:degHide m:val="on"/>
                              <m:ctrlPr>
                                <a:rPr lang="en-AU" i="1">
                                  <a:latin typeface="Cambria Math" panose="02040503050406030204" pitchFamily="18" charset="0"/>
                                </a:rPr>
                              </m:ctrlPr>
                            </m:radPr>
                            <m:deg/>
                            <m:e>
                              <m:r>
                                <a:rPr lang="en-AU" b="0" i="1" smtClean="0">
                                  <a:latin typeface="Cambria Math" panose="02040503050406030204" pitchFamily="18" charset="0"/>
                                </a:rPr>
                                <m:t>3</m:t>
                              </m:r>
                            </m:e>
                          </m:rad>
                          <m:r>
                            <a:rPr lang="en-AU" b="0" i="1" smtClean="0">
                              <a:latin typeface="Cambria Math" panose="02040503050406030204" pitchFamily="18" charset="0"/>
                            </a:rPr>
                            <m:t>−</m:t>
                          </m:r>
                          <m:r>
                            <a:rPr lang="en-AU" i="1">
                              <a:latin typeface="Cambria Math" panose="02040503050406030204" pitchFamily="18" charset="0"/>
                            </a:rPr>
                            <m:t>1</m:t>
                          </m:r>
                        </m:num>
                        <m:den>
                          <m:rad>
                            <m:radPr>
                              <m:degHide m:val="on"/>
                              <m:ctrlPr>
                                <a:rPr lang="en-AU" i="1">
                                  <a:latin typeface="Cambria Math" panose="02040503050406030204" pitchFamily="18" charset="0"/>
                                </a:rPr>
                              </m:ctrlPr>
                            </m:radPr>
                            <m:deg/>
                            <m:e>
                              <m:r>
                                <a:rPr lang="en-AU" b="0" i="1" smtClean="0">
                                  <a:latin typeface="Cambria Math" panose="02040503050406030204" pitchFamily="18" charset="0"/>
                                </a:rPr>
                                <m:t>3</m:t>
                              </m:r>
                            </m:e>
                          </m:rad>
                          <m:r>
                            <a:rPr lang="en-AU" b="0" i="1" smtClean="0">
                              <a:latin typeface="Cambria Math" panose="02040503050406030204" pitchFamily="18" charset="0"/>
                            </a:rPr>
                            <m:t>−</m:t>
                          </m:r>
                          <m:r>
                            <a:rPr lang="en-AU" i="1">
                              <a:latin typeface="Cambria Math" panose="02040503050406030204" pitchFamily="18" charset="0"/>
                            </a:rPr>
                            <m:t>1</m:t>
                          </m:r>
                        </m:den>
                      </m:f>
                      <m:r>
                        <a:rPr lang="en-AU" i="1">
                          <a:latin typeface="Cambria Math" panose="02040503050406030204" pitchFamily="18" charset="0"/>
                        </a:rPr>
                        <m:t>=</m:t>
                      </m:r>
                      <m:f>
                        <m:fPr>
                          <m:ctrlPr>
                            <a:rPr lang="en-AU" i="1">
                              <a:latin typeface="Cambria Math" panose="02040503050406030204" pitchFamily="18" charset="0"/>
                            </a:rPr>
                          </m:ctrlPr>
                        </m:fPr>
                        <m:num>
                          <m:r>
                            <a:rPr lang="en-AU" b="0" i="1" smtClean="0">
                              <a:latin typeface="Cambria Math" panose="02040503050406030204" pitchFamily="18" charset="0"/>
                            </a:rPr>
                            <m:t>6</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r>
                            <a:rPr lang="en-AU" i="1">
                              <a:latin typeface="Cambria Math" panose="02040503050406030204" pitchFamily="18" charset="0"/>
                            </a:rPr>
                            <m:t>−6+</m:t>
                          </m:r>
                          <m:rad>
                            <m:radPr>
                              <m:degHide m:val="on"/>
                              <m:ctrlPr>
                                <a:rPr lang="en-AU" i="1">
                                  <a:latin typeface="Cambria Math" panose="02040503050406030204" pitchFamily="18" charset="0"/>
                                </a:rPr>
                              </m:ctrlPr>
                            </m:radPr>
                            <m:deg/>
                            <m:e>
                              <m:r>
                                <a:rPr lang="en-AU" b="0" i="1" smtClean="0">
                                  <a:latin typeface="Cambria Math" panose="02040503050406030204" pitchFamily="18" charset="0"/>
                                </a:rPr>
                                <m:t>6</m:t>
                              </m:r>
                            </m:e>
                          </m:ra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r>
                            <a:rPr lang="en-AU" b="0" i="1" smtClean="0">
                              <a:latin typeface="Cambria Math" panose="02040503050406030204" pitchFamily="18" charset="0"/>
                            </a:rPr>
                            <m:t> </m:t>
                          </m:r>
                        </m:num>
                        <m:den>
                          <m:r>
                            <a:rPr lang="en-AU" b="0" i="1" smtClean="0">
                              <a:latin typeface="Cambria Math" panose="02040503050406030204" pitchFamily="18" charset="0"/>
                            </a:rPr>
                            <m:t>3</m:t>
                          </m:r>
                          <m:r>
                            <a:rPr lang="en-AU" i="1">
                              <a:latin typeface="Cambria Math" panose="02040503050406030204" pitchFamily="18" charset="0"/>
                            </a:rPr>
                            <m:t>−1</m:t>
                          </m:r>
                        </m:den>
                      </m:f>
                    </m:oMath>
                    <m:oMath xmlns:m="http://schemas.openxmlformats.org/officeDocument/2006/math">
                      <m:r>
                        <a:rPr lang="en-AU" i="1">
                          <a:latin typeface="Cambria Math" panose="02040503050406030204" pitchFamily="18" charset="0"/>
                        </a:rPr>
                        <m:t>                                  =</m:t>
                      </m:r>
                      <m:f>
                        <m:fPr>
                          <m:ctrlPr>
                            <a:rPr lang="en-AU" i="1">
                              <a:latin typeface="Cambria Math" panose="02040503050406030204" pitchFamily="18" charset="0"/>
                            </a:rPr>
                          </m:ctrlPr>
                        </m:fPr>
                        <m:num>
                          <m:r>
                            <a:rPr lang="en-AU" i="1">
                              <a:latin typeface="Cambria Math" panose="02040503050406030204" pitchFamily="18" charset="0"/>
                            </a:rPr>
                            <m:t>6</m:t>
                          </m:r>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r>
                            <a:rPr lang="en-AU" i="1">
                              <a:latin typeface="Cambria Math" panose="02040503050406030204" pitchFamily="18" charset="0"/>
                            </a:rPr>
                            <m:t>−6+</m:t>
                          </m:r>
                          <m:rad>
                            <m:radPr>
                              <m:degHide m:val="on"/>
                              <m:ctrlPr>
                                <a:rPr lang="en-AU" i="1">
                                  <a:latin typeface="Cambria Math" panose="02040503050406030204" pitchFamily="18" charset="0"/>
                                </a:rPr>
                              </m:ctrlPr>
                            </m:radPr>
                            <m:deg/>
                            <m:e>
                              <m:r>
                                <a:rPr lang="en-AU" i="1">
                                  <a:latin typeface="Cambria Math" panose="02040503050406030204" pitchFamily="18" charset="0"/>
                                </a:rPr>
                                <m:t>6</m:t>
                              </m:r>
                            </m:e>
                          </m:rad>
                          <m: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2</m:t>
                              </m:r>
                            </m:e>
                          </m:rad>
                          <m:r>
                            <a:rPr lang="en-AU" i="1">
                              <a:latin typeface="Cambria Math" panose="02040503050406030204" pitchFamily="18" charset="0"/>
                            </a:rPr>
                            <m:t> </m:t>
                          </m:r>
                        </m:num>
                        <m:den>
                          <m:r>
                            <a:rPr lang="en-AU" b="0" i="1" smtClean="0">
                              <a:latin typeface="Cambria Math" panose="02040503050406030204" pitchFamily="18" charset="0"/>
                            </a:rPr>
                            <m:t>2</m:t>
                          </m:r>
                        </m:den>
                      </m:f>
                    </m:oMath>
                  </m:oMathPara>
                </a14:m>
                <a:endParaRPr lang="en-AU" dirty="0"/>
              </a:p>
            </p:txBody>
          </p:sp>
        </mc:Choice>
        <mc:Fallback xmlns="">
          <p:sp>
            <p:nvSpPr>
              <p:cNvPr id="5" name="Text Placeholder 4">
                <a:extLst>
                  <a:ext uri="{FF2B5EF4-FFF2-40B4-BE49-F238E27FC236}">
                    <a16:creationId xmlns:a16="http://schemas.microsoft.com/office/drawing/2014/main" id="{7539A758-1614-D16C-9FFA-97BBF748459B}"/>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BF5BCE-8C11-9CE4-A4F1-4D76C8B2DEC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312510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14C54F-2D66-E7C8-DB11-BB2F4BE6C422}"/>
              </a:ext>
            </a:extLst>
          </p:cNvPr>
          <p:cNvSpPr>
            <a:spLocks noGrp="1"/>
          </p:cNvSpPr>
          <p:nvPr>
            <p:ph type="ctrTitle"/>
          </p:nvPr>
        </p:nvSpPr>
        <p:spPr/>
        <p:txBody>
          <a:bodyPr/>
          <a:lstStyle/>
          <a:p>
            <a:r>
              <a:rPr lang="en-AU" dirty="0"/>
              <a:t>Independent practice</a:t>
            </a:r>
          </a:p>
        </p:txBody>
      </p:sp>
      <p:sp>
        <p:nvSpPr>
          <p:cNvPr id="2" name="Slide Number Placeholder 1">
            <a:extLst>
              <a:ext uri="{FF2B5EF4-FFF2-40B4-BE49-F238E27FC236}">
                <a16:creationId xmlns:a16="http://schemas.microsoft.com/office/drawing/2014/main" id="{FCF9F628-5D1F-F8D1-D001-E5A8B958EA9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96746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Variation spider</a:t>
            </a:r>
          </a:p>
        </p:txBody>
      </p:sp>
      <p:sp>
        <p:nvSpPr>
          <p:cNvPr id="13" name="Text Placeholder 12">
            <a:extLst>
              <a:ext uri="{FF2B5EF4-FFF2-40B4-BE49-F238E27FC236}">
                <a16:creationId xmlns:a16="http://schemas.microsoft.com/office/drawing/2014/main" id="{A98C3C5E-AA90-77C9-F430-C4D6AD65590D}"/>
              </a:ext>
            </a:extLst>
          </p:cNvPr>
          <p:cNvSpPr>
            <a:spLocks noGrp="1"/>
          </p:cNvSpPr>
          <p:nvPr>
            <p:ph type="body" sz="quarter" idx="18"/>
          </p:nvPr>
        </p:nvSpPr>
        <p:spPr>
          <a:xfrm>
            <a:off x="360000" y="982520"/>
            <a:ext cx="11483998" cy="356423"/>
          </a:xfrm>
        </p:spPr>
        <p:txBody>
          <a:bodyPr/>
          <a:lstStyle/>
          <a:p>
            <a:r>
              <a:rPr lang="en-AU" dirty="0">
                <a:latin typeface="+mj-lt"/>
              </a:rPr>
              <a:t>For each question around the outside</a:t>
            </a:r>
          </a:p>
        </p:txBody>
      </p:sp>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p:txBody>
          <a:bodyPr/>
          <a:lstStyle/>
          <a:p>
            <a:pPr marL="342900" lvl="0" indent="-342900">
              <a:lnSpc>
                <a:spcPct val="150000"/>
              </a:lnSpc>
              <a:spcBef>
                <a:spcPts val="1200"/>
              </a:spcBef>
              <a:spcAft>
                <a:spcPts val="600"/>
              </a:spcAft>
              <a:buFont typeface="Symbol" panose="05050102010706020507" pitchFamily="18" charset="2"/>
              <a:buChar char=""/>
            </a:pPr>
            <a:r>
              <a:rPr lang="en-AU" sz="1800">
                <a:effectLst/>
                <a:latin typeface="Arial" panose="020B0604020202020204" pitchFamily="34" charset="0"/>
                <a:ea typeface="Calibri" panose="020F0502020204030204" pitchFamily="34" charset="0"/>
              </a:rPr>
              <a:t>Reflect </a:t>
            </a:r>
            <a:r>
              <a:rPr lang="en-AU" sz="1800" dirty="0">
                <a:effectLst/>
                <a:latin typeface="Arial" panose="020B0604020202020204" pitchFamily="34" charset="0"/>
                <a:ea typeface="Calibri" panose="020F0502020204030204" pitchFamily="34" charset="0"/>
              </a:rPr>
              <a:t>– how is this example the same and how is it different from the example in the middle? </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Expect – based on what you noticed, can you predict anything about what the answer will be? </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Check – work out the answer and write it in the box. </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Explain – If your expectation and check are different, can you understand the relationship now? If your expectation and check are the same, how would you explain the relationship to someone who doesn’t understand yet? </a:t>
            </a:r>
          </a:p>
          <a:p>
            <a:endParaRPr lang="en-AU" dirty="0">
              <a:latin typeface="+mn-lt"/>
            </a:endParaRPr>
          </a:p>
        </p:txBody>
      </p:sp>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a:t>
            </a:r>
            <a:r>
              <a:rPr lang="en-AU" u="sng" dirty="0">
                <a:solidFill>
                  <a:srgbClr val="2F5496"/>
                </a:solidFill>
                <a:effectLst/>
                <a:latin typeface="Arial" panose="020B0604020202020204" pitchFamily="34" charset="0"/>
                <a:ea typeface="Calibri" panose="020F0502020204030204" pitchFamily="34" charset="0"/>
                <a:hlinkClick r:id="rId6"/>
              </a:rPr>
              <a:t>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285751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285750" lvl="0" indent="-285750">
                  <a:buFont typeface="Arial" panose="020B0604020202020204" pitchFamily="34" charset="0"/>
                  <a:buChar char="•"/>
                </a:pPr>
                <a:r>
                  <a:rPr lang="en-AU" sz="1800"/>
                  <a:t>To </a:t>
                </a:r>
                <a:r>
                  <a:rPr lang="en-AU" sz="1800" dirty="0"/>
                  <a:t>be able to write equivalent expressions without surds in the denominator.</a:t>
                </a:r>
              </a:p>
              <a:p>
                <a:pPr lvl="0"/>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285750" lvl="0" indent="-285750">
                  <a:buFont typeface="Arial" panose="020B0604020202020204" pitchFamily="34" charset="0"/>
                  <a:buChar char="•"/>
                </a:pPr>
                <a:r>
                  <a:rPr lang="en-AU" sz="1800" dirty="0"/>
                  <a:t>I can apply the difference of two squares.</a:t>
                </a:r>
              </a:p>
              <a:p>
                <a:pPr marL="285750" lvl="0" indent="-285750">
                  <a:buFont typeface="Arial" panose="020B0604020202020204" pitchFamily="34" charset="0"/>
                  <a:buChar char="•"/>
                </a:pPr>
                <a:r>
                  <a:rPr lang="en-AU" sz="1800" dirty="0"/>
                  <a:t>I can solve quadratic equations in the form </a:t>
                </a:r>
                <a14:m>
                  <m:oMath xmlns:m="http://schemas.openxmlformats.org/officeDocument/2006/math">
                    <m:r>
                      <a:rPr lang="en-AU" sz="1800" i="1">
                        <a:latin typeface="Cambria Math" panose="02040503050406030204" pitchFamily="18" charset="0"/>
                      </a:rPr>
                      <m:t>𝑎</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r>
                      <a:rPr lang="en-AU" sz="1800" i="1">
                        <a:latin typeface="Cambria Math" panose="02040503050406030204" pitchFamily="18" charset="0"/>
                      </a:rPr>
                      <m:t>−</m:t>
                    </m:r>
                    <m:r>
                      <a:rPr lang="en-AU" sz="1800" i="1">
                        <a:latin typeface="Cambria Math" panose="02040503050406030204" pitchFamily="18" charset="0"/>
                      </a:rPr>
                      <m:t>𝑐</m:t>
                    </m:r>
                    <m:r>
                      <a:rPr lang="en-AU" sz="1800" i="1">
                        <a:latin typeface="Cambria Math" panose="02040503050406030204" pitchFamily="18" charset="0"/>
                      </a:rPr>
                      <m:t>=0</m:t>
                    </m:r>
                  </m:oMath>
                </a14:m>
                <a:r>
                  <a:rPr lang="en-AU" sz="1800" dirty="0"/>
                  <a:t>.</a:t>
                </a:r>
              </a:p>
              <a:p>
                <a:pPr marL="285750" lvl="0" indent="-285750">
                  <a:buFont typeface="Arial" panose="020B0604020202020204" pitchFamily="34" charset="0"/>
                  <a:buChar char="•"/>
                </a:pPr>
                <a:r>
                  <a:rPr lang="en-AU" sz="1800" dirty="0"/>
                  <a:t>I can explain why </a:t>
                </a:r>
                <a14:m>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1</m:t>
                        </m:r>
                      </m:num>
                      <m:den>
                        <m:rad>
                          <m:radPr>
                            <m:degHide m:val="on"/>
                            <m:ctrlPr>
                              <a:rPr lang="en-AU" sz="1800" i="1">
                                <a:latin typeface="Cambria Math" panose="02040503050406030204" pitchFamily="18" charset="0"/>
                              </a:rPr>
                            </m:ctrlPr>
                          </m:radPr>
                          <m:deg/>
                          <m:e>
                            <m:r>
                              <a:rPr lang="en-AU" sz="1800" i="1">
                                <a:latin typeface="Cambria Math" panose="02040503050406030204" pitchFamily="18" charset="0"/>
                              </a:rPr>
                              <m:t>𝑎</m:t>
                            </m:r>
                          </m:e>
                        </m:rad>
                      </m:den>
                    </m:f>
                  </m:oMath>
                </a14:m>
                <a:r>
                  <a:rPr lang="en-AU" sz="1800" dirty="0"/>
                  <a:t> and </a:t>
                </a:r>
                <a14:m>
                  <m:oMath xmlns:m="http://schemas.openxmlformats.org/officeDocument/2006/math">
                    <m:f>
                      <m:fPr>
                        <m:ctrlPr>
                          <a:rPr lang="en-AU" sz="1800" i="1">
                            <a:latin typeface="Cambria Math" panose="02040503050406030204" pitchFamily="18" charset="0"/>
                          </a:rPr>
                        </m:ctrlPr>
                      </m:fPr>
                      <m:num>
                        <m:rad>
                          <m:radPr>
                            <m:degHide m:val="on"/>
                            <m:ctrlPr>
                              <a:rPr lang="en-AU" sz="1800" i="1">
                                <a:latin typeface="Cambria Math" panose="02040503050406030204" pitchFamily="18" charset="0"/>
                              </a:rPr>
                            </m:ctrlPr>
                          </m:radPr>
                          <m:deg/>
                          <m:e>
                            <m:r>
                              <a:rPr lang="en-AU" sz="1800" i="1">
                                <a:latin typeface="Cambria Math" panose="02040503050406030204" pitchFamily="18" charset="0"/>
                              </a:rPr>
                              <m:t>𝑎</m:t>
                            </m:r>
                          </m:e>
                        </m:rad>
                      </m:num>
                      <m:den>
                        <m:r>
                          <a:rPr lang="en-AU" sz="1800" i="1">
                            <a:latin typeface="Cambria Math" panose="02040503050406030204" pitchFamily="18" charset="0"/>
                          </a:rPr>
                          <m:t>𝑎</m:t>
                        </m:r>
                      </m:den>
                    </m:f>
                  </m:oMath>
                </a14:m>
                <a:r>
                  <a:rPr lang="en-AU" sz="1800" dirty="0"/>
                  <a:t> represent the same value when </a:t>
                </a:r>
                <a14:m>
                  <m:oMath xmlns:m="http://schemas.openxmlformats.org/officeDocument/2006/math">
                    <m:r>
                      <a:rPr lang="en-AU" sz="1800" i="1">
                        <a:latin typeface="Cambria Math" panose="02040503050406030204" pitchFamily="18" charset="0"/>
                      </a:rPr>
                      <m:t>𝑎</m:t>
                    </m:r>
                    <m:r>
                      <a:rPr lang="en-AU" sz="1800" i="1">
                        <a:latin typeface="Cambria Math" panose="02040503050406030204" pitchFamily="18" charset="0"/>
                      </a:rPr>
                      <m:t>&gt;0</m:t>
                    </m:r>
                  </m:oMath>
                </a14:m>
                <a:r>
                  <a:rPr lang="en-AU" sz="1800" dirty="0"/>
                  <a:t>.</a:t>
                </a:r>
              </a:p>
              <a:p>
                <a:pPr marL="285750" lvl="0" indent="-285750">
                  <a:buFont typeface="Arial" panose="020B0604020202020204" pitchFamily="34" charset="0"/>
                  <a:buChar char="•"/>
                </a:pPr>
                <a:r>
                  <a:rPr lang="en-AU" sz="1800" dirty="0"/>
                  <a:t>I can rationalise denominators containing a single surd.</a:t>
                </a:r>
              </a:p>
              <a:p>
                <a:pPr marL="285750" lvl="0" indent="-285750">
                  <a:buFont typeface="Arial" panose="020B0604020202020204" pitchFamily="34" charset="0"/>
                  <a:buChar char="•"/>
                </a:pPr>
                <a:r>
                  <a:rPr lang="en-AU" sz="1800" dirty="0"/>
                  <a:t>I can rationalise denominators of surds in the form of </a:t>
                </a:r>
                <a14:m>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𝑎</m:t>
                        </m:r>
                      </m:num>
                      <m:den>
                        <m:rad>
                          <m:radPr>
                            <m:degHide m:val="on"/>
                            <m:ctrlPr>
                              <a:rPr lang="en-AU" sz="1800" i="1">
                                <a:latin typeface="Cambria Math" panose="02040503050406030204" pitchFamily="18" charset="0"/>
                              </a:rPr>
                            </m:ctrlPr>
                          </m:radPr>
                          <m:deg/>
                          <m:e>
                            <m:r>
                              <a:rPr lang="en-AU" sz="1800" i="1">
                                <a:latin typeface="Cambria Math" panose="02040503050406030204" pitchFamily="18" charset="0"/>
                              </a:rPr>
                              <m:t>𝑏</m:t>
                            </m:r>
                          </m:e>
                        </m:rad>
                        <m:r>
                          <a:rPr lang="en-AU" sz="1800" i="1">
                            <a:latin typeface="Cambria Math" panose="02040503050406030204" pitchFamily="18" charset="0"/>
                          </a:rPr>
                          <m:t>±</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𝑐</m:t>
                            </m:r>
                          </m:e>
                        </m:rad>
                      </m:den>
                    </m:f>
                  </m:oMath>
                </a14:m>
                <a:r>
                  <a:rPr lang="en-AU" sz="1800" dirty="0"/>
                  <a:t> and </a:t>
                </a:r>
                <a14:m>
                  <m:oMath xmlns:m="http://schemas.openxmlformats.org/officeDocument/2006/math">
                    <m:f>
                      <m:fPr>
                        <m:ctrlPr>
                          <a:rPr lang="en-AU" sz="1800" i="1">
                            <a:latin typeface="Cambria Math" panose="02040503050406030204" pitchFamily="18" charset="0"/>
                          </a:rPr>
                        </m:ctrlPr>
                      </m:fPr>
                      <m:num>
                        <m:rad>
                          <m:radPr>
                            <m:degHide m:val="on"/>
                            <m:ctrlPr>
                              <a:rPr lang="en-AU" sz="1800" i="1">
                                <a:latin typeface="Cambria Math" panose="02040503050406030204" pitchFamily="18" charset="0"/>
                              </a:rPr>
                            </m:ctrlPr>
                          </m:radPr>
                          <m:deg/>
                          <m:e>
                            <m:r>
                              <a:rPr lang="en-AU" sz="1800" i="1">
                                <a:latin typeface="Cambria Math" panose="02040503050406030204" pitchFamily="18" charset="0"/>
                              </a:rPr>
                              <m:t>𝑎</m:t>
                            </m:r>
                          </m:e>
                        </m:rad>
                        <m:r>
                          <a:rPr lang="en-AU" sz="1800" i="1">
                            <a:latin typeface="Cambria Math" panose="02040503050406030204" pitchFamily="18" charset="0"/>
                          </a:rPr>
                          <m:t>±</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𝑑</m:t>
                            </m:r>
                          </m:e>
                        </m:rad>
                      </m:num>
                      <m:den>
                        <m:rad>
                          <m:radPr>
                            <m:degHide m:val="on"/>
                            <m:ctrlPr>
                              <a:rPr lang="en-AU" sz="1800" i="1">
                                <a:latin typeface="Cambria Math" panose="02040503050406030204" pitchFamily="18" charset="0"/>
                              </a:rPr>
                            </m:ctrlPr>
                          </m:radPr>
                          <m:deg/>
                          <m:e>
                            <m:r>
                              <a:rPr lang="en-AU" sz="1800" i="1">
                                <a:latin typeface="Cambria Math" panose="02040503050406030204" pitchFamily="18" charset="0"/>
                              </a:rPr>
                              <m:t>𝑏</m:t>
                            </m:r>
                          </m:e>
                        </m:rad>
                        <m:r>
                          <a:rPr lang="en-AU" sz="1800" i="1">
                            <a:latin typeface="Cambria Math" panose="02040503050406030204" pitchFamily="18" charset="0"/>
                          </a:rPr>
                          <m:t>±</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𝑐</m:t>
                            </m:r>
                          </m:e>
                        </m:rad>
                      </m:den>
                    </m:f>
                  </m:oMath>
                </a14:m>
                <a:r>
                  <a:rPr lang="en-AU" sz="1800" dirty="0"/>
                  <a:t>.</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2857514"/>
              </a:xfrm>
              <a:prstGeom prst="rect">
                <a:avLst/>
              </a:prstGeom>
              <a:blipFill>
                <a:blip r:embed="rId3"/>
                <a:stretch>
                  <a:fillRect l="-1459" b="-885"/>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a:t>
            </a:r>
            <a:r>
              <a:rPr lang="en-AU">
                <a:latin typeface="+mj-lt"/>
              </a:rPr>
              <a:t>prior knowledge</a:t>
            </a:r>
            <a:endParaRPr lang="en-AU" dirty="0">
              <a:latin typeface="+mj-lt"/>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Comparative worked example (1)</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t>Solving quadratic expressions</a:t>
                </a:r>
              </a:p>
            </p:txBody>
          </p:sp>
        </mc:Choice>
        <mc:Fallback xmlns="">
          <p:sp>
            <p:nvSpPr>
              <p:cNvPr id="13" name="Text Placeholder 12">
                <a:extLst>
                  <a:ext uri="{FF2B5EF4-FFF2-40B4-BE49-F238E27FC236}">
                    <a16:creationId xmlns:a16="http://schemas.microsoft.com/office/drawing/2014/main" id="{8AAB25FA-A5B5-093F-A0C9-EAE7963EEB09}"/>
                  </a:ext>
                </a:extLst>
              </p:cNvPr>
              <p:cNvSpPr>
                <a:spLocks noGrp="1" noRot="1" noChangeAspect="1" noMove="1" noResize="1" noEditPoints="1" noAdjustHandles="1" noChangeArrowheads="1" noChangeShapeType="1" noTextEdit="1"/>
              </p:cNvSpPr>
              <p:nvPr>
                <p:ph type="body" sz="quarter" idx="18"/>
              </p:nvPr>
            </p:nvSpPr>
            <p:spPr>
              <a:blipFill>
                <a:blip r:embed="rId4"/>
                <a:stretch>
                  <a:fillRect l="-1326" t="-24000" b="-480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E64E9CE-A2F3-74B0-C441-822CED9ABE4B}"/>
                  </a:ext>
                </a:extLst>
              </p:cNvPr>
              <p:cNvSpPr>
                <a:spLocks noGrp="1"/>
              </p:cNvSpPr>
              <p:nvPr>
                <p:ph type="body" sz="quarter" idx="17"/>
              </p:nvPr>
            </p:nvSpPr>
            <p:spPr/>
            <p:txBody>
              <a:bodyPr/>
              <a:lstStyle/>
              <a:p>
                <a:r>
                  <a:rPr lang="en-AU" dirty="0"/>
                  <a:t>Solve </a:t>
                </a:r>
                <a14:m>
                  <m:oMath xmlns:m="http://schemas.openxmlformats.org/officeDocument/2006/math">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−1=0</m:t>
                    </m:r>
                  </m:oMath>
                </a14:m>
                <a:r>
                  <a:rPr lang="en-AU" dirty="0"/>
                  <a:t>.</a:t>
                </a:r>
              </a:p>
              <a:p>
                <a:endParaRPr lang="en-AU" dirty="0"/>
              </a:p>
            </p:txBody>
          </p:sp>
        </mc:Choice>
        <mc:Fallback xmlns="">
          <p:sp>
            <p:nvSpPr>
              <p:cNvPr id="6" name="Text Placeholder 5">
                <a:extLst>
                  <a:ext uri="{FF2B5EF4-FFF2-40B4-BE49-F238E27FC236}">
                    <a16:creationId xmlns:a16="http://schemas.microsoft.com/office/drawing/2014/main" id="{4E64E9CE-A2F3-74B0-C441-822CED9ABE4B}"/>
                  </a:ext>
                </a:extLst>
              </p:cNvPr>
              <p:cNvSpPr>
                <a:spLocks noGrp="1" noRot="1" noChangeAspect="1" noMove="1" noResize="1" noEditPoints="1" noAdjustHandles="1" noChangeArrowheads="1" noChangeShapeType="1" noTextEdit="1"/>
              </p:cNvSpPr>
              <p:nvPr>
                <p:ph type="body" sz="quarter" idx="17"/>
              </p:nvPr>
            </p:nvSpPr>
            <p:spPr>
              <a:blipFill>
                <a:blip r:embed="rId5"/>
                <a:stretch>
                  <a:fillRect l="-1326"/>
                </a:stretch>
              </a:blipFill>
            </p:spPr>
            <p:txBody>
              <a:bodyPr/>
              <a:lstStyle/>
              <a:p>
                <a:r>
                  <a:rPr lang="en-AU">
                    <a:noFill/>
                  </a:rPr>
                  <a:t> </a:t>
                </a:r>
              </a:p>
            </p:txBody>
          </p:sp>
        </mc:Fallback>
      </mc:AlternateContent>
      <p:pic>
        <p:nvPicPr>
          <p:cNvPr id="15" name="Picture 14" descr="There are 3 solutions presented. On the left, the equation has been rearranged, such that 1 is moved to the right hand side using inverse operations, and the steps are demonstrated to get x = +-1/sqrt2. In the middle, the difference of two squares is used to solve it, arriving at the same solution as the previous method. On the right-hand side, the quadratic formula has been used, producing a solution of +- sqrt2/2.">
            <a:extLst>
              <a:ext uri="{FF2B5EF4-FFF2-40B4-BE49-F238E27FC236}">
                <a16:creationId xmlns:a16="http://schemas.microsoft.com/office/drawing/2014/main" id="{8A66B07C-642C-E2B9-26E9-9CC3D5F5DD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8418" y="2049590"/>
            <a:ext cx="7772400" cy="4153376"/>
          </a:xfrm>
          <a:prstGeom prst="rect">
            <a:avLst/>
          </a:prstGeom>
        </p:spPr>
      </p:pic>
      <p:sp>
        <p:nvSpPr>
          <p:cNvPr id="8" name="Rounded Rectangular Callout 7">
            <a:extLst>
              <a:ext uri="{FF2B5EF4-FFF2-40B4-BE49-F238E27FC236}">
                <a16:creationId xmlns:a16="http://schemas.microsoft.com/office/drawing/2014/main" id="{E9B4A7C0-61A5-3688-DD0C-CBD1E1F41775}"/>
              </a:ext>
            </a:extLst>
          </p:cNvPr>
          <p:cNvSpPr/>
          <p:nvPr/>
        </p:nvSpPr>
        <p:spPr>
          <a:xfrm>
            <a:off x="8155609" y="821993"/>
            <a:ext cx="3676391" cy="105564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Why is 0 substituted into the quadratic formula?</a:t>
            </a:r>
          </a:p>
        </p:txBody>
      </p:sp>
      <p:sp>
        <p:nvSpPr>
          <p:cNvPr id="10" name="Rounded Rectangular Callout 9">
            <a:extLst>
              <a:ext uri="{FF2B5EF4-FFF2-40B4-BE49-F238E27FC236}">
                <a16:creationId xmlns:a16="http://schemas.microsoft.com/office/drawing/2014/main" id="{C6F16819-AA52-297C-AB3D-7197BC4E6919}"/>
              </a:ext>
            </a:extLst>
          </p:cNvPr>
          <p:cNvSpPr/>
          <p:nvPr/>
        </p:nvSpPr>
        <p:spPr>
          <a:xfrm>
            <a:off x="690199" y="4685814"/>
            <a:ext cx="2938418" cy="1830186"/>
          </a:xfrm>
          <a:prstGeom prst="wedgeRoundRectCallout">
            <a:avLst>
              <a:gd name="adj1" fmla="val 83964"/>
              <a:gd name="adj2" fmla="val -5807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How would you decide which approach to take?</a:t>
            </a:r>
          </a:p>
        </p:txBody>
      </p:sp>
      <p:sp>
        <p:nvSpPr>
          <p:cNvPr id="9" name="Rounded Rectangular Callout 8">
            <a:extLst>
              <a:ext uri="{FF2B5EF4-FFF2-40B4-BE49-F238E27FC236}">
                <a16:creationId xmlns:a16="http://schemas.microsoft.com/office/drawing/2014/main" id="{ED9F6C8B-DC32-CEF1-7E1A-0FD8DB800E0A}"/>
              </a:ext>
            </a:extLst>
          </p:cNvPr>
          <p:cNvSpPr/>
          <p:nvPr/>
        </p:nvSpPr>
        <p:spPr>
          <a:xfrm>
            <a:off x="9847338" y="4406828"/>
            <a:ext cx="2199861" cy="1443252"/>
          </a:xfrm>
          <a:prstGeom prst="wedgeRoundRectCallout">
            <a:avLst>
              <a:gd name="adj1" fmla="val -73269"/>
              <a:gd name="adj2" fmla="val 337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Why might this solution be different?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D9530EEF-AE07-C09F-3FFF-EED2399A6433}"/>
                  </a:ext>
                </a:extLst>
              </p:cNvPr>
              <p:cNvSpPr>
                <a:spLocks noGrp="1"/>
              </p:cNvSpPr>
              <p:nvPr>
                <p:ph type="title"/>
              </p:nvPr>
            </p:nvSpPr>
            <p:spPr/>
            <p:txBody>
              <a:bodyPr/>
              <a:lstStyle/>
              <a:p>
                <a:r>
                  <a:rPr lang="en-AU" dirty="0"/>
                  <a:t>Another approach of </a:t>
                </a:r>
                <a14:m>
                  <m:oMath xmlns:m="http://schemas.openxmlformats.org/officeDocument/2006/math">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−1=0</m:t>
                    </m:r>
                  </m:oMath>
                </a14:m>
                <a:endParaRPr lang="en-AU" dirty="0"/>
              </a:p>
            </p:txBody>
          </p:sp>
        </mc:Choice>
        <mc:Fallback xmlns="">
          <p:sp>
            <p:nvSpPr>
              <p:cNvPr id="3" name="Title 2">
                <a:extLst>
                  <a:ext uri="{FF2B5EF4-FFF2-40B4-BE49-F238E27FC236}">
                    <a16:creationId xmlns:a16="http://schemas.microsoft.com/office/drawing/2014/main" id="{D9530EEF-AE07-C09F-3FFF-EED2399A6433}"/>
                  </a:ext>
                </a:extLst>
              </p:cNvPr>
              <p:cNvSpPr>
                <a:spLocks noGrp="1" noRot="1" noChangeAspect="1" noMove="1" noResize="1" noEditPoints="1" noAdjustHandles="1" noChangeArrowheads="1" noChangeShapeType="1" noTextEdit="1"/>
              </p:cNvSpPr>
              <p:nvPr>
                <p:ph type="title"/>
              </p:nvPr>
            </p:nvSpPr>
            <p:spPr>
              <a:blipFill>
                <a:blip r:embed="rId4"/>
                <a:stretch>
                  <a:fillRect l="-2431" t="-34091" b="-40909"/>
                </a:stretch>
              </a:blipFill>
            </p:spPr>
            <p:txBody>
              <a:bodyPr/>
              <a:lstStyle/>
              <a:p>
                <a:r>
                  <a:rPr lang="en-AU">
                    <a:noFill/>
                  </a:rPr>
                  <a:t> </a:t>
                </a:r>
              </a:p>
            </p:txBody>
          </p:sp>
        </mc:Fallback>
      </mc:AlternateContent>
      <p:pic>
        <p:nvPicPr>
          <p:cNvPr id="2" name="Screen Recording 2025-10-29 at 12.13.11 pm.mov" descr="A video that displays the equation y = 2x^2 - 1 and the corresponding parabola. There is a right-angled triangle, with a hypotenuse of length sqrt2. The video shows this length being dragged across to show the distance between the intercepts is equal to sqrt 2 and if that length is cut in half, the distance between the origin and the x intercept is sqrt2/2.">
            <a:hlinkClick r:id="" action="ppaction://media"/>
            <a:extLst>
              <a:ext uri="{FF2B5EF4-FFF2-40B4-BE49-F238E27FC236}">
                <a16:creationId xmlns:a16="http://schemas.microsoft.com/office/drawing/2014/main" id="{5360E338-5802-FE02-9864-824978524F2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505199" y="1567086"/>
            <a:ext cx="5181601" cy="4844085"/>
          </a:xfrm>
          <a:prstGeom prst="rect">
            <a:avLst/>
          </a:prstGeom>
        </p:spPr>
      </p:pic>
    </p:spTree>
    <p:extLst>
      <p:ext uri="{BB962C8B-B14F-4D97-AF65-F5344CB8AC3E}">
        <p14:creationId xmlns:p14="http://schemas.microsoft.com/office/powerpoint/2010/main" val="348821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C8D448-4430-FC6E-FA9B-6858906A7E9B}"/>
              </a:ext>
            </a:extLst>
          </p:cNvPr>
          <p:cNvSpPr>
            <a:spLocks noGrp="1"/>
          </p:cNvSpPr>
          <p:nvPr>
            <p:ph type="title"/>
          </p:nvPr>
        </p:nvSpPr>
        <p:spPr/>
        <p:txBody>
          <a:bodyPr/>
          <a:lstStyle/>
          <a:p>
            <a:r>
              <a:rPr lang="en-AU" dirty="0"/>
              <a:t>Comparative worked example (2)</a:t>
            </a:r>
          </a:p>
        </p:txBody>
      </p:sp>
      <p:sp>
        <p:nvSpPr>
          <p:cNvPr id="4" name="Text Placeholder 3">
            <a:extLst>
              <a:ext uri="{FF2B5EF4-FFF2-40B4-BE49-F238E27FC236}">
                <a16:creationId xmlns:a16="http://schemas.microsoft.com/office/drawing/2014/main" id="{39C7F62F-4B20-6A01-F331-743D12A0C31C}"/>
              </a:ext>
            </a:extLst>
          </p:cNvPr>
          <p:cNvSpPr>
            <a:spLocks noGrp="1"/>
          </p:cNvSpPr>
          <p:nvPr>
            <p:ph type="body" sz="quarter" idx="18"/>
          </p:nvPr>
        </p:nvSpPr>
        <p:spPr/>
        <p:txBody>
          <a:bodyPr/>
          <a:lstStyle/>
          <a:p>
            <a:r>
              <a:rPr lang="en-AU" dirty="0"/>
              <a:t>Solving quadratic expressions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12CE450-6D65-29DC-2293-9EFDCD729C6A}"/>
                  </a:ext>
                </a:extLst>
              </p:cNvPr>
              <p:cNvSpPr>
                <a:spLocks noGrp="1"/>
              </p:cNvSpPr>
              <p:nvPr>
                <p:ph type="body" sz="quarter" idx="17"/>
              </p:nvPr>
            </p:nvSpPr>
            <p:spPr/>
            <p:txBody>
              <a:bodyPr/>
              <a:lstStyle/>
              <a:p>
                <a:r>
                  <a:rPr lang="en-AU" dirty="0"/>
                  <a:t>Solve </a:t>
                </a:r>
                <a14:m>
                  <m:oMath xmlns:m="http://schemas.openxmlformats.org/officeDocument/2006/math">
                    <m:r>
                      <a:rPr lang="en-AU" i="1">
                        <a:latin typeface="Cambria Math" panose="02040503050406030204" pitchFamily="18" charset="0"/>
                      </a:rPr>
                      <m:t>2</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−1=0</m:t>
                    </m:r>
                  </m:oMath>
                </a14:m>
                <a:r>
                  <a:rPr lang="en-AU" dirty="0"/>
                  <a:t>.</a:t>
                </a:r>
              </a:p>
            </p:txBody>
          </p:sp>
        </mc:Choice>
        <mc:Fallback xmlns="">
          <p:sp>
            <p:nvSpPr>
              <p:cNvPr id="5" name="Text Placeholder 4">
                <a:extLst>
                  <a:ext uri="{FF2B5EF4-FFF2-40B4-BE49-F238E27FC236}">
                    <a16:creationId xmlns:a16="http://schemas.microsoft.com/office/drawing/2014/main" id="{012CE450-6D65-29DC-2293-9EFDCD729C6A}"/>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6"/>
                </a:stretch>
              </a:blipFill>
            </p:spPr>
            <p:txBody>
              <a:bodyPr/>
              <a:lstStyle/>
              <a:p>
                <a:r>
                  <a:rPr lang="en-AU">
                    <a:noFill/>
                  </a:rPr>
                  <a:t> </a:t>
                </a:r>
              </a:p>
            </p:txBody>
          </p:sp>
        </mc:Fallback>
      </mc:AlternateContent>
      <p:pic>
        <p:nvPicPr>
          <p:cNvPr id="7" name="Picture 6" descr="The same image as slide 4, however the step of rationalising the denominator has been added to the first two approaches.">
            <a:extLst>
              <a:ext uri="{FF2B5EF4-FFF2-40B4-BE49-F238E27FC236}">
                <a16:creationId xmlns:a16="http://schemas.microsoft.com/office/drawing/2014/main" id="{B28DB56D-BED4-D5EF-01D3-2EFFE1038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601" y="2113064"/>
            <a:ext cx="8834797" cy="4261857"/>
          </a:xfrm>
          <a:prstGeom prst="rect">
            <a:avLst/>
          </a:prstGeom>
        </p:spPr>
      </p:pic>
      <p:sp>
        <p:nvSpPr>
          <p:cNvPr id="8" name="Rounded Rectangular Callout 7">
            <a:extLst>
              <a:ext uri="{FF2B5EF4-FFF2-40B4-BE49-F238E27FC236}">
                <a16:creationId xmlns:a16="http://schemas.microsoft.com/office/drawing/2014/main" id="{69D75409-5510-F041-A6EA-E5ADD9BBE189}"/>
              </a:ext>
            </a:extLst>
          </p:cNvPr>
          <p:cNvSpPr/>
          <p:nvPr/>
        </p:nvSpPr>
        <p:spPr>
          <a:xfrm>
            <a:off x="348000" y="5470914"/>
            <a:ext cx="5341600" cy="1045086"/>
          </a:xfrm>
          <a:prstGeom prst="wedgeRoundRectCallout">
            <a:avLst>
              <a:gd name="adj1" fmla="val 21672"/>
              <a:gd name="adj2" fmla="val -7994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Does knowing how to rationalise the denominator influence the choice in the approach that you make?</a:t>
            </a:r>
          </a:p>
        </p:txBody>
      </p:sp>
      <p:sp>
        <p:nvSpPr>
          <p:cNvPr id="2" name="Slide Number Placeholder 1">
            <a:extLst>
              <a:ext uri="{FF2B5EF4-FFF2-40B4-BE49-F238E27FC236}">
                <a16:creationId xmlns:a16="http://schemas.microsoft.com/office/drawing/2014/main" id="{924FF70A-C88F-3381-B8CB-1A275B64C8F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69884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45F994-8791-116F-084D-EBFA9472B472}"/>
              </a:ext>
            </a:extLst>
          </p:cNvPr>
          <p:cNvSpPr>
            <a:spLocks noGrp="1"/>
          </p:cNvSpPr>
          <p:nvPr>
            <p:ph type="title"/>
          </p:nvPr>
        </p:nvSpPr>
        <p:spPr/>
        <p:txBody>
          <a:bodyPr/>
          <a:lstStyle/>
          <a:p>
            <a:r>
              <a:rPr lang="en-AU" dirty="0"/>
              <a:t>Your turn – solving quadratic expressions</a:t>
            </a:r>
          </a:p>
        </p:txBody>
      </p:sp>
      <p:sp>
        <p:nvSpPr>
          <p:cNvPr id="4" name="Text Placeholder 3">
            <a:extLst>
              <a:ext uri="{FF2B5EF4-FFF2-40B4-BE49-F238E27FC236}">
                <a16:creationId xmlns:a16="http://schemas.microsoft.com/office/drawing/2014/main" id="{AA19B418-73ED-CB16-1ADE-755E544BC792}"/>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E7913D0-63B3-D7DD-B7AC-C7513341802A}"/>
                  </a:ext>
                </a:extLst>
              </p:cNvPr>
              <p:cNvSpPr>
                <a:spLocks noGrp="1"/>
              </p:cNvSpPr>
              <p:nvPr>
                <p:ph type="body" sz="quarter" idx="17"/>
              </p:nvPr>
            </p:nvSpPr>
            <p:spPr/>
            <p:txBody>
              <a:bodyPr/>
              <a:lstStyle/>
              <a:p>
                <a:r>
                  <a:rPr lang="en-AU" dirty="0"/>
                  <a:t>Solve </a:t>
                </a:r>
                <a14:m>
                  <m:oMath xmlns:m="http://schemas.openxmlformats.org/officeDocument/2006/math">
                    <m:r>
                      <a:rPr lang="en-AU" b="0" i="1" smtClean="0">
                        <a:latin typeface="Cambria Math" panose="02040503050406030204" pitchFamily="18" charset="0"/>
                      </a:rPr>
                      <m:t>3</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−1=0</m:t>
                    </m:r>
                  </m:oMath>
                </a14:m>
                <a:r>
                  <a:rPr lang="en-AU" dirty="0"/>
                  <a:t>.</a:t>
                </a:r>
              </a:p>
              <a:p>
                <a:endParaRPr lang="en-AU" dirty="0"/>
              </a:p>
            </p:txBody>
          </p:sp>
        </mc:Choice>
        <mc:Fallback xmlns="">
          <p:sp>
            <p:nvSpPr>
              <p:cNvPr id="5" name="Text Placeholder 4">
                <a:extLst>
                  <a:ext uri="{FF2B5EF4-FFF2-40B4-BE49-F238E27FC236}">
                    <a16:creationId xmlns:a16="http://schemas.microsoft.com/office/drawing/2014/main" id="{AE7913D0-63B3-D7DD-B7AC-C7513341802A}"/>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6"/>
                </a:stretch>
              </a:blipFill>
            </p:spPr>
            <p:txBody>
              <a:bodyPr/>
              <a:lstStyle/>
              <a:p>
                <a:r>
                  <a:rPr lang="en-AU">
                    <a:noFill/>
                  </a:rPr>
                  <a:t> </a:t>
                </a:r>
              </a:p>
            </p:txBody>
          </p:sp>
        </mc:Fallback>
      </mc:AlternateContent>
      <p:pic>
        <p:nvPicPr>
          <p:cNvPr id="7" name="Picture 6" descr="The solutions to 3x^2 - 1 = 0. The left hand side shows rearranging the equation to get +- sqrt3/3. The middle column shows using the difference of two squares. The right hand side shows the quadratic formula approach. ">
            <a:extLst>
              <a:ext uri="{FF2B5EF4-FFF2-40B4-BE49-F238E27FC236}">
                <a16:creationId xmlns:a16="http://schemas.microsoft.com/office/drawing/2014/main" id="{476BF207-4F80-596B-4150-975D74548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825" y="1954020"/>
            <a:ext cx="9353175" cy="4420901"/>
          </a:xfrm>
          <a:prstGeom prst="rect">
            <a:avLst/>
          </a:prstGeom>
        </p:spPr>
      </p:pic>
      <p:sp>
        <p:nvSpPr>
          <p:cNvPr id="2" name="Slide Number Placeholder 1">
            <a:extLst>
              <a:ext uri="{FF2B5EF4-FFF2-40B4-BE49-F238E27FC236}">
                <a16:creationId xmlns:a16="http://schemas.microsoft.com/office/drawing/2014/main" id="{341607CA-25F6-07CC-739E-015C075BBE5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3859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DF7DD0-9383-5B3A-1365-EAB5C313C86D}"/>
              </a:ext>
            </a:extLst>
          </p:cNvPr>
          <p:cNvSpPr>
            <a:spLocks noGrp="1"/>
          </p:cNvSpPr>
          <p:nvPr>
            <p:ph type="title"/>
          </p:nvPr>
        </p:nvSpPr>
        <p:spPr/>
        <p:txBody>
          <a:bodyPr/>
          <a:lstStyle/>
          <a:p>
            <a:r>
              <a:rPr lang="en-AU" dirty="0"/>
              <a:t>Consider this</a:t>
            </a:r>
          </a:p>
        </p:txBody>
      </p:sp>
      <p:sp>
        <p:nvSpPr>
          <p:cNvPr id="4" name="Text Placeholder 3">
            <a:extLst>
              <a:ext uri="{FF2B5EF4-FFF2-40B4-BE49-F238E27FC236}">
                <a16:creationId xmlns:a16="http://schemas.microsoft.com/office/drawing/2014/main" id="{14688D3E-F2F0-F43A-D6FE-D01E7CBB5731}"/>
              </a:ext>
            </a:extLst>
          </p:cNvPr>
          <p:cNvSpPr>
            <a:spLocks noGrp="1"/>
          </p:cNvSpPr>
          <p:nvPr>
            <p:ph type="body" sz="quarter" idx="18"/>
          </p:nvPr>
        </p:nvSpPr>
        <p:spPr/>
        <p:txBody>
          <a:bodyPr/>
          <a:lstStyle/>
          <a:p>
            <a:r>
              <a:rPr lang="en-AU" dirty="0"/>
              <a:t>How can we use what we have learnt so far to rationalise the denominator of this number?</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41A32FF-795C-A1E7-55FB-95014106ED38}"/>
                  </a:ext>
                </a:extLst>
              </p:cNvPr>
              <p:cNvSpPr>
                <a:spLocks noGrp="1"/>
              </p:cNvSpPr>
              <p:nvPr>
                <p:ph type="body" sz="quarter" idx="17"/>
              </p:nvPr>
            </p:nvSpPr>
            <p:spPr/>
            <p:txBody>
              <a:bodyPr/>
              <a:lstStyle/>
              <a:p>
                <a:pPr/>
                <a14:m>
                  <m:oMathPara xmlns:m="http://schemas.openxmlformats.org/officeDocument/2006/math">
                    <m:oMathParaPr>
                      <m:jc m:val="centerGroup"/>
                    </m:oMathParaPr>
                    <m:oMath xmlns:m="http://schemas.openxmlformats.org/officeDocument/2006/math">
                      <m:f>
                        <m:fPr>
                          <m:ctrlPr>
                            <a:rPr lang="en-AU" sz="7200" i="1">
                              <a:latin typeface="Cambria Math" panose="02040503050406030204" pitchFamily="18" charset="0"/>
                            </a:rPr>
                          </m:ctrlPr>
                        </m:fPr>
                        <m:num>
                          <m:r>
                            <a:rPr lang="en-AU" sz="7200" i="1">
                              <a:latin typeface="Cambria Math" panose="02040503050406030204" pitchFamily="18" charset="0"/>
                            </a:rPr>
                            <m:t>3+</m:t>
                          </m:r>
                          <m:rad>
                            <m:radPr>
                              <m:degHide m:val="on"/>
                              <m:ctrlPr>
                                <a:rPr lang="en-AU" sz="7200" i="1">
                                  <a:latin typeface="Cambria Math" panose="02040503050406030204" pitchFamily="18" charset="0"/>
                                </a:rPr>
                              </m:ctrlPr>
                            </m:radPr>
                            <m:deg/>
                            <m:e>
                              <m:r>
                                <a:rPr lang="en-AU" sz="7200" i="1">
                                  <a:latin typeface="Cambria Math" panose="02040503050406030204" pitchFamily="18" charset="0"/>
                                </a:rPr>
                                <m:t>5</m:t>
                              </m:r>
                            </m:e>
                          </m:rad>
                        </m:num>
                        <m:den>
                          <m:rad>
                            <m:radPr>
                              <m:degHide m:val="on"/>
                              <m:ctrlPr>
                                <a:rPr lang="en-AU" sz="7200" i="1">
                                  <a:latin typeface="Cambria Math" panose="02040503050406030204" pitchFamily="18" charset="0"/>
                                </a:rPr>
                              </m:ctrlPr>
                            </m:radPr>
                            <m:deg/>
                            <m:e>
                              <m:r>
                                <a:rPr lang="en-AU" sz="7200" i="1">
                                  <a:latin typeface="Cambria Math" panose="02040503050406030204" pitchFamily="18" charset="0"/>
                                </a:rPr>
                                <m:t>2</m:t>
                              </m:r>
                            </m:e>
                          </m:rad>
                          <m:r>
                            <a:rPr lang="en-AU" sz="7200" i="1">
                              <a:latin typeface="Cambria Math" panose="02040503050406030204" pitchFamily="18" charset="0"/>
                            </a:rPr>
                            <m:t>−1</m:t>
                          </m:r>
                        </m:den>
                      </m:f>
                    </m:oMath>
                  </m:oMathPara>
                </a14:m>
                <a:endParaRPr lang="en-AU" dirty="0"/>
              </a:p>
            </p:txBody>
          </p:sp>
        </mc:Choice>
        <mc:Fallback xmlns="">
          <p:sp>
            <p:nvSpPr>
              <p:cNvPr id="5" name="Text Placeholder 4">
                <a:extLst>
                  <a:ext uri="{FF2B5EF4-FFF2-40B4-BE49-F238E27FC236}">
                    <a16:creationId xmlns:a16="http://schemas.microsoft.com/office/drawing/2014/main" id="{441A32FF-795C-A1E7-55FB-95014106ED38}"/>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9AB14650-8F08-E605-12EB-4A4D6385A58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98406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2.xml><?xml version="1.0" encoding="utf-8"?>
<ds:datastoreItem xmlns:ds="http://schemas.openxmlformats.org/officeDocument/2006/customXml" ds:itemID="{E3E76218-B129-49DE-ACFC-BAB9D9414ACE}">
  <ds:schemaRefs>
    <ds:schemaRef ds:uri="http://purl.org/dc/elements/1.1/"/>
    <ds:schemaRef ds:uri="0d94be99-a0f6-44e7-93d1-7f56be2e14d5"/>
    <ds:schemaRef ds:uri="http://schemas.microsoft.com/office/2006/documentManagement/types"/>
    <ds:schemaRef ds:uri="http://purl.org/dc/terms/"/>
    <ds:schemaRef ds:uri="8c6f0761-0ef4-4d3b-8fe8-3b60dff82ea3"/>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3EC175E-3F95-4582-B392-946AC9F321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 (1)</Template>
  <TotalTime>662</TotalTime>
  <Words>999</Words>
  <Application>Microsoft Office PowerPoint</Application>
  <PresentationFormat>Widescreen</PresentationFormat>
  <Paragraphs>91</Paragraphs>
  <Slides>16</Slides>
  <Notes>11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Times New Roman</vt:lpstr>
      <vt:lpstr>Symbol</vt:lpstr>
      <vt:lpstr>Calibri</vt:lpstr>
      <vt:lpstr>Public Sans</vt:lpstr>
      <vt:lpstr>Cambria Math</vt:lpstr>
      <vt:lpstr>NSWG Corporate</vt:lpstr>
      <vt:lpstr>Surds and quadratics</vt:lpstr>
      <vt:lpstr>Learning intentions and success criteria</vt:lpstr>
      <vt:lpstr>Activating prior knowledge</vt:lpstr>
      <vt:lpstr>Comparative worked example (1)</vt:lpstr>
      <vt:lpstr>Connecting learning</vt:lpstr>
      <vt:lpstr>Another approach of 2x^2-1=0</vt:lpstr>
      <vt:lpstr>Comparative worked example (2)</vt:lpstr>
      <vt:lpstr>Your turn – solving quadratic expressions</vt:lpstr>
      <vt:lpstr>Consider this</vt:lpstr>
      <vt:lpstr>Releasing responsibility</vt:lpstr>
      <vt:lpstr>Rationalising the denominator (3)</vt:lpstr>
      <vt:lpstr>Rationalising the denominator (4)</vt:lpstr>
      <vt:lpstr>Independent practice</vt:lpstr>
      <vt:lpstr>Variation spider</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11 – Rationalising the denominator – slide deck</dc:title>
  <dc:creator>NSW Department of Education</dc:creator>
  <dcterms:created xsi:type="dcterms:W3CDTF">2025-05-19T21:52:24Z</dcterms:created>
  <dcterms:modified xsi:type="dcterms:W3CDTF">2025-12-03T01:16:24Z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