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89" r:id="rId8"/>
    <p:sldId id="389" r:id="rId9"/>
    <p:sldId id="26509" r:id="rId10"/>
    <p:sldId id="26510" r:id="rId11"/>
    <p:sldId id="26511" r:id="rId12"/>
    <p:sldId id="26512" r:id="rId13"/>
    <p:sldId id="26513" r:id="rId14"/>
    <p:sldId id="26514" r:id="rId15"/>
    <p:sldId id="26508" r:id="rId16"/>
    <p:sldId id="26519" r:id="rId17"/>
    <p:sldId id="26520" r:id="rId18"/>
    <p:sldId id="26515" r:id="rId19"/>
    <p:sldId id="26516" r:id="rId20"/>
    <p:sldId id="26517" r:id="rId21"/>
    <p:sldId id="26518"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5CAF7-2020-40C8-8F01-C0CF2BD8FCAD}" v="1" dt="2025-11-26T02:40:36.39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86526" autoAdjust="0"/>
  </p:normalViewPr>
  <p:slideViewPr>
    <p:cSldViewPr snapToGrid="0">
      <p:cViewPr varScale="1">
        <p:scale>
          <a:sx n="73" d="100"/>
          <a:sy n="73" d="100"/>
        </p:scale>
        <p:origin x="78" y="18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EE7D1-3A40-ABFC-2FF5-576E8461C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EA1A3-3C11-4917-B51F-9C4F7220A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E549-A1F9-5009-56D5-D14A6DFC110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D3154F0-08BC-CFB9-B013-45D68584A5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5250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255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00.png"/></Relationships>
</file>

<file path=ppt/slides/_rels/slide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Simplifying surds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9B3C5266-26BD-8A42-BB73-4A5D01E41A8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460DF0-38BF-0849-271D-4F9785C680E3}"/>
              </a:ext>
            </a:extLst>
          </p:cNvPr>
          <p:cNvSpPr>
            <a:spLocks noGrp="1"/>
          </p:cNvSpPr>
          <p:nvPr>
            <p:ph type="title"/>
          </p:nvPr>
        </p:nvSpPr>
        <p:spPr/>
        <p:txBody>
          <a:bodyPr/>
          <a:lstStyle/>
          <a:p>
            <a:r>
              <a:rPr lang="en-AU" dirty="0"/>
              <a:t>Simplifying surds (2)</a:t>
            </a:r>
          </a:p>
        </p:txBody>
      </p:sp>
      <p:sp>
        <p:nvSpPr>
          <p:cNvPr id="4" name="Text Placeholder 3">
            <a:extLst>
              <a:ext uri="{FF2B5EF4-FFF2-40B4-BE49-F238E27FC236}">
                <a16:creationId xmlns:a16="http://schemas.microsoft.com/office/drawing/2014/main" id="{428398C7-9C1D-B39D-DF53-3CCF50366D1E}"/>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FCA0B7-F0E6-5D7A-370E-5D0DDBDEE8E2}"/>
                  </a:ext>
                </a:extLst>
              </p:cNvPr>
              <p:cNvSpPr>
                <a:spLocks noGrp="1"/>
              </p:cNvSpPr>
              <p:nvPr>
                <p:ph type="body" sz="quarter" idx="17"/>
              </p:nvPr>
            </p:nvSpPr>
            <p:spPr/>
            <p:txBody>
              <a:bodyPr/>
              <a:lstStyle/>
              <a:p>
                <a:r>
                  <a:rPr lang="en-AU" dirty="0"/>
                  <a:t>Simplify </a:t>
                </a:r>
                <a14:m>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27</m:t>
                        </m:r>
                      </m:e>
                    </m:rad>
                  </m:oMath>
                </a14:m>
                <a:endParaRPr lang="en-AU" dirty="0"/>
              </a:p>
              <a:p>
                <a:endParaRPr lang="en-AU" i="1" dirty="0">
                  <a:latin typeface="Cambria Math" panose="02040503050406030204" pitchFamily="18" charset="0"/>
                </a:endParaRPr>
              </a:p>
              <a:p>
                <a:pPr marL="1881188"/>
                <a14:m>
                  <m:oMathPara xmlns:m="http://schemas.openxmlformats.org/officeDocument/2006/math">
                    <m:oMathParaPr>
                      <m:jc m:val="left"/>
                    </m:oMathParaPr>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27</m:t>
                          </m:r>
                        </m:e>
                      </m:rad>
                      <m:r>
                        <m:rPr>
                          <m:aln/>
                        </m:rP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9×3</m:t>
                          </m:r>
                        </m:e>
                      </m:rad>
                    </m:oMath>
                    <m:oMath xmlns:m="http://schemas.openxmlformats.org/officeDocument/2006/math">
                      <m:r>
                        <m:rPr>
                          <m:aln/>
                        </m:rP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9</m:t>
                          </m:r>
                        </m:e>
                      </m:rad>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3</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oMath>
                  </m:oMathPara>
                </a14:m>
                <a:endParaRPr lang="en-AU" dirty="0"/>
              </a:p>
              <a:p>
                <a:endParaRPr lang="en-AU" dirty="0"/>
              </a:p>
            </p:txBody>
          </p:sp>
        </mc:Choice>
        <mc:Fallback xmlns="">
          <p:sp>
            <p:nvSpPr>
              <p:cNvPr id="5" name="Text Placeholder 4">
                <a:extLst>
                  <a:ext uri="{FF2B5EF4-FFF2-40B4-BE49-F238E27FC236}">
                    <a16:creationId xmlns:a16="http://schemas.microsoft.com/office/drawing/2014/main" id="{EFFCA0B7-F0E6-5D7A-370E-5D0DDBDEE8E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9BB12F-B627-9B89-6B68-5B903023CA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7212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1D7DDA76-BDBA-EE9F-19FD-B9C7C969CADB}"/>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𝑥</m:t>
                    </m:r>
                  </m:oMath>
                </a14:m>
                <a:r>
                  <a:rPr lang="en-AU" dirty="0"/>
                  <a:t>-intercepts in exact form</a:t>
                </a:r>
              </a:p>
            </p:txBody>
          </p:sp>
        </mc:Choice>
        <mc:Fallback xmlns="">
          <p:sp>
            <p:nvSpPr>
              <p:cNvPr id="3" name="Title 2">
                <a:extLst>
                  <a:ext uri="{FF2B5EF4-FFF2-40B4-BE49-F238E27FC236}">
                    <a16:creationId xmlns:a16="http://schemas.microsoft.com/office/drawing/2014/main" id="{1D7DDA76-BDBA-EE9F-19FD-B9C7C969CADB}"/>
                  </a:ext>
                </a:extLst>
              </p:cNvPr>
              <p:cNvSpPr>
                <a:spLocks noGrp="1" noRot="1" noChangeAspect="1" noMove="1" noResize="1" noEditPoints="1" noAdjustHandles="1" noChangeArrowheads="1" noChangeShapeType="1" noTextEdit="1"/>
              </p:cNvSpPr>
              <p:nvPr>
                <p:ph type="title"/>
              </p:nvPr>
            </p:nvSpPr>
            <p:spPr>
              <a:blipFill>
                <a:blip r:embed="rId2"/>
                <a:stretch>
                  <a:fillRect l="-159" t="-35556" b="-41111"/>
                </a:stretch>
              </a:blipFill>
            </p:spPr>
            <p:txBody>
              <a:bodyPr/>
              <a:lstStyle/>
              <a:p>
                <a:r>
                  <a:rPr lang="en-AU">
                    <a:noFill/>
                  </a:rPr>
                  <a:t> </a:t>
                </a:r>
              </a:p>
            </p:txBody>
          </p:sp>
        </mc:Fallback>
      </mc:AlternateContent>
      <p:pic>
        <p:nvPicPr>
          <p:cNvPr id="11" name="Picture 10" descr="The graph of y=x^2-12.">
            <a:extLst>
              <a:ext uri="{FF2B5EF4-FFF2-40B4-BE49-F238E27FC236}">
                <a16:creationId xmlns:a16="http://schemas.microsoft.com/office/drawing/2014/main" id="{1AEFA1C8-07E0-25C3-3873-8C7F779B2A9C}"/>
              </a:ext>
            </a:extLst>
          </p:cNvPr>
          <p:cNvPicPr>
            <a:picLocks noChangeAspect="1"/>
          </p:cNvPicPr>
          <p:nvPr/>
        </p:nvPicPr>
        <p:blipFill>
          <a:blip r:embed="rId3"/>
          <a:stretch>
            <a:fillRect/>
          </a:stretch>
        </p:blipFill>
        <p:spPr>
          <a:xfrm>
            <a:off x="7210351" y="338098"/>
            <a:ext cx="4273649" cy="615990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C8A80F-7D44-D908-36DE-32AED2E61EDC}"/>
                  </a:ext>
                  <a:ext uri="{C183D7F6-B498-43B3-948B-1728B52AA6E4}">
                    <adec:decorative xmlns:adec="http://schemas.microsoft.com/office/drawing/2017/decorative" val="0"/>
                  </a:ext>
                </a:extLst>
              </p:cNvPr>
              <p:cNvSpPr txBox="1"/>
              <p:nvPr/>
            </p:nvSpPr>
            <p:spPr>
              <a:xfrm>
                <a:off x="10474036" y="982520"/>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−12</m:t>
                      </m:r>
                    </m:oMath>
                  </m:oMathPara>
                </a14:m>
                <a:endParaRPr lang="en-AU" sz="1800" dirty="0"/>
              </a:p>
            </p:txBody>
          </p:sp>
        </mc:Choice>
        <mc:Fallback xmlns="">
          <p:sp>
            <p:nvSpPr>
              <p:cNvPr id="12" name="TextBox 11">
                <a:extLst>
                  <a:ext uri="{FF2B5EF4-FFF2-40B4-BE49-F238E27FC236}">
                    <a16:creationId xmlns:a16="http://schemas.microsoft.com/office/drawing/2014/main" id="{27C8A80F-7D44-D908-36DE-32AED2E61EDC}"/>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10474036" y="982520"/>
                <a:ext cx="914400" cy="914400"/>
              </a:xfrm>
              <a:prstGeom prst="rect">
                <a:avLst/>
              </a:prstGeom>
              <a:blipFill>
                <a:blip r:embed="rId4"/>
                <a:stretch>
                  <a:fillRect l="-9333" r="-40667"/>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5A03BAFE-EF25-3924-93C1-08357C8466CA}"/>
              </a:ext>
            </a:extLst>
          </p:cNvPr>
          <p:cNvSpPr/>
          <p:nvPr/>
        </p:nvSpPr>
        <p:spPr>
          <a:xfrm>
            <a:off x="1348863" y="1896920"/>
            <a:ext cx="4872625" cy="977030"/>
          </a:xfrm>
          <a:prstGeom prst="wedgeRoundRectCallout">
            <a:avLst>
              <a:gd name="adj1" fmla="val 67650"/>
              <a:gd name="adj2" fmla="val 1281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latin typeface="Arial" panose="020B0604020202020204" pitchFamily="34" charset="0"/>
              </a:rPr>
              <a:t>Why might we </a:t>
            </a:r>
            <a:r>
              <a:rPr lang="en-AU">
                <a:latin typeface="Arial" panose="020B0604020202020204" pitchFamily="34" charset="0"/>
              </a:rPr>
              <a:t>use exact form?</a:t>
            </a:r>
            <a:endParaRPr lang="en-AU" dirty="0">
              <a:latin typeface="Arial" panose="020B0604020202020204" pitchFamily="34" charset="0"/>
            </a:endParaRPr>
          </a:p>
        </p:txBody>
      </p:sp>
      <p:sp>
        <p:nvSpPr>
          <p:cNvPr id="2" name="Slide Number Placeholder 1">
            <a:extLst>
              <a:ext uri="{FF2B5EF4-FFF2-40B4-BE49-F238E27FC236}">
                <a16:creationId xmlns:a16="http://schemas.microsoft.com/office/drawing/2014/main" id="{3D61CD73-D147-8F68-6E24-2A6F98D03B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9200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403FD-003C-B8F3-8840-82BE1D2FDF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B0742B-CC4E-952F-85DF-179C01802D1D}"/>
              </a:ext>
            </a:extLst>
          </p:cNvPr>
          <p:cNvSpPr>
            <a:spLocks noGrp="1"/>
          </p:cNvSpPr>
          <p:nvPr>
            <p:ph type="title"/>
          </p:nvPr>
        </p:nvSpPr>
        <p:spPr/>
        <p:txBody>
          <a:bodyPr/>
          <a:lstStyle/>
          <a:p>
            <a:r>
              <a:rPr lang="en-AU" dirty="0"/>
              <a:t>Adding and subtracting surds (1)</a:t>
            </a:r>
          </a:p>
        </p:txBody>
      </p:sp>
      <p:sp>
        <p:nvSpPr>
          <p:cNvPr id="4" name="Text Placeholder 3">
            <a:extLst>
              <a:ext uri="{FF2B5EF4-FFF2-40B4-BE49-F238E27FC236}">
                <a16:creationId xmlns:a16="http://schemas.microsoft.com/office/drawing/2014/main" id="{4912A147-E5F7-EB3C-5A41-DAC643BCD1D8}"/>
              </a:ext>
            </a:extLst>
          </p:cNvPr>
          <p:cNvSpPr>
            <a:spLocks noGrp="1"/>
          </p:cNvSpPr>
          <p:nvPr>
            <p:ph type="body" sz="quarter" idx="18"/>
          </p:nvPr>
        </p:nvSpPr>
        <p:spPr/>
        <p:txBody>
          <a:bodyPr/>
          <a:lstStyle/>
          <a:p>
            <a:r>
              <a:rPr lang="en-AU" dirty="0"/>
              <a:t>Worked example 1</a:t>
            </a:r>
          </a:p>
        </p:txBody>
      </p:sp>
      <p:sp>
        <p:nvSpPr>
          <p:cNvPr id="7" name="Speech Bubble: Rectangle with Corners Rounded 6">
            <a:extLst>
              <a:ext uri="{FF2B5EF4-FFF2-40B4-BE49-F238E27FC236}">
                <a16:creationId xmlns:a16="http://schemas.microsoft.com/office/drawing/2014/main" id="{B3CA77F6-59EE-03A0-892E-B6285D581094}"/>
              </a:ext>
            </a:extLst>
          </p:cNvPr>
          <p:cNvSpPr/>
          <p:nvPr/>
        </p:nvSpPr>
        <p:spPr>
          <a:xfrm>
            <a:off x="5131155" y="1369454"/>
            <a:ext cx="3411901" cy="977030"/>
          </a:xfrm>
          <a:prstGeom prst="wedgeRoundRectCallout">
            <a:avLst>
              <a:gd name="adj1" fmla="val -80889"/>
              <a:gd name="adj2" fmla="val 504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rPr>
              <a:t>Why did this surd need to be simplified?</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90558298-2200-5F3C-6C4E-3FE2647C8BF4}"/>
                  </a:ext>
                </a:extLst>
              </p:cNvPr>
              <p:cNvSpPr txBox="1">
                <a:spLocks/>
              </p:cNvSpPr>
              <p:nvPr/>
            </p:nvSpPr>
            <p:spPr>
              <a:xfrm>
                <a:off x="359999" y="1369454"/>
                <a:ext cx="5406956" cy="377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Simplify </a:t>
                </a:r>
                <a14:m>
                  <m:oMath xmlns:m="http://schemas.openxmlformats.org/officeDocument/2006/math">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27</m:t>
                        </m:r>
                      </m:e>
                    </m:rad>
                  </m:oMath>
                </a14:m>
                <a:endParaRPr lang="en-AU" b="0"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9</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m:oMathPara>
                </a14:m>
                <a:endParaRPr lang="en-AU" b="0"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5</m:t>
                          </m:r>
                        </m:e>
                      </m:rad>
                      <m:r>
                        <a:rPr lang="en-AU" i="1">
                          <a:latin typeface="Cambria Math" panose="02040503050406030204" pitchFamily="18" charset="0"/>
                        </a:rPr>
                        <m:t>−</m:t>
                      </m:r>
                      <m:r>
                        <a:rPr lang="en-AU" b="0" i="1" smtClean="0">
                          <a:latin typeface="Cambria Math" panose="02040503050406030204" pitchFamily="18" charset="0"/>
                        </a:rPr>
                        <m:t>3</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oMath>
                  </m:oMathPara>
                </a14:m>
                <a:endParaRPr lang="en-AU"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5</m:t>
                          </m:r>
                        </m:e>
                      </m:rad>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oMath>
                  </m:oMathPara>
                </a14:m>
                <a:endParaRPr lang="en-AU" dirty="0"/>
              </a:p>
              <a:p>
                <a:endParaRPr lang="en-AU" dirty="0"/>
              </a:p>
            </p:txBody>
          </p:sp>
        </mc:Choice>
        <mc:Fallback xmlns="">
          <p:sp>
            <p:nvSpPr>
              <p:cNvPr id="9" name="Text Placeholder 4">
                <a:extLst>
                  <a:ext uri="{FF2B5EF4-FFF2-40B4-BE49-F238E27FC236}">
                    <a16:creationId xmlns:a16="http://schemas.microsoft.com/office/drawing/2014/main" id="{90558298-2200-5F3C-6C4E-3FE2647C8BF4}"/>
                  </a:ext>
                </a:extLst>
              </p:cNvPr>
              <p:cNvSpPr txBox="1">
                <a:spLocks noRot="1" noChangeAspect="1" noMove="1" noResize="1" noEditPoints="1" noAdjustHandles="1" noChangeArrowheads="1" noChangeShapeType="1" noTextEdit="1"/>
              </p:cNvSpPr>
              <p:nvPr/>
            </p:nvSpPr>
            <p:spPr>
              <a:xfrm>
                <a:off x="359999" y="1369454"/>
                <a:ext cx="5406956" cy="3772804"/>
              </a:xfrm>
              <a:prstGeom prst="rect">
                <a:avLst/>
              </a:prstGeom>
              <a:blipFill>
                <a:blip r:embed="rId2"/>
                <a:stretch>
                  <a:fillRect l="-281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6D88C79F-28D6-8B65-A866-02178D55D422}"/>
                  </a:ext>
                </a:extLst>
              </p:cNvPr>
              <p:cNvSpPr/>
              <p:nvPr/>
            </p:nvSpPr>
            <p:spPr>
              <a:xfrm>
                <a:off x="4719096" y="2540303"/>
                <a:ext cx="3411901" cy="977030"/>
              </a:xfrm>
              <a:prstGeom prst="wedgeRoundRectCallout">
                <a:avLst>
                  <a:gd name="adj1" fmla="val -84848"/>
                  <a:gd name="adj2" fmla="val 419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rPr>
                  <a:t>How does this compare to simplifying </a:t>
                </a:r>
                <a14:m>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𝑦</m:t>
                    </m:r>
                    <m:r>
                      <a:rPr lang="en-AU" sz="2000" b="0" i="1" smtClean="0">
                        <a:latin typeface="Cambria Math" panose="02040503050406030204" pitchFamily="18" charset="0"/>
                      </a:rPr>
                      <m:t>−3</m:t>
                    </m:r>
                    <m:r>
                      <a:rPr lang="en-AU" sz="2000" b="0" i="1" smtClean="0">
                        <a:latin typeface="Cambria Math" panose="02040503050406030204" pitchFamily="18" charset="0"/>
                      </a:rPr>
                      <m:t>𝑥</m:t>
                    </m:r>
                  </m:oMath>
                </a14:m>
                <a:r>
                  <a:rPr lang="en-AU" sz="2000" dirty="0">
                    <a:latin typeface="Arial" panose="020B0604020202020204" pitchFamily="34" charset="0"/>
                  </a:rPr>
                  <a:t>?</a:t>
                </a:r>
              </a:p>
            </p:txBody>
          </p:sp>
        </mc:Choice>
        <mc:Fallback xmlns="">
          <p:sp>
            <p:nvSpPr>
              <p:cNvPr id="10" name="Speech Bubble: Rectangle with Corners Rounded 9">
                <a:extLst>
                  <a:ext uri="{FF2B5EF4-FFF2-40B4-BE49-F238E27FC236}">
                    <a16:creationId xmlns:a16="http://schemas.microsoft.com/office/drawing/2014/main" id="{6D88C79F-28D6-8B65-A866-02178D55D422}"/>
                  </a:ext>
                </a:extLst>
              </p:cNvPr>
              <p:cNvSpPr>
                <a:spLocks noRot="1" noChangeAspect="1" noMove="1" noResize="1" noEditPoints="1" noAdjustHandles="1" noChangeArrowheads="1" noChangeShapeType="1" noTextEdit="1"/>
              </p:cNvSpPr>
              <p:nvPr/>
            </p:nvSpPr>
            <p:spPr>
              <a:xfrm>
                <a:off x="4719096" y="2540303"/>
                <a:ext cx="3411901" cy="977030"/>
              </a:xfrm>
              <a:prstGeom prst="wedgeRoundRectCallout">
                <a:avLst>
                  <a:gd name="adj1" fmla="val -84848"/>
                  <a:gd name="adj2" fmla="val 41970"/>
                  <a:gd name="adj3" fmla="val 16667"/>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C7768E-D0CC-7B54-E354-20FBD0F7B1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5223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D6D8-BD9A-2EBC-626E-0CEF73D1A3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2B4D21-7645-BE6B-BFCC-D4A49B3903D1}"/>
              </a:ext>
            </a:extLst>
          </p:cNvPr>
          <p:cNvSpPr>
            <a:spLocks noGrp="1"/>
          </p:cNvSpPr>
          <p:nvPr>
            <p:ph type="title"/>
          </p:nvPr>
        </p:nvSpPr>
        <p:spPr/>
        <p:txBody>
          <a:bodyPr/>
          <a:lstStyle/>
          <a:p>
            <a:r>
              <a:rPr lang="en-AU" dirty="0"/>
              <a:t>Adding and subtracting surds (2)</a:t>
            </a:r>
          </a:p>
        </p:txBody>
      </p:sp>
      <p:sp>
        <p:nvSpPr>
          <p:cNvPr id="4" name="Text Placeholder 3">
            <a:extLst>
              <a:ext uri="{FF2B5EF4-FFF2-40B4-BE49-F238E27FC236}">
                <a16:creationId xmlns:a16="http://schemas.microsoft.com/office/drawing/2014/main" id="{8B894666-0D67-2E53-0BFD-6C33F9AA969E}"/>
              </a:ext>
            </a:extLst>
          </p:cNvPr>
          <p:cNvSpPr>
            <a:spLocks noGrp="1"/>
          </p:cNvSpPr>
          <p:nvPr>
            <p:ph type="body" sz="quarter" idx="18"/>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0BE9B959-F119-660F-1E7F-1FF42D6EA61A}"/>
                  </a:ext>
                </a:extLst>
              </p:cNvPr>
              <p:cNvSpPr txBox="1">
                <a:spLocks/>
              </p:cNvSpPr>
              <p:nvPr/>
            </p:nvSpPr>
            <p:spPr>
              <a:xfrm>
                <a:off x="359999" y="1369454"/>
                <a:ext cx="5406956" cy="377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Simplify </a:t>
                </a:r>
                <a14:m>
                  <m:oMath xmlns:m="http://schemas.openxmlformats.org/officeDocument/2006/math">
                    <m:r>
                      <a:rPr lang="en-AU" i="1">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8</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18</m:t>
                        </m:r>
                      </m:e>
                    </m:rad>
                  </m:oMath>
                </a14:m>
                <a:endParaRPr lang="en-AU" b="0"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4</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e>
                      </m:d>
                      <m:r>
                        <a:rPr lang="en-AU" b="0" i="1" smtClean="0">
                          <a:latin typeface="Cambria Math" panose="02040503050406030204" pitchFamily="18" charset="0"/>
                        </a:rPr>
                        <m:t>−</m:t>
                      </m:r>
                      <m:d>
                        <m:dPr>
                          <m:ctrlPr>
                            <a:rPr lang="en-AU" b="0" i="1" smtClean="0">
                              <a:latin typeface="Cambria Math" panose="02040503050406030204" pitchFamily="18" charset="0"/>
                            </a:rPr>
                          </m:ctrlPr>
                        </m:dPr>
                        <m:e>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9</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e>
                      </m:d>
                    </m:oMath>
                  </m:oMathPara>
                </a14:m>
                <a:endParaRPr lang="en-AU" b="0"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2</m:t>
                          </m:r>
                        </m:e>
                      </m:rad>
                      <m:r>
                        <a:rPr lang="en-AU" i="1">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2×2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e>
                      </m:d>
                      <m:r>
                        <a:rPr lang="en-AU" i="1">
                          <a:latin typeface="Cambria Math" panose="02040503050406030204" pitchFamily="18" charset="0"/>
                        </a:rPr>
                        <m:t>−</m:t>
                      </m:r>
                      <m:r>
                        <a:rPr lang="en-AU" b="0" i="1" smtClean="0">
                          <a:latin typeface="Cambria Math" panose="02040503050406030204" pitchFamily="18" charset="0"/>
                        </a:rPr>
                        <m:t>3</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3</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r>
                        <a:rPr lang="en-AU" i="1">
                          <a:latin typeface="Cambria Math" panose="02040503050406030204" pitchFamily="18" charset="0"/>
                        </a:rPr>
                        <m:t>+</m:t>
                      </m:r>
                      <m:r>
                        <a:rPr lang="en-AU" b="0" i="1" smtClean="0">
                          <a:latin typeface="Cambria Math" panose="02040503050406030204" pitchFamily="18" charset="0"/>
                        </a:rPr>
                        <m:t>4</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i="1">
                          <a:latin typeface="Cambria Math" panose="02040503050406030204" pitchFamily="18" charset="0"/>
                        </a:rPr>
                        <m:t>−3</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oMath>
                  </m:oMathPara>
                </a14:m>
                <a:endParaRPr lang="en-AU" dirty="0"/>
              </a:p>
              <a:p>
                <a:pPr marL="9874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dirty="0"/>
              </a:p>
              <a:p>
                <a:endParaRPr lang="en-AU" dirty="0"/>
              </a:p>
            </p:txBody>
          </p:sp>
        </mc:Choice>
        <mc:Fallback xmlns="">
          <p:sp>
            <p:nvSpPr>
              <p:cNvPr id="9" name="Text Placeholder 4">
                <a:extLst>
                  <a:ext uri="{FF2B5EF4-FFF2-40B4-BE49-F238E27FC236}">
                    <a16:creationId xmlns:a16="http://schemas.microsoft.com/office/drawing/2014/main" id="{0BE9B959-F119-660F-1E7F-1FF42D6EA61A}"/>
                  </a:ext>
                </a:extLst>
              </p:cNvPr>
              <p:cNvSpPr txBox="1">
                <a:spLocks noRot="1" noChangeAspect="1" noMove="1" noResize="1" noEditPoints="1" noAdjustHandles="1" noChangeArrowheads="1" noChangeShapeType="1" noTextEdit="1"/>
              </p:cNvSpPr>
              <p:nvPr/>
            </p:nvSpPr>
            <p:spPr>
              <a:xfrm>
                <a:off x="359999" y="1369454"/>
                <a:ext cx="5406956" cy="3772804"/>
              </a:xfrm>
              <a:prstGeom prst="rect">
                <a:avLst/>
              </a:prstGeom>
              <a:blipFill>
                <a:blip r:embed="rId2"/>
                <a:stretch>
                  <a:fillRect l="-281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BC82EFC-3107-11FD-8C39-E24AB4A87F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97969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232FE-099F-AD55-8287-C267FA396019}"/>
              </a:ext>
            </a:extLst>
          </p:cNvPr>
          <p:cNvSpPr>
            <a:spLocks noGrp="1"/>
          </p:cNvSpPr>
          <p:nvPr>
            <p:ph type="title"/>
          </p:nvPr>
        </p:nvSpPr>
        <p:spPr/>
        <p:txBody>
          <a:bodyPr/>
          <a:lstStyle/>
          <a:p>
            <a:r>
              <a:rPr lang="en-AU" dirty="0"/>
              <a:t>Multiplying surds (1)</a:t>
            </a:r>
          </a:p>
        </p:txBody>
      </p:sp>
      <p:sp>
        <p:nvSpPr>
          <p:cNvPr id="4" name="Text Placeholder 3">
            <a:extLst>
              <a:ext uri="{FF2B5EF4-FFF2-40B4-BE49-F238E27FC236}">
                <a16:creationId xmlns:a16="http://schemas.microsoft.com/office/drawing/2014/main" id="{51469AF6-64D3-8DD6-6B56-9CA25D870ADF}"/>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1E94904-01E2-65E2-22FB-541BF350E1C2}"/>
                  </a:ext>
                </a:extLst>
              </p:cNvPr>
              <p:cNvSpPr>
                <a:spLocks noGrp="1"/>
              </p:cNvSpPr>
              <p:nvPr>
                <p:ph type="body" sz="quarter" idx="17"/>
              </p:nvPr>
            </p:nvSpPr>
            <p:spPr>
              <a:xfrm>
                <a:off x="359999" y="1598260"/>
                <a:ext cx="3411901" cy="698132"/>
              </a:xfrm>
              <a:prstGeom prst="roundRect">
                <a:avLst/>
              </a:prstGeom>
            </p:spPr>
            <p:style>
              <a:lnRef idx="3">
                <a:schemeClr val="lt1"/>
              </a:lnRef>
              <a:fillRef idx="1">
                <a:schemeClr val="accent4"/>
              </a:fillRef>
              <a:effectRef idx="1">
                <a:schemeClr val="accent4"/>
              </a:effectRef>
              <a:fontRef idx="minor">
                <a:schemeClr val="lt1"/>
              </a:fontRef>
            </p:style>
            <p:txBody>
              <a:bodyPr/>
              <a:lstStyle/>
              <a:p>
                <a:r>
                  <a:rPr lang="en-AU" b="0" dirty="0">
                    <a:solidFill>
                      <a:schemeClr val="tx1"/>
                    </a:solidFill>
                  </a:rPr>
                  <a:t>Property: </a:t>
                </a:r>
                <a14:m>
                  <m:oMath xmlns:m="http://schemas.openxmlformats.org/officeDocument/2006/math">
                    <m:rad>
                      <m:radPr>
                        <m:degHide m:val="on"/>
                        <m:ctrlPr>
                          <a:rPr lang="en-AU" b="0" i="1" smtClean="0">
                            <a:solidFill>
                              <a:schemeClr val="tx1"/>
                            </a:solidFill>
                            <a:latin typeface="Cambria Math" panose="02040503050406030204" pitchFamily="18" charset="0"/>
                          </a:rPr>
                        </m:ctrlPr>
                      </m:radPr>
                      <m:deg/>
                      <m:e>
                        <m:r>
                          <a:rPr lang="en-AU" b="0" i="1" smtClean="0">
                            <a:solidFill>
                              <a:schemeClr val="tx1"/>
                            </a:solidFill>
                            <a:latin typeface="Cambria Math" panose="02040503050406030204" pitchFamily="18" charset="0"/>
                          </a:rPr>
                          <m:t>𝑎</m:t>
                        </m:r>
                      </m:e>
                    </m:rad>
                    <m:r>
                      <a:rPr lang="en-AU" b="0" i="1" smtClean="0">
                        <a:solidFill>
                          <a:schemeClr val="tx1"/>
                        </a:solidFill>
                        <a:latin typeface="Cambria Math" panose="02040503050406030204" pitchFamily="18" charset="0"/>
                      </a:rPr>
                      <m:t>×</m:t>
                    </m:r>
                    <m:rad>
                      <m:radPr>
                        <m:degHide m:val="on"/>
                        <m:ctrlPr>
                          <a:rPr lang="en-AU" b="0" i="1" smtClean="0">
                            <a:solidFill>
                              <a:schemeClr val="tx1"/>
                            </a:solidFill>
                            <a:latin typeface="Cambria Math" panose="02040503050406030204" pitchFamily="18" charset="0"/>
                          </a:rPr>
                        </m:ctrlPr>
                      </m:radPr>
                      <m:deg/>
                      <m:e>
                        <m:r>
                          <a:rPr lang="en-AU" b="0" i="1" smtClean="0">
                            <a:solidFill>
                              <a:schemeClr val="tx1"/>
                            </a:solidFill>
                            <a:latin typeface="Cambria Math" panose="02040503050406030204" pitchFamily="18" charset="0"/>
                          </a:rPr>
                          <m:t>𝑏</m:t>
                        </m:r>
                      </m:e>
                    </m:rad>
                    <m:r>
                      <a:rPr lang="en-AU" b="0" i="1" smtClean="0">
                        <a:solidFill>
                          <a:schemeClr val="tx1"/>
                        </a:solidFill>
                        <a:latin typeface="Cambria Math" panose="02040503050406030204" pitchFamily="18" charset="0"/>
                      </a:rPr>
                      <m:t>=</m:t>
                    </m:r>
                    <m:rad>
                      <m:radPr>
                        <m:degHide m:val="on"/>
                        <m:ctrlPr>
                          <a:rPr lang="en-AU" b="0" i="1" smtClean="0">
                            <a:solidFill>
                              <a:schemeClr val="tx1"/>
                            </a:solidFill>
                            <a:latin typeface="Cambria Math" panose="02040503050406030204" pitchFamily="18" charset="0"/>
                          </a:rPr>
                        </m:ctrlPr>
                      </m:radPr>
                      <m:deg/>
                      <m:e>
                        <m:r>
                          <a:rPr lang="en-AU" b="0" i="1" smtClean="0">
                            <a:solidFill>
                              <a:schemeClr val="tx1"/>
                            </a:solidFill>
                            <a:latin typeface="Cambria Math" panose="02040503050406030204" pitchFamily="18" charset="0"/>
                          </a:rPr>
                          <m:t>𝑎𝑏</m:t>
                        </m:r>
                      </m:e>
                    </m:rad>
                  </m:oMath>
                </a14:m>
                <a:endParaRPr lang="en-AU" dirty="0">
                  <a:solidFill>
                    <a:schemeClr val="tx1"/>
                  </a:solidFill>
                </a:endParaRPr>
              </a:p>
            </p:txBody>
          </p:sp>
        </mc:Choice>
        <mc:Fallback xmlns="">
          <p:sp>
            <p:nvSpPr>
              <p:cNvPr id="5" name="Text Placeholder 4">
                <a:extLst>
                  <a:ext uri="{FF2B5EF4-FFF2-40B4-BE49-F238E27FC236}">
                    <a16:creationId xmlns:a16="http://schemas.microsoft.com/office/drawing/2014/main" id="{A1E94904-01E2-65E2-22FB-541BF350E1C2}"/>
                  </a:ext>
                </a:extLst>
              </p:cNvPr>
              <p:cNvSpPr>
                <a:spLocks noGrp="1" noRot="1" noChangeAspect="1" noMove="1" noResize="1" noEditPoints="1" noAdjustHandles="1" noChangeArrowheads="1" noChangeShapeType="1" noTextEdit="1"/>
              </p:cNvSpPr>
              <p:nvPr>
                <p:ph type="body" sz="quarter" idx="17"/>
              </p:nvPr>
            </p:nvSpPr>
            <p:spPr>
              <a:xfrm>
                <a:off x="359999" y="1598260"/>
                <a:ext cx="3411901" cy="698132"/>
              </a:xfrm>
              <a:prstGeom prst="roundRect">
                <a:avLst/>
              </a:prstGeom>
              <a:blipFill>
                <a:blip r:embed="rId2"/>
                <a:stretch>
                  <a:fillRect l="-33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E5967A41-E098-78FD-3EA0-23DAAC1B52CF}"/>
                  </a:ext>
                </a:extLst>
              </p:cNvPr>
              <p:cNvSpPr/>
              <p:nvPr/>
            </p:nvSpPr>
            <p:spPr>
              <a:xfrm>
                <a:off x="5183108" y="1947326"/>
                <a:ext cx="3411901" cy="977030"/>
              </a:xfrm>
              <a:prstGeom prst="wedgeRoundRectCallout">
                <a:avLst>
                  <a:gd name="adj1" fmla="val -66271"/>
                  <a:gd name="adj2" fmla="val 1089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rPr>
                  <a:t>How does this compare to simplifying </a:t>
                </a:r>
                <a14:m>
                  <m:oMath xmlns:m="http://schemas.openxmlformats.org/officeDocument/2006/math">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×−2</m:t>
                    </m:r>
                    <m:r>
                      <a:rPr lang="en-AU" sz="2000" b="0" i="1" smtClean="0">
                        <a:latin typeface="Cambria Math" panose="02040503050406030204" pitchFamily="18" charset="0"/>
                      </a:rPr>
                      <m:t>𝑦</m:t>
                    </m:r>
                  </m:oMath>
                </a14:m>
                <a:r>
                  <a:rPr lang="en-AU" sz="2000" dirty="0">
                    <a:latin typeface="Arial" panose="020B0604020202020204" pitchFamily="34" charset="0"/>
                  </a:rPr>
                  <a:t>?</a:t>
                </a:r>
              </a:p>
            </p:txBody>
          </p:sp>
        </mc:Choice>
        <mc:Fallback xmlns="">
          <p:sp>
            <p:nvSpPr>
              <p:cNvPr id="7" name="Speech Bubble: Rectangle with Corners Rounded 6">
                <a:extLst>
                  <a:ext uri="{FF2B5EF4-FFF2-40B4-BE49-F238E27FC236}">
                    <a16:creationId xmlns:a16="http://schemas.microsoft.com/office/drawing/2014/main" id="{E5967A41-E098-78FD-3EA0-23DAAC1B52CF}"/>
                  </a:ext>
                </a:extLst>
              </p:cNvPr>
              <p:cNvSpPr>
                <a:spLocks noRot="1" noChangeAspect="1" noMove="1" noResize="1" noEditPoints="1" noAdjustHandles="1" noChangeArrowheads="1" noChangeShapeType="1" noTextEdit="1"/>
              </p:cNvSpPr>
              <p:nvPr/>
            </p:nvSpPr>
            <p:spPr>
              <a:xfrm>
                <a:off x="5183108" y="1947326"/>
                <a:ext cx="3411901" cy="977030"/>
              </a:xfrm>
              <a:prstGeom prst="wedgeRoundRectCallout">
                <a:avLst>
                  <a:gd name="adj1" fmla="val -66271"/>
                  <a:gd name="adj2" fmla="val 108972"/>
                  <a:gd name="adj3" fmla="val 16667"/>
                </a:avLst>
              </a:prstGeom>
              <a:blipFill>
                <a:blip r:embed="rId3"/>
                <a:stretch>
                  <a:fillRect/>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C90A7326-2EF1-5319-A3AB-AFE971E58878}"/>
              </a:ext>
            </a:extLst>
          </p:cNvPr>
          <p:cNvSpPr/>
          <p:nvPr/>
        </p:nvSpPr>
        <p:spPr>
          <a:xfrm>
            <a:off x="5262772" y="3933645"/>
            <a:ext cx="2457673" cy="977030"/>
          </a:xfrm>
          <a:prstGeom prst="wedgeRoundRectCallout">
            <a:avLst>
              <a:gd name="adj1" fmla="val -99136"/>
              <a:gd name="adj2" fmla="val -346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rPr>
              <a:t>Why didn’t the solution stop here?</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AE8A3953-F141-D5AF-4383-6B8DB91FF177}"/>
                  </a:ext>
                </a:extLst>
              </p:cNvPr>
              <p:cNvSpPr txBox="1">
                <a:spLocks/>
              </p:cNvSpPr>
              <p:nvPr/>
            </p:nvSpPr>
            <p:spPr>
              <a:xfrm>
                <a:off x="434427" y="2535758"/>
                <a:ext cx="11484000" cy="377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Simplify </a:t>
                </a:r>
                <a14:m>
                  <m:oMath xmlns:m="http://schemas.openxmlformats.org/officeDocument/2006/math">
                    <m:r>
                      <a:rPr lang="en-AU" b="0" i="0"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a14:m>
                <a:endParaRPr lang="en-AU" dirty="0"/>
              </a:p>
              <a:p>
                <a:pPr marL="1881188"/>
                <a14:m>
                  <m:oMathPara xmlns:m="http://schemas.openxmlformats.org/officeDocument/2006/math">
                    <m:oMathParaPr>
                      <m:jc m:val="left"/>
                    </m:oMathParaPr>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4×−2</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6</m:t>
                          </m:r>
                          <m:r>
                            <a:rPr lang="en-AU" i="1">
                              <a:latin typeface="Cambria Math" panose="02040503050406030204" pitchFamily="18" charset="0"/>
                            </a:rPr>
                            <m:t>×</m:t>
                          </m:r>
                          <m:r>
                            <a:rPr lang="en-AU" b="0" i="1" smtClean="0">
                              <a:latin typeface="Cambria Math" panose="02040503050406030204" pitchFamily="18" charset="0"/>
                            </a:rPr>
                            <m:t>2</m:t>
                          </m:r>
                        </m:e>
                      </m:rad>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−8</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12</m:t>
                          </m:r>
                        </m:e>
                      </m:rad>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−8(</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4</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oMath>
                  </m:oMathPara>
                </a14:m>
                <a:endParaRPr lang="en-AU" dirty="0"/>
              </a:p>
              <a:p>
                <a:pPr marL="18811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=−8</m:t>
                      </m:r>
                      <m:d>
                        <m:dPr>
                          <m:ctrlPr>
                            <a:rPr lang="en-AU" b="0" i="1" smtClean="0">
                              <a:latin typeface="Cambria Math" panose="02040503050406030204" pitchFamily="18" charset="0"/>
                            </a:rPr>
                          </m:ctrlPr>
                        </m:dPr>
                        <m:e>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e>
                      </m:d>
                    </m:oMath>
                  </m:oMathPara>
                </a14:m>
                <a:endParaRPr lang="en-AU" b="0" dirty="0"/>
              </a:p>
              <a:p>
                <a:pPr marL="18811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=−16</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m:oMathPara>
                </a14:m>
                <a:endParaRPr lang="en-AU" dirty="0"/>
              </a:p>
              <a:p>
                <a:endParaRPr lang="en-AU" dirty="0"/>
              </a:p>
            </p:txBody>
          </p:sp>
        </mc:Choice>
        <mc:Fallback xmlns="">
          <p:sp>
            <p:nvSpPr>
              <p:cNvPr id="9" name="Text Placeholder 4">
                <a:extLst>
                  <a:ext uri="{FF2B5EF4-FFF2-40B4-BE49-F238E27FC236}">
                    <a16:creationId xmlns:a16="http://schemas.microsoft.com/office/drawing/2014/main" id="{AE8A3953-F141-D5AF-4383-6B8DB91FF177}"/>
                  </a:ext>
                </a:extLst>
              </p:cNvPr>
              <p:cNvSpPr txBox="1">
                <a:spLocks noRot="1" noChangeAspect="1" noMove="1" noResize="1" noEditPoints="1" noAdjustHandles="1" noChangeArrowheads="1" noChangeShapeType="1" noTextEdit="1"/>
              </p:cNvSpPr>
              <p:nvPr/>
            </p:nvSpPr>
            <p:spPr>
              <a:xfrm>
                <a:off x="434427" y="2535758"/>
                <a:ext cx="11484000" cy="3772804"/>
              </a:xfrm>
              <a:prstGeom prst="rect">
                <a:avLst/>
              </a:prstGeom>
              <a:blipFill>
                <a:blip r:embed="rId4"/>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2CFF1E8-C1D4-DE89-408F-BFC00D6820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4745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AEC75-3FB9-167D-4320-FDB5E9A7B2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82B566-AC6D-B962-C12C-A46490216311}"/>
              </a:ext>
            </a:extLst>
          </p:cNvPr>
          <p:cNvSpPr>
            <a:spLocks noGrp="1"/>
          </p:cNvSpPr>
          <p:nvPr>
            <p:ph type="title"/>
          </p:nvPr>
        </p:nvSpPr>
        <p:spPr/>
        <p:txBody>
          <a:bodyPr/>
          <a:lstStyle/>
          <a:p>
            <a:r>
              <a:rPr lang="en-AU" dirty="0"/>
              <a:t>Multiplying surds (2)</a:t>
            </a:r>
          </a:p>
        </p:txBody>
      </p:sp>
      <p:sp>
        <p:nvSpPr>
          <p:cNvPr id="4" name="Text Placeholder 3">
            <a:extLst>
              <a:ext uri="{FF2B5EF4-FFF2-40B4-BE49-F238E27FC236}">
                <a16:creationId xmlns:a16="http://schemas.microsoft.com/office/drawing/2014/main" id="{AB9F109A-EF88-BDF9-D431-5C0F17361221}"/>
              </a:ext>
            </a:extLst>
          </p:cNvPr>
          <p:cNvSpPr>
            <a:spLocks noGrp="1"/>
          </p:cNvSpPr>
          <p:nvPr>
            <p:ph type="body" sz="quarter" idx="18"/>
          </p:nvPr>
        </p:nvSpPr>
        <p:spPr/>
        <p:txBody>
          <a:bodyPr/>
          <a:lstStyle/>
          <a:p>
            <a:r>
              <a:rPr lang="en-AU" dirty="0"/>
              <a:t>Your turn 2</a:t>
            </a:r>
          </a:p>
        </p:txBody>
      </p:sp>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E60BDEB6-CBED-0A0C-FDE9-DCB48DE07C77}"/>
                  </a:ext>
                </a:extLst>
              </p:cNvPr>
              <p:cNvSpPr txBox="1">
                <a:spLocks/>
              </p:cNvSpPr>
              <p:nvPr/>
            </p:nvSpPr>
            <p:spPr>
              <a:xfrm>
                <a:off x="359999" y="1542598"/>
                <a:ext cx="11484000" cy="377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Simplify </a:t>
                </a:r>
                <a14:m>
                  <m:oMath xmlns:m="http://schemas.openxmlformats.org/officeDocument/2006/math">
                    <m:r>
                      <a:rPr lang="en-AU" b="0" i="0"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a14:m>
                <a:endParaRPr lang="en-AU" dirty="0"/>
              </a:p>
              <a:p>
                <a:pPr marL="1881188"/>
                <a14:m>
                  <m:oMathPara xmlns:m="http://schemas.openxmlformats.org/officeDocument/2006/math">
                    <m:oMathParaPr>
                      <m:jc m:val="left"/>
                    </m:oMathParaPr>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4×−2</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6</m:t>
                          </m:r>
                          <m:r>
                            <a:rPr lang="en-AU" i="1">
                              <a:latin typeface="Cambria Math" panose="02040503050406030204" pitchFamily="18" charset="0"/>
                            </a:rPr>
                            <m:t>×</m:t>
                          </m:r>
                          <m:r>
                            <a:rPr lang="en-AU" b="0" i="1" smtClean="0">
                              <a:latin typeface="Cambria Math" panose="02040503050406030204" pitchFamily="18" charset="0"/>
                            </a:rPr>
                            <m:t>2</m:t>
                          </m:r>
                        </m:e>
                      </m:rad>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−8</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12</m:t>
                          </m:r>
                        </m:e>
                      </m:rad>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−8(</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4</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oMath>
                  </m:oMathPara>
                </a14:m>
                <a:endParaRPr lang="en-AU" dirty="0"/>
              </a:p>
              <a:p>
                <a:pPr marL="18811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=−8</m:t>
                      </m:r>
                      <m:d>
                        <m:dPr>
                          <m:ctrlPr>
                            <a:rPr lang="en-AU" b="0" i="1" smtClean="0">
                              <a:latin typeface="Cambria Math" panose="02040503050406030204" pitchFamily="18" charset="0"/>
                            </a:rPr>
                          </m:ctrlPr>
                        </m:dPr>
                        <m:e>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e>
                      </m:d>
                    </m:oMath>
                  </m:oMathPara>
                </a14:m>
                <a:endParaRPr lang="en-AU" b="0" dirty="0"/>
              </a:p>
              <a:p>
                <a:pPr marL="18811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=−16</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m:oMathPara>
                </a14:m>
                <a:endParaRPr lang="en-AU" dirty="0"/>
              </a:p>
              <a:p>
                <a:endParaRPr lang="en-AU" dirty="0"/>
              </a:p>
            </p:txBody>
          </p:sp>
        </mc:Choice>
        <mc:Fallback xmlns="">
          <p:sp>
            <p:nvSpPr>
              <p:cNvPr id="11" name="Text Placeholder 4">
                <a:extLst>
                  <a:ext uri="{FF2B5EF4-FFF2-40B4-BE49-F238E27FC236}">
                    <a16:creationId xmlns:a16="http://schemas.microsoft.com/office/drawing/2014/main" id="{E60BDEB6-CBED-0A0C-FDE9-DCB48DE07C77}"/>
                  </a:ext>
                </a:extLst>
              </p:cNvPr>
              <p:cNvSpPr txBox="1">
                <a:spLocks noRot="1" noChangeAspect="1" noMove="1" noResize="1" noEditPoints="1" noAdjustHandles="1" noChangeArrowheads="1" noChangeShapeType="1" noTextEdit="1"/>
              </p:cNvSpPr>
              <p:nvPr/>
            </p:nvSpPr>
            <p:spPr>
              <a:xfrm>
                <a:off x="359999" y="1542598"/>
                <a:ext cx="11484000" cy="3772804"/>
              </a:xfrm>
              <a:prstGeom prst="rect">
                <a:avLst/>
              </a:prstGeo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904EEFE-29BF-3947-F565-205836C7C1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44730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3A86-1D16-24ED-4EAD-6199DEE55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67447D-858B-BAEC-6A75-3EDB9E52E485}"/>
              </a:ext>
            </a:extLst>
          </p:cNvPr>
          <p:cNvSpPr>
            <a:spLocks noGrp="1"/>
          </p:cNvSpPr>
          <p:nvPr>
            <p:ph type="title"/>
          </p:nvPr>
        </p:nvSpPr>
        <p:spPr/>
        <p:txBody>
          <a:bodyPr/>
          <a:lstStyle/>
          <a:p>
            <a:r>
              <a:rPr lang="en-AU" dirty="0"/>
              <a:t>Dividing surds (1)</a:t>
            </a:r>
          </a:p>
        </p:txBody>
      </p:sp>
      <p:sp>
        <p:nvSpPr>
          <p:cNvPr id="4" name="Text Placeholder 3">
            <a:extLst>
              <a:ext uri="{FF2B5EF4-FFF2-40B4-BE49-F238E27FC236}">
                <a16:creationId xmlns:a16="http://schemas.microsoft.com/office/drawing/2014/main" id="{A6D0E7E9-DB97-C8E9-F28A-DC9B91E2F09A}"/>
              </a:ext>
            </a:extLst>
          </p:cNvPr>
          <p:cNvSpPr>
            <a:spLocks noGrp="1"/>
          </p:cNvSpPr>
          <p:nvPr>
            <p:ph type="body" sz="quarter" idx="18"/>
          </p:nvPr>
        </p:nvSpPr>
        <p:spPr/>
        <p:txBody>
          <a:bodyPr/>
          <a:lstStyle/>
          <a:p>
            <a:r>
              <a:rPr lang="en-AU" dirty="0"/>
              <a:t>Worked example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23A19F1-90E6-5B45-5712-FD6965CF7076}"/>
                  </a:ext>
                </a:extLst>
              </p:cNvPr>
              <p:cNvSpPr>
                <a:spLocks noGrp="1"/>
              </p:cNvSpPr>
              <p:nvPr>
                <p:ph type="body" sz="quarter" idx="17"/>
              </p:nvPr>
            </p:nvSpPr>
            <p:spPr>
              <a:xfrm>
                <a:off x="359999" y="1494033"/>
                <a:ext cx="3411901" cy="1324432"/>
              </a:xfrm>
              <a:prstGeom prst="roundRect">
                <a:avLst/>
              </a:prstGeom>
            </p:spPr>
            <p:style>
              <a:lnRef idx="3">
                <a:schemeClr val="lt1"/>
              </a:lnRef>
              <a:fillRef idx="1">
                <a:schemeClr val="accent4"/>
              </a:fillRef>
              <a:effectRef idx="1">
                <a:schemeClr val="accent4"/>
              </a:effectRef>
              <a:fontRef idx="minor">
                <a:schemeClr val="lt1"/>
              </a:fontRef>
            </p:style>
            <p:txBody>
              <a:bodyPr/>
              <a:lstStyle/>
              <a:p>
                <a:pPr>
                  <a:spcAft>
                    <a:spcPts val="600"/>
                  </a:spcAft>
                </a:pPr>
                <a:r>
                  <a:rPr lang="en-AU" b="0" dirty="0">
                    <a:solidFill>
                      <a:schemeClr val="tx1"/>
                    </a:solidFill>
                  </a:rPr>
                  <a:t>Property: </a:t>
                </a:r>
                <a14:m>
                  <m:oMath xmlns:m="http://schemas.openxmlformats.org/officeDocument/2006/math">
                    <m:f>
                      <m:fPr>
                        <m:ctrlPr>
                          <a:rPr lang="en-AU" b="0" i="1" smtClean="0">
                            <a:solidFill>
                              <a:schemeClr val="tx1"/>
                            </a:solidFill>
                            <a:latin typeface="Cambria Math" panose="02040503050406030204" pitchFamily="18" charset="0"/>
                          </a:rPr>
                        </m:ctrlPr>
                      </m:fPr>
                      <m:num>
                        <m:rad>
                          <m:radPr>
                            <m:degHide m:val="on"/>
                            <m:ctrlPr>
                              <a:rPr lang="en-AU" b="0" i="1" smtClean="0">
                                <a:solidFill>
                                  <a:schemeClr val="tx1"/>
                                </a:solidFill>
                                <a:latin typeface="Cambria Math" panose="02040503050406030204" pitchFamily="18" charset="0"/>
                              </a:rPr>
                            </m:ctrlPr>
                          </m:radPr>
                          <m:deg/>
                          <m:e>
                            <m:r>
                              <a:rPr lang="en-AU" b="0" i="1" smtClean="0">
                                <a:solidFill>
                                  <a:schemeClr val="tx1"/>
                                </a:solidFill>
                                <a:latin typeface="Cambria Math" panose="02040503050406030204" pitchFamily="18" charset="0"/>
                              </a:rPr>
                              <m:t>𝑎</m:t>
                            </m:r>
                          </m:e>
                        </m:rad>
                      </m:num>
                      <m:den>
                        <m:rad>
                          <m:radPr>
                            <m:degHide m:val="on"/>
                            <m:ctrlPr>
                              <a:rPr lang="en-AU" b="0" i="1" smtClean="0">
                                <a:solidFill>
                                  <a:schemeClr val="tx1"/>
                                </a:solidFill>
                                <a:latin typeface="Cambria Math" panose="02040503050406030204" pitchFamily="18" charset="0"/>
                              </a:rPr>
                            </m:ctrlPr>
                          </m:radPr>
                          <m:deg/>
                          <m:e>
                            <m:r>
                              <a:rPr lang="en-AU" b="0" i="1" smtClean="0">
                                <a:solidFill>
                                  <a:schemeClr val="tx1"/>
                                </a:solidFill>
                                <a:latin typeface="Cambria Math" panose="02040503050406030204" pitchFamily="18" charset="0"/>
                              </a:rPr>
                              <m:t>𝑏</m:t>
                            </m:r>
                          </m:e>
                        </m:rad>
                      </m:den>
                    </m:f>
                    <m:r>
                      <a:rPr lang="en-AU" b="0" i="1" smtClean="0">
                        <a:solidFill>
                          <a:schemeClr val="tx1"/>
                        </a:solidFill>
                        <a:latin typeface="Cambria Math" panose="02040503050406030204" pitchFamily="18" charset="0"/>
                      </a:rPr>
                      <m:t>=</m:t>
                    </m:r>
                    <m:rad>
                      <m:radPr>
                        <m:degHide m:val="on"/>
                        <m:ctrlPr>
                          <a:rPr lang="en-AU" b="0" i="1" smtClean="0">
                            <a:solidFill>
                              <a:schemeClr val="tx1"/>
                            </a:solidFill>
                            <a:latin typeface="Cambria Math" panose="02040503050406030204" pitchFamily="18" charset="0"/>
                          </a:rPr>
                        </m:ctrlPr>
                      </m:radPr>
                      <m:deg/>
                      <m:e>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𝑎</m:t>
                            </m:r>
                          </m:num>
                          <m:den>
                            <m:r>
                              <a:rPr lang="en-AU" b="0" i="1" smtClean="0">
                                <a:solidFill>
                                  <a:schemeClr val="tx1"/>
                                </a:solidFill>
                                <a:latin typeface="Cambria Math" panose="02040503050406030204" pitchFamily="18" charset="0"/>
                              </a:rPr>
                              <m:t>𝑏</m:t>
                            </m:r>
                          </m:den>
                        </m:f>
                      </m:e>
                    </m:rad>
                  </m:oMath>
                </a14:m>
                <a:endParaRPr lang="en-AU" dirty="0">
                  <a:solidFill>
                    <a:schemeClr val="tx1"/>
                  </a:solidFill>
                </a:endParaRPr>
              </a:p>
            </p:txBody>
          </p:sp>
        </mc:Choice>
        <mc:Fallback xmlns="">
          <p:sp>
            <p:nvSpPr>
              <p:cNvPr id="5" name="Text Placeholder 4">
                <a:extLst>
                  <a:ext uri="{FF2B5EF4-FFF2-40B4-BE49-F238E27FC236}">
                    <a16:creationId xmlns:a16="http://schemas.microsoft.com/office/drawing/2014/main" id="{623A19F1-90E6-5B45-5712-FD6965CF7076}"/>
                  </a:ext>
                </a:extLst>
              </p:cNvPr>
              <p:cNvSpPr>
                <a:spLocks noGrp="1" noRot="1" noChangeAspect="1" noMove="1" noResize="1" noEditPoints="1" noAdjustHandles="1" noChangeArrowheads="1" noChangeShapeType="1" noTextEdit="1"/>
              </p:cNvSpPr>
              <p:nvPr>
                <p:ph type="body" sz="quarter" idx="17"/>
              </p:nvPr>
            </p:nvSpPr>
            <p:spPr>
              <a:xfrm>
                <a:off x="359999" y="1494033"/>
                <a:ext cx="3411901" cy="1324432"/>
              </a:xfrm>
              <a:prstGeom prst="roundRect">
                <a:avLst/>
              </a:prstGeom>
              <a:blipFill>
                <a:blip r:embed="rId2"/>
                <a:stretch>
                  <a:fillRect l="-248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673607EF-F2C7-07BF-B0D9-75B172D5035C}"/>
                  </a:ext>
                </a:extLst>
              </p:cNvPr>
              <p:cNvSpPr/>
              <p:nvPr/>
            </p:nvSpPr>
            <p:spPr>
              <a:xfrm>
                <a:off x="4102454" y="3220130"/>
                <a:ext cx="3411901" cy="977030"/>
              </a:xfrm>
              <a:prstGeom prst="wedgeRoundRectCallout">
                <a:avLst>
                  <a:gd name="adj1" fmla="val -66271"/>
                  <a:gd name="adj2" fmla="val 1089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rPr>
                  <a:t>How does this compare to simplifying </a:t>
                </a:r>
                <a14:m>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4</m:t>
                        </m:r>
                        <m:r>
                          <a:rPr lang="en-AU" sz="2000" b="0" i="1" smtClean="0">
                            <a:latin typeface="Cambria Math" panose="02040503050406030204" pitchFamily="18" charset="0"/>
                          </a:rPr>
                          <m:t>𝑥𝑦</m:t>
                        </m:r>
                      </m:num>
                      <m:den>
                        <m:r>
                          <a:rPr lang="en-AU" sz="2000" b="0" i="1" smtClean="0">
                            <a:latin typeface="Cambria Math" panose="02040503050406030204" pitchFamily="18" charset="0"/>
                          </a:rPr>
                          <m:t>2</m:t>
                        </m:r>
                        <m:r>
                          <a:rPr lang="en-AU" sz="2000" b="0" i="1" smtClean="0">
                            <a:latin typeface="Cambria Math" panose="02040503050406030204" pitchFamily="18" charset="0"/>
                          </a:rPr>
                          <m:t>𝑦</m:t>
                        </m:r>
                      </m:den>
                    </m:f>
                  </m:oMath>
                </a14:m>
                <a:r>
                  <a:rPr lang="en-AU" sz="2000" dirty="0">
                    <a:latin typeface="Arial" panose="020B0604020202020204" pitchFamily="34" charset="0"/>
                  </a:rPr>
                  <a:t>?</a:t>
                </a:r>
              </a:p>
            </p:txBody>
          </p:sp>
        </mc:Choice>
        <mc:Fallback xmlns="">
          <p:sp>
            <p:nvSpPr>
              <p:cNvPr id="7" name="Speech Bubble: Rectangle with Corners Rounded 6">
                <a:extLst>
                  <a:ext uri="{FF2B5EF4-FFF2-40B4-BE49-F238E27FC236}">
                    <a16:creationId xmlns:a16="http://schemas.microsoft.com/office/drawing/2014/main" id="{673607EF-F2C7-07BF-B0D9-75B172D5035C}"/>
                  </a:ext>
                </a:extLst>
              </p:cNvPr>
              <p:cNvSpPr>
                <a:spLocks noRot="1" noChangeAspect="1" noMove="1" noResize="1" noEditPoints="1" noAdjustHandles="1" noChangeArrowheads="1" noChangeShapeType="1" noTextEdit="1"/>
              </p:cNvSpPr>
              <p:nvPr/>
            </p:nvSpPr>
            <p:spPr>
              <a:xfrm>
                <a:off x="4102454" y="3220130"/>
                <a:ext cx="3411901" cy="977030"/>
              </a:xfrm>
              <a:prstGeom prst="wedgeRoundRectCallout">
                <a:avLst>
                  <a:gd name="adj1" fmla="val -66271"/>
                  <a:gd name="adj2" fmla="val 108972"/>
                  <a:gd name="adj3" fmla="val 16667"/>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CD0B19AA-43E4-0B35-7140-8CFC98B249BD}"/>
                  </a:ext>
                </a:extLst>
              </p:cNvPr>
              <p:cNvSpPr txBox="1">
                <a:spLocks/>
              </p:cNvSpPr>
              <p:nvPr/>
            </p:nvSpPr>
            <p:spPr>
              <a:xfrm>
                <a:off x="434427" y="2833196"/>
                <a:ext cx="11484000" cy="377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Simplify </a:t>
                </a:r>
                <a14:m>
                  <m:oMath xmlns:m="http://schemas.openxmlformats.org/officeDocument/2006/math">
                    <m:f>
                      <m:fPr>
                        <m:ctrlPr>
                          <a:rPr lang="en-AU" b="0" i="1" smtClean="0">
                            <a:latin typeface="Cambria Math" panose="02040503050406030204" pitchFamily="18" charset="0"/>
                          </a:rPr>
                        </m:ctrlPr>
                      </m:fPr>
                      <m:num>
                        <m:r>
                          <a:rPr lang="en-AU">
                            <a:latin typeface="Cambria Math" panose="02040503050406030204" pitchFamily="18" charset="0"/>
                          </a:rPr>
                          <m:t>4</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num>
                      <m:den>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den>
                    </m:f>
                  </m:oMath>
                </a14:m>
                <a:endParaRPr lang="en-AU" dirty="0"/>
              </a:p>
              <a:p>
                <a:pPr marL="1881188"/>
                <a14:m>
                  <m:oMathPara xmlns:m="http://schemas.openxmlformats.org/officeDocument/2006/math">
                    <m:oMathParaPr>
                      <m:jc m:val="left"/>
                    </m:oMathParaPr>
                    <m:oMath xmlns:m="http://schemas.openxmlformats.org/officeDocument/2006/math">
                      <m:r>
                        <m:rPr>
                          <m:aln/>
                        </m:rP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2</m:t>
                          </m:r>
                        </m:den>
                      </m:f>
                      <m:rad>
                        <m:radPr>
                          <m:degHide m:val="on"/>
                          <m:ctrlPr>
                            <a:rPr lang="en-AU" b="0" i="1" smtClean="0">
                              <a:latin typeface="Cambria Math" panose="02040503050406030204" pitchFamily="18" charset="0"/>
                            </a:rPr>
                          </m:ctrlPr>
                        </m:radPr>
                        <m:deg/>
                        <m:e>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2</m:t>
                              </m:r>
                            </m:den>
                          </m:f>
                        </m:e>
                      </m:rad>
                    </m:oMath>
                  </m:oMathPara>
                </a14:m>
                <a:endParaRPr lang="en-AU" b="0" dirty="0"/>
              </a:p>
              <a:p>
                <a:pPr marL="1881188"/>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m:oMathPara>
                </a14:m>
                <a:endParaRPr lang="en-AU" dirty="0"/>
              </a:p>
              <a:p>
                <a:endParaRPr lang="en-AU" dirty="0"/>
              </a:p>
            </p:txBody>
          </p:sp>
        </mc:Choice>
        <mc:Fallback xmlns="">
          <p:sp>
            <p:nvSpPr>
              <p:cNvPr id="9" name="Text Placeholder 4">
                <a:extLst>
                  <a:ext uri="{FF2B5EF4-FFF2-40B4-BE49-F238E27FC236}">
                    <a16:creationId xmlns:a16="http://schemas.microsoft.com/office/drawing/2014/main" id="{CD0B19AA-43E4-0B35-7140-8CFC98B249BD}"/>
                  </a:ext>
                </a:extLst>
              </p:cNvPr>
              <p:cNvSpPr txBox="1">
                <a:spLocks noRot="1" noChangeAspect="1" noMove="1" noResize="1" noEditPoints="1" noAdjustHandles="1" noChangeArrowheads="1" noChangeShapeType="1" noTextEdit="1"/>
              </p:cNvSpPr>
              <p:nvPr/>
            </p:nvSpPr>
            <p:spPr>
              <a:xfrm>
                <a:off x="434427" y="2833196"/>
                <a:ext cx="11484000" cy="3772804"/>
              </a:xfrm>
              <a:prstGeom prst="rect">
                <a:avLst/>
              </a:prstGeom>
              <a:blipFill>
                <a:blip r:embed="rId4"/>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24238F4-D510-20E1-0F33-704CD33C98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1982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2D5F-4607-65F3-A5FE-46552C4E9C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34E724-FE89-6DFF-8EC1-E2C6AE3CD79C}"/>
              </a:ext>
            </a:extLst>
          </p:cNvPr>
          <p:cNvSpPr>
            <a:spLocks noGrp="1"/>
          </p:cNvSpPr>
          <p:nvPr>
            <p:ph type="title"/>
          </p:nvPr>
        </p:nvSpPr>
        <p:spPr/>
        <p:txBody>
          <a:bodyPr/>
          <a:lstStyle/>
          <a:p>
            <a:r>
              <a:rPr lang="en-AU" dirty="0"/>
              <a:t>Dividing surds (2)</a:t>
            </a:r>
          </a:p>
        </p:txBody>
      </p:sp>
      <p:sp>
        <p:nvSpPr>
          <p:cNvPr id="4" name="Text Placeholder 3">
            <a:extLst>
              <a:ext uri="{FF2B5EF4-FFF2-40B4-BE49-F238E27FC236}">
                <a16:creationId xmlns:a16="http://schemas.microsoft.com/office/drawing/2014/main" id="{43B82735-1DC8-5179-E304-8736E5323B18}"/>
              </a:ext>
            </a:extLst>
          </p:cNvPr>
          <p:cNvSpPr>
            <a:spLocks noGrp="1"/>
          </p:cNvSpPr>
          <p:nvPr>
            <p:ph type="body" sz="quarter" idx="18"/>
          </p:nvPr>
        </p:nvSpPr>
        <p:spPr/>
        <p:txBody>
          <a:bodyPr/>
          <a:lstStyle/>
          <a:p>
            <a:r>
              <a:rPr lang="en-AU" dirty="0"/>
              <a:t>Your turn 3</a:t>
            </a:r>
          </a:p>
        </p:txBody>
      </p:sp>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E7517B2A-FAD4-3DAA-1C40-70086E45D5A4}"/>
                  </a:ext>
                </a:extLst>
              </p:cNvPr>
              <p:cNvSpPr txBox="1">
                <a:spLocks/>
              </p:cNvSpPr>
              <p:nvPr/>
            </p:nvSpPr>
            <p:spPr>
              <a:xfrm>
                <a:off x="359999" y="1542598"/>
                <a:ext cx="11484000" cy="377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Simplify </a:t>
                </a:r>
                <a14:m>
                  <m:oMath xmlns:m="http://schemas.openxmlformats.org/officeDocument/2006/math">
                    <m:f>
                      <m:fPr>
                        <m:ctrlPr>
                          <a:rPr lang="en-AU" i="1">
                            <a:latin typeface="Cambria Math" panose="02040503050406030204" pitchFamily="18" charset="0"/>
                          </a:rPr>
                        </m:ctrlPr>
                      </m:fPr>
                      <m:num>
                        <m:r>
                          <a:rPr lang="en-AU" b="0" i="1" smtClean="0">
                            <a:latin typeface="Cambria Math" panose="02040503050406030204" pitchFamily="18" charset="0"/>
                          </a:rPr>
                          <m:t>5</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15</m:t>
                            </m:r>
                          </m:e>
                        </m:rad>
                      </m:num>
                      <m:den>
                        <m:r>
                          <a:rPr lang="en-AU" b="0" i="1" smtClean="0">
                            <a:latin typeface="Cambria Math" panose="02040503050406030204" pitchFamily="18" charset="0"/>
                          </a:rPr>
                          <m:t>4</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5</m:t>
                            </m:r>
                          </m:e>
                        </m:rad>
                      </m:den>
                    </m:f>
                  </m:oMath>
                </a14:m>
                <a:endParaRPr lang="en-AU" dirty="0"/>
              </a:p>
              <a:p>
                <a:pPr marL="1881188">
                  <a:lnSpc>
                    <a:spcPct val="100000"/>
                  </a:lnSpc>
                </a:pPr>
                <a14:m>
                  <m:oMathPara xmlns:m="http://schemas.openxmlformats.org/officeDocument/2006/math">
                    <m:oMathParaPr>
                      <m:jc m:val="left"/>
                    </m:oMathParaPr>
                    <m:oMath xmlns:m="http://schemas.openxmlformats.org/officeDocument/2006/math">
                      <m:r>
                        <m:rPr>
                          <m:aln/>
                        </m:rP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4</m:t>
                          </m:r>
                        </m:den>
                      </m:f>
                      <m:rad>
                        <m:radPr>
                          <m:degHide m:val="on"/>
                          <m:ctrlPr>
                            <a:rPr lang="en-AU" i="1">
                              <a:latin typeface="Cambria Math" panose="02040503050406030204" pitchFamily="18" charset="0"/>
                            </a:rPr>
                          </m:ctrlPr>
                        </m:radPr>
                        <m:deg/>
                        <m:e>
                          <m:f>
                            <m:fPr>
                              <m:ctrlPr>
                                <a:rPr lang="en-AU" b="0" i="1" smtClean="0">
                                  <a:latin typeface="Cambria Math" panose="02040503050406030204" pitchFamily="18" charset="0"/>
                                </a:rPr>
                              </m:ctrlPr>
                            </m:fPr>
                            <m:num>
                              <m:r>
                                <a:rPr lang="en-AU" b="0" i="1" smtClean="0">
                                  <a:latin typeface="Cambria Math" panose="02040503050406030204" pitchFamily="18" charset="0"/>
                                </a:rPr>
                                <m:t>15</m:t>
                              </m:r>
                            </m:num>
                            <m:den>
                              <m:r>
                                <a:rPr lang="en-AU" b="0" i="1" smtClean="0">
                                  <a:latin typeface="Cambria Math" panose="02040503050406030204" pitchFamily="18" charset="0"/>
                                </a:rPr>
                                <m:t>5</m:t>
                              </m:r>
                            </m:den>
                          </m:f>
                        </m:e>
                      </m:rad>
                    </m:oMath>
                  </m:oMathPara>
                </a14:m>
                <a:endParaRPr lang="en-AU" dirty="0"/>
              </a:p>
              <a:p>
                <a:pPr marL="1881188">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4</m:t>
                          </m:r>
                        </m:den>
                      </m:f>
                      <m:rad>
                        <m:radPr>
                          <m:degHide m:val="on"/>
                          <m:ctrlPr>
                            <a:rPr lang="en-AU" i="1">
                              <a:latin typeface="Cambria Math" panose="02040503050406030204" pitchFamily="18" charset="0"/>
                            </a:rPr>
                          </m:ctrlPr>
                        </m:radPr>
                        <m:deg/>
                        <m:e>
                          <m:r>
                            <a:rPr lang="en-AU" b="0" i="1" smtClean="0">
                              <a:latin typeface="Cambria Math" panose="02040503050406030204" pitchFamily="18" charset="0"/>
                            </a:rPr>
                            <m:t>3</m:t>
                          </m:r>
                        </m:e>
                      </m:rad>
                    </m:oMath>
                  </m:oMathPara>
                </a14:m>
                <a:endParaRPr lang="en-AU" dirty="0"/>
              </a:p>
              <a:p>
                <a:pPr marL="1881188">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num>
                        <m:den>
                          <m:r>
                            <a:rPr lang="en-AU" b="0" i="1" smtClean="0">
                              <a:latin typeface="Cambria Math" panose="02040503050406030204" pitchFamily="18" charset="0"/>
                            </a:rPr>
                            <m:t>4</m:t>
                          </m:r>
                        </m:den>
                      </m:f>
                    </m:oMath>
                  </m:oMathPara>
                </a14:m>
                <a:endParaRPr lang="en-AU" dirty="0"/>
              </a:p>
              <a:p>
                <a:pPr marL="1881188">
                  <a:lnSpc>
                    <a:spcPct val="100000"/>
                  </a:lnSpc>
                </a:pPr>
                <a:endParaRPr lang="en-AU" dirty="0"/>
              </a:p>
              <a:p>
                <a:pPr marL="1881188"/>
                <a:endParaRPr lang="en-AU" dirty="0"/>
              </a:p>
              <a:p>
                <a:endParaRPr lang="en-AU" dirty="0"/>
              </a:p>
            </p:txBody>
          </p:sp>
        </mc:Choice>
        <mc:Fallback xmlns="">
          <p:sp>
            <p:nvSpPr>
              <p:cNvPr id="11" name="Text Placeholder 4">
                <a:extLst>
                  <a:ext uri="{FF2B5EF4-FFF2-40B4-BE49-F238E27FC236}">
                    <a16:creationId xmlns:a16="http://schemas.microsoft.com/office/drawing/2014/main" id="{E7517B2A-FAD4-3DAA-1C40-70086E45D5A4}"/>
                  </a:ext>
                </a:extLst>
              </p:cNvPr>
              <p:cNvSpPr txBox="1">
                <a:spLocks noRot="1" noChangeAspect="1" noMove="1" noResize="1" noEditPoints="1" noAdjustHandles="1" noChangeArrowheads="1" noChangeShapeType="1" noTextEdit="1"/>
              </p:cNvSpPr>
              <p:nvPr/>
            </p:nvSpPr>
            <p:spPr>
              <a:xfrm>
                <a:off x="359999" y="1542598"/>
                <a:ext cx="11484000" cy="3772804"/>
              </a:xfrm>
              <a:prstGeom prst="rect">
                <a:avLst/>
              </a:prstGeom>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58E9723-55AF-2AE0-CE6E-68BA2BA23F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3343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087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1200"/>
                  </a:spcBef>
                  <a:spcAft>
                    <a:spcPts val="600"/>
                  </a:spcAft>
                  <a:buSzPts val="1100"/>
                  <a:buFont typeface="Symbol" panose="05050102010706020507" pitchFamily="18" charset="2"/>
                  <a:buChar char=""/>
                </a:pPr>
                <a:r>
                  <a:rPr lang="en-AU" dirty="0"/>
                  <a:t>To be able to simplify surds. </a:t>
                </a:r>
                <a:endParaRPr lang="en-AU" sz="1800" dirty="0">
                  <a:effectLst/>
                  <a:latin typeface="Arial" panose="020B0604020202020204" pitchFamily="34" charset="0"/>
                  <a:ea typeface="Calibri" panose="020F050202020403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t>I can identify rational and irrational </a:t>
                </a:r>
                <a14:m>
                  <m:oMath xmlns:m="http://schemas.openxmlformats.org/officeDocument/2006/math">
                    <m:r>
                      <a:rPr lang="en-AU" sz="1800" i="1">
                        <a:latin typeface="Cambria Math" panose="02040503050406030204" pitchFamily="18" charset="0"/>
                      </a:rPr>
                      <m:t>𝑥</m:t>
                    </m:r>
                  </m:oMath>
                </a14:m>
                <a:r>
                  <a:rPr lang="en-AU" sz="1800" dirty="0"/>
                  <a:t>-intercepts of quadratic functions.</a:t>
                </a:r>
                <a:endParaRPr lang="en-AU" sz="1800" dirty="0">
                  <a:effectLst/>
                  <a:latin typeface="Arial" panose="020B0604020202020204" pitchFamily="34" charset="0"/>
                  <a:ea typeface="Calibri" panose="020F050202020403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express an </a:t>
                </a:r>
                <a14:m>
                  <m:oMath xmlns:m="http://schemas.openxmlformats.org/officeDocument/2006/math">
                    <m:r>
                      <a:rPr lang="en-AU" sz="1800" i="1">
                        <a:effectLst/>
                        <a:latin typeface="Cambria Math" panose="02040503050406030204" pitchFamily="18" charset="0"/>
                        <a:ea typeface="Calibri" panose="020F0502020204030204" pitchFamily="34" charset="0"/>
                      </a:rPr>
                      <m:t>𝑥</m:t>
                    </m:r>
                  </m:oMath>
                </a14:m>
                <a:r>
                  <a:rPr lang="en-AU" sz="1800" dirty="0">
                    <a:effectLst/>
                    <a:latin typeface="Arial" panose="020B0604020202020204" pitchFamily="34" charset="0"/>
                    <a:ea typeface="Calibri" panose="020F0502020204030204" pitchFamily="34" charset="0"/>
                  </a:rPr>
                  <a:t>-intercept as a surd in exact form.</a:t>
                </a:r>
              </a:p>
              <a:p>
                <a:pPr marL="342900" indent="-342900">
                  <a:spcBef>
                    <a:spcPts val="1200"/>
                  </a:spcBef>
                  <a:spcAft>
                    <a:spcPts val="600"/>
                  </a:spcAft>
                  <a:buSzPts val="1100"/>
                  <a:buFont typeface="Symbol" panose="05050102010706020507" pitchFamily="18" charset="2"/>
                  <a:buChar char=""/>
                </a:pPr>
                <a:r>
                  <a:rPr lang="en-AU" sz="1800" dirty="0"/>
                  <a:t>I can simplify surds to express quadratic equation solutions in exact form. </a:t>
                </a:r>
                <a:endParaRPr lang="en-AU" sz="1800" dirty="0">
                  <a:effectLst/>
                  <a:latin typeface="Arial" panose="020B0604020202020204" pitchFamily="34" charset="0"/>
                  <a:ea typeface="Calibri" panose="020F050202020403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t>I can apply the 4 operations to expand expressions involving surds</a:t>
                </a:r>
                <a:r>
                  <a:rPr lang="en-AU" sz="1800" dirty="0">
                    <a:effectLst/>
                    <a:latin typeface="Arial" panose="020B0604020202020204" pitchFamily="34" charset="0"/>
                    <a:ea typeface="Calibri" panose="020F0502020204030204" pitchFamily="34" charset="0"/>
                  </a:rPr>
                  <a:t>. </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908762"/>
              </a:xfrm>
              <a:prstGeom prst="rect">
                <a:avLst/>
              </a:prstGeom>
              <a:blipFill>
                <a:blip r:embed="rId3"/>
                <a:stretch>
                  <a:fillRect l="-1402" b="-31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Which one doesn’t belong?</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AC6E018-5364-429B-6C57-78751085BDBF}"/>
                  </a:ext>
                </a:extLst>
              </p:cNvPr>
              <p:cNvGraphicFramePr>
                <a:graphicFrameLocks noGrp="1"/>
              </p:cNvGraphicFramePr>
              <p:nvPr>
                <p:extLst>
                  <p:ext uri="{D42A27DB-BD31-4B8C-83A1-F6EECF244321}">
                    <p14:modId xmlns:p14="http://schemas.microsoft.com/office/powerpoint/2010/main" val="3056221039"/>
                  </p:ext>
                </p:extLst>
              </p:nvPr>
            </p:nvGraphicFramePr>
            <p:xfrm>
              <a:off x="1243655" y="1636033"/>
              <a:ext cx="10308194" cy="4807836"/>
            </p:xfrm>
            <a:graphic>
              <a:graphicData uri="http://schemas.openxmlformats.org/drawingml/2006/table">
                <a:tbl>
                  <a:tblPr firstRow="1" bandRow="1">
                    <a:tableStyleId>{2D5ABB26-0587-4C30-8999-92F81FD0307C}</a:tableStyleId>
                  </a:tblPr>
                  <a:tblGrid>
                    <a:gridCol w="5705785">
                      <a:extLst>
                        <a:ext uri="{9D8B030D-6E8A-4147-A177-3AD203B41FA5}">
                          <a16:colId xmlns:a16="http://schemas.microsoft.com/office/drawing/2014/main" val="3241268694"/>
                        </a:ext>
                      </a:extLst>
                    </a:gridCol>
                    <a:gridCol w="4602409">
                      <a:extLst>
                        <a:ext uri="{9D8B030D-6E8A-4147-A177-3AD203B41FA5}">
                          <a16:colId xmlns:a16="http://schemas.microsoft.com/office/drawing/2014/main" val="80296860"/>
                        </a:ext>
                      </a:extLst>
                    </a:gridCol>
                  </a:tblGrid>
                  <a:tr h="2403918">
                    <a:tc>
                      <a:txBody>
                        <a:bodyPr/>
                        <a:lstStyle/>
                        <a:p>
                          <a:pPr algn="ctr"/>
                          <a14:m>
                            <m:oMathPara xmlns:m="http://schemas.openxmlformats.org/officeDocument/2006/math">
                              <m:oMathParaPr>
                                <m:jc m:val="left"/>
                              </m:oMathParaPr>
                              <m:oMath xmlns:m="http://schemas.openxmlformats.org/officeDocument/2006/math">
                                <m:r>
                                  <a:rPr lang="en-AU" sz="3600" b="0" i="1" smtClean="0">
                                    <a:latin typeface="Cambria Math" panose="02040503050406030204" pitchFamily="18" charset="0"/>
                                  </a:rPr>
                                  <m:t>𝑓</m:t>
                                </m:r>
                                <m:d>
                                  <m:dPr>
                                    <m:ctrlPr>
                                      <a:rPr lang="en-AU" sz="3600" b="0" i="1" smtClean="0">
                                        <a:latin typeface="Cambria Math" panose="02040503050406030204" pitchFamily="18" charset="0"/>
                                      </a:rPr>
                                    </m:ctrlPr>
                                  </m:dPr>
                                  <m:e>
                                    <m:r>
                                      <a:rPr lang="en-AU" sz="3600" b="0" i="1" smtClean="0">
                                        <a:latin typeface="Cambria Math" panose="02040503050406030204" pitchFamily="18" charset="0"/>
                                      </a:rPr>
                                      <m:t>𝑥</m:t>
                                    </m:r>
                                  </m:e>
                                </m:d>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−4</m:t>
                                </m:r>
                                <m:r>
                                  <a:rPr lang="en-AU" sz="3600" b="0" i="1" smtClean="0">
                                    <a:latin typeface="Cambria Math" panose="02040503050406030204" pitchFamily="18" charset="0"/>
                                  </a:rPr>
                                  <m:t>𝑥</m:t>
                                </m:r>
                                <m:r>
                                  <a:rPr lang="en-AU" sz="3600" b="0" i="1" smtClean="0">
                                    <a:latin typeface="Cambria Math" panose="02040503050406030204" pitchFamily="18" charset="0"/>
                                  </a:rPr>
                                  <m:t>+4</m:t>
                                </m:r>
                              </m:oMath>
                            </m:oMathPara>
                          </a14:m>
                          <a:endParaRPr lang="en-AU"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left"/>
                              </m:oMathParaPr>
                              <m:oMath xmlns:m="http://schemas.openxmlformats.org/officeDocument/2006/math">
                                <m:r>
                                  <a:rPr lang="en-AU" sz="3600" b="0" i="1" smtClean="0">
                                    <a:latin typeface="Cambria Math" panose="02040503050406030204" pitchFamily="18" charset="0"/>
                                  </a:rPr>
                                  <m:t>𝑓</m:t>
                                </m:r>
                                <m:d>
                                  <m:dPr>
                                    <m:ctrlPr>
                                      <a:rPr lang="en-AU" sz="3600" b="0" i="1" smtClean="0">
                                        <a:latin typeface="Cambria Math" panose="02040503050406030204" pitchFamily="18" charset="0"/>
                                      </a:rPr>
                                    </m:ctrlPr>
                                  </m:dPr>
                                  <m:e>
                                    <m:r>
                                      <a:rPr lang="en-AU" sz="3600" b="0" i="1" smtClean="0">
                                        <a:latin typeface="Cambria Math" panose="02040503050406030204" pitchFamily="18" charset="0"/>
                                      </a:rPr>
                                      <m:t>𝑥</m:t>
                                    </m:r>
                                  </m:e>
                                </m:d>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m:t>
                                </m:r>
                                <m:r>
                                  <a:rPr lang="en-AU" sz="3600" b="0" i="1" smtClean="0">
                                    <a:latin typeface="Cambria Math" panose="02040503050406030204" pitchFamily="18" charset="0"/>
                                  </a:rPr>
                                  <m:t>𝑥</m:t>
                                </m:r>
                                <m:r>
                                  <a:rPr lang="en-AU" sz="3600" b="0" i="1" smtClean="0">
                                    <a:latin typeface="Cambria Math" panose="02040503050406030204" pitchFamily="18" charset="0"/>
                                  </a:rPr>
                                  <m:t>−12</m:t>
                                </m:r>
                              </m:oMath>
                            </m:oMathPara>
                          </a14:m>
                          <a:endParaRPr lang="en-AU" sz="3600"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593479700"/>
                      </a:ext>
                    </a:extLst>
                  </a:tr>
                  <a:tr h="2403918">
                    <a:tc>
                      <a:txBody>
                        <a:bodyPr/>
                        <a:lstStyle/>
                        <a:p>
                          <a:pPr algn="ctr"/>
                          <a14:m>
                            <m:oMathPara xmlns:m="http://schemas.openxmlformats.org/officeDocument/2006/math">
                              <m:oMathParaPr>
                                <m:jc m:val="left"/>
                              </m:oMathParaPr>
                              <m:oMath xmlns:m="http://schemas.openxmlformats.org/officeDocument/2006/math">
                                <m:r>
                                  <a:rPr lang="en-AU" sz="3600" b="0" i="1" smtClean="0">
                                    <a:latin typeface="Cambria Math" panose="02040503050406030204" pitchFamily="18" charset="0"/>
                                  </a:rPr>
                                  <m:t>𝑓</m:t>
                                </m:r>
                                <m:d>
                                  <m:dPr>
                                    <m:ctrlPr>
                                      <a:rPr lang="en-AU" sz="3600" b="0" i="1" smtClean="0">
                                        <a:latin typeface="Cambria Math" panose="02040503050406030204" pitchFamily="18" charset="0"/>
                                      </a:rPr>
                                    </m:ctrlPr>
                                  </m:dPr>
                                  <m:e>
                                    <m:r>
                                      <a:rPr lang="en-AU" sz="3600" b="0" i="1" smtClean="0">
                                        <a:latin typeface="Cambria Math" panose="02040503050406030204" pitchFamily="18" charset="0"/>
                                      </a:rPr>
                                      <m:t>𝑥</m:t>
                                    </m:r>
                                  </m:e>
                                </m:d>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2</m:t>
                                    </m:r>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−3</m:t>
                                </m:r>
                                <m:r>
                                  <a:rPr lang="en-AU" sz="3600" b="0" i="1" smtClean="0">
                                    <a:latin typeface="Cambria Math" panose="02040503050406030204" pitchFamily="18" charset="0"/>
                                  </a:rPr>
                                  <m:t>𝑥</m:t>
                                </m:r>
                                <m:r>
                                  <a:rPr lang="en-AU" sz="3600" b="0" i="1" smtClean="0">
                                    <a:latin typeface="Cambria Math" panose="02040503050406030204" pitchFamily="18" charset="0"/>
                                  </a:rPr>
                                  <m:t>−2</m:t>
                                </m:r>
                              </m:oMath>
                            </m:oMathPara>
                          </a14:m>
                          <a:endParaRPr lang="en-AU" sz="3600" dirty="0"/>
                        </a:p>
                      </a:txBody>
                      <a:tcPr anchor="ct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left"/>
                              </m:oMathParaPr>
                              <m:oMath xmlns:m="http://schemas.openxmlformats.org/officeDocument/2006/math">
                                <m:r>
                                  <a:rPr lang="en-AU" sz="3600" b="0" i="1" smtClean="0">
                                    <a:latin typeface="Cambria Math" panose="02040503050406030204" pitchFamily="18" charset="0"/>
                                  </a:rPr>
                                  <m:t>𝑓</m:t>
                                </m:r>
                                <m:d>
                                  <m:dPr>
                                    <m:ctrlPr>
                                      <a:rPr lang="en-AU" sz="3600" b="0" i="1" smtClean="0">
                                        <a:latin typeface="Cambria Math" panose="02040503050406030204" pitchFamily="18" charset="0"/>
                                      </a:rPr>
                                    </m:ctrlPr>
                                  </m:dPr>
                                  <m:e>
                                    <m:r>
                                      <a:rPr lang="en-AU" sz="3600" b="0" i="1" smtClean="0">
                                        <a:latin typeface="Cambria Math" panose="02040503050406030204" pitchFamily="18" charset="0"/>
                                      </a:rPr>
                                      <m:t>𝑥</m:t>
                                    </m:r>
                                  </m:e>
                                </m:d>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−2</m:t>
                                </m:r>
                              </m:oMath>
                            </m:oMathPara>
                          </a14:m>
                          <a:endParaRPr lang="en-AU" sz="3600" dirty="0"/>
                        </a:p>
                      </a:txBody>
                      <a:tcPr anchor="ctr"/>
                    </a:tc>
                    <a:extLst>
                      <a:ext uri="{0D108BD9-81ED-4DB2-BD59-A6C34878D82A}">
                        <a16:rowId xmlns:a16="http://schemas.microsoft.com/office/drawing/2014/main" val="337872346"/>
                      </a:ext>
                    </a:extLst>
                  </a:tr>
                </a:tbl>
              </a:graphicData>
            </a:graphic>
          </p:graphicFrame>
        </mc:Choice>
        <mc:Fallback xmlns="">
          <p:graphicFrame>
            <p:nvGraphicFramePr>
              <p:cNvPr id="2" name="Table 1">
                <a:extLst>
                  <a:ext uri="{FF2B5EF4-FFF2-40B4-BE49-F238E27FC236}">
                    <a16:creationId xmlns:a16="http://schemas.microsoft.com/office/drawing/2014/main" id="{3AC6E018-5364-429B-6C57-78751085BDBF}"/>
                  </a:ext>
                </a:extLst>
              </p:cNvPr>
              <p:cNvGraphicFramePr>
                <a:graphicFrameLocks noGrp="1"/>
              </p:cNvGraphicFramePr>
              <p:nvPr>
                <p:extLst>
                  <p:ext uri="{D42A27DB-BD31-4B8C-83A1-F6EECF244321}">
                    <p14:modId xmlns:p14="http://schemas.microsoft.com/office/powerpoint/2010/main" val="3056221039"/>
                  </p:ext>
                </p:extLst>
              </p:nvPr>
            </p:nvGraphicFramePr>
            <p:xfrm>
              <a:off x="1243655" y="1636033"/>
              <a:ext cx="10308194" cy="4807836"/>
            </p:xfrm>
            <a:graphic>
              <a:graphicData uri="http://schemas.openxmlformats.org/drawingml/2006/table">
                <a:tbl>
                  <a:tblPr firstRow="1" bandRow="1">
                    <a:tableStyleId>{2D5ABB26-0587-4C30-8999-92F81FD0307C}</a:tableStyleId>
                  </a:tblPr>
                  <a:tblGrid>
                    <a:gridCol w="5705785">
                      <a:extLst>
                        <a:ext uri="{9D8B030D-6E8A-4147-A177-3AD203B41FA5}">
                          <a16:colId xmlns:a16="http://schemas.microsoft.com/office/drawing/2014/main" val="3241268694"/>
                        </a:ext>
                      </a:extLst>
                    </a:gridCol>
                    <a:gridCol w="4602409">
                      <a:extLst>
                        <a:ext uri="{9D8B030D-6E8A-4147-A177-3AD203B41FA5}">
                          <a16:colId xmlns:a16="http://schemas.microsoft.com/office/drawing/2014/main" val="80296860"/>
                        </a:ext>
                      </a:extLst>
                    </a:gridCol>
                  </a:tblGrid>
                  <a:tr h="2403918">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80662" b="-100000"/>
                          </a:stretch>
                        </a:blipFill>
                      </a:tcPr>
                    </a:tc>
                    <a:tc>
                      <a:txBody>
                        <a:bodyPr/>
                        <a:lstStyle/>
                        <a:p>
                          <a:endParaRPr lang="en-US"/>
                        </a:p>
                      </a:txBody>
                      <a:tcPr anchor="ctr">
                        <a:lnL w="12700" cap="flat" cmpd="sng" algn="ctr">
                          <a:noFill/>
                          <a:prstDash val="solid"/>
                          <a:round/>
                          <a:headEnd type="none" w="med" len="med"/>
                          <a:tailEnd type="none" w="med" len="med"/>
                        </a:lnL>
                        <a:blipFill>
                          <a:blip r:embed="rId3"/>
                          <a:stretch>
                            <a:fillRect l="-123974" b="-100000"/>
                          </a:stretch>
                        </a:blipFill>
                      </a:tcPr>
                    </a:tc>
                    <a:extLst>
                      <a:ext uri="{0D108BD9-81ED-4DB2-BD59-A6C34878D82A}">
                        <a16:rowId xmlns:a16="http://schemas.microsoft.com/office/drawing/2014/main" val="593479700"/>
                      </a:ext>
                    </a:extLst>
                  </a:tr>
                  <a:tr h="2403918">
                    <a:tc>
                      <a:txBody>
                        <a:bodyPr/>
                        <a:lstStyle/>
                        <a:p>
                          <a:endParaRPr lang="en-US"/>
                        </a:p>
                      </a:txBody>
                      <a:tcPr anchor="ctr">
                        <a:lnT w="12700" cap="flat" cmpd="sng" algn="ctr">
                          <a:noFill/>
                          <a:prstDash val="solid"/>
                          <a:round/>
                          <a:headEnd type="none" w="med" len="med"/>
                          <a:tailEnd type="none" w="med" len="med"/>
                        </a:lnT>
                        <a:blipFill>
                          <a:blip r:embed="rId3"/>
                          <a:stretch>
                            <a:fillRect t="-100000" r="-80662"/>
                          </a:stretch>
                        </a:blipFill>
                      </a:tcPr>
                    </a:tc>
                    <a:tc>
                      <a:txBody>
                        <a:bodyPr/>
                        <a:lstStyle/>
                        <a:p>
                          <a:endParaRPr lang="en-US"/>
                        </a:p>
                      </a:txBody>
                      <a:tcPr anchor="ctr">
                        <a:blipFill>
                          <a:blip r:embed="rId3"/>
                          <a:stretch>
                            <a:fillRect l="-123974" t="-100000"/>
                          </a:stretch>
                        </a:blipFill>
                      </a:tcPr>
                    </a:tc>
                    <a:extLst>
                      <a:ext uri="{0D108BD9-81ED-4DB2-BD59-A6C34878D82A}">
                        <a16:rowId xmlns:a16="http://schemas.microsoft.com/office/drawing/2014/main" val="337872346"/>
                      </a:ext>
                    </a:extLst>
                  </a:tr>
                </a:tbl>
              </a:graphicData>
            </a:graphic>
          </p:graphicFrame>
        </mc:Fallback>
      </mc:AlternateContent>
      <p:sp>
        <p:nvSpPr>
          <p:cNvPr id="5" name="TextBox 4">
            <a:extLst>
              <a:ext uri="{FF2B5EF4-FFF2-40B4-BE49-F238E27FC236}">
                <a16:creationId xmlns:a16="http://schemas.microsoft.com/office/drawing/2014/main" id="{42F1BF86-2924-7CE7-3135-1EDD75046BB0}"/>
              </a:ext>
              <a:ext uri="{C183D7F6-B498-43B3-948B-1728B52AA6E4}">
                <adec:decorative xmlns:adec="http://schemas.microsoft.com/office/drawing/2017/decorative" val="1"/>
              </a:ext>
            </a:extLst>
          </p:cNvPr>
          <p:cNvSpPr txBox="1"/>
          <p:nvPr/>
        </p:nvSpPr>
        <p:spPr>
          <a:xfrm>
            <a:off x="479020" y="2576129"/>
            <a:ext cx="612000" cy="612000"/>
          </a:xfrm>
          <a:prstGeom prst="ellipse">
            <a:avLst/>
          </a:prstGeom>
        </p:spPr>
        <p:style>
          <a:lnRef idx="3">
            <a:schemeClr val="lt1"/>
          </a:lnRef>
          <a:fillRef idx="1">
            <a:schemeClr val="accent2"/>
          </a:fillRef>
          <a:effectRef idx="1">
            <a:schemeClr val="accent2"/>
          </a:effectRef>
          <a:fontRef idx="minor">
            <a:schemeClr val="lt1"/>
          </a:fontRef>
        </p:style>
        <p:txBody>
          <a:bodyPr wrap="none" lIns="0" tIns="0" rIns="0" bIns="0" rtlCol="0" anchor="ctr" anchorCtr="0">
            <a:noAutofit/>
          </a:bodyPr>
          <a:lstStyle/>
          <a:p>
            <a:pPr algn="ctr"/>
            <a:r>
              <a:rPr lang="en-AU" sz="1800" dirty="0"/>
              <a:t>1</a:t>
            </a:r>
          </a:p>
        </p:txBody>
      </p:sp>
      <p:sp>
        <p:nvSpPr>
          <p:cNvPr id="6" name="TextBox 5">
            <a:extLst>
              <a:ext uri="{FF2B5EF4-FFF2-40B4-BE49-F238E27FC236}">
                <a16:creationId xmlns:a16="http://schemas.microsoft.com/office/drawing/2014/main" id="{A4408AAB-DA88-63FB-00EE-F05E58D101FF}"/>
              </a:ext>
              <a:ext uri="{C183D7F6-B498-43B3-948B-1728B52AA6E4}">
                <adec:decorative xmlns:adec="http://schemas.microsoft.com/office/drawing/2017/decorative" val="1"/>
              </a:ext>
            </a:extLst>
          </p:cNvPr>
          <p:cNvSpPr txBox="1"/>
          <p:nvPr/>
        </p:nvSpPr>
        <p:spPr>
          <a:xfrm>
            <a:off x="6229712" y="2576129"/>
            <a:ext cx="612000" cy="612000"/>
          </a:xfrm>
          <a:prstGeom prst="ellipse">
            <a:avLst/>
          </a:prstGeom>
        </p:spPr>
        <p:style>
          <a:lnRef idx="3">
            <a:schemeClr val="lt1"/>
          </a:lnRef>
          <a:fillRef idx="1">
            <a:schemeClr val="accent2"/>
          </a:fillRef>
          <a:effectRef idx="1">
            <a:schemeClr val="accent2"/>
          </a:effectRef>
          <a:fontRef idx="minor">
            <a:schemeClr val="lt1"/>
          </a:fontRef>
        </p:style>
        <p:txBody>
          <a:bodyPr wrap="none" lIns="0" tIns="0" rIns="0" bIns="0" rtlCol="0" anchor="ctr" anchorCtr="0">
            <a:noAutofit/>
          </a:bodyPr>
          <a:lstStyle/>
          <a:p>
            <a:pPr algn="ctr"/>
            <a:r>
              <a:rPr lang="en-AU" sz="1800" dirty="0"/>
              <a:t>2</a:t>
            </a:r>
          </a:p>
        </p:txBody>
      </p:sp>
      <p:sp>
        <p:nvSpPr>
          <p:cNvPr id="7" name="TextBox 6">
            <a:extLst>
              <a:ext uri="{FF2B5EF4-FFF2-40B4-BE49-F238E27FC236}">
                <a16:creationId xmlns:a16="http://schemas.microsoft.com/office/drawing/2014/main" id="{A588554D-0DDE-7D61-36F3-C997F37F8E0C}"/>
              </a:ext>
              <a:ext uri="{C183D7F6-B498-43B3-948B-1728B52AA6E4}">
                <adec:decorative xmlns:adec="http://schemas.microsoft.com/office/drawing/2017/decorative" val="1"/>
              </a:ext>
            </a:extLst>
          </p:cNvPr>
          <p:cNvSpPr txBox="1"/>
          <p:nvPr/>
        </p:nvSpPr>
        <p:spPr>
          <a:xfrm>
            <a:off x="479020" y="4968385"/>
            <a:ext cx="612000" cy="612000"/>
          </a:xfrm>
          <a:prstGeom prst="ellipse">
            <a:avLst/>
          </a:prstGeom>
        </p:spPr>
        <p:style>
          <a:lnRef idx="3">
            <a:schemeClr val="lt1"/>
          </a:lnRef>
          <a:fillRef idx="1">
            <a:schemeClr val="accent2"/>
          </a:fillRef>
          <a:effectRef idx="1">
            <a:schemeClr val="accent2"/>
          </a:effectRef>
          <a:fontRef idx="minor">
            <a:schemeClr val="lt1"/>
          </a:fontRef>
        </p:style>
        <p:txBody>
          <a:bodyPr wrap="none" lIns="0" tIns="0" rIns="0" bIns="0" rtlCol="0" anchor="ctr" anchorCtr="0">
            <a:noAutofit/>
          </a:bodyPr>
          <a:lstStyle/>
          <a:p>
            <a:pPr algn="ctr"/>
            <a:r>
              <a:rPr lang="en-AU" sz="1800" dirty="0"/>
              <a:t>3</a:t>
            </a:r>
          </a:p>
        </p:txBody>
      </p:sp>
      <p:sp>
        <p:nvSpPr>
          <p:cNvPr id="8" name="TextBox 7">
            <a:extLst>
              <a:ext uri="{FF2B5EF4-FFF2-40B4-BE49-F238E27FC236}">
                <a16:creationId xmlns:a16="http://schemas.microsoft.com/office/drawing/2014/main" id="{78E4E57B-75D0-F58D-A92F-0083173C1D28}"/>
              </a:ext>
              <a:ext uri="{C183D7F6-B498-43B3-948B-1728B52AA6E4}">
                <adec:decorative xmlns:adec="http://schemas.microsoft.com/office/drawing/2017/decorative" val="1"/>
              </a:ext>
            </a:extLst>
          </p:cNvPr>
          <p:cNvSpPr txBox="1"/>
          <p:nvPr/>
        </p:nvSpPr>
        <p:spPr>
          <a:xfrm>
            <a:off x="6229712" y="4968385"/>
            <a:ext cx="612000" cy="612000"/>
          </a:xfrm>
          <a:prstGeom prst="ellipse">
            <a:avLst/>
          </a:prstGeom>
        </p:spPr>
        <p:style>
          <a:lnRef idx="3">
            <a:schemeClr val="lt1"/>
          </a:lnRef>
          <a:fillRef idx="1">
            <a:schemeClr val="accent2"/>
          </a:fillRef>
          <a:effectRef idx="1">
            <a:schemeClr val="accent2"/>
          </a:effectRef>
          <a:fontRef idx="minor">
            <a:schemeClr val="lt1"/>
          </a:fontRef>
        </p:style>
        <p:txBody>
          <a:bodyPr wrap="none" lIns="0" tIns="0" rIns="0" bIns="0" rtlCol="0" anchor="ctr" anchorCtr="0">
            <a:noAutofit/>
          </a:bodyPr>
          <a:lstStyle/>
          <a:p>
            <a:pPr algn="ctr"/>
            <a:r>
              <a:rPr lang="en-AU" sz="1800" dirty="0"/>
              <a:t>4</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7BE5-24F7-01B4-31C0-D8525C85D26C}"/>
              </a:ext>
            </a:extLst>
          </p:cNvPr>
          <p:cNvSpPr>
            <a:spLocks noGrp="1"/>
          </p:cNvSpPr>
          <p:nvPr>
            <p:ph type="title"/>
          </p:nvPr>
        </p:nvSpPr>
        <p:spPr/>
        <p:txBody>
          <a:bodyPr/>
          <a:lstStyle/>
          <a:p>
            <a:r>
              <a:rPr lang="en-AU" dirty="0"/>
              <a:t>Types of numbers </a:t>
            </a:r>
          </a:p>
        </p:txBody>
      </p:sp>
      <p:sp>
        <p:nvSpPr>
          <p:cNvPr id="5" name="Text Placeholder 4">
            <a:extLst>
              <a:ext uri="{FF2B5EF4-FFF2-40B4-BE49-F238E27FC236}">
                <a16:creationId xmlns:a16="http://schemas.microsoft.com/office/drawing/2014/main" id="{205352B0-06E3-F9FB-F305-507B58DF163B}"/>
              </a:ext>
            </a:extLst>
          </p:cNvPr>
          <p:cNvSpPr>
            <a:spLocks noGrp="1"/>
          </p:cNvSpPr>
          <p:nvPr>
            <p:ph type="body" sz="quarter" idx="18"/>
          </p:nvPr>
        </p:nvSpPr>
        <p:spPr/>
        <p:txBody>
          <a:bodyPr/>
          <a:lstStyle/>
          <a:p>
            <a:r>
              <a:rPr lang="en-AU" dirty="0"/>
              <a:t>Animate for examples</a:t>
            </a:r>
          </a:p>
        </p:txBody>
      </p:sp>
      <p:sp>
        <p:nvSpPr>
          <p:cNvPr id="11" name="Rectangle 10">
            <a:extLst>
              <a:ext uri="{FF2B5EF4-FFF2-40B4-BE49-F238E27FC236}">
                <a16:creationId xmlns:a16="http://schemas.microsoft.com/office/drawing/2014/main" id="{82ECF984-7A07-6B39-BAB3-10FDB5C6E69D}"/>
              </a:ext>
              <a:ext uri="{C183D7F6-B498-43B3-948B-1728B52AA6E4}">
                <adec:decorative xmlns:adec="http://schemas.microsoft.com/office/drawing/2017/decorative" val="1"/>
              </a:ext>
            </a:extLst>
          </p:cNvPr>
          <p:cNvSpPr/>
          <p:nvPr/>
        </p:nvSpPr>
        <p:spPr>
          <a:xfrm>
            <a:off x="2971800" y="1310534"/>
            <a:ext cx="9044940" cy="538546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								            </a:t>
            </a:r>
            <a:r>
              <a:rPr lang="en-AU" dirty="0">
                <a:solidFill>
                  <a:schemeClr val="accent1">
                    <a:lumMod val="90000"/>
                    <a:lumOff val="10000"/>
                  </a:schemeClr>
                </a:solidFill>
              </a:rPr>
              <a:t>Real</a:t>
            </a:r>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CB2E437-61FB-B9B9-94D8-7616CF347717}"/>
                  </a:ext>
                </a:extLst>
              </p:cNvPr>
              <p:cNvSpPr/>
              <p:nvPr/>
            </p:nvSpPr>
            <p:spPr>
              <a:xfrm>
                <a:off x="360000" y="1310535"/>
                <a:ext cx="2486679" cy="2808905"/>
              </a:xfrm>
              <a:prstGeom prst="rect">
                <a:avLst/>
              </a:prstGeom>
              <a:solidFill>
                <a:schemeClr val="tx2">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solidFill>
                      <a:schemeClr val="tx1"/>
                    </a:solidFill>
                  </a:rPr>
                  <a:t>Unreal </a:t>
                </a:r>
              </a:p>
              <a:p>
                <a:pPr algn="ctr"/>
                <a14:m>
                  <m:oMathPara xmlns:m="http://schemas.openxmlformats.org/officeDocument/2006/math">
                    <m:oMathParaPr>
                      <m:jc m:val="centerGroup"/>
                    </m:oMathParaPr>
                    <m:oMath xmlns:m="http://schemas.openxmlformats.org/officeDocument/2006/math">
                      <m:rad>
                        <m:radPr>
                          <m:degHide m:val="on"/>
                          <m:ctrlPr>
                            <a:rPr lang="en-AU" b="0" i="1" smtClean="0">
                              <a:solidFill>
                                <a:schemeClr val="tx1"/>
                              </a:solidFill>
                              <a:latin typeface="Cambria Math" panose="02040503050406030204" pitchFamily="18" charset="0"/>
                            </a:rPr>
                          </m:ctrlPr>
                        </m:radPr>
                        <m:deg/>
                        <m:e>
                          <m:r>
                            <a:rPr lang="en-AU" b="0" i="1" smtClean="0">
                              <a:solidFill>
                                <a:schemeClr val="tx1"/>
                              </a:solidFill>
                              <a:latin typeface="Cambria Math" panose="02040503050406030204" pitchFamily="18" charset="0"/>
                            </a:rPr>
                            <m:t>−1</m:t>
                          </m:r>
                        </m:e>
                      </m:rad>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𝑖</m:t>
                      </m:r>
                    </m:oMath>
                  </m:oMathPara>
                </a14:m>
                <a:endParaRPr lang="en-AU" dirty="0">
                  <a:solidFill>
                    <a:schemeClr val="tx1"/>
                  </a:solidFill>
                </a:endParaRPr>
              </a:p>
            </p:txBody>
          </p:sp>
        </mc:Choice>
        <mc:Fallback xmlns="">
          <p:sp>
            <p:nvSpPr>
              <p:cNvPr id="13" name="Rectangle 12">
                <a:extLst>
                  <a:ext uri="{FF2B5EF4-FFF2-40B4-BE49-F238E27FC236}">
                    <a16:creationId xmlns:a16="http://schemas.microsoft.com/office/drawing/2014/main" id="{1CB2E437-61FB-B9B9-94D8-7616CF347717}"/>
                  </a:ext>
                </a:extLst>
              </p:cNvPr>
              <p:cNvSpPr>
                <a:spLocks noRot="1" noChangeAspect="1" noMove="1" noResize="1" noEditPoints="1" noAdjustHandles="1" noChangeArrowheads="1" noChangeShapeType="1" noTextEdit="1"/>
              </p:cNvSpPr>
              <p:nvPr/>
            </p:nvSpPr>
            <p:spPr>
              <a:xfrm>
                <a:off x="360000" y="1310535"/>
                <a:ext cx="2486679" cy="280890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37D36D90-8806-F81E-1238-360666D36D9B}"/>
                  </a:ext>
                </a:extLst>
              </p:cNvPr>
              <p:cNvSpPr/>
              <p:nvPr/>
            </p:nvSpPr>
            <p:spPr>
              <a:xfrm>
                <a:off x="3759199" y="1379375"/>
                <a:ext cx="5359400" cy="5326546"/>
              </a:xfrm>
              <a:prstGeom prst="ellipse">
                <a:avLst/>
              </a:prstGeom>
              <a:solidFill>
                <a:schemeClr val="accent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solidFill>
                    <a:schemeClr val="accent1">
                      <a:lumMod val="90000"/>
                      <a:lumOff val="10000"/>
                    </a:schemeClr>
                  </a:solidFill>
                </a:endParaRPr>
              </a:p>
              <a:p>
                <a:pPr algn="ctr"/>
                <a:r>
                  <a:rPr lang="en-AU" dirty="0">
                    <a:solidFill>
                      <a:schemeClr val="accent1">
                        <a:lumMod val="90000"/>
                        <a:lumOff val="10000"/>
                      </a:schemeClr>
                    </a:solidFill>
                  </a:rPr>
                  <a:t>Rational</a:t>
                </a:r>
              </a:p>
              <a:p>
                <a:pPr algn="ctr"/>
                <a:r>
                  <a:rPr lang="en-AU" sz="1600" dirty="0">
                    <a:solidFill>
                      <a:schemeClr val="accent1">
                        <a:lumMod val="90000"/>
                        <a:lumOff val="10000"/>
                      </a:schemeClr>
                    </a:solidFill>
                  </a:rPr>
                  <a:t>can be written as a fraction </a:t>
                </a:r>
              </a:p>
              <a:p>
                <a:pPr algn="ctr"/>
                <a14:m>
                  <m:oMathPara xmlns:m="http://schemas.openxmlformats.org/officeDocument/2006/math">
                    <m:oMathParaPr>
                      <m:jc m:val="centerGroup"/>
                    </m:oMathParaPr>
                    <m:oMath xmlns:m="http://schemas.openxmlformats.org/officeDocument/2006/math">
                      <m:f>
                        <m:fPr>
                          <m:ctrlPr>
                            <a:rPr lang="en-AU" sz="1600" b="0" i="1" smtClean="0">
                              <a:solidFill>
                                <a:schemeClr val="accent1">
                                  <a:lumMod val="90000"/>
                                  <a:lumOff val="10000"/>
                                </a:schemeClr>
                              </a:solidFill>
                              <a:latin typeface="Cambria Math" panose="02040503050406030204" pitchFamily="18" charset="0"/>
                            </a:rPr>
                          </m:ctrlPr>
                        </m:fPr>
                        <m:num>
                          <m:r>
                            <a:rPr lang="en-AU" sz="1600" b="0" i="1" smtClean="0">
                              <a:solidFill>
                                <a:schemeClr val="accent1">
                                  <a:lumMod val="90000"/>
                                  <a:lumOff val="10000"/>
                                </a:schemeClr>
                              </a:solidFill>
                              <a:latin typeface="Cambria Math" panose="02040503050406030204" pitchFamily="18" charset="0"/>
                            </a:rPr>
                            <m:t>1</m:t>
                          </m:r>
                        </m:num>
                        <m:den>
                          <m:r>
                            <a:rPr lang="en-AU" sz="1600" b="0" i="1" smtClean="0">
                              <a:solidFill>
                                <a:schemeClr val="accent1">
                                  <a:lumMod val="90000"/>
                                  <a:lumOff val="10000"/>
                                </a:schemeClr>
                              </a:solidFill>
                              <a:latin typeface="Cambria Math" panose="02040503050406030204" pitchFamily="18" charset="0"/>
                            </a:rPr>
                            <m:t>2</m:t>
                          </m:r>
                        </m:den>
                      </m:f>
                      <m:r>
                        <a:rPr lang="en-AU" sz="1600" b="0" i="1" smtClean="0">
                          <a:solidFill>
                            <a:schemeClr val="accent1">
                              <a:lumMod val="90000"/>
                              <a:lumOff val="10000"/>
                            </a:schemeClr>
                          </a:solidFill>
                          <a:latin typeface="Cambria Math" panose="02040503050406030204" pitchFamily="18" charset="0"/>
                        </a:rPr>
                        <m:t>, </m:t>
                      </m:r>
                      <m:r>
                        <a:rPr lang="en-AU" sz="1600" i="1" dirty="0" smtClean="0">
                          <a:solidFill>
                            <a:schemeClr val="accent1">
                              <a:lumMod val="90000"/>
                              <a:lumOff val="10000"/>
                            </a:schemeClr>
                          </a:solidFill>
                          <a:latin typeface="Cambria Math" panose="02040503050406030204" pitchFamily="18" charset="0"/>
                        </a:rPr>
                        <m:t>1.</m:t>
                      </m:r>
                      <m:acc>
                        <m:accPr>
                          <m:chr m:val="̇"/>
                          <m:ctrlPr>
                            <a:rPr lang="en-AU" sz="1600" b="0" i="1" dirty="0" smtClean="0">
                              <a:solidFill>
                                <a:schemeClr val="accent1">
                                  <a:lumMod val="90000"/>
                                  <a:lumOff val="10000"/>
                                </a:schemeClr>
                              </a:solidFill>
                              <a:latin typeface="Cambria Math" panose="02040503050406030204" pitchFamily="18" charset="0"/>
                            </a:rPr>
                          </m:ctrlPr>
                        </m:accPr>
                        <m:e>
                          <m:r>
                            <a:rPr lang="en-AU" sz="1600" b="0" i="1" dirty="0" smtClean="0">
                              <a:solidFill>
                                <a:schemeClr val="accent1">
                                  <a:lumMod val="90000"/>
                                  <a:lumOff val="10000"/>
                                </a:schemeClr>
                              </a:solidFill>
                              <a:latin typeface="Cambria Math" panose="02040503050406030204" pitchFamily="18" charset="0"/>
                            </a:rPr>
                            <m:t>2</m:t>
                          </m:r>
                        </m:e>
                      </m:acc>
                      <m:r>
                        <a:rPr lang="en-AU" sz="1600" b="0" i="0" smtClean="0">
                          <a:solidFill>
                            <a:schemeClr val="accent1">
                              <a:lumMod val="90000"/>
                              <a:lumOff val="10000"/>
                            </a:schemeClr>
                          </a:solidFill>
                          <a:latin typeface="Cambria Math" panose="02040503050406030204" pitchFamily="18" charset="0"/>
                        </a:rPr>
                        <m:t>, −0.05</m:t>
                      </m:r>
                    </m:oMath>
                  </m:oMathPara>
                </a14:m>
                <a:endParaRPr lang="en-AU" sz="1600" dirty="0">
                  <a:solidFill>
                    <a:schemeClr val="accent1">
                      <a:lumMod val="90000"/>
                      <a:lumOff val="10000"/>
                    </a:schemeClr>
                  </a:solidFill>
                </a:endParaRPr>
              </a:p>
            </p:txBody>
          </p:sp>
        </mc:Choice>
        <mc:Fallback xmlns="">
          <p:sp>
            <p:nvSpPr>
              <p:cNvPr id="9" name="Oval 8">
                <a:extLst>
                  <a:ext uri="{FF2B5EF4-FFF2-40B4-BE49-F238E27FC236}">
                    <a16:creationId xmlns:a16="http://schemas.microsoft.com/office/drawing/2014/main" id="{37D36D90-8806-F81E-1238-360666D36D9B}"/>
                  </a:ext>
                </a:extLst>
              </p:cNvPr>
              <p:cNvSpPr>
                <a:spLocks noRot="1" noChangeAspect="1" noMove="1" noResize="1" noEditPoints="1" noAdjustHandles="1" noChangeArrowheads="1" noChangeShapeType="1" noTextEdit="1"/>
              </p:cNvSpPr>
              <p:nvPr/>
            </p:nvSpPr>
            <p:spPr>
              <a:xfrm>
                <a:off x="3759199" y="1379375"/>
                <a:ext cx="5359400" cy="5326546"/>
              </a:xfrm>
              <a:prstGeom prst="ellipse">
                <a:avLst/>
              </a:prstGeom>
              <a:blipFill>
                <a:blip r:embed="rId2"/>
                <a:stretch>
                  <a:fillRect/>
                </a:stretch>
              </a:blipFill>
            </p:spPr>
            <p:txBody>
              <a:bodyPr/>
              <a:lstStyle/>
              <a:p>
                <a:r>
                  <a:rPr lang="en-AU">
                    <a:noFill/>
                  </a:rPr>
                  <a:t> </a:t>
                </a:r>
              </a:p>
            </p:txBody>
          </p:sp>
        </mc:Fallback>
      </mc:AlternateContent>
      <p:sp>
        <p:nvSpPr>
          <p:cNvPr id="8" name="Oval 7">
            <a:extLst>
              <a:ext uri="{FF2B5EF4-FFF2-40B4-BE49-F238E27FC236}">
                <a16:creationId xmlns:a16="http://schemas.microsoft.com/office/drawing/2014/main" id="{6666E9ED-C494-D1E5-E691-F0E5C7F0A3B1}"/>
              </a:ext>
            </a:extLst>
          </p:cNvPr>
          <p:cNvSpPr/>
          <p:nvPr/>
        </p:nvSpPr>
        <p:spPr>
          <a:xfrm>
            <a:off x="4057977" y="1369454"/>
            <a:ext cx="4761843" cy="3952354"/>
          </a:xfrm>
          <a:prstGeom prst="ellipse">
            <a:avLst/>
          </a:prstGeom>
          <a:solidFill>
            <a:schemeClr val="accent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algn="ctr"/>
            <a:r>
              <a:rPr lang="en-AU" dirty="0">
                <a:solidFill>
                  <a:schemeClr val="tx1"/>
                </a:solidFill>
              </a:rPr>
              <a:t>Integers</a:t>
            </a:r>
          </a:p>
          <a:p>
            <a:pPr algn="ctr"/>
            <a:r>
              <a:rPr lang="en-AU" sz="1600" dirty="0">
                <a:solidFill>
                  <a:schemeClr val="tx1"/>
                </a:solidFill>
              </a:rPr>
              <a:t>Positive and negative whole numbers</a:t>
            </a:r>
          </a:p>
          <a:p>
            <a:pPr algn="ctr"/>
            <a:r>
              <a:rPr lang="en-AU" sz="1600" dirty="0">
                <a:solidFill>
                  <a:schemeClr val="tx1"/>
                </a:solidFill>
              </a:rPr>
              <a:t>… -2, −1, 0, 1, 2, 3 …</a:t>
            </a:r>
          </a:p>
          <a:p>
            <a:pPr algn="ctr"/>
            <a:endParaRPr lang="en-AU" dirty="0"/>
          </a:p>
        </p:txBody>
      </p:sp>
      <p:sp>
        <p:nvSpPr>
          <p:cNvPr id="6" name="Oval 5">
            <a:extLst>
              <a:ext uri="{FF2B5EF4-FFF2-40B4-BE49-F238E27FC236}">
                <a16:creationId xmlns:a16="http://schemas.microsoft.com/office/drawing/2014/main" id="{E18D7FB9-A06A-469A-D00F-B3629D0EFBD2}"/>
              </a:ext>
            </a:extLst>
          </p:cNvPr>
          <p:cNvSpPr/>
          <p:nvPr/>
        </p:nvSpPr>
        <p:spPr>
          <a:xfrm>
            <a:off x="4763812" y="1379375"/>
            <a:ext cx="3350172" cy="2213679"/>
          </a:xfrm>
          <a:prstGeom prst="ellipse">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Natural </a:t>
            </a:r>
          </a:p>
          <a:p>
            <a:pPr algn="ctr"/>
            <a:r>
              <a:rPr lang="en-AU" sz="1600" dirty="0"/>
              <a:t>All positive integers not zero</a:t>
            </a:r>
          </a:p>
          <a:p>
            <a:pPr algn="ctr"/>
            <a:r>
              <a:rPr lang="en-AU" sz="1600" dirty="0"/>
              <a:t>1, 2, 3, 4 …</a:t>
            </a: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5D6EBD1-0FD6-889A-80C9-0D0972578A40}"/>
                  </a:ext>
                </a:extLst>
              </p:cNvPr>
              <p:cNvSpPr/>
              <p:nvPr/>
            </p:nvSpPr>
            <p:spPr>
              <a:xfrm>
                <a:off x="8944941" y="4119440"/>
                <a:ext cx="2987979" cy="22559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Irrational </a:t>
                </a:r>
              </a:p>
              <a:p>
                <a:pPr algn="ctr"/>
                <a:r>
                  <a:rPr lang="en-AU" sz="1600" b="1" dirty="0"/>
                  <a:t>CANNOT</a:t>
                </a:r>
                <a:r>
                  <a:rPr lang="en-AU" sz="1600" dirty="0"/>
                  <a:t> be written as a fraction</a:t>
                </a:r>
              </a:p>
              <a:p>
                <a:pPr algn="ct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𝜋</m:t>
                      </m:r>
                      <m:r>
                        <a:rPr lang="en-AU" sz="1600" b="0" i="1" smtClean="0">
                          <a:latin typeface="Cambria Math" panose="02040503050406030204" pitchFamily="18" charset="0"/>
                        </a:rPr>
                        <m:t>, </m:t>
                      </m:r>
                      <m:r>
                        <a:rPr lang="en-AU" sz="1600" b="0" i="1" smtClean="0">
                          <a:latin typeface="Cambria Math" panose="02040503050406030204" pitchFamily="18" charset="0"/>
                        </a:rPr>
                        <m:t>𝑒</m:t>
                      </m:r>
                      <m:r>
                        <a:rPr lang="en-AU" sz="1600" b="0" i="1" smtClean="0">
                          <a:latin typeface="Cambria Math" panose="02040503050406030204" pitchFamily="18" charset="0"/>
                        </a:rPr>
                        <m:t>, </m:t>
                      </m:r>
                      <m:rad>
                        <m:radPr>
                          <m:degHide m:val="on"/>
                          <m:ctrlPr>
                            <a:rPr lang="en-AU" sz="1600" b="0" i="1" smtClean="0">
                              <a:latin typeface="Cambria Math" panose="02040503050406030204" pitchFamily="18" charset="0"/>
                            </a:rPr>
                          </m:ctrlPr>
                        </m:radPr>
                        <m:deg/>
                        <m:e>
                          <m:r>
                            <a:rPr lang="en-AU" sz="1600" b="0" i="1" smtClean="0">
                              <a:latin typeface="Cambria Math" panose="02040503050406030204" pitchFamily="18" charset="0"/>
                            </a:rPr>
                            <m:t>2</m:t>
                          </m:r>
                        </m:e>
                      </m:rad>
                    </m:oMath>
                  </m:oMathPara>
                </a14:m>
                <a:endParaRPr lang="en-AU" sz="1600" dirty="0"/>
              </a:p>
              <a:p>
                <a:pPr algn="ctr"/>
                <a:endParaRPr lang="en-AU" sz="1600" dirty="0"/>
              </a:p>
            </p:txBody>
          </p:sp>
        </mc:Choice>
        <mc:Fallback xmlns="">
          <p:sp>
            <p:nvSpPr>
              <p:cNvPr id="10" name="Oval 9">
                <a:extLst>
                  <a:ext uri="{FF2B5EF4-FFF2-40B4-BE49-F238E27FC236}">
                    <a16:creationId xmlns:a16="http://schemas.microsoft.com/office/drawing/2014/main" id="{15D6EBD1-0FD6-889A-80C9-0D0972578A40}"/>
                  </a:ext>
                </a:extLst>
              </p:cNvPr>
              <p:cNvSpPr>
                <a:spLocks noRot="1" noChangeAspect="1" noMove="1" noResize="1" noEditPoints="1" noAdjustHandles="1" noChangeArrowheads="1" noChangeShapeType="1" noTextEdit="1"/>
              </p:cNvSpPr>
              <p:nvPr/>
            </p:nvSpPr>
            <p:spPr>
              <a:xfrm>
                <a:off x="8944941" y="4119440"/>
                <a:ext cx="2987979" cy="2255982"/>
              </a:xfrm>
              <a:prstGeom prst="ellipse">
                <a:avLst/>
              </a:prstGeo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9660156F-1D20-EC8E-F80A-30834C7279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40500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08B6-821E-D648-5988-9086CCEC875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A92183-8EF9-0BB5-4BFF-27021CC35805}"/>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62688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CBFB6-9AA4-E046-BB54-D085BBB22083}"/>
              </a:ext>
            </a:extLst>
          </p:cNvPr>
          <p:cNvSpPr>
            <a:spLocks noGrp="1"/>
          </p:cNvSpPr>
          <p:nvPr>
            <p:ph type="title"/>
          </p:nvPr>
        </p:nvSpPr>
        <p:spPr/>
        <p:txBody>
          <a:bodyPr/>
          <a:lstStyle/>
          <a:p>
            <a:r>
              <a:rPr lang="en-AU" dirty="0"/>
              <a:t>Finding the hypotenuse in exact form</a:t>
            </a:r>
          </a:p>
        </p:txBody>
      </p:sp>
      <p:sp>
        <p:nvSpPr>
          <p:cNvPr id="5" name="Text Placeholder 4">
            <a:extLst>
              <a:ext uri="{FF2B5EF4-FFF2-40B4-BE49-F238E27FC236}">
                <a16:creationId xmlns:a16="http://schemas.microsoft.com/office/drawing/2014/main" id="{8D0A7AE3-1502-06BF-F77D-CF77D9D6D4AC}"/>
              </a:ext>
            </a:extLst>
          </p:cNvPr>
          <p:cNvSpPr>
            <a:spLocks noGrp="1"/>
          </p:cNvSpPr>
          <p:nvPr>
            <p:ph type="body" sz="quarter" idx="17"/>
          </p:nvPr>
        </p:nvSpPr>
        <p:spPr>
          <a:xfrm>
            <a:off x="360000" y="1567087"/>
            <a:ext cx="11484000" cy="728058"/>
          </a:xfrm>
        </p:spPr>
        <p:txBody>
          <a:bodyPr/>
          <a:lstStyle/>
          <a:p>
            <a:r>
              <a:rPr lang="en-AU" dirty="0"/>
              <a:t>Find the unknown length, giving answers in an exact form. </a:t>
            </a:r>
          </a:p>
        </p:txBody>
      </p:sp>
      <p:sp>
        <p:nvSpPr>
          <p:cNvPr id="6" name="Right Triangle 5" descr="A right angled isoscles triangle with shorter sides both 1.">
            <a:extLst>
              <a:ext uri="{FF2B5EF4-FFF2-40B4-BE49-F238E27FC236}">
                <a16:creationId xmlns:a16="http://schemas.microsoft.com/office/drawing/2014/main" id="{F6EDE35C-99C2-1C71-3F22-383B703D88F5}"/>
              </a:ext>
            </a:extLst>
          </p:cNvPr>
          <p:cNvSpPr/>
          <p:nvPr/>
        </p:nvSpPr>
        <p:spPr>
          <a:xfrm>
            <a:off x="1636776" y="3959352"/>
            <a:ext cx="1800000" cy="1800000"/>
          </a:xfrm>
          <a:prstGeom prst="rtTriangl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Triangle 6" descr="A right angled isoscles triangle with shorter sides both 2.">
            <a:extLst>
              <a:ext uri="{FF2B5EF4-FFF2-40B4-BE49-F238E27FC236}">
                <a16:creationId xmlns:a16="http://schemas.microsoft.com/office/drawing/2014/main" id="{12C6FC9E-0C46-0A56-AD5E-01C953E07C2B}"/>
              </a:ext>
            </a:extLst>
          </p:cNvPr>
          <p:cNvSpPr/>
          <p:nvPr/>
        </p:nvSpPr>
        <p:spPr>
          <a:xfrm>
            <a:off x="6306312" y="2228688"/>
            <a:ext cx="3600000" cy="3600000"/>
          </a:xfrm>
          <a:prstGeom prst="rtTriangl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118FA88-1148-32DA-132D-442BC87F709C}"/>
              </a:ext>
              <a:ext uri="{C183D7F6-B498-43B3-948B-1728B52AA6E4}">
                <adec:decorative xmlns:adec="http://schemas.microsoft.com/office/drawing/2017/decorative" val="1"/>
              </a:ext>
            </a:extLst>
          </p:cNvPr>
          <p:cNvSpPr/>
          <p:nvPr/>
        </p:nvSpPr>
        <p:spPr>
          <a:xfrm>
            <a:off x="1636776" y="5621311"/>
            <a:ext cx="139558" cy="138041"/>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5725BE79-C960-1AEB-DB61-E15D7BEC00E1}"/>
              </a:ext>
              <a:ext uri="{C183D7F6-B498-43B3-948B-1728B52AA6E4}">
                <adec:decorative xmlns:adec="http://schemas.microsoft.com/office/drawing/2017/decorative" val="1"/>
              </a:ext>
            </a:extLst>
          </p:cNvPr>
          <p:cNvSpPr/>
          <p:nvPr/>
        </p:nvSpPr>
        <p:spPr>
          <a:xfrm>
            <a:off x="6306312" y="5681390"/>
            <a:ext cx="139558" cy="138041"/>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515E2654-F2F4-0663-7A2A-16D99FF4AD39}"/>
              </a:ext>
              <a:ext uri="{C183D7F6-B498-43B3-948B-1728B52AA6E4}">
                <adec:decorative xmlns:adec="http://schemas.microsoft.com/office/drawing/2017/decorative" val="1"/>
              </a:ext>
            </a:extLst>
          </p:cNvPr>
          <p:cNvSpPr txBox="1"/>
          <p:nvPr/>
        </p:nvSpPr>
        <p:spPr>
          <a:xfrm>
            <a:off x="1304144" y="4729397"/>
            <a:ext cx="914400" cy="914400"/>
          </a:xfrm>
          <a:prstGeom prst="rect">
            <a:avLst/>
          </a:prstGeom>
          <a:noFill/>
        </p:spPr>
        <p:txBody>
          <a:bodyPr wrap="none" lIns="0" tIns="0" rIns="0" bIns="0" rtlCol="0">
            <a:noAutofit/>
          </a:bodyPr>
          <a:lstStyle/>
          <a:p>
            <a:pPr algn="l"/>
            <a:r>
              <a:rPr lang="en-AU" sz="1800" dirty="0"/>
              <a:t>1</a:t>
            </a:r>
          </a:p>
        </p:txBody>
      </p:sp>
      <p:sp>
        <p:nvSpPr>
          <p:cNvPr id="11" name="TextBox 10">
            <a:extLst>
              <a:ext uri="{FF2B5EF4-FFF2-40B4-BE49-F238E27FC236}">
                <a16:creationId xmlns:a16="http://schemas.microsoft.com/office/drawing/2014/main" id="{770A8C0B-77D2-DB18-C806-FB8D2952FB84}"/>
              </a:ext>
              <a:ext uri="{C183D7F6-B498-43B3-948B-1728B52AA6E4}">
                <adec:decorative xmlns:adec="http://schemas.microsoft.com/office/drawing/2017/decorative" val="1"/>
              </a:ext>
            </a:extLst>
          </p:cNvPr>
          <p:cNvSpPr txBox="1"/>
          <p:nvPr/>
        </p:nvSpPr>
        <p:spPr>
          <a:xfrm>
            <a:off x="2285688" y="5875480"/>
            <a:ext cx="914400" cy="914400"/>
          </a:xfrm>
          <a:prstGeom prst="rect">
            <a:avLst/>
          </a:prstGeom>
          <a:noFill/>
        </p:spPr>
        <p:txBody>
          <a:bodyPr wrap="none" lIns="0" tIns="0" rIns="0" bIns="0" rtlCol="0">
            <a:noAutofit/>
          </a:bodyPr>
          <a:lstStyle/>
          <a:p>
            <a:pPr algn="l"/>
            <a:r>
              <a:rPr lang="en-AU" sz="1800" dirty="0"/>
              <a:t>1</a:t>
            </a:r>
          </a:p>
        </p:txBody>
      </p:sp>
      <p:sp>
        <p:nvSpPr>
          <p:cNvPr id="12" name="TextBox 11">
            <a:extLst>
              <a:ext uri="{FF2B5EF4-FFF2-40B4-BE49-F238E27FC236}">
                <a16:creationId xmlns:a16="http://schemas.microsoft.com/office/drawing/2014/main" id="{07E2B489-37C9-70DF-5E51-7F371731CDB8}"/>
              </a:ext>
              <a:ext uri="{C183D7F6-B498-43B3-948B-1728B52AA6E4}">
                <adec:decorative xmlns:adec="http://schemas.microsoft.com/office/drawing/2017/decorative" val="1"/>
              </a:ext>
            </a:extLst>
          </p:cNvPr>
          <p:cNvSpPr txBox="1"/>
          <p:nvPr/>
        </p:nvSpPr>
        <p:spPr>
          <a:xfrm>
            <a:off x="5918891" y="3724300"/>
            <a:ext cx="914400" cy="914400"/>
          </a:xfrm>
          <a:prstGeom prst="rect">
            <a:avLst/>
          </a:prstGeom>
          <a:noFill/>
        </p:spPr>
        <p:txBody>
          <a:bodyPr wrap="none" lIns="0" tIns="0" rIns="0" bIns="0" rtlCol="0">
            <a:noAutofit/>
          </a:bodyPr>
          <a:lstStyle/>
          <a:p>
            <a:pPr algn="l"/>
            <a:r>
              <a:rPr lang="en-AU" sz="1800" dirty="0"/>
              <a:t>2</a:t>
            </a:r>
          </a:p>
        </p:txBody>
      </p:sp>
      <p:sp>
        <p:nvSpPr>
          <p:cNvPr id="13" name="TextBox 12">
            <a:extLst>
              <a:ext uri="{FF2B5EF4-FFF2-40B4-BE49-F238E27FC236}">
                <a16:creationId xmlns:a16="http://schemas.microsoft.com/office/drawing/2014/main" id="{1F9AB7E5-D1A3-4351-5208-96E7E7397276}"/>
              </a:ext>
              <a:ext uri="{C183D7F6-B498-43B3-948B-1728B52AA6E4}">
                <adec:decorative xmlns:adec="http://schemas.microsoft.com/office/drawing/2017/decorative" val="1"/>
              </a:ext>
            </a:extLst>
          </p:cNvPr>
          <p:cNvSpPr txBox="1"/>
          <p:nvPr/>
        </p:nvSpPr>
        <p:spPr>
          <a:xfrm>
            <a:off x="7961051" y="6010229"/>
            <a:ext cx="914400" cy="914400"/>
          </a:xfrm>
          <a:prstGeom prst="rect">
            <a:avLst/>
          </a:prstGeom>
          <a:noFill/>
        </p:spPr>
        <p:txBody>
          <a:bodyPr wrap="none" lIns="0" tIns="0" rIns="0" bIns="0" rtlCol="0">
            <a:noAutofit/>
          </a:bodyPr>
          <a:lstStyle/>
          <a:p>
            <a:pPr algn="l"/>
            <a:r>
              <a:rPr lang="en-AU" sz="1800" dirty="0"/>
              <a:t>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888DE5-D60E-24F8-5482-8EF20701D7BF}"/>
                  </a:ext>
                  <a:ext uri="{C183D7F6-B498-43B3-948B-1728B52AA6E4}">
                    <adec:decorative xmlns:adec="http://schemas.microsoft.com/office/drawing/2017/decorative" val="1"/>
                  </a:ext>
                </a:extLst>
              </p:cNvPr>
              <p:cNvSpPr txBox="1"/>
              <p:nvPr/>
            </p:nvSpPr>
            <p:spPr>
              <a:xfrm>
                <a:off x="2272988" y="444581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oMath>
                  </m:oMathPara>
                </a14:m>
                <a:endParaRPr lang="en-AU" sz="1800" dirty="0"/>
              </a:p>
            </p:txBody>
          </p:sp>
        </mc:Choice>
        <mc:Fallback xmlns="">
          <p:sp>
            <p:nvSpPr>
              <p:cNvPr id="14" name="TextBox 13">
                <a:extLst>
                  <a:ext uri="{FF2B5EF4-FFF2-40B4-BE49-F238E27FC236}">
                    <a16:creationId xmlns:a16="http://schemas.microsoft.com/office/drawing/2014/main" id="{0E888DE5-D60E-24F8-5482-8EF20701D7B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272988" y="4445816"/>
                <a:ext cx="914400" cy="914400"/>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EDA6A20-EEF3-2E00-96FB-18049F3EDC35}"/>
                  </a:ext>
                  <a:ext uri="{C183D7F6-B498-43B3-948B-1728B52AA6E4}">
                    <adec:decorative xmlns:adec="http://schemas.microsoft.com/office/drawing/2017/decorative" val="1"/>
                  </a:ext>
                </a:extLst>
              </p:cNvPr>
              <p:cNvSpPr txBox="1"/>
              <p:nvPr/>
            </p:nvSpPr>
            <p:spPr>
              <a:xfrm>
                <a:off x="8106312" y="381499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8</m:t>
                          </m:r>
                        </m:e>
                      </m:rad>
                    </m:oMath>
                  </m:oMathPara>
                </a14:m>
                <a:endParaRPr lang="en-AU" sz="1800" dirty="0"/>
              </a:p>
            </p:txBody>
          </p:sp>
        </mc:Choice>
        <mc:Fallback xmlns="">
          <p:sp>
            <p:nvSpPr>
              <p:cNvPr id="15" name="TextBox 14">
                <a:extLst>
                  <a:ext uri="{FF2B5EF4-FFF2-40B4-BE49-F238E27FC236}">
                    <a16:creationId xmlns:a16="http://schemas.microsoft.com/office/drawing/2014/main" id="{EEDA6A20-EEF3-2E00-96FB-18049F3EDC3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8106312" y="3814997"/>
                <a:ext cx="914400" cy="914400"/>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474D9BE-5CCE-D4B1-066A-35E06956B8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12198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06569BE-0930-5CE1-38B9-E9BC4D0B8D79}"/>
                  </a:ext>
                </a:extLst>
              </p:cNvPr>
              <p:cNvSpPr>
                <a:spLocks noGrp="1"/>
              </p:cNvSpPr>
              <p:nvPr>
                <p:ph type="title"/>
              </p:nvPr>
            </p:nvSpPr>
            <p:spPr/>
            <p:txBody>
              <a:bodyPr/>
              <a:lstStyle/>
              <a:p>
                <a:r>
                  <a:rPr lang="en-AU" dirty="0"/>
                  <a:t>How do </a:t>
                </a:r>
                <a14:m>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2</m:t>
                        </m:r>
                      </m:e>
                    </m:rad>
                  </m:oMath>
                </a14:m>
                <a:r>
                  <a:rPr lang="en-AU" dirty="0"/>
                  <a:t> and </a:t>
                </a:r>
                <a14:m>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8</m:t>
                        </m:r>
                      </m:e>
                    </m:rad>
                  </m:oMath>
                </a14:m>
                <a:r>
                  <a:rPr lang="en-AU" dirty="0"/>
                  <a:t> relate?</a:t>
                </a:r>
              </a:p>
            </p:txBody>
          </p:sp>
        </mc:Choice>
        <mc:Fallback xmlns="">
          <p:sp>
            <p:nvSpPr>
              <p:cNvPr id="3" name="Title 2">
                <a:extLst>
                  <a:ext uri="{FF2B5EF4-FFF2-40B4-BE49-F238E27FC236}">
                    <a16:creationId xmlns:a16="http://schemas.microsoft.com/office/drawing/2014/main" id="{C06569BE-0930-5CE1-38B9-E9BC4D0B8D79}"/>
                  </a:ext>
                </a:extLst>
              </p:cNvPr>
              <p:cNvSpPr>
                <a:spLocks noGrp="1" noRot="1" noChangeAspect="1" noMove="1" noResize="1" noEditPoints="1" noAdjustHandles="1" noChangeArrowheads="1" noChangeShapeType="1" noTextEdit="1"/>
              </p:cNvSpPr>
              <p:nvPr>
                <p:ph type="title"/>
              </p:nvPr>
            </p:nvSpPr>
            <p:spPr>
              <a:blipFill>
                <a:blip r:embed="rId5"/>
                <a:stretch>
                  <a:fillRect l="-2389" t="-26667" b="-50000"/>
                </a:stretch>
              </a:blipFill>
            </p:spPr>
            <p:txBody>
              <a:bodyPr/>
              <a:lstStyle/>
              <a:p>
                <a:r>
                  <a:rPr lang="en-AU">
                    <a:noFill/>
                  </a:rPr>
                  <a:t> </a:t>
                </a:r>
              </a:p>
            </p:txBody>
          </p:sp>
        </mc:Fallback>
      </mc:AlternateContent>
      <p:pic>
        <p:nvPicPr>
          <p:cNvPr id="5" name="How does this go" descr="A video showing triangle representations and surds.">
            <a:hlinkClick r:id="" action="ppaction://media"/>
            <a:extLst>
              <a:ext uri="{FF2B5EF4-FFF2-40B4-BE49-F238E27FC236}">
                <a16:creationId xmlns:a16="http://schemas.microsoft.com/office/drawing/2014/main" id="{1CDB3052-0801-3E10-49DA-0043C45019D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857586" y="360000"/>
            <a:ext cx="6334414" cy="5806211"/>
          </a:xfrm>
          <a:prstGeom prst="rect">
            <a:avLst/>
          </a:prstGeom>
        </p:spPr>
      </p:pic>
      <p:sp>
        <p:nvSpPr>
          <p:cNvPr id="7" name="Text Placeholder 4">
            <a:extLst>
              <a:ext uri="{FF2B5EF4-FFF2-40B4-BE49-F238E27FC236}">
                <a16:creationId xmlns:a16="http://schemas.microsoft.com/office/drawing/2014/main" id="{365942F9-18BF-3F31-4443-ED652FE09BD0}"/>
              </a:ext>
            </a:extLst>
          </p:cNvPr>
          <p:cNvSpPr txBox="1">
            <a:spLocks/>
          </p:cNvSpPr>
          <p:nvPr/>
        </p:nvSpPr>
        <p:spPr>
          <a:xfrm>
            <a:off x="889937" y="1639823"/>
            <a:ext cx="4253564" cy="1498231"/>
          </a:xfrm>
          <a:prstGeom prst="wedgeRoundRectCallout">
            <a:avLst>
              <a:gd name="adj1" fmla="val 52697"/>
              <a:gd name="adj2" fmla="val 784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bg1"/>
                </a:solidFill>
              </a:rPr>
              <a:t>When comparing the side lengths of the triangles, what patterns can you see?</a:t>
            </a:r>
          </a:p>
        </p:txBody>
      </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12778A9F-CB29-FBD5-F7A8-43E9426CCFFE}"/>
                  </a:ext>
                </a:extLst>
              </p:cNvPr>
              <p:cNvSpPr txBox="1">
                <a:spLocks/>
              </p:cNvSpPr>
              <p:nvPr/>
            </p:nvSpPr>
            <p:spPr>
              <a:xfrm>
                <a:off x="657873" y="4057442"/>
                <a:ext cx="4253564" cy="1676931"/>
              </a:xfrm>
              <a:prstGeom prst="wedgeRoundRectCallout">
                <a:avLst>
                  <a:gd name="adj1" fmla="val 52697"/>
                  <a:gd name="adj2" fmla="val 784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bg1"/>
                    </a:solidFill>
                  </a:rPr>
                  <a:t>If </a:t>
                </a:r>
                <a14:m>
                  <m:oMath xmlns:m="http://schemas.openxmlformats.org/officeDocument/2006/math">
                    <m:rad>
                      <m:radPr>
                        <m:degHide m:val="on"/>
                        <m:ctrlPr>
                          <a:rPr lang="en-AU" b="0" i="1" smtClean="0">
                            <a:solidFill>
                              <a:schemeClr val="bg1"/>
                            </a:solidFill>
                            <a:latin typeface="Cambria Math" panose="02040503050406030204" pitchFamily="18" charset="0"/>
                          </a:rPr>
                        </m:ctrlPr>
                      </m:radPr>
                      <m:deg/>
                      <m:e>
                        <m:r>
                          <a:rPr lang="en-AU" b="0" i="1" smtClean="0">
                            <a:solidFill>
                              <a:schemeClr val="bg1"/>
                            </a:solidFill>
                            <a:latin typeface="Cambria Math" panose="02040503050406030204" pitchFamily="18" charset="0"/>
                          </a:rPr>
                          <m:t>8</m:t>
                        </m:r>
                      </m:e>
                    </m:rad>
                  </m:oMath>
                </a14:m>
                <a:r>
                  <a:rPr lang="en-AU" dirty="0">
                    <a:solidFill>
                      <a:schemeClr val="bg1"/>
                    </a:solidFill>
                  </a:rPr>
                  <a:t> can be written as </a:t>
                </a:r>
                <a14:m>
                  <m:oMath xmlns:m="http://schemas.openxmlformats.org/officeDocument/2006/math">
                    <m:r>
                      <a:rPr lang="en-AU" b="0" i="1" smtClean="0">
                        <a:solidFill>
                          <a:schemeClr val="bg1"/>
                        </a:solidFill>
                        <a:latin typeface="Cambria Math" panose="02040503050406030204" pitchFamily="18" charset="0"/>
                      </a:rPr>
                      <m:t>2</m:t>
                    </m:r>
                    <m:rad>
                      <m:radPr>
                        <m:degHide m:val="on"/>
                        <m:ctrlPr>
                          <a:rPr lang="en-AU" b="0" i="1" smtClean="0">
                            <a:solidFill>
                              <a:schemeClr val="bg1"/>
                            </a:solidFill>
                            <a:latin typeface="Cambria Math" panose="02040503050406030204" pitchFamily="18" charset="0"/>
                          </a:rPr>
                        </m:ctrlPr>
                      </m:radPr>
                      <m:deg/>
                      <m:e>
                        <m:r>
                          <a:rPr lang="en-AU" b="0" i="1" smtClean="0">
                            <a:solidFill>
                              <a:schemeClr val="bg1"/>
                            </a:solidFill>
                            <a:latin typeface="Cambria Math" panose="02040503050406030204" pitchFamily="18" charset="0"/>
                          </a:rPr>
                          <m:t>2</m:t>
                        </m:r>
                      </m:e>
                    </m:rad>
                  </m:oMath>
                </a14:m>
                <a:r>
                  <a:rPr lang="en-AU" dirty="0">
                    <a:solidFill>
                      <a:schemeClr val="bg1"/>
                    </a:solidFill>
                  </a:rPr>
                  <a:t>, what might that suggest for square roots such as </a:t>
                </a:r>
                <a14:m>
                  <m:oMath xmlns:m="http://schemas.openxmlformats.org/officeDocument/2006/math">
                    <m:rad>
                      <m:radPr>
                        <m:degHide m:val="on"/>
                        <m:ctrlPr>
                          <a:rPr lang="en-AU" b="0" i="1" smtClean="0">
                            <a:solidFill>
                              <a:schemeClr val="bg1"/>
                            </a:solidFill>
                            <a:latin typeface="Cambria Math" panose="02040503050406030204" pitchFamily="18" charset="0"/>
                          </a:rPr>
                        </m:ctrlPr>
                      </m:radPr>
                      <m:deg/>
                      <m:e>
                        <m:r>
                          <a:rPr lang="en-AU" b="0" i="1" smtClean="0">
                            <a:solidFill>
                              <a:schemeClr val="bg1"/>
                            </a:solidFill>
                            <a:latin typeface="Cambria Math" panose="02040503050406030204" pitchFamily="18" charset="0"/>
                          </a:rPr>
                          <m:t>12</m:t>
                        </m:r>
                      </m:e>
                    </m:rad>
                  </m:oMath>
                </a14:m>
                <a:r>
                  <a:rPr lang="en-AU" dirty="0">
                    <a:solidFill>
                      <a:schemeClr val="bg1"/>
                    </a:solidFill>
                  </a:rPr>
                  <a:t> or </a:t>
                </a:r>
                <a14:m>
                  <m:oMath xmlns:m="http://schemas.openxmlformats.org/officeDocument/2006/math">
                    <m:rad>
                      <m:radPr>
                        <m:degHide m:val="on"/>
                        <m:ctrlPr>
                          <a:rPr lang="en-AU" b="0" i="1" smtClean="0">
                            <a:solidFill>
                              <a:schemeClr val="bg1"/>
                            </a:solidFill>
                            <a:latin typeface="Cambria Math" panose="02040503050406030204" pitchFamily="18" charset="0"/>
                          </a:rPr>
                        </m:ctrlPr>
                      </m:radPr>
                      <m:deg/>
                      <m:e>
                        <m:r>
                          <a:rPr lang="en-AU" b="0" i="1" smtClean="0">
                            <a:solidFill>
                              <a:schemeClr val="bg1"/>
                            </a:solidFill>
                            <a:latin typeface="Cambria Math" panose="02040503050406030204" pitchFamily="18" charset="0"/>
                          </a:rPr>
                          <m:t>20</m:t>
                        </m:r>
                      </m:e>
                    </m:rad>
                  </m:oMath>
                </a14:m>
                <a:r>
                  <a:rPr lang="en-AU" dirty="0">
                    <a:solidFill>
                      <a:schemeClr val="bg1"/>
                    </a:solidFill>
                  </a:rPr>
                  <a:t>?</a:t>
                </a:r>
              </a:p>
            </p:txBody>
          </p:sp>
        </mc:Choice>
        <mc:Fallback xmlns="">
          <p:sp>
            <p:nvSpPr>
              <p:cNvPr id="8" name="Text Placeholder 4">
                <a:extLst>
                  <a:ext uri="{FF2B5EF4-FFF2-40B4-BE49-F238E27FC236}">
                    <a16:creationId xmlns:a16="http://schemas.microsoft.com/office/drawing/2014/main" id="{12778A9F-CB29-FBD5-F7A8-43E9426CCFFE}"/>
                  </a:ext>
                </a:extLst>
              </p:cNvPr>
              <p:cNvSpPr txBox="1">
                <a:spLocks noRot="1" noChangeAspect="1" noMove="1" noResize="1" noEditPoints="1" noAdjustHandles="1" noChangeArrowheads="1" noChangeShapeType="1" noTextEdit="1"/>
              </p:cNvSpPr>
              <p:nvPr/>
            </p:nvSpPr>
            <p:spPr>
              <a:xfrm>
                <a:off x="657873" y="4057442"/>
                <a:ext cx="4253564" cy="1676931"/>
              </a:xfrm>
              <a:prstGeom prst="wedgeRoundRectCallout">
                <a:avLst>
                  <a:gd name="adj1" fmla="val 52697"/>
                  <a:gd name="adj2" fmla="val 78452"/>
                  <a:gd name="adj3" fmla="val 16667"/>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057EBEF-627D-1CBE-4F2E-80A120B53F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0316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E849D3-36B8-98AC-28E3-9FC2F8D711C3}"/>
              </a:ext>
            </a:extLst>
          </p:cNvPr>
          <p:cNvSpPr>
            <a:spLocks noGrp="1"/>
          </p:cNvSpPr>
          <p:nvPr>
            <p:ph type="title"/>
          </p:nvPr>
        </p:nvSpPr>
        <p:spPr/>
        <p:txBody>
          <a:bodyPr/>
          <a:lstStyle/>
          <a:p>
            <a:r>
              <a:rPr lang="en-AU" dirty="0"/>
              <a:t>Simplifying surds (1)</a:t>
            </a:r>
          </a:p>
        </p:txBody>
      </p:sp>
      <p:sp>
        <p:nvSpPr>
          <p:cNvPr id="4" name="Text Placeholder 3">
            <a:extLst>
              <a:ext uri="{FF2B5EF4-FFF2-40B4-BE49-F238E27FC236}">
                <a16:creationId xmlns:a16="http://schemas.microsoft.com/office/drawing/2014/main" id="{E61F95D5-80B0-9CB6-8DAA-A284096F8023}"/>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3BBE59F-E850-F9C9-D2FA-C2D60BBC2AE2}"/>
                  </a:ext>
                </a:extLst>
              </p:cNvPr>
              <p:cNvSpPr>
                <a:spLocks noGrp="1"/>
              </p:cNvSpPr>
              <p:nvPr>
                <p:ph type="body" sz="quarter" idx="17"/>
              </p:nvPr>
            </p:nvSpPr>
            <p:spPr/>
            <p:txBody>
              <a:bodyPr/>
              <a:lstStyle/>
              <a:p>
                <a:r>
                  <a:rPr lang="en-AU" dirty="0"/>
                  <a:t>Simplify </a:t>
                </a:r>
                <a14:m>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50</m:t>
                        </m:r>
                      </m:e>
                    </m:rad>
                  </m:oMath>
                </a14:m>
                <a:endParaRPr lang="en-AU" dirty="0"/>
              </a:p>
              <a:p>
                <a:endParaRPr lang="en-AU" dirty="0"/>
              </a:p>
              <a:p>
                <a:pPr marL="1433513"/>
                <a14:m>
                  <m:oMathPara xmlns:m="http://schemas.openxmlformats.org/officeDocument/2006/math">
                    <m:oMathParaPr>
                      <m:jc m:val="left"/>
                    </m:oMathParaPr>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50</m:t>
                          </m:r>
                        </m:e>
                      </m:rad>
                      <m:r>
                        <m:rPr>
                          <m:aln/>
                        </m:rP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25×2</m:t>
                          </m:r>
                        </m:e>
                      </m:rad>
                    </m:oMath>
                    <m:oMath xmlns:m="http://schemas.openxmlformats.org/officeDocument/2006/math">
                      <m:r>
                        <m:rPr>
                          <m:aln/>
                        </m:rP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25</m:t>
                          </m:r>
                        </m:e>
                      </m:rad>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5</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oMath>
                  </m:oMathPara>
                </a14:m>
                <a:endParaRPr lang="en-AU" dirty="0"/>
              </a:p>
              <a:p>
                <a:endParaRPr lang="en-AU" dirty="0"/>
              </a:p>
            </p:txBody>
          </p:sp>
        </mc:Choice>
        <mc:Fallback xmlns="">
          <p:sp>
            <p:nvSpPr>
              <p:cNvPr id="5" name="Text Placeholder 4">
                <a:extLst>
                  <a:ext uri="{FF2B5EF4-FFF2-40B4-BE49-F238E27FC236}">
                    <a16:creationId xmlns:a16="http://schemas.microsoft.com/office/drawing/2014/main" id="{F3BBE59F-E850-F9C9-D2FA-C2D60BBC2AE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581CC47E-ECA7-66F3-D6F2-9B9B5DA65E36}"/>
              </a:ext>
            </a:extLst>
          </p:cNvPr>
          <p:cNvSpPr/>
          <p:nvPr/>
        </p:nvSpPr>
        <p:spPr>
          <a:xfrm>
            <a:off x="4496843" y="1497013"/>
            <a:ext cx="4872625" cy="977030"/>
          </a:xfrm>
          <a:prstGeom prst="wedgeRoundRectCallout">
            <a:avLst>
              <a:gd name="adj1" fmla="val -66485"/>
              <a:gd name="adj2" fmla="val 866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latin typeface="Arial" panose="020B0604020202020204" pitchFamily="34" charset="0"/>
              </a:rPr>
              <a:t>Why has 25 been factored out?</a:t>
            </a:r>
          </a:p>
        </p:txBody>
      </p:sp>
      <p:sp>
        <p:nvSpPr>
          <p:cNvPr id="7" name="Speech Bubble: Rectangle with Corners Rounded 6">
            <a:extLst>
              <a:ext uri="{FF2B5EF4-FFF2-40B4-BE49-F238E27FC236}">
                <a16:creationId xmlns:a16="http://schemas.microsoft.com/office/drawing/2014/main" id="{2BBA80B2-B291-8EAC-53CC-6B0638CDD118}"/>
              </a:ext>
            </a:extLst>
          </p:cNvPr>
          <p:cNvSpPr/>
          <p:nvPr/>
        </p:nvSpPr>
        <p:spPr>
          <a:xfrm>
            <a:off x="5801637" y="2950441"/>
            <a:ext cx="4872625" cy="977030"/>
          </a:xfrm>
          <a:prstGeom prst="wedgeRoundRectCallout">
            <a:avLst>
              <a:gd name="adj1" fmla="val -83452"/>
              <a:gd name="adj2" fmla="val -402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latin typeface="Arial" panose="020B0604020202020204" pitchFamily="34" charset="0"/>
              </a:rPr>
              <a:t>How could we find the square factors of a number?</a:t>
            </a:r>
          </a:p>
        </p:txBody>
      </p:sp>
      <p:sp>
        <p:nvSpPr>
          <p:cNvPr id="8" name="Speech Bubble: Rectangle with Corners Rounded 7">
            <a:extLst>
              <a:ext uri="{FF2B5EF4-FFF2-40B4-BE49-F238E27FC236}">
                <a16:creationId xmlns:a16="http://schemas.microsoft.com/office/drawing/2014/main" id="{C7FB39DC-7092-6E2F-DDAA-5902A4790FFA}"/>
              </a:ext>
            </a:extLst>
          </p:cNvPr>
          <p:cNvSpPr/>
          <p:nvPr/>
        </p:nvSpPr>
        <p:spPr>
          <a:xfrm>
            <a:off x="5326357" y="4551469"/>
            <a:ext cx="4872625" cy="977030"/>
          </a:xfrm>
          <a:prstGeom prst="wedgeRoundRectCallout">
            <a:avLst>
              <a:gd name="adj1" fmla="val -83452"/>
              <a:gd name="adj2" fmla="val -1313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latin typeface="Arial" panose="020B0604020202020204" pitchFamily="34" charset="0"/>
              </a:rPr>
              <a:t>Why am I allowed to separate the surds?</a:t>
            </a:r>
          </a:p>
        </p:txBody>
      </p:sp>
      <p:sp>
        <p:nvSpPr>
          <p:cNvPr id="2" name="Slide Number Placeholder 1">
            <a:extLst>
              <a:ext uri="{FF2B5EF4-FFF2-40B4-BE49-F238E27FC236}">
                <a16:creationId xmlns:a16="http://schemas.microsoft.com/office/drawing/2014/main" id="{DB23E6EB-E4B3-A7D6-E8A3-F9B21AAA53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52483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8c6f0761-0ef4-4d3b-8fe8-3b60dff82ea3"/>
    <ds:schemaRef ds:uri="0d94be99-a0f6-44e7-93d1-7f56be2e14d5"/>
  </ds:schemaRefs>
</ds:datastoreItem>
</file>

<file path=customXml/itemProps2.xml><?xml version="1.0" encoding="utf-8"?>
<ds:datastoreItem xmlns:ds="http://schemas.openxmlformats.org/officeDocument/2006/customXml" ds:itemID="{8361553F-E9BE-4643-A0C1-ABE0654843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1102</TotalTime>
  <Words>1242</Words>
  <Application>Microsoft Office PowerPoint</Application>
  <PresentationFormat>Widescreen</PresentationFormat>
  <Paragraphs>179</Paragraphs>
  <Slides>20</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Times New Roman</vt:lpstr>
      <vt:lpstr>Symbol</vt:lpstr>
      <vt:lpstr>Calibri</vt:lpstr>
      <vt:lpstr>Cambria Math</vt:lpstr>
      <vt:lpstr>Public Sans</vt:lpstr>
      <vt:lpstr>NSWG Corporate</vt:lpstr>
      <vt:lpstr>Simplifying surds</vt:lpstr>
      <vt:lpstr>Learning intentions and success criteria</vt:lpstr>
      <vt:lpstr>Activating prior knowledge</vt:lpstr>
      <vt:lpstr>Which one doesn’t belong?</vt:lpstr>
      <vt:lpstr>Types of numbers </vt:lpstr>
      <vt:lpstr>Connecting learning</vt:lpstr>
      <vt:lpstr>Finding the hypotenuse in exact form</vt:lpstr>
      <vt:lpstr>How do √2 and √8 relate?</vt:lpstr>
      <vt:lpstr>Simplifying surds (1)</vt:lpstr>
      <vt:lpstr>Simplifying surds (2)</vt:lpstr>
      <vt:lpstr>x-intercepts in exact form</vt:lpstr>
      <vt:lpstr>Releasing responsibility</vt:lpstr>
      <vt:lpstr>Adding and subtracting surds (1)</vt:lpstr>
      <vt:lpstr>Adding and subtracting surds (2)</vt:lpstr>
      <vt:lpstr>Multiplying surds (1)</vt:lpstr>
      <vt:lpstr>Multiplying surds (2)</vt:lpstr>
      <vt:lpstr>Dividing surds (1)</vt:lpstr>
      <vt:lpstr>Dividing surds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10 – Simplifying surds – slide deck</dc:title>
  <dc:creator>NSW Department of Education</dc:creator>
  <dcterms:created xsi:type="dcterms:W3CDTF">2025-05-19T21:52:24Z</dcterms:created>
  <dcterms:modified xsi:type="dcterms:W3CDTF">2025-12-03T01:14:28Z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