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89" r:id="rId8"/>
    <p:sldId id="26543" r:id="rId9"/>
    <p:sldId id="26541" r:id="rId10"/>
    <p:sldId id="26542" r:id="rId11"/>
    <p:sldId id="26506" r:id="rId12"/>
    <p:sldId id="26513" r:id="rId13"/>
    <p:sldId id="26512" r:id="rId14"/>
    <p:sldId id="26536" r:id="rId15"/>
    <p:sldId id="26544" r:id="rId16"/>
    <p:sldId id="26539" r:id="rId17"/>
    <p:sldId id="26546" r:id="rId18"/>
    <p:sldId id="26530" r:id="rId19"/>
    <p:sldId id="26508" r:id="rId20"/>
    <p:sldId id="26545"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2" autoAdjust="0"/>
  </p:normalViewPr>
  <p:slideViewPr>
    <p:cSldViewPr snapToGrid="0">
      <p:cViewPr varScale="1">
        <p:scale>
          <a:sx n="80" d="100"/>
          <a:sy n="80" d="100"/>
        </p:scale>
        <p:origin x="330"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B608F32-918A-4A14-94F6-A0382153581E}"/>
    <pc:docChg chg="undo custSel modSld">
      <pc:chgData name="Daisy Hong" userId="852f2fe8-ba51-4773-8c32-260fca1b2ee4" providerId="ADAL" clId="{BB608F32-918A-4A14-94F6-A0382153581E}" dt="2025-11-26T22:39:02.409" v="17" actId="1076"/>
      <pc:docMkLst>
        <pc:docMk/>
      </pc:docMkLst>
      <pc:sldChg chg="modSp mod">
        <pc:chgData name="Daisy Hong" userId="852f2fe8-ba51-4773-8c32-260fca1b2ee4" providerId="ADAL" clId="{BB608F32-918A-4A14-94F6-A0382153581E}" dt="2025-11-26T22:39:02.409" v="17" actId="1076"/>
        <pc:sldMkLst>
          <pc:docMk/>
          <pc:sldMk cId="2549305938" sldId="26539"/>
        </pc:sldMkLst>
        <pc:spChg chg="mod">
          <ac:chgData name="Daisy Hong" userId="852f2fe8-ba51-4773-8c32-260fca1b2ee4" providerId="ADAL" clId="{BB608F32-918A-4A14-94F6-A0382153581E}" dt="2025-11-26T22:37:17.504" v="0" actId="1036"/>
          <ac:spMkLst>
            <pc:docMk/>
            <pc:sldMk cId="2549305938" sldId="26539"/>
            <ac:spMk id="3" creationId="{42BA222B-ED12-AEBF-EB38-DF6E2D62CF7C}"/>
          </ac:spMkLst>
        </pc:spChg>
        <pc:spChg chg="mod">
          <ac:chgData name="Daisy Hong" userId="852f2fe8-ba51-4773-8c32-260fca1b2ee4" providerId="ADAL" clId="{BB608F32-918A-4A14-94F6-A0382153581E}" dt="2025-11-26T22:38:47.840" v="15" actId="14100"/>
          <ac:spMkLst>
            <pc:docMk/>
            <pc:sldMk cId="2549305938" sldId="26539"/>
            <ac:spMk id="5" creationId="{4AC8D1C8-4C5D-D293-740D-B717F7CCA957}"/>
          </ac:spMkLst>
        </pc:spChg>
        <pc:spChg chg="mod ord">
          <ac:chgData name="Daisy Hong" userId="852f2fe8-ba51-4773-8c32-260fca1b2ee4" providerId="ADAL" clId="{BB608F32-918A-4A14-94F6-A0382153581E}" dt="2025-11-26T22:39:02.409" v="17" actId="1076"/>
          <ac:spMkLst>
            <pc:docMk/>
            <pc:sldMk cId="2549305938" sldId="26539"/>
            <ac:spMk id="8" creationId="{13DBF9A2-4EA1-D5DA-765B-F25F2E5C5572}"/>
          </ac:spMkLst>
        </pc:spChg>
        <pc:spChg chg="mod ord">
          <ac:chgData name="Daisy Hong" userId="852f2fe8-ba51-4773-8c32-260fca1b2ee4" providerId="ADAL" clId="{BB608F32-918A-4A14-94F6-A0382153581E}" dt="2025-11-26T22:38:31.330" v="12" actId="1076"/>
          <ac:spMkLst>
            <pc:docMk/>
            <pc:sldMk cId="2549305938" sldId="26539"/>
            <ac:spMk id="18" creationId="{5679F251-E845-4886-8576-D0CC51DDCC9F}"/>
          </ac:spMkLst>
        </pc:spChg>
        <pc:spChg chg="ord">
          <ac:chgData name="Daisy Hong" userId="852f2fe8-ba51-4773-8c32-260fca1b2ee4" providerId="ADAL" clId="{BB608F32-918A-4A14-94F6-A0382153581E}" dt="2025-11-26T22:37:31.947" v="1" actId="13244"/>
          <ac:spMkLst>
            <pc:docMk/>
            <pc:sldMk cId="2549305938" sldId="26539"/>
            <ac:spMk id="19" creationId="{F1637F85-4E67-688F-18D3-146C27E957C9}"/>
          </ac:spMkLst>
        </pc:spChg>
        <pc:spChg chg="mod ord">
          <ac:chgData name="Daisy Hong" userId="852f2fe8-ba51-4773-8c32-260fca1b2ee4" providerId="ADAL" clId="{BB608F32-918A-4A14-94F6-A0382153581E}" dt="2025-11-26T22:38:34.639" v="13" actId="1076"/>
          <ac:spMkLst>
            <pc:docMk/>
            <pc:sldMk cId="2549305938" sldId="26539"/>
            <ac:spMk id="27" creationId="{2F9C411A-55B8-5F39-502D-DEBF1408E992}"/>
          </ac:spMkLst>
        </pc:spChg>
        <pc:spChg chg="ord">
          <ac:chgData name="Daisy Hong" userId="852f2fe8-ba51-4773-8c32-260fca1b2ee4" providerId="ADAL" clId="{BB608F32-918A-4A14-94F6-A0382153581E}" dt="2025-11-26T22:38:00.457" v="5" actId="13244"/>
          <ac:spMkLst>
            <pc:docMk/>
            <pc:sldMk cId="2549305938" sldId="26539"/>
            <ac:spMk id="28" creationId="{C08FA5D1-CA3A-9C5A-D540-55E60AAC1B7B}"/>
          </ac:spMkLst>
        </pc:spChg>
        <pc:grpChg chg="ord">
          <ac:chgData name="Daisy Hong" userId="852f2fe8-ba51-4773-8c32-260fca1b2ee4" providerId="ADAL" clId="{BB608F32-918A-4A14-94F6-A0382153581E}" dt="2025-11-26T22:38:16.712" v="7" actId="13244"/>
          <ac:grpSpMkLst>
            <pc:docMk/>
            <pc:sldMk cId="2549305938" sldId="26539"/>
            <ac:grpSpMk id="6" creationId="{F3DB6299-1D61-AA32-E185-F5E43C66AC35}"/>
          </ac:grpSpMkLst>
        </pc:grpChg>
        <pc:cxnChg chg="mod">
          <ac:chgData name="Daisy Hong" userId="852f2fe8-ba51-4773-8c32-260fca1b2ee4" providerId="ADAL" clId="{BB608F32-918A-4A14-94F6-A0382153581E}" dt="2025-11-26T22:38:27.154" v="11" actId="1076"/>
          <ac:cxnSpMkLst>
            <pc:docMk/>
            <pc:sldMk cId="2549305938" sldId="26539"/>
            <ac:cxnSpMk id="21" creationId="{53ABB466-406C-6563-007C-7F4AE7249039}"/>
          </ac:cxnSpMkLst>
        </pc:cxnChg>
        <pc:cxnChg chg="mod">
          <ac:chgData name="Daisy Hong" userId="852f2fe8-ba51-4773-8c32-260fca1b2ee4" providerId="ADAL" clId="{BB608F32-918A-4A14-94F6-A0382153581E}" dt="2025-11-26T22:38:36.672" v="14" actId="1076"/>
          <ac:cxnSpMkLst>
            <pc:docMk/>
            <pc:sldMk cId="2549305938" sldId="26539"/>
            <ac:cxnSpMk id="24" creationId="{E5A5BB5B-8F89-A201-26A9-C982B0022D4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0D0B-2FEB-0DFC-F2C0-4B7439FD9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55C88-170B-CB99-2FFE-E8A1A18D6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8BAB2-C21A-16B5-0501-D6169D73268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2BCE203-084B-D323-221C-7C260BD17755}"/>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1209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16B2-ABF2-C37A-A888-1BC80099B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2C075-9CA0-A6C0-5723-C145D2123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9F170-C795-6D21-6347-B0AB384D531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25D1350-678E-9CAA-DEAD-3AB2F48BA8A8}"/>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434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F070-1D2F-9726-3E2D-5423A4F3F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FE6E5-F98D-B720-58A2-31561A4D2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3E88-99F9-C156-A983-1C15DB33E02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AC59B3A-DCFE-4C77-E17D-305B2F7F227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2917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13518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0.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6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The quadratic formula</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7173DFA4-6158-7C23-375F-7485AA66A02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The quadratic formula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4BDC01-F53C-DE30-1C44-02DAC59F90ED}"/>
                  </a:ext>
                </a:extLst>
              </p:cNvPr>
              <p:cNvSpPr txBox="1"/>
              <p:nvPr/>
            </p:nvSpPr>
            <p:spPr>
              <a:xfrm>
                <a:off x="220133" y="1589501"/>
                <a:ext cx="5029200" cy="461665"/>
              </a:xfrm>
              <a:prstGeom prst="rect">
                <a:avLst/>
              </a:prstGeom>
              <a:noFill/>
            </p:spPr>
            <p:txBody>
              <a:bodyPr wrap="square">
                <a:spAutoFit/>
              </a:bodyPr>
              <a:lstStyle/>
              <a:p>
                <a:r>
                  <a:rPr lang="en-AU"/>
                  <a:t>Solve </a:t>
                </a:r>
                <a14:m>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+2=0</m:t>
                    </m:r>
                  </m:oMath>
                </a14:m>
                <a:endParaRPr lang="en-AU"/>
              </a:p>
            </p:txBody>
          </p:sp>
        </mc:Choice>
        <mc:Fallback xmlns="">
          <p:sp>
            <p:nvSpPr>
              <p:cNvPr id="8" name="TextBox 7">
                <a:extLst>
                  <a:ext uri="{FF2B5EF4-FFF2-40B4-BE49-F238E27FC236}">
                    <a16:creationId xmlns:a16="http://schemas.microsoft.com/office/drawing/2014/main" id="{A14BDC01-F53C-DE30-1C44-02DAC59F90ED}"/>
                  </a:ext>
                </a:extLst>
              </p:cNvPr>
              <p:cNvSpPr txBox="1">
                <a:spLocks noRot="1" noChangeAspect="1" noMove="1" noResize="1" noEditPoints="1" noAdjustHandles="1" noChangeArrowheads="1" noChangeShapeType="1" noTextEdit="1"/>
              </p:cNvSpPr>
              <p:nvPr/>
            </p:nvSpPr>
            <p:spPr>
              <a:xfrm>
                <a:off x="220133" y="1589501"/>
                <a:ext cx="5029200" cy="461665"/>
              </a:xfrm>
              <a:prstGeom prst="rect">
                <a:avLst/>
              </a:prstGeom>
              <a:blipFill>
                <a:blip r:embed="rId2"/>
                <a:stretch>
                  <a:fillRect l="-1818"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803CF10-C185-603F-B93F-88CFE38BBA82}"/>
                  </a:ext>
                </a:extLst>
              </p:cNvPr>
              <p:cNvSpPr txBox="1"/>
              <p:nvPr/>
            </p:nvSpPr>
            <p:spPr>
              <a:xfrm>
                <a:off x="360001" y="2202236"/>
                <a:ext cx="2937514"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𝑎</m:t>
                      </m:r>
                      <m:r>
                        <a:rPr lang="en-AU" sz="2400" i="1" smtClean="0">
                          <a:latin typeface="Cambria Math" panose="02040503050406030204" pitchFamily="18" charset="0"/>
                        </a:rPr>
                        <m:t>=3, </m:t>
                      </m:r>
                      <m:r>
                        <a:rPr lang="en-AU" sz="2400" i="1" smtClean="0">
                          <a:latin typeface="Cambria Math" panose="02040503050406030204" pitchFamily="18" charset="0"/>
                        </a:rPr>
                        <m:t>𝑏</m:t>
                      </m:r>
                      <m:r>
                        <a:rPr lang="en-AU" sz="2400" i="1" smtClean="0">
                          <a:latin typeface="Cambria Math" panose="02040503050406030204" pitchFamily="18" charset="0"/>
                        </a:rPr>
                        <m:t>=−6, </m:t>
                      </m:r>
                      <m:r>
                        <a:rPr lang="en-AU" sz="2400" i="1" smtClean="0">
                          <a:latin typeface="Cambria Math" panose="02040503050406030204" pitchFamily="18" charset="0"/>
                        </a:rPr>
                        <m:t>𝑐</m:t>
                      </m:r>
                      <m:r>
                        <a:rPr lang="en-AU" sz="2400" i="1" smtClean="0">
                          <a:latin typeface="Cambria Math" panose="02040503050406030204" pitchFamily="18" charset="0"/>
                        </a:rPr>
                        <m:t>=2 </m:t>
                      </m:r>
                    </m:oMath>
                  </m:oMathPara>
                </a14:m>
                <a:endParaRPr lang="en-AU"/>
              </a:p>
            </p:txBody>
          </p:sp>
        </mc:Choice>
        <mc:Fallback xmlns="">
          <p:sp>
            <p:nvSpPr>
              <p:cNvPr id="9" name="TextBox 8">
                <a:extLst>
                  <a:ext uri="{FF2B5EF4-FFF2-40B4-BE49-F238E27FC236}">
                    <a16:creationId xmlns:a16="http://schemas.microsoft.com/office/drawing/2014/main" id="{A803CF10-C185-603F-B93F-88CFE38BBA82}"/>
                  </a:ext>
                </a:extLst>
              </p:cNvPr>
              <p:cNvSpPr txBox="1">
                <a:spLocks noRot="1" noChangeAspect="1" noMove="1" noResize="1" noEditPoints="1" noAdjustHandles="1" noChangeArrowheads="1" noChangeShapeType="1" noTextEdit="1"/>
              </p:cNvSpPr>
              <p:nvPr/>
            </p:nvSpPr>
            <p:spPr>
              <a:xfrm>
                <a:off x="360001" y="2202236"/>
                <a:ext cx="2937514"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FC7BEA-67EA-3ED8-BDCA-E3FDC4FCBF22}"/>
                  </a:ext>
                </a:extLst>
              </p:cNvPr>
              <p:cNvSpPr txBox="1"/>
              <p:nvPr/>
            </p:nvSpPr>
            <p:spPr>
              <a:xfrm>
                <a:off x="3895566" y="825434"/>
                <a:ext cx="6094206" cy="52071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𝑥</m:t>
                      </m:r>
                      <m:r>
                        <m:rPr>
                          <m:aln/>
                        </m:rP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𝑏</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sSup>
                                <m:sSupPr>
                                  <m:ctrlPr>
                                    <a:rPr lang="en-AU" sz="1800" i="1">
                                      <a:latin typeface="Cambria Math" panose="02040503050406030204" pitchFamily="18" charset="0"/>
                                    </a:rPr>
                                  </m:ctrlPr>
                                </m:sSupPr>
                                <m:e>
                                  <m:r>
                                    <a:rPr lang="en-AU" sz="1800" i="1">
                                      <a:latin typeface="Cambria Math" panose="02040503050406030204" pitchFamily="18" charset="0"/>
                                    </a:rPr>
                                    <m:t>𝑏</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𝑎𝑐</m:t>
                              </m:r>
                            </m:e>
                          </m:rad>
                        </m:num>
                        <m:den>
                          <m:r>
                            <a:rPr lang="en-AU" sz="1800" b="0" i="1" smtClean="0">
                              <a:latin typeface="Cambria Math" panose="02040503050406030204" pitchFamily="18" charset="0"/>
                            </a:rPr>
                            <m:t>2</m:t>
                          </m:r>
                          <m:r>
                            <a:rPr lang="en-AU" sz="1800" b="0" i="1" smtClean="0">
                              <a:latin typeface="Cambria Math" panose="02040503050406030204" pitchFamily="18" charset="0"/>
                            </a:rPr>
                            <m:t>𝑎</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−6</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−4×3×2</m:t>
                              </m:r>
                            </m:e>
                          </m:rad>
                        </m:num>
                        <m:den>
                          <m:r>
                            <a:rPr lang="en-AU" sz="1800" b="0" i="1" smtClean="0">
                              <a:latin typeface="Cambria Math" panose="02040503050406030204" pitchFamily="18" charset="0"/>
                            </a:rPr>
                            <m:t>2×3</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36−24</m:t>
                              </m:r>
                            </m:e>
                          </m:rad>
                        </m:num>
                        <m:den>
                          <m:r>
                            <a:rPr lang="en-AU" sz="1800" b="0" i="1" smtClean="0">
                              <a:latin typeface="Cambria Math" panose="02040503050406030204" pitchFamily="18" charset="0"/>
                            </a:rPr>
                            <m:t>6</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
                            <a:rPr lang="en-AU" sz="1800" i="1">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12</m:t>
                              </m:r>
                            </m:e>
                          </m:rad>
                        </m:num>
                        <m:den>
                          <m:r>
                            <a:rPr lang="en-AU" sz="1800" b="0" i="1" smtClean="0">
                              <a:latin typeface="Cambria Math" panose="02040503050406030204" pitchFamily="18" charset="0"/>
                            </a:rPr>
                            <m:t>6</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12</m:t>
                              </m:r>
                            </m:e>
                          </m:rad>
                        </m:num>
                        <m:den>
                          <m:r>
                            <a:rPr lang="en-AU" sz="1800" b="0" i="1" smtClean="0">
                              <a:latin typeface="Cambria Math" panose="02040503050406030204" pitchFamily="18" charset="0"/>
                            </a:rPr>
                            <m:t>6</m:t>
                          </m:r>
                        </m:den>
                      </m:f>
                      <m:r>
                        <a:rPr lang="en-AU" sz="1800" b="0" i="1" smtClean="0">
                          <a:latin typeface="Cambria Math" panose="02040503050406030204" pitchFamily="18" charset="0"/>
                        </a:rPr>
                        <m:t> </m:t>
                      </m:r>
                      <m:r>
                        <m:rPr>
                          <m:nor/>
                        </m:rPr>
                        <a:rPr lang="en-AU" sz="1800" b="0" i="0" smtClean="0">
                          <a:latin typeface="Cambria Math" panose="02040503050406030204" pitchFamily="18" charset="0"/>
                        </a:rPr>
                        <m:t>or</m:t>
                      </m:r>
                      <m:r>
                        <m:rPr>
                          <m:nor/>
                        </m:rPr>
                        <a:rPr lang="en-AU" sz="1800" b="0" i="0"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ad>
                            <m:radPr>
                              <m:degHide m:val="on"/>
                              <m:ctrlPr>
                                <a:rPr lang="en-AU" sz="1800" i="1">
                                  <a:latin typeface="Cambria Math" panose="02040503050406030204" pitchFamily="18" charset="0"/>
                                </a:rPr>
                              </m:ctrlPr>
                            </m:radPr>
                            <m:deg/>
                            <m:e>
                              <m:r>
                                <a:rPr lang="en-AU" sz="1800" b="0" i="1" smtClean="0">
                                  <a:latin typeface="Cambria Math" panose="02040503050406030204" pitchFamily="18" charset="0"/>
                                </a:rPr>
                                <m:t>12</m:t>
                              </m:r>
                            </m:e>
                          </m:rad>
                        </m:num>
                        <m:den>
                          <m:r>
                            <a:rPr lang="en-AU" sz="1800" b="0" i="1" smtClean="0">
                              <a:latin typeface="Cambria Math" panose="02040503050406030204" pitchFamily="18" charset="0"/>
                            </a:rPr>
                            <m:t>6</m:t>
                          </m:r>
                        </m:den>
                      </m:f>
                    </m:oMath>
                  </m:oMathPara>
                </a14:m>
                <a:endParaRPr lang="en-AU" sz="1800" b="0" i="1" dirty="0">
                  <a:latin typeface="Cambria Math" panose="02040503050406030204" pitchFamily="18" charset="0"/>
                </a:endParaRPr>
              </a:p>
              <a:p>
                <a:pPr>
                  <a:lnSpc>
                    <a:spcPct val="150000"/>
                  </a:lnSpc>
                </a:pPr>
                <a:r>
                  <a:rPr lang="en-AU" sz="1800" b="0" i="1" dirty="0">
                    <a:latin typeface="Cambria Math" panose="02040503050406030204" pitchFamily="18" charset="0"/>
                  </a:rPr>
                  <a:t>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m:t>
                    </m:r>
                    <m:r>
                      <m:rPr>
                        <m:nor/>
                      </m:rPr>
                      <a:rPr lang="en-AU" sz="1800" b="0" i="1" smtClean="0">
                        <a:latin typeface="Cambria Math" panose="02040503050406030204" pitchFamily="18" charset="0"/>
                      </a:rPr>
                      <m:t>58 </m:t>
                    </m:r>
                    <m:r>
                      <m:rPr>
                        <m:nor/>
                      </m:rPr>
                      <a:rPr lang="en-AU" sz="1800" b="0" i="0" smtClean="0">
                        <a:latin typeface="Cambria Math" panose="02040503050406030204" pitchFamily="18" charset="0"/>
                      </a:rPr>
                      <m:t>or</m:t>
                    </m:r>
                    <m:r>
                      <a:rPr lang="en-AU" sz="1800" b="0" i="1" smtClean="0">
                        <a:latin typeface="Cambria Math" panose="02040503050406030204" pitchFamily="18" charset="0"/>
                      </a:rPr>
                      <m:t> 0.42</m:t>
                    </m:r>
                  </m:oMath>
                </a14:m>
                <a:endParaRPr lang="en-AU" sz="1800" dirty="0">
                  <a:latin typeface="Cambria Math" panose="02040503050406030204" pitchFamily="18" charset="0"/>
                </a:endParaRPr>
              </a:p>
              <a:p>
                <a:endParaRPr lang="en-AU" sz="1800" dirty="0"/>
              </a:p>
            </p:txBody>
          </p:sp>
        </mc:Choice>
        <mc:Fallback xmlns="">
          <p:sp>
            <p:nvSpPr>
              <p:cNvPr id="10" name="TextBox 9">
                <a:extLst>
                  <a:ext uri="{FF2B5EF4-FFF2-40B4-BE49-F238E27FC236}">
                    <a16:creationId xmlns:a16="http://schemas.microsoft.com/office/drawing/2014/main" id="{4CFC7BEA-67EA-3ED8-BDCA-E3FDC4FCBF22}"/>
                  </a:ext>
                </a:extLst>
              </p:cNvPr>
              <p:cNvSpPr txBox="1">
                <a:spLocks noRot="1" noChangeAspect="1" noMove="1" noResize="1" noEditPoints="1" noAdjustHandles="1" noChangeArrowheads="1" noChangeShapeType="1" noTextEdit="1"/>
              </p:cNvSpPr>
              <p:nvPr/>
            </p:nvSpPr>
            <p:spPr>
              <a:xfrm>
                <a:off x="3895566" y="825434"/>
                <a:ext cx="6094206" cy="5207131"/>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A44F5-A33E-A47C-D597-C2C9D5DE8355}"/>
              </a:ext>
            </a:extLst>
          </p:cNvPr>
          <p:cNvSpPr>
            <a:spLocks noGrp="1"/>
          </p:cNvSpPr>
          <p:nvPr>
            <p:ph type="title"/>
          </p:nvPr>
        </p:nvSpPr>
        <p:spPr/>
        <p:txBody>
          <a:bodyPr/>
          <a:lstStyle/>
          <a:p>
            <a:r>
              <a:rPr lang="en-AU" dirty="0"/>
              <a:t>The quadratic formula (3)</a:t>
            </a:r>
          </a:p>
        </p:txBody>
      </p:sp>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4CE7561D-A6CF-676E-AF13-FEA03A7A5B91}"/>
                  </a:ext>
                </a:extLst>
              </p:cNvPr>
              <p:cNvSpPr txBox="1">
                <a:spLocks/>
              </p:cNvSpPr>
              <p:nvPr/>
            </p:nvSpPr>
            <p:spPr>
              <a:xfrm>
                <a:off x="359999" y="962526"/>
                <a:ext cx="6307147" cy="351672"/>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solidFill>
                      <a:schemeClr val="tx1"/>
                    </a:solidFill>
                  </a:rPr>
                  <a:t>Graph </a:t>
                </a: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+6</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+4</m:t>
                    </m:r>
                  </m:oMath>
                </a14:m>
                <a:r>
                  <a:rPr lang="en-AU">
                    <a:solidFill>
                      <a:schemeClr val="tx1"/>
                    </a:solidFill>
                  </a:rPr>
                  <a:t> by finding </a:t>
                </a:r>
                <a14:m>
                  <m:oMath xmlns:m="http://schemas.openxmlformats.org/officeDocument/2006/math">
                    <m:r>
                      <a:rPr lang="en-AU" b="0" i="1" smtClean="0">
                        <a:solidFill>
                          <a:schemeClr val="tx1"/>
                        </a:solidFill>
                        <a:latin typeface="Cambria Math" panose="02040503050406030204" pitchFamily="18" charset="0"/>
                      </a:rPr>
                      <m:t>𝑥</m:t>
                    </m:r>
                  </m:oMath>
                </a14:m>
                <a:r>
                  <a:rPr lang="en-AU">
                    <a:solidFill>
                      <a:schemeClr val="tx1"/>
                    </a:solidFill>
                  </a:rPr>
                  <a:t>- and </a:t>
                </a:r>
                <a14:m>
                  <m:oMath xmlns:m="http://schemas.openxmlformats.org/officeDocument/2006/math">
                    <m:r>
                      <a:rPr lang="en-AU" b="0" i="1" smtClean="0">
                        <a:solidFill>
                          <a:schemeClr val="tx1"/>
                        </a:solidFill>
                        <a:latin typeface="Cambria Math" panose="02040503050406030204" pitchFamily="18" charset="0"/>
                      </a:rPr>
                      <m:t>𝑦</m:t>
                    </m:r>
                  </m:oMath>
                </a14:m>
                <a:r>
                  <a:rPr lang="en-AU">
                    <a:solidFill>
                      <a:schemeClr val="tx1"/>
                    </a:solidFill>
                  </a:rPr>
                  <a:t>- intercepts.</a:t>
                </a:r>
              </a:p>
            </p:txBody>
          </p:sp>
        </mc:Choice>
        <mc:Fallback xmlns="">
          <p:sp>
            <p:nvSpPr>
              <p:cNvPr id="18" name="Text Placeholder 4">
                <a:extLst>
                  <a:ext uri="{FF2B5EF4-FFF2-40B4-BE49-F238E27FC236}">
                    <a16:creationId xmlns:a16="http://schemas.microsoft.com/office/drawing/2014/main" id="{4CE7561D-A6CF-676E-AF13-FEA03A7A5B91}"/>
                  </a:ext>
                </a:extLst>
              </p:cNvPr>
              <p:cNvSpPr txBox="1">
                <a:spLocks noRot="1" noChangeAspect="1" noMove="1" noResize="1" noEditPoints="1" noAdjustHandles="1" noChangeArrowheads="1" noChangeShapeType="1" noTextEdit="1"/>
              </p:cNvSpPr>
              <p:nvPr/>
            </p:nvSpPr>
            <p:spPr>
              <a:xfrm>
                <a:off x="359999" y="962526"/>
                <a:ext cx="6307147" cy="351672"/>
              </a:xfrm>
              <a:prstGeom prst="rect">
                <a:avLst/>
              </a:prstGeom>
              <a:blipFill>
                <a:blip r:embed="rId8"/>
                <a:stretch>
                  <a:fillRect l="-2415" t="-8621" b="-43103"/>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BAE3048D-F198-4D97-B75F-55BDC57CDD69}"/>
              </a:ext>
            </a:extLst>
          </p:cNvPr>
          <p:cNvSpPr>
            <a:spLocks noGrp="1"/>
          </p:cNvSpPr>
          <p:nvPr>
            <p:ph type="body" sz="quarter" idx="18"/>
          </p:nvPr>
        </p:nvSpPr>
        <p:spPr>
          <a:xfrm>
            <a:off x="360000" y="1248546"/>
            <a:ext cx="3109342" cy="545601"/>
          </a:xfrm>
        </p:spPr>
        <p:txBody>
          <a:bodyPr/>
          <a:lstStyle/>
          <a:p>
            <a:r>
              <a:rPr lang="en-AU"/>
              <a:t>Completing the square</a:t>
            </a:r>
          </a:p>
        </p:txBody>
      </p:sp>
      <mc:AlternateContent xmlns:mc="http://schemas.openxmlformats.org/markup-compatibility/2006" xmlns:a14="http://schemas.microsoft.com/office/drawing/2010/main">
        <mc:Choice Requires="a14">
          <p:sp>
            <p:nvSpPr>
              <p:cNvPr id="4" name="Text Placeholder 11">
                <a:extLst>
                  <a:ext uri="{FF2B5EF4-FFF2-40B4-BE49-F238E27FC236}">
                    <a16:creationId xmlns:a16="http://schemas.microsoft.com/office/drawing/2014/main" id="{D87D1CE0-371E-908B-F5A6-10A4D497E2CA}"/>
                  </a:ext>
                </a:extLst>
              </p:cNvPr>
              <p:cNvSpPr>
                <a:spLocks noGrp="1"/>
              </p:cNvSpPr>
              <p:nvPr>
                <p:ph type="body" sz="quarter" idx="17"/>
              </p:nvPr>
            </p:nvSpPr>
            <p:spPr>
              <a:xfrm>
                <a:off x="363072" y="1851072"/>
                <a:ext cx="5821344"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b="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r>
                  <a:rPr lang="en-AU">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r>
                        <a:rPr lang="en-AU" b="0" i="1" smtClean="0">
                          <a:latin typeface="Cambria Math" panose="02040503050406030204" pitchFamily="18" charset="0"/>
                          <a:ea typeface="Cambria Math" panose="02040503050406030204" pitchFamily="18" charset="0"/>
                        </a:rPr>
                        <m:t>−3</m:t>
                      </m:r>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=−5.24, −0.76</m:t>
                      </m:r>
                    </m:oMath>
                  </m:oMathPara>
                </a14:m>
                <a:endParaRPr lang="en-AU">
                  <a:latin typeface="+mn-lt"/>
                </a:endParaRPr>
              </a:p>
            </p:txBody>
          </p:sp>
        </mc:Choice>
        <mc:Fallback xmlns="">
          <p:sp>
            <p:nvSpPr>
              <p:cNvPr id="4" name="Text Placeholder 11">
                <a:extLst>
                  <a:ext uri="{FF2B5EF4-FFF2-40B4-BE49-F238E27FC236}">
                    <a16:creationId xmlns:a16="http://schemas.microsoft.com/office/drawing/2014/main" id="{D87D1CE0-371E-908B-F5A6-10A4D497E2CA}"/>
                  </a:ext>
                </a:extLst>
              </p:cNvPr>
              <p:cNvSpPr>
                <a:spLocks noGrp="1" noRot="1" noChangeAspect="1" noMove="1" noResize="1" noEditPoints="1" noAdjustHandles="1" noChangeArrowheads="1" noChangeShapeType="1" noTextEdit="1"/>
              </p:cNvSpPr>
              <p:nvPr>
                <p:ph type="body" sz="quarter" idx="17"/>
              </p:nvPr>
            </p:nvSpPr>
            <p:spPr>
              <a:xfrm>
                <a:off x="363072" y="1851072"/>
                <a:ext cx="5821344" cy="4807835"/>
              </a:xfrm>
              <a:blipFill>
                <a:blip r:embed="rId3"/>
                <a:stretch>
                  <a:fillRect l="-2723"/>
                </a:stretch>
              </a:blipFill>
            </p:spPr>
            <p:txBody>
              <a:bodyPr/>
              <a:lstStyle/>
              <a:p>
                <a:r>
                  <a:rPr lang="en-US">
                    <a:noFill/>
                  </a:rPr>
                  <a:t> </a:t>
                </a:r>
              </a:p>
            </p:txBody>
          </p:sp>
        </mc:Fallback>
      </mc:AlternateContent>
      <p:grpSp>
        <p:nvGrpSpPr>
          <p:cNvPr id="6" name="Group 5" descr="The graph of y=x^2+6x+4.">
            <a:extLst>
              <a:ext uri="{FF2B5EF4-FFF2-40B4-BE49-F238E27FC236}">
                <a16:creationId xmlns:a16="http://schemas.microsoft.com/office/drawing/2014/main" id="{020FDECA-97E5-A403-C0E8-10DD60A90189}"/>
              </a:ext>
            </a:extLst>
          </p:cNvPr>
          <p:cNvGrpSpPr/>
          <p:nvPr/>
        </p:nvGrpSpPr>
        <p:grpSpPr>
          <a:xfrm>
            <a:off x="3103759" y="2374385"/>
            <a:ext cx="3563394" cy="4073977"/>
            <a:chOff x="3103759" y="2374385"/>
            <a:chExt cx="3563394" cy="4073977"/>
          </a:xfrm>
        </p:grpSpPr>
        <p:pic>
          <p:nvPicPr>
            <p:cNvPr id="12" name="Picture 11" descr="The graph of y=x^2+6x+4.">
              <a:extLst>
                <a:ext uri="{FF2B5EF4-FFF2-40B4-BE49-F238E27FC236}">
                  <a16:creationId xmlns:a16="http://schemas.microsoft.com/office/drawing/2014/main" id="{2E0F5031-0BAB-A1C7-318D-CEA210F11206}"/>
                </a:ext>
              </a:extLst>
            </p:cNvPr>
            <p:cNvPicPr>
              <a:picLocks noChangeAspect="1"/>
            </p:cNvPicPr>
            <p:nvPr/>
          </p:nvPicPr>
          <p:blipFill>
            <a:blip r:embed="rId9"/>
            <a:stretch>
              <a:fillRect/>
            </a:stretch>
          </p:blipFill>
          <p:spPr>
            <a:xfrm>
              <a:off x="3590625" y="2374385"/>
              <a:ext cx="3076528" cy="407397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F2BF580-7EC0-4A1C-9B84-F5E7529F4DA0}"/>
                    </a:ext>
                  </a:extLst>
                </p:cNvPr>
                <p:cNvSpPr txBox="1"/>
                <p:nvPr/>
              </p:nvSpPr>
              <p:spPr>
                <a:xfrm>
                  <a:off x="3103759" y="4587884"/>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5.24</m:t>
                        </m:r>
                      </m:oMath>
                    </m:oMathPara>
                  </a14:m>
                  <a:endParaRPr lang="en-AU">
                    <a:ln>
                      <a:noFill/>
                    </a:ln>
                    <a:solidFill>
                      <a:schemeClr val="tx1"/>
                    </a:solidFill>
                  </a:endParaRPr>
                </a:p>
              </p:txBody>
            </p:sp>
          </mc:Choice>
          <mc:Fallback xmlns="">
            <p:sp>
              <p:nvSpPr>
                <p:cNvPr id="13" name="TextBox 12">
                  <a:extLst>
                    <a:ext uri="{FF2B5EF4-FFF2-40B4-BE49-F238E27FC236}">
                      <a16:creationId xmlns:a16="http://schemas.microsoft.com/office/drawing/2014/main" id="{DF2BF580-7EC0-4A1C-9B84-F5E7529F4DA0}"/>
                    </a:ext>
                  </a:extLst>
                </p:cNvPr>
                <p:cNvSpPr txBox="1">
                  <a:spLocks noRot="1" noChangeAspect="1" noMove="1" noResize="1" noEditPoints="1" noAdjustHandles="1" noChangeArrowheads="1" noChangeShapeType="1" noTextEdit="1"/>
                </p:cNvSpPr>
                <p:nvPr/>
              </p:nvSpPr>
              <p:spPr>
                <a:xfrm>
                  <a:off x="3103759" y="4587884"/>
                  <a:ext cx="1321084" cy="778003"/>
                </a:xfrm>
                <a:prstGeom prst="rect">
                  <a:avLst/>
                </a:prstGeom>
                <a:blipFill>
                  <a:blip r:embed="rId5"/>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BDD75F7B-A5F9-4AF7-BD82-9333BB4ADDE1}"/>
                </a:ext>
              </a:extLst>
            </p:cNvPr>
            <p:cNvSpPr/>
            <p:nvPr/>
          </p:nvSpPr>
          <p:spPr>
            <a:xfrm>
              <a:off x="4131196" y="4515599"/>
              <a:ext cx="61534" cy="612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8DBBC1CC-8390-F7ED-AAE5-B8EE86D9F688}"/>
                </a:ext>
              </a:extLst>
            </p:cNvPr>
            <p:cNvSpPr/>
            <p:nvPr/>
          </p:nvSpPr>
          <p:spPr>
            <a:xfrm>
              <a:off x="5165946" y="4516999"/>
              <a:ext cx="61534" cy="612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34794F-7206-7A5C-0285-01A91F42B72F}"/>
                    </a:ext>
                  </a:extLst>
                </p:cNvPr>
                <p:cNvSpPr txBox="1"/>
                <p:nvPr/>
              </p:nvSpPr>
              <p:spPr>
                <a:xfrm>
                  <a:off x="4900441" y="4593312"/>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0.76</m:t>
                        </m:r>
                      </m:oMath>
                    </m:oMathPara>
                  </a14:m>
                  <a:endParaRPr lang="en-AU">
                    <a:ln>
                      <a:noFill/>
                    </a:ln>
                    <a:solidFill>
                      <a:schemeClr val="tx1"/>
                    </a:solidFill>
                  </a:endParaRPr>
                </a:p>
              </p:txBody>
            </p:sp>
          </mc:Choice>
          <mc:Fallback xmlns="">
            <p:sp>
              <p:nvSpPr>
                <p:cNvPr id="16" name="TextBox 15">
                  <a:extLst>
                    <a:ext uri="{FF2B5EF4-FFF2-40B4-BE49-F238E27FC236}">
                      <a16:creationId xmlns:a16="http://schemas.microsoft.com/office/drawing/2014/main" id="{E734794F-7206-7A5C-0285-01A91F42B72F}"/>
                    </a:ext>
                  </a:extLst>
                </p:cNvPr>
                <p:cNvSpPr txBox="1">
                  <a:spLocks noRot="1" noChangeAspect="1" noMove="1" noResize="1" noEditPoints="1" noAdjustHandles="1" noChangeArrowheads="1" noChangeShapeType="1" noTextEdit="1"/>
                </p:cNvSpPr>
                <p:nvPr/>
              </p:nvSpPr>
              <p:spPr>
                <a:xfrm>
                  <a:off x="4900441" y="4593312"/>
                  <a:ext cx="1321084" cy="7780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233150-A799-A463-8156-ED1E9403D6AF}"/>
                    </a:ext>
                  </a:extLst>
                </p:cNvPr>
                <p:cNvSpPr txBox="1"/>
                <p:nvPr/>
              </p:nvSpPr>
              <p:spPr>
                <a:xfrm>
                  <a:off x="4900441" y="3237998"/>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n>
                              <a:noFill/>
                            </a:ln>
                            <a:solidFill>
                              <a:schemeClr val="tx1"/>
                            </a:solidFill>
                            <a:latin typeface="Cambria Math" panose="02040503050406030204" pitchFamily="18" charset="0"/>
                          </a:rPr>
                          <m:t>4</m:t>
                        </m:r>
                      </m:oMath>
                    </m:oMathPara>
                  </a14:m>
                  <a:endParaRPr lang="en-AU">
                    <a:ln>
                      <a:noFill/>
                    </a:ln>
                    <a:solidFill>
                      <a:schemeClr val="tx1"/>
                    </a:solidFill>
                  </a:endParaRPr>
                </a:p>
              </p:txBody>
            </p:sp>
          </mc:Choice>
          <mc:Fallback xmlns="">
            <p:sp>
              <p:nvSpPr>
                <p:cNvPr id="17" name="TextBox 16">
                  <a:extLst>
                    <a:ext uri="{FF2B5EF4-FFF2-40B4-BE49-F238E27FC236}">
                      <a16:creationId xmlns:a16="http://schemas.microsoft.com/office/drawing/2014/main" id="{3A233150-A799-A463-8156-ED1E9403D6AF}"/>
                    </a:ext>
                  </a:extLst>
                </p:cNvPr>
                <p:cNvSpPr txBox="1">
                  <a:spLocks noRot="1" noChangeAspect="1" noMove="1" noResize="1" noEditPoints="1" noAdjustHandles="1" noChangeArrowheads="1" noChangeShapeType="1" noTextEdit="1"/>
                </p:cNvSpPr>
                <p:nvPr/>
              </p:nvSpPr>
              <p:spPr>
                <a:xfrm>
                  <a:off x="4900441" y="3237998"/>
                  <a:ext cx="1321084" cy="778003"/>
                </a:xfrm>
                <a:prstGeom prst="rect">
                  <a:avLst/>
                </a:prstGeom>
                <a:blipFill>
                  <a:blip r:embed="rId7"/>
                  <a:stretch>
                    <a:fillRect/>
                  </a:stretch>
                </a:blipFill>
              </p:spPr>
              <p:txBody>
                <a:bodyPr/>
                <a:lstStyle/>
                <a:p>
                  <a:r>
                    <a:rPr lang="en-US">
                      <a:noFill/>
                    </a:rPr>
                    <a:t> </a:t>
                  </a:r>
                </a:p>
              </p:txBody>
            </p:sp>
          </mc:Fallback>
        </mc:AlternateContent>
      </p:grpSp>
      <p:sp>
        <p:nvSpPr>
          <p:cNvPr id="9" name="Text Placeholder 4">
            <a:extLst>
              <a:ext uri="{FF2B5EF4-FFF2-40B4-BE49-F238E27FC236}">
                <a16:creationId xmlns:a16="http://schemas.microsoft.com/office/drawing/2014/main" id="{D28DD621-A6AB-3564-CFAA-35E4C385F094}"/>
              </a:ext>
            </a:extLst>
          </p:cNvPr>
          <p:cNvSpPr txBox="1">
            <a:spLocks/>
          </p:cNvSpPr>
          <p:nvPr/>
        </p:nvSpPr>
        <p:spPr>
          <a:xfrm>
            <a:off x="7606737" y="1248545"/>
            <a:ext cx="3109342" cy="545601"/>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quadratic formula</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52EF6887-9C2C-C4C0-86A6-5BDED66BC935}"/>
                  </a:ext>
                </a:extLst>
              </p:cNvPr>
              <p:cNvSpPr txBox="1">
                <a:spLocks/>
              </p:cNvSpPr>
              <p:nvPr/>
            </p:nvSpPr>
            <p:spPr>
              <a:xfrm>
                <a:off x="7691499" y="1743074"/>
                <a:ext cx="3585009" cy="49529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6</m:t>
                      </m:r>
                      <m:r>
                        <a:rPr lang="en-AU"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latin typeface="+mn-lt"/>
                </a:endParaRPr>
              </a:p>
              <a:p>
                <a:pPr>
                  <a:spcAft>
                    <a:spcPts val="600"/>
                  </a:spcAft>
                </a:pPr>
                <a:r>
                  <a:rPr lang="en-AU" dirty="0">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latin typeface="+mn-lt"/>
                  </a:rPr>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+4=0</m:t>
                    </m:r>
                  </m:oMath>
                </a14:m>
                <a:endParaRPr lang="en-AU" dirty="0">
                  <a:latin typeface="+mn-lt"/>
                </a:endParaRPr>
              </a:p>
              <a:p>
                <a:pPr>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oMath>
                  </m:oMathPara>
                </a14:m>
                <a:endParaRPr lang="en-AU" dirty="0">
                  <a:latin typeface="+mn-lt"/>
                </a:endParaRPr>
              </a:p>
              <a:p>
                <a:pPr>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b="0" i="1" smtClean="0">
                              <a:latin typeface="Cambria Math" panose="02040503050406030204" pitchFamily="18" charset="0"/>
                            </a:rPr>
                            <m:t>6</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b="0" i="1" smtClean="0">
                                      <a:latin typeface="Cambria Math" panose="02040503050406030204" pitchFamily="18" charset="0"/>
                                    </a:rPr>
                                    <m:t>6</m:t>
                                  </m:r>
                                </m:e>
                                <m:sup>
                                  <m:r>
                                    <a:rPr lang="en-AU" i="1">
                                      <a:latin typeface="Cambria Math" panose="02040503050406030204" pitchFamily="18" charset="0"/>
                                    </a:rPr>
                                    <m:t>2</m:t>
                                  </m:r>
                                </m:sup>
                              </m:sSup>
                              <m:r>
                                <a:rPr lang="en-AU" i="1">
                                  <a:latin typeface="Cambria Math" panose="02040503050406030204" pitchFamily="18" charset="0"/>
                                </a:rPr>
                                <m:t>−4</m:t>
                              </m:r>
                              <m:r>
                                <a:rPr lang="en-AU" b="0" i="1" smtClean="0">
                                  <a:latin typeface="Cambria Math" panose="02040503050406030204" pitchFamily="18" charset="0"/>
                                </a:rPr>
                                <m:t>×1×4</m:t>
                              </m:r>
                            </m:e>
                          </m:rad>
                        </m:num>
                        <m:den>
                          <m:r>
                            <a:rPr lang="en-AU" i="1">
                              <a:latin typeface="Cambria Math" panose="02040503050406030204" pitchFamily="18" charset="0"/>
                            </a:rPr>
                            <m:t>2</m:t>
                          </m:r>
                          <m:r>
                            <a:rPr lang="en-AU" b="0" i="1" smtClean="0">
                              <a:latin typeface="Cambria Math" panose="02040503050406030204" pitchFamily="18" charset="0"/>
                            </a:rPr>
                            <m:t>×1</m:t>
                          </m:r>
                        </m:den>
                      </m:f>
                    </m:oMath>
                  </m:oMathPara>
                </a14:m>
                <a:endParaRPr lang="en-AU" sz="180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
                            <a:rPr lang="en-AU" sz="1800" b="0" i="1" smtClean="0">
                              <a:latin typeface="Cambria Math" panose="02040503050406030204" pitchFamily="18" charset="0"/>
                              <a:ea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r>
                                <a:rPr lang="en-AU" sz="1800" b="0" i="1" smtClean="0">
                                  <a:latin typeface="Cambria Math" panose="02040503050406030204" pitchFamily="18" charset="0"/>
                                  <a:ea typeface="Cambria Math" panose="02040503050406030204" pitchFamily="18" charset="0"/>
                                </a:rPr>
                                <m:t>20</m:t>
                              </m:r>
                            </m:e>
                          </m:rad>
                        </m:num>
                        <m:den>
                          <m:r>
                            <a:rPr lang="en-AU" sz="1800" b="0" i="1" smtClean="0">
                              <a:latin typeface="Cambria Math" panose="02040503050406030204" pitchFamily="18" charset="0"/>
                            </a:rPr>
                            <m:t>2</m:t>
                          </m:r>
                        </m:den>
                      </m:f>
                    </m:oMath>
                  </m:oMathPara>
                </a14:m>
                <a:endParaRPr lang="en-AU" sz="180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=−5.24, −0.76</m:t>
                      </m:r>
                    </m:oMath>
                  </m:oMathPara>
                </a14:m>
                <a:endParaRPr lang="en-AU" sz="1800" dirty="0"/>
              </a:p>
              <a:p>
                <a:pPr>
                  <a:spcAft>
                    <a:spcPts val="600"/>
                  </a:spcAft>
                </a:pPr>
                <a:endParaRPr lang="en-AU" dirty="0">
                  <a:latin typeface="+mn-lt"/>
                </a:endParaRPr>
              </a:p>
            </p:txBody>
          </p:sp>
        </mc:Choice>
        <mc:Fallback xmlns="">
          <p:sp>
            <p:nvSpPr>
              <p:cNvPr id="8" name="Text Placeholder 11">
                <a:extLst>
                  <a:ext uri="{FF2B5EF4-FFF2-40B4-BE49-F238E27FC236}">
                    <a16:creationId xmlns:a16="http://schemas.microsoft.com/office/drawing/2014/main" id="{52EF6887-9C2C-C4C0-86A6-5BDED66BC935}"/>
                  </a:ext>
                </a:extLst>
              </p:cNvPr>
              <p:cNvSpPr txBox="1">
                <a:spLocks noRot="1" noChangeAspect="1" noMove="1" noResize="1" noEditPoints="1" noAdjustHandles="1" noChangeArrowheads="1" noChangeShapeType="1" noTextEdit="1"/>
              </p:cNvSpPr>
              <p:nvPr/>
            </p:nvSpPr>
            <p:spPr>
              <a:xfrm>
                <a:off x="7691499" y="1743074"/>
                <a:ext cx="3585009" cy="4952925"/>
              </a:xfrm>
              <a:prstGeom prst="rect">
                <a:avLst/>
              </a:prstGeom>
              <a:blipFill>
                <a:blip r:embed="rId2"/>
                <a:stretch>
                  <a:fillRect l="-442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7D4CE6B-9998-E72C-EDFD-BAB24C1B86CB}"/>
              </a:ext>
              <a:ext uri="{C183D7F6-B498-43B3-948B-1728B52AA6E4}">
                <adec:decorative xmlns:adec="http://schemas.microsoft.com/office/drawing/2017/decorative" val="1"/>
              </a:ext>
            </a:extLst>
          </p:cNvPr>
          <p:cNvCxnSpPr/>
          <p:nvPr/>
        </p:nvCxnSpPr>
        <p:spPr>
          <a:xfrm>
            <a:off x="7124007" y="468067"/>
            <a:ext cx="0" cy="5899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9E52B29-09A5-9EF9-44C7-11B07BC4B3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0910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8A552-0C7D-E5B3-9D04-F4F6B6B705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3C4FCD-BD14-3B7D-22A8-29F60B11A5AE}"/>
              </a:ext>
            </a:extLst>
          </p:cNvPr>
          <p:cNvSpPr>
            <a:spLocks noGrp="1"/>
          </p:cNvSpPr>
          <p:nvPr>
            <p:ph type="title"/>
          </p:nvPr>
        </p:nvSpPr>
        <p:spPr/>
        <p:txBody>
          <a:bodyPr/>
          <a:lstStyle/>
          <a:p>
            <a:r>
              <a:rPr lang="en-AU" dirty="0"/>
              <a:t>The quadratic formula (4)</a:t>
            </a:r>
          </a:p>
        </p:txBody>
      </p:sp>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E2E927D0-97B6-538A-2230-92ACC761029A}"/>
                  </a:ext>
                </a:extLst>
              </p:cNvPr>
              <p:cNvSpPr txBox="1">
                <a:spLocks/>
              </p:cNvSpPr>
              <p:nvPr/>
            </p:nvSpPr>
            <p:spPr>
              <a:xfrm>
                <a:off x="359999" y="962526"/>
                <a:ext cx="6307147" cy="351672"/>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solidFill>
                      <a:schemeClr val="tx1"/>
                    </a:solidFill>
                  </a:rPr>
                  <a:t>Graph </a:t>
                </a: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+6</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+4</m:t>
                    </m:r>
                  </m:oMath>
                </a14:m>
                <a:r>
                  <a:rPr lang="en-AU">
                    <a:solidFill>
                      <a:schemeClr val="tx1"/>
                    </a:solidFill>
                  </a:rPr>
                  <a:t> by finding </a:t>
                </a:r>
                <a14:m>
                  <m:oMath xmlns:m="http://schemas.openxmlformats.org/officeDocument/2006/math">
                    <m:r>
                      <a:rPr lang="en-AU" b="0" i="1" smtClean="0">
                        <a:solidFill>
                          <a:schemeClr val="tx1"/>
                        </a:solidFill>
                        <a:latin typeface="Cambria Math" panose="02040503050406030204" pitchFamily="18" charset="0"/>
                      </a:rPr>
                      <m:t>𝑥</m:t>
                    </m:r>
                  </m:oMath>
                </a14:m>
                <a:r>
                  <a:rPr lang="en-AU">
                    <a:solidFill>
                      <a:schemeClr val="tx1"/>
                    </a:solidFill>
                  </a:rPr>
                  <a:t>- and </a:t>
                </a:r>
                <a14:m>
                  <m:oMath xmlns:m="http://schemas.openxmlformats.org/officeDocument/2006/math">
                    <m:r>
                      <a:rPr lang="en-AU" b="0" i="1" smtClean="0">
                        <a:solidFill>
                          <a:schemeClr val="tx1"/>
                        </a:solidFill>
                        <a:latin typeface="Cambria Math" panose="02040503050406030204" pitchFamily="18" charset="0"/>
                      </a:rPr>
                      <m:t>𝑦</m:t>
                    </m:r>
                  </m:oMath>
                </a14:m>
                <a:r>
                  <a:rPr lang="en-AU">
                    <a:solidFill>
                      <a:schemeClr val="tx1"/>
                    </a:solidFill>
                  </a:rPr>
                  <a:t>- intercepts.</a:t>
                </a:r>
              </a:p>
            </p:txBody>
          </p:sp>
        </mc:Choice>
        <mc:Fallback xmlns="">
          <p:sp>
            <p:nvSpPr>
              <p:cNvPr id="18" name="Text Placeholder 4">
                <a:extLst>
                  <a:ext uri="{FF2B5EF4-FFF2-40B4-BE49-F238E27FC236}">
                    <a16:creationId xmlns:a16="http://schemas.microsoft.com/office/drawing/2014/main" id="{E2E927D0-97B6-538A-2230-92ACC761029A}"/>
                  </a:ext>
                </a:extLst>
              </p:cNvPr>
              <p:cNvSpPr txBox="1">
                <a:spLocks noRot="1" noChangeAspect="1" noMove="1" noResize="1" noEditPoints="1" noAdjustHandles="1" noChangeArrowheads="1" noChangeShapeType="1" noTextEdit="1"/>
              </p:cNvSpPr>
              <p:nvPr/>
            </p:nvSpPr>
            <p:spPr>
              <a:xfrm>
                <a:off x="359999" y="962526"/>
                <a:ext cx="6307147" cy="351672"/>
              </a:xfrm>
              <a:prstGeom prst="rect">
                <a:avLst/>
              </a:prstGeom>
              <a:blipFill>
                <a:blip r:embed="rId4"/>
                <a:stretch>
                  <a:fillRect l="-2415" t="-8621" b="-43103"/>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6F7E212B-EB7F-5595-69C4-CF8504E3854E}"/>
              </a:ext>
            </a:extLst>
          </p:cNvPr>
          <p:cNvSpPr>
            <a:spLocks noGrp="1"/>
          </p:cNvSpPr>
          <p:nvPr>
            <p:ph type="body" sz="quarter" idx="18"/>
          </p:nvPr>
        </p:nvSpPr>
        <p:spPr>
          <a:xfrm>
            <a:off x="360000" y="1248546"/>
            <a:ext cx="3109342" cy="545601"/>
          </a:xfrm>
        </p:spPr>
        <p:txBody>
          <a:bodyPr/>
          <a:lstStyle/>
          <a:p>
            <a:r>
              <a:rPr lang="en-AU"/>
              <a:t>Completing the square</a:t>
            </a:r>
          </a:p>
        </p:txBody>
      </p:sp>
      <mc:AlternateContent xmlns:mc="http://schemas.openxmlformats.org/markup-compatibility/2006" xmlns:a14="http://schemas.microsoft.com/office/drawing/2010/main">
        <mc:Choice Requires="a14">
          <p:sp>
            <p:nvSpPr>
              <p:cNvPr id="4" name="Text Placeholder 11">
                <a:extLst>
                  <a:ext uri="{FF2B5EF4-FFF2-40B4-BE49-F238E27FC236}">
                    <a16:creationId xmlns:a16="http://schemas.microsoft.com/office/drawing/2014/main" id="{0AE9500F-EBBE-95EB-7918-A0EC9EB932C4}"/>
                  </a:ext>
                </a:extLst>
              </p:cNvPr>
              <p:cNvSpPr>
                <a:spLocks noGrp="1"/>
              </p:cNvSpPr>
              <p:nvPr>
                <p:ph type="body" sz="quarter" idx="17"/>
              </p:nvPr>
            </p:nvSpPr>
            <p:spPr>
              <a:xfrm>
                <a:off x="363072" y="1851072"/>
                <a:ext cx="5821344"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b="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r>
                  <a:rPr lang="en-AU">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r>
                        <a:rPr lang="en-AU" b="0" i="1" smtClean="0">
                          <a:latin typeface="Cambria Math" panose="02040503050406030204" pitchFamily="18" charset="0"/>
                          <a:ea typeface="Cambria Math" panose="02040503050406030204" pitchFamily="18" charset="0"/>
                        </a:rPr>
                        <m:t>−3</m:t>
                      </m:r>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=−5.24, −0.76</m:t>
                      </m:r>
                    </m:oMath>
                  </m:oMathPara>
                </a14:m>
                <a:endParaRPr lang="en-AU">
                  <a:latin typeface="+mn-lt"/>
                </a:endParaRPr>
              </a:p>
            </p:txBody>
          </p:sp>
        </mc:Choice>
        <mc:Fallback xmlns="">
          <p:sp>
            <p:nvSpPr>
              <p:cNvPr id="4" name="Text Placeholder 11">
                <a:extLst>
                  <a:ext uri="{FF2B5EF4-FFF2-40B4-BE49-F238E27FC236}">
                    <a16:creationId xmlns:a16="http://schemas.microsoft.com/office/drawing/2014/main" id="{0AE9500F-EBBE-95EB-7918-A0EC9EB932C4}"/>
                  </a:ext>
                </a:extLst>
              </p:cNvPr>
              <p:cNvSpPr>
                <a:spLocks noGrp="1" noRot="1" noChangeAspect="1" noMove="1" noResize="1" noEditPoints="1" noAdjustHandles="1" noChangeArrowheads="1" noChangeShapeType="1" noTextEdit="1"/>
              </p:cNvSpPr>
              <p:nvPr>
                <p:ph type="body" sz="quarter" idx="17"/>
              </p:nvPr>
            </p:nvSpPr>
            <p:spPr>
              <a:xfrm>
                <a:off x="363072" y="1851072"/>
                <a:ext cx="5821344" cy="4807835"/>
              </a:xfrm>
              <a:blipFill>
                <a:blip r:embed="rId3"/>
                <a:stretch>
                  <a:fillRect l="-2723"/>
                </a:stretch>
              </a:blipFill>
            </p:spPr>
            <p:txBody>
              <a:bodyPr/>
              <a:lstStyle/>
              <a:p>
                <a:r>
                  <a:rPr lang="en-US">
                    <a:noFill/>
                  </a:rPr>
                  <a:t> </a:t>
                </a:r>
              </a:p>
            </p:txBody>
          </p:sp>
        </mc:Fallback>
      </mc:AlternateContent>
      <p:grpSp>
        <p:nvGrpSpPr>
          <p:cNvPr id="20" name="Group 19" descr="The graph of y=x^2+6x+4, showing the axis of symmetry x=-3. ">
            <a:extLst>
              <a:ext uri="{FF2B5EF4-FFF2-40B4-BE49-F238E27FC236}">
                <a16:creationId xmlns:a16="http://schemas.microsoft.com/office/drawing/2014/main" id="{43E9AC5A-284A-DA8A-752C-F395406DDEF1}"/>
              </a:ext>
            </a:extLst>
          </p:cNvPr>
          <p:cNvGrpSpPr/>
          <p:nvPr/>
        </p:nvGrpSpPr>
        <p:grpSpPr>
          <a:xfrm>
            <a:off x="3103759" y="2209928"/>
            <a:ext cx="3563394" cy="4278061"/>
            <a:chOff x="3103759" y="2209928"/>
            <a:chExt cx="3563394" cy="4278061"/>
          </a:xfrm>
        </p:grpSpPr>
        <p:pic>
          <p:nvPicPr>
            <p:cNvPr id="12" name="Picture 11">
              <a:extLst>
                <a:ext uri="{FF2B5EF4-FFF2-40B4-BE49-F238E27FC236}">
                  <a16:creationId xmlns:a16="http://schemas.microsoft.com/office/drawing/2014/main" id="{7BA1913B-F96E-33C1-8DAB-1C7E29918439}"/>
                </a:ext>
              </a:extLst>
            </p:cNvPr>
            <p:cNvPicPr>
              <a:picLocks noChangeAspect="1"/>
            </p:cNvPicPr>
            <p:nvPr/>
          </p:nvPicPr>
          <p:blipFill>
            <a:blip r:embed="rId5"/>
            <a:stretch>
              <a:fillRect/>
            </a:stretch>
          </p:blipFill>
          <p:spPr>
            <a:xfrm>
              <a:off x="3590625" y="2374385"/>
              <a:ext cx="3076528" cy="407397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C3684B3-6372-D728-3983-09C1B73E4780}"/>
                    </a:ext>
                  </a:extLst>
                </p:cNvPr>
                <p:cNvSpPr txBox="1"/>
                <p:nvPr/>
              </p:nvSpPr>
              <p:spPr>
                <a:xfrm>
                  <a:off x="3103759" y="4587884"/>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5.24</m:t>
                        </m:r>
                      </m:oMath>
                    </m:oMathPara>
                  </a14:m>
                  <a:endParaRPr lang="en-AU">
                    <a:ln>
                      <a:noFill/>
                    </a:ln>
                    <a:solidFill>
                      <a:schemeClr val="tx1"/>
                    </a:solidFill>
                  </a:endParaRPr>
                </a:p>
              </p:txBody>
            </p:sp>
          </mc:Choice>
          <mc:Fallback xmlns="">
            <p:sp>
              <p:nvSpPr>
                <p:cNvPr id="13" name="TextBox 12">
                  <a:extLst>
                    <a:ext uri="{FF2B5EF4-FFF2-40B4-BE49-F238E27FC236}">
                      <a16:creationId xmlns:a16="http://schemas.microsoft.com/office/drawing/2014/main" id="{7C3684B3-6372-D728-3983-09C1B73E4780}"/>
                    </a:ext>
                  </a:extLst>
                </p:cNvPr>
                <p:cNvSpPr txBox="1">
                  <a:spLocks noRot="1" noChangeAspect="1" noMove="1" noResize="1" noEditPoints="1" noAdjustHandles="1" noChangeArrowheads="1" noChangeShapeType="1" noTextEdit="1"/>
                </p:cNvSpPr>
                <p:nvPr/>
              </p:nvSpPr>
              <p:spPr>
                <a:xfrm>
                  <a:off x="3103759" y="4587884"/>
                  <a:ext cx="1321084" cy="778003"/>
                </a:xfrm>
                <a:prstGeom prst="rect">
                  <a:avLst/>
                </a:prstGeom>
                <a:blipFill>
                  <a:blip r:embed="rId6"/>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ADD6A198-EE56-EB36-EB1C-BAC2DC8A3E2C}"/>
                </a:ext>
              </a:extLst>
            </p:cNvPr>
            <p:cNvSpPr/>
            <p:nvPr/>
          </p:nvSpPr>
          <p:spPr>
            <a:xfrm>
              <a:off x="4131196" y="4515599"/>
              <a:ext cx="61534" cy="612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EEE2703B-D41B-1ABE-A04C-6F211A43B5DE}"/>
                </a:ext>
              </a:extLst>
            </p:cNvPr>
            <p:cNvSpPr/>
            <p:nvPr/>
          </p:nvSpPr>
          <p:spPr>
            <a:xfrm>
              <a:off x="5165946" y="4516999"/>
              <a:ext cx="61534" cy="612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096ED94-2F3C-64B9-3F3F-419050CDBF7B}"/>
                    </a:ext>
                  </a:extLst>
                </p:cNvPr>
                <p:cNvSpPr txBox="1"/>
                <p:nvPr/>
              </p:nvSpPr>
              <p:spPr>
                <a:xfrm>
                  <a:off x="4900441" y="4593312"/>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0.76</m:t>
                        </m:r>
                      </m:oMath>
                    </m:oMathPara>
                  </a14:m>
                  <a:endParaRPr lang="en-AU">
                    <a:ln>
                      <a:noFill/>
                    </a:ln>
                    <a:solidFill>
                      <a:schemeClr val="tx1"/>
                    </a:solidFill>
                  </a:endParaRPr>
                </a:p>
              </p:txBody>
            </p:sp>
          </mc:Choice>
          <mc:Fallback xmlns="">
            <p:sp>
              <p:nvSpPr>
                <p:cNvPr id="16" name="TextBox 15">
                  <a:extLst>
                    <a:ext uri="{FF2B5EF4-FFF2-40B4-BE49-F238E27FC236}">
                      <a16:creationId xmlns:a16="http://schemas.microsoft.com/office/drawing/2014/main" id="{8096ED94-2F3C-64B9-3F3F-419050CDBF7B}"/>
                    </a:ext>
                  </a:extLst>
                </p:cNvPr>
                <p:cNvSpPr txBox="1">
                  <a:spLocks noRot="1" noChangeAspect="1" noMove="1" noResize="1" noEditPoints="1" noAdjustHandles="1" noChangeArrowheads="1" noChangeShapeType="1" noTextEdit="1"/>
                </p:cNvSpPr>
                <p:nvPr/>
              </p:nvSpPr>
              <p:spPr>
                <a:xfrm>
                  <a:off x="4900441" y="4593312"/>
                  <a:ext cx="1321084" cy="7780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F8B5C59-53C8-E4D8-0A32-E47F05DF7204}"/>
                    </a:ext>
                  </a:extLst>
                </p:cNvPr>
                <p:cNvSpPr txBox="1"/>
                <p:nvPr/>
              </p:nvSpPr>
              <p:spPr>
                <a:xfrm>
                  <a:off x="4900441" y="3237998"/>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n>
                              <a:noFill/>
                            </a:ln>
                            <a:solidFill>
                              <a:schemeClr val="tx1"/>
                            </a:solidFill>
                            <a:latin typeface="Cambria Math" panose="02040503050406030204" pitchFamily="18" charset="0"/>
                          </a:rPr>
                          <m:t>4</m:t>
                        </m:r>
                      </m:oMath>
                    </m:oMathPara>
                  </a14:m>
                  <a:endParaRPr lang="en-AU">
                    <a:ln>
                      <a:noFill/>
                    </a:ln>
                    <a:solidFill>
                      <a:schemeClr val="tx1"/>
                    </a:solidFill>
                  </a:endParaRPr>
                </a:p>
              </p:txBody>
            </p:sp>
          </mc:Choice>
          <mc:Fallback xmlns="">
            <p:sp>
              <p:nvSpPr>
                <p:cNvPr id="17" name="TextBox 16">
                  <a:extLst>
                    <a:ext uri="{FF2B5EF4-FFF2-40B4-BE49-F238E27FC236}">
                      <a16:creationId xmlns:a16="http://schemas.microsoft.com/office/drawing/2014/main" id="{6F8B5C59-53C8-E4D8-0A32-E47F05DF7204}"/>
                    </a:ext>
                  </a:extLst>
                </p:cNvPr>
                <p:cNvSpPr txBox="1">
                  <a:spLocks noRot="1" noChangeAspect="1" noMove="1" noResize="1" noEditPoints="1" noAdjustHandles="1" noChangeArrowheads="1" noChangeShapeType="1" noTextEdit="1"/>
                </p:cNvSpPr>
                <p:nvPr/>
              </p:nvSpPr>
              <p:spPr>
                <a:xfrm>
                  <a:off x="4900441" y="3237998"/>
                  <a:ext cx="1321084" cy="7780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3A1EBB4-96B3-0215-AF45-6555E3EC6F67}"/>
                    </a:ext>
                  </a:extLst>
                </p:cNvPr>
                <p:cNvSpPr txBox="1"/>
                <p:nvPr/>
              </p:nvSpPr>
              <p:spPr>
                <a:xfrm>
                  <a:off x="3975591" y="5709986"/>
                  <a:ext cx="1321084" cy="77800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(−3,−5)</m:t>
                        </m:r>
                      </m:oMath>
                    </m:oMathPara>
                  </a14:m>
                  <a:endParaRPr lang="en-AU">
                    <a:ln>
                      <a:noFill/>
                    </a:ln>
                    <a:solidFill>
                      <a:schemeClr val="tx1"/>
                    </a:solidFill>
                  </a:endParaRPr>
                </a:p>
              </p:txBody>
            </p:sp>
          </mc:Choice>
          <mc:Fallback xmlns="">
            <p:sp>
              <p:nvSpPr>
                <p:cNvPr id="19" name="TextBox 18">
                  <a:extLst>
                    <a:ext uri="{FF2B5EF4-FFF2-40B4-BE49-F238E27FC236}">
                      <a16:creationId xmlns:a16="http://schemas.microsoft.com/office/drawing/2014/main" id="{C3A1EBB4-96B3-0215-AF45-6555E3EC6F67}"/>
                    </a:ext>
                  </a:extLst>
                </p:cNvPr>
                <p:cNvSpPr txBox="1">
                  <a:spLocks noRot="1" noChangeAspect="1" noMove="1" noResize="1" noEditPoints="1" noAdjustHandles="1" noChangeArrowheads="1" noChangeShapeType="1" noTextEdit="1"/>
                </p:cNvSpPr>
                <p:nvPr/>
              </p:nvSpPr>
              <p:spPr>
                <a:xfrm>
                  <a:off x="3975591" y="5709986"/>
                  <a:ext cx="1321084" cy="778003"/>
                </a:xfrm>
                <a:prstGeom prst="rect">
                  <a:avLst/>
                </a:prstGeom>
                <a:blipFill>
                  <a:blip r:embed="rId9"/>
                  <a:stretch>
                    <a:fillRect l="-4608" r="-5069"/>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4394402-07BF-09FC-7984-DB152DF256AC}"/>
                </a:ext>
              </a:extLst>
            </p:cNvPr>
            <p:cNvCxnSpPr>
              <a:cxnSpLocks/>
            </p:cNvCxnSpPr>
            <p:nvPr/>
          </p:nvCxnSpPr>
          <p:spPr>
            <a:xfrm>
              <a:off x="4654490" y="2703444"/>
              <a:ext cx="21399" cy="3714972"/>
            </a:xfrm>
            <a:prstGeom prst="straightConnector1">
              <a:avLst/>
            </a:prstGeom>
            <a:ln w="28575">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Placeholder 4">
                  <a:extLst>
                    <a:ext uri="{FF2B5EF4-FFF2-40B4-BE49-F238E27FC236}">
                      <a16:creationId xmlns:a16="http://schemas.microsoft.com/office/drawing/2014/main" id="{8B83C5A5-8425-7222-75FB-316A45702173}"/>
                    </a:ext>
                  </a:extLst>
                </p:cNvPr>
                <p:cNvSpPr txBox="1">
                  <a:spLocks/>
                </p:cNvSpPr>
                <p:nvPr/>
              </p:nvSpPr>
              <p:spPr>
                <a:xfrm rot="16200000">
                  <a:off x="3928578" y="2544274"/>
                  <a:ext cx="1214294" cy="545601"/>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solidFill>
                              <a:schemeClr val="tx2"/>
                            </a:solidFill>
                            <a:latin typeface="Cambria Math" panose="02040503050406030204" pitchFamily="18" charset="0"/>
                          </a:rPr>
                          <m:t>𝑥</m:t>
                        </m:r>
                        <m:r>
                          <a:rPr lang="en-AU" b="0" i="1" smtClean="0">
                            <a:solidFill>
                              <a:schemeClr val="tx2"/>
                            </a:solidFill>
                            <a:latin typeface="Cambria Math" panose="02040503050406030204" pitchFamily="18" charset="0"/>
                          </a:rPr>
                          <m:t>=−3</m:t>
                        </m:r>
                      </m:oMath>
                    </m:oMathPara>
                  </a14:m>
                  <a:endParaRPr lang="en-AU">
                    <a:solidFill>
                      <a:schemeClr val="tx2"/>
                    </a:solidFill>
                  </a:endParaRPr>
                </a:p>
              </p:txBody>
            </p:sp>
          </mc:Choice>
          <mc:Fallback xmlns="">
            <p:sp>
              <p:nvSpPr>
                <p:cNvPr id="24" name="Text Placeholder 4">
                  <a:extLst>
                    <a:ext uri="{FF2B5EF4-FFF2-40B4-BE49-F238E27FC236}">
                      <a16:creationId xmlns:a16="http://schemas.microsoft.com/office/drawing/2014/main" id="{8B83C5A5-8425-7222-75FB-316A45702173}"/>
                    </a:ext>
                  </a:extLst>
                </p:cNvPr>
                <p:cNvSpPr txBox="1">
                  <a:spLocks noRot="1" noChangeAspect="1" noMove="1" noResize="1" noEditPoints="1" noAdjustHandles="1" noChangeArrowheads="1" noChangeShapeType="1" noTextEdit="1"/>
                </p:cNvSpPr>
                <p:nvPr/>
              </p:nvSpPr>
              <p:spPr>
                <a:xfrm rot="16200000">
                  <a:off x="3928578" y="2544274"/>
                  <a:ext cx="1214294" cy="545601"/>
                </a:xfrm>
                <a:prstGeom prst="rect">
                  <a:avLst/>
                </a:prstGeom>
                <a:blipFill>
                  <a:blip r:embed="rId10"/>
                  <a:stretch>
                    <a:fillRect/>
                  </a:stretch>
                </a:blipFill>
              </p:spPr>
              <p:txBody>
                <a:bodyPr/>
                <a:lstStyle/>
                <a:p>
                  <a:r>
                    <a:rPr lang="en-US">
                      <a:noFill/>
                    </a:rPr>
                    <a:t> </a:t>
                  </a:r>
                </a:p>
              </p:txBody>
            </p:sp>
          </mc:Fallback>
        </mc:AlternateContent>
      </p:grpSp>
      <p:sp>
        <p:nvSpPr>
          <p:cNvPr id="9" name="Text Placeholder 4">
            <a:extLst>
              <a:ext uri="{FF2B5EF4-FFF2-40B4-BE49-F238E27FC236}">
                <a16:creationId xmlns:a16="http://schemas.microsoft.com/office/drawing/2014/main" id="{BCC8AB0F-351B-AE5A-5978-C6AD15C50CD9}"/>
              </a:ext>
            </a:extLst>
          </p:cNvPr>
          <p:cNvSpPr txBox="1">
            <a:spLocks/>
          </p:cNvSpPr>
          <p:nvPr/>
        </p:nvSpPr>
        <p:spPr>
          <a:xfrm>
            <a:off x="7580862" y="1305471"/>
            <a:ext cx="3109342" cy="545601"/>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quadratic formula</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2A5EE814-10D3-7A6B-6A25-32A7282127A7}"/>
                  </a:ext>
                </a:extLst>
              </p:cNvPr>
              <p:cNvSpPr txBox="1">
                <a:spLocks/>
              </p:cNvSpPr>
              <p:nvPr/>
            </p:nvSpPr>
            <p:spPr>
              <a:xfrm>
                <a:off x="7619464" y="1892825"/>
                <a:ext cx="3585009" cy="47243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m:t>
                      </m:r>
                      <m:r>
                        <a:rPr lang="en-AU" b="0" i="1" smtClean="0">
                          <a:latin typeface="Cambria Math" panose="02040503050406030204" pitchFamily="18" charset="0"/>
                        </a:rPr>
                        <m:t>6</m:t>
                      </m:r>
                      <m:r>
                        <a:rPr lang="en-AU"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latin typeface="+mn-lt"/>
                </a:endParaRPr>
              </a:p>
              <a:p>
                <a:pPr>
                  <a:spcAft>
                    <a:spcPts val="600"/>
                  </a:spcAft>
                </a:pPr>
                <a:r>
                  <a:rPr lang="en-AU" dirty="0">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latin typeface="+mn-lt"/>
                  </a:rPr>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+4=0</m:t>
                    </m:r>
                  </m:oMath>
                </a14:m>
                <a:endParaRPr lang="en-AU" dirty="0">
                  <a:latin typeface="+mn-lt"/>
                </a:endParaRPr>
              </a:p>
              <a:p>
                <a:pPr>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oMath>
                  </m:oMathPara>
                </a14:m>
                <a:endParaRPr lang="en-AU" dirty="0">
                  <a:latin typeface="+mn-lt"/>
                </a:endParaRPr>
              </a:p>
              <a:p>
                <a:pPr>
                  <a:spcAft>
                    <a:spcPts val="6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b="0" i="1" smtClean="0">
                              <a:latin typeface="Cambria Math" panose="02040503050406030204" pitchFamily="18" charset="0"/>
                            </a:rPr>
                            <m:t>6</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b="0" i="1" smtClean="0">
                                      <a:latin typeface="Cambria Math" panose="02040503050406030204" pitchFamily="18" charset="0"/>
                                    </a:rPr>
                                    <m:t>6</m:t>
                                  </m:r>
                                </m:e>
                                <m:sup>
                                  <m:r>
                                    <a:rPr lang="en-AU" i="1">
                                      <a:latin typeface="Cambria Math" panose="02040503050406030204" pitchFamily="18" charset="0"/>
                                    </a:rPr>
                                    <m:t>2</m:t>
                                  </m:r>
                                </m:sup>
                              </m:sSup>
                              <m:r>
                                <a:rPr lang="en-AU" i="1">
                                  <a:latin typeface="Cambria Math" panose="02040503050406030204" pitchFamily="18" charset="0"/>
                                </a:rPr>
                                <m:t>−4</m:t>
                              </m:r>
                              <m:r>
                                <a:rPr lang="en-AU" b="0" i="1" smtClean="0">
                                  <a:latin typeface="Cambria Math" panose="02040503050406030204" pitchFamily="18" charset="0"/>
                                </a:rPr>
                                <m:t>×1×4</m:t>
                              </m:r>
                            </m:e>
                          </m:rad>
                        </m:num>
                        <m:den>
                          <m:r>
                            <a:rPr lang="en-AU" i="1">
                              <a:latin typeface="Cambria Math" panose="02040503050406030204" pitchFamily="18" charset="0"/>
                            </a:rPr>
                            <m:t>2</m:t>
                          </m:r>
                          <m:r>
                            <a:rPr lang="en-AU" b="0" i="1" smtClean="0">
                              <a:latin typeface="Cambria Math" panose="02040503050406030204" pitchFamily="18" charset="0"/>
                            </a:rPr>
                            <m:t>×1</m:t>
                          </m:r>
                        </m:den>
                      </m:f>
                    </m:oMath>
                  </m:oMathPara>
                </a14:m>
                <a:endParaRPr lang="en-AU" sz="180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r>
                            <a:rPr lang="en-AU" sz="1800" b="0" i="1" smtClean="0">
                              <a:latin typeface="Cambria Math" panose="02040503050406030204" pitchFamily="18" charset="0"/>
                              <a:ea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r>
                                <a:rPr lang="en-AU" sz="1800" b="0" i="1" smtClean="0">
                                  <a:latin typeface="Cambria Math" panose="02040503050406030204" pitchFamily="18" charset="0"/>
                                  <a:ea typeface="Cambria Math" panose="02040503050406030204" pitchFamily="18" charset="0"/>
                                </a:rPr>
                                <m:t>20</m:t>
                              </m:r>
                            </m:e>
                          </m:rad>
                        </m:num>
                        <m:den>
                          <m:r>
                            <a:rPr lang="en-AU" sz="1800" b="0" i="1" smtClean="0">
                              <a:latin typeface="Cambria Math" panose="02040503050406030204" pitchFamily="18" charset="0"/>
                            </a:rPr>
                            <m:t>2</m:t>
                          </m:r>
                        </m:den>
                      </m:f>
                    </m:oMath>
                  </m:oMathPara>
                </a14:m>
                <a:endParaRPr lang="en-AU" sz="180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=−5.24, −0.76</m:t>
                      </m:r>
                    </m:oMath>
                  </m:oMathPara>
                </a14:m>
                <a:endParaRPr lang="en-AU" sz="1800" dirty="0"/>
              </a:p>
              <a:p>
                <a:pPr>
                  <a:spcAft>
                    <a:spcPts val="600"/>
                  </a:spcAft>
                </a:pPr>
                <a:endParaRPr lang="en-AU" dirty="0">
                  <a:latin typeface="+mn-lt"/>
                </a:endParaRPr>
              </a:p>
            </p:txBody>
          </p:sp>
        </mc:Choice>
        <mc:Fallback xmlns="">
          <p:sp>
            <p:nvSpPr>
              <p:cNvPr id="8" name="Text Placeholder 11">
                <a:extLst>
                  <a:ext uri="{FF2B5EF4-FFF2-40B4-BE49-F238E27FC236}">
                    <a16:creationId xmlns:a16="http://schemas.microsoft.com/office/drawing/2014/main" id="{2A5EE814-10D3-7A6B-6A25-32A7282127A7}"/>
                  </a:ext>
                </a:extLst>
              </p:cNvPr>
              <p:cNvSpPr txBox="1">
                <a:spLocks noRot="1" noChangeAspect="1" noMove="1" noResize="1" noEditPoints="1" noAdjustHandles="1" noChangeArrowheads="1" noChangeShapeType="1" noTextEdit="1"/>
              </p:cNvSpPr>
              <p:nvPr/>
            </p:nvSpPr>
            <p:spPr>
              <a:xfrm>
                <a:off x="7619464" y="1892825"/>
                <a:ext cx="3585009" cy="4724325"/>
              </a:xfrm>
              <a:prstGeom prst="rect">
                <a:avLst/>
              </a:prstGeom>
              <a:blipFill>
                <a:blip r:embed="rId2"/>
                <a:stretch>
                  <a:fillRect l="-442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F38E073C-C977-4291-63C7-7AB9CCB92A33}"/>
              </a:ext>
              <a:ext uri="{C183D7F6-B498-43B3-948B-1728B52AA6E4}">
                <adec:decorative xmlns:adec="http://schemas.microsoft.com/office/drawing/2017/decorative" val="1"/>
              </a:ext>
            </a:extLst>
          </p:cNvPr>
          <p:cNvCxnSpPr/>
          <p:nvPr/>
        </p:nvCxnSpPr>
        <p:spPr>
          <a:xfrm>
            <a:off x="7124007" y="468067"/>
            <a:ext cx="0" cy="5899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B8B5C66-4286-5E68-82DA-E4ACBE462A90}"/>
              </a:ext>
              <a:ext uri="{C183D7F6-B498-43B3-948B-1728B52AA6E4}">
                <adec:decorative xmlns:adec="http://schemas.microsoft.com/office/drawing/2017/decorative" val="1"/>
              </a:ext>
            </a:extLst>
          </p:cNvPr>
          <p:cNvSpPr/>
          <p:nvPr/>
        </p:nvSpPr>
        <p:spPr>
          <a:xfrm>
            <a:off x="8052918" y="5149361"/>
            <a:ext cx="1012275" cy="806335"/>
          </a:xfrm>
          <a:prstGeom prst="rect">
            <a:avLst/>
          </a:prstGeom>
          <a:solidFill>
            <a:schemeClr val="accent1">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02D9D20A-3DA9-A4F2-CC37-58196B662680}"/>
              </a:ext>
              <a:ext uri="{C183D7F6-B498-43B3-948B-1728B52AA6E4}">
                <adec:decorative xmlns:adec="http://schemas.microsoft.com/office/drawing/2017/decorative" val="1"/>
              </a:ext>
            </a:extLst>
          </p:cNvPr>
          <p:cNvSpPr/>
          <p:nvPr/>
        </p:nvSpPr>
        <p:spPr>
          <a:xfrm>
            <a:off x="4641405" y="5688352"/>
            <a:ext cx="61534" cy="6126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87B9E5FE-06F6-9B05-02B6-09EB96AEDD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7328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DBDF-AE25-140F-A772-BE7BB866A4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BA222B-ED12-AEBF-EB38-DF6E2D62CF7C}"/>
              </a:ext>
            </a:extLst>
          </p:cNvPr>
          <p:cNvSpPr>
            <a:spLocks noGrp="1"/>
          </p:cNvSpPr>
          <p:nvPr>
            <p:ph type="title"/>
          </p:nvPr>
        </p:nvSpPr>
        <p:spPr>
          <a:xfrm>
            <a:off x="360000" y="369832"/>
            <a:ext cx="11484000" cy="545601"/>
          </a:xfrm>
        </p:spPr>
        <p:txBody>
          <a:bodyPr/>
          <a:lstStyle/>
          <a:p>
            <a:r>
              <a:rPr lang="en-AU" dirty="0"/>
              <a:t>The quadratic formula (6)</a:t>
            </a:r>
          </a:p>
        </p:txBody>
      </p:sp>
      <p:sp>
        <p:nvSpPr>
          <p:cNvPr id="4" name="Text Placeholder 3">
            <a:extLst>
              <a:ext uri="{FF2B5EF4-FFF2-40B4-BE49-F238E27FC236}">
                <a16:creationId xmlns:a16="http://schemas.microsoft.com/office/drawing/2014/main" id="{F00DAAD6-ACB1-4C38-19CE-14C80DF16775}"/>
              </a:ext>
            </a:extLst>
          </p:cNvPr>
          <p:cNvSpPr>
            <a:spLocks noGrp="1"/>
          </p:cNvSpPr>
          <p:nvPr>
            <p:ph type="body" sz="quarter" idx="18"/>
          </p:nvPr>
        </p:nvSpPr>
        <p:spPr/>
        <p:txBody>
          <a:bodyPr/>
          <a:lstStyle/>
          <a:p>
            <a:r>
              <a:rPr lang="en-AU"/>
              <a:t>The axis of symmetry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AC8D1C8-4C5D-D293-740D-B717F7CCA957}"/>
                  </a:ext>
                </a:extLst>
              </p:cNvPr>
              <p:cNvSpPr>
                <a:spLocks noGrp="1"/>
              </p:cNvSpPr>
              <p:nvPr>
                <p:ph type="body" sz="quarter" idx="17"/>
              </p:nvPr>
            </p:nvSpPr>
            <p:spPr>
              <a:xfrm>
                <a:off x="360001" y="1567086"/>
                <a:ext cx="3567716" cy="4807835"/>
              </a:xfrm>
            </p:spPr>
            <p:txBody>
              <a:body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𝑥</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oMath>
                  </m:oMathPara>
                </a14:m>
                <a:endParaRPr lang="en-AU">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m:t>
                          </m:r>
                          <m:r>
                            <a:rPr lang="en-AU" b="0" i="1" smtClean="0">
                              <a:latin typeface="Cambria Math" panose="02040503050406030204" pitchFamily="18" charset="0"/>
                            </a:rPr>
                            <m:t>𝑏</m:t>
                          </m:r>
                        </m:num>
                        <m:den>
                          <m:r>
                            <a:rPr lang="en-AU" b="0" i="1" smtClean="0">
                              <a:latin typeface="Cambria Math" panose="02040503050406030204" pitchFamily="18" charset="0"/>
                            </a:rPr>
                            <m:t>2</m:t>
                          </m:r>
                          <m:r>
                            <a:rPr lang="en-AU" b="0" i="1" smtClean="0">
                              <a:latin typeface="Cambria Math" panose="02040503050406030204" pitchFamily="18" charset="0"/>
                            </a:rPr>
                            <m:t>𝑎</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ad>
                            <m:radPr>
                              <m:degHide m:val="on"/>
                              <m:ctrlPr>
                                <a:rPr lang="en-AU" b="0" i="1" smtClean="0">
                                  <a:latin typeface="Cambria Math" panose="02040503050406030204" pitchFamily="18" charset="0"/>
                                  <a:ea typeface="Cambria Math" panose="02040503050406030204" pitchFamily="18" charset="0"/>
                                </a:rPr>
                              </m:ctrlPr>
                            </m:radPr>
                            <m:deg/>
                            <m:e>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𝑏</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𝑎𝑐</m:t>
                              </m:r>
                            </m:e>
                          </m:rad>
                        </m:num>
                        <m:den>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𝑎</m:t>
                          </m:r>
                        </m:den>
                      </m:f>
                    </m:oMath>
                  </m:oMathPara>
                </a14:m>
                <a:endParaRPr lang="en-AU"/>
              </a:p>
              <a:p>
                <a:r>
                  <a:rPr lang="en-AU"/>
                  <a:t>Axis of symmetry is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2</m:t>
                        </m:r>
                        <m:r>
                          <a:rPr lang="en-AU" b="0" i="1" smtClean="0">
                            <a:latin typeface="Cambria Math" panose="02040503050406030204" pitchFamily="18" charset="0"/>
                          </a:rPr>
                          <m:t>𝑎</m:t>
                        </m:r>
                      </m:den>
                    </m:f>
                  </m:oMath>
                </a14:m>
                <a:endParaRPr lang="en-AU"/>
              </a:p>
            </p:txBody>
          </p:sp>
        </mc:Choice>
        <mc:Fallback xmlns="">
          <p:sp>
            <p:nvSpPr>
              <p:cNvPr id="5" name="Text Placeholder 4">
                <a:extLst>
                  <a:ext uri="{FF2B5EF4-FFF2-40B4-BE49-F238E27FC236}">
                    <a16:creationId xmlns:a16="http://schemas.microsoft.com/office/drawing/2014/main" id="{4AC8D1C8-4C5D-D293-740D-B717F7CCA957}"/>
                  </a:ext>
                </a:extLst>
              </p:cNvPr>
              <p:cNvSpPr>
                <a:spLocks noGrp="1" noRot="1" noChangeAspect="1" noMove="1" noResize="1" noEditPoints="1" noAdjustHandles="1" noChangeArrowheads="1" noChangeShapeType="1" noTextEdit="1"/>
              </p:cNvSpPr>
              <p:nvPr>
                <p:ph type="body" sz="quarter" idx="17"/>
              </p:nvPr>
            </p:nvSpPr>
            <p:spPr>
              <a:xfrm>
                <a:off x="360001" y="1567086"/>
                <a:ext cx="3567716" cy="4807835"/>
              </a:xfrm>
              <a:blipFill>
                <a:blip r:embed="rId2"/>
                <a:stretch>
                  <a:fillRect l="-427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79F251-E845-4886-8576-D0CC51DDCC9F}"/>
                  </a:ext>
                </a:extLst>
              </p:cNvPr>
              <p:cNvSpPr txBox="1"/>
              <p:nvPr/>
            </p:nvSpPr>
            <p:spPr>
              <a:xfrm>
                <a:off x="6132368" y="2100347"/>
                <a:ext cx="1416626" cy="795527"/>
              </a:xfrm>
              <a:prstGeom prst="rect">
                <a:avLst/>
              </a:prstGeom>
              <a:solidFill>
                <a:srgbClr val="C00000"/>
              </a:solidFill>
              <a:ln>
                <a:solidFill>
                  <a:srgbClr val="C00000"/>
                </a:solidFill>
              </a:ln>
            </p:spPr>
            <p:txBody>
              <a:bodyPr wrap="none" lIns="0" tIns="0" rIns="0" bIns="0" rtlCol="0" anchor="ctr" anchorCtr="0">
                <a:noAutofit/>
              </a:bodyPr>
              <a:lstStyle/>
              <a:p>
                <a:pPr algn="l"/>
                <a14:m>
                  <m:oMathPara xmlns:m="http://schemas.openxmlformats.org/officeDocument/2006/math">
                    <m:oMathParaPr>
                      <m:jc m:val="centerGroup"/>
                    </m:oMathParaPr>
                    <m:oMath xmlns:m="http://schemas.openxmlformats.org/officeDocument/2006/math">
                      <m:r>
                        <a:rPr lang="en-AU" sz="1800" b="1" i="1" smtClean="0">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ad>
                            <m:radPr>
                              <m:degHide m:val="on"/>
                              <m:ctrlPr>
                                <a:rPr lang="en-AU" sz="1800" b="0" i="1" smtClean="0">
                                  <a:solidFill>
                                    <a:schemeClr val="bg1"/>
                                  </a:solidFill>
                                  <a:latin typeface="Cambria Math" panose="02040503050406030204" pitchFamily="18" charset="0"/>
                                </a:rPr>
                              </m:ctrlPr>
                            </m:radPr>
                            <m:deg/>
                            <m:e>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𝑏</m:t>
                                  </m:r>
                                </m:e>
                                <m:sup>
                                  <m:r>
                                    <a:rPr lang="en-AU" sz="1800" b="0" i="1" smtClean="0">
                                      <a:solidFill>
                                        <a:schemeClr val="bg1"/>
                                      </a:solidFill>
                                      <a:latin typeface="Cambria Math" panose="02040503050406030204" pitchFamily="18" charset="0"/>
                                    </a:rPr>
                                    <m:t>2</m:t>
                                  </m:r>
                                </m:sup>
                              </m:sSup>
                              <m:r>
                                <a:rPr lang="en-AU" sz="1800" b="0" i="1" smtClean="0">
                                  <a:solidFill>
                                    <a:schemeClr val="bg1"/>
                                  </a:solidFill>
                                  <a:latin typeface="Cambria Math" panose="02040503050406030204" pitchFamily="18" charset="0"/>
                                </a:rPr>
                                <m:t>−4</m:t>
                              </m:r>
                              <m:r>
                                <a:rPr lang="en-AU" sz="1800" b="0" i="1" smtClean="0">
                                  <a:solidFill>
                                    <a:schemeClr val="bg1"/>
                                  </a:solidFill>
                                  <a:latin typeface="Cambria Math" panose="02040503050406030204" pitchFamily="18" charset="0"/>
                                </a:rPr>
                                <m:t>𝑎𝑐</m:t>
                              </m:r>
                            </m:e>
                          </m:rad>
                        </m:num>
                        <m:den>
                          <m:r>
                            <a:rPr lang="en-AU" sz="1800" b="0" i="1" smtClean="0">
                              <a:solidFill>
                                <a:schemeClr val="bg1"/>
                              </a:solidFill>
                              <a:latin typeface="Cambria Math" panose="02040503050406030204" pitchFamily="18" charset="0"/>
                            </a:rPr>
                            <m:t>2</m:t>
                          </m:r>
                          <m:r>
                            <a:rPr lang="en-AU" sz="1800" b="0" i="1" smtClean="0">
                              <a:solidFill>
                                <a:schemeClr val="bg1"/>
                              </a:solidFill>
                              <a:latin typeface="Cambria Math" panose="02040503050406030204" pitchFamily="18" charset="0"/>
                            </a:rPr>
                            <m:t>𝑎</m:t>
                          </m:r>
                        </m:den>
                      </m:f>
                    </m:oMath>
                  </m:oMathPara>
                </a14:m>
                <a:endParaRPr lang="en-AU" sz="1800">
                  <a:solidFill>
                    <a:schemeClr val="bg1"/>
                  </a:solidFill>
                </a:endParaRPr>
              </a:p>
            </p:txBody>
          </p:sp>
        </mc:Choice>
        <mc:Fallback xmlns="">
          <p:sp>
            <p:nvSpPr>
              <p:cNvPr id="18" name="TextBox 17">
                <a:extLst>
                  <a:ext uri="{FF2B5EF4-FFF2-40B4-BE49-F238E27FC236}">
                    <a16:creationId xmlns:a16="http://schemas.microsoft.com/office/drawing/2014/main" id="{5679F251-E845-4886-8576-D0CC51DDCC9F}"/>
                  </a:ext>
                </a:extLst>
              </p:cNvPr>
              <p:cNvSpPr txBox="1">
                <a:spLocks noRot="1" noChangeAspect="1" noMove="1" noResize="1" noEditPoints="1" noAdjustHandles="1" noChangeArrowheads="1" noChangeShapeType="1" noTextEdit="1"/>
              </p:cNvSpPr>
              <p:nvPr/>
            </p:nvSpPr>
            <p:spPr>
              <a:xfrm>
                <a:off x="6132368" y="2100347"/>
                <a:ext cx="1416626" cy="795527"/>
              </a:xfrm>
              <a:prstGeom prst="rect">
                <a:avLst/>
              </a:prstGeom>
              <a:blipFill>
                <a:blip r:embed="rId3"/>
                <a:stretch>
                  <a:fillRect/>
                </a:stretch>
              </a:blipFill>
              <a:ln>
                <a:solidFill>
                  <a:srgbClr val="C00000"/>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F9C411A-55B8-5F39-502D-DEBF1408E992}"/>
                  </a:ext>
                </a:extLst>
              </p:cNvPr>
              <p:cNvSpPr txBox="1"/>
              <p:nvPr/>
            </p:nvSpPr>
            <p:spPr>
              <a:xfrm>
                <a:off x="5356661" y="4322810"/>
                <a:ext cx="2140979" cy="795527"/>
              </a:xfrm>
              <a:prstGeom prst="rect">
                <a:avLst/>
              </a:prstGeom>
              <a:solidFill>
                <a:schemeClr val="accent1"/>
              </a:solidFill>
              <a:ln>
                <a:solidFill>
                  <a:schemeClr val="accent1"/>
                </a:solidFill>
              </a:ln>
            </p:spPr>
            <p:txBody>
              <a:bodyPr wrap="none" lIns="0" tIns="0" rIns="0" bIns="0" rtlCol="0" anchor="ctr" anchorCtr="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𝑥</m:t>
                      </m:r>
                      <m:r>
                        <a:rPr lang="en-AU" sz="1800" b="0" i="1" smtClean="0">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𝑏</m:t>
                          </m:r>
                          <m:r>
                            <a:rPr lang="en-AU" sz="1800" b="0" i="1" smtClean="0">
                              <a:solidFill>
                                <a:schemeClr val="bg1"/>
                              </a:solidFill>
                              <a:latin typeface="Cambria Math" panose="02040503050406030204" pitchFamily="18" charset="0"/>
                            </a:rPr>
                            <m:t>−</m:t>
                          </m:r>
                          <m:rad>
                            <m:radPr>
                              <m:degHide m:val="on"/>
                              <m:ctrlPr>
                                <a:rPr lang="en-AU" sz="1800" b="0" i="1" smtClean="0">
                                  <a:solidFill>
                                    <a:schemeClr val="bg1"/>
                                  </a:solidFill>
                                  <a:latin typeface="Cambria Math" panose="02040503050406030204" pitchFamily="18" charset="0"/>
                                </a:rPr>
                              </m:ctrlPr>
                            </m:radPr>
                            <m:deg/>
                            <m:e>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𝑏</m:t>
                                  </m:r>
                                </m:e>
                                <m:sup>
                                  <m:r>
                                    <a:rPr lang="en-AU" sz="1800" b="0" i="1" smtClean="0">
                                      <a:solidFill>
                                        <a:schemeClr val="bg1"/>
                                      </a:solidFill>
                                      <a:latin typeface="Cambria Math" panose="02040503050406030204" pitchFamily="18" charset="0"/>
                                    </a:rPr>
                                    <m:t>2</m:t>
                                  </m:r>
                                </m:sup>
                              </m:sSup>
                              <m:r>
                                <a:rPr lang="en-AU" sz="1800" b="0" i="1" smtClean="0">
                                  <a:solidFill>
                                    <a:schemeClr val="bg1"/>
                                  </a:solidFill>
                                  <a:latin typeface="Cambria Math" panose="02040503050406030204" pitchFamily="18" charset="0"/>
                                </a:rPr>
                                <m:t>−4</m:t>
                              </m:r>
                              <m:r>
                                <a:rPr lang="en-AU" sz="1800" b="0" i="1" smtClean="0">
                                  <a:solidFill>
                                    <a:schemeClr val="bg1"/>
                                  </a:solidFill>
                                  <a:latin typeface="Cambria Math" panose="02040503050406030204" pitchFamily="18" charset="0"/>
                                </a:rPr>
                                <m:t>𝑎𝑐</m:t>
                              </m:r>
                            </m:e>
                          </m:rad>
                        </m:num>
                        <m:den>
                          <m:r>
                            <a:rPr lang="en-AU" sz="1800" b="0" i="1" smtClean="0">
                              <a:solidFill>
                                <a:schemeClr val="bg1"/>
                              </a:solidFill>
                              <a:latin typeface="Cambria Math" panose="02040503050406030204" pitchFamily="18" charset="0"/>
                            </a:rPr>
                            <m:t>2</m:t>
                          </m:r>
                          <m:r>
                            <a:rPr lang="en-AU" sz="1800" b="0" i="1" smtClean="0">
                              <a:solidFill>
                                <a:schemeClr val="bg1"/>
                              </a:solidFill>
                              <a:latin typeface="Cambria Math" panose="02040503050406030204" pitchFamily="18" charset="0"/>
                            </a:rPr>
                            <m:t>𝑎</m:t>
                          </m:r>
                        </m:den>
                      </m:f>
                    </m:oMath>
                  </m:oMathPara>
                </a14:m>
                <a:endParaRPr lang="en-AU" sz="1800" dirty="0">
                  <a:solidFill>
                    <a:schemeClr val="bg1"/>
                  </a:solidFill>
                </a:endParaRPr>
              </a:p>
            </p:txBody>
          </p:sp>
        </mc:Choice>
        <mc:Fallback xmlns="">
          <p:sp>
            <p:nvSpPr>
              <p:cNvPr id="27" name="TextBox 26">
                <a:extLst>
                  <a:ext uri="{FF2B5EF4-FFF2-40B4-BE49-F238E27FC236}">
                    <a16:creationId xmlns:a16="http://schemas.microsoft.com/office/drawing/2014/main" id="{2F9C411A-55B8-5F39-502D-DEBF1408E992}"/>
                  </a:ext>
                </a:extLst>
              </p:cNvPr>
              <p:cNvSpPr txBox="1">
                <a:spLocks noRot="1" noChangeAspect="1" noMove="1" noResize="1" noEditPoints="1" noAdjustHandles="1" noChangeArrowheads="1" noChangeShapeType="1" noTextEdit="1"/>
              </p:cNvSpPr>
              <p:nvPr/>
            </p:nvSpPr>
            <p:spPr>
              <a:xfrm>
                <a:off x="5356661" y="4322810"/>
                <a:ext cx="2140979" cy="795527"/>
              </a:xfrm>
              <a:prstGeom prst="rect">
                <a:avLst/>
              </a:prstGeom>
              <a:blipFill>
                <a:blip r:embed="rId4"/>
                <a:stretch>
                  <a:fillRect/>
                </a:stretch>
              </a:blipFill>
              <a:ln>
                <a:solidFill>
                  <a:schemeClr val="accent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DBF9A2-4EA1-D5DA-765B-F25F2E5C5572}"/>
                  </a:ext>
                </a:extLst>
              </p:cNvPr>
              <p:cNvSpPr txBox="1"/>
              <p:nvPr/>
            </p:nvSpPr>
            <p:spPr>
              <a:xfrm>
                <a:off x="8833166" y="567407"/>
                <a:ext cx="1122218" cy="890036"/>
              </a:xfrm>
              <a:prstGeom prst="rect">
                <a:avLst/>
              </a:prstGeom>
              <a:solidFill>
                <a:srgbClr val="C00000"/>
              </a:solidFill>
              <a:ln>
                <a:solidFill>
                  <a:srgbClr val="C00000"/>
                </a:solidFill>
              </a:ln>
            </p:spPr>
            <p:txBody>
              <a:bodyPr wrap="none" lIns="0" tIns="0" rIns="0" bIns="0" rtlCol="0" anchor="ctr" anchorCtr="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𝑥</m:t>
                      </m:r>
                      <m:r>
                        <a:rPr lang="en-AU" sz="1800" b="0" i="1" smtClean="0">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𝑏</m:t>
                          </m:r>
                        </m:num>
                        <m:den>
                          <m:r>
                            <a:rPr lang="en-AU" sz="1800" b="0" i="1" smtClean="0">
                              <a:solidFill>
                                <a:schemeClr val="bg1"/>
                              </a:solidFill>
                              <a:latin typeface="Cambria Math" panose="02040503050406030204" pitchFamily="18" charset="0"/>
                            </a:rPr>
                            <m:t>2</m:t>
                          </m:r>
                          <m:r>
                            <a:rPr lang="en-AU" sz="1800" b="0" i="1" smtClean="0">
                              <a:solidFill>
                                <a:schemeClr val="bg1"/>
                              </a:solidFill>
                              <a:latin typeface="Cambria Math" panose="02040503050406030204" pitchFamily="18" charset="0"/>
                            </a:rPr>
                            <m:t>𝑎</m:t>
                          </m:r>
                        </m:den>
                      </m:f>
                    </m:oMath>
                  </m:oMathPara>
                </a14:m>
                <a:endParaRPr lang="en-AU" sz="1800">
                  <a:solidFill>
                    <a:schemeClr val="bg1"/>
                  </a:solidFill>
                </a:endParaRPr>
              </a:p>
            </p:txBody>
          </p:sp>
        </mc:Choice>
        <mc:Fallback xmlns="">
          <p:sp>
            <p:nvSpPr>
              <p:cNvPr id="8" name="TextBox 7">
                <a:extLst>
                  <a:ext uri="{FF2B5EF4-FFF2-40B4-BE49-F238E27FC236}">
                    <a16:creationId xmlns:a16="http://schemas.microsoft.com/office/drawing/2014/main" id="{13DBF9A2-4EA1-D5DA-765B-F25F2E5C5572}"/>
                  </a:ext>
                </a:extLst>
              </p:cNvPr>
              <p:cNvSpPr txBox="1">
                <a:spLocks noRot="1" noChangeAspect="1" noMove="1" noResize="1" noEditPoints="1" noAdjustHandles="1" noChangeArrowheads="1" noChangeShapeType="1" noTextEdit="1"/>
              </p:cNvSpPr>
              <p:nvPr/>
            </p:nvSpPr>
            <p:spPr>
              <a:xfrm>
                <a:off x="8833166" y="567407"/>
                <a:ext cx="1122218" cy="890036"/>
              </a:xfrm>
              <a:prstGeom prst="rect">
                <a:avLst/>
              </a:prstGeom>
              <a:blipFill>
                <a:blip r:embed="rId5"/>
                <a:stretch>
                  <a:fillRect/>
                </a:stretch>
              </a:blipFill>
              <a:ln>
                <a:solidFill>
                  <a:srgbClr val="C00000"/>
                </a:solidFill>
              </a:ln>
            </p:spPr>
            <p:txBody>
              <a:bodyPr/>
              <a:lstStyle/>
              <a:p>
                <a:r>
                  <a:rPr lang="en-AU">
                    <a:noFill/>
                  </a:rPr>
                  <a:t> </a:t>
                </a:r>
              </a:p>
            </p:txBody>
          </p:sp>
        </mc:Fallback>
      </mc:AlternateContent>
      <p:grpSp>
        <p:nvGrpSpPr>
          <p:cNvPr id="6" name="Group 5" descr="The graph of a concave up parabola, with a negative y-intercept and 2 x-intercepts, one negative and one positive. ">
            <a:extLst>
              <a:ext uri="{FF2B5EF4-FFF2-40B4-BE49-F238E27FC236}">
                <a16:creationId xmlns:a16="http://schemas.microsoft.com/office/drawing/2014/main" id="{F3DB6299-1D61-AA32-E185-F5E43C66AC35}"/>
              </a:ext>
            </a:extLst>
          </p:cNvPr>
          <p:cNvGrpSpPr/>
          <p:nvPr/>
        </p:nvGrpSpPr>
        <p:grpSpPr>
          <a:xfrm>
            <a:off x="7556284" y="1513521"/>
            <a:ext cx="3567716" cy="4361960"/>
            <a:chOff x="7556284" y="1513521"/>
            <a:chExt cx="3567716" cy="4361960"/>
          </a:xfrm>
        </p:grpSpPr>
        <p:pic>
          <p:nvPicPr>
            <p:cNvPr id="12" name="Picture 11" descr="The graph of a concave up parabola.">
              <a:extLst>
                <a:ext uri="{FF2B5EF4-FFF2-40B4-BE49-F238E27FC236}">
                  <a16:creationId xmlns:a16="http://schemas.microsoft.com/office/drawing/2014/main" id="{E9E50181-5CD9-F2B6-2DF3-261097FFCA42}"/>
                </a:ext>
              </a:extLst>
            </p:cNvPr>
            <p:cNvPicPr>
              <a:picLocks noChangeAspect="1"/>
            </p:cNvPicPr>
            <p:nvPr/>
          </p:nvPicPr>
          <p:blipFill>
            <a:blip r:embed="rId6"/>
            <a:stretch>
              <a:fillRect/>
            </a:stretch>
          </p:blipFill>
          <p:spPr>
            <a:xfrm>
              <a:off x="7556284" y="1513521"/>
              <a:ext cx="3567716" cy="4361960"/>
            </a:xfrm>
            <a:prstGeom prst="rect">
              <a:avLst/>
            </a:prstGeom>
          </p:spPr>
        </p:pic>
        <p:sp>
          <p:nvSpPr>
            <p:cNvPr id="13" name="Oval 12">
              <a:extLst>
                <a:ext uri="{FF2B5EF4-FFF2-40B4-BE49-F238E27FC236}">
                  <a16:creationId xmlns:a16="http://schemas.microsoft.com/office/drawing/2014/main" id="{C57CBC1A-2EEC-52F6-BCC1-43BD4A2A2628}"/>
                </a:ext>
              </a:extLst>
            </p:cNvPr>
            <p:cNvSpPr/>
            <p:nvPr/>
          </p:nvSpPr>
          <p:spPr>
            <a:xfrm>
              <a:off x="8323119" y="3796267"/>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8E7BD824-6195-457B-4FBF-427D4AEB027D}"/>
                </a:ext>
              </a:extLst>
            </p:cNvPr>
            <p:cNvSpPr/>
            <p:nvPr/>
          </p:nvSpPr>
          <p:spPr>
            <a:xfrm>
              <a:off x="10027228" y="3796267"/>
              <a:ext cx="72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1637F85-4E67-688F-18D3-146C27E957C9}"/>
                  </a:ext>
                </a:extLst>
              </p:cNvPr>
              <p:cNvSpPr txBox="1"/>
              <p:nvPr/>
            </p:nvSpPr>
            <p:spPr>
              <a:xfrm>
                <a:off x="10633365" y="2324043"/>
                <a:ext cx="1416626" cy="795527"/>
              </a:xfrm>
              <a:prstGeom prst="rect">
                <a:avLst/>
              </a:prstGeom>
              <a:solidFill>
                <a:srgbClr val="C00000"/>
              </a:solidFill>
              <a:ln>
                <a:solidFill>
                  <a:srgbClr val="C00000"/>
                </a:solidFill>
              </a:ln>
            </p:spPr>
            <p:txBody>
              <a:bodyPr wrap="none" lIns="0" tIns="0" rIns="0" bIns="0" rtlCol="0" anchor="ctr" anchorCtr="0">
                <a:noAutofit/>
              </a:bodyPr>
              <a:lstStyle/>
              <a:p>
                <a:pPr algn="l"/>
                <a14:m>
                  <m:oMathPara xmlns:m="http://schemas.openxmlformats.org/officeDocument/2006/math">
                    <m:oMathParaPr>
                      <m:jc m:val="centerGroup"/>
                    </m:oMathParaPr>
                    <m:oMath xmlns:m="http://schemas.openxmlformats.org/officeDocument/2006/math">
                      <m:r>
                        <a:rPr lang="en-AU" sz="1800" b="1" i="1">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ad>
                            <m:radPr>
                              <m:degHide m:val="on"/>
                              <m:ctrlPr>
                                <a:rPr lang="en-AU" sz="1800" b="0" i="1" smtClean="0">
                                  <a:solidFill>
                                    <a:schemeClr val="bg1"/>
                                  </a:solidFill>
                                  <a:latin typeface="Cambria Math" panose="02040503050406030204" pitchFamily="18" charset="0"/>
                                </a:rPr>
                              </m:ctrlPr>
                            </m:radPr>
                            <m:deg/>
                            <m:e>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𝑏</m:t>
                                  </m:r>
                                </m:e>
                                <m:sup>
                                  <m:r>
                                    <a:rPr lang="en-AU" sz="1800" b="0" i="1" smtClean="0">
                                      <a:solidFill>
                                        <a:schemeClr val="bg1"/>
                                      </a:solidFill>
                                      <a:latin typeface="Cambria Math" panose="02040503050406030204" pitchFamily="18" charset="0"/>
                                    </a:rPr>
                                    <m:t>2</m:t>
                                  </m:r>
                                </m:sup>
                              </m:sSup>
                              <m:r>
                                <a:rPr lang="en-AU" sz="1800" b="0" i="1" smtClean="0">
                                  <a:solidFill>
                                    <a:schemeClr val="bg1"/>
                                  </a:solidFill>
                                  <a:latin typeface="Cambria Math" panose="02040503050406030204" pitchFamily="18" charset="0"/>
                                </a:rPr>
                                <m:t>−4</m:t>
                              </m:r>
                              <m:r>
                                <a:rPr lang="en-AU" sz="1800" b="0" i="1" smtClean="0">
                                  <a:solidFill>
                                    <a:schemeClr val="bg1"/>
                                  </a:solidFill>
                                  <a:latin typeface="Cambria Math" panose="02040503050406030204" pitchFamily="18" charset="0"/>
                                </a:rPr>
                                <m:t>𝑎𝑐</m:t>
                              </m:r>
                            </m:e>
                          </m:rad>
                        </m:num>
                        <m:den>
                          <m:r>
                            <a:rPr lang="en-AU" sz="1800" b="0" i="1" smtClean="0">
                              <a:solidFill>
                                <a:schemeClr val="bg1"/>
                              </a:solidFill>
                              <a:latin typeface="Cambria Math" panose="02040503050406030204" pitchFamily="18" charset="0"/>
                            </a:rPr>
                            <m:t>2</m:t>
                          </m:r>
                          <m:r>
                            <a:rPr lang="en-AU" sz="1800" b="0" i="1" smtClean="0">
                              <a:solidFill>
                                <a:schemeClr val="bg1"/>
                              </a:solidFill>
                              <a:latin typeface="Cambria Math" panose="02040503050406030204" pitchFamily="18" charset="0"/>
                            </a:rPr>
                            <m:t>𝑎</m:t>
                          </m:r>
                        </m:den>
                      </m:f>
                    </m:oMath>
                  </m:oMathPara>
                </a14:m>
                <a:endParaRPr lang="en-AU" sz="1800" dirty="0">
                  <a:solidFill>
                    <a:schemeClr val="bg1"/>
                  </a:solidFill>
                </a:endParaRPr>
              </a:p>
            </p:txBody>
          </p:sp>
        </mc:Choice>
        <mc:Fallback xmlns="">
          <p:sp>
            <p:nvSpPr>
              <p:cNvPr id="19" name="TextBox 18">
                <a:extLst>
                  <a:ext uri="{FF2B5EF4-FFF2-40B4-BE49-F238E27FC236}">
                    <a16:creationId xmlns:a16="http://schemas.microsoft.com/office/drawing/2014/main" id="{F1637F85-4E67-688F-18D3-146C27E957C9}"/>
                  </a:ext>
                </a:extLst>
              </p:cNvPr>
              <p:cNvSpPr txBox="1">
                <a:spLocks noRot="1" noChangeAspect="1" noMove="1" noResize="1" noEditPoints="1" noAdjustHandles="1" noChangeArrowheads="1" noChangeShapeType="1" noTextEdit="1"/>
              </p:cNvSpPr>
              <p:nvPr/>
            </p:nvSpPr>
            <p:spPr>
              <a:xfrm>
                <a:off x="10633365" y="2324043"/>
                <a:ext cx="1416626" cy="795527"/>
              </a:xfrm>
              <a:prstGeom prst="rect">
                <a:avLst/>
              </a:prstGeom>
              <a:blipFill>
                <a:blip r:embed="rId7"/>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08FA5D1-CA3A-9C5A-D540-55E60AAC1B7B}"/>
                  </a:ext>
                </a:extLst>
              </p:cNvPr>
              <p:cNvSpPr txBox="1"/>
              <p:nvPr/>
            </p:nvSpPr>
            <p:spPr>
              <a:xfrm>
                <a:off x="9923318" y="4548952"/>
                <a:ext cx="2140979" cy="795527"/>
              </a:xfrm>
              <a:prstGeom prst="rect">
                <a:avLst/>
              </a:prstGeom>
              <a:solidFill>
                <a:schemeClr val="accent1"/>
              </a:solidFill>
              <a:ln>
                <a:solidFill>
                  <a:schemeClr val="accent1"/>
                </a:solidFill>
              </a:ln>
            </p:spPr>
            <p:txBody>
              <a:bodyPr wrap="none" lIns="0" tIns="0" rIns="0" bIns="0" rtlCol="0" anchor="ctr" anchorCtr="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bg1"/>
                          </a:solidFill>
                          <a:latin typeface="Cambria Math" panose="02040503050406030204" pitchFamily="18" charset="0"/>
                        </a:rPr>
                        <m:t>𝑥</m:t>
                      </m:r>
                      <m:r>
                        <a:rPr lang="en-AU" sz="1800" b="0" i="1" smtClean="0">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𝑏</m:t>
                          </m:r>
                          <m:r>
                            <a:rPr lang="en-AU" sz="1800" b="0" i="1" smtClean="0">
                              <a:solidFill>
                                <a:schemeClr val="bg1"/>
                              </a:solidFill>
                              <a:latin typeface="Cambria Math" panose="02040503050406030204" pitchFamily="18" charset="0"/>
                            </a:rPr>
                            <m:t>+</m:t>
                          </m:r>
                          <m:rad>
                            <m:radPr>
                              <m:degHide m:val="on"/>
                              <m:ctrlPr>
                                <a:rPr lang="en-AU" sz="1800" b="0" i="1" smtClean="0">
                                  <a:solidFill>
                                    <a:schemeClr val="bg1"/>
                                  </a:solidFill>
                                  <a:latin typeface="Cambria Math" panose="02040503050406030204" pitchFamily="18" charset="0"/>
                                </a:rPr>
                              </m:ctrlPr>
                            </m:radPr>
                            <m:deg/>
                            <m:e>
                              <m:sSup>
                                <m:sSupPr>
                                  <m:ctrlPr>
                                    <a:rPr lang="en-AU" sz="1800" b="0" i="1" smtClean="0">
                                      <a:solidFill>
                                        <a:schemeClr val="bg1"/>
                                      </a:solidFill>
                                      <a:latin typeface="Cambria Math" panose="02040503050406030204" pitchFamily="18" charset="0"/>
                                    </a:rPr>
                                  </m:ctrlPr>
                                </m:sSupPr>
                                <m:e>
                                  <m:r>
                                    <a:rPr lang="en-AU" sz="1800" b="0" i="1" smtClean="0">
                                      <a:solidFill>
                                        <a:schemeClr val="bg1"/>
                                      </a:solidFill>
                                      <a:latin typeface="Cambria Math" panose="02040503050406030204" pitchFamily="18" charset="0"/>
                                    </a:rPr>
                                    <m:t>𝑏</m:t>
                                  </m:r>
                                </m:e>
                                <m:sup>
                                  <m:r>
                                    <a:rPr lang="en-AU" sz="1800" b="0" i="1" smtClean="0">
                                      <a:solidFill>
                                        <a:schemeClr val="bg1"/>
                                      </a:solidFill>
                                      <a:latin typeface="Cambria Math" panose="02040503050406030204" pitchFamily="18" charset="0"/>
                                    </a:rPr>
                                    <m:t>2</m:t>
                                  </m:r>
                                </m:sup>
                              </m:sSup>
                              <m:r>
                                <a:rPr lang="en-AU" sz="1800" b="0" i="1" smtClean="0">
                                  <a:solidFill>
                                    <a:schemeClr val="bg1"/>
                                  </a:solidFill>
                                  <a:latin typeface="Cambria Math" panose="02040503050406030204" pitchFamily="18" charset="0"/>
                                </a:rPr>
                                <m:t>−4</m:t>
                              </m:r>
                              <m:r>
                                <a:rPr lang="en-AU" sz="1800" b="0" i="1" smtClean="0">
                                  <a:solidFill>
                                    <a:schemeClr val="bg1"/>
                                  </a:solidFill>
                                  <a:latin typeface="Cambria Math" panose="02040503050406030204" pitchFamily="18" charset="0"/>
                                </a:rPr>
                                <m:t>𝑎𝑐</m:t>
                              </m:r>
                            </m:e>
                          </m:rad>
                        </m:num>
                        <m:den>
                          <m:r>
                            <a:rPr lang="en-AU" sz="1800" b="0" i="1" smtClean="0">
                              <a:solidFill>
                                <a:schemeClr val="bg1"/>
                              </a:solidFill>
                              <a:latin typeface="Cambria Math" panose="02040503050406030204" pitchFamily="18" charset="0"/>
                            </a:rPr>
                            <m:t>2</m:t>
                          </m:r>
                          <m:r>
                            <a:rPr lang="en-AU" sz="1800" b="0" i="1" smtClean="0">
                              <a:solidFill>
                                <a:schemeClr val="bg1"/>
                              </a:solidFill>
                              <a:latin typeface="Cambria Math" panose="02040503050406030204" pitchFamily="18" charset="0"/>
                            </a:rPr>
                            <m:t>𝑎</m:t>
                          </m:r>
                        </m:den>
                      </m:f>
                    </m:oMath>
                  </m:oMathPara>
                </a14:m>
                <a:endParaRPr lang="en-AU" sz="1800">
                  <a:solidFill>
                    <a:schemeClr val="bg1"/>
                  </a:solidFill>
                </a:endParaRPr>
              </a:p>
            </p:txBody>
          </p:sp>
        </mc:Choice>
        <mc:Fallback xmlns="">
          <p:sp>
            <p:nvSpPr>
              <p:cNvPr id="28" name="TextBox 27">
                <a:extLst>
                  <a:ext uri="{FF2B5EF4-FFF2-40B4-BE49-F238E27FC236}">
                    <a16:creationId xmlns:a16="http://schemas.microsoft.com/office/drawing/2014/main" id="{C08FA5D1-CA3A-9C5A-D540-55E60AAC1B7B}"/>
                  </a:ext>
                </a:extLst>
              </p:cNvPr>
              <p:cNvSpPr txBox="1">
                <a:spLocks noRot="1" noChangeAspect="1" noMove="1" noResize="1" noEditPoints="1" noAdjustHandles="1" noChangeArrowheads="1" noChangeShapeType="1" noTextEdit="1"/>
              </p:cNvSpPr>
              <p:nvPr/>
            </p:nvSpPr>
            <p:spPr>
              <a:xfrm>
                <a:off x="9923318" y="4548952"/>
                <a:ext cx="2140979" cy="795527"/>
              </a:xfrm>
              <a:prstGeom prst="rect">
                <a:avLst/>
              </a:prstGeom>
              <a:blipFill>
                <a:blip r:embed="rId8"/>
                <a:stretch>
                  <a:fillRect/>
                </a:stretch>
              </a:blipFill>
              <a:ln>
                <a:solidFill>
                  <a:schemeClr val="accent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D8BA1F3C-AC3C-9263-FD15-96A5E9CB08D4}"/>
              </a:ext>
              <a:ext uri="{C183D7F6-B498-43B3-948B-1728B52AA6E4}">
                <adec:decorative xmlns:adec="http://schemas.microsoft.com/office/drawing/2017/decorative" val="1"/>
              </a:ext>
            </a:extLst>
          </p:cNvPr>
          <p:cNvCxnSpPr>
            <a:cxnSpLocks/>
          </p:cNvCxnSpPr>
          <p:nvPr/>
        </p:nvCxnSpPr>
        <p:spPr>
          <a:xfrm flipH="1">
            <a:off x="8343901" y="3756968"/>
            <a:ext cx="861710"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3FF28E78-46B1-7F5B-9CB1-CA03C9ACAFFF}"/>
              </a:ext>
              <a:ext uri="{C183D7F6-B498-43B3-948B-1728B52AA6E4}">
                <adec:decorative xmlns:adec="http://schemas.microsoft.com/office/drawing/2017/decorative" val="1"/>
              </a:ext>
            </a:extLst>
          </p:cNvPr>
          <p:cNvCxnSpPr/>
          <p:nvPr/>
        </p:nvCxnSpPr>
        <p:spPr>
          <a:xfrm>
            <a:off x="9227127" y="3684110"/>
            <a:ext cx="861710"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53ABB466-406C-6563-007C-7F4AE7249039}"/>
              </a:ext>
              <a:ext uri="{C183D7F6-B498-43B3-948B-1728B52AA6E4}">
                <adec:decorative xmlns:adec="http://schemas.microsoft.com/office/drawing/2017/decorative" val="1"/>
              </a:ext>
            </a:extLst>
          </p:cNvPr>
          <p:cNvCxnSpPr/>
          <p:nvPr/>
        </p:nvCxnSpPr>
        <p:spPr>
          <a:xfrm>
            <a:off x="7637318" y="2628900"/>
            <a:ext cx="945573" cy="10552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8D041D-9E63-0751-CCD8-9180CEFBF414}"/>
              </a:ext>
              <a:ext uri="{C183D7F6-B498-43B3-948B-1728B52AA6E4}">
                <adec:decorative xmlns:adec="http://schemas.microsoft.com/office/drawing/2017/decorative" val="1"/>
              </a:ext>
            </a:extLst>
          </p:cNvPr>
          <p:cNvCxnSpPr>
            <a:cxnSpLocks/>
          </p:cNvCxnSpPr>
          <p:nvPr/>
        </p:nvCxnSpPr>
        <p:spPr>
          <a:xfrm flipH="1">
            <a:off x="9687792" y="2572822"/>
            <a:ext cx="945573" cy="10552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5A5BB5B-8F89-A201-26A9-C982B0022D43}"/>
              </a:ext>
              <a:ext uri="{C183D7F6-B498-43B3-948B-1728B52AA6E4}">
                <adec:decorative xmlns:adec="http://schemas.microsoft.com/office/drawing/2017/decorative" val="1"/>
              </a:ext>
            </a:extLst>
          </p:cNvPr>
          <p:cNvCxnSpPr>
            <a:cxnSpLocks/>
          </p:cNvCxnSpPr>
          <p:nvPr/>
        </p:nvCxnSpPr>
        <p:spPr>
          <a:xfrm flipV="1">
            <a:off x="7911171" y="3911994"/>
            <a:ext cx="397866" cy="51221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A1D03A-FFC4-9BFF-CD1F-B67D8394B97B}"/>
              </a:ext>
              <a:ext uri="{C183D7F6-B498-43B3-948B-1728B52AA6E4}">
                <adec:decorative xmlns:adec="http://schemas.microsoft.com/office/drawing/2017/decorative" val="1"/>
              </a:ext>
            </a:extLst>
          </p:cNvPr>
          <p:cNvCxnSpPr>
            <a:cxnSpLocks/>
          </p:cNvCxnSpPr>
          <p:nvPr/>
        </p:nvCxnSpPr>
        <p:spPr>
          <a:xfrm flipH="1" flipV="1">
            <a:off x="10160578" y="3932420"/>
            <a:ext cx="397866" cy="51221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A6A41BE-D2E2-5AA9-82B3-4E37352521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5493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3F28-694B-4A03-34ED-56CF4383EE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746AB3-AC9E-FD4F-5F4B-829DD2FA8B5A}"/>
              </a:ext>
            </a:extLst>
          </p:cNvPr>
          <p:cNvSpPr>
            <a:spLocks noGrp="1"/>
          </p:cNvSpPr>
          <p:nvPr>
            <p:ph type="title"/>
          </p:nvPr>
        </p:nvSpPr>
        <p:spPr/>
        <p:txBody>
          <a:bodyPr/>
          <a:lstStyle/>
          <a:p>
            <a:r>
              <a:rPr lang="en-AU" dirty="0"/>
              <a:t>The axis of symmetry (2)</a:t>
            </a:r>
          </a:p>
        </p:txBody>
      </p:sp>
      <p:sp>
        <p:nvSpPr>
          <p:cNvPr id="4" name="Text Placeholder 3">
            <a:extLst>
              <a:ext uri="{FF2B5EF4-FFF2-40B4-BE49-F238E27FC236}">
                <a16:creationId xmlns:a16="http://schemas.microsoft.com/office/drawing/2014/main" id="{A7034482-B451-C9D9-3232-8A9DBCBE6B44}"/>
              </a:ext>
            </a:extLst>
          </p:cNvPr>
          <p:cNvSpPr>
            <a:spLocks noGrp="1"/>
          </p:cNvSpPr>
          <p:nvPr>
            <p:ph type="body" sz="quarter" idx="18"/>
          </p:nvPr>
        </p:nvSpPr>
        <p:spPr/>
        <p:txBody>
          <a:bodyPr/>
          <a:lstStyle/>
          <a:p>
            <a:r>
              <a:rPr lang="en-AU" dirty="0"/>
              <a:t>Identifying the formula by completing the square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6BB0F68-D24E-823E-CA7A-7B1F8BDE8622}"/>
                  </a:ext>
                </a:extLst>
              </p:cNvPr>
              <p:cNvSpPr>
                <a:spLocks noGrp="1"/>
              </p:cNvSpPr>
              <p:nvPr>
                <p:ph type="body" sz="quarter" idx="17"/>
              </p:nvPr>
            </p:nvSpPr>
            <p:spPr/>
            <p:txBody>
              <a:bodyPr/>
              <a:lstStyle/>
              <a:p>
                <a:r>
                  <a:rPr lang="en-AU"/>
                  <a:t>Complete the square for the general quadratic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𝑏𝑥</m:t>
                    </m:r>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a:t>.</a:t>
                </a:r>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e>
                      </m:d>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m:t>
                          </m:r>
                          <m:sSup>
                            <m:sSupPr>
                              <m:ctrlPr>
                                <a:rPr lang="en-AU" b="0" i="1" smtClean="0">
                                  <a:solidFill>
                                    <a:schemeClr val="tx2"/>
                                  </a:solidFill>
                                  <a:latin typeface="Cambria Math" panose="02040503050406030204" pitchFamily="18" charset="0"/>
                                </a:rPr>
                              </m:ctrlPr>
                            </m:sSupPr>
                            <m:e>
                              <m:d>
                                <m:dPr>
                                  <m:ctrlPr>
                                    <a:rPr lang="en-AU" b="0" i="1" smtClean="0">
                                      <a:solidFill>
                                        <a:schemeClr val="tx2"/>
                                      </a:solidFill>
                                      <a:latin typeface="Cambria Math" panose="02040503050406030204" pitchFamily="18" charset="0"/>
                                    </a:rPr>
                                  </m:ctrlPr>
                                </m:dPr>
                                <m:e>
                                  <m:f>
                                    <m:fPr>
                                      <m:ctrlPr>
                                        <a:rPr lang="en-AU" b="0" i="1" smtClean="0">
                                          <a:solidFill>
                                            <a:schemeClr val="tx2"/>
                                          </a:solidFill>
                                          <a:latin typeface="Cambria Math" panose="02040503050406030204" pitchFamily="18" charset="0"/>
                                        </a:rPr>
                                      </m:ctrlPr>
                                    </m:fPr>
                                    <m:num>
                                      <m:r>
                                        <a:rPr lang="en-AU" b="0" i="1" smtClean="0">
                                          <a:solidFill>
                                            <a:schemeClr val="tx2"/>
                                          </a:solidFill>
                                          <a:latin typeface="Cambria Math" panose="02040503050406030204" pitchFamily="18" charset="0"/>
                                        </a:rPr>
                                        <m:t>𝑏</m:t>
                                      </m:r>
                                    </m:num>
                                    <m:den>
                                      <m:r>
                                        <a:rPr lang="en-AU" b="0" i="1" smtClean="0">
                                          <a:solidFill>
                                            <a:schemeClr val="tx2"/>
                                          </a:solidFill>
                                          <a:latin typeface="Cambria Math" panose="02040503050406030204" pitchFamily="18" charset="0"/>
                                        </a:rPr>
                                        <m:t>2</m:t>
                                      </m:r>
                                      <m:r>
                                        <a:rPr lang="en-AU" b="0" i="1" smtClean="0">
                                          <a:solidFill>
                                            <a:schemeClr val="tx2"/>
                                          </a:solidFill>
                                          <a:latin typeface="Cambria Math" panose="02040503050406030204" pitchFamily="18" charset="0"/>
                                        </a:rPr>
                                        <m:t>𝑎</m:t>
                                      </m:r>
                                    </m:den>
                                  </m:f>
                                </m:e>
                              </m:d>
                            </m:e>
                            <m:sup>
                              <m:r>
                                <a:rPr lang="en-AU" b="0" i="1" smtClean="0">
                                  <a:solidFill>
                                    <a:schemeClr val="tx2"/>
                                  </a:solidFill>
                                  <a:latin typeface="Cambria Math" panose="02040503050406030204" pitchFamily="18" charset="0"/>
                                </a:rPr>
                                <m:t>2</m:t>
                              </m:r>
                            </m:sup>
                          </m:sSup>
                        </m:e>
                      </m:d>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𝑎</m:t>
                      </m:r>
                      <m:sSup>
                        <m:sSupPr>
                          <m:ctrlPr>
                            <a:rPr lang="en-AU" b="0" i="1" smtClean="0">
                              <a:solidFill>
                                <a:schemeClr val="tx2"/>
                              </a:solidFill>
                              <a:latin typeface="Cambria Math" panose="02040503050406030204" pitchFamily="18" charset="0"/>
                            </a:rPr>
                          </m:ctrlPr>
                        </m:sSupPr>
                        <m:e>
                          <m:d>
                            <m:dPr>
                              <m:ctrlPr>
                                <a:rPr lang="en-AU" b="0" i="1" smtClean="0">
                                  <a:solidFill>
                                    <a:schemeClr val="tx2"/>
                                  </a:solidFill>
                                  <a:latin typeface="Cambria Math" panose="02040503050406030204" pitchFamily="18" charset="0"/>
                                </a:rPr>
                              </m:ctrlPr>
                            </m:dPr>
                            <m:e>
                              <m:f>
                                <m:fPr>
                                  <m:ctrlPr>
                                    <a:rPr lang="en-AU" b="0" i="1" smtClean="0">
                                      <a:solidFill>
                                        <a:schemeClr val="tx2"/>
                                      </a:solidFill>
                                      <a:latin typeface="Cambria Math" panose="02040503050406030204" pitchFamily="18" charset="0"/>
                                    </a:rPr>
                                  </m:ctrlPr>
                                </m:fPr>
                                <m:num>
                                  <m:r>
                                    <a:rPr lang="en-AU" b="0" i="1" smtClean="0">
                                      <a:solidFill>
                                        <a:schemeClr val="tx2"/>
                                      </a:solidFill>
                                      <a:latin typeface="Cambria Math" panose="02040503050406030204" pitchFamily="18" charset="0"/>
                                    </a:rPr>
                                    <m:t>𝑏</m:t>
                                  </m:r>
                                </m:num>
                                <m:den>
                                  <m:r>
                                    <a:rPr lang="en-AU" b="0" i="1" smtClean="0">
                                      <a:solidFill>
                                        <a:schemeClr val="tx2"/>
                                      </a:solidFill>
                                      <a:latin typeface="Cambria Math" panose="02040503050406030204" pitchFamily="18" charset="0"/>
                                    </a:rPr>
                                    <m:t>2</m:t>
                                  </m:r>
                                  <m:r>
                                    <a:rPr lang="en-AU" b="0" i="1" smtClean="0">
                                      <a:solidFill>
                                        <a:schemeClr val="tx2"/>
                                      </a:solidFill>
                                      <a:latin typeface="Cambria Math" panose="02040503050406030204" pitchFamily="18" charset="0"/>
                                    </a:rPr>
                                    <m:t>𝑎</m:t>
                                  </m:r>
                                </m:den>
                              </m:f>
                            </m:e>
                          </m:d>
                        </m:e>
                        <m:sup>
                          <m:r>
                            <a:rPr lang="en-AU" b="0" i="1" smtClean="0">
                              <a:solidFill>
                                <a:schemeClr val="tx2"/>
                              </a:solidFill>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b="0"/>
              </a:p>
              <a:p>
                <a:pPr marL="717550"/>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2</m:t>
                                  </m:r>
                                  <m:r>
                                    <a:rPr lang="en-AU" b="0" i="1" smtClean="0">
                                      <a:latin typeface="Cambria Math" panose="02040503050406030204" pitchFamily="18" charset="0"/>
                                    </a:rPr>
                                    <m:t>𝑎</m:t>
                                  </m:r>
                                </m:den>
                              </m:f>
                            </m:e>
                          </m:d>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num>
                        <m:den>
                          <m:r>
                            <a:rPr lang="en-AU" b="0" i="1" smtClean="0">
                              <a:latin typeface="Cambria Math" panose="02040503050406030204" pitchFamily="18" charset="0"/>
                            </a:rPr>
                            <m:t>4</m:t>
                          </m:r>
                          <m:r>
                            <a:rPr lang="en-AU" b="0" i="1" smtClean="0">
                              <a:latin typeface="Cambria Math" panose="02040503050406030204" pitchFamily="18" charset="0"/>
                            </a:rPr>
                            <m:t>𝑎</m:t>
                          </m:r>
                        </m:den>
                      </m:f>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a:p>
            </p:txBody>
          </p:sp>
        </mc:Choice>
        <mc:Fallback xmlns="">
          <p:sp>
            <p:nvSpPr>
              <p:cNvPr id="5" name="Text Placeholder 4">
                <a:extLst>
                  <a:ext uri="{FF2B5EF4-FFF2-40B4-BE49-F238E27FC236}">
                    <a16:creationId xmlns:a16="http://schemas.microsoft.com/office/drawing/2014/main" id="{36BB0F68-D24E-823E-CA7A-7B1F8BDE8622}"/>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8ACE011-1C78-5BB5-6A3C-90E1EC9F9BDF}"/>
              </a:ext>
              <a:ext uri="{C183D7F6-B498-43B3-948B-1728B52AA6E4}">
                <adec:decorative xmlns:adec="http://schemas.microsoft.com/office/drawing/2017/decorative" val="1"/>
              </a:ext>
            </a:extLst>
          </p:cNvPr>
          <p:cNvSpPr/>
          <p:nvPr/>
        </p:nvSpPr>
        <p:spPr>
          <a:xfrm>
            <a:off x="2088776" y="4948518"/>
            <a:ext cx="591670" cy="851647"/>
          </a:xfrm>
          <a:prstGeom prst="rect">
            <a:avLst/>
          </a:prstGeom>
          <a:noFill/>
          <a:ln w="28575">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26BEE3A0-B503-8914-6499-0D2D4FE6F4A4}"/>
              </a:ext>
              <a:ext uri="{C183D7F6-B498-43B3-948B-1728B52AA6E4}">
                <adec:decorative xmlns:adec="http://schemas.microsoft.com/office/drawing/2017/decorative" val="1"/>
              </a:ext>
            </a:extLst>
          </p:cNvPr>
          <p:cNvSpPr txBox="1"/>
          <p:nvPr/>
        </p:nvSpPr>
        <p:spPr>
          <a:xfrm>
            <a:off x="1604682" y="6292200"/>
            <a:ext cx="1999130" cy="447600"/>
          </a:xfrm>
          <a:prstGeom prst="rect">
            <a:avLst/>
          </a:prstGeom>
          <a:noFill/>
        </p:spPr>
        <p:txBody>
          <a:bodyPr wrap="none" lIns="0" tIns="0" rIns="0" bIns="0" rtlCol="0">
            <a:noAutofit/>
          </a:bodyPr>
          <a:lstStyle/>
          <a:p>
            <a:pPr algn="l"/>
            <a:r>
              <a:rPr lang="en-AU" sz="1800"/>
              <a:t>Axis of symmetry</a:t>
            </a:r>
          </a:p>
        </p:txBody>
      </p:sp>
      <p:cxnSp>
        <p:nvCxnSpPr>
          <p:cNvPr id="11" name="Straight Arrow Connector 10">
            <a:extLst>
              <a:ext uri="{FF2B5EF4-FFF2-40B4-BE49-F238E27FC236}">
                <a16:creationId xmlns:a16="http://schemas.microsoft.com/office/drawing/2014/main" id="{B8F68C4C-1CFB-A9F8-DEB1-3A8B9D7565E1}"/>
              </a:ext>
              <a:ext uri="{C183D7F6-B498-43B3-948B-1728B52AA6E4}">
                <adec:decorative xmlns:adec="http://schemas.microsoft.com/office/drawing/2017/decorative" val="1"/>
              </a:ext>
            </a:extLst>
          </p:cNvPr>
          <p:cNvCxnSpPr/>
          <p:nvPr/>
        </p:nvCxnSpPr>
        <p:spPr>
          <a:xfrm flipV="1">
            <a:off x="2384611" y="5836025"/>
            <a:ext cx="0" cy="42134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1DE1497-B42B-F873-E50F-5177CFEEED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8395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E964B-1E8F-562B-E88B-7D6954CB5BBA}"/>
              </a:ext>
            </a:extLst>
          </p:cNvPr>
          <p:cNvSpPr>
            <a:spLocks noGrp="1"/>
          </p:cNvSpPr>
          <p:nvPr>
            <p:ph type="title"/>
          </p:nvPr>
        </p:nvSpPr>
        <p:spPr/>
        <p:txBody>
          <a:bodyPr/>
          <a:lstStyle/>
          <a:p>
            <a:r>
              <a:rPr lang="en-AU" dirty="0"/>
              <a:t>The axis of symmetry (1)</a:t>
            </a:r>
          </a:p>
        </p:txBody>
      </p:sp>
      <p:sp>
        <p:nvSpPr>
          <p:cNvPr id="4" name="Text Placeholder 3">
            <a:extLst>
              <a:ext uri="{FF2B5EF4-FFF2-40B4-BE49-F238E27FC236}">
                <a16:creationId xmlns:a16="http://schemas.microsoft.com/office/drawing/2014/main" id="{075EB84A-C32E-EF62-83D6-239B059F64C4}"/>
              </a:ext>
            </a:extLst>
          </p:cNvPr>
          <p:cNvSpPr>
            <a:spLocks noGrp="1"/>
          </p:cNvSpPr>
          <p:nvPr>
            <p:ph type="body" sz="quarter" idx="18"/>
          </p:nvPr>
        </p:nvSpPr>
        <p:spPr/>
        <p:txBody>
          <a:bodyPr/>
          <a:lstStyle/>
          <a:p>
            <a:r>
              <a:rPr lang="en-AU" dirty="0"/>
              <a:t>Deriving the formula from the quadratic formula</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5D1D2C5-8472-74B9-4166-00555F97A115}"/>
                  </a:ext>
                </a:extLst>
              </p:cNvPr>
              <p:cNvSpPr>
                <a:spLocks noGrp="1"/>
              </p:cNvSpPr>
              <p:nvPr>
                <p:ph type="body" sz="quarter" idx="17"/>
              </p:nvPr>
            </p:nvSpPr>
            <p:spPr/>
            <p:txBody>
              <a:bodyPr/>
              <a:lstStyle/>
              <a:p>
                <a:r>
                  <a:rPr lang="en-AU" dirty="0"/>
                  <a:t>The axis of symmetry lies exactly halfway between the two </a:t>
                </a:r>
                <a14:m>
                  <m:oMath xmlns:m="http://schemas.openxmlformats.org/officeDocument/2006/math">
                    <m:r>
                      <a:rPr lang="en-AU" b="0" i="1" smtClean="0">
                        <a:latin typeface="Cambria Math" panose="02040503050406030204" pitchFamily="18" charset="0"/>
                      </a:rPr>
                      <m:t>𝑥</m:t>
                    </m:r>
                  </m:oMath>
                </a14:m>
                <a:r>
                  <a:rPr lang="en-AU" dirty="0"/>
                  <a:t>- intercepts.</a:t>
                </a:r>
              </a:p>
              <a:p>
                <a:r>
                  <a:rPr lang="en-AU" dirty="0">
                    <a:solidFill>
                      <a:schemeClr val="tx1"/>
                    </a:solidFill>
                  </a:rPr>
                  <a:t>Using the quadratic formula, we know that the </a:t>
                </a:r>
                <a14:m>
                  <m:oMath xmlns:m="http://schemas.openxmlformats.org/officeDocument/2006/math">
                    <m:r>
                      <a:rPr lang="en-AU" b="0" i="1" smtClean="0">
                        <a:solidFill>
                          <a:schemeClr val="tx1"/>
                        </a:solidFill>
                        <a:latin typeface="Cambria Math" panose="02040503050406030204" pitchFamily="18" charset="0"/>
                      </a:rPr>
                      <m:t>𝑥</m:t>
                    </m:r>
                  </m:oMath>
                </a14:m>
                <a:r>
                  <a:rPr lang="en-AU" dirty="0">
                    <a:solidFill>
                      <a:schemeClr val="tx1"/>
                    </a:solidFill>
                  </a:rPr>
                  <a:t>- intercepts are </a:t>
                </a:r>
                <a14:m>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f>
                      <m:fPr>
                        <m:ctrlPr>
                          <a:rPr lang="en-AU" i="1">
                            <a:solidFill>
                              <a:schemeClr val="tx1"/>
                            </a:solidFill>
                            <a:latin typeface="Cambria Math" panose="02040503050406030204" pitchFamily="18" charset="0"/>
                          </a:rPr>
                        </m:ctrlPr>
                      </m:fPr>
                      <m:num>
                        <m:r>
                          <a:rPr lang="en-AU" i="1">
                            <a:solidFill>
                              <a:schemeClr val="tx1"/>
                            </a:solidFill>
                            <a:latin typeface="Cambria Math" panose="02040503050406030204" pitchFamily="18" charset="0"/>
                          </a:rPr>
                          <m:t>−</m:t>
                        </m:r>
                        <m:r>
                          <a:rPr lang="en-AU" i="1">
                            <a:solidFill>
                              <a:schemeClr val="tx1"/>
                            </a:solidFill>
                            <a:latin typeface="Cambria Math" panose="02040503050406030204" pitchFamily="18" charset="0"/>
                          </a:rPr>
                          <m:t>𝑏</m:t>
                        </m:r>
                        <m:r>
                          <a:rPr lang="en-AU" i="1">
                            <a:solidFill>
                              <a:schemeClr val="tx1"/>
                            </a:solidFill>
                            <a:latin typeface="Cambria Math" panose="02040503050406030204" pitchFamily="18" charset="0"/>
                          </a:rPr>
                          <m:t>−</m:t>
                        </m:r>
                        <m:rad>
                          <m:radPr>
                            <m:degHide m:val="on"/>
                            <m:ctrlPr>
                              <a:rPr lang="en-AU" i="1">
                                <a:solidFill>
                                  <a:schemeClr val="tx1"/>
                                </a:solidFill>
                                <a:latin typeface="Cambria Math" panose="02040503050406030204" pitchFamily="18" charset="0"/>
                              </a:rPr>
                            </m:ctrlPr>
                          </m:radPr>
                          <m:deg/>
                          <m:e>
                            <m:sSup>
                              <m:sSupPr>
                                <m:ctrlPr>
                                  <a:rPr lang="en-AU" i="1">
                                    <a:solidFill>
                                      <a:schemeClr val="tx1"/>
                                    </a:solidFill>
                                    <a:latin typeface="Cambria Math" panose="02040503050406030204" pitchFamily="18" charset="0"/>
                                  </a:rPr>
                                </m:ctrlPr>
                              </m:sSupPr>
                              <m:e>
                                <m:r>
                                  <a:rPr lang="en-AU" i="1">
                                    <a:solidFill>
                                      <a:schemeClr val="tx1"/>
                                    </a:solidFill>
                                    <a:latin typeface="Cambria Math" panose="02040503050406030204" pitchFamily="18" charset="0"/>
                                  </a:rPr>
                                  <m:t>𝑏</m:t>
                                </m:r>
                              </m:e>
                              <m:sup>
                                <m:r>
                                  <a:rPr lang="en-AU" i="1">
                                    <a:solidFill>
                                      <a:schemeClr val="tx1"/>
                                    </a:solidFill>
                                    <a:latin typeface="Cambria Math" panose="02040503050406030204" pitchFamily="18" charset="0"/>
                                  </a:rPr>
                                  <m:t>2</m:t>
                                </m:r>
                              </m:sup>
                            </m:sSup>
                            <m:r>
                              <a:rPr lang="en-AU" i="1">
                                <a:solidFill>
                                  <a:schemeClr val="tx1"/>
                                </a:solidFill>
                                <a:latin typeface="Cambria Math" panose="02040503050406030204" pitchFamily="18" charset="0"/>
                              </a:rPr>
                              <m:t>−4</m:t>
                            </m:r>
                            <m:r>
                              <a:rPr lang="en-AU" i="1">
                                <a:solidFill>
                                  <a:schemeClr val="tx1"/>
                                </a:solidFill>
                                <a:latin typeface="Cambria Math" panose="02040503050406030204" pitchFamily="18" charset="0"/>
                              </a:rPr>
                              <m:t>𝑎𝑐</m:t>
                            </m:r>
                          </m:e>
                        </m:rad>
                      </m:num>
                      <m:den>
                        <m:r>
                          <a:rPr lang="en-AU" i="1">
                            <a:solidFill>
                              <a:schemeClr val="tx1"/>
                            </a:solidFill>
                            <a:latin typeface="Cambria Math" panose="02040503050406030204" pitchFamily="18" charset="0"/>
                          </a:rPr>
                          <m:t>2</m:t>
                        </m:r>
                        <m:r>
                          <a:rPr lang="en-AU" i="1">
                            <a:solidFill>
                              <a:schemeClr val="tx1"/>
                            </a:solidFill>
                            <a:latin typeface="Cambria Math" panose="02040503050406030204" pitchFamily="18" charset="0"/>
                          </a:rPr>
                          <m:t>𝑎</m:t>
                        </m:r>
                      </m:den>
                    </m:f>
                  </m:oMath>
                </a14:m>
                <a:r>
                  <a:rPr lang="en-AU" dirty="0">
                    <a:solidFill>
                      <a:schemeClr val="tx1"/>
                    </a:solidFill>
                  </a:rPr>
                  <a:t> and </a:t>
                </a:r>
                <a14:m>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f>
                      <m:fPr>
                        <m:ctrlPr>
                          <a:rPr lang="en-AU" i="1">
                            <a:solidFill>
                              <a:schemeClr val="tx1"/>
                            </a:solidFill>
                            <a:latin typeface="Cambria Math" panose="02040503050406030204" pitchFamily="18" charset="0"/>
                          </a:rPr>
                        </m:ctrlPr>
                      </m:fPr>
                      <m:num>
                        <m:r>
                          <a:rPr lang="en-AU" i="1">
                            <a:solidFill>
                              <a:schemeClr val="tx1"/>
                            </a:solidFill>
                            <a:latin typeface="Cambria Math" panose="02040503050406030204" pitchFamily="18" charset="0"/>
                          </a:rPr>
                          <m:t>−</m:t>
                        </m:r>
                        <m:r>
                          <a:rPr lang="en-AU" i="1">
                            <a:solidFill>
                              <a:schemeClr val="tx1"/>
                            </a:solidFill>
                            <a:latin typeface="Cambria Math" panose="02040503050406030204" pitchFamily="18" charset="0"/>
                          </a:rPr>
                          <m:t>𝑏</m:t>
                        </m:r>
                        <m:r>
                          <a:rPr lang="en-AU" b="0" i="1" smtClean="0">
                            <a:solidFill>
                              <a:schemeClr val="tx1"/>
                            </a:solidFill>
                            <a:latin typeface="Cambria Math" panose="02040503050406030204" pitchFamily="18" charset="0"/>
                          </a:rPr>
                          <m:t>+</m:t>
                        </m:r>
                        <m:rad>
                          <m:radPr>
                            <m:degHide m:val="on"/>
                            <m:ctrlPr>
                              <a:rPr lang="en-AU" i="1">
                                <a:solidFill>
                                  <a:schemeClr val="tx1"/>
                                </a:solidFill>
                                <a:latin typeface="Cambria Math" panose="02040503050406030204" pitchFamily="18" charset="0"/>
                              </a:rPr>
                            </m:ctrlPr>
                          </m:radPr>
                          <m:deg/>
                          <m:e>
                            <m:sSup>
                              <m:sSupPr>
                                <m:ctrlPr>
                                  <a:rPr lang="en-AU" i="1">
                                    <a:solidFill>
                                      <a:schemeClr val="tx1"/>
                                    </a:solidFill>
                                    <a:latin typeface="Cambria Math" panose="02040503050406030204" pitchFamily="18" charset="0"/>
                                  </a:rPr>
                                </m:ctrlPr>
                              </m:sSupPr>
                              <m:e>
                                <m:r>
                                  <a:rPr lang="en-AU" i="1">
                                    <a:solidFill>
                                      <a:schemeClr val="tx1"/>
                                    </a:solidFill>
                                    <a:latin typeface="Cambria Math" panose="02040503050406030204" pitchFamily="18" charset="0"/>
                                  </a:rPr>
                                  <m:t>𝑏</m:t>
                                </m:r>
                              </m:e>
                              <m:sup>
                                <m:r>
                                  <a:rPr lang="en-AU" i="1">
                                    <a:solidFill>
                                      <a:schemeClr val="tx1"/>
                                    </a:solidFill>
                                    <a:latin typeface="Cambria Math" panose="02040503050406030204" pitchFamily="18" charset="0"/>
                                  </a:rPr>
                                  <m:t>2</m:t>
                                </m:r>
                              </m:sup>
                            </m:sSup>
                            <m:r>
                              <a:rPr lang="en-AU" i="1">
                                <a:solidFill>
                                  <a:schemeClr val="tx1"/>
                                </a:solidFill>
                                <a:latin typeface="Cambria Math" panose="02040503050406030204" pitchFamily="18" charset="0"/>
                              </a:rPr>
                              <m:t>−4</m:t>
                            </m:r>
                            <m:r>
                              <a:rPr lang="en-AU" i="1">
                                <a:solidFill>
                                  <a:schemeClr val="tx1"/>
                                </a:solidFill>
                                <a:latin typeface="Cambria Math" panose="02040503050406030204" pitchFamily="18" charset="0"/>
                              </a:rPr>
                              <m:t>𝑎𝑐</m:t>
                            </m:r>
                          </m:e>
                        </m:rad>
                      </m:num>
                      <m:den>
                        <m:r>
                          <a:rPr lang="en-AU" i="1">
                            <a:solidFill>
                              <a:schemeClr val="tx1"/>
                            </a:solidFill>
                            <a:latin typeface="Cambria Math" panose="02040503050406030204" pitchFamily="18" charset="0"/>
                          </a:rPr>
                          <m:t>2</m:t>
                        </m:r>
                        <m:r>
                          <a:rPr lang="en-AU" i="1">
                            <a:solidFill>
                              <a:schemeClr val="tx1"/>
                            </a:solidFill>
                            <a:latin typeface="Cambria Math" panose="02040503050406030204" pitchFamily="18" charset="0"/>
                          </a:rPr>
                          <m:t>𝑎</m:t>
                        </m:r>
                      </m:den>
                    </m:f>
                  </m:oMath>
                </a14:m>
                <a:r>
                  <a:rPr lang="en-AU" dirty="0">
                    <a:solidFill>
                      <a:schemeClr val="tx1"/>
                    </a:solidFill>
                  </a:rPr>
                  <a:t>.</a:t>
                </a:r>
              </a:p>
              <a:p>
                <a:r>
                  <a:rPr lang="en-AU" dirty="0"/>
                  <a:t>Finding the average between these two points: </a:t>
                </a:r>
              </a:p>
              <a:p>
                <a:pPr>
                  <a:spcAft>
                    <a:spcPts val="600"/>
                  </a:spcAft>
                </a:pPr>
                <a14:m>
                  <m:oMathPara xmlns:m="http://schemas.openxmlformats.org/officeDocument/2006/math">
                    <m:oMathParaPr>
                      <m:jc m:val="left"/>
                    </m:oMathParaPr>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num>
                        <m:den>
                          <m:r>
                            <a:rPr lang="en-AU" b="0" i="1" smtClean="0">
                              <a:solidFill>
                                <a:schemeClr val="tx1"/>
                              </a:solidFill>
                              <a:latin typeface="Cambria Math" panose="02040503050406030204" pitchFamily="18" charset="0"/>
                            </a:rPr>
                            <m:t>2</m:t>
                          </m:r>
                        </m:den>
                      </m:f>
                    </m:oMath>
                  </m:oMathPara>
                </a14:m>
                <a:endParaRPr lang="en-AU" dirty="0">
                  <a:solidFill>
                    <a:schemeClr val="tx1"/>
                  </a:solidFill>
                </a:endParaRPr>
              </a:p>
              <a:p>
                <a:pPr marL="176213">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f>
                            <m:fPr>
                              <m:ctrlPr>
                                <a:rPr lang="en-AU" i="1">
                                  <a:latin typeface="Cambria Math" panose="02040503050406030204" pitchFamily="18" charset="0"/>
                                </a:rPr>
                              </m:ctrlPr>
                            </m:fPr>
                            <m:num>
                              <m:r>
                                <a:rPr lang="en-AU" i="1">
                                  <a:latin typeface="Cambria Math" panose="02040503050406030204" pitchFamily="18" charset="0"/>
                                </a:rPr>
                                <m:t>−</m:t>
                              </m:r>
                              <m:r>
                                <a:rPr lang="en-AU" i="1">
                                  <a:latin typeface="Cambria Math" panose="02040503050406030204" pitchFamily="18" charset="0"/>
                                </a:rPr>
                                <m:t>𝑏</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𝑏</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𝑎𝑐</m:t>
                                  </m:r>
                                </m:e>
                              </m:rad>
                            </m:num>
                            <m:den>
                              <m:r>
                                <a:rPr lang="en-AU" i="1">
                                  <a:latin typeface="Cambria Math" panose="02040503050406030204" pitchFamily="18" charset="0"/>
                                </a:rPr>
                                <m:t>2</m:t>
                              </m:r>
                              <m:r>
                                <a:rPr lang="en-AU" i="1">
                                  <a:latin typeface="Cambria Math" panose="02040503050406030204" pitchFamily="18" charset="0"/>
                                </a:rPr>
                                <m:t>𝑎</m:t>
                              </m:r>
                            </m:den>
                          </m:f>
                        </m:num>
                        <m:den>
                          <m:r>
                            <a:rPr lang="en-AU" i="1">
                              <a:latin typeface="Cambria Math" panose="02040503050406030204" pitchFamily="18" charset="0"/>
                            </a:rPr>
                            <m:t>2</m:t>
                          </m:r>
                        </m:den>
                      </m:f>
                    </m:oMath>
                  </m:oMathPara>
                </a14:m>
                <a:endParaRPr lang="en-AU" dirty="0">
                  <a:solidFill>
                    <a:schemeClr val="tx1"/>
                  </a:solidFill>
                </a:endParaRPr>
              </a:p>
            </p:txBody>
          </p:sp>
        </mc:Choice>
        <mc:Fallback xmlns="">
          <p:sp>
            <p:nvSpPr>
              <p:cNvPr id="5" name="Text Placeholder 4">
                <a:extLst>
                  <a:ext uri="{FF2B5EF4-FFF2-40B4-BE49-F238E27FC236}">
                    <a16:creationId xmlns:a16="http://schemas.microsoft.com/office/drawing/2014/main" id="{35D1D2C5-8472-74B9-4166-00555F97A115}"/>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AB7CC7-66E7-83FF-CD98-3804763824F3}"/>
                  </a:ext>
                </a:extLst>
              </p:cNvPr>
              <p:cNvSpPr txBox="1"/>
              <p:nvPr/>
            </p:nvSpPr>
            <p:spPr>
              <a:xfrm>
                <a:off x="7221683" y="3628103"/>
                <a:ext cx="2098962" cy="2149242"/>
              </a:xfrm>
              <a:prstGeom prst="rect">
                <a:avLst/>
              </a:prstGeom>
              <a:noFill/>
            </p:spPr>
            <p:txBody>
              <a:bodyPr wrap="none" lIns="0" tIns="0" rIns="0" bIns="0" rtlCol="0">
                <a:noAutofit/>
              </a:bodyPr>
              <a:lstStyle/>
              <a:p>
                <a:pPr marL="446088" algn="l">
                  <a:spcBef>
                    <a:spcPts val="1200"/>
                  </a:spcBef>
                  <a:spcAft>
                    <a:spcPts val="18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m:t>
                              </m:r>
                              <m:r>
                                <a:rPr lang="en-AU" sz="2000" b="0" i="1" smtClean="0">
                                  <a:latin typeface="Cambria Math" panose="02040503050406030204" pitchFamily="18" charset="0"/>
                                </a:rPr>
                                <m:t>𝑏</m:t>
                              </m:r>
                              <m:r>
                                <a:rPr lang="en-AU" sz="2000" b="0" i="1" smtClean="0">
                                  <a:latin typeface="Cambria Math" panose="02040503050406030204" pitchFamily="18" charset="0"/>
                                </a:rPr>
                                <m:t>−</m:t>
                              </m:r>
                              <m:r>
                                <a:rPr lang="en-AU" sz="2000" b="0" i="1" smtClean="0">
                                  <a:latin typeface="Cambria Math" panose="02040503050406030204" pitchFamily="18" charset="0"/>
                                </a:rPr>
                                <m:t>𝑏</m:t>
                              </m:r>
                            </m:num>
                            <m:den>
                              <m:r>
                                <a:rPr lang="en-AU" sz="2000" b="0" i="1" smtClean="0">
                                  <a:latin typeface="Cambria Math" panose="02040503050406030204" pitchFamily="18" charset="0"/>
                                </a:rPr>
                                <m:t>2</m:t>
                              </m:r>
                              <m:r>
                                <a:rPr lang="en-AU" sz="2000" b="0" i="1" smtClean="0">
                                  <a:latin typeface="Cambria Math" panose="02040503050406030204" pitchFamily="18" charset="0"/>
                                </a:rPr>
                                <m:t>𝑎</m:t>
                              </m:r>
                            </m:den>
                          </m:f>
                        </m:num>
                        <m:den>
                          <m:r>
                            <a:rPr lang="en-AU" sz="2000" b="0" i="1" smtClean="0">
                              <a:latin typeface="Cambria Math" panose="02040503050406030204" pitchFamily="18" charset="0"/>
                            </a:rPr>
                            <m:t>2</m:t>
                          </m:r>
                        </m:den>
                      </m:f>
                    </m:oMath>
                  </m:oMathPara>
                </a14:m>
                <a:endParaRPr lang="en-AU" sz="2000"/>
              </a:p>
              <a:p>
                <a:pPr marL="446088" algn="l">
                  <a:spcBef>
                    <a:spcPts val="1200"/>
                  </a:spcBef>
                  <a:spcAft>
                    <a:spcPts val="18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r>
                                <a:rPr lang="en-AU" sz="2000" b="0" i="1" smtClean="0">
                                  <a:latin typeface="Cambria Math" panose="02040503050406030204" pitchFamily="18" charset="0"/>
                                </a:rPr>
                                <m:t>𝑏</m:t>
                              </m:r>
                            </m:num>
                            <m:den>
                              <m:r>
                                <a:rPr lang="en-AU" sz="2000" b="0" i="1" smtClean="0">
                                  <a:latin typeface="Cambria Math" panose="02040503050406030204" pitchFamily="18" charset="0"/>
                                </a:rPr>
                                <m:t>2</m:t>
                              </m:r>
                              <m:r>
                                <a:rPr lang="en-AU" sz="2000" b="0" i="1" smtClean="0">
                                  <a:latin typeface="Cambria Math" panose="02040503050406030204" pitchFamily="18" charset="0"/>
                                </a:rPr>
                                <m:t>𝑎</m:t>
                              </m:r>
                            </m:den>
                          </m:f>
                        </m:num>
                        <m:den>
                          <m:r>
                            <a:rPr lang="en-AU" sz="2000" b="0" i="1" smtClean="0">
                              <a:latin typeface="Cambria Math" panose="02040503050406030204" pitchFamily="18" charset="0"/>
                            </a:rPr>
                            <m:t>2</m:t>
                          </m:r>
                        </m:den>
                      </m:f>
                    </m:oMath>
                  </m:oMathPara>
                </a14:m>
                <a:endParaRPr lang="en-AU" sz="2000"/>
              </a:p>
              <a:p>
                <a:pPr algn="l">
                  <a:spcBef>
                    <a:spcPts val="1200"/>
                  </a:spcBef>
                  <a:spcAft>
                    <a:spcPts val="18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𝑏</m:t>
                          </m:r>
                        </m:num>
                        <m:den>
                          <m:r>
                            <a:rPr lang="en-AU" sz="2000" b="0" i="1" smtClean="0">
                              <a:latin typeface="Cambria Math" panose="02040503050406030204" pitchFamily="18" charset="0"/>
                            </a:rPr>
                            <m:t>2</m:t>
                          </m:r>
                          <m:r>
                            <a:rPr lang="en-AU" sz="2000" b="0" i="1" smtClean="0">
                              <a:latin typeface="Cambria Math" panose="02040503050406030204" pitchFamily="18" charset="0"/>
                            </a:rPr>
                            <m:t>𝑎</m:t>
                          </m:r>
                        </m:den>
                      </m:f>
                    </m:oMath>
                  </m:oMathPara>
                </a14:m>
                <a:endParaRPr lang="en-AU" sz="2000"/>
              </a:p>
            </p:txBody>
          </p:sp>
        </mc:Choice>
        <mc:Fallback xmlns="">
          <p:sp>
            <p:nvSpPr>
              <p:cNvPr id="6" name="TextBox 5">
                <a:extLst>
                  <a:ext uri="{FF2B5EF4-FFF2-40B4-BE49-F238E27FC236}">
                    <a16:creationId xmlns:a16="http://schemas.microsoft.com/office/drawing/2014/main" id="{8BAB7CC7-66E7-83FF-CD98-3804763824F3}"/>
                  </a:ext>
                </a:extLst>
              </p:cNvPr>
              <p:cNvSpPr txBox="1">
                <a:spLocks noRot="1" noChangeAspect="1" noMove="1" noResize="1" noEditPoints="1" noAdjustHandles="1" noChangeArrowheads="1" noChangeShapeType="1" noTextEdit="1"/>
              </p:cNvSpPr>
              <p:nvPr/>
            </p:nvSpPr>
            <p:spPr>
              <a:xfrm>
                <a:off x="7221683" y="3628103"/>
                <a:ext cx="2098962" cy="2149242"/>
              </a:xfrm>
              <a:prstGeom prst="rect">
                <a:avLst/>
              </a:prstGeom>
              <a:blipFill>
                <a:blip r:embed="rId4"/>
                <a:stretch>
                  <a:fillRect b="-2039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18D4380-61FC-7A7A-C2A0-68798CF097B8}"/>
              </a:ext>
              <a:ext uri="{C183D7F6-B498-43B3-948B-1728B52AA6E4}">
                <adec:decorative xmlns:adec="http://schemas.microsoft.com/office/drawing/2017/decorative" val="1"/>
              </a:ext>
            </a:extLst>
          </p:cNvPr>
          <p:cNvCxnSpPr>
            <a:cxnSpLocks/>
          </p:cNvCxnSpPr>
          <p:nvPr/>
        </p:nvCxnSpPr>
        <p:spPr>
          <a:xfrm>
            <a:off x="6123016" y="3628103"/>
            <a:ext cx="0" cy="28878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CAC0E8E-E31D-54A8-A4B0-1BCE08C5DD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8253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48354-C316-FAB2-53B9-741014C88C07}"/>
              </a:ext>
            </a:extLst>
          </p:cNvPr>
          <p:cNvSpPr>
            <a:spLocks noGrp="1"/>
          </p:cNvSpPr>
          <p:nvPr>
            <p:ph type="title"/>
          </p:nvPr>
        </p:nvSpPr>
        <p:spPr/>
        <p:txBody>
          <a:bodyPr/>
          <a:lstStyle/>
          <a:p>
            <a:r>
              <a:rPr lang="en-AU" dirty="0"/>
              <a:t>Same surface, different deep</a:t>
            </a:r>
          </a:p>
        </p:txBody>
      </p:sp>
      <mc:AlternateContent xmlns:mc="http://schemas.openxmlformats.org/markup-compatibility/2006" xmlns:a14="http://schemas.microsoft.com/office/drawing/2010/main">
        <mc:Choice Requires="a14">
          <p:graphicFrame>
            <p:nvGraphicFramePr>
              <p:cNvPr id="5" name="Table 4" descr="same surface different deep question">
                <a:extLst>
                  <a:ext uri="{FF2B5EF4-FFF2-40B4-BE49-F238E27FC236}">
                    <a16:creationId xmlns:a16="http://schemas.microsoft.com/office/drawing/2014/main" id="{6F85EF5A-7CD3-D6A2-5127-058987FC912B}"/>
                  </a:ext>
                </a:extLst>
              </p:cNvPr>
              <p:cNvGraphicFramePr>
                <a:graphicFrameLocks noGrp="1"/>
              </p:cNvGraphicFramePr>
              <p:nvPr>
                <p:extLst>
                  <p:ext uri="{D42A27DB-BD31-4B8C-83A1-F6EECF244321}">
                    <p14:modId xmlns:p14="http://schemas.microsoft.com/office/powerpoint/2010/main" val="358686572"/>
                  </p:ext>
                </p:extLst>
              </p:nvPr>
            </p:nvGraphicFramePr>
            <p:xfrm>
              <a:off x="360000" y="1534913"/>
              <a:ext cx="11484000" cy="4777752"/>
            </p:xfrm>
            <a:graphic>
              <a:graphicData uri="http://schemas.openxmlformats.org/drawingml/2006/table">
                <a:tbl>
                  <a:tblPr firstRow="1" bandRow="1">
                    <a:tableStyleId>{2D5ABB26-0587-4C30-8999-92F81FD0307C}</a:tableStyleId>
                  </a:tblPr>
                  <a:tblGrid>
                    <a:gridCol w="5742000">
                      <a:extLst>
                        <a:ext uri="{9D8B030D-6E8A-4147-A177-3AD203B41FA5}">
                          <a16:colId xmlns:a16="http://schemas.microsoft.com/office/drawing/2014/main" val="225115961"/>
                        </a:ext>
                      </a:extLst>
                    </a:gridCol>
                    <a:gridCol w="5742000">
                      <a:extLst>
                        <a:ext uri="{9D8B030D-6E8A-4147-A177-3AD203B41FA5}">
                          <a16:colId xmlns:a16="http://schemas.microsoft.com/office/drawing/2014/main" val="1340287970"/>
                        </a:ext>
                      </a:extLst>
                    </a:gridCol>
                  </a:tblGrid>
                  <a:tr h="2388876">
                    <a:tc>
                      <a:txBody>
                        <a:bodyPr/>
                        <a:lstStyle/>
                        <a:p>
                          <a:endParaRPr lang="en-AU"/>
                        </a:p>
                        <a:p>
                          <a:r>
                            <a:rPr lang="en-AU"/>
                            <a:t>Determine the </a:t>
                          </a:r>
                          <a14:m>
                            <m:oMath xmlns:m="http://schemas.openxmlformats.org/officeDocument/2006/math">
                              <m:r>
                                <a:rPr lang="en-AU" b="0" i="1" smtClean="0">
                                  <a:latin typeface="Cambria Math" panose="02040503050406030204" pitchFamily="18" charset="0"/>
                                </a:rPr>
                                <m:t>𝑥</m:t>
                              </m:r>
                            </m:oMath>
                          </a14:m>
                          <a:r>
                            <a:rPr lang="en-AU"/>
                            <a:t>-intercepts</a:t>
                          </a:r>
                          <a:r>
                            <a:rPr lang="en-AU" baseline="0"/>
                            <a:t> for the parabola </a:t>
                          </a:r>
                          <a:br>
                            <a:rPr lang="en-AU" b="0" i="1" baseline="0">
                              <a:latin typeface="Cambria Math" panose="02040503050406030204" pitchFamily="18" charset="0"/>
                            </a:rPr>
                          </a:br>
                          <a14:m>
                            <m:oMath xmlns:m="http://schemas.openxmlformats.org/officeDocument/2006/math">
                              <m:r>
                                <a:rPr lang="en-AU" b="0" i="1" baseline="0" smtClean="0">
                                  <a:latin typeface="Cambria Math" panose="02040503050406030204" pitchFamily="18" charset="0"/>
                                </a:rPr>
                                <m:t>𝑦</m:t>
                              </m:r>
                              <m:r>
                                <a:rPr lang="en-AU" b="0" i="1" baseline="0" smtClean="0">
                                  <a:latin typeface="Cambria Math" panose="02040503050406030204" pitchFamily="18" charset="0"/>
                                </a:rPr>
                                <m:t>=2</m:t>
                              </m:r>
                              <m:sSup>
                                <m:sSupPr>
                                  <m:ctrlPr>
                                    <a:rPr lang="en-AU" b="0" i="1" baseline="0" smtClean="0">
                                      <a:latin typeface="Cambria Math" panose="02040503050406030204" pitchFamily="18" charset="0"/>
                                    </a:rPr>
                                  </m:ctrlPr>
                                </m:sSupPr>
                                <m:e>
                                  <m:r>
                                    <a:rPr lang="en-AU" b="0" i="1" baseline="0" smtClean="0">
                                      <a:latin typeface="Cambria Math" panose="02040503050406030204" pitchFamily="18" charset="0"/>
                                    </a:rPr>
                                    <m:t>𝑥</m:t>
                                  </m:r>
                                </m:e>
                                <m:sup>
                                  <m:r>
                                    <a:rPr lang="en-AU" b="0" i="1" baseline="0" smtClean="0">
                                      <a:latin typeface="Cambria Math" panose="02040503050406030204" pitchFamily="18" charset="0"/>
                                    </a:rPr>
                                    <m:t>2</m:t>
                                  </m:r>
                                </m:sup>
                              </m:sSup>
                              <m:r>
                                <a:rPr lang="en-AU" b="0" i="1" baseline="0" smtClean="0">
                                  <a:latin typeface="Cambria Math" panose="02040503050406030204" pitchFamily="18" charset="0"/>
                                </a:rPr>
                                <m:t>+7</m:t>
                              </m:r>
                              <m:r>
                                <a:rPr lang="en-AU" b="0" i="1" baseline="0" smtClean="0">
                                  <a:latin typeface="Cambria Math" panose="02040503050406030204" pitchFamily="18" charset="0"/>
                                </a:rPr>
                                <m:t>𝑥</m:t>
                              </m:r>
                              <m:r>
                                <a:rPr lang="en-AU" b="0" i="1" baseline="0" smtClean="0">
                                  <a:latin typeface="Cambria Math" panose="02040503050406030204" pitchFamily="18" charset="0"/>
                                </a:rPr>
                                <m:t>+3</m:t>
                              </m:r>
                            </m:oMath>
                          </a14:m>
                          <a:r>
                            <a:rPr lang="en-AU"/>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a:p>
                        <a:p>
                          <a:r>
                            <a:rPr lang="en-AU"/>
                            <a:t>Find the vertex and the axis of symmetry for the parabola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105445"/>
                      </a:ext>
                    </a:extLst>
                  </a:tr>
                  <a:tr h="2388876">
                    <a:tc>
                      <a:txBody>
                        <a:bodyPr/>
                        <a:lstStyle/>
                        <a:p>
                          <a:endParaRPr lang="en-AU"/>
                        </a:p>
                        <a:p>
                          <a:endParaRPr lang="en-AU" sz="800" b="0" i="0">
                            <a:latin typeface="+mn-lt"/>
                          </a:endParaRPr>
                        </a:p>
                        <a:p>
                          <a:r>
                            <a:rPr lang="en-AU" b="0" i="0">
                              <a:latin typeface="+mn-lt"/>
                            </a:rPr>
                            <a:t>State</a:t>
                          </a:r>
                          <a:r>
                            <a:rPr lang="en-AU" b="0" i="0" baseline="0">
                              <a:latin typeface="+mn-lt"/>
                            </a:rPr>
                            <a:t> the domain and range of the parabola </a:t>
                          </a:r>
                          <a:br>
                            <a:rPr lang="en-AU" b="0" i="0" baseline="0">
                              <a:latin typeface="+mn-lt"/>
                            </a:rPr>
                          </a:b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p>
                        <a:p>
                          <a:endParaRPr lang="en-AU" sz="800" dirty="0"/>
                        </a:p>
                        <a:p>
                          <a:r>
                            <a:rPr lang="en-AU" dirty="0"/>
                            <a:t>Sketch the parabola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t>, showing all key features. </a:t>
                          </a:r>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452169"/>
                      </a:ext>
                    </a:extLst>
                  </a:tr>
                </a:tbl>
              </a:graphicData>
            </a:graphic>
          </p:graphicFrame>
        </mc:Choice>
        <mc:Fallback xmlns="">
          <p:graphicFrame>
            <p:nvGraphicFramePr>
              <p:cNvPr id="5" name="Table 4" descr="same surface different deep question">
                <a:extLst>
                  <a:ext uri="{FF2B5EF4-FFF2-40B4-BE49-F238E27FC236}">
                    <a16:creationId xmlns:a16="http://schemas.microsoft.com/office/drawing/2014/main" id="{6F85EF5A-7CD3-D6A2-5127-058987FC912B}"/>
                  </a:ext>
                </a:extLst>
              </p:cNvPr>
              <p:cNvGraphicFramePr>
                <a:graphicFrameLocks noGrp="1"/>
              </p:cNvGraphicFramePr>
              <p:nvPr>
                <p:extLst>
                  <p:ext uri="{D42A27DB-BD31-4B8C-83A1-F6EECF244321}">
                    <p14:modId xmlns:p14="http://schemas.microsoft.com/office/powerpoint/2010/main" val="358686572"/>
                  </p:ext>
                </p:extLst>
              </p:nvPr>
            </p:nvGraphicFramePr>
            <p:xfrm>
              <a:off x="360000" y="1534913"/>
              <a:ext cx="11484000" cy="4777752"/>
            </p:xfrm>
            <a:graphic>
              <a:graphicData uri="http://schemas.openxmlformats.org/drawingml/2006/table">
                <a:tbl>
                  <a:tblPr firstRow="1" bandRow="1">
                    <a:tableStyleId>{2D5ABB26-0587-4C30-8999-92F81FD0307C}</a:tableStyleId>
                  </a:tblPr>
                  <a:tblGrid>
                    <a:gridCol w="5742000">
                      <a:extLst>
                        <a:ext uri="{9D8B030D-6E8A-4147-A177-3AD203B41FA5}">
                          <a16:colId xmlns:a16="http://schemas.microsoft.com/office/drawing/2014/main" val="225115961"/>
                        </a:ext>
                      </a:extLst>
                    </a:gridCol>
                    <a:gridCol w="5742000">
                      <a:extLst>
                        <a:ext uri="{9D8B030D-6E8A-4147-A177-3AD203B41FA5}">
                          <a16:colId xmlns:a16="http://schemas.microsoft.com/office/drawing/2014/main" val="1340287970"/>
                        </a:ext>
                      </a:extLst>
                    </a:gridCol>
                  </a:tblGrid>
                  <a:tr h="23888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6" t="-254" r="-100212" b="-1002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06" t="-254" r="-212" b="-100254"/>
                          </a:stretch>
                        </a:blipFill>
                      </a:tcPr>
                    </a:tc>
                    <a:extLst>
                      <a:ext uri="{0D108BD9-81ED-4DB2-BD59-A6C34878D82A}">
                        <a16:rowId xmlns:a16="http://schemas.microsoft.com/office/drawing/2014/main" val="3573105445"/>
                      </a:ext>
                    </a:extLst>
                  </a:tr>
                  <a:tr h="23888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6" t="-100510" r="-100212" b="-5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06" t="-100510" r="-212" b="-510"/>
                          </a:stretch>
                        </a:blipFill>
                      </a:tcPr>
                    </a:tc>
                    <a:extLst>
                      <a:ext uri="{0D108BD9-81ED-4DB2-BD59-A6C34878D82A}">
                        <a16:rowId xmlns:a16="http://schemas.microsoft.com/office/drawing/2014/main" val="2480452169"/>
                      </a:ext>
                    </a:extLst>
                  </a:tr>
                </a:tbl>
              </a:graphicData>
            </a:graphic>
          </p:graphicFrame>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872477BF-2F7A-05D1-5871-9D78CC117409}"/>
                  </a:ext>
                </a:extLst>
              </p:cNvPr>
              <p:cNvSpPr/>
              <p:nvPr/>
            </p:nvSpPr>
            <p:spPr>
              <a:xfrm>
                <a:off x="4542558" y="3590130"/>
                <a:ext cx="3106883" cy="6482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+7</m:t>
                      </m:r>
                      <m:r>
                        <a:rPr lang="en-AU" sz="2000" b="0" i="1" smtClean="0">
                          <a:latin typeface="Cambria Math" panose="02040503050406030204" pitchFamily="18" charset="0"/>
                        </a:rPr>
                        <m:t>𝑥</m:t>
                      </m:r>
                      <m:r>
                        <a:rPr lang="en-AU" sz="2000" b="0" i="1" smtClean="0">
                          <a:latin typeface="Cambria Math" panose="02040503050406030204" pitchFamily="18" charset="0"/>
                        </a:rPr>
                        <m:t>+3</m:t>
                      </m:r>
                    </m:oMath>
                  </m:oMathPara>
                </a14:m>
                <a:endParaRPr lang="en-AU" sz="2000"/>
              </a:p>
            </p:txBody>
          </p:sp>
        </mc:Choice>
        <mc:Fallback xmlns="">
          <p:sp>
            <p:nvSpPr>
              <p:cNvPr id="6" name="Rectangle: Rounded Corners 5">
                <a:extLst>
                  <a:ext uri="{FF2B5EF4-FFF2-40B4-BE49-F238E27FC236}">
                    <a16:creationId xmlns:a16="http://schemas.microsoft.com/office/drawing/2014/main" id="{872477BF-2F7A-05D1-5871-9D78CC117409}"/>
                  </a:ext>
                </a:extLst>
              </p:cNvPr>
              <p:cNvSpPr>
                <a:spLocks noRot="1" noChangeAspect="1" noMove="1" noResize="1" noEditPoints="1" noAdjustHandles="1" noChangeArrowheads="1" noChangeShapeType="1" noTextEdit="1"/>
              </p:cNvSpPr>
              <p:nvPr/>
            </p:nvSpPr>
            <p:spPr>
              <a:xfrm>
                <a:off x="4542558" y="3590130"/>
                <a:ext cx="3106883" cy="648268"/>
              </a:xfrm>
              <a:prstGeom prst="round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733C422-E6CE-FB66-AC78-4888492BC4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83656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01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how to solve quadratic equations that cannot be factorised. </a:t>
            </a: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use different strategies to find key features of a parabola to support accurate graphing.</a:t>
            </a:r>
            <a:endParaRPr lang="en-AU" sz="2000" dirty="0">
              <a:cs typeface="Arial" panose="020B0604020202020204" pitchFamily="34" charset="0"/>
            </a:endParaRPr>
          </a:p>
          <a:p>
            <a:pPr>
              <a:spcAft>
                <a:spcPts val="600"/>
              </a:spcAft>
            </a:pPr>
            <a:endParaRPr lang="en-AU" sz="2000" b="1" dirty="0">
              <a:solidFill>
                <a:schemeClr val="accent1"/>
              </a:solidFill>
              <a:latin typeface="+mj-lt"/>
              <a:cs typeface="Arial" panose="020B0604020202020204" pitchFamily="34" charset="0"/>
            </a:endParaRPr>
          </a:p>
          <a:p>
            <a:pPr>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recognise when a quadratic function cannot be factorised.</a:t>
            </a: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the quadratic formula solve a quadratic equation</a:t>
            </a:r>
            <a:r>
              <a:rPr lang="en-AU" sz="1800" dirty="0">
                <a:effectLst/>
                <a:latin typeface="Arial" panose="020B0604020202020204" pitchFamily="34" charset="0"/>
                <a:ea typeface="Yu Mincho" panose="02020400000000000000" pitchFamily="18" charset="-128"/>
              </a:rPr>
              <a:t>. </a:t>
            </a:r>
          </a:p>
          <a:p>
            <a:pPr marL="342900" lvl="0" indent="-342900">
              <a:spcBef>
                <a:spcPts val="1200"/>
              </a:spcBef>
              <a:spcAft>
                <a:spcPts val="600"/>
              </a:spcAft>
              <a:buSzPts val="1100"/>
              <a:buFont typeface="Symbol" panose="05050102010706020507" pitchFamily="18" charset="2"/>
              <a:buChar char=""/>
            </a:pPr>
            <a:r>
              <a:rPr lang="en-AU" sz="1800" dirty="0"/>
              <a:t>I can compare the quadratic formula and completing the square and explain which method is more efficient in a given context.</a:t>
            </a:r>
          </a:p>
          <a:p>
            <a:pPr marL="342900" lvl="0" indent="-342900">
              <a:spcBef>
                <a:spcPts val="1200"/>
              </a:spcBef>
              <a:spcAft>
                <a:spcPts val="600"/>
              </a:spcAft>
              <a:buSzPts val="1100"/>
              <a:buFont typeface="Symbol" panose="05050102010706020507" pitchFamily="18" charset="2"/>
              <a:buChar char=""/>
            </a:pPr>
            <a:r>
              <a:rPr lang="en-AU" sz="1800" dirty="0"/>
              <a:t>I can choose an appropriate strategy to sketch the graph of a quadratic function based on its equation</a:t>
            </a:r>
            <a:endParaRPr lang="en-AU" sz="1800" dirty="0">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E81F-7247-1DB4-F993-5592DB2F1989}"/>
              </a:ext>
            </a:extLst>
          </p:cNvPr>
          <p:cNvSpPr>
            <a:spLocks noGrp="1"/>
          </p:cNvSpPr>
          <p:nvPr>
            <p:ph type="title"/>
          </p:nvPr>
        </p:nvSpPr>
        <p:spPr/>
        <p:txBody>
          <a:bodyPr/>
          <a:lstStyle/>
          <a:p>
            <a:r>
              <a:rPr lang="en-AU" dirty="0"/>
              <a:t>Venn diagram activity (1)</a:t>
            </a:r>
          </a:p>
        </p:txBody>
      </p:sp>
      <p:sp>
        <p:nvSpPr>
          <p:cNvPr id="8" name="Text Placeholder 7">
            <a:extLst>
              <a:ext uri="{FF2B5EF4-FFF2-40B4-BE49-F238E27FC236}">
                <a16:creationId xmlns:a16="http://schemas.microsoft.com/office/drawing/2014/main" id="{8DAB5E29-1603-898C-A829-362AE83569A8}"/>
              </a:ext>
            </a:extLst>
          </p:cNvPr>
          <p:cNvSpPr>
            <a:spLocks noGrp="1"/>
          </p:cNvSpPr>
          <p:nvPr>
            <p:ph type="body" sz="quarter" idx="18"/>
          </p:nvPr>
        </p:nvSpPr>
        <p:spPr/>
        <p:txBody>
          <a:bodyPr/>
          <a:lstStyle/>
          <a:p>
            <a:r>
              <a:rPr lang="en-AU" dirty="0"/>
              <a:t>Option 1 – Monic quadratic</a:t>
            </a:r>
          </a:p>
        </p:txBody>
      </p:sp>
      <p:pic>
        <p:nvPicPr>
          <p:cNvPr id="10" name="Picture 9" descr="A double venn diagram, based on Maths venns activity. Have your teacher to interpret this. ">
            <a:extLst>
              <a:ext uri="{FF2B5EF4-FFF2-40B4-BE49-F238E27FC236}">
                <a16:creationId xmlns:a16="http://schemas.microsoft.com/office/drawing/2014/main" id="{CB4E0A18-E6B8-6F4E-6F87-3088AB15AEE6}"/>
              </a:ext>
            </a:extLst>
          </p:cNvPr>
          <p:cNvPicPr>
            <a:picLocks noChangeAspect="1"/>
          </p:cNvPicPr>
          <p:nvPr/>
        </p:nvPicPr>
        <p:blipFill>
          <a:blip r:embed="rId3"/>
          <a:stretch>
            <a:fillRect/>
          </a:stretch>
        </p:blipFill>
        <p:spPr>
          <a:xfrm>
            <a:off x="1978228" y="1412089"/>
            <a:ext cx="8235545" cy="53280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7705A-2BC9-A9EE-B97F-45FA384EE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25422-FF60-0D53-A534-FF16AED48162}"/>
              </a:ext>
            </a:extLst>
          </p:cNvPr>
          <p:cNvSpPr>
            <a:spLocks noGrp="1"/>
          </p:cNvSpPr>
          <p:nvPr>
            <p:ph type="title"/>
          </p:nvPr>
        </p:nvSpPr>
        <p:spPr/>
        <p:txBody>
          <a:bodyPr/>
          <a:lstStyle/>
          <a:p>
            <a:r>
              <a:rPr lang="en-AU" dirty="0"/>
              <a:t>Venn diagram activity (2)</a:t>
            </a:r>
          </a:p>
        </p:txBody>
      </p:sp>
      <p:sp>
        <p:nvSpPr>
          <p:cNvPr id="8" name="Text Placeholder 7">
            <a:extLst>
              <a:ext uri="{FF2B5EF4-FFF2-40B4-BE49-F238E27FC236}">
                <a16:creationId xmlns:a16="http://schemas.microsoft.com/office/drawing/2014/main" id="{A9E12710-CE81-1A21-6632-7EE906E6961E}"/>
              </a:ext>
            </a:extLst>
          </p:cNvPr>
          <p:cNvSpPr>
            <a:spLocks noGrp="1"/>
          </p:cNvSpPr>
          <p:nvPr>
            <p:ph type="body" sz="quarter" idx="18"/>
          </p:nvPr>
        </p:nvSpPr>
        <p:spPr/>
        <p:txBody>
          <a:bodyPr/>
          <a:lstStyle/>
          <a:p>
            <a:r>
              <a:rPr lang="en-AU" dirty="0"/>
              <a:t>Option 2 – Non monic quadratic</a:t>
            </a:r>
          </a:p>
        </p:txBody>
      </p:sp>
      <p:pic>
        <p:nvPicPr>
          <p:cNvPr id="13" name="Picture 12" descr="A double venn diagram, based on Maths venns activity. Have your teacher to interpret this. ">
            <a:extLst>
              <a:ext uri="{FF2B5EF4-FFF2-40B4-BE49-F238E27FC236}">
                <a16:creationId xmlns:a16="http://schemas.microsoft.com/office/drawing/2014/main" id="{6FF5C513-E536-5765-B571-4D703BFE5A63}"/>
              </a:ext>
            </a:extLst>
          </p:cNvPr>
          <p:cNvPicPr>
            <a:picLocks noChangeAspect="1"/>
          </p:cNvPicPr>
          <p:nvPr/>
        </p:nvPicPr>
        <p:blipFill>
          <a:blip r:embed="rId3"/>
          <a:stretch>
            <a:fillRect/>
          </a:stretch>
        </p:blipFill>
        <p:spPr>
          <a:xfrm>
            <a:off x="2133674" y="1339734"/>
            <a:ext cx="7924653" cy="5328000"/>
          </a:xfrm>
          <a:prstGeom prst="rect">
            <a:avLst/>
          </a:prstGeom>
        </p:spPr>
      </p:pic>
      <p:sp>
        <p:nvSpPr>
          <p:cNvPr id="3" name="Slide Number Placeholder 2">
            <a:extLst>
              <a:ext uri="{FF2B5EF4-FFF2-40B4-BE49-F238E27FC236}">
                <a16:creationId xmlns:a16="http://schemas.microsoft.com/office/drawing/2014/main" id="{3E25CE15-8B32-2BCE-CAC5-F7F6C5ECEF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8227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1126-CEE7-F2C3-4440-F297EA4F3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407CE-CAAD-6B35-6A62-2410270318A3}"/>
              </a:ext>
            </a:extLst>
          </p:cNvPr>
          <p:cNvSpPr>
            <a:spLocks noGrp="1"/>
          </p:cNvSpPr>
          <p:nvPr>
            <p:ph type="title"/>
          </p:nvPr>
        </p:nvSpPr>
        <p:spPr/>
        <p:txBody>
          <a:bodyPr/>
          <a:lstStyle/>
          <a:p>
            <a:r>
              <a:rPr lang="en-AU"/>
              <a:t>Venn diagram activity (3)</a:t>
            </a:r>
          </a:p>
        </p:txBody>
      </p:sp>
      <p:sp>
        <p:nvSpPr>
          <p:cNvPr id="8" name="Text Placeholder 7">
            <a:extLst>
              <a:ext uri="{FF2B5EF4-FFF2-40B4-BE49-F238E27FC236}">
                <a16:creationId xmlns:a16="http://schemas.microsoft.com/office/drawing/2014/main" id="{58E5FF07-B5FD-791F-7035-DBB40FF4C9B1}"/>
              </a:ext>
            </a:extLst>
          </p:cNvPr>
          <p:cNvSpPr>
            <a:spLocks noGrp="1"/>
          </p:cNvSpPr>
          <p:nvPr>
            <p:ph type="body" sz="quarter" idx="18"/>
          </p:nvPr>
        </p:nvSpPr>
        <p:spPr/>
        <p:txBody>
          <a:bodyPr/>
          <a:lstStyle/>
          <a:p>
            <a:r>
              <a:rPr lang="en-AU"/>
              <a:t>Option 3 – Monic quadratic</a:t>
            </a:r>
          </a:p>
        </p:txBody>
      </p:sp>
      <p:pic>
        <p:nvPicPr>
          <p:cNvPr id="9" name="Picture 8" descr="A triple venn diagram, based on Maths venns activity. Have your teacher to interpret this. ">
            <a:extLst>
              <a:ext uri="{FF2B5EF4-FFF2-40B4-BE49-F238E27FC236}">
                <a16:creationId xmlns:a16="http://schemas.microsoft.com/office/drawing/2014/main" id="{C14555FC-DAAD-CE9A-7C5D-0D36AD33D7D3}"/>
              </a:ext>
            </a:extLst>
          </p:cNvPr>
          <p:cNvPicPr>
            <a:picLocks noChangeAspect="1"/>
          </p:cNvPicPr>
          <p:nvPr/>
        </p:nvPicPr>
        <p:blipFill>
          <a:blip r:embed="rId3"/>
          <a:stretch>
            <a:fillRect/>
          </a:stretch>
        </p:blipFill>
        <p:spPr>
          <a:xfrm>
            <a:off x="2394956" y="1358783"/>
            <a:ext cx="7402088" cy="5328000"/>
          </a:xfrm>
          <a:prstGeom prst="rect">
            <a:avLst/>
          </a:prstGeom>
        </p:spPr>
      </p:pic>
      <p:sp>
        <p:nvSpPr>
          <p:cNvPr id="3" name="Slide Number Placeholder 2">
            <a:extLst>
              <a:ext uri="{FF2B5EF4-FFF2-40B4-BE49-F238E27FC236}">
                <a16:creationId xmlns:a16="http://schemas.microsoft.com/office/drawing/2014/main" id="{C023135C-4C3D-1EA3-1B58-0BE8016A43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51948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352F-459E-4AE8-81BA-790D37442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6F547-EF4D-8D07-44FA-806419F43D9F}"/>
              </a:ext>
            </a:extLst>
          </p:cNvPr>
          <p:cNvSpPr>
            <a:spLocks noGrp="1"/>
          </p:cNvSpPr>
          <p:nvPr>
            <p:ph type="title"/>
          </p:nvPr>
        </p:nvSpPr>
        <p:spPr/>
        <p:txBody>
          <a:bodyPr/>
          <a:lstStyle/>
          <a:p>
            <a:r>
              <a:rPr lang="en-AU"/>
              <a:t>Venn diagram activity (4)</a:t>
            </a:r>
          </a:p>
        </p:txBody>
      </p:sp>
      <p:sp>
        <p:nvSpPr>
          <p:cNvPr id="8" name="Text Placeholder 7">
            <a:extLst>
              <a:ext uri="{FF2B5EF4-FFF2-40B4-BE49-F238E27FC236}">
                <a16:creationId xmlns:a16="http://schemas.microsoft.com/office/drawing/2014/main" id="{68AA70FF-A341-F608-AD02-1096E70902BA}"/>
              </a:ext>
            </a:extLst>
          </p:cNvPr>
          <p:cNvSpPr>
            <a:spLocks noGrp="1"/>
          </p:cNvSpPr>
          <p:nvPr>
            <p:ph type="body" sz="quarter" idx="18"/>
          </p:nvPr>
        </p:nvSpPr>
        <p:spPr/>
        <p:txBody>
          <a:bodyPr/>
          <a:lstStyle/>
          <a:p>
            <a:r>
              <a:rPr lang="en-AU"/>
              <a:t>Option 4 – Non monic quadratic </a:t>
            </a:r>
          </a:p>
        </p:txBody>
      </p:sp>
      <p:pic>
        <p:nvPicPr>
          <p:cNvPr id="9" name="Picture 8" descr="A triple venn diagram, based on Maths venns activity. Have your teacher to interpret this. ">
            <a:extLst>
              <a:ext uri="{FF2B5EF4-FFF2-40B4-BE49-F238E27FC236}">
                <a16:creationId xmlns:a16="http://schemas.microsoft.com/office/drawing/2014/main" id="{D09B4B56-81C8-E22C-66B9-692482424FFB}"/>
              </a:ext>
            </a:extLst>
          </p:cNvPr>
          <p:cNvPicPr>
            <a:picLocks noChangeAspect="1"/>
          </p:cNvPicPr>
          <p:nvPr/>
        </p:nvPicPr>
        <p:blipFill>
          <a:blip r:embed="rId3"/>
          <a:stretch>
            <a:fillRect/>
          </a:stretch>
        </p:blipFill>
        <p:spPr>
          <a:xfrm>
            <a:off x="2416068" y="1390533"/>
            <a:ext cx="7359864" cy="5328000"/>
          </a:xfrm>
          <a:prstGeom prst="rect">
            <a:avLst/>
          </a:prstGeom>
        </p:spPr>
      </p:pic>
      <p:sp>
        <p:nvSpPr>
          <p:cNvPr id="3" name="Slide Number Placeholder 2">
            <a:extLst>
              <a:ext uri="{FF2B5EF4-FFF2-40B4-BE49-F238E27FC236}">
                <a16:creationId xmlns:a16="http://schemas.microsoft.com/office/drawing/2014/main" id="{E53946DC-D5E0-5AB6-B351-08629FE88A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314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The quadratic formula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Worked example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0F1E78-D7C3-8736-7048-16E91E0102D8}"/>
                  </a:ext>
                </a:extLst>
              </p:cNvPr>
              <p:cNvSpPr txBox="1"/>
              <p:nvPr/>
            </p:nvSpPr>
            <p:spPr>
              <a:xfrm>
                <a:off x="360000" y="1938138"/>
                <a:ext cx="4000411" cy="1200329"/>
              </a:xfrm>
              <a:prstGeom prst="rect">
                <a:avLst/>
              </a:prstGeom>
              <a:noFill/>
            </p:spPr>
            <p:txBody>
              <a:bodyPr wrap="square">
                <a:spAutoFit/>
              </a:bodyPr>
              <a:lstStyle/>
              <a:p>
                <a:r>
                  <a:rPr lang="en-AU"/>
                  <a:t>Solve </a:t>
                </a:r>
                <a14:m>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−11=0</m:t>
                    </m:r>
                  </m:oMath>
                </a14:m>
                <a:endParaRPr lang="en-AU" b="0"/>
              </a:p>
              <a:p>
                <a:endParaRPr lang="en-AU" b="0"/>
              </a:p>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𝑎</m:t>
                      </m:r>
                      <m:r>
                        <a:rPr lang="en-AU" sz="2400" i="1" smtClean="0">
                          <a:latin typeface="Cambria Math" panose="02040503050406030204" pitchFamily="18" charset="0"/>
                        </a:rPr>
                        <m:t>=2, </m:t>
                      </m:r>
                      <m:r>
                        <a:rPr lang="en-AU" sz="2400" i="1" smtClean="0">
                          <a:latin typeface="Cambria Math" panose="02040503050406030204" pitchFamily="18" charset="0"/>
                        </a:rPr>
                        <m:t>𝑏</m:t>
                      </m:r>
                      <m:r>
                        <a:rPr lang="en-AU" sz="2400" i="1" smtClean="0">
                          <a:latin typeface="Cambria Math" panose="02040503050406030204" pitchFamily="18" charset="0"/>
                        </a:rPr>
                        <m:t>=5, </m:t>
                      </m:r>
                      <m:r>
                        <a:rPr lang="en-AU" sz="2400" i="1" smtClean="0">
                          <a:latin typeface="Cambria Math" panose="02040503050406030204" pitchFamily="18" charset="0"/>
                        </a:rPr>
                        <m:t>𝑐</m:t>
                      </m:r>
                      <m:r>
                        <a:rPr lang="en-AU" sz="2400" i="1" smtClean="0">
                          <a:latin typeface="Cambria Math" panose="02040503050406030204" pitchFamily="18" charset="0"/>
                        </a:rPr>
                        <m:t>=−11</m:t>
                      </m:r>
                    </m:oMath>
                  </m:oMathPara>
                </a14:m>
                <a:endParaRPr lang="en-AU"/>
              </a:p>
            </p:txBody>
          </p:sp>
        </mc:Choice>
        <mc:Fallback xmlns="">
          <p:sp>
            <p:nvSpPr>
              <p:cNvPr id="7" name="TextBox 6">
                <a:extLst>
                  <a:ext uri="{FF2B5EF4-FFF2-40B4-BE49-F238E27FC236}">
                    <a16:creationId xmlns:a16="http://schemas.microsoft.com/office/drawing/2014/main" id="{210F1E78-D7C3-8736-7048-16E91E0102D8}"/>
                  </a:ext>
                </a:extLst>
              </p:cNvPr>
              <p:cNvSpPr txBox="1">
                <a:spLocks noRot="1" noChangeAspect="1" noMove="1" noResize="1" noEditPoints="1" noAdjustHandles="1" noChangeArrowheads="1" noChangeShapeType="1" noTextEdit="1"/>
              </p:cNvSpPr>
              <p:nvPr/>
            </p:nvSpPr>
            <p:spPr>
              <a:xfrm>
                <a:off x="360000" y="1938138"/>
                <a:ext cx="4000411" cy="1200329"/>
              </a:xfrm>
              <a:prstGeom prst="rect">
                <a:avLst/>
              </a:prstGeom>
              <a:blipFill>
                <a:blip r:embed="rId3"/>
                <a:stretch>
                  <a:fillRect l="-2287" t="-3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720D55-FF47-5AE0-1951-5873284E2245}"/>
                  </a:ext>
                </a:extLst>
              </p:cNvPr>
              <p:cNvSpPr txBox="1"/>
              <p:nvPr/>
            </p:nvSpPr>
            <p:spPr>
              <a:xfrm>
                <a:off x="4613429" y="1830205"/>
                <a:ext cx="3599764" cy="490852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𝑥</m:t>
                      </m:r>
                      <m:r>
                        <m:rPr>
                          <m:aln/>
                        </m:rP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𝑏</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sSup>
                                <m:sSupPr>
                                  <m:ctrlPr>
                                    <a:rPr lang="en-AU" sz="1800" i="1">
                                      <a:latin typeface="Cambria Math" panose="02040503050406030204" pitchFamily="18" charset="0"/>
                                    </a:rPr>
                                  </m:ctrlPr>
                                </m:sSupPr>
                                <m:e>
                                  <m:r>
                                    <a:rPr lang="en-AU" sz="1800" i="1">
                                      <a:latin typeface="Cambria Math" panose="02040503050406030204" pitchFamily="18" charset="0"/>
                                    </a:rPr>
                                    <m:t>𝑏</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𝑎𝑐</m:t>
                              </m:r>
                            </m:e>
                          </m:rad>
                        </m:num>
                        <m:den>
                          <m:r>
                            <a:rPr lang="en-AU" sz="1800" b="0" i="1" smtClean="0">
                              <a:latin typeface="Cambria Math" panose="02040503050406030204" pitchFamily="18" charset="0"/>
                            </a:rPr>
                            <m:t>2</m:t>
                          </m:r>
                          <m:r>
                            <a:rPr lang="en-AU" sz="1800" b="0" i="1" smtClean="0">
                              <a:latin typeface="Cambria Math" panose="02040503050406030204" pitchFamily="18" charset="0"/>
                            </a:rPr>
                            <m:t>𝑎</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sSup>
                                <m:sSupPr>
                                  <m:ctrlPr>
                                    <a:rPr lang="en-AU" sz="1800" i="1">
                                      <a:latin typeface="Cambria Math" panose="02040503050406030204" pitchFamily="18" charset="0"/>
                                    </a:rPr>
                                  </m:ctrlPr>
                                </m:sSupPr>
                                <m:e>
                                  <m:r>
                                    <a:rPr lang="en-AU" sz="1800" b="0" i="1" smtClean="0">
                                      <a:latin typeface="Cambria Math" panose="02040503050406030204" pitchFamily="18" charset="0"/>
                                    </a:rPr>
                                    <m:t>5</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b="0" i="1" smtClean="0">
                                  <a:latin typeface="Cambria Math" panose="02040503050406030204" pitchFamily="18" charset="0"/>
                                </a:rPr>
                                <m:t>2</m:t>
                              </m:r>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b="0" i="1" smtClean="0">
                                      <a:latin typeface="Cambria Math" panose="02040503050406030204" pitchFamily="18" charset="0"/>
                                    </a:rPr>
                                    <m:t>11</m:t>
                                  </m:r>
                                </m:e>
                              </m:d>
                            </m:e>
                          </m:rad>
                        </m:num>
                        <m:den>
                          <m:r>
                            <a:rPr lang="en-AU" sz="1800" b="0" i="1" smtClean="0">
                              <a:latin typeface="Cambria Math" panose="02040503050406030204" pitchFamily="18" charset="0"/>
                            </a:rPr>
                            <m:t>2×2</m:t>
                          </m:r>
                        </m:den>
                      </m:f>
                    </m:oMath>
                  </m:oMathPara>
                </a14:m>
                <a:endParaRPr lang="en-AU" sz="1800" b="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25+88</m:t>
                              </m:r>
                            </m:e>
                          </m:rad>
                        </m:num>
                        <m:den>
                          <m:r>
                            <a:rPr lang="en-AU" sz="1800" b="0" i="1" smtClean="0">
                              <a:latin typeface="Cambria Math" panose="02040503050406030204" pitchFamily="18" charset="0"/>
                            </a:rPr>
                            <m:t>4</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113</m:t>
                              </m:r>
                            </m:e>
                          </m:rad>
                        </m:num>
                        <m:den>
                          <m:r>
                            <a:rPr lang="en-AU" sz="1800" b="0" i="1" smtClean="0">
                              <a:latin typeface="Cambria Math" panose="02040503050406030204" pitchFamily="18" charset="0"/>
                            </a:rPr>
                            <m:t>4</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113</m:t>
                              </m:r>
                            </m:e>
                          </m:rad>
                        </m:num>
                        <m:den>
                          <m:r>
                            <a:rPr lang="en-AU" sz="1800" b="0" i="1" smtClean="0">
                              <a:latin typeface="Cambria Math" panose="02040503050406030204" pitchFamily="18" charset="0"/>
                            </a:rPr>
                            <m:t>4</m:t>
                          </m:r>
                        </m:den>
                      </m:f>
                      <m:r>
                        <a:rPr lang="en-AU" sz="1800" b="0" i="1" smtClean="0">
                          <a:latin typeface="Cambria Math" panose="02040503050406030204" pitchFamily="18" charset="0"/>
                        </a:rPr>
                        <m:t> </m:t>
                      </m:r>
                      <m:r>
                        <m:rPr>
                          <m:nor/>
                        </m:rPr>
                        <a:rPr lang="en-AU" sz="1800" b="0" i="0" smtClean="0">
                          <a:latin typeface="Cambria Math" panose="02040503050406030204" pitchFamily="18" charset="0"/>
                        </a:rPr>
                        <m:t>or</m:t>
                      </m:r>
                      <m:r>
                        <m:rPr>
                          <m:nor/>
                        </m:rPr>
                        <a:rPr lang="en-AU" sz="1800" b="0" i="0"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113</m:t>
                              </m:r>
                            </m:e>
                          </m:rad>
                        </m:num>
                        <m:den>
                          <m:r>
                            <a:rPr lang="en-AU" sz="1800" b="0" i="1" smtClean="0">
                              <a:latin typeface="Cambria Math" panose="02040503050406030204" pitchFamily="18" charset="0"/>
                            </a:rPr>
                            <m:t>4</m:t>
                          </m:r>
                        </m:den>
                      </m:f>
                    </m:oMath>
                  </m:oMathPara>
                </a14:m>
                <a:endParaRPr lang="en-AU" sz="1800" b="0" i="1">
                  <a:latin typeface="Cambria Math" panose="02040503050406030204" pitchFamily="18" charset="0"/>
                </a:endParaRPr>
              </a:p>
              <a:p>
                <a:pPr marL="452438" indent="-452438">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1.41 </m:t>
                      </m:r>
                      <m:r>
                        <a:rPr lang="en-AU" sz="1800" b="0" i="1" smtClean="0">
                          <a:latin typeface="Cambria Math" panose="02040503050406030204" pitchFamily="18" charset="0"/>
                        </a:rPr>
                        <m:t>𝑜𝑟</m:t>
                      </m:r>
                      <m:r>
                        <a:rPr lang="en-AU" sz="1800" b="0" i="1" smtClean="0">
                          <a:latin typeface="Cambria Math" panose="02040503050406030204" pitchFamily="18" charset="0"/>
                        </a:rPr>
                        <m:t> −3.91</m:t>
                      </m:r>
                    </m:oMath>
                  </m:oMathPara>
                </a14:m>
                <a:br>
                  <a:rPr lang="en-AU" sz="1800" b="0"/>
                </a:br>
                <a:endParaRPr lang="en-AU" sz="1800"/>
              </a:p>
            </p:txBody>
          </p:sp>
        </mc:Choice>
        <mc:Fallback xmlns="">
          <p:sp>
            <p:nvSpPr>
              <p:cNvPr id="8" name="TextBox 7">
                <a:extLst>
                  <a:ext uri="{FF2B5EF4-FFF2-40B4-BE49-F238E27FC236}">
                    <a16:creationId xmlns:a16="http://schemas.microsoft.com/office/drawing/2014/main" id="{91720D55-FF47-5AE0-1951-5873284E2245}"/>
                  </a:ext>
                </a:extLst>
              </p:cNvPr>
              <p:cNvSpPr txBox="1">
                <a:spLocks noRot="1" noChangeAspect="1" noMove="1" noResize="1" noEditPoints="1" noAdjustHandles="1" noChangeArrowheads="1" noChangeShapeType="1" noTextEdit="1"/>
              </p:cNvSpPr>
              <p:nvPr/>
            </p:nvSpPr>
            <p:spPr>
              <a:xfrm>
                <a:off x="4613429" y="1830205"/>
                <a:ext cx="3599764" cy="4908523"/>
              </a:xfrm>
              <a:prstGeom prst="rect">
                <a:avLst/>
              </a:prstGeom>
              <a:blipFill>
                <a:blip r:embed="rId2"/>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A2CDB7AB-4B7A-DD6D-18ED-8F6367120127}"/>
              </a:ext>
            </a:extLst>
          </p:cNvPr>
          <p:cNvSpPr/>
          <p:nvPr/>
        </p:nvSpPr>
        <p:spPr>
          <a:xfrm>
            <a:off x="8480576" y="3579223"/>
            <a:ext cx="2643424" cy="1420337"/>
          </a:xfrm>
          <a:prstGeom prst="wedgeRoundRectCallout">
            <a:avLst>
              <a:gd name="adj1" fmla="val -129937"/>
              <a:gd name="adj2" fmla="val 367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Can you explain why this must be a positive number to get a solution? </a:t>
            </a:r>
          </a:p>
        </p:txBody>
      </p:sp>
      <p:sp>
        <p:nvSpPr>
          <p:cNvPr id="9" name="Speech Bubble: Rectangle with Corners Rounded 8">
            <a:extLst>
              <a:ext uri="{FF2B5EF4-FFF2-40B4-BE49-F238E27FC236}">
                <a16:creationId xmlns:a16="http://schemas.microsoft.com/office/drawing/2014/main" id="{3482C4C7-7705-B5FC-2114-D6535DE7E7DB}"/>
              </a:ext>
            </a:extLst>
          </p:cNvPr>
          <p:cNvSpPr/>
          <p:nvPr/>
        </p:nvSpPr>
        <p:spPr>
          <a:xfrm>
            <a:off x="923801" y="4506881"/>
            <a:ext cx="3106883" cy="1207598"/>
          </a:xfrm>
          <a:prstGeom prst="wedgeRoundRectCallout">
            <a:avLst>
              <a:gd name="adj1" fmla="val 69515"/>
              <a:gd name="adj2" fmla="val 487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Why are there 2 answers? Will this always be the case?</a:t>
            </a:r>
          </a:p>
        </p:txBody>
      </p:sp>
      <p:sp>
        <p:nvSpPr>
          <p:cNvPr id="11" name="Speech Bubble: Rectangle with Corners Rounded 10">
            <a:extLst>
              <a:ext uri="{FF2B5EF4-FFF2-40B4-BE49-F238E27FC236}">
                <a16:creationId xmlns:a16="http://schemas.microsoft.com/office/drawing/2014/main" id="{21FE33A0-239E-CA4F-39E1-EFD950552C40}"/>
              </a:ext>
            </a:extLst>
          </p:cNvPr>
          <p:cNvSpPr/>
          <p:nvPr/>
        </p:nvSpPr>
        <p:spPr>
          <a:xfrm>
            <a:off x="9003934" y="5433574"/>
            <a:ext cx="2565966" cy="883812"/>
          </a:xfrm>
          <a:prstGeom prst="wedgeRoundRectCallout">
            <a:avLst>
              <a:gd name="adj1" fmla="val -93739"/>
              <a:gd name="adj2" fmla="val 675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t>How can I check my answer?</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http://schemas.microsoft.com/office/2006/documentManagement/types"/>
    <ds:schemaRef ds:uri="0d94be99-a0f6-44e7-93d1-7f56be2e14d5"/>
    <ds:schemaRef ds:uri="8c6f0761-0ef4-4d3b-8fe8-3b60dff82ea3"/>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F27DDA-7699-4B40-9C07-C2CDD5A54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106</TotalTime>
  <Words>1419</Words>
  <Application>Microsoft Office PowerPoint</Application>
  <PresentationFormat>Widescreen</PresentationFormat>
  <Paragraphs>171</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Public Sans</vt:lpstr>
      <vt:lpstr>Times New Roman</vt:lpstr>
      <vt:lpstr>Symbol</vt:lpstr>
      <vt:lpstr>Calibri</vt:lpstr>
      <vt:lpstr>Cambria Math</vt:lpstr>
      <vt:lpstr>NSWG Corporate</vt:lpstr>
      <vt:lpstr>The quadratic formula</vt:lpstr>
      <vt:lpstr>Learning intentions and success criteria</vt:lpstr>
      <vt:lpstr>Activating prior knowledge</vt:lpstr>
      <vt:lpstr>Venn diagram activity (1)</vt:lpstr>
      <vt:lpstr>Venn diagram activity (2)</vt:lpstr>
      <vt:lpstr>Venn diagram activity (3)</vt:lpstr>
      <vt:lpstr>Venn diagram activity (4)</vt:lpstr>
      <vt:lpstr>Connecting learning</vt:lpstr>
      <vt:lpstr>The quadratic formula (1)</vt:lpstr>
      <vt:lpstr>The quadratic formula (2)</vt:lpstr>
      <vt:lpstr>The quadratic formula (3)</vt:lpstr>
      <vt:lpstr>The quadratic formula (4)</vt:lpstr>
      <vt:lpstr>The quadratic formula (6)</vt:lpstr>
      <vt:lpstr>The axis of symmetry (2)</vt:lpstr>
      <vt:lpstr>The axis of symmetry (1)</vt:lpstr>
      <vt:lpstr>Independent practice</vt:lpstr>
      <vt:lpstr>Same surface, different deep</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9 – The quadratic formula – slide deck</dc:title>
  <dc:creator>NSW Department of Education</dc:creator>
  <dcterms:created xsi:type="dcterms:W3CDTF">2025-05-19T21:52:24Z</dcterms:created>
  <dcterms:modified xsi:type="dcterms:W3CDTF">2025-12-03T01:12:08Z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