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506" r:id="rId6"/>
    <p:sldId id="26383" r:id="rId7"/>
    <p:sldId id="26525" r:id="rId8"/>
    <p:sldId id="26532" r:id="rId9"/>
    <p:sldId id="26541" r:id="rId10"/>
    <p:sldId id="26527" r:id="rId11"/>
    <p:sldId id="26508" r:id="rId12"/>
    <p:sldId id="26523" r:id="rId13"/>
    <p:sldId id="26524" r:id="rId14"/>
    <p:sldId id="26542" r:id="rId15"/>
    <p:sldId id="26543" r:id="rId16"/>
    <p:sldId id="26528" r:id="rId17"/>
    <p:sldId id="26529" r:id="rId18"/>
    <p:sldId id="26533" r:id="rId19"/>
    <p:sldId id="26534" r:id="rId20"/>
    <p:sldId id="26540"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C3EC1-2A70-4B2F-9120-A75CCE96760A}" v="1" dt="2025-11-26T02:13:18.65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F525-E4D2-5CB9-CCCD-6DF031DD9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27F35-3000-3EEF-AFF7-166290994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97BB2-1F16-B13A-E0F7-ADC6A430076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3FFC75E-9D05-46DA-0879-04C73E94A91B}"/>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93154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E8955-72EC-FA50-DEDE-8C97A6946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CF440-C80B-4D74-BFE0-3EA976D85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050E1-7E83-DAF7-2F19-01CA9E64405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E5E7E3C-179A-F7B3-26E5-EE08F30C60DF}"/>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6470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11" Type="http://schemas.openxmlformats.org/officeDocument/2006/relationships/image" Target="../media/image11.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10"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11" Type="http://schemas.openxmlformats.org/officeDocument/2006/relationships/image" Target="../media/image12.png"/><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3.png"/><Relationship Id="rId9" Type="http://schemas.openxmlformats.org/officeDocument/2006/relationships/image" Target="../media/image1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sv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Completing the square</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A73D1CE9-44C9-D330-7876-F3497B71AD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B4D7F-9419-09B8-CA5E-9EDA90458BF5}"/>
              </a:ext>
            </a:extLst>
          </p:cNvPr>
          <p:cNvSpPr>
            <a:spLocks noGrp="1"/>
          </p:cNvSpPr>
          <p:nvPr>
            <p:ph type="title"/>
          </p:nvPr>
        </p:nvSpPr>
        <p:spPr/>
        <p:txBody>
          <a:bodyPr/>
          <a:lstStyle/>
          <a:p>
            <a:r>
              <a:rPr lang="en-AU" dirty="0"/>
              <a:t>Balancing expression (2)</a:t>
            </a:r>
          </a:p>
        </p:txBody>
      </p:sp>
      <p:sp>
        <p:nvSpPr>
          <p:cNvPr id="5" name="TextBox 4">
            <a:extLst>
              <a:ext uri="{FF2B5EF4-FFF2-40B4-BE49-F238E27FC236}">
                <a16:creationId xmlns:a16="http://schemas.microsoft.com/office/drawing/2014/main" id="{995DE9AF-1E91-B3AE-F9BF-5F7DD3889761}"/>
              </a:ext>
            </a:extLst>
          </p:cNvPr>
          <p:cNvSpPr txBox="1"/>
          <p:nvPr/>
        </p:nvSpPr>
        <p:spPr>
          <a:xfrm>
            <a:off x="2453857" y="2178930"/>
            <a:ext cx="105621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800" b="1" dirty="0"/>
              <a:t>Method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2F1F1C-3F1A-CD35-62E1-A0BD675CA606}"/>
                  </a:ext>
                </a:extLst>
              </p:cNvPr>
              <p:cNvSpPr txBox="1"/>
              <p:nvPr/>
            </p:nvSpPr>
            <p:spPr>
              <a:xfrm>
                <a:off x="552794" y="3151227"/>
                <a:ext cx="151794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1" smtClean="0">
                          <a:solidFill>
                            <a:schemeClr val="tx2"/>
                          </a:solidFill>
                          <a:latin typeface="Cambria Math" panose="02040503050406030204" pitchFamily="18" charset="0"/>
                        </a:rPr>
                        <m:t>+9</m:t>
                      </m:r>
                    </m:oMath>
                  </m:oMathPara>
                </a14:m>
                <a:endParaRPr lang="en-US" sz="1800"/>
              </a:p>
            </p:txBody>
          </p:sp>
        </mc:Choice>
        <mc:Fallback xmlns="">
          <p:sp>
            <p:nvSpPr>
              <p:cNvPr id="6" name="TextBox 5">
                <a:extLst>
                  <a:ext uri="{FF2B5EF4-FFF2-40B4-BE49-F238E27FC236}">
                    <a16:creationId xmlns:a16="http://schemas.microsoft.com/office/drawing/2014/main" id="{6D2F1F1C-3F1A-CD35-62E1-A0BD675CA606}"/>
                  </a:ext>
                </a:extLst>
              </p:cNvPr>
              <p:cNvSpPr txBox="1">
                <a:spLocks noRot="1" noChangeAspect="1" noMove="1" noResize="1" noEditPoints="1" noAdjustHandles="1" noChangeArrowheads="1" noChangeShapeType="1" noTextEdit="1"/>
              </p:cNvSpPr>
              <p:nvPr/>
            </p:nvSpPr>
            <p:spPr>
              <a:xfrm>
                <a:off x="552794" y="3151227"/>
                <a:ext cx="1517941" cy="276999"/>
              </a:xfrm>
              <a:prstGeom prst="rect">
                <a:avLst/>
              </a:prstGeom>
              <a:blipFill>
                <a:blip r:embed="rId2"/>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6D4094-CC0B-57AF-472C-282205C38A6F}"/>
                  </a:ext>
                </a:extLst>
              </p:cNvPr>
              <p:cNvSpPr txBox="1"/>
              <p:nvPr/>
            </p:nvSpPr>
            <p:spPr>
              <a:xfrm>
                <a:off x="4097476" y="3151227"/>
                <a:ext cx="1221284"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2</m:t>
                          </m:r>
                        </m:sup>
                      </m:sSup>
                    </m:oMath>
                  </m:oMathPara>
                </a14:m>
                <a:endParaRPr lang="en-US" sz="1800"/>
              </a:p>
            </p:txBody>
          </p:sp>
        </mc:Choice>
        <mc:Fallback xmlns="">
          <p:sp>
            <p:nvSpPr>
              <p:cNvPr id="7" name="TextBox 6">
                <a:extLst>
                  <a:ext uri="{FF2B5EF4-FFF2-40B4-BE49-F238E27FC236}">
                    <a16:creationId xmlns:a16="http://schemas.microsoft.com/office/drawing/2014/main" id="{5C6D4094-CC0B-57AF-472C-282205C38A6F}"/>
                  </a:ext>
                </a:extLst>
              </p:cNvPr>
              <p:cNvSpPr txBox="1">
                <a:spLocks noRot="1" noChangeAspect="1" noMove="1" noResize="1" noEditPoints="1" noAdjustHandles="1" noChangeArrowheads="1" noChangeShapeType="1" noTextEdit="1"/>
              </p:cNvSpPr>
              <p:nvPr/>
            </p:nvSpPr>
            <p:spPr>
              <a:xfrm>
                <a:off x="4097476" y="3151227"/>
                <a:ext cx="1221284" cy="276999"/>
              </a:xfrm>
              <a:prstGeom prst="rect">
                <a:avLst/>
              </a:prstGeom>
              <a:blipFill>
                <a:blip r:embed="rId3"/>
                <a:stretch>
                  <a:fillRect b="-8889"/>
                </a:stretch>
              </a:blipFill>
            </p:spPr>
            <p:txBody>
              <a:bodyPr/>
              <a:lstStyle/>
              <a:p>
                <a:r>
                  <a:rPr lang="en-US">
                    <a:noFill/>
                  </a:rPr>
                  <a:t> </a:t>
                </a:r>
              </a:p>
            </p:txBody>
          </p:sp>
        </mc:Fallback>
      </mc:AlternateContent>
      <p:pic>
        <p:nvPicPr>
          <p:cNvPr id="8" name="Graphic 7" descr="a balanced scale">
            <a:extLst>
              <a:ext uri="{FF2B5EF4-FFF2-40B4-BE49-F238E27FC236}">
                <a16:creationId xmlns:a16="http://schemas.microsoft.com/office/drawing/2014/main" id="{CBA0C485-624C-0FE2-6F2B-426BA934B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069" y="3590926"/>
            <a:ext cx="5029793" cy="1774496"/>
          </a:xfrm>
          <a:prstGeom prst="rect">
            <a:avLst/>
          </a:prstGeom>
        </p:spPr>
      </p:pic>
      <p:sp>
        <p:nvSpPr>
          <p:cNvPr id="9" name="TextBox 8">
            <a:extLst>
              <a:ext uri="{FF2B5EF4-FFF2-40B4-BE49-F238E27FC236}">
                <a16:creationId xmlns:a16="http://schemas.microsoft.com/office/drawing/2014/main" id="{8B936FCA-15A6-6103-955A-9E0AAC1ADE6C}"/>
              </a:ext>
            </a:extLst>
          </p:cNvPr>
          <p:cNvSpPr txBox="1"/>
          <p:nvPr/>
        </p:nvSpPr>
        <p:spPr>
          <a:xfrm>
            <a:off x="8645542" y="2178930"/>
            <a:ext cx="112741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800" b="1"/>
              <a:t>Method 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6D5D4E-9E97-92C8-3108-DA5183ED34A1}"/>
                  </a:ext>
                </a:extLst>
              </p:cNvPr>
              <p:cNvSpPr txBox="1"/>
              <p:nvPr/>
            </p:nvSpPr>
            <p:spPr>
              <a:xfrm>
                <a:off x="7016818" y="3151227"/>
                <a:ext cx="102362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oMath>
                  </m:oMathPara>
                </a14:m>
                <a:endParaRPr lang="en-US" sz="1800"/>
              </a:p>
            </p:txBody>
          </p:sp>
        </mc:Choice>
        <mc:Fallback xmlns="">
          <p:sp>
            <p:nvSpPr>
              <p:cNvPr id="10" name="TextBox 9">
                <a:extLst>
                  <a:ext uri="{FF2B5EF4-FFF2-40B4-BE49-F238E27FC236}">
                    <a16:creationId xmlns:a16="http://schemas.microsoft.com/office/drawing/2014/main" id="{336D5D4E-9E97-92C8-3108-DA5183ED34A1}"/>
                  </a:ext>
                </a:extLst>
              </p:cNvPr>
              <p:cNvSpPr txBox="1">
                <a:spLocks noRot="1" noChangeAspect="1" noMove="1" noResize="1" noEditPoints="1" noAdjustHandles="1" noChangeArrowheads="1" noChangeShapeType="1" noTextEdit="1"/>
              </p:cNvSpPr>
              <p:nvPr/>
            </p:nvSpPr>
            <p:spPr>
              <a:xfrm>
                <a:off x="7016818" y="3151227"/>
                <a:ext cx="1023627" cy="276999"/>
              </a:xfrm>
              <a:prstGeom prst="rect">
                <a:avLst/>
              </a:prstGeom>
              <a:blipFill>
                <a:blip r:embed="rId6"/>
                <a:stretch>
                  <a:fillRect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2C605C-3251-235D-F99B-2EF76DE7C68C}"/>
                  </a:ext>
                </a:extLst>
              </p:cNvPr>
              <p:cNvSpPr txBox="1"/>
              <p:nvPr/>
            </p:nvSpPr>
            <p:spPr>
              <a:xfrm>
                <a:off x="10271077" y="3160204"/>
                <a:ext cx="1422993"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e>
                        <m:sup>
                          <m:r>
                            <a:rPr lang="en-AU" sz="1800" b="0" i="1" smtClean="0">
                              <a:latin typeface="Cambria Math" panose="02040503050406030204" pitchFamily="18" charset="0"/>
                            </a:rPr>
                            <m:t>2</m:t>
                          </m:r>
                        </m:sup>
                      </m:sSup>
                      <m:r>
                        <a:rPr lang="en-AU" sz="1800" b="0" i="1" smtClean="0">
                          <a:solidFill>
                            <a:srgbClr val="FF0000"/>
                          </a:solidFill>
                          <a:latin typeface="Cambria Math" panose="02040503050406030204" pitchFamily="18" charset="0"/>
                        </a:rPr>
                        <m:t>−9</m:t>
                      </m:r>
                    </m:oMath>
                  </m:oMathPara>
                </a14:m>
                <a:endParaRPr lang="en-US" sz="1800"/>
              </a:p>
            </p:txBody>
          </p:sp>
        </mc:Choice>
        <mc:Fallback xmlns="">
          <p:sp>
            <p:nvSpPr>
              <p:cNvPr id="11" name="TextBox 10">
                <a:extLst>
                  <a:ext uri="{FF2B5EF4-FFF2-40B4-BE49-F238E27FC236}">
                    <a16:creationId xmlns:a16="http://schemas.microsoft.com/office/drawing/2014/main" id="{4A2C605C-3251-235D-F99B-2EF76DE7C68C}"/>
                  </a:ext>
                </a:extLst>
              </p:cNvPr>
              <p:cNvSpPr txBox="1">
                <a:spLocks noRot="1" noChangeAspect="1" noMove="1" noResize="1" noEditPoints="1" noAdjustHandles="1" noChangeArrowheads="1" noChangeShapeType="1" noTextEdit="1"/>
              </p:cNvSpPr>
              <p:nvPr/>
            </p:nvSpPr>
            <p:spPr>
              <a:xfrm>
                <a:off x="10271077" y="3160204"/>
                <a:ext cx="1422993" cy="276999"/>
              </a:xfrm>
              <a:prstGeom prst="rect">
                <a:avLst/>
              </a:prstGeom>
              <a:blipFill>
                <a:blip r:embed="rId7"/>
                <a:stretch>
                  <a:fillRect b="-8696"/>
                </a:stretch>
              </a:blipFill>
            </p:spPr>
            <p:txBody>
              <a:bodyPr/>
              <a:lstStyle/>
              <a:p>
                <a:r>
                  <a:rPr lang="en-US">
                    <a:noFill/>
                  </a:rPr>
                  <a:t> </a:t>
                </a:r>
              </a:p>
            </p:txBody>
          </p:sp>
        </mc:Fallback>
      </mc:AlternateContent>
      <p:pic>
        <p:nvPicPr>
          <p:cNvPr id="12" name="Graphic 11" descr="a balanced scale">
            <a:extLst>
              <a:ext uri="{FF2B5EF4-FFF2-40B4-BE49-F238E27FC236}">
                <a16:creationId xmlns:a16="http://schemas.microsoft.com/office/drawing/2014/main" id="{CAFC0465-8A62-40A8-CA18-90B531B577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4354" y="3615192"/>
            <a:ext cx="5029793" cy="1774496"/>
          </a:xfrm>
          <a:prstGeom prst="rect">
            <a:avLst/>
          </a:prstGeom>
        </p:spPr>
      </p:pic>
      <p:cxnSp>
        <p:nvCxnSpPr>
          <p:cNvPr id="14" name="Straight Connector 13">
            <a:extLst>
              <a:ext uri="{FF2B5EF4-FFF2-40B4-BE49-F238E27FC236}">
                <a16:creationId xmlns:a16="http://schemas.microsoft.com/office/drawing/2014/main" id="{A437071A-0F58-9B2B-041D-E7E4127248D5}"/>
              </a:ext>
              <a:ext uri="{C183D7F6-B498-43B3-948B-1728B52AA6E4}">
                <adec:decorative xmlns:adec="http://schemas.microsoft.com/office/drawing/2017/decorative" val="1"/>
              </a:ext>
            </a:extLst>
          </p:cNvPr>
          <p:cNvCxnSpPr/>
          <p:nvPr/>
        </p:nvCxnSpPr>
        <p:spPr>
          <a:xfrm>
            <a:off x="6096000" y="2020824"/>
            <a:ext cx="0" cy="410565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BB67CC5-FEC0-54DF-87AC-C131BFE382BD}"/>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588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C7CB2-780A-A7EA-45E0-061CDCD2B3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62134C-267C-7F63-35E3-AFDB2A2812BE}"/>
              </a:ext>
            </a:extLst>
          </p:cNvPr>
          <p:cNvSpPr>
            <a:spLocks noGrp="1"/>
          </p:cNvSpPr>
          <p:nvPr>
            <p:ph type="title"/>
          </p:nvPr>
        </p:nvSpPr>
        <p:spPr/>
        <p:txBody>
          <a:bodyPr/>
          <a:lstStyle/>
          <a:p>
            <a:r>
              <a:rPr lang="en-AU" dirty="0"/>
              <a:t>Completing the square (1)</a:t>
            </a:r>
          </a:p>
        </p:txBody>
      </p:sp>
      <p:sp>
        <p:nvSpPr>
          <p:cNvPr id="4" name="Text Placeholder 3">
            <a:extLst>
              <a:ext uri="{FF2B5EF4-FFF2-40B4-BE49-F238E27FC236}">
                <a16:creationId xmlns:a16="http://schemas.microsoft.com/office/drawing/2014/main" id="{7E85C409-64A9-679A-75E0-57376998067A}"/>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564FFF7-6266-31BD-3835-E3A9D25297EC}"/>
                  </a:ext>
                </a:extLst>
              </p:cNvPr>
              <p:cNvSpPr>
                <a:spLocks noGrp="1"/>
              </p:cNvSpPr>
              <p:nvPr>
                <p:ph type="body" sz="quarter" idx="17"/>
              </p:nvPr>
            </p:nvSpPr>
            <p:spPr>
              <a:xfrm>
                <a:off x="359999" y="1567086"/>
                <a:ext cx="7663123" cy="4807835"/>
              </a:xfrm>
            </p:spPr>
            <p:txBody>
              <a:bodyPr/>
              <a:lstStyle/>
              <a:p>
                <a:r>
                  <a:rPr lang="en-AU" dirty="0"/>
                  <a:t>Express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b="0" dirty="0"/>
                  <a:t>, in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m:t>
                    </m:r>
                  </m:oMath>
                </a14:m>
                <a:endParaRPr lang="en-AU" b="0" dirty="0"/>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+4</m:t>
                      </m:r>
                    </m:oMath>
                  </m:oMathPara>
                </a14:m>
                <a:endParaRPr lang="en-AU" dirty="0"/>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+9</m:t>
                      </m:r>
                      <m:r>
                        <a:rPr lang="en-AU" b="0" i="1" smtClean="0">
                          <a:latin typeface="Cambria Math" panose="02040503050406030204" pitchFamily="18" charset="0"/>
                        </a:rPr>
                        <m:t>+4</m:t>
                      </m:r>
                      <m:r>
                        <a:rPr lang="en-AU" b="0" i="1" smtClean="0">
                          <a:solidFill>
                            <a:schemeClr val="tx2"/>
                          </a:solidFill>
                          <a:latin typeface="Cambria Math" panose="02040503050406030204" pitchFamily="18" charset="0"/>
                        </a:rPr>
                        <m:t>−9</m:t>
                      </m:r>
                    </m:oMath>
                  </m:oMathPara>
                </a14:m>
                <a:endParaRPr lang="en-AU" b="0" dirty="0">
                  <a:solidFill>
                    <a:schemeClr val="tx2"/>
                  </a:solidFill>
                </a:endParaRP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p>
            </p:txBody>
          </p:sp>
        </mc:Choice>
        <mc:Fallback xmlns="">
          <p:sp>
            <p:nvSpPr>
              <p:cNvPr id="5" name="Text Placeholder 4">
                <a:extLst>
                  <a:ext uri="{FF2B5EF4-FFF2-40B4-BE49-F238E27FC236}">
                    <a16:creationId xmlns:a16="http://schemas.microsoft.com/office/drawing/2014/main" id="{0564FFF7-6266-31BD-3835-E3A9D25297EC}"/>
                  </a:ext>
                </a:extLst>
              </p:cNvPr>
              <p:cNvSpPr>
                <a:spLocks noGrp="1" noRot="1" noChangeAspect="1" noMove="1" noResize="1" noEditPoints="1" noAdjustHandles="1" noChangeArrowheads="1" noChangeShapeType="1" noTextEdit="1"/>
              </p:cNvSpPr>
              <p:nvPr>
                <p:ph type="body" sz="quarter" idx="17"/>
              </p:nvPr>
            </p:nvSpPr>
            <p:spPr>
              <a:xfrm>
                <a:off x="359999" y="1567086"/>
                <a:ext cx="7663123" cy="4807835"/>
              </a:xfrm>
              <a:blipFill>
                <a:blip r:embed="rId2"/>
                <a:stretch>
                  <a:fillRect l="-1989"/>
                </a:stretch>
              </a:blipFill>
            </p:spPr>
            <p:txBody>
              <a:bodyPr/>
              <a:lstStyle/>
              <a:p>
                <a:r>
                  <a:rPr lang="en-US">
                    <a:noFill/>
                  </a:rPr>
                  <a:t> </a:t>
                </a:r>
              </a:p>
            </p:txBody>
          </p:sp>
        </mc:Fallback>
      </mc:AlternateContent>
      <p:sp>
        <p:nvSpPr>
          <p:cNvPr id="21" name="Speech Bubble: Rectangle with Corners Rounded 20">
            <a:extLst>
              <a:ext uri="{FF2B5EF4-FFF2-40B4-BE49-F238E27FC236}">
                <a16:creationId xmlns:a16="http://schemas.microsoft.com/office/drawing/2014/main" id="{67E24BD2-66A2-F2E9-158A-2454967C874F}"/>
              </a:ext>
            </a:extLst>
          </p:cNvPr>
          <p:cNvSpPr/>
          <p:nvPr/>
        </p:nvSpPr>
        <p:spPr>
          <a:xfrm>
            <a:off x="4772318" y="2164893"/>
            <a:ext cx="2877178" cy="701480"/>
          </a:xfrm>
          <a:prstGeom prst="wedgeRoundRectCallout">
            <a:avLst>
              <a:gd name="adj1" fmla="val -77093"/>
              <a:gd name="adj2" fmla="val 74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strategies are used to find the missing value?</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06C17A92-BDDB-0605-6575-03403048FC6A}"/>
                  </a:ext>
                </a:extLst>
              </p:cNvPr>
              <p:cNvSpPr/>
              <p:nvPr/>
            </p:nvSpPr>
            <p:spPr>
              <a:xfrm>
                <a:off x="4935286" y="3193572"/>
                <a:ext cx="2714210" cy="991142"/>
              </a:xfrm>
              <a:prstGeom prst="wedgeRoundRectCallout">
                <a:avLst>
                  <a:gd name="adj1" fmla="val -73308"/>
                  <a:gd name="adj2" fmla="val -306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has a </a:t>
                </a:r>
                <a14:m>
                  <m:oMath xmlns:m="http://schemas.openxmlformats.org/officeDocument/2006/math">
                    <m:r>
                      <a:rPr lang="en-AU" sz="1800" b="0" i="1" smtClean="0">
                        <a:latin typeface="Cambria Math" panose="02040503050406030204" pitchFamily="18" charset="0"/>
                      </a:rPr>
                      <m:t>9</m:t>
                    </m:r>
                  </m:oMath>
                </a14:m>
                <a:r>
                  <a:rPr lang="en-AU" sz="1800" dirty="0"/>
                  <a:t> been subtracted from the end of this equation?</a:t>
                </a:r>
              </a:p>
            </p:txBody>
          </p:sp>
        </mc:Choice>
        <mc:Fallback xmlns="">
          <p:sp>
            <p:nvSpPr>
              <p:cNvPr id="6" name="Speech Bubble: Rectangle with Corners Rounded 5">
                <a:extLst>
                  <a:ext uri="{FF2B5EF4-FFF2-40B4-BE49-F238E27FC236}">
                    <a16:creationId xmlns:a16="http://schemas.microsoft.com/office/drawing/2014/main" id="{06C17A92-BDDB-0605-6575-03403048FC6A}"/>
                  </a:ext>
                </a:extLst>
              </p:cNvPr>
              <p:cNvSpPr>
                <a:spLocks noRot="1" noChangeAspect="1" noMove="1" noResize="1" noEditPoints="1" noAdjustHandles="1" noChangeArrowheads="1" noChangeShapeType="1" noTextEdit="1"/>
              </p:cNvSpPr>
              <p:nvPr/>
            </p:nvSpPr>
            <p:spPr>
              <a:xfrm>
                <a:off x="4935286" y="3193572"/>
                <a:ext cx="2714210" cy="991142"/>
              </a:xfrm>
              <a:prstGeom prst="wedgeRoundRectCallout">
                <a:avLst>
                  <a:gd name="adj1" fmla="val -73308"/>
                  <a:gd name="adj2" fmla="val -30677"/>
                  <a:gd name="adj3" fmla="val 16667"/>
                </a:avLst>
              </a:prstGeom>
              <a:blipFill>
                <a:blip r:embed="rId3"/>
                <a:stretch>
                  <a:fillRect r="-1441" b="-5488"/>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F69595D2-1562-1A22-8F09-BB45DB2DAFD4}"/>
              </a:ext>
            </a:extLst>
          </p:cNvPr>
          <p:cNvSpPr/>
          <p:nvPr/>
        </p:nvSpPr>
        <p:spPr>
          <a:xfrm>
            <a:off x="2501802" y="5058396"/>
            <a:ext cx="2714210" cy="1126093"/>
          </a:xfrm>
          <a:prstGeom prst="wedgeRoundRectCallout">
            <a:avLst>
              <a:gd name="adj1" fmla="val -46501"/>
              <a:gd name="adj2" fmla="val -1110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Which graphical features can be found from this equation in its current format?</a:t>
            </a:r>
          </a:p>
        </p:txBody>
      </p:sp>
      <p:sp>
        <p:nvSpPr>
          <p:cNvPr id="9" name="Rectangle 8">
            <a:extLst>
              <a:ext uri="{FF2B5EF4-FFF2-40B4-BE49-F238E27FC236}">
                <a16:creationId xmlns:a16="http://schemas.microsoft.com/office/drawing/2014/main" id="{CDDDC78C-4B03-4472-67A2-71954E2543DD}"/>
              </a:ext>
              <a:ext uri="{C183D7F6-B498-43B3-948B-1728B52AA6E4}">
                <adec:decorative xmlns:adec="http://schemas.microsoft.com/office/drawing/2017/decorative" val="1"/>
              </a:ext>
            </a:extLst>
          </p:cNvPr>
          <p:cNvSpPr/>
          <p:nvPr/>
        </p:nvSpPr>
        <p:spPr>
          <a:xfrm>
            <a:off x="1597587" y="3101195"/>
            <a:ext cx="1372363"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23A11444-3F5D-1A16-E97C-E2D169EDFCB5}"/>
              </a:ext>
              <a:ext uri="{C183D7F6-B498-43B3-948B-1728B52AA6E4}">
                <adec:decorative xmlns:adec="http://schemas.microsoft.com/office/drawing/2017/decorative" val="1"/>
              </a:ext>
            </a:extLst>
          </p:cNvPr>
          <p:cNvSpPr/>
          <p:nvPr/>
        </p:nvSpPr>
        <p:spPr>
          <a:xfrm>
            <a:off x="1607419" y="3871917"/>
            <a:ext cx="981778"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3B767F84-BEA7-3547-C15E-BCEF5C85A34F}"/>
              </a:ext>
              <a:ext uri="{C183D7F6-B498-43B3-948B-1728B52AA6E4}">
                <adec:decorative xmlns:adec="http://schemas.microsoft.com/office/drawing/2017/decorative" val="1"/>
              </a:ext>
            </a:extLst>
          </p:cNvPr>
          <p:cNvSpPr/>
          <p:nvPr/>
        </p:nvSpPr>
        <p:spPr>
          <a:xfrm>
            <a:off x="3002050" y="3100988"/>
            <a:ext cx="930853"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A2BE8BB5-A42A-35F7-951A-0EAC3AD138DC}"/>
              </a:ext>
              <a:ext uri="{C183D7F6-B498-43B3-948B-1728B52AA6E4}">
                <adec:decorative xmlns:adec="http://schemas.microsoft.com/office/drawing/2017/decorative" val="1"/>
              </a:ext>
            </a:extLst>
          </p:cNvPr>
          <p:cNvSpPr/>
          <p:nvPr/>
        </p:nvSpPr>
        <p:spPr>
          <a:xfrm>
            <a:off x="2622517" y="3871917"/>
            <a:ext cx="428692"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8474F0CB-3D9E-4210-9C9D-49EB86285CA7}"/>
              </a:ext>
              <a:ext uri="{C183D7F6-B498-43B3-948B-1728B52AA6E4}">
                <adec:decorative xmlns:adec="http://schemas.microsoft.com/office/drawing/2017/decorative" val="1"/>
              </a:ext>
            </a:extLst>
          </p:cNvPr>
          <p:cNvSpPr/>
          <p:nvPr/>
        </p:nvSpPr>
        <p:spPr>
          <a:xfrm>
            <a:off x="1612996" y="2328870"/>
            <a:ext cx="1438214"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631BEBF2-C477-E32C-07B6-79D16A41AE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98280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6DC3-B700-988D-63B9-E3B1AEFFC5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CA01C7-E5E6-F9E0-BA31-A66D264AF40D}"/>
              </a:ext>
            </a:extLst>
          </p:cNvPr>
          <p:cNvSpPr>
            <a:spLocks noGrp="1"/>
          </p:cNvSpPr>
          <p:nvPr>
            <p:ph type="title"/>
          </p:nvPr>
        </p:nvSpPr>
        <p:spPr/>
        <p:txBody>
          <a:bodyPr/>
          <a:lstStyle/>
          <a:p>
            <a:r>
              <a:rPr lang="en-AU" dirty="0"/>
              <a:t>Completing the square (2)</a:t>
            </a:r>
          </a:p>
        </p:txBody>
      </p:sp>
      <p:sp>
        <p:nvSpPr>
          <p:cNvPr id="4" name="Text Placeholder 3">
            <a:extLst>
              <a:ext uri="{FF2B5EF4-FFF2-40B4-BE49-F238E27FC236}">
                <a16:creationId xmlns:a16="http://schemas.microsoft.com/office/drawing/2014/main" id="{5B3A790F-937A-4425-96C5-870456CCF89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38BDB6D-89E9-B690-52F3-C5B1B19C23E1}"/>
                  </a:ext>
                </a:extLst>
              </p:cNvPr>
              <p:cNvSpPr>
                <a:spLocks noGrp="1"/>
              </p:cNvSpPr>
              <p:nvPr>
                <p:ph type="body" sz="quarter" idx="17"/>
              </p:nvPr>
            </p:nvSpPr>
            <p:spPr>
              <a:xfrm>
                <a:off x="359999" y="1567086"/>
                <a:ext cx="7663123" cy="4807835"/>
              </a:xfrm>
            </p:spPr>
            <p:txBody>
              <a:bodyPr/>
              <a:lstStyle/>
              <a:p>
                <a:r>
                  <a:rPr lang="en-AU"/>
                  <a:t>Express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b="0"/>
                  <a:t>, in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m:t>
                    </m:r>
                  </m:oMath>
                </a14:m>
                <a:endParaRPr lang="en-AU" b="0"/>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+1</m:t>
                      </m:r>
                    </m:oMath>
                  </m:oMathPara>
                </a14:m>
                <a:endParaRPr lang="en-AU"/>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+4</m:t>
                      </m:r>
                      <m:r>
                        <a:rPr lang="en-AU" b="0" i="1" smtClean="0">
                          <a:latin typeface="Cambria Math" panose="02040503050406030204" pitchFamily="18" charset="0"/>
                        </a:rPr>
                        <m:t>+1</m:t>
                      </m:r>
                      <m:r>
                        <a:rPr lang="en-AU" b="0" i="1" smtClean="0">
                          <a:solidFill>
                            <a:schemeClr val="tx2"/>
                          </a:solidFill>
                          <a:latin typeface="Cambria Math" panose="02040503050406030204" pitchFamily="18" charset="0"/>
                        </a:rPr>
                        <m:t>−4</m:t>
                      </m:r>
                    </m:oMath>
                  </m:oMathPara>
                </a14:m>
                <a:endParaRPr lang="en-AU" b="0">
                  <a:solidFill>
                    <a:schemeClr val="tx2"/>
                  </a:solidFill>
                </a:endParaRP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oMath>
                  </m:oMathPara>
                </a14:m>
                <a:endParaRPr lang="en-AU"/>
              </a:p>
            </p:txBody>
          </p:sp>
        </mc:Choice>
        <mc:Fallback xmlns="">
          <p:sp>
            <p:nvSpPr>
              <p:cNvPr id="5" name="Text Placeholder 4">
                <a:extLst>
                  <a:ext uri="{FF2B5EF4-FFF2-40B4-BE49-F238E27FC236}">
                    <a16:creationId xmlns:a16="http://schemas.microsoft.com/office/drawing/2014/main" id="{038BDB6D-89E9-B690-52F3-C5B1B19C23E1}"/>
                  </a:ext>
                </a:extLst>
              </p:cNvPr>
              <p:cNvSpPr>
                <a:spLocks noGrp="1" noRot="1" noChangeAspect="1" noMove="1" noResize="1" noEditPoints="1" noAdjustHandles="1" noChangeArrowheads="1" noChangeShapeType="1" noTextEdit="1"/>
              </p:cNvSpPr>
              <p:nvPr>
                <p:ph type="body" sz="quarter" idx="17"/>
              </p:nvPr>
            </p:nvSpPr>
            <p:spPr>
              <a:xfrm>
                <a:off x="359999" y="1567086"/>
                <a:ext cx="7663123" cy="4807835"/>
              </a:xfrm>
              <a:blipFill>
                <a:blip r:embed="rId2"/>
                <a:stretch>
                  <a:fillRect l="-1989"/>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285DCC9F-EF63-F4DD-B193-F6CE527856D3}"/>
              </a:ext>
              <a:ext uri="{C183D7F6-B498-43B3-948B-1728B52AA6E4}">
                <adec:decorative xmlns:adec="http://schemas.microsoft.com/office/drawing/2017/decorative" val="1"/>
              </a:ext>
            </a:extLst>
          </p:cNvPr>
          <p:cNvSpPr/>
          <p:nvPr/>
        </p:nvSpPr>
        <p:spPr>
          <a:xfrm>
            <a:off x="1597587" y="3101195"/>
            <a:ext cx="1372363"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8F937516-29CB-49D5-4C47-BE81FD13D7C9}"/>
              </a:ext>
              <a:ext uri="{C183D7F6-B498-43B3-948B-1728B52AA6E4}">
                <adec:decorative xmlns:adec="http://schemas.microsoft.com/office/drawing/2017/decorative" val="1"/>
              </a:ext>
            </a:extLst>
          </p:cNvPr>
          <p:cNvSpPr/>
          <p:nvPr/>
        </p:nvSpPr>
        <p:spPr>
          <a:xfrm>
            <a:off x="1607419" y="3871917"/>
            <a:ext cx="981778"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64E5F88-5F58-3030-F6CA-F952EA79E63D}"/>
              </a:ext>
              <a:ext uri="{C183D7F6-B498-43B3-948B-1728B52AA6E4}">
                <adec:decorative xmlns:adec="http://schemas.microsoft.com/office/drawing/2017/decorative" val="1"/>
              </a:ext>
            </a:extLst>
          </p:cNvPr>
          <p:cNvSpPr/>
          <p:nvPr/>
        </p:nvSpPr>
        <p:spPr>
          <a:xfrm>
            <a:off x="3002050" y="3100988"/>
            <a:ext cx="930853"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0DFCAE97-8EF6-CE15-70E0-54BF95219894}"/>
              </a:ext>
              <a:ext uri="{C183D7F6-B498-43B3-948B-1728B52AA6E4}">
                <adec:decorative xmlns:adec="http://schemas.microsoft.com/office/drawing/2017/decorative" val="1"/>
              </a:ext>
            </a:extLst>
          </p:cNvPr>
          <p:cNvSpPr/>
          <p:nvPr/>
        </p:nvSpPr>
        <p:spPr>
          <a:xfrm>
            <a:off x="2622517" y="3871917"/>
            <a:ext cx="428692"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C9E37144-6569-7F74-2D4E-76A3B1C3071C}"/>
              </a:ext>
              <a:ext uri="{C183D7F6-B498-43B3-948B-1728B52AA6E4}">
                <adec:decorative xmlns:adec="http://schemas.microsoft.com/office/drawing/2017/decorative" val="1"/>
              </a:ext>
            </a:extLst>
          </p:cNvPr>
          <p:cNvSpPr/>
          <p:nvPr/>
        </p:nvSpPr>
        <p:spPr>
          <a:xfrm>
            <a:off x="1612996" y="2328870"/>
            <a:ext cx="1438214"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3977CAA2-2F67-F407-353F-866AD22279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60427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D5A1-78A4-63B5-F71C-4DC31FB03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45886D-47BD-8EDD-0033-A41A527DC338}"/>
              </a:ext>
            </a:extLst>
          </p:cNvPr>
          <p:cNvSpPr>
            <a:spLocks noGrp="1"/>
          </p:cNvSpPr>
          <p:nvPr>
            <p:ph type="title"/>
          </p:nvPr>
        </p:nvSpPr>
        <p:spPr/>
        <p:txBody>
          <a:bodyPr/>
          <a:lstStyle/>
          <a:p>
            <a:r>
              <a:rPr lang="en-AU" dirty="0"/>
              <a:t>Completing the square (3)</a:t>
            </a:r>
          </a:p>
        </p:txBody>
      </p:sp>
      <p:sp>
        <p:nvSpPr>
          <p:cNvPr id="4" name="Text Placeholder 3">
            <a:extLst>
              <a:ext uri="{FF2B5EF4-FFF2-40B4-BE49-F238E27FC236}">
                <a16:creationId xmlns:a16="http://schemas.microsoft.com/office/drawing/2014/main" id="{BAED0895-5DD7-3400-305A-B7F047024D31}"/>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032449F-B7A8-3962-3863-8DB36578659B}"/>
                  </a:ext>
                </a:extLst>
              </p:cNvPr>
              <p:cNvSpPr>
                <a:spLocks noGrp="1"/>
              </p:cNvSpPr>
              <p:nvPr>
                <p:ph type="body" sz="quarter" idx="17"/>
              </p:nvPr>
            </p:nvSpPr>
            <p:spPr>
              <a:xfrm>
                <a:off x="359999" y="1567086"/>
                <a:ext cx="6126525" cy="4807835"/>
              </a:xfrm>
            </p:spPr>
            <p:txBody>
              <a:bodyPr/>
              <a:lstStyle/>
              <a:p>
                <a:r>
                  <a:rPr lang="en-AU" dirty="0"/>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+10</m:t>
                    </m:r>
                  </m:oMath>
                </a14:m>
                <a:r>
                  <a:rPr lang="en-AU" dirty="0"/>
                  <a:t>, by completing the square.</a:t>
                </a:r>
                <a:endParaRPr lang="en-AU" b="0" dirty="0"/>
              </a:p>
              <a:p>
                <a:pPr marL="903288">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+10</m:t>
                      </m:r>
                    </m:oMath>
                  </m:oMathPara>
                </a14:m>
                <a:endParaRPr lang="en-AU" dirty="0"/>
              </a:p>
              <a:p>
                <a:pPr marL="903288">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+16</m:t>
                      </m:r>
                      <m:r>
                        <a:rPr lang="en-AU" b="0" i="1" smtClean="0">
                          <a:latin typeface="Cambria Math" panose="02040503050406030204" pitchFamily="18" charset="0"/>
                        </a:rPr>
                        <m:t>+10</m:t>
                      </m:r>
                      <m:r>
                        <a:rPr lang="en-AU" b="0" i="1" smtClean="0">
                          <a:solidFill>
                            <a:schemeClr val="tx2"/>
                          </a:solidFill>
                          <a:latin typeface="Cambria Math" panose="02040503050406030204" pitchFamily="18" charset="0"/>
                        </a:rPr>
                        <m:t>−16</m:t>
                      </m:r>
                    </m:oMath>
                  </m:oMathPara>
                </a14:m>
                <a:endParaRPr lang="en-AU" b="0" dirty="0">
                  <a:solidFill>
                    <a:schemeClr val="tx2"/>
                  </a:solidFill>
                </a:endParaRPr>
              </a:p>
              <a:p>
                <a:pPr marL="903288">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−6</m:t>
                      </m:r>
                    </m:oMath>
                  </m:oMathPara>
                </a14:m>
                <a:endParaRPr lang="en-AU" dirty="0"/>
              </a:p>
              <a:p>
                <a:pPr marL="903288">
                  <a:lnSpc>
                    <a:spcPct val="200000"/>
                  </a:lnSpc>
                </a:pPr>
                <a:r>
                  <a:rPr lang="en-AU" dirty="0"/>
                  <a:t>Vertex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−4,−6</m:t>
                        </m:r>
                      </m:e>
                    </m:d>
                  </m:oMath>
                </a14:m>
                <a:endParaRPr lang="en-AU" b="0" dirty="0"/>
              </a:p>
              <a:p>
                <a:pPr marL="903288">
                  <a:lnSpc>
                    <a:spcPct val="200000"/>
                  </a:lnSpc>
                </a:pPr>
                <a14:m>
                  <m:oMath xmlns:m="http://schemas.openxmlformats.org/officeDocument/2006/math">
                    <m:r>
                      <a:rPr lang="en-AU" b="0" i="1" smtClean="0">
                        <a:latin typeface="Cambria Math" panose="02040503050406030204" pitchFamily="18" charset="0"/>
                      </a:rPr>
                      <m:t>𝑦</m:t>
                    </m:r>
                  </m:oMath>
                </a14:m>
                <a:r>
                  <a:rPr lang="en-AU" dirty="0"/>
                  <a:t>- intercept </a:t>
                </a:r>
                <a14:m>
                  <m:oMath xmlns:m="http://schemas.openxmlformats.org/officeDocument/2006/math">
                    <m:r>
                      <a:rPr lang="en-AU" b="0" i="1" smtClean="0">
                        <a:latin typeface="Cambria Math" panose="02040503050406030204" pitchFamily="18" charset="0"/>
                      </a:rPr>
                      <m:t>=10</m:t>
                    </m:r>
                  </m:oMath>
                </a14:m>
                <a:endParaRPr lang="en-AU" dirty="0"/>
              </a:p>
            </p:txBody>
          </p:sp>
        </mc:Choice>
        <mc:Fallback xmlns="">
          <p:sp>
            <p:nvSpPr>
              <p:cNvPr id="5" name="Text Placeholder 4">
                <a:extLst>
                  <a:ext uri="{FF2B5EF4-FFF2-40B4-BE49-F238E27FC236}">
                    <a16:creationId xmlns:a16="http://schemas.microsoft.com/office/drawing/2014/main" id="{9032449F-B7A8-3962-3863-8DB36578659B}"/>
                  </a:ext>
                </a:extLst>
              </p:cNvPr>
              <p:cNvSpPr>
                <a:spLocks noGrp="1" noRot="1" noChangeAspect="1" noMove="1" noResize="1" noEditPoints="1" noAdjustHandles="1" noChangeArrowheads="1" noChangeShapeType="1" noTextEdit="1"/>
              </p:cNvSpPr>
              <p:nvPr>
                <p:ph type="body" sz="quarter" idx="17"/>
              </p:nvPr>
            </p:nvSpPr>
            <p:spPr>
              <a:xfrm>
                <a:off x="359999" y="1567086"/>
                <a:ext cx="6126525" cy="4807835"/>
              </a:xfrm>
              <a:blipFill>
                <a:blip r:embed="rId2"/>
                <a:stretch>
                  <a:fillRect l="-2488"/>
                </a:stretch>
              </a:blipFill>
            </p:spPr>
            <p:txBody>
              <a:bodyPr/>
              <a:lstStyle/>
              <a:p>
                <a:r>
                  <a:rPr lang="en-US">
                    <a:noFill/>
                  </a:rPr>
                  <a:t> </a:t>
                </a:r>
              </a:p>
            </p:txBody>
          </p:sp>
        </mc:Fallback>
      </mc:AlternateContent>
      <p:pic>
        <p:nvPicPr>
          <p:cNvPr id="20" name="Picture 19" descr="The graph of  y=x^2+8x+10. ">
            <a:extLst>
              <a:ext uri="{FF2B5EF4-FFF2-40B4-BE49-F238E27FC236}">
                <a16:creationId xmlns:a16="http://schemas.microsoft.com/office/drawing/2014/main" id="{B147C64B-D147-7FFF-FCA8-DF8D488D364F}"/>
              </a:ext>
            </a:extLst>
          </p:cNvPr>
          <p:cNvPicPr>
            <a:picLocks noChangeAspect="1"/>
          </p:cNvPicPr>
          <p:nvPr/>
        </p:nvPicPr>
        <p:blipFill>
          <a:blip r:embed="rId3"/>
          <a:stretch>
            <a:fillRect/>
          </a:stretch>
        </p:blipFill>
        <p:spPr>
          <a:xfrm>
            <a:off x="7153077" y="1369454"/>
            <a:ext cx="4330923" cy="4597636"/>
          </a:xfrm>
          <a:prstGeom prst="rect">
            <a:avLst/>
          </a:prstGeom>
        </p:spPr>
      </p:pic>
      <mc:AlternateContent xmlns:mc="http://schemas.openxmlformats.org/markup-compatibility/2006" xmlns:a14="http://schemas.microsoft.com/office/drawing/2010/main">
        <mc:Choice Requires="a14">
          <p:sp>
            <p:nvSpPr>
              <p:cNvPr id="21" name="Speech Bubble: Rectangle with Corners Rounded 20">
                <a:extLst>
                  <a:ext uri="{FF2B5EF4-FFF2-40B4-BE49-F238E27FC236}">
                    <a16:creationId xmlns:a16="http://schemas.microsoft.com/office/drawing/2014/main" id="{E933F92A-1600-3BD6-717C-659458576941}"/>
                  </a:ext>
                </a:extLst>
              </p:cNvPr>
              <p:cNvSpPr/>
              <p:nvPr/>
            </p:nvSpPr>
            <p:spPr>
              <a:xfrm>
                <a:off x="4736335" y="2075796"/>
                <a:ext cx="2469703" cy="1142211"/>
              </a:xfrm>
              <a:prstGeom prst="wedgeRoundRectCallout">
                <a:avLst>
                  <a:gd name="adj1" fmla="val -56951"/>
                  <a:gd name="adj2" fmla="val 552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was a </a:t>
                </a:r>
                <a14:m>
                  <m:oMath xmlns:m="http://schemas.openxmlformats.org/officeDocument/2006/math">
                    <m:r>
                      <a:rPr lang="en-AU" sz="1800" b="0" i="1" smtClean="0">
                        <a:latin typeface="Cambria Math" panose="02040503050406030204" pitchFamily="18" charset="0"/>
                      </a:rPr>
                      <m:t>+16</m:t>
                    </m:r>
                  </m:oMath>
                </a14:m>
                <a:r>
                  <a:rPr lang="en-AU" sz="1800"/>
                  <a:t> and </a:t>
                </a:r>
                <a14:m>
                  <m:oMath xmlns:m="http://schemas.openxmlformats.org/officeDocument/2006/math">
                    <m:r>
                      <a:rPr lang="en-AU" sz="1800" b="0" i="1" smtClean="0">
                        <a:latin typeface="Cambria Math" panose="02040503050406030204" pitchFamily="18" charset="0"/>
                      </a:rPr>
                      <m:t>−16</m:t>
                    </m:r>
                  </m:oMath>
                </a14:m>
                <a:r>
                  <a:rPr lang="en-AU" sz="1800"/>
                  <a:t> introduced in this line of working?</a:t>
                </a:r>
              </a:p>
            </p:txBody>
          </p:sp>
        </mc:Choice>
        <mc:Fallback xmlns="">
          <p:sp>
            <p:nvSpPr>
              <p:cNvPr id="21" name="Speech Bubble: Rectangle with Corners Rounded 20">
                <a:extLst>
                  <a:ext uri="{FF2B5EF4-FFF2-40B4-BE49-F238E27FC236}">
                    <a16:creationId xmlns:a16="http://schemas.microsoft.com/office/drawing/2014/main" id="{E933F92A-1600-3BD6-717C-659458576941}"/>
                  </a:ext>
                </a:extLst>
              </p:cNvPr>
              <p:cNvSpPr>
                <a:spLocks noRot="1" noChangeAspect="1" noMove="1" noResize="1" noEditPoints="1" noAdjustHandles="1" noChangeArrowheads="1" noChangeShapeType="1" noTextEdit="1"/>
              </p:cNvSpPr>
              <p:nvPr/>
            </p:nvSpPr>
            <p:spPr>
              <a:xfrm>
                <a:off x="4736335" y="2075796"/>
                <a:ext cx="2469703" cy="1142211"/>
              </a:xfrm>
              <a:prstGeom prst="wedgeRoundRectCallout">
                <a:avLst>
                  <a:gd name="adj1" fmla="val -56951"/>
                  <a:gd name="adj2" fmla="val 55283"/>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37C0C820-E890-8C23-32E7-F1A85281C441}"/>
                  </a:ext>
                </a:extLst>
              </p:cNvPr>
              <p:cNvSpPr/>
              <p:nvPr/>
            </p:nvSpPr>
            <p:spPr>
              <a:xfrm>
                <a:off x="5350578" y="4400371"/>
                <a:ext cx="2840153" cy="1199567"/>
              </a:xfrm>
              <a:prstGeom prst="wedgeRoundRectCallout">
                <a:avLst>
                  <a:gd name="adj1" fmla="val -71928"/>
                  <a:gd name="adj2" fmla="val 33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Could the </a:t>
                </a:r>
                <a14:m>
                  <m:oMath xmlns:m="http://schemas.openxmlformats.org/officeDocument/2006/math">
                    <m:r>
                      <a:rPr lang="en-AU" sz="1800" b="0" i="1" smtClean="0">
                        <a:latin typeface="Cambria Math" panose="02040503050406030204" pitchFamily="18" charset="0"/>
                      </a:rPr>
                      <m:t>𝑥</m:t>
                    </m:r>
                  </m:oMath>
                </a14:m>
                <a:r>
                  <a:rPr lang="en-AU" sz="1800"/>
                  <a:t>-intercepts be found from this form of the equation? How?</a:t>
                </a:r>
              </a:p>
            </p:txBody>
          </p:sp>
        </mc:Choice>
        <mc:Fallback xmlns="">
          <p:sp>
            <p:nvSpPr>
              <p:cNvPr id="8" name="Speech Bubble: Rectangle with Corners Rounded 7">
                <a:extLst>
                  <a:ext uri="{FF2B5EF4-FFF2-40B4-BE49-F238E27FC236}">
                    <a16:creationId xmlns:a16="http://schemas.microsoft.com/office/drawing/2014/main" id="{37C0C820-E890-8C23-32E7-F1A85281C441}"/>
                  </a:ext>
                </a:extLst>
              </p:cNvPr>
              <p:cNvSpPr>
                <a:spLocks noRot="1" noChangeAspect="1" noMove="1" noResize="1" noEditPoints="1" noAdjustHandles="1" noChangeArrowheads="1" noChangeShapeType="1" noTextEdit="1"/>
              </p:cNvSpPr>
              <p:nvPr/>
            </p:nvSpPr>
            <p:spPr>
              <a:xfrm>
                <a:off x="5350578" y="4400371"/>
                <a:ext cx="2840153" cy="1199567"/>
              </a:xfrm>
              <a:prstGeom prst="wedgeRoundRectCallout">
                <a:avLst>
                  <a:gd name="adj1" fmla="val -71928"/>
                  <a:gd name="adj2" fmla="val 3350"/>
                  <a:gd name="adj3" fmla="val 16667"/>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0EE70A8D-69AB-9A0A-000A-6F3C9747D325}"/>
              </a:ext>
              <a:ext uri="{C183D7F6-B498-43B3-948B-1728B52AA6E4}">
                <adec:decorative xmlns:adec="http://schemas.microsoft.com/office/drawing/2017/decorative" val="1"/>
              </a:ext>
            </a:extLst>
          </p:cNvPr>
          <p:cNvSpPr/>
          <p:nvPr/>
        </p:nvSpPr>
        <p:spPr>
          <a:xfrm>
            <a:off x="1890016" y="3122964"/>
            <a:ext cx="1511167"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569D6F3-543A-40B8-608A-C829B753B68B}"/>
              </a:ext>
              <a:ext uri="{C183D7F6-B498-43B3-948B-1728B52AA6E4}">
                <adec:decorative xmlns:adec="http://schemas.microsoft.com/office/drawing/2017/decorative" val="1"/>
              </a:ext>
            </a:extLst>
          </p:cNvPr>
          <p:cNvSpPr/>
          <p:nvPr/>
        </p:nvSpPr>
        <p:spPr>
          <a:xfrm>
            <a:off x="2539240" y="3893686"/>
            <a:ext cx="981778"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B0A5027-2DEE-2F24-E640-DEE258201DD9}"/>
              </a:ext>
              <a:ext uri="{C183D7F6-B498-43B3-948B-1728B52AA6E4}">
                <adec:decorative xmlns:adec="http://schemas.microsoft.com/office/drawing/2017/decorative" val="1"/>
              </a:ext>
            </a:extLst>
          </p:cNvPr>
          <p:cNvSpPr/>
          <p:nvPr/>
        </p:nvSpPr>
        <p:spPr>
          <a:xfrm>
            <a:off x="3437407" y="3132589"/>
            <a:ext cx="1141587"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A5BF994C-7CD9-D1A0-54F0-91E78A9A7E06}"/>
              </a:ext>
              <a:ext uri="{C183D7F6-B498-43B3-948B-1728B52AA6E4}">
                <adec:decorative xmlns:adec="http://schemas.microsoft.com/office/drawing/2017/decorative" val="1"/>
              </a:ext>
            </a:extLst>
          </p:cNvPr>
          <p:cNvSpPr/>
          <p:nvPr/>
        </p:nvSpPr>
        <p:spPr>
          <a:xfrm>
            <a:off x="3554338" y="3893686"/>
            <a:ext cx="428692"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F5AC4FAF-E0A5-43C6-D7F3-3DFBD874C1C1}"/>
              </a:ext>
              <a:ext uri="{C183D7F6-B498-43B3-948B-1728B52AA6E4}">
                <adec:decorative xmlns:adec="http://schemas.microsoft.com/office/drawing/2017/decorative" val="1"/>
              </a:ext>
            </a:extLst>
          </p:cNvPr>
          <p:cNvSpPr/>
          <p:nvPr/>
        </p:nvSpPr>
        <p:spPr>
          <a:xfrm>
            <a:off x="2206489" y="2350639"/>
            <a:ext cx="1438214"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1507AF89-446A-325B-20A0-E2D04D9AB2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7805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E8F9-A456-152F-0C16-4735754B30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7DA9E7-820B-C4EC-90F6-F18BA1F83232}"/>
              </a:ext>
            </a:extLst>
          </p:cNvPr>
          <p:cNvSpPr>
            <a:spLocks noGrp="1"/>
          </p:cNvSpPr>
          <p:nvPr>
            <p:ph type="title"/>
          </p:nvPr>
        </p:nvSpPr>
        <p:spPr/>
        <p:txBody>
          <a:bodyPr/>
          <a:lstStyle/>
          <a:p>
            <a:r>
              <a:rPr lang="en-AU" dirty="0"/>
              <a:t>Completing the square (4)</a:t>
            </a:r>
          </a:p>
        </p:txBody>
      </p:sp>
      <p:sp>
        <p:nvSpPr>
          <p:cNvPr id="4" name="Text Placeholder 3">
            <a:extLst>
              <a:ext uri="{FF2B5EF4-FFF2-40B4-BE49-F238E27FC236}">
                <a16:creationId xmlns:a16="http://schemas.microsoft.com/office/drawing/2014/main" id="{26E38C3F-06F8-2F65-70BC-AEAF66D8D217}"/>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E3E2AA9-2B2C-FA8B-3ECD-EFA555B31A34}"/>
                  </a:ext>
                </a:extLst>
              </p:cNvPr>
              <p:cNvSpPr>
                <a:spLocks noGrp="1"/>
              </p:cNvSpPr>
              <p:nvPr>
                <p:ph type="body" sz="quarter" idx="17"/>
              </p:nvPr>
            </p:nvSpPr>
            <p:spPr>
              <a:xfrm>
                <a:off x="360000" y="1567086"/>
                <a:ext cx="5812200" cy="4807835"/>
              </a:xfrm>
            </p:spPr>
            <p:txBody>
              <a:bodyPr/>
              <a:lstStyle/>
              <a:p>
                <a:r>
                  <a:rPr lang="en-AU"/>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−6</m:t>
                    </m:r>
                  </m:oMath>
                </a14:m>
                <a:r>
                  <a:rPr lang="en-AU" b="0"/>
                  <a:t>, by completing the square.</a:t>
                </a: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−6</m:t>
                      </m:r>
                    </m:oMath>
                  </m:oMathPara>
                </a14:m>
                <a:endParaRPr lang="en-AU"/>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+4</m:t>
                      </m:r>
                      <m:r>
                        <a:rPr lang="en-AU" b="0" i="1" smtClean="0">
                          <a:solidFill>
                            <a:schemeClr val="tx1"/>
                          </a:solidFill>
                          <a:latin typeface="Cambria Math" panose="02040503050406030204" pitchFamily="18" charset="0"/>
                        </a:rPr>
                        <m:t>−6</m:t>
                      </m:r>
                      <m:r>
                        <a:rPr lang="en-AU" b="0" i="1" smtClean="0">
                          <a:solidFill>
                            <a:schemeClr val="tx2"/>
                          </a:solidFill>
                          <a:latin typeface="Cambria Math" panose="02040503050406030204" pitchFamily="18" charset="0"/>
                        </a:rPr>
                        <m:t>−4</m:t>
                      </m:r>
                    </m:oMath>
                  </m:oMathPara>
                </a14:m>
                <a:endParaRPr lang="en-AU" b="0">
                  <a:solidFill>
                    <a:schemeClr val="tx2"/>
                  </a:solidFill>
                </a:endParaRP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−10</m:t>
                      </m:r>
                    </m:oMath>
                  </m:oMathPara>
                </a14:m>
                <a:endParaRPr lang="en-AU"/>
              </a:p>
              <a:p>
                <a:pPr marL="804863">
                  <a:lnSpc>
                    <a:spcPct val="200000"/>
                  </a:lnSpc>
                </a:pPr>
                <a:r>
                  <a:rPr lang="en-AU"/>
                  <a:t>Vertex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−2,−10</m:t>
                        </m:r>
                      </m:e>
                    </m:d>
                  </m:oMath>
                </a14:m>
                <a:endParaRPr lang="en-AU" b="0"/>
              </a:p>
              <a:p>
                <a:pPr marL="804863">
                  <a:lnSpc>
                    <a:spcPct val="200000"/>
                  </a:lnSpc>
                </a:pPr>
                <a14:m>
                  <m:oMath xmlns:m="http://schemas.openxmlformats.org/officeDocument/2006/math">
                    <m:r>
                      <a:rPr lang="en-AU" b="0" i="1" smtClean="0">
                        <a:latin typeface="Cambria Math" panose="02040503050406030204" pitchFamily="18" charset="0"/>
                      </a:rPr>
                      <m:t>𝑦</m:t>
                    </m:r>
                  </m:oMath>
                </a14:m>
                <a:r>
                  <a:rPr lang="en-AU"/>
                  <a:t>- intercept </a:t>
                </a:r>
                <a14:m>
                  <m:oMath xmlns:m="http://schemas.openxmlformats.org/officeDocument/2006/math">
                    <m:r>
                      <a:rPr lang="en-AU" b="0" i="1" smtClean="0">
                        <a:latin typeface="Cambria Math" panose="02040503050406030204" pitchFamily="18" charset="0"/>
                      </a:rPr>
                      <m:t>=−6</m:t>
                    </m:r>
                  </m:oMath>
                </a14:m>
                <a:endParaRPr lang="en-AU"/>
              </a:p>
            </p:txBody>
          </p:sp>
        </mc:Choice>
        <mc:Fallback xmlns="">
          <p:sp>
            <p:nvSpPr>
              <p:cNvPr id="5" name="Text Placeholder 4">
                <a:extLst>
                  <a:ext uri="{FF2B5EF4-FFF2-40B4-BE49-F238E27FC236}">
                    <a16:creationId xmlns:a16="http://schemas.microsoft.com/office/drawing/2014/main" id="{5E3E2AA9-2B2C-FA8B-3ECD-EFA555B31A34}"/>
                  </a:ext>
                </a:extLst>
              </p:cNvPr>
              <p:cNvSpPr>
                <a:spLocks noGrp="1" noRot="1" noChangeAspect="1" noMove="1" noResize="1" noEditPoints="1" noAdjustHandles="1" noChangeArrowheads="1" noChangeShapeType="1" noTextEdit="1"/>
              </p:cNvSpPr>
              <p:nvPr>
                <p:ph type="body" sz="quarter" idx="17"/>
              </p:nvPr>
            </p:nvSpPr>
            <p:spPr>
              <a:xfrm>
                <a:off x="360000" y="1567086"/>
                <a:ext cx="5812200" cy="4807835"/>
              </a:xfrm>
              <a:blipFill>
                <a:blip r:embed="rId2"/>
                <a:stretch>
                  <a:fillRect l="-2621" r="-105"/>
                </a:stretch>
              </a:blipFill>
            </p:spPr>
            <p:txBody>
              <a:bodyPr/>
              <a:lstStyle/>
              <a:p>
                <a:r>
                  <a:rPr lang="en-US">
                    <a:noFill/>
                  </a:rPr>
                  <a:t> </a:t>
                </a:r>
              </a:p>
            </p:txBody>
          </p:sp>
        </mc:Fallback>
      </mc:AlternateContent>
      <p:pic>
        <p:nvPicPr>
          <p:cNvPr id="12" name="Picture 11" descr="The graph of y=x^2+4x-6. ">
            <a:extLst>
              <a:ext uri="{FF2B5EF4-FFF2-40B4-BE49-F238E27FC236}">
                <a16:creationId xmlns:a16="http://schemas.microsoft.com/office/drawing/2014/main" id="{C3A8B2C6-8D36-E34D-1EC0-E6CDD16A5168}"/>
              </a:ext>
            </a:extLst>
          </p:cNvPr>
          <p:cNvPicPr>
            <a:picLocks noChangeAspect="1"/>
          </p:cNvPicPr>
          <p:nvPr/>
        </p:nvPicPr>
        <p:blipFill>
          <a:blip r:embed="rId3"/>
          <a:stretch>
            <a:fillRect/>
          </a:stretch>
        </p:blipFill>
        <p:spPr>
          <a:xfrm>
            <a:off x="7219893" y="722762"/>
            <a:ext cx="3676707" cy="5152718"/>
          </a:xfrm>
          <a:prstGeom prst="rect">
            <a:avLst/>
          </a:prstGeom>
        </p:spPr>
      </p:pic>
      <p:sp>
        <p:nvSpPr>
          <p:cNvPr id="2" name="Slide Number Placeholder 1">
            <a:extLst>
              <a:ext uri="{FF2B5EF4-FFF2-40B4-BE49-F238E27FC236}">
                <a16:creationId xmlns:a16="http://schemas.microsoft.com/office/drawing/2014/main" id="{7FE8F0BE-DDB6-48B3-90EA-33F3C76CA9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02273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9199-8F16-8A50-8236-96469CCECC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788826-970C-BE7A-8BB9-19BDD6450E83}"/>
              </a:ext>
            </a:extLst>
          </p:cNvPr>
          <p:cNvSpPr>
            <a:spLocks noGrp="1"/>
          </p:cNvSpPr>
          <p:nvPr>
            <p:ph type="title"/>
          </p:nvPr>
        </p:nvSpPr>
        <p:spPr/>
        <p:txBody>
          <a:bodyPr/>
          <a:lstStyle/>
          <a:p>
            <a:r>
              <a:rPr lang="en-AU" dirty="0"/>
              <a:t>Completing the square for non-monic quadratics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415841A-D19A-5E11-6612-74B32A006195}"/>
                  </a:ext>
                </a:extLst>
              </p:cNvPr>
              <p:cNvSpPr>
                <a:spLocks noGrp="1"/>
              </p:cNvSpPr>
              <p:nvPr>
                <p:ph type="body" sz="quarter" idx="17"/>
              </p:nvPr>
            </p:nvSpPr>
            <p:spPr>
              <a:xfrm>
                <a:off x="360000" y="1567087"/>
                <a:ext cx="3818808" cy="920082"/>
              </a:xfrm>
            </p:spPr>
            <p:txBody>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𝑦</m:t>
                      </m:r>
                      <m:r>
                        <a:rPr lang="en-AU" sz="3200" b="0" i="1" smtClean="0">
                          <a:latin typeface="Cambria Math" panose="02040503050406030204" pitchFamily="18" charset="0"/>
                        </a:rPr>
                        <m:t>=</m:t>
                      </m:r>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𝑘</m:t>
                          </m:r>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m:t>
                              </m:r>
                              <m:r>
                                <a:rPr lang="en-AU" sz="3200" b="0" i="1" smtClean="0">
                                  <a:latin typeface="Cambria Math" panose="02040503050406030204" pitchFamily="18" charset="0"/>
                                </a:rPr>
                                <m:t>𝑎</m:t>
                              </m:r>
                            </m:e>
                          </m:d>
                        </m:e>
                        <m:sup>
                          <m:r>
                            <a:rPr lang="en-AU" sz="3200" b="0" i="1" smtClean="0">
                              <a:latin typeface="Cambria Math" panose="02040503050406030204" pitchFamily="18" charset="0"/>
                            </a:rPr>
                            <m:t>2</m:t>
                          </m:r>
                        </m:sup>
                      </m:sSup>
                      <m:r>
                        <a:rPr lang="en-AU" sz="3200" b="0" i="1" smtClean="0">
                          <a:latin typeface="Cambria Math" panose="02040503050406030204" pitchFamily="18" charset="0"/>
                        </a:rPr>
                        <m:t>+</m:t>
                      </m:r>
                      <m:r>
                        <a:rPr lang="en-AU" sz="3200" b="0" i="1" smtClean="0">
                          <a:latin typeface="Cambria Math" panose="02040503050406030204" pitchFamily="18" charset="0"/>
                        </a:rPr>
                        <m:t>𝑐</m:t>
                      </m:r>
                    </m:oMath>
                  </m:oMathPara>
                </a14:m>
                <a:endParaRPr lang="en-AU" sz="3200"/>
              </a:p>
            </p:txBody>
          </p:sp>
        </mc:Choice>
        <mc:Fallback xmlns="">
          <p:sp>
            <p:nvSpPr>
              <p:cNvPr id="5" name="Text Placeholder 4">
                <a:extLst>
                  <a:ext uri="{FF2B5EF4-FFF2-40B4-BE49-F238E27FC236}">
                    <a16:creationId xmlns:a16="http://schemas.microsoft.com/office/drawing/2014/main" id="{C415841A-D19A-5E11-6612-74B32A006195}"/>
                  </a:ext>
                </a:extLst>
              </p:cNvPr>
              <p:cNvSpPr>
                <a:spLocks noGrp="1" noRot="1" noChangeAspect="1" noMove="1" noResize="1" noEditPoints="1" noAdjustHandles="1" noChangeArrowheads="1" noChangeShapeType="1" noTextEdit="1"/>
              </p:cNvSpPr>
              <p:nvPr>
                <p:ph type="body" sz="quarter" idx="17"/>
              </p:nvPr>
            </p:nvSpPr>
            <p:spPr>
              <a:xfrm>
                <a:off x="360000" y="1567087"/>
                <a:ext cx="3818808" cy="920082"/>
              </a:xfrm>
              <a:blipFill>
                <a:blip r:embed="rId3"/>
                <a:stretch>
                  <a:fillRect/>
                </a:stretch>
              </a:blipFill>
            </p:spPr>
            <p:txBody>
              <a:bodyPr/>
              <a:lstStyle/>
              <a:p>
                <a:r>
                  <a:rPr lang="en-US">
                    <a:noFill/>
                  </a:rPr>
                  <a:t> </a:t>
                </a:r>
              </a:p>
            </p:txBody>
          </p:sp>
        </mc:Fallback>
      </mc:AlternateContent>
      <p:pic>
        <p:nvPicPr>
          <p:cNvPr id="9" name="Picture 8" descr="A concave up parabola, showing the axis of symmetry at x=a. ">
            <a:extLst>
              <a:ext uri="{FF2B5EF4-FFF2-40B4-BE49-F238E27FC236}">
                <a16:creationId xmlns:a16="http://schemas.microsoft.com/office/drawing/2014/main" id="{0CFAB8B5-DE77-D7C6-CE23-A970867CCA13}"/>
              </a:ext>
            </a:extLst>
          </p:cNvPr>
          <p:cNvPicPr>
            <a:picLocks noChangeAspect="1"/>
          </p:cNvPicPr>
          <p:nvPr/>
        </p:nvPicPr>
        <p:blipFill>
          <a:blip r:embed="rId4"/>
          <a:srcRect t="3676" r="9482"/>
          <a:stretch/>
        </p:blipFill>
        <p:spPr>
          <a:xfrm>
            <a:off x="1399031" y="2466441"/>
            <a:ext cx="3157727" cy="422955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B499CC8-7EC5-1D44-D529-9D9C7FCCBE8A}"/>
                  </a:ext>
                </a:extLst>
              </p:cNvPr>
              <p:cNvSpPr txBox="1"/>
              <p:nvPr/>
            </p:nvSpPr>
            <p:spPr>
              <a:xfrm rot="16200000">
                <a:off x="2316573" y="2533520"/>
                <a:ext cx="792295" cy="67665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𝑎</m:t>
                      </m:r>
                    </m:oMath>
                  </m:oMathPara>
                </a14:m>
                <a:endParaRPr lang="en-AU" sz="2800"/>
              </a:p>
            </p:txBody>
          </p:sp>
        </mc:Choice>
        <mc:Fallback xmlns="">
          <p:sp>
            <p:nvSpPr>
              <p:cNvPr id="11" name="TextBox 10">
                <a:extLst>
                  <a:ext uri="{FF2B5EF4-FFF2-40B4-BE49-F238E27FC236}">
                    <a16:creationId xmlns:a16="http://schemas.microsoft.com/office/drawing/2014/main" id="{EB499CC8-7EC5-1D44-D529-9D9C7FCCBE8A}"/>
                  </a:ext>
                </a:extLst>
              </p:cNvPr>
              <p:cNvSpPr txBox="1">
                <a:spLocks noRot="1" noChangeAspect="1" noMove="1" noResize="1" noEditPoints="1" noAdjustHandles="1" noChangeArrowheads="1" noChangeShapeType="1" noTextEdit="1"/>
              </p:cNvSpPr>
              <p:nvPr/>
            </p:nvSpPr>
            <p:spPr>
              <a:xfrm rot="16200000">
                <a:off x="2316573" y="2533520"/>
                <a:ext cx="792295" cy="676656"/>
              </a:xfrm>
              <a:prstGeom prst="rect">
                <a:avLst/>
              </a:prstGeom>
              <a:blipFill>
                <a:blip r:embed="rId6"/>
                <a:stretch>
                  <a:fillRect t="-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20DF01-1162-291D-CA3B-6FE7A42C141E}"/>
                  </a:ext>
                </a:extLst>
              </p:cNvPr>
              <p:cNvSpPr txBox="1"/>
              <p:nvPr/>
            </p:nvSpPr>
            <p:spPr>
              <a:xfrm>
                <a:off x="2859024" y="5792100"/>
                <a:ext cx="914400" cy="58629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m:t>
                      </m:r>
                      <m:r>
                        <a:rPr lang="en-AU" sz="2800" b="0" i="1" smtClean="0">
                          <a:latin typeface="Cambria Math" panose="02040503050406030204" pitchFamily="18" charset="0"/>
                        </a:rPr>
                        <m:t>𝑎</m:t>
                      </m:r>
                      <m:r>
                        <a:rPr lang="en-AU" sz="2800" b="0" i="1" smtClean="0">
                          <a:latin typeface="Cambria Math" panose="02040503050406030204" pitchFamily="18" charset="0"/>
                        </a:rPr>
                        <m:t>, </m:t>
                      </m:r>
                      <m:r>
                        <a:rPr lang="en-AU" sz="2800" b="0" i="1" smtClean="0">
                          <a:latin typeface="Cambria Math" panose="02040503050406030204" pitchFamily="18" charset="0"/>
                        </a:rPr>
                        <m:t>𝑐</m:t>
                      </m:r>
                      <m:r>
                        <a:rPr lang="en-AU" sz="2800" b="0" i="1" smtClean="0">
                          <a:latin typeface="Cambria Math" panose="02040503050406030204" pitchFamily="18" charset="0"/>
                        </a:rPr>
                        <m:t>)</m:t>
                      </m:r>
                    </m:oMath>
                  </m:oMathPara>
                </a14:m>
                <a:endParaRPr lang="en-AU" sz="2800"/>
              </a:p>
            </p:txBody>
          </p:sp>
        </mc:Choice>
        <mc:Fallback xmlns="">
          <p:sp>
            <p:nvSpPr>
              <p:cNvPr id="10" name="TextBox 9">
                <a:extLst>
                  <a:ext uri="{FF2B5EF4-FFF2-40B4-BE49-F238E27FC236}">
                    <a16:creationId xmlns:a16="http://schemas.microsoft.com/office/drawing/2014/main" id="{8A20DF01-1162-291D-CA3B-6FE7A42C141E}"/>
                  </a:ext>
                </a:extLst>
              </p:cNvPr>
              <p:cNvSpPr txBox="1">
                <a:spLocks noRot="1" noChangeAspect="1" noMove="1" noResize="1" noEditPoints="1" noAdjustHandles="1" noChangeArrowheads="1" noChangeShapeType="1" noTextEdit="1"/>
              </p:cNvSpPr>
              <p:nvPr/>
            </p:nvSpPr>
            <p:spPr>
              <a:xfrm>
                <a:off x="2859024" y="5792100"/>
                <a:ext cx="914400" cy="5862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E91398FE-37F5-11EE-9BB0-CDD4DD8399AC}"/>
                  </a:ext>
                </a:extLst>
              </p:cNvPr>
              <p:cNvSpPr txBox="1">
                <a:spLocks/>
              </p:cNvSpPr>
              <p:nvPr/>
            </p:nvSpPr>
            <p:spPr>
              <a:xfrm>
                <a:off x="6679390" y="1534293"/>
                <a:ext cx="4444610" cy="92008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For example, </a:t>
                </a:r>
                <a14:m>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2</m:t>
                        </m:r>
                        <m:d>
                          <m:dPr>
                            <m:ctrlPr>
                              <a:rPr lang="en-AU" sz="2400" i="1" smtClean="0">
                                <a:latin typeface="Cambria Math" panose="02040503050406030204" pitchFamily="18" charset="0"/>
                              </a:rPr>
                            </m:ctrlPr>
                          </m:dPr>
                          <m:e>
                            <m:r>
                              <a:rPr lang="en-AU" sz="2400" i="1" smtClean="0">
                                <a:latin typeface="Cambria Math" panose="02040503050406030204" pitchFamily="18" charset="0"/>
                              </a:rPr>
                              <m:t>𝑥</m:t>
                            </m:r>
                            <m:r>
                              <a:rPr lang="en-AU" sz="2400" i="1" smtClean="0">
                                <a:latin typeface="Cambria Math" panose="02040503050406030204" pitchFamily="18" charset="0"/>
                              </a:rPr>
                              <m:t>−2</m:t>
                            </m:r>
                          </m:e>
                        </m:d>
                      </m:e>
                      <m:sup>
                        <m:r>
                          <a:rPr lang="en-AU" sz="2400" i="1" smtClean="0">
                            <a:latin typeface="Cambria Math" panose="02040503050406030204" pitchFamily="18" charset="0"/>
                          </a:rPr>
                          <m:t>2</m:t>
                        </m:r>
                      </m:sup>
                    </m:sSup>
                    <m:r>
                      <a:rPr lang="en-AU" sz="2400" b="0" i="1" smtClean="0">
                        <a:latin typeface="Cambria Math" panose="02040503050406030204" pitchFamily="18" charset="0"/>
                      </a:rPr>
                      <m:t>−5</m:t>
                    </m:r>
                  </m:oMath>
                </a14:m>
                <a:endParaRPr lang="en-AU" sz="2400"/>
              </a:p>
            </p:txBody>
          </p:sp>
        </mc:Choice>
        <mc:Fallback xmlns="">
          <p:sp>
            <p:nvSpPr>
              <p:cNvPr id="12" name="Text Placeholder 4">
                <a:extLst>
                  <a:ext uri="{FF2B5EF4-FFF2-40B4-BE49-F238E27FC236}">
                    <a16:creationId xmlns:a16="http://schemas.microsoft.com/office/drawing/2014/main" id="{E91398FE-37F5-11EE-9BB0-CDD4DD8399AC}"/>
                  </a:ext>
                </a:extLst>
              </p:cNvPr>
              <p:cNvSpPr txBox="1">
                <a:spLocks noRot="1" noChangeAspect="1" noMove="1" noResize="1" noEditPoints="1" noAdjustHandles="1" noChangeArrowheads="1" noChangeShapeType="1" noTextEdit="1"/>
              </p:cNvSpPr>
              <p:nvPr/>
            </p:nvSpPr>
            <p:spPr>
              <a:xfrm>
                <a:off x="6679390" y="1534293"/>
                <a:ext cx="4444610" cy="920082"/>
              </a:xfrm>
              <a:prstGeom prst="rect">
                <a:avLst/>
              </a:prstGeom>
              <a:blipFill>
                <a:blip r:embed="rId7"/>
                <a:stretch>
                  <a:fillRect l="-4252"/>
                </a:stretch>
              </a:blipFill>
            </p:spPr>
            <p:txBody>
              <a:bodyPr/>
              <a:lstStyle/>
              <a:p>
                <a:r>
                  <a:rPr lang="en-US">
                    <a:noFill/>
                  </a:rPr>
                  <a:t> </a:t>
                </a:r>
              </a:p>
            </p:txBody>
          </p:sp>
        </mc:Fallback>
      </mc:AlternateContent>
      <p:pic>
        <p:nvPicPr>
          <p:cNvPr id="8" name="Picture 7" descr="The graph of y=2(x-2)^2-5, showing the axis of symmetry at x=2. ">
            <a:extLst>
              <a:ext uri="{FF2B5EF4-FFF2-40B4-BE49-F238E27FC236}">
                <a16:creationId xmlns:a16="http://schemas.microsoft.com/office/drawing/2014/main" id="{AF2EB460-B19E-1A96-7C04-76665AD0F540}"/>
              </a:ext>
            </a:extLst>
          </p:cNvPr>
          <p:cNvPicPr>
            <a:picLocks noChangeAspect="1"/>
          </p:cNvPicPr>
          <p:nvPr/>
        </p:nvPicPr>
        <p:blipFill>
          <a:blip r:embed="rId8"/>
          <a:stretch>
            <a:fillRect/>
          </a:stretch>
        </p:blipFill>
        <p:spPr>
          <a:xfrm>
            <a:off x="7139963" y="2012400"/>
            <a:ext cx="3066346" cy="45936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BF5D984-0F52-3EA8-4CD0-079CFEC9D058}"/>
                  </a:ext>
                </a:extLst>
              </p:cNvPr>
              <p:cNvSpPr txBox="1"/>
              <p:nvPr/>
            </p:nvSpPr>
            <p:spPr>
              <a:xfrm rot="16200000">
                <a:off x="8202262" y="2532888"/>
                <a:ext cx="792295" cy="67665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a:p>
            </p:txBody>
          </p:sp>
        </mc:Choice>
        <mc:Fallback xmlns="">
          <p:sp>
            <p:nvSpPr>
              <p:cNvPr id="18" name="TextBox 17">
                <a:extLst>
                  <a:ext uri="{FF2B5EF4-FFF2-40B4-BE49-F238E27FC236}">
                    <a16:creationId xmlns:a16="http://schemas.microsoft.com/office/drawing/2014/main" id="{ABF5D984-0F52-3EA8-4CD0-079CFEC9D058}"/>
                  </a:ext>
                </a:extLst>
              </p:cNvPr>
              <p:cNvSpPr txBox="1">
                <a:spLocks noRot="1" noChangeAspect="1" noMove="1" noResize="1" noEditPoints="1" noAdjustHandles="1" noChangeArrowheads="1" noChangeShapeType="1" noTextEdit="1"/>
              </p:cNvSpPr>
              <p:nvPr/>
            </p:nvSpPr>
            <p:spPr>
              <a:xfrm rot="16200000">
                <a:off x="8202262" y="2532888"/>
                <a:ext cx="792295" cy="67665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C66041C-6A98-C796-51D9-F7E9780230D2}"/>
                  </a:ext>
                </a:extLst>
              </p:cNvPr>
              <p:cNvSpPr txBox="1"/>
              <p:nvPr/>
            </p:nvSpPr>
            <p:spPr>
              <a:xfrm>
                <a:off x="8673136" y="5929701"/>
                <a:ext cx="914400" cy="58629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 −5)</m:t>
                      </m:r>
                    </m:oMath>
                  </m:oMathPara>
                </a14:m>
                <a:endParaRPr lang="en-AU" sz="2000"/>
              </a:p>
            </p:txBody>
          </p:sp>
        </mc:Choice>
        <mc:Fallback xmlns="">
          <p:sp>
            <p:nvSpPr>
              <p:cNvPr id="17" name="TextBox 16">
                <a:extLst>
                  <a:ext uri="{FF2B5EF4-FFF2-40B4-BE49-F238E27FC236}">
                    <a16:creationId xmlns:a16="http://schemas.microsoft.com/office/drawing/2014/main" id="{DC66041C-6A98-C796-51D9-F7E9780230D2}"/>
                  </a:ext>
                </a:extLst>
              </p:cNvPr>
              <p:cNvSpPr txBox="1">
                <a:spLocks noRot="1" noChangeAspect="1" noMove="1" noResize="1" noEditPoints="1" noAdjustHandles="1" noChangeArrowheads="1" noChangeShapeType="1" noTextEdit="1"/>
              </p:cNvSpPr>
              <p:nvPr/>
            </p:nvSpPr>
            <p:spPr>
              <a:xfrm>
                <a:off x="8673136" y="5929701"/>
                <a:ext cx="914400" cy="586299"/>
              </a:xfrm>
              <a:prstGeom prst="rect">
                <a:avLst/>
              </a:prstGeom>
              <a:blipFill>
                <a:blip r:embed="rId9"/>
                <a:stretch>
                  <a:fillRect l="-6000" r="-60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2703FF4-BE9D-F358-02DF-387F425676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93751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C1BD0-071F-9C95-B8C7-3BD2857657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04F273-EC12-9AD7-5968-DD396F25EE58}"/>
              </a:ext>
            </a:extLst>
          </p:cNvPr>
          <p:cNvSpPr>
            <a:spLocks noGrp="1"/>
          </p:cNvSpPr>
          <p:nvPr>
            <p:ph type="title"/>
          </p:nvPr>
        </p:nvSpPr>
        <p:spPr/>
        <p:txBody>
          <a:bodyPr/>
          <a:lstStyle/>
          <a:p>
            <a:r>
              <a:rPr lang="en-AU" dirty="0"/>
              <a:t>Completing the square for non-monic quadratics (1)</a:t>
            </a:r>
          </a:p>
        </p:txBody>
      </p:sp>
      <p:sp>
        <p:nvSpPr>
          <p:cNvPr id="4" name="Text Placeholder 3">
            <a:extLst>
              <a:ext uri="{FF2B5EF4-FFF2-40B4-BE49-F238E27FC236}">
                <a16:creationId xmlns:a16="http://schemas.microsoft.com/office/drawing/2014/main" id="{DB0AD2F4-395F-750C-1174-2C32FBD671DB}"/>
              </a:ext>
            </a:extLst>
          </p:cNvPr>
          <p:cNvSpPr>
            <a:spLocks noGrp="1"/>
          </p:cNvSpPr>
          <p:nvPr>
            <p:ph type="body" sz="quarter" idx="18"/>
          </p:nvPr>
        </p:nvSpPr>
        <p:spPr/>
        <p:txBody>
          <a:bodyPr/>
          <a:lstStyle/>
          <a:p>
            <a:r>
              <a:rPr lang="en-AU"/>
              <a:t>Worked example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1D0C4EC-92D2-B34B-456F-C2F7C3CAE1EE}"/>
                  </a:ext>
                </a:extLst>
              </p:cNvPr>
              <p:cNvSpPr>
                <a:spLocks noGrp="1"/>
              </p:cNvSpPr>
              <p:nvPr>
                <p:ph type="body" sz="quarter" idx="17"/>
              </p:nvPr>
            </p:nvSpPr>
            <p:spPr>
              <a:xfrm>
                <a:off x="360000" y="1567086"/>
                <a:ext cx="4980096" cy="4807835"/>
              </a:xfrm>
            </p:spPr>
            <p:txBody>
              <a:bodyPr/>
              <a:lstStyle/>
              <a:p>
                <a:r>
                  <a:rPr lang="en-AU"/>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m:t>
                    </m:r>
                  </m:oMath>
                </a14:m>
                <a:endParaRPr lang="en-AU" b="0"/>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)−1</m:t>
                      </m:r>
                    </m:oMath>
                  </m:oMathPara>
                </a14:m>
                <a:endParaRPr lang="en-AU"/>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+4</m:t>
                          </m:r>
                        </m:e>
                      </m:d>
                      <m:r>
                        <a:rPr lang="en-AU" b="0" i="1" smtClean="0">
                          <a:solidFill>
                            <a:schemeClr val="tx1"/>
                          </a:solidFill>
                          <a:latin typeface="Cambria Math" panose="02040503050406030204" pitchFamily="18" charset="0"/>
                        </a:rPr>
                        <m:t>−1</m:t>
                      </m:r>
                      <m:r>
                        <a:rPr lang="en-AU" b="0" i="1" smtClean="0">
                          <a:solidFill>
                            <a:schemeClr val="tx2"/>
                          </a:solidFill>
                          <a:latin typeface="Cambria Math" panose="02040503050406030204" pitchFamily="18" charset="0"/>
                        </a:rPr>
                        <m:t>−2×4</m:t>
                      </m:r>
                    </m:oMath>
                  </m:oMathPara>
                </a14:m>
                <a:endParaRPr lang="en-AU" b="0">
                  <a:solidFill>
                    <a:schemeClr val="tx2"/>
                  </a:solidFill>
                </a:endParaRP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−9</m:t>
                      </m:r>
                    </m:oMath>
                  </m:oMathPara>
                </a14:m>
                <a:endParaRPr lang="en-AU"/>
              </a:p>
              <a:p>
                <a:pPr marL="804863">
                  <a:lnSpc>
                    <a:spcPct val="200000"/>
                  </a:lnSpc>
                </a:pPr>
                <a:r>
                  <a:rPr lang="en-AU"/>
                  <a:t>Vertex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−2,−9</m:t>
                        </m:r>
                      </m:e>
                    </m:d>
                  </m:oMath>
                </a14:m>
                <a:endParaRPr lang="en-AU" b="0"/>
              </a:p>
              <a:p>
                <a:pPr marL="804863">
                  <a:lnSpc>
                    <a:spcPct val="200000"/>
                  </a:lnSpc>
                </a:pPr>
                <a14:m>
                  <m:oMath xmlns:m="http://schemas.openxmlformats.org/officeDocument/2006/math">
                    <m:r>
                      <a:rPr lang="en-AU" b="0" i="1" smtClean="0">
                        <a:latin typeface="Cambria Math" panose="02040503050406030204" pitchFamily="18" charset="0"/>
                      </a:rPr>
                      <m:t>𝑦</m:t>
                    </m:r>
                  </m:oMath>
                </a14:m>
                <a:r>
                  <a:rPr lang="en-AU"/>
                  <a:t>- intercept </a:t>
                </a:r>
                <a14:m>
                  <m:oMath xmlns:m="http://schemas.openxmlformats.org/officeDocument/2006/math">
                    <m:r>
                      <a:rPr lang="en-AU" b="0" i="1" smtClean="0">
                        <a:latin typeface="Cambria Math" panose="02040503050406030204" pitchFamily="18" charset="0"/>
                      </a:rPr>
                      <m:t>=−1</m:t>
                    </m:r>
                  </m:oMath>
                </a14:m>
                <a:endParaRPr lang="en-AU"/>
              </a:p>
            </p:txBody>
          </p:sp>
        </mc:Choice>
        <mc:Fallback xmlns="">
          <p:sp>
            <p:nvSpPr>
              <p:cNvPr id="5" name="Text Placeholder 4">
                <a:extLst>
                  <a:ext uri="{FF2B5EF4-FFF2-40B4-BE49-F238E27FC236}">
                    <a16:creationId xmlns:a16="http://schemas.microsoft.com/office/drawing/2014/main" id="{21D0C4EC-92D2-B34B-456F-C2F7C3CAE1EE}"/>
                  </a:ext>
                </a:extLst>
              </p:cNvPr>
              <p:cNvSpPr>
                <a:spLocks noGrp="1" noRot="1" noChangeAspect="1" noMove="1" noResize="1" noEditPoints="1" noAdjustHandles="1" noChangeArrowheads="1" noChangeShapeType="1" noTextEdit="1"/>
              </p:cNvSpPr>
              <p:nvPr>
                <p:ph type="body" sz="quarter" idx="17"/>
              </p:nvPr>
            </p:nvSpPr>
            <p:spPr>
              <a:xfrm>
                <a:off x="360000" y="1567086"/>
                <a:ext cx="4980096" cy="4807835"/>
              </a:xfrm>
              <a:blipFill>
                <a:blip r:embed="rId2"/>
                <a:stretch>
                  <a:fillRect l="-3060"/>
                </a:stretch>
              </a:blipFill>
            </p:spPr>
            <p:txBody>
              <a:bodyPr/>
              <a:lstStyle/>
              <a:p>
                <a:r>
                  <a:rPr lang="en-US">
                    <a:noFill/>
                  </a:rPr>
                  <a:t> </a:t>
                </a:r>
              </a:p>
            </p:txBody>
          </p:sp>
        </mc:Fallback>
      </mc:AlternateContent>
      <p:pic>
        <p:nvPicPr>
          <p:cNvPr id="18" name="Picture 17" descr="The graph of y=2x^2+8x+-1. ">
            <a:extLst>
              <a:ext uri="{FF2B5EF4-FFF2-40B4-BE49-F238E27FC236}">
                <a16:creationId xmlns:a16="http://schemas.microsoft.com/office/drawing/2014/main" id="{6D9003FA-81E8-1522-DE44-80B3C8A94592}"/>
              </a:ext>
            </a:extLst>
          </p:cNvPr>
          <p:cNvPicPr>
            <a:picLocks noChangeAspect="1"/>
          </p:cNvPicPr>
          <p:nvPr/>
        </p:nvPicPr>
        <p:blipFill>
          <a:blip r:embed="rId3"/>
          <a:stretch>
            <a:fillRect/>
          </a:stretch>
        </p:blipFill>
        <p:spPr>
          <a:xfrm>
            <a:off x="7185366" y="2046267"/>
            <a:ext cx="4658632" cy="3329067"/>
          </a:xfrm>
          <a:prstGeom prst="rect">
            <a:avLst/>
          </a:prstGeom>
        </p:spPr>
      </p:pic>
      <p:sp>
        <p:nvSpPr>
          <p:cNvPr id="21" name="Speech Bubble: Rectangle with Corners Rounded 20">
            <a:extLst>
              <a:ext uri="{FF2B5EF4-FFF2-40B4-BE49-F238E27FC236}">
                <a16:creationId xmlns:a16="http://schemas.microsoft.com/office/drawing/2014/main" id="{DAF052B8-ED07-7971-FE60-420DBB6FD8E7}"/>
              </a:ext>
            </a:extLst>
          </p:cNvPr>
          <p:cNvSpPr/>
          <p:nvPr/>
        </p:nvSpPr>
        <p:spPr>
          <a:xfrm>
            <a:off x="4140872" y="1539357"/>
            <a:ext cx="2645803" cy="820764"/>
          </a:xfrm>
          <a:prstGeom prst="wedgeRoundRectCallout">
            <a:avLst>
              <a:gd name="adj1" fmla="val -49623"/>
              <a:gd name="adj2" fmla="val 719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was 2 factorised out of the first 2 terms?</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ECDB123-67C0-EDA4-DD47-04E115C61CC0}"/>
                  </a:ext>
                </a:extLst>
              </p:cNvPr>
              <p:cNvSpPr/>
              <p:nvPr/>
            </p:nvSpPr>
            <p:spPr>
              <a:xfrm>
                <a:off x="4140872" y="3933885"/>
                <a:ext cx="2558371" cy="749327"/>
              </a:xfrm>
              <a:prstGeom prst="wedgeRoundRectCallout">
                <a:avLst>
                  <a:gd name="adj1" fmla="val -46376"/>
                  <a:gd name="adj2" fmla="val -940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was a factor of </a:t>
                </a:r>
                <a14:m>
                  <m:oMath xmlns:m="http://schemas.openxmlformats.org/officeDocument/2006/math">
                    <m:r>
                      <a:rPr lang="en-AU" sz="1800" b="0" i="1" smtClean="0">
                        <a:latin typeface="Cambria Math" panose="02040503050406030204" pitchFamily="18" charset="0"/>
                      </a:rPr>
                      <m:t>−2</m:t>
                    </m:r>
                  </m:oMath>
                </a14:m>
                <a:r>
                  <a:rPr lang="en-AU" sz="1800"/>
                  <a:t> required?</a:t>
                </a:r>
              </a:p>
            </p:txBody>
          </p:sp>
        </mc:Choice>
        <mc:Fallback xmlns="">
          <p:sp>
            <p:nvSpPr>
              <p:cNvPr id="6" name="Speech Bubble: Rectangle with Corners Rounded 5">
                <a:extLst>
                  <a:ext uri="{FF2B5EF4-FFF2-40B4-BE49-F238E27FC236}">
                    <a16:creationId xmlns:a16="http://schemas.microsoft.com/office/drawing/2014/main" id="{2ECDB123-67C0-EDA4-DD47-04E115C61CC0}"/>
                  </a:ext>
                </a:extLst>
              </p:cNvPr>
              <p:cNvSpPr>
                <a:spLocks noRot="1" noChangeAspect="1" noMove="1" noResize="1" noEditPoints="1" noAdjustHandles="1" noChangeArrowheads="1" noChangeShapeType="1" noTextEdit="1"/>
              </p:cNvSpPr>
              <p:nvPr/>
            </p:nvSpPr>
            <p:spPr>
              <a:xfrm>
                <a:off x="4140872" y="3933885"/>
                <a:ext cx="2558371" cy="749327"/>
              </a:xfrm>
              <a:prstGeom prst="wedgeRoundRectCallout">
                <a:avLst>
                  <a:gd name="adj1" fmla="val -46376"/>
                  <a:gd name="adj2" fmla="val -94095"/>
                  <a:gd name="adj3" fmla="val 16667"/>
                </a:avLst>
              </a:prstGeom>
              <a:blipFill>
                <a:blip r:embed="rId4"/>
                <a:stretch>
                  <a:fillRect b="-3315"/>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F431806E-269F-08A3-2482-C3DCD1D0E207}"/>
              </a:ext>
              <a:ext uri="{C183D7F6-B498-43B3-948B-1728B52AA6E4}">
                <adec:decorative xmlns:adec="http://schemas.microsoft.com/office/drawing/2017/decorative" val="1"/>
              </a:ext>
            </a:extLst>
          </p:cNvPr>
          <p:cNvSpPr/>
          <p:nvPr/>
        </p:nvSpPr>
        <p:spPr>
          <a:xfrm>
            <a:off x="1607420" y="3101195"/>
            <a:ext cx="1716806"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16829BAF-2F68-8118-5862-BC0AF3FF9AEF}"/>
              </a:ext>
              <a:ext uri="{C183D7F6-B498-43B3-948B-1728B52AA6E4}">
                <adec:decorative xmlns:adec="http://schemas.microsoft.com/office/drawing/2017/decorative" val="1"/>
              </a:ext>
            </a:extLst>
          </p:cNvPr>
          <p:cNvSpPr/>
          <p:nvPr/>
        </p:nvSpPr>
        <p:spPr>
          <a:xfrm>
            <a:off x="1607418" y="3871917"/>
            <a:ext cx="1088157"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CE2A5A1F-68ED-76AC-4BD2-7E521F9399C4}"/>
              </a:ext>
              <a:ext uri="{C183D7F6-B498-43B3-948B-1728B52AA6E4}">
                <adec:decorative xmlns:adec="http://schemas.microsoft.com/office/drawing/2017/decorative" val="1"/>
              </a:ext>
            </a:extLst>
          </p:cNvPr>
          <p:cNvSpPr/>
          <p:nvPr/>
        </p:nvSpPr>
        <p:spPr>
          <a:xfrm>
            <a:off x="3375798" y="3110820"/>
            <a:ext cx="1291452"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015B3246-7E8F-8443-651C-204A7F8B5D9D}"/>
              </a:ext>
              <a:ext uri="{C183D7F6-B498-43B3-948B-1728B52AA6E4}">
                <adec:decorative xmlns:adec="http://schemas.microsoft.com/office/drawing/2017/decorative" val="1"/>
              </a:ext>
            </a:extLst>
          </p:cNvPr>
          <p:cNvSpPr/>
          <p:nvPr/>
        </p:nvSpPr>
        <p:spPr>
          <a:xfrm>
            <a:off x="2734100" y="3871917"/>
            <a:ext cx="468000"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B09AF839-0B2D-9DED-96CE-305773C3B553}"/>
              </a:ext>
              <a:ext uri="{C183D7F6-B498-43B3-948B-1728B52AA6E4}">
                <adec:decorative xmlns:adec="http://schemas.microsoft.com/office/drawing/2017/decorative" val="1"/>
              </a:ext>
            </a:extLst>
          </p:cNvPr>
          <p:cNvSpPr/>
          <p:nvPr/>
        </p:nvSpPr>
        <p:spPr>
          <a:xfrm>
            <a:off x="1612995" y="2328870"/>
            <a:ext cx="1787429" cy="373526"/>
          </a:xfrm>
          <a:prstGeom prst="rect">
            <a:avLst/>
          </a:prstGeom>
          <a:no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4100A683-3435-C668-54FC-7D8A5A6B6597}"/>
              </a:ext>
              <a:ext uri="{C183D7F6-B498-43B3-948B-1728B52AA6E4}">
                <adec:decorative xmlns:adec="http://schemas.microsoft.com/office/drawing/2017/decorative" val="1"/>
              </a:ext>
            </a:extLst>
          </p:cNvPr>
          <p:cNvSpPr/>
          <p:nvPr/>
        </p:nvSpPr>
        <p:spPr>
          <a:xfrm>
            <a:off x="3438525" y="2320758"/>
            <a:ext cx="468000" cy="373526"/>
          </a:xfrm>
          <a:prstGeom prst="rect">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D4EA6882-B3AF-1FD9-8464-589B1124BE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59262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7507-F19B-C3A2-E4A5-165DD175A7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DF8DA5-BB60-789E-F26A-8A5DD8016100}"/>
              </a:ext>
            </a:extLst>
          </p:cNvPr>
          <p:cNvSpPr>
            <a:spLocks noGrp="1"/>
          </p:cNvSpPr>
          <p:nvPr>
            <p:ph type="title"/>
          </p:nvPr>
        </p:nvSpPr>
        <p:spPr/>
        <p:txBody>
          <a:bodyPr/>
          <a:lstStyle/>
          <a:p>
            <a:r>
              <a:rPr lang="en-AU" dirty="0"/>
              <a:t>Completing the square for non-monic quadratics (2)</a:t>
            </a:r>
          </a:p>
        </p:txBody>
      </p:sp>
      <p:sp>
        <p:nvSpPr>
          <p:cNvPr id="4" name="Text Placeholder 3">
            <a:extLst>
              <a:ext uri="{FF2B5EF4-FFF2-40B4-BE49-F238E27FC236}">
                <a16:creationId xmlns:a16="http://schemas.microsoft.com/office/drawing/2014/main" id="{9286CAC1-3E65-EFAA-501B-A9772CCF8F7A}"/>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01B26FC-F902-F334-BFB0-DED34B97F570}"/>
                  </a:ext>
                </a:extLst>
              </p:cNvPr>
              <p:cNvSpPr>
                <a:spLocks noGrp="1"/>
              </p:cNvSpPr>
              <p:nvPr>
                <p:ph type="body" sz="quarter" idx="17"/>
              </p:nvPr>
            </p:nvSpPr>
            <p:spPr>
              <a:xfrm>
                <a:off x="360000" y="1567086"/>
                <a:ext cx="4980096" cy="4807835"/>
              </a:xfrm>
            </p:spPr>
            <p:txBody>
              <a:bodyPr/>
              <a:lstStyle/>
              <a:p>
                <a:r>
                  <a:rPr lang="en-AU"/>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+2</m:t>
                    </m:r>
                  </m:oMath>
                </a14:m>
                <a:endParaRPr lang="en-AU" b="0"/>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box>
                        <m:boxPr>
                          <m:ctrlPr>
                            <a:rPr lang="en-AU" b="0" i="1" smtClean="0">
                              <a:latin typeface="Cambria Math" panose="02040503050406030204" pitchFamily="18" charset="0"/>
                            </a:rPr>
                          </m:ctrlPr>
                        </m:boxPr>
                        <m:e/>
                      </m:box>
                      <m:r>
                        <a:rPr lang="en-AU" b="0" i="1" smtClean="0">
                          <a:latin typeface="Cambria Math" panose="02040503050406030204" pitchFamily="18" charset="0"/>
                        </a:rPr>
                        <m:t>)+2</m:t>
                      </m:r>
                    </m:oMath>
                  </m:oMathPara>
                </a14:m>
                <a:endParaRPr lang="en-AU"/>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m:t>
                          </m:r>
                        </m:e>
                      </m:d>
                      <m:r>
                        <a:rPr lang="en-AU" b="0" i="1" smtClean="0">
                          <a:solidFill>
                            <a:schemeClr val="tx1"/>
                          </a:solidFill>
                          <a:latin typeface="Cambria Math" panose="02040503050406030204" pitchFamily="18" charset="0"/>
                        </a:rPr>
                        <m:t>+2</m:t>
                      </m:r>
                      <m:r>
                        <a:rPr lang="en-AU" b="0" i="1" smtClean="0">
                          <a:solidFill>
                            <a:schemeClr val="tx2"/>
                          </a:solidFill>
                          <a:latin typeface="Cambria Math" panose="02040503050406030204" pitchFamily="18" charset="0"/>
                        </a:rPr>
                        <m:t>−4×1</m:t>
                      </m:r>
                    </m:oMath>
                  </m:oMathPara>
                </a14:m>
                <a:endParaRPr lang="en-AU" b="0">
                  <a:solidFill>
                    <a:schemeClr val="tx2"/>
                  </a:solidFill>
                </a:endParaRPr>
              </a:p>
              <a:p>
                <a:pPr marL="804863">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−2</m:t>
                      </m:r>
                    </m:oMath>
                  </m:oMathPara>
                </a14:m>
                <a:endParaRPr lang="en-AU"/>
              </a:p>
              <a:p>
                <a:pPr marL="804863">
                  <a:lnSpc>
                    <a:spcPct val="200000"/>
                  </a:lnSpc>
                </a:pPr>
                <a:r>
                  <a:rPr lang="en-AU"/>
                  <a:t>Vertex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1,−2</m:t>
                        </m:r>
                      </m:e>
                    </m:d>
                  </m:oMath>
                </a14:m>
                <a:endParaRPr lang="en-AU" b="0"/>
              </a:p>
              <a:p>
                <a:pPr marL="804863">
                  <a:lnSpc>
                    <a:spcPct val="200000"/>
                  </a:lnSpc>
                </a:pPr>
                <a14:m>
                  <m:oMath xmlns:m="http://schemas.openxmlformats.org/officeDocument/2006/math">
                    <m:r>
                      <a:rPr lang="en-AU" b="0" i="1" smtClean="0">
                        <a:latin typeface="Cambria Math" panose="02040503050406030204" pitchFamily="18" charset="0"/>
                      </a:rPr>
                      <m:t>𝑦</m:t>
                    </m:r>
                  </m:oMath>
                </a14:m>
                <a:r>
                  <a:rPr lang="en-AU"/>
                  <a:t>- intercept </a:t>
                </a:r>
                <a14:m>
                  <m:oMath xmlns:m="http://schemas.openxmlformats.org/officeDocument/2006/math">
                    <m:r>
                      <a:rPr lang="en-AU" b="0" i="1" smtClean="0">
                        <a:latin typeface="Cambria Math" panose="02040503050406030204" pitchFamily="18" charset="0"/>
                      </a:rPr>
                      <m:t>=2</m:t>
                    </m:r>
                  </m:oMath>
                </a14:m>
                <a:endParaRPr lang="en-AU"/>
              </a:p>
            </p:txBody>
          </p:sp>
        </mc:Choice>
        <mc:Fallback xmlns="">
          <p:sp>
            <p:nvSpPr>
              <p:cNvPr id="5" name="Text Placeholder 4">
                <a:extLst>
                  <a:ext uri="{FF2B5EF4-FFF2-40B4-BE49-F238E27FC236}">
                    <a16:creationId xmlns:a16="http://schemas.microsoft.com/office/drawing/2014/main" id="{E01B26FC-F902-F334-BFB0-DED34B97F570}"/>
                  </a:ext>
                </a:extLst>
              </p:cNvPr>
              <p:cNvSpPr>
                <a:spLocks noGrp="1" noRot="1" noChangeAspect="1" noMove="1" noResize="1" noEditPoints="1" noAdjustHandles="1" noChangeArrowheads="1" noChangeShapeType="1" noTextEdit="1"/>
              </p:cNvSpPr>
              <p:nvPr>
                <p:ph type="body" sz="quarter" idx="17"/>
              </p:nvPr>
            </p:nvSpPr>
            <p:spPr>
              <a:xfrm>
                <a:off x="360000" y="1567086"/>
                <a:ext cx="4980096" cy="4807835"/>
              </a:xfrm>
              <a:blipFill>
                <a:blip r:embed="rId2"/>
                <a:stretch>
                  <a:fillRect l="-3060"/>
                </a:stretch>
              </a:blipFill>
            </p:spPr>
            <p:txBody>
              <a:bodyPr/>
              <a:lstStyle/>
              <a:p>
                <a:r>
                  <a:rPr lang="en-US">
                    <a:noFill/>
                  </a:rPr>
                  <a:t> </a:t>
                </a:r>
              </a:p>
            </p:txBody>
          </p:sp>
        </mc:Fallback>
      </mc:AlternateContent>
      <p:pic>
        <p:nvPicPr>
          <p:cNvPr id="8" name="Picture 7" descr="The graph of y=4x^2-8x+2. ">
            <a:extLst>
              <a:ext uri="{FF2B5EF4-FFF2-40B4-BE49-F238E27FC236}">
                <a16:creationId xmlns:a16="http://schemas.microsoft.com/office/drawing/2014/main" id="{C2AF4A91-496C-1E16-CFDB-6EC4B9F828B9}"/>
              </a:ext>
            </a:extLst>
          </p:cNvPr>
          <p:cNvPicPr>
            <a:picLocks noChangeAspect="1"/>
          </p:cNvPicPr>
          <p:nvPr/>
        </p:nvPicPr>
        <p:blipFill>
          <a:blip r:embed="rId3"/>
          <a:stretch>
            <a:fillRect/>
          </a:stretch>
        </p:blipFill>
        <p:spPr>
          <a:xfrm>
            <a:off x="7199562" y="1292535"/>
            <a:ext cx="4067243" cy="4750029"/>
          </a:xfrm>
          <a:prstGeom prst="rect">
            <a:avLst/>
          </a:prstGeom>
        </p:spPr>
      </p:pic>
      <p:sp>
        <p:nvSpPr>
          <p:cNvPr id="2" name="Slide Number Placeholder 1">
            <a:extLst>
              <a:ext uri="{FF2B5EF4-FFF2-40B4-BE49-F238E27FC236}">
                <a16:creationId xmlns:a16="http://schemas.microsoft.com/office/drawing/2014/main" id="{1C6C0A67-958D-8BC9-75FC-FB3BA359D6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1209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9993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how to solve quadratic equations that cannot be easily factorised with rational solutions. </a:t>
                </a: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use different strategies to find key features of a parabola to accurately graph.</a:t>
                </a:r>
              </a:p>
              <a:p>
                <a:pPr>
                  <a:spcAft>
                    <a:spcPts val="600"/>
                  </a:spcAft>
                </a:pPr>
                <a:endParaRPr lang="en-AU" sz="2000" b="1" dirty="0">
                  <a:solidFill>
                    <a:schemeClr val="accent1"/>
                  </a:solidFill>
                  <a:latin typeface="+mj-lt"/>
                  <a:cs typeface="Arial" panose="020B0604020202020204" pitchFamily="34" charset="0"/>
                </a:endParaRPr>
              </a:p>
              <a:p>
                <a:pPr>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recognise when a quadratic function cannot be easily factorised.</a:t>
                </a: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complete the square to rewrite a quadratic equation in the form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𝑦</m:t>
                    </m:r>
                    <m:r>
                      <a:rPr lang="en-AU" sz="1800" i="1" dirty="0" smtClean="0">
                        <a:effectLst/>
                        <a:latin typeface="Cambria Math" panose="02040503050406030204" pitchFamily="18" charset="0"/>
                        <a:ea typeface="Calibri" panose="020F0502020204030204" pitchFamily="34" charset="0"/>
                      </a:rPr>
                      <m:t>=</m:t>
                    </m:r>
                    <m:sSup>
                      <m:sSupPr>
                        <m:ctrlPr>
                          <a:rPr lang="en-AU" sz="1800" b="0" i="1" dirty="0" smtClean="0">
                            <a:effectLst/>
                            <a:latin typeface="Cambria Math" panose="02040503050406030204" pitchFamily="18" charset="0"/>
                            <a:ea typeface="Calibri" panose="020F0502020204030204" pitchFamily="34" charset="0"/>
                          </a:rPr>
                        </m:ctrlPr>
                      </m:sSupPr>
                      <m:e>
                        <m:d>
                          <m:dPr>
                            <m:ctrlPr>
                              <a:rPr lang="en-AU" sz="1800" b="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𝑘</m:t>
                            </m:r>
                            <m:d>
                              <m:dPr>
                                <m:ctrlPr>
                                  <a:rPr lang="en-AU" sz="1800" i="1" dirty="0" smtClean="0">
                                    <a:effectLst/>
                                    <a:latin typeface="Cambria Math" panose="02040503050406030204" pitchFamily="18" charset="0"/>
                                    <a:ea typeface="Calibri" panose="020F0502020204030204" pitchFamily="34" charset="0"/>
                                  </a:rPr>
                                </m:ctrlPr>
                              </m:dPr>
                              <m:e>
                                <m:r>
                                  <a:rPr lang="en-AU" sz="1800" i="1" dirty="0" smtClean="0">
                                    <a:effectLst/>
                                    <a:latin typeface="Cambria Math" panose="02040503050406030204" pitchFamily="18" charset="0"/>
                                    <a:ea typeface="Calibri" panose="020F0502020204030204" pitchFamily="34" charset="0"/>
                                  </a:rPr>
                                  <m:t>𝑥</m:t>
                                </m:r>
                                <m:r>
                                  <a:rPr lang="en-AU" sz="1800" i="1" dirty="0" smtClean="0">
                                    <a:effectLst/>
                                    <a:latin typeface="Cambria Math" panose="02040503050406030204" pitchFamily="18" charset="0"/>
                                    <a:ea typeface="Calibri" panose="020F0502020204030204" pitchFamily="34" charset="0"/>
                                  </a:rPr>
                                  <m:t>−</m:t>
                                </m:r>
                                <m:r>
                                  <a:rPr lang="en-AU" sz="1800" i="1" dirty="0" smtClean="0">
                                    <a:effectLst/>
                                    <a:latin typeface="Cambria Math" panose="02040503050406030204" pitchFamily="18" charset="0"/>
                                    <a:ea typeface="Calibri" panose="020F0502020204030204" pitchFamily="34" charset="0"/>
                                  </a:rPr>
                                  <m:t>𝑎</m:t>
                                </m:r>
                              </m:e>
                            </m:d>
                          </m:e>
                        </m:d>
                      </m:e>
                      <m:sup>
                        <m:r>
                          <a:rPr lang="en-AU" sz="1800" i="1" dirty="0" smtClean="0">
                            <a:effectLst/>
                            <a:latin typeface="Cambria Math" panose="02040503050406030204" pitchFamily="18" charset="0"/>
                            <a:ea typeface="Calibri" panose="020F0502020204030204" pitchFamily="34" charset="0"/>
                          </a:rPr>
                          <m:t>2</m:t>
                        </m:r>
                      </m:sup>
                    </m:sSup>
                    <m:r>
                      <a:rPr lang="en-AU" sz="1800" i="1" dirty="0" smtClean="0">
                        <a:effectLst/>
                        <a:latin typeface="Cambria Math" panose="02040503050406030204" pitchFamily="18" charset="0"/>
                        <a:ea typeface="Calibri" panose="020F0502020204030204" pitchFamily="34" charset="0"/>
                      </a:rPr>
                      <m:t>+</m:t>
                    </m:r>
                    <m:r>
                      <a:rPr lang="en-AU" sz="1800" i="1" dirty="0" smtClean="0">
                        <a:effectLst/>
                        <a:latin typeface="Cambria Math" panose="02040503050406030204" pitchFamily="18" charset="0"/>
                        <a:ea typeface="Calibri" panose="020F0502020204030204" pitchFamily="34" charset="0"/>
                      </a:rPr>
                      <m:t>𝑐</m:t>
                    </m:r>
                  </m:oMath>
                </a14:m>
                <a:r>
                  <a:rPr lang="en-AU" sz="1800" dirty="0">
                    <a:effectLst/>
                    <a:latin typeface="Arial" panose="020B0604020202020204" pitchFamily="34" charset="0"/>
                    <a:ea typeface="Calibri" panose="020F0502020204030204" pitchFamily="34" charset="0"/>
                  </a:rPr>
                  <a:t>.</a:t>
                </a:r>
              </a:p>
              <a:p>
                <a:pPr marL="342900" lvl="0" indent="-342900">
                  <a:spcBef>
                    <a:spcPts val="1200"/>
                  </a:spcBef>
                  <a:spcAft>
                    <a:spcPts val="600"/>
                  </a:spcAft>
                  <a:buSzPts val="1100"/>
                  <a:buFont typeface="Symbol" panose="05050102010706020507" pitchFamily="18" charset="2"/>
                  <a:buChar char=""/>
                </a:pPr>
                <a:r>
                  <a:rPr lang="en-AU" sz="1800" dirty="0">
                    <a:latin typeface="Arial" panose="020B0604020202020204" pitchFamily="34" charset="0"/>
                    <a:ea typeface="Calibri" panose="020F0502020204030204" pitchFamily="34" charset="0"/>
                  </a:rPr>
                  <a:t>I can solve quadratic equations by completing the square and use this to find the </a:t>
                </a:r>
                <a14:m>
                  <m:oMath xmlns:m="http://schemas.openxmlformats.org/officeDocument/2006/math">
                    <m:r>
                      <a:rPr lang="en-AU" sz="1800" i="1" dirty="0" smtClean="0">
                        <a:latin typeface="Cambria Math" panose="02040503050406030204" pitchFamily="18" charset="0"/>
                        <a:ea typeface="Calibri" panose="020F0502020204030204" pitchFamily="34" charset="0"/>
                      </a:rPr>
                      <m:t>𝑥</m:t>
                    </m:r>
                  </m:oMath>
                </a14:m>
                <a:r>
                  <a:rPr lang="en-AU" sz="1800" dirty="0">
                    <a:latin typeface="Arial" panose="020B0604020202020204" pitchFamily="34" charset="0"/>
                    <a:ea typeface="Calibri" panose="020F0502020204030204" pitchFamily="34" charset="0"/>
                  </a:rPr>
                  <a:t>-intercepts of their graphs.</a:t>
                </a:r>
              </a:p>
              <a:p>
                <a:pPr marL="342900" lvl="0" indent="-342900">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how the equation of a quadratic relates to its graph. </a:t>
                </a:r>
              </a:p>
              <a:p>
                <a:pPr marL="342900" lvl="0" indent="-342900">
                  <a:spcBef>
                    <a:spcPts val="1200"/>
                  </a:spcBef>
                  <a:spcAft>
                    <a:spcPts val="600"/>
                  </a:spcAft>
                  <a:buSzPts val="1100"/>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999382"/>
              </a:xfrm>
              <a:prstGeom prst="rect">
                <a:avLst/>
              </a:prstGeom>
              <a:blipFill>
                <a:blip r:embed="rId4"/>
                <a:stretch>
                  <a:fillRect l="-1402" t="-146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64896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716EF-3CF7-187A-5C02-0CDB1D368E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E7B738-983F-84C6-2A64-EDD4B68F83CF}"/>
              </a:ext>
            </a:extLst>
          </p:cNvPr>
          <p:cNvSpPr>
            <a:spLocks noGrp="1"/>
          </p:cNvSpPr>
          <p:nvPr>
            <p:ph type="title"/>
          </p:nvPr>
        </p:nvSpPr>
        <p:spPr/>
        <p:txBody>
          <a:bodyPr/>
          <a:lstStyle/>
          <a:p>
            <a:r>
              <a:rPr lang="en-AU" dirty="0"/>
              <a:t>Balancing expressions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E86289-1BB4-7541-2F84-9323AF7DCBDB}"/>
                  </a:ext>
                </a:extLst>
              </p:cNvPr>
              <p:cNvSpPr txBox="1"/>
              <p:nvPr/>
            </p:nvSpPr>
            <p:spPr>
              <a:xfrm>
                <a:off x="-118999" y="2907733"/>
                <a:ext cx="3415792"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𝑥</m:t>
                          </m:r>
                        </m:e>
                        <m:sup>
                          <m:r>
                            <a:rPr lang="en-AU" sz="3200" b="0" i="1" smtClean="0">
                              <a:latin typeface="Cambria Math" panose="02040503050406030204" pitchFamily="18" charset="0"/>
                            </a:rPr>
                            <m:t>2</m:t>
                          </m:r>
                        </m:sup>
                      </m:sSup>
                      <m:r>
                        <a:rPr lang="en-AU" sz="3200" b="0" i="1" smtClean="0">
                          <a:latin typeface="Cambria Math" panose="02040503050406030204" pitchFamily="18" charset="0"/>
                        </a:rPr>
                        <m:t>+6</m:t>
                      </m:r>
                      <m:r>
                        <a:rPr lang="en-AU" sz="3200" b="0" i="1" smtClean="0">
                          <a:latin typeface="Cambria Math" panose="02040503050406030204" pitchFamily="18" charset="0"/>
                        </a:rPr>
                        <m:t>𝑥</m:t>
                      </m:r>
                      <m:r>
                        <a:rPr lang="en-AU" sz="3200" b="0" i="1" smtClean="0">
                          <a:latin typeface="Cambria Math" panose="02040503050406030204" pitchFamily="18" charset="0"/>
                        </a:rPr>
                        <m:t>+4</m:t>
                      </m:r>
                    </m:oMath>
                  </m:oMathPara>
                </a14:m>
                <a:endParaRPr lang="en-AU" sz="3200" dirty="0"/>
              </a:p>
            </p:txBody>
          </p:sp>
        </mc:Choice>
        <mc:Fallback xmlns="">
          <p:sp>
            <p:nvSpPr>
              <p:cNvPr id="5" name="TextBox 4">
                <a:extLst>
                  <a:ext uri="{FF2B5EF4-FFF2-40B4-BE49-F238E27FC236}">
                    <a16:creationId xmlns:a16="http://schemas.microsoft.com/office/drawing/2014/main" id="{1AE86289-1BB4-7541-2F84-9323AF7DCBDB}"/>
                  </a:ext>
                </a:extLst>
              </p:cNvPr>
              <p:cNvSpPr txBox="1">
                <a:spLocks noRot="1" noChangeAspect="1" noMove="1" noResize="1" noEditPoints="1" noAdjustHandles="1" noChangeArrowheads="1" noChangeShapeType="1" noTextEdit="1"/>
              </p:cNvSpPr>
              <p:nvPr/>
            </p:nvSpPr>
            <p:spPr>
              <a:xfrm>
                <a:off x="-118999" y="2907733"/>
                <a:ext cx="3415792" cy="6096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3F56659-06B2-AA2B-5E91-1D8E68F3E074}"/>
                  </a:ext>
                </a:extLst>
              </p:cNvPr>
              <p:cNvSpPr txBox="1"/>
              <p:nvPr/>
            </p:nvSpPr>
            <p:spPr>
              <a:xfrm>
                <a:off x="3700081" y="3294667"/>
                <a:ext cx="2717800"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+3</m:t>
                              </m:r>
                            </m:e>
                          </m:d>
                        </m:e>
                        <m:sup>
                          <m:r>
                            <a:rPr lang="en-AU" sz="3200" b="0" i="1" smtClean="0">
                              <a:latin typeface="Cambria Math" panose="02040503050406030204" pitchFamily="18" charset="0"/>
                            </a:rPr>
                            <m:t>2</m:t>
                          </m:r>
                        </m:sup>
                      </m:sSup>
                    </m:oMath>
                  </m:oMathPara>
                </a14:m>
                <a:endParaRPr lang="en-AU" sz="3200" dirty="0"/>
              </a:p>
            </p:txBody>
          </p:sp>
        </mc:Choice>
        <mc:Fallback xmlns="">
          <p:sp>
            <p:nvSpPr>
              <p:cNvPr id="6" name="TextBox 5">
                <a:extLst>
                  <a:ext uri="{FF2B5EF4-FFF2-40B4-BE49-F238E27FC236}">
                    <a16:creationId xmlns:a16="http://schemas.microsoft.com/office/drawing/2014/main" id="{23F56659-06B2-AA2B-5E91-1D8E68F3E074}"/>
                  </a:ext>
                </a:extLst>
              </p:cNvPr>
              <p:cNvSpPr txBox="1">
                <a:spLocks noRot="1" noChangeAspect="1" noMove="1" noResize="1" noEditPoints="1" noAdjustHandles="1" noChangeArrowheads="1" noChangeShapeType="1" noTextEdit="1"/>
              </p:cNvSpPr>
              <p:nvPr/>
            </p:nvSpPr>
            <p:spPr>
              <a:xfrm>
                <a:off x="3700081" y="3294667"/>
                <a:ext cx="2717800" cy="609600"/>
              </a:xfrm>
              <a:prstGeom prst="rect">
                <a:avLst/>
              </a:prstGeom>
              <a:blipFill>
                <a:blip r:embed="rId3"/>
                <a:stretch>
                  <a:fillRect/>
                </a:stretch>
              </a:blipFill>
            </p:spPr>
            <p:txBody>
              <a:bodyPr/>
              <a:lstStyle/>
              <a:p>
                <a:r>
                  <a:rPr lang="en-US">
                    <a:noFill/>
                  </a:rPr>
                  <a:t> </a:t>
                </a:r>
              </a:p>
            </p:txBody>
          </p:sp>
        </mc:Fallback>
      </mc:AlternateContent>
      <p:pic>
        <p:nvPicPr>
          <p:cNvPr id="10" name="Graphic 9" descr="Uneven balancing scales.">
            <a:extLst>
              <a:ext uri="{FF2B5EF4-FFF2-40B4-BE49-F238E27FC236}">
                <a16:creationId xmlns:a16="http://schemas.microsoft.com/office/drawing/2014/main" id="{C5EE62A7-490F-CFB5-9B3E-B82CA15C80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793" y="3517333"/>
            <a:ext cx="5040000" cy="198251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915D922-20BB-5450-FADC-E330B1C79E9E}"/>
                  </a:ext>
                </a:extLst>
              </p:cNvPr>
              <p:cNvSpPr txBox="1"/>
              <p:nvPr/>
            </p:nvSpPr>
            <p:spPr>
              <a:xfrm>
                <a:off x="5816793" y="3268781"/>
                <a:ext cx="3415792"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𝑥</m:t>
                          </m:r>
                        </m:e>
                        <m:sup>
                          <m:r>
                            <a:rPr lang="en-AU" sz="3200" b="0" i="1" smtClean="0">
                              <a:latin typeface="Cambria Math" panose="02040503050406030204" pitchFamily="18" charset="0"/>
                            </a:rPr>
                            <m:t>2</m:t>
                          </m:r>
                        </m:sup>
                      </m:sSup>
                      <m:r>
                        <a:rPr lang="en-AU" sz="3200" b="0" i="1" smtClean="0">
                          <a:latin typeface="Cambria Math" panose="02040503050406030204" pitchFamily="18" charset="0"/>
                        </a:rPr>
                        <m:t>+6</m:t>
                      </m:r>
                      <m:r>
                        <a:rPr lang="en-AU" sz="3200" b="0" i="1" smtClean="0">
                          <a:latin typeface="Cambria Math" panose="02040503050406030204" pitchFamily="18" charset="0"/>
                        </a:rPr>
                        <m:t>𝑥</m:t>
                      </m:r>
                      <m:r>
                        <a:rPr lang="en-AU" sz="3200" b="0" i="1" smtClean="0">
                          <a:latin typeface="Cambria Math" panose="02040503050406030204" pitchFamily="18" charset="0"/>
                        </a:rPr>
                        <m:t>+4</m:t>
                      </m:r>
                    </m:oMath>
                  </m:oMathPara>
                </a14:m>
                <a:endParaRPr lang="en-AU" sz="3200" dirty="0"/>
              </a:p>
            </p:txBody>
          </p:sp>
        </mc:Choice>
        <mc:Fallback xmlns="">
          <p:sp>
            <p:nvSpPr>
              <p:cNvPr id="13" name="TextBox 12">
                <a:extLst>
                  <a:ext uri="{FF2B5EF4-FFF2-40B4-BE49-F238E27FC236}">
                    <a16:creationId xmlns:a16="http://schemas.microsoft.com/office/drawing/2014/main" id="{8915D922-20BB-5450-FADC-E330B1C79E9E}"/>
                  </a:ext>
                </a:extLst>
              </p:cNvPr>
              <p:cNvSpPr txBox="1">
                <a:spLocks noRot="1" noChangeAspect="1" noMove="1" noResize="1" noEditPoints="1" noAdjustHandles="1" noChangeArrowheads="1" noChangeShapeType="1" noTextEdit="1"/>
              </p:cNvSpPr>
              <p:nvPr/>
            </p:nvSpPr>
            <p:spPr>
              <a:xfrm>
                <a:off x="5816793" y="3268781"/>
                <a:ext cx="3415792" cy="60960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A25064A-E46B-76FE-5012-29559979DAA5}"/>
                  </a:ext>
                </a:extLst>
              </p:cNvPr>
              <p:cNvSpPr txBox="1"/>
              <p:nvPr/>
            </p:nvSpPr>
            <p:spPr>
              <a:xfrm>
                <a:off x="9474200" y="3294667"/>
                <a:ext cx="2717800"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+3</m:t>
                              </m:r>
                            </m:e>
                          </m:d>
                        </m:e>
                        <m:sup>
                          <m:r>
                            <a:rPr lang="en-AU" sz="3200" b="0" i="1" smtClean="0">
                              <a:latin typeface="Cambria Math" panose="02040503050406030204" pitchFamily="18" charset="0"/>
                            </a:rPr>
                            <m:t>2</m:t>
                          </m:r>
                        </m:sup>
                      </m:sSup>
                      <m:r>
                        <a:rPr lang="en-AU" sz="3200" b="0" i="1" smtClean="0">
                          <a:latin typeface="Cambria Math" panose="02040503050406030204" pitchFamily="18" charset="0"/>
                        </a:rPr>
                        <m:t>−5</m:t>
                      </m:r>
                    </m:oMath>
                  </m:oMathPara>
                </a14:m>
                <a:endParaRPr lang="en-AU" sz="3200"/>
              </a:p>
            </p:txBody>
          </p:sp>
        </mc:Choice>
        <mc:Fallback xmlns="">
          <p:sp>
            <p:nvSpPr>
              <p:cNvPr id="14" name="TextBox 13">
                <a:extLst>
                  <a:ext uri="{FF2B5EF4-FFF2-40B4-BE49-F238E27FC236}">
                    <a16:creationId xmlns:a16="http://schemas.microsoft.com/office/drawing/2014/main" id="{4A25064A-E46B-76FE-5012-29559979DAA5}"/>
                  </a:ext>
                </a:extLst>
              </p:cNvPr>
              <p:cNvSpPr txBox="1">
                <a:spLocks noRot="1" noChangeAspect="1" noMove="1" noResize="1" noEditPoints="1" noAdjustHandles="1" noChangeArrowheads="1" noChangeShapeType="1" noTextEdit="1"/>
              </p:cNvSpPr>
              <p:nvPr/>
            </p:nvSpPr>
            <p:spPr>
              <a:xfrm>
                <a:off x="9474200" y="3294667"/>
                <a:ext cx="2717800" cy="609600"/>
              </a:xfrm>
              <a:prstGeom prst="rect">
                <a:avLst/>
              </a:prstGeom>
              <a:blipFill>
                <a:blip r:embed="rId9"/>
                <a:stretch>
                  <a:fillRect/>
                </a:stretch>
              </a:blipFill>
            </p:spPr>
            <p:txBody>
              <a:bodyPr/>
              <a:lstStyle/>
              <a:p>
                <a:r>
                  <a:rPr lang="en-US">
                    <a:noFill/>
                  </a:rPr>
                  <a:t> </a:t>
                </a:r>
              </a:p>
            </p:txBody>
          </p:sp>
        </mc:Fallback>
      </mc:AlternateContent>
      <p:pic>
        <p:nvPicPr>
          <p:cNvPr id="12" name="Graphic 11" descr="a balanced scale">
            <a:extLst>
              <a:ext uri="{FF2B5EF4-FFF2-40B4-BE49-F238E27FC236}">
                <a16:creationId xmlns:a16="http://schemas.microsoft.com/office/drawing/2014/main" id="{DB3226C1-E023-8E5C-919A-8F32A1DE60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97088" y="3878381"/>
            <a:ext cx="5029793" cy="1774496"/>
          </a:xfrm>
          <a:prstGeom prst="rect">
            <a:avLst/>
          </a:prstGeom>
        </p:spPr>
      </p:pic>
      <p:cxnSp>
        <p:nvCxnSpPr>
          <p:cNvPr id="11" name="Straight Connector 10">
            <a:extLst>
              <a:ext uri="{FF2B5EF4-FFF2-40B4-BE49-F238E27FC236}">
                <a16:creationId xmlns:a16="http://schemas.microsoft.com/office/drawing/2014/main" id="{A08A4003-FF0C-A209-5317-6F75F51347F6}"/>
              </a:ext>
              <a:ext uri="{C183D7F6-B498-43B3-948B-1728B52AA6E4}">
                <adec:decorative xmlns:adec="http://schemas.microsoft.com/office/drawing/2017/decorative" val="1"/>
              </a:ext>
            </a:extLst>
          </p:cNvPr>
          <p:cNvCxnSpPr/>
          <p:nvPr/>
        </p:nvCxnSpPr>
        <p:spPr>
          <a:xfrm>
            <a:off x="6096000" y="2020824"/>
            <a:ext cx="0" cy="4105656"/>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9D7706F-39CA-D7AD-B706-0105D94C52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8009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C7441-8591-C7D1-0807-2993439C26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4B2E52-A880-6C96-FEC3-F609A96A066B}"/>
              </a:ext>
            </a:extLst>
          </p:cNvPr>
          <p:cNvSpPr>
            <a:spLocks noGrp="1"/>
          </p:cNvSpPr>
          <p:nvPr>
            <p:ph type="title"/>
          </p:nvPr>
        </p:nvSpPr>
        <p:spPr/>
        <p:txBody>
          <a:bodyPr/>
          <a:lstStyle/>
          <a:p>
            <a:r>
              <a:rPr lang="en-AU" dirty="0">
                <a:latin typeface="+mj-lt"/>
              </a:rPr>
              <a:t>Connecting learning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CC4F46C-7BA8-8E92-B2E3-ED1EDE533A0A}"/>
                  </a:ext>
                </a:extLst>
              </p:cNvPr>
              <p:cNvSpPr>
                <a:spLocks noGrp="1"/>
              </p:cNvSpPr>
              <p:nvPr>
                <p:ph type="body" sz="quarter" idx="17"/>
              </p:nvPr>
            </p:nvSpPr>
            <p:spPr>
              <a:xfrm>
                <a:off x="360000" y="1567086"/>
                <a:ext cx="5821344"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r>
                  <a:rPr lang="en-AU" dirty="0">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r>
                        <a:rPr lang="en-AU" b="0" i="1" smtClean="0">
                          <a:latin typeface="Cambria Math" panose="02040503050406030204" pitchFamily="18" charset="0"/>
                          <a:ea typeface="Cambria Math" panose="02040503050406030204" pitchFamily="18" charset="0"/>
                        </a:rPr>
                        <m:t>−3</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=−5.24, −0.76</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CCC4F46C-7BA8-8E92-B2E3-ED1EDE533A0A}"/>
                  </a:ext>
                </a:extLst>
              </p:cNvPr>
              <p:cNvSpPr>
                <a:spLocks noGrp="1" noRot="1" noChangeAspect="1" noMove="1" noResize="1" noEditPoints="1" noAdjustHandles="1" noChangeArrowheads="1" noChangeShapeType="1" noTextEdit="1"/>
              </p:cNvSpPr>
              <p:nvPr>
                <p:ph type="body" sz="quarter" idx="17"/>
              </p:nvPr>
            </p:nvSpPr>
            <p:spPr>
              <a:xfrm>
                <a:off x="360000" y="1567086"/>
                <a:ext cx="5821344" cy="4807835"/>
              </a:xfrm>
              <a:blipFill>
                <a:blip r:embed="rId3"/>
                <a:stretch>
                  <a:fillRect l="-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5664B9A2-C364-9E5C-D097-F924B3A15AAD}"/>
                  </a:ext>
                </a:extLst>
              </p:cNvPr>
              <p:cNvSpPr/>
              <p:nvPr/>
            </p:nvSpPr>
            <p:spPr>
              <a:xfrm>
                <a:off x="3048878" y="1575071"/>
                <a:ext cx="2897452" cy="1207729"/>
              </a:xfrm>
              <a:prstGeom prst="wedgeRoundRectCallout">
                <a:avLst>
                  <a:gd name="adj1" fmla="val -68218"/>
                  <a:gd name="adj2" fmla="val 29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Can you use this format of the equation to find the </a:t>
                </a:r>
                <a14:m>
                  <m:oMath xmlns:m="http://schemas.openxmlformats.org/officeDocument/2006/math">
                    <m:r>
                      <a:rPr lang="en-AU" sz="1800" b="0" i="1" smtClean="0">
                        <a:latin typeface="Cambria Math" panose="02040503050406030204" pitchFamily="18" charset="0"/>
                      </a:rPr>
                      <m:t>𝑥</m:t>
                    </m:r>
                  </m:oMath>
                </a14:m>
                <a:r>
                  <a:rPr lang="en-AU" sz="1800"/>
                  <a:t>- intercepts and sketch the curve?</a:t>
                </a:r>
              </a:p>
            </p:txBody>
          </p:sp>
        </mc:Choice>
        <mc:Fallback xmlns="">
          <p:sp>
            <p:nvSpPr>
              <p:cNvPr id="7" name="Speech Bubble: Rectangle with Corners Rounded 6">
                <a:extLst>
                  <a:ext uri="{FF2B5EF4-FFF2-40B4-BE49-F238E27FC236}">
                    <a16:creationId xmlns:a16="http://schemas.microsoft.com/office/drawing/2014/main" id="{5664B9A2-C364-9E5C-D097-F924B3A15AAD}"/>
                  </a:ext>
                </a:extLst>
              </p:cNvPr>
              <p:cNvSpPr>
                <a:spLocks noRot="1" noChangeAspect="1" noMove="1" noResize="1" noEditPoints="1" noAdjustHandles="1" noChangeArrowheads="1" noChangeShapeType="1" noTextEdit="1"/>
              </p:cNvSpPr>
              <p:nvPr/>
            </p:nvSpPr>
            <p:spPr>
              <a:xfrm>
                <a:off x="3048878" y="1575071"/>
                <a:ext cx="2897452" cy="1207729"/>
              </a:xfrm>
              <a:prstGeom prst="wedgeRoundRectCallout">
                <a:avLst>
                  <a:gd name="adj1" fmla="val -68218"/>
                  <a:gd name="adj2" fmla="val 29113"/>
                  <a:gd name="adj3" fmla="val 16667"/>
                </a:avLst>
              </a:prstGeom>
              <a:blipFill>
                <a:blip r:embed="rId9"/>
                <a:stretch>
                  <a:fillRect t="-1500" r="-1235" b="-7000"/>
                </a:stretch>
              </a:blipFill>
            </p:spPr>
            <p:txBody>
              <a:bodyPr/>
              <a:lstStyle/>
              <a:p>
                <a:r>
                  <a:rPr lang="en-US">
                    <a:noFill/>
                  </a:rPr>
                  <a:t> </a:t>
                </a:r>
              </a:p>
            </p:txBody>
          </p:sp>
        </mc:Fallback>
      </mc:AlternateContent>
      <p:grpSp>
        <p:nvGrpSpPr>
          <p:cNvPr id="17" name="Group 16" descr="The graph of y=x^2+6x+4. ">
            <a:extLst>
              <a:ext uri="{FF2B5EF4-FFF2-40B4-BE49-F238E27FC236}">
                <a16:creationId xmlns:a16="http://schemas.microsoft.com/office/drawing/2014/main" id="{5BF885F3-58EC-EDF2-ED08-F1116183DEC1}"/>
              </a:ext>
            </a:extLst>
          </p:cNvPr>
          <p:cNvGrpSpPr/>
          <p:nvPr/>
        </p:nvGrpSpPr>
        <p:grpSpPr>
          <a:xfrm>
            <a:off x="6883438" y="1575071"/>
            <a:ext cx="4034359" cy="4788215"/>
            <a:chOff x="6883438" y="1575071"/>
            <a:chExt cx="4034359" cy="4788215"/>
          </a:xfrm>
        </p:grpSpPr>
        <p:pic>
          <p:nvPicPr>
            <p:cNvPr id="11" name="Picture 10">
              <a:extLst>
                <a:ext uri="{FF2B5EF4-FFF2-40B4-BE49-F238E27FC236}">
                  <a16:creationId xmlns:a16="http://schemas.microsoft.com/office/drawing/2014/main" id="{C08676F6-9C86-793F-9B8C-B9C9EAEAB0DE}"/>
                </a:ext>
              </a:extLst>
            </p:cNvPr>
            <p:cNvPicPr>
              <a:picLocks noChangeAspect="1"/>
            </p:cNvPicPr>
            <p:nvPr/>
          </p:nvPicPr>
          <p:blipFill>
            <a:blip r:embed="rId10"/>
            <a:stretch>
              <a:fillRect/>
            </a:stretch>
          </p:blipFill>
          <p:spPr>
            <a:xfrm>
              <a:off x="7317970" y="1575071"/>
              <a:ext cx="3599827" cy="4788215"/>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D01DDBA-CC82-DA2A-A2BF-C5C936F3ED8A}"/>
                    </a:ext>
                  </a:extLst>
                </p:cNvPr>
                <p:cNvSpPr txBox="1"/>
                <p:nvPr/>
              </p:nvSpPr>
              <p:spPr>
                <a:xfrm>
                  <a:off x="6883438" y="4176634"/>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5.24</m:t>
                        </m:r>
                      </m:oMath>
                    </m:oMathPara>
                  </a14:m>
                  <a:endParaRPr lang="en-AU">
                    <a:ln>
                      <a:noFill/>
                    </a:ln>
                    <a:solidFill>
                      <a:schemeClr val="tx1"/>
                    </a:solidFill>
                  </a:endParaRPr>
                </a:p>
              </p:txBody>
            </p:sp>
          </mc:Choice>
          <mc:Fallback xmlns="">
            <p:sp>
              <p:nvSpPr>
                <p:cNvPr id="2" name="TextBox 1">
                  <a:extLst>
                    <a:ext uri="{FF2B5EF4-FFF2-40B4-BE49-F238E27FC236}">
                      <a16:creationId xmlns:a16="http://schemas.microsoft.com/office/drawing/2014/main" id="{AD01DDBA-CC82-DA2A-A2BF-C5C936F3ED8A}"/>
                    </a:ext>
                  </a:extLst>
                </p:cNvPr>
                <p:cNvSpPr txBox="1">
                  <a:spLocks noRot="1" noChangeAspect="1" noMove="1" noResize="1" noEditPoints="1" noAdjustHandles="1" noChangeArrowheads="1" noChangeShapeType="1" noTextEdit="1"/>
                </p:cNvSpPr>
                <p:nvPr/>
              </p:nvSpPr>
              <p:spPr>
                <a:xfrm>
                  <a:off x="6883438" y="4176634"/>
                  <a:ext cx="1545792" cy="914400"/>
                </a:xfrm>
                <a:prstGeom prst="rect">
                  <a:avLst/>
                </a:prstGeom>
                <a:blipFill>
                  <a:blip r:embed="rId6"/>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10E2338-AFC9-8791-CCB3-DE13D29BEB7D}"/>
                </a:ext>
              </a:extLst>
            </p:cNvPr>
            <p:cNvSpPr/>
            <p:nvPr/>
          </p:nvSpPr>
          <p:spPr>
            <a:xfrm>
              <a:off x="7951967" y="4104634"/>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288E8DDC-B83C-E938-FAFD-CFEC443B38F9}"/>
                </a:ext>
              </a:extLst>
            </p:cNvPr>
            <p:cNvSpPr/>
            <p:nvPr/>
          </p:nvSpPr>
          <p:spPr>
            <a:xfrm>
              <a:off x="9160593" y="4104634"/>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235C05-133F-062A-0C33-DCDBC7879817}"/>
                    </a:ext>
                  </a:extLst>
                </p:cNvPr>
                <p:cNvSpPr txBox="1"/>
                <p:nvPr/>
              </p:nvSpPr>
              <p:spPr>
                <a:xfrm>
                  <a:off x="8737956" y="4171701"/>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0.76</m:t>
                        </m:r>
                      </m:oMath>
                    </m:oMathPara>
                  </a14:m>
                  <a:endParaRPr lang="en-AU">
                    <a:ln>
                      <a:noFill/>
                    </a:ln>
                    <a:solidFill>
                      <a:schemeClr val="tx1"/>
                    </a:solidFill>
                  </a:endParaRPr>
                </a:p>
              </p:txBody>
            </p:sp>
          </mc:Choice>
          <mc:Fallback xmlns="">
            <p:sp>
              <p:nvSpPr>
                <p:cNvPr id="15" name="TextBox 14">
                  <a:extLst>
                    <a:ext uri="{FF2B5EF4-FFF2-40B4-BE49-F238E27FC236}">
                      <a16:creationId xmlns:a16="http://schemas.microsoft.com/office/drawing/2014/main" id="{BF235C05-133F-062A-0C33-DCDBC7879817}"/>
                    </a:ext>
                  </a:extLst>
                </p:cNvPr>
                <p:cNvSpPr txBox="1">
                  <a:spLocks noRot="1" noChangeAspect="1" noMove="1" noResize="1" noEditPoints="1" noAdjustHandles="1" noChangeArrowheads="1" noChangeShapeType="1" noTextEdit="1"/>
                </p:cNvSpPr>
                <p:nvPr/>
              </p:nvSpPr>
              <p:spPr>
                <a:xfrm>
                  <a:off x="8737956" y="4171701"/>
                  <a:ext cx="1545792" cy="9144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D138E87-187F-D3A6-E0D5-56B764B29F77}"/>
                    </a:ext>
                  </a:extLst>
                </p:cNvPr>
                <p:cNvSpPr txBox="1"/>
                <p:nvPr/>
              </p:nvSpPr>
              <p:spPr>
                <a:xfrm>
                  <a:off x="8803220" y="2670416"/>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n>
                              <a:noFill/>
                            </a:ln>
                            <a:solidFill>
                              <a:schemeClr val="tx1"/>
                            </a:solidFill>
                            <a:latin typeface="Cambria Math" panose="02040503050406030204" pitchFamily="18" charset="0"/>
                          </a:rPr>
                          <m:t>4</m:t>
                        </m:r>
                      </m:oMath>
                    </m:oMathPara>
                  </a14:m>
                  <a:endParaRPr lang="en-AU">
                    <a:ln>
                      <a:noFill/>
                    </a:ln>
                    <a:solidFill>
                      <a:schemeClr val="tx1"/>
                    </a:solidFill>
                  </a:endParaRPr>
                </a:p>
              </p:txBody>
            </p:sp>
          </mc:Choice>
          <mc:Fallback xmlns="">
            <p:sp>
              <p:nvSpPr>
                <p:cNvPr id="16" name="TextBox 15">
                  <a:extLst>
                    <a:ext uri="{FF2B5EF4-FFF2-40B4-BE49-F238E27FC236}">
                      <a16:creationId xmlns:a16="http://schemas.microsoft.com/office/drawing/2014/main" id="{ED138E87-187F-D3A6-E0D5-56B764B29F77}"/>
                    </a:ext>
                  </a:extLst>
                </p:cNvPr>
                <p:cNvSpPr txBox="1">
                  <a:spLocks noRot="1" noChangeAspect="1" noMove="1" noResize="1" noEditPoints="1" noAdjustHandles="1" noChangeArrowheads="1" noChangeShapeType="1" noTextEdit="1"/>
                </p:cNvSpPr>
                <p:nvPr/>
              </p:nvSpPr>
              <p:spPr>
                <a:xfrm>
                  <a:off x="8803220" y="2670416"/>
                  <a:ext cx="1545792" cy="914400"/>
                </a:xfrm>
                <a:prstGeom prst="rect">
                  <a:avLst/>
                </a:prstGeom>
                <a:blipFill>
                  <a:blip r:embed="rId8"/>
                  <a:stretch>
                    <a:fillRect/>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1388A829-6FCE-A77A-255D-16DDD61247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64130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A56DB-210C-CDE7-057C-EEA0BB4BE5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F8B2E1-57E5-77CE-1B66-1BE074B18E2C}"/>
              </a:ext>
            </a:extLst>
          </p:cNvPr>
          <p:cNvSpPr>
            <a:spLocks noGrp="1"/>
          </p:cNvSpPr>
          <p:nvPr>
            <p:ph type="title"/>
          </p:nvPr>
        </p:nvSpPr>
        <p:spPr/>
        <p:txBody>
          <a:bodyPr/>
          <a:lstStyle/>
          <a:p>
            <a:r>
              <a:rPr lang="en-AU" dirty="0">
                <a:latin typeface="+mj-lt"/>
              </a:rPr>
              <a:t>Connecting learning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199BCA5-D78C-2EC4-06F1-05EE186E0303}"/>
                  </a:ext>
                </a:extLst>
              </p:cNvPr>
              <p:cNvSpPr>
                <a:spLocks noGrp="1"/>
              </p:cNvSpPr>
              <p:nvPr>
                <p:ph type="body" sz="quarter" idx="17"/>
              </p:nvPr>
            </p:nvSpPr>
            <p:spPr>
              <a:xfrm>
                <a:off x="360000" y="1567086"/>
                <a:ext cx="5821344" cy="4807835"/>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r>
                  <a:rPr lang="en-AU" dirty="0">
                    <a:latin typeface="+mn-lt"/>
                  </a:rPr>
                  <a:t>Let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5</m:t>
                          </m:r>
                        </m:e>
                      </m:rad>
                      <m:r>
                        <a:rPr lang="en-AU" b="0" i="1" smtClean="0">
                          <a:latin typeface="Cambria Math" panose="02040503050406030204" pitchFamily="18" charset="0"/>
                          <a:ea typeface="Cambria Math" panose="02040503050406030204" pitchFamily="18" charset="0"/>
                        </a:rPr>
                        <m:t>−3</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=−5.24, −0.76</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5199BCA5-D78C-2EC4-06F1-05EE186E0303}"/>
                  </a:ext>
                </a:extLst>
              </p:cNvPr>
              <p:cNvSpPr>
                <a:spLocks noGrp="1" noRot="1" noChangeAspect="1" noMove="1" noResize="1" noEditPoints="1" noAdjustHandles="1" noChangeArrowheads="1" noChangeShapeType="1" noTextEdit="1"/>
              </p:cNvSpPr>
              <p:nvPr>
                <p:ph type="body" sz="quarter" idx="17"/>
              </p:nvPr>
            </p:nvSpPr>
            <p:spPr>
              <a:xfrm>
                <a:off x="360000" y="1567086"/>
                <a:ext cx="5821344" cy="4807835"/>
              </a:xfrm>
              <a:blipFill>
                <a:blip r:embed="rId7"/>
                <a:stretch>
                  <a:fillRect l="-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9FE5A85-2D5C-E99A-11C7-63D210CAEA72}"/>
                  </a:ext>
                  <a:ext uri="{C183D7F6-B498-43B3-948B-1728B52AA6E4}">
                    <adec:decorative xmlns:adec="http://schemas.microsoft.com/office/drawing/2017/decorative" val="1"/>
                  </a:ext>
                </a:extLst>
              </p:cNvPr>
              <p:cNvSpPr txBox="1"/>
              <p:nvPr/>
            </p:nvSpPr>
            <p:spPr>
              <a:xfrm>
                <a:off x="7833953" y="5431799"/>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n>
                            <a:noFill/>
                          </a:ln>
                          <a:solidFill>
                            <a:schemeClr val="tx1"/>
                          </a:solidFill>
                          <a:latin typeface="Cambria Math" panose="02040503050406030204" pitchFamily="18" charset="0"/>
                        </a:rPr>
                        <m:t>(−3,−5)</m:t>
                      </m:r>
                    </m:oMath>
                  </m:oMathPara>
                </a14:m>
                <a:endParaRPr lang="en-AU" dirty="0">
                  <a:ln>
                    <a:noFill/>
                  </a:ln>
                  <a:solidFill>
                    <a:schemeClr val="tx1"/>
                  </a:solidFill>
                </a:endParaRPr>
              </a:p>
            </p:txBody>
          </p:sp>
        </mc:Choice>
        <mc:Fallback xmlns="">
          <p:sp>
            <p:nvSpPr>
              <p:cNvPr id="2" name="TextBox 1">
                <a:extLst>
                  <a:ext uri="{FF2B5EF4-FFF2-40B4-BE49-F238E27FC236}">
                    <a16:creationId xmlns:a16="http://schemas.microsoft.com/office/drawing/2014/main" id="{C9FE5A85-2D5C-E99A-11C7-63D210CAEA72}"/>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833953" y="5431799"/>
                <a:ext cx="1545792" cy="914400"/>
              </a:xfrm>
              <a:prstGeom prst="rect">
                <a:avLst/>
              </a:prstGeom>
              <a:blipFill>
                <a:blip r:embed="rId9"/>
                <a:stretch>
                  <a:fillRect/>
                </a:stretch>
              </a:blipFill>
            </p:spPr>
            <p:txBody>
              <a:bodyPr/>
              <a:lstStyle/>
              <a:p>
                <a:r>
                  <a:rPr lang="en-AU">
                    <a:noFill/>
                  </a:rPr>
                  <a:t> </a:t>
                </a:r>
              </a:p>
            </p:txBody>
          </p:sp>
        </mc:Fallback>
      </mc:AlternateContent>
      <p:sp>
        <p:nvSpPr>
          <p:cNvPr id="6" name="Oval 5">
            <a:extLst>
              <a:ext uri="{FF2B5EF4-FFF2-40B4-BE49-F238E27FC236}">
                <a16:creationId xmlns:a16="http://schemas.microsoft.com/office/drawing/2014/main" id="{2F30DEF4-6C8C-A8D4-2D3E-8722ADCD01F2}"/>
              </a:ext>
              <a:ext uri="{C183D7F6-B498-43B3-948B-1728B52AA6E4}">
                <adec:decorative xmlns:adec="http://schemas.microsoft.com/office/drawing/2017/decorative" val="1"/>
              </a:ext>
            </a:extLst>
          </p:cNvPr>
          <p:cNvSpPr/>
          <p:nvPr/>
        </p:nvSpPr>
        <p:spPr>
          <a:xfrm>
            <a:off x="8826671" y="5289999"/>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14EE4FBB-7A2B-DA09-09DD-54CEFE7E7CFB}"/>
                  </a:ext>
                </a:extLst>
              </p:cNvPr>
              <p:cNvSpPr/>
              <p:nvPr/>
            </p:nvSpPr>
            <p:spPr>
              <a:xfrm>
                <a:off x="3048878" y="1575071"/>
                <a:ext cx="2897452" cy="1207729"/>
              </a:xfrm>
              <a:prstGeom prst="wedgeRoundRectCallout">
                <a:avLst>
                  <a:gd name="adj1" fmla="val -68218"/>
                  <a:gd name="adj2" fmla="val 291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Can you use this format of the equation to find the </a:t>
                </a:r>
                <a14:m>
                  <m:oMath xmlns:m="http://schemas.openxmlformats.org/officeDocument/2006/math">
                    <m:r>
                      <a:rPr lang="en-AU" sz="1800" b="0" i="1" smtClean="0">
                        <a:latin typeface="Cambria Math" panose="02040503050406030204" pitchFamily="18" charset="0"/>
                      </a:rPr>
                      <m:t>𝑥</m:t>
                    </m:r>
                  </m:oMath>
                </a14:m>
                <a:r>
                  <a:rPr lang="en-AU" sz="1800"/>
                  <a:t>-intercepts and sketch the curve?</a:t>
                </a:r>
              </a:p>
            </p:txBody>
          </p:sp>
        </mc:Choice>
        <mc:Fallback xmlns="">
          <p:sp>
            <p:nvSpPr>
              <p:cNvPr id="7" name="Speech Bubble: Rectangle with Corners Rounded 6">
                <a:extLst>
                  <a:ext uri="{FF2B5EF4-FFF2-40B4-BE49-F238E27FC236}">
                    <a16:creationId xmlns:a16="http://schemas.microsoft.com/office/drawing/2014/main" id="{14EE4FBB-7A2B-DA09-09DD-54CEFE7E7CFB}"/>
                  </a:ext>
                </a:extLst>
              </p:cNvPr>
              <p:cNvSpPr>
                <a:spLocks noRot="1" noChangeAspect="1" noMove="1" noResize="1" noEditPoints="1" noAdjustHandles="1" noChangeArrowheads="1" noChangeShapeType="1" noTextEdit="1"/>
              </p:cNvSpPr>
              <p:nvPr/>
            </p:nvSpPr>
            <p:spPr>
              <a:xfrm>
                <a:off x="3048878" y="1575071"/>
                <a:ext cx="2897452" cy="1207729"/>
              </a:xfrm>
              <a:prstGeom prst="wedgeRoundRectCallout">
                <a:avLst>
                  <a:gd name="adj1" fmla="val -68218"/>
                  <a:gd name="adj2" fmla="val 29113"/>
                  <a:gd name="adj3" fmla="val 16667"/>
                </a:avLst>
              </a:prstGeom>
              <a:blipFill>
                <a:blip r:embed="rId10"/>
                <a:stretch>
                  <a:fillRect t="-1500" r="-1235" b="-7000"/>
                </a:stretch>
              </a:blipFill>
            </p:spPr>
            <p:txBody>
              <a:bodyPr/>
              <a:lstStyle/>
              <a:p>
                <a:r>
                  <a:rPr lang="en-US">
                    <a:noFill/>
                  </a:rPr>
                  <a:t> </a:t>
                </a:r>
              </a:p>
            </p:txBody>
          </p:sp>
        </mc:Fallback>
      </mc:AlternateContent>
      <p:sp>
        <p:nvSpPr>
          <p:cNvPr id="20" name="Speech Bubble: Rectangle with Corners Rounded 19">
            <a:extLst>
              <a:ext uri="{FF2B5EF4-FFF2-40B4-BE49-F238E27FC236}">
                <a16:creationId xmlns:a16="http://schemas.microsoft.com/office/drawing/2014/main" id="{9A12051F-4C8C-7E1B-6317-5EC248F3771A}"/>
              </a:ext>
            </a:extLst>
          </p:cNvPr>
          <p:cNvSpPr/>
          <p:nvPr/>
        </p:nvSpPr>
        <p:spPr>
          <a:xfrm>
            <a:off x="4039985" y="3782290"/>
            <a:ext cx="2405716" cy="1375621"/>
          </a:xfrm>
          <a:prstGeom prst="wedgeRoundRectCallout">
            <a:avLst>
              <a:gd name="adj1" fmla="val 75080"/>
              <a:gd name="adj2" fmla="val 446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How does the vertex and the axis of symmetry connect to the equation?</a:t>
            </a:r>
          </a:p>
        </p:txBody>
      </p:sp>
      <p:grpSp>
        <p:nvGrpSpPr>
          <p:cNvPr id="5" name="Group 4" descr="The graph of y=x^2+6x+4. ">
            <a:extLst>
              <a:ext uri="{FF2B5EF4-FFF2-40B4-BE49-F238E27FC236}">
                <a16:creationId xmlns:a16="http://schemas.microsoft.com/office/drawing/2014/main" id="{437AE6F9-89A0-ECB1-522F-634AE3FF3B4F}"/>
              </a:ext>
            </a:extLst>
          </p:cNvPr>
          <p:cNvGrpSpPr/>
          <p:nvPr/>
        </p:nvGrpSpPr>
        <p:grpSpPr>
          <a:xfrm>
            <a:off x="7145300" y="1388182"/>
            <a:ext cx="4034359" cy="4788215"/>
            <a:chOff x="6883438" y="1575071"/>
            <a:chExt cx="4034359" cy="4788215"/>
          </a:xfrm>
        </p:grpSpPr>
        <p:pic>
          <p:nvPicPr>
            <p:cNvPr id="8" name="Picture 7">
              <a:extLst>
                <a:ext uri="{FF2B5EF4-FFF2-40B4-BE49-F238E27FC236}">
                  <a16:creationId xmlns:a16="http://schemas.microsoft.com/office/drawing/2014/main" id="{966A7C26-E808-1E29-2992-EF02E8E9C28B}"/>
                </a:ext>
              </a:extLst>
            </p:cNvPr>
            <p:cNvPicPr>
              <a:picLocks noChangeAspect="1"/>
            </p:cNvPicPr>
            <p:nvPr/>
          </p:nvPicPr>
          <p:blipFill>
            <a:blip r:embed="rId11"/>
            <a:stretch>
              <a:fillRect/>
            </a:stretch>
          </p:blipFill>
          <p:spPr>
            <a:xfrm>
              <a:off x="7317970" y="1575071"/>
              <a:ext cx="3599827" cy="478821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C77CC3-313C-C84A-D4F1-2A8C733D678F}"/>
                    </a:ext>
                  </a:extLst>
                </p:cNvPr>
                <p:cNvSpPr txBox="1"/>
                <p:nvPr/>
              </p:nvSpPr>
              <p:spPr>
                <a:xfrm>
                  <a:off x="6883438" y="4176634"/>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5.24</m:t>
                        </m:r>
                      </m:oMath>
                    </m:oMathPara>
                  </a14:m>
                  <a:endParaRPr lang="en-AU">
                    <a:ln>
                      <a:noFill/>
                    </a:ln>
                    <a:solidFill>
                      <a:schemeClr val="tx1"/>
                    </a:solidFill>
                  </a:endParaRPr>
                </a:p>
              </p:txBody>
            </p:sp>
          </mc:Choice>
          <mc:Fallback xmlns="">
            <p:sp>
              <p:nvSpPr>
                <p:cNvPr id="10" name="TextBox 9">
                  <a:extLst>
                    <a:ext uri="{FF2B5EF4-FFF2-40B4-BE49-F238E27FC236}">
                      <a16:creationId xmlns:a16="http://schemas.microsoft.com/office/drawing/2014/main" id="{74C77CC3-313C-C84A-D4F1-2A8C733D678F}"/>
                    </a:ext>
                  </a:extLst>
                </p:cNvPr>
                <p:cNvSpPr txBox="1">
                  <a:spLocks noRot="1" noChangeAspect="1" noMove="1" noResize="1" noEditPoints="1" noAdjustHandles="1" noChangeArrowheads="1" noChangeShapeType="1" noTextEdit="1"/>
                </p:cNvSpPr>
                <p:nvPr/>
              </p:nvSpPr>
              <p:spPr>
                <a:xfrm>
                  <a:off x="6883438" y="4176634"/>
                  <a:ext cx="1545792" cy="914400"/>
                </a:xfrm>
                <a:prstGeom prst="rect">
                  <a:avLst/>
                </a:prstGeom>
                <a:blipFill>
                  <a:blip r:embed="rId4"/>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93A8CA77-2EFB-4AFD-6F55-0FD78BA879D3}"/>
                </a:ext>
              </a:extLst>
            </p:cNvPr>
            <p:cNvSpPr/>
            <p:nvPr/>
          </p:nvSpPr>
          <p:spPr>
            <a:xfrm>
              <a:off x="7951967" y="4104634"/>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8DF10DF8-624B-83C7-9CF3-9D8222C30DBD}"/>
                </a:ext>
              </a:extLst>
            </p:cNvPr>
            <p:cNvSpPr/>
            <p:nvPr/>
          </p:nvSpPr>
          <p:spPr>
            <a:xfrm>
              <a:off x="9160593" y="4104634"/>
              <a:ext cx="72000" cy="72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FAF23E2-D3C9-DE5F-C684-7BFF2A4EF0D2}"/>
                    </a:ext>
                  </a:extLst>
                </p:cNvPr>
                <p:cNvSpPr txBox="1"/>
                <p:nvPr/>
              </p:nvSpPr>
              <p:spPr>
                <a:xfrm>
                  <a:off x="8737956" y="4171701"/>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0.76</m:t>
                        </m:r>
                      </m:oMath>
                    </m:oMathPara>
                  </a14:m>
                  <a:endParaRPr lang="en-AU" dirty="0">
                    <a:ln>
                      <a:noFill/>
                    </a:ln>
                    <a:solidFill>
                      <a:schemeClr val="tx1"/>
                    </a:solidFill>
                  </a:endParaRPr>
                </a:p>
              </p:txBody>
            </p:sp>
          </mc:Choice>
          <mc:Fallback xmlns="">
            <p:sp>
              <p:nvSpPr>
                <p:cNvPr id="15" name="TextBox 14">
                  <a:extLst>
                    <a:ext uri="{FF2B5EF4-FFF2-40B4-BE49-F238E27FC236}">
                      <a16:creationId xmlns:a16="http://schemas.microsoft.com/office/drawing/2014/main" id="{6FAF23E2-D3C9-DE5F-C684-7BFF2A4EF0D2}"/>
                    </a:ext>
                  </a:extLst>
                </p:cNvPr>
                <p:cNvSpPr txBox="1">
                  <a:spLocks noRot="1" noChangeAspect="1" noMove="1" noResize="1" noEditPoints="1" noAdjustHandles="1" noChangeArrowheads="1" noChangeShapeType="1" noTextEdit="1"/>
                </p:cNvSpPr>
                <p:nvPr/>
              </p:nvSpPr>
              <p:spPr>
                <a:xfrm>
                  <a:off x="8737956" y="4171701"/>
                  <a:ext cx="1545792" cy="9144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6D84F87-8A96-F367-51B1-F9FE927DF893}"/>
                    </a:ext>
                  </a:extLst>
                </p:cNvPr>
                <p:cNvSpPr txBox="1"/>
                <p:nvPr/>
              </p:nvSpPr>
              <p:spPr>
                <a:xfrm>
                  <a:off x="8803220" y="2670416"/>
                  <a:ext cx="1545792"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n>
                              <a:noFill/>
                            </a:ln>
                            <a:solidFill>
                              <a:schemeClr val="tx1"/>
                            </a:solidFill>
                            <a:latin typeface="Cambria Math" panose="02040503050406030204" pitchFamily="18" charset="0"/>
                          </a:rPr>
                          <m:t>4</m:t>
                        </m:r>
                      </m:oMath>
                    </m:oMathPara>
                  </a14:m>
                  <a:endParaRPr lang="en-AU">
                    <a:ln>
                      <a:noFill/>
                    </a:ln>
                    <a:solidFill>
                      <a:schemeClr val="tx1"/>
                    </a:solidFill>
                  </a:endParaRPr>
                </a:p>
              </p:txBody>
            </p:sp>
          </mc:Choice>
          <mc:Fallback xmlns="">
            <p:sp>
              <p:nvSpPr>
                <p:cNvPr id="16" name="TextBox 15">
                  <a:extLst>
                    <a:ext uri="{FF2B5EF4-FFF2-40B4-BE49-F238E27FC236}">
                      <a16:creationId xmlns:a16="http://schemas.microsoft.com/office/drawing/2014/main" id="{66D84F87-8A96-F367-51B1-F9FE927DF893}"/>
                    </a:ext>
                  </a:extLst>
                </p:cNvPr>
                <p:cNvSpPr txBox="1">
                  <a:spLocks noRot="1" noChangeAspect="1" noMove="1" noResize="1" noEditPoints="1" noAdjustHandles="1" noChangeArrowheads="1" noChangeShapeType="1" noTextEdit="1"/>
                </p:cNvSpPr>
                <p:nvPr/>
              </p:nvSpPr>
              <p:spPr>
                <a:xfrm>
                  <a:off x="8803220" y="2670416"/>
                  <a:ext cx="1545792" cy="914400"/>
                </a:xfrm>
                <a:prstGeom prst="rect">
                  <a:avLst/>
                </a:prstGeom>
                <a:blipFill>
                  <a:blip r:embed="rId6"/>
                  <a:stretch>
                    <a:fillRect/>
                  </a:stretch>
                </a:blipFill>
              </p:spPr>
              <p:txBody>
                <a:bodyPr/>
                <a:lstStyle/>
                <a:p>
                  <a:r>
                    <a:rPr lang="en-US">
                      <a:noFill/>
                    </a:rPr>
                    <a:t> </a:t>
                  </a:r>
                </a:p>
              </p:txBody>
            </p:sp>
          </mc:Fallback>
        </mc:AlternateContent>
      </p:grpSp>
      <p:sp>
        <p:nvSpPr>
          <p:cNvPr id="3" name="Slide Number Placeholder 2">
            <a:extLst>
              <a:ext uri="{FF2B5EF4-FFF2-40B4-BE49-F238E27FC236}">
                <a16:creationId xmlns:a16="http://schemas.microsoft.com/office/drawing/2014/main" id="{0BB37C71-BE38-0413-DB1D-4871874960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2160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2216EB9-337B-DD0D-62AD-A43BA68ADBF2}"/>
                  </a:ext>
                </a:extLst>
              </p:cNvPr>
              <p:cNvSpPr>
                <a:spLocks noGrp="1"/>
              </p:cNvSpPr>
              <p:nvPr>
                <p:ph type="title"/>
              </p:nvPr>
            </p:nvSpPr>
            <p:spPr/>
            <p:txBody>
              <a:bodyPr/>
              <a:lstStyle/>
              <a:p>
                <a:r>
                  <a:rPr lang="en-AU" dirty="0"/>
                  <a:t>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𝑐</m:t>
                    </m:r>
                  </m:oMath>
                </a14:m>
                <a:endParaRPr lang="en-AU" dirty="0"/>
              </a:p>
            </p:txBody>
          </p:sp>
        </mc:Choice>
        <mc:Fallback xmlns="">
          <p:sp>
            <p:nvSpPr>
              <p:cNvPr id="3" name="Title 2">
                <a:extLst>
                  <a:ext uri="{FF2B5EF4-FFF2-40B4-BE49-F238E27FC236}">
                    <a16:creationId xmlns:a16="http://schemas.microsoft.com/office/drawing/2014/main" id="{C2216EB9-337B-DD0D-62AD-A43BA68ADBF2}"/>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F480E2D-8B89-1283-CAC0-90BB1A9DA48E}"/>
                  </a:ext>
                </a:extLst>
              </p:cNvPr>
              <p:cNvSpPr>
                <a:spLocks noGrp="1"/>
              </p:cNvSpPr>
              <p:nvPr>
                <p:ph type="body" sz="quarter" idx="17"/>
              </p:nvPr>
            </p:nvSpPr>
            <p:spPr>
              <a:xfrm>
                <a:off x="360000" y="1567087"/>
                <a:ext cx="3818808" cy="920082"/>
              </a:xfrm>
            </p:spPr>
            <p:txBody>
              <a:bodyPr/>
              <a:lstStyle/>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𝑦</m:t>
                      </m:r>
                      <m:r>
                        <a:rPr lang="en-AU" sz="3200" b="0" i="1" smtClean="0">
                          <a:latin typeface="Cambria Math" panose="02040503050406030204" pitchFamily="18" charset="0"/>
                        </a:rPr>
                        <m:t>=</m:t>
                      </m:r>
                      <m:sSup>
                        <m:sSupPr>
                          <m:ctrlPr>
                            <a:rPr lang="en-AU" sz="3200" b="0" i="1" smtClean="0">
                              <a:latin typeface="Cambria Math" panose="02040503050406030204" pitchFamily="18" charset="0"/>
                            </a:rPr>
                          </m:ctrlPr>
                        </m:sSupPr>
                        <m:e>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m:t>
                              </m:r>
                              <m:r>
                                <a:rPr lang="en-AU" sz="3200" b="0" i="1" smtClean="0">
                                  <a:latin typeface="Cambria Math" panose="02040503050406030204" pitchFamily="18" charset="0"/>
                                </a:rPr>
                                <m:t>𝑎</m:t>
                              </m:r>
                            </m:e>
                          </m:d>
                        </m:e>
                        <m:sup>
                          <m:r>
                            <a:rPr lang="en-AU" sz="3200" b="0" i="1" smtClean="0">
                              <a:latin typeface="Cambria Math" panose="02040503050406030204" pitchFamily="18" charset="0"/>
                            </a:rPr>
                            <m:t>2</m:t>
                          </m:r>
                        </m:sup>
                      </m:sSup>
                      <m:r>
                        <a:rPr lang="en-AU" sz="3200" b="0" i="1" smtClean="0">
                          <a:latin typeface="Cambria Math" panose="02040503050406030204" pitchFamily="18" charset="0"/>
                        </a:rPr>
                        <m:t>+</m:t>
                      </m:r>
                      <m:r>
                        <a:rPr lang="en-AU" sz="3200" b="0" i="1" smtClean="0">
                          <a:latin typeface="Cambria Math" panose="02040503050406030204" pitchFamily="18" charset="0"/>
                        </a:rPr>
                        <m:t>𝑐</m:t>
                      </m:r>
                    </m:oMath>
                  </m:oMathPara>
                </a14:m>
                <a:endParaRPr lang="en-AU" sz="3200"/>
              </a:p>
            </p:txBody>
          </p:sp>
        </mc:Choice>
        <mc:Fallback xmlns="">
          <p:sp>
            <p:nvSpPr>
              <p:cNvPr id="5" name="Text Placeholder 4">
                <a:extLst>
                  <a:ext uri="{FF2B5EF4-FFF2-40B4-BE49-F238E27FC236}">
                    <a16:creationId xmlns:a16="http://schemas.microsoft.com/office/drawing/2014/main" id="{BF480E2D-8B89-1283-CAC0-90BB1A9DA48E}"/>
                  </a:ext>
                </a:extLst>
              </p:cNvPr>
              <p:cNvSpPr>
                <a:spLocks noGrp="1" noRot="1" noChangeAspect="1" noMove="1" noResize="1" noEditPoints="1" noAdjustHandles="1" noChangeArrowheads="1" noChangeShapeType="1" noTextEdit="1"/>
              </p:cNvSpPr>
              <p:nvPr>
                <p:ph type="body" sz="quarter" idx="17"/>
              </p:nvPr>
            </p:nvSpPr>
            <p:spPr>
              <a:xfrm>
                <a:off x="360000" y="1567087"/>
                <a:ext cx="3818808" cy="920082"/>
              </a:xfrm>
              <a:blipFill>
                <a:blip r:embed="rId3"/>
                <a:stretch>
                  <a:fillRect/>
                </a:stretch>
              </a:blipFill>
            </p:spPr>
            <p:txBody>
              <a:bodyPr/>
              <a:lstStyle/>
              <a:p>
                <a:r>
                  <a:rPr lang="en-US">
                    <a:noFill/>
                  </a:rPr>
                  <a:t> </a:t>
                </a:r>
              </a:p>
            </p:txBody>
          </p:sp>
        </mc:Fallback>
      </mc:AlternateContent>
      <p:pic>
        <p:nvPicPr>
          <p:cNvPr id="9" name="Picture 8" descr="A concave up parabola.">
            <a:extLst>
              <a:ext uri="{FF2B5EF4-FFF2-40B4-BE49-F238E27FC236}">
                <a16:creationId xmlns:a16="http://schemas.microsoft.com/office/drawing/2014/main" id="{8A37EBD2-76DB-0DDB-1A34-98BA97E46410}"/>
              </a:ext>
            </a:extLst>
          </p:cNvPr>
          <p:cNvPicPr>
            <a:picLocks noChangeAspect="1"/>
          </p:cNvPicPr>
          <p:nvPr/>
        </p:nvPicPr>
        <p:blipFill>
          <a:blip r:embed="rId4"/>
          <a:srcRect t="3676" r="9482"/>
          <a:stretch/>
        </p:blipFill>
        <p:spPr>
          <a:xfrm>
            <a:off x="1399031" y="2466441"/>
            <a:ext cx="3157727" cy="422955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CC84A2-AF38-4461-600B-A65E3F9B08D7}"/>
                  </a:ext>
                </a:extLst>
              </p:cNvPr>
              <p:cNvSpPr txBox="1"/>
              <p:nvPr/>
            </p:nvSpPr>
            <p:spPr>
              <a:xfrm rot="16200000">
                <a:off x="2316573" y="2533520"/>
                <a:ext cx="792295" cy="67665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𝑥</m:t>
                      </m:r>
                      <m:r>
                        <a:rPr lang="en-AU" sz="2800" b="0" i="1" smtClean="0">
                          <a:latin typeface="Cambria Math" panose="02040503050406030204" pitchFamily="18" charset="0"/>
                        </a:rPr>
                        <m:t>=</m:t>
                      </m:r>
                      <m:r>
                        <a:rPr lang="en-AU" sz="2800" b="0" i="1" smtClean="0">
                          <a:latin typeface="Cambria Math" panose="02040503050406030204" pitchFamily="18" charset="0"/>
                        </a:rPr>
                        <m:t>𝑎</m:t>
                      </m:r>
                    </m:oMath>
                  </m:oMathPara>
                </a14:m>
                <a:endParaRPr lang="en-AU" sz="2800"/>
              </a:p>
            </p:txBody>
          </p:sp>
        </mc:Choice>
        <mc:Fallback xmlns="">
          <p:sp>
            <p:nvSpPr>
              <p:cNvPr id="11" name="TextBox 10">
                <a:extLst>
                  <a:ext uri="{FF2B5EF4-FFF2-40B4-BE49-F238E27FC236}">
                    <a16:creationId xmlns:a16="http://schemas.microsoft.com/office/drawing/2014/main" id="{7BCC84A2-AF38-4461-600B-A65E3F9B08D7}"/>
                  </a:ext>
                </a:extLst>
              </p:cNvPr>
              <p:cNvSpPr txBox="1">
                <a:spLocks noRot="1" noChangeAspect="1" noMove="1" noResize="1" noEditPoints="1" noAdjustHandles="1" noChangeArrowheads="1" noChangeShapeType="1" noTextEdit="1"/>
              </p:cNvSpPr>
              <p:nvPr/>
            </p:nvSpPr>
            <p:spPr>
              <a:xfrm rot="16200000">
                <a:off x="2316573" y="2533520"/>
                <a:ext cx="792295" cy="676656"/>
              </a:xfrm>
              <a:prstGeom prst="rect">
                <a:avLst/>
              </a:prstGeom>
              <a:blipFill>
                <a:blip r:embed="rId6"/>
                <a:stretch>
                  <a:fillRect t="-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DF956B-5285-3A9A-C055-3479FC544E25}"/>
                  </a:ext>
                </a:extLst>
              </p:cNvPr>
              <p:cNvSpPr txBox="1"/>
              <p:nvPr/>
            </p:nvSpPr>
            <p:spPr>
              <a:xfrm>
                <a:off x="2859024" y="5792100"/>
                <a:ext cx="914400" cy="58629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m:t>
                      </m:r>
                      <m:r>
                        <a:rPr lang="en-AU" sz="2800" b="0" i="1" smtClean="0">
                          <a:latin typeface="Cambria Math" panose="02040503050406030204" pitchFamily="18" charset="0"/>
                        </a:rPr>
                        <m:t>𝑎</m:t>
                      </m:r>
                      <m:r>
                        <a:rPr lang="en-AU" sz="2800" b="0" i="1" smtClean="0">
                          <a:latin typeface="Cambria Math" panose="02040503050406030204" pitchFamily="18" charset="0"/>
                        </a:rPr>
                        <m:t>, </m:t>
                      </m:r>
                      <m:r>
                        <a:rPr lang="en-AU" sz="2800" b="0" i="1" smtClean="0">
                          <a:latin typeface="Cambria Math" panose="02040503050406030204" pitchFamily="18" charset="0"/>
                        </a:rPr>
                        <m:t>𝑐</m:t>
                      </m:r>
                      <m:r>
                        <a:rPr lang="en-AU" sz="2800" b="0" i="1" smtClean="0">
                          <a:latin typeface="Cambria Math" panose="02040503050406030204" pitchFamily="18" charset="0"/>
                        </a:rPr>
                        <m:t>)</m:t>
                      </m:r>
                    </m:oMath>
                  </m:oMathPara>
                </a14:m>
                <a:endParaRPr lang="en-AU" sz="2800"/>
              </a:p>
            </p:txBody>
          </p:sp>
        </mc:Choice>
        <mc:Fallback xmlns="">
          <p:sp>
            <p:nvSpPr>
              <p:cNvPr id="10" name="TextBox 9">
                <a:extLst>
                  <a:ext uri="{FF2B5EF4-FFF2-40B4-BE49-F238E27FC236}">
                    <a16:creationId xmlns:a16="http://schemas.microsoft.com/office/drawing/2014/main" id="{1DDF956B-5285-3A9A-C055-3479FC544E25}"/>
                  </a:ext>
                </a:extLst>
              </p:cNvPr>
              <p:cNvSpPr txBox="1">
                <a:spLocks noRot="1" noChangeAspect="1" noMove="1" noResize="1" noEditPoints="1" noAdjustHandles="1" noChangeArrowheads="1" noChangeShapeType="1" noTextEdit="1"/>
              </p:cNvSpPr>
              <p:nvPr/>
            </p:nvSpPr>
            <p:spPr>
              <a:xfrm>
                <a:off x="2859024" y="5792100"/>
                <a:ext cx="914400" cy="5862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6A6650F7-357D-EE36-CE56-A8FBCA311256}"/>
                  </a:ext>
                </a:extLst>
              </p:cNvPr>
              <p:cNvSpPr txBox="1">
                <a:spLocks/>
              </p:cNvSpPr>
              <p:nvPr/>
            </p:nvSpPr>
            <p:spPr>
              <a:xfrm>
                <a:off x="6679390" y="1534293"/>
                <a:ext cx="4444610" cy="92008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t>For example, </a:t>
                </a:r>
                <a14:m>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sSup>
                      <m:sSupPr>
                        <m:ctrlPr>
                          <a:rPr lang="en-AU" sz="2400" i="1" smtClean="0">
                            <a:latin typeface="Cambria Math" panose="02040503050406030204" pitchFamily="18" charset="0"/>
                          </a:rPr>
                        </m:ctrlPr>
                      </m:sSupPr>
                      <m:e>
                        <m:d>
                          <m:dPr>
                            <m:ctrlPr>
                              <a:rPr lang="en-AU" sz="2400" i="1" smtClean="0">
                                <a:latin typeface="Cambria Math" panose="02040503050406030204" pitchFamily="18" charset="0"/>
                              </a:rPr>
                            </m:ctrlPr>
                          </m:dPr>
                          <m:e>
                            <m:r>
                              <a:rPr lang="en-AU" sz="2400" i="1" smtClean="0">
                                <a:latin typeface="Cambria Math" panose="02040503050406030204" pitchFamily="18" charset="0"/>
                              </a:rPr>
                              <m:t>𝑥</m:t>
                            </m:r>
                            <m:r>
                              <a:rPr lang="en-AU" sz="2400" i="1" smtClean="0">
                                <a:latin typeface="Cambria Math" panose="02040503050406030204" pitchFamily="18" charset="0"/>
                              </a:rPr>
                              <m:t>−2</m:t>
                            </m:r>
                          </m:e>
                        </m:d>
                      </m:e>
                      <m:sup>
                        <m:r>
                          <a:rPr lang="en-AU" sz="2400" i="1" smtClean="0">
                            <a:latin typeface="Cambria Math" panose="02040503050406030204" pitchFamily="18" charset="0"/>
                          </a:rPr>
                          <m:t>2</m:t>
                        </m:r>
                      </m:sup>
                    </m:sSup>
                    <m:r>
                      <a:rPr lang="en-AU" sz="2400" b="0" i="1" smtClean="0">
                        <a:latin typeface="Cambria Math" panose="02040503050406030204" pitchFamily="18" charset="0"/>
                      </a:rPr>
                      <m:t>−5</m:t>
                    </m:r>
                  </m:oMath>
                </a14:m>
                <a:endParaRPr lang="en-AU" sz="2400"/>
              </a:p>
            </p:txBody>
          </p:sp>
        </mc:Choice>
        <mc:Fallback xmlns="">
          <p:sp>
            <p:nvSpPr>
              <p:cNvPr id="12" name="Text Placeholder 4">
                <a:extLst>
                  <a:ext uri="{FF2B5EF4-FFF2-40B4-BE49-F238E27FC236}">
                    <a16:creationId xmlns:a16="http://schemas.microsoft.com/office/drawing/2014/main" id="{6A6650F7-357D-EE36-CE56-A8FBCA311256}"/>
                  </a:ext>
                </a:extLst>
              </p:cNvPr>
              <p:cNvSpPr txBox="1">
                <a:spLocks noRot="1" noChangeAspect="1" noMove="1" noResize="1" noEditPoints="1" noAdjustHandles="1" noChangeArrowheads="1" noChangeShapeType="1" noTextEdit="1"/>
              </p:cNvSpPr>
              <p:nvPr/>
            </p:nvSpPr>
            <p:spPr>
              <a:xfrm>
                <a:off x="6679390" y="1534293"/>
                <a:ext cx="4444610" cy="920082"/>
              </a:xfrm>
              <a:prstGeom prst="rect">
                <a:avLst/>
              </a:prstGeom>
              <a:blipFill>
                <a:blip r:embed="rId7"/>
                <a:stretch>
                  <a:fillRect l="-4252"/>
                </a:stretch>
              </a:blipFill>
            </p:spPr>
            <p:txBody>
              <a:bodyPr/>
              <a:lstStyle/>
              <a:p>
                <a:r>
                  <a:rPr lang="en-US">
                    <a:noFill/>
                  </a:rPr>
                  <a:t> </a:t>
                </a:r>
              </a:p>
            </p:txBody>
          </p:sp>
        </mc:Fallback>
      </mc:AlternateContent>
      <p:pic>
        <p:nvPicPr>
          <p:cNvPr id="16" name="Picture 15" descr="The graph of y=(x-2)^2-5. ">
            <a:extLst>
              <a:ext uri="{FF2B5EF4-FFF2-40B4-BE49-F238E27FC236}">
                <a16:creationId xmlns:a16="http://schemas.microsoft.com/office/drawing/2014/main" id="{D8699B83-6FCE-B71A-F17C-6B404191B830}"/>
              </a:ext>
            </a:extLst>
          </p:cNvPr>
          <p:cNvPicPr>
            <a:picLocks noChangeAspect="1"/>
          </p:cNvPicPr>
          <p:nvPr/>
        </p:nvPicPr>
        <p:blipFill>
          <a:blip r:embed="rId8"/>
          <a:stretch>
            <a:fillRect/>
          </a:stretch>
        </p:blipFill>
        <p:spPr>
          <a:xfrm>
            <a:off x="7239931" y="2381268"/>
            <a:ext cx="2697726" cy="4020584"/>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F171FA7-239F-5EFB-6B5E-52C776113276}"/>
                  </a:ext>
                </a:extLst>
              </p:cNvPr>
              <p:cNvSpPr txBox="1"/>
              <p:nvPr/>
            </p:nvSpPr>
            <p:spPr>
              <a:xfrm rot="16200000">
                <a:off x="8202262" y="2532888"/>
                <a:ext cx="792295" cy="67665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a:p>
            </p:txBody>
          </p:sp>
        </mc:Choice>
        <mc:Fallback xmlns="">
          <p:sp>
            <p:nvSpPr>
              <p:cNvPr id="18" name="TextBox 17">
                <a:extLst>
                  <a:ext uri="{FF2B5EF4-FFF2-40B4-BE49-F238E27FC236}">
                    <a16:creationId xmlns:a16="http://schemas.microsoft.com/office/drawing/2014/main" id="{9F171FA7-239F-5EFB-6B5E-52C776113276}"/>
                  </a:ext>
                </a:extLst>
              </p:cNvPr>
              <p:cNvSpPr txBox="1">
                <a:spLocks noRot="1" noChangeAspect="1" noMove="1" noResize="1" noEditPoints="1" noAdjustHandles="1" noChangeArrowheads="1" noChangeShapeType="1" noTextEdit="1"/>
              </p:cNvSpPr>
              <p:nvPr/>
            </p:nvSpPr>
            <p:spPr>
              <a:xfrm rot="16200000">
                <a:off x="8202262" y="2532888"/>
                <a:ext cx="792295" cy="67665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1A5DADA-0168-AD46-4289-CE100028AB0F}"/>
                  </a:ext>
                </a:extLst>
              </p:cNvPr>
              <p:cNvSpPr txBox="1"/>
              <p:nvPr/>
            </p:nvSpPr>
            <p:spPr>
              <a:xfrm>
                <a:off x="8588794" y="5825749"/>
                <a:ext cx="914400" cy="58629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 −5)</m:t>
                      </m:r>
                    </m:oMath>
                  </m:oMathPara>
                </a14:m>
                <a:endParaRPr lang="en-AU" sz="2000"/>
              </a:p>
            </p:txBody>
          </p:sp>
        </mc:Choice>
        <mc:Fallback xmlns="">
          <p:sp>
            <p:nvSpPr>
              <p:cNvPr id="17" name="TextBox 16">
                <a:extLst>
                  <a:ext uri="{FF2B5EF4-FFF2-40B4-BE49-F238E27FC236}">
                    <a16:creationId xmlns:a16="http://schemas.microsoft.com/office/drawing/2014/main" id="{81A5DADA-0168-AD46-4289-CE100028AB0F}"/>
                  </a:ext>
                </a:extLst>
              </p:cNvPr>
              <p:cNvSpPr txBox="1">
                <a:spLocks noRot="1" noChangeAspect="1" noMove="1" noResize="1" noEditPoints="1" noAdjustHandles="1" noChangeArrowheads="1" noChangeShapeType="1" noTextEdit="1"/>
              </p:cNvSpPr>
              <p:nvPr/>
            </p:nvSpPr>
            <p:spPr>
              <a:xfrm>
                <a:off x="8588794" y="5825749"/>
                <a:ext cx="914400" cy="586299"/>
              </a:xfrm>
              <a:prstGeom prst="rect">
                <a:avLst/>
              </a:prstGeom>
              <a:blipFill>
                <a:blip r:embed="rId9"/>
                <a:stretch>
                  <a:fillRect l="-6000" r="-60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6B85530-01AA-B7DB-6276-42832D0BA2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87348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E0104-4F11-11D7-08FE-7578B00BC453}"/>
              </a:ext>
            </a:extLst>
          </p:cNvPr>
          <p:cNvSpPr>
            <a:spLocks noGrp="1"/>
          </p:cNvSpPr>
          <p:nvPr>
            <p:ph type="title"/>
          </p:nvPr>
        </p:nvSpPr>
        <p:spPr/>
        <p:txBody>
          <a:bodyPr/>
          <a:lstStyle/>
          <a:p>
            <a:r>
              <a:rPr lang="en-AU" dirty="0"/>
              <a:t>Balancing expressions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06E116-6824-B1E5-8457-AFED86BCAA87}"/>
                  </a:ext>
                </a:extLst>
              </p:cNvPr>
              <p:cNvSpPr txBox="1"/>
              <p:nvPr/>
            </p:nvSpPr>
            <p:spPr>
              <a:xfrm>
                <a:off x="2463800" y="2070383"/>
                <a:ext cx="2717800"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5000" b="0" i="1" smtClean="0">
                              <a:latin typeface="Cambria Math" panose="02040503050406030204" pitchFamily="18" charset="0"/>
                            </a:rPr>
                          </m:ctrlPr>
                        </m:sSupPr>
                        <m:e>
                          <m:r>
                            <a:rPr lang="en-AU" sz="5000" b="0" i="1" smtClean="0">
                              <a:latin typeface="Cambria Math" panose="02040503050406030204" pitchFamily="18" charset="0"/>
                            </a:rPr>
                            <m:t>𝑥</m:t>
                          </m:r>
                        </m:e>
                        <m:sup>
                          <m:r>
                            <a:rPr lang="en-AU" sz="5000" b="0" i="1" smtClean="0">
                              <a:latin typeface="Cambria Math" panose="02040503050406030204" pitchFamily="18" charset="0"/>
                            </a:rPr>
                            <m:t>2</m:t>
                          </m:r>
                        </m:sup>
                      </m:sSup>
                      <m:r>
                        <a:rPr lang="en-AU" sz="5000" b="0" i="1" smtClean="0">
                          <a:latin typeface="Cambria Math" panose="02040503050406030204" pitchFamily="18" charset="0"/>
                        </a:rPr>
                        <m:t>+6</m:t>
                      </m:r>
                      <m:r>
                        <a:rPr lang="en-AU" sz="5000" b="0" i="1" smtClean="0">
                          <a:latin typeface="Cambria Math" panose="02040503050406030204" pitchFamily="18" charset="0"/>
                        </a:rPr>
                        <m:t>𝑥</m:t>
                      </m:r>
                    </m:oMath>
                  </m:oMathPara>
                </a14:m>
                <a:endParaRPr lang="en-AU" sz="5000"/>
              </a:p>
            </p:txBody>
          </p:sp>
        </mc:Choice>
        <mc:Fallback xmlns="">
          <p:sp>
            <p:nvSpPr>
              <p:cNvPr id="5" name="TextBox 4">
                <a:extLst>
                  <a:ext uri="{FF2B5EF4-FFF2-40B4-BE49-F238E27FC236}">
                    <a16:creationId xmlns:a16="http://schemas.microsoft.com/office/drawing/2014/main" id="{1F06E116-6824-B1E5-8457-AFED86BCAA87}"/>
                  </a:ext>
                </a:extLst>
              </p:cNvPr>
              <p:cNvSpPr txBox="1">
                <a:spLocks noRot="1" noChangeAspect="1" noMove="1" noResize="1" noEditPoints="1" noAdjustHandles="1" noChangeArrowheads="1" noChangeShapeType="1" noTextEdit="1"/>
              </p:cNvSpPr>
              <p:nvPr/>
            </p:nvSpPr>
            <p:spPr>
              <a:xfrm>
                <a:off x="2463800" y="2070383"/>
                <a:ext cx="2717800" cy="609600"/>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61A2BA-012C-71DB-E968-BDFCFB21C91B}"/>
                  </a:ext>
                </a:extLst>
              </p:cNvPr>
              <p:cNvSpPr txBox="1"/>
              <p:nvPr/>
            </p:nvSpPr>
            <p:spPr>
              <a:xfrm>
                <a:off x="7343775" y="2070383"/>
                <a:ext cx="2717800" cy="60960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5000" b="0" i="1" smtClean="0">
                              <a:latin typeface="Cambria Math" panose="02040503050406030204" pitchFamily="18" charset="0"/>
                            </a:rPr>
                          </m:ctrlPr>
                        </m:sSupPr>
                        <m:e>
                          <m:d>
                            <m:dPr>
                              <m:ctrlPr>
                                <a:rPr lang="en-AU" sz="5000" b="0" i="1" smtClean="0">
                                  <a:latin typeface="Cambria Math" panose="02040503050406030204" pitchFamily="18" charset="0"/>
                                </a:rPr>
                              </m:ctrlPr>
                            </m:dPr>
                            <m:e>
                              <m:r>
                                <a:rPr lang="en-AU" sz="5000" b="0" i="1" smtClean="0">
                                  <a:latin typeface="Cambria Math" panose="02040503050406030204" pitchFamily="18" charset="0"/>
                                </a:rPr>
                                <m:t>𝑥</m:t>
                              </m:r>
                              <m:r>
                                <a:rPr lang="en-AU" sz="5000" b="0" i="1" smtClean="0">
                                  <a:latin typeface="Cambria Math" panose="02040503050406030204" pitchFamily="18" charset="0"/>
                                </a:rPr>
                                <m:t>+3</m:t>
                              </m:r>
                            </m:e>
                          </m:d>
                        </m:e>
                        <m:sup>
                          <m:r>
                            <a:rPr lang="en-AU" sz="5000" b="0" i="1" smtClean="0">
                              <a:latin typeface="Cambria Math" panose="02040503050406030204" pitchFamily="18" charset="0"/>
                            </a:rPr>
                            <m:t>2</m:t>
                          </m:r>
                        </m:sup>
                      </m:sSup>
                    </m:oMath>
                  </m:oMathPara>
                </a14:m>
                <a:endParaRPr lang="en-AU" sz="5000"/>
              </a:p>
            </p:txBody>
          </p:sp>
        </mc:Choice>
        <mc:Fallback xmlns="">
          <p:sp>
            <p:nvSpPr>
              <p:cNvPr id="6" name="TextBox 5">
                <a:extLst>
                  <a:ext uri="{FF2B5EF4-FFF2-40B4-BE49-F238E27FC236}">
                    <a16:creationId xmlns:a16="http://schemas.microsoft.com/office/drawing/2014/main" id="{8B61A2BA-012C-71DB-E968-BDFCFB21C91B}"/>
                  </a:ext>
                </a:extLst>
              </p:cNvPr>
              <p:cNvSpPr txBox="1">
                <a:spLocks noRot="1" noChangeAspect="1" noMove="1" noResize="1" noEditPoints="1" noAdjustHandles="1" noChangeArrowheads="1" noChangeShapeType="1" noTextEdit="1"/>
              </p:cNvSpPr>
              <p:nvPr/>
            </p:nvSpPr>
            <p:spPr>
              <a:xfrm>
                <a:off x="7343775" y="2070383"/>
                <a:ext cx="2717800" cy="609600"/>
              </a:xfrm>
              <a:prstGeom prst="rect">
                <a:avLst/>
              </a:prstGeom>
              <a:blipFill>
                <a:blip r:embed="rId3"/>
                <a:stretch>
                  <a:fillRect b="-19000"/>
                </a:stretch>
              </a:blipFill>
            </p:spPr>
            <p:txBody>
              <a:bodyPr/>
              <a:lstStyle/>
              <a:p>
                <a:r>
                  <a:rPr lang="en-US">
                    <a:noFill/>
                  </a:rPr>
                  <a:t> </a:t>
                </a:r>
              </a:p>
            </p:txBody>
          </p:sp>
        </mc:Fallback>
      </mc:AlternateContent>
      <p:pic>
        <p:nvPicPr>
          <p:cNvPr id="7" name="Graphic 6" descr="a balanced scale&#10;">
            <a:extLst>
              <a:ext uri="{FF2B5EF4-FFF2-40B4-BE49-F238E27FC236}">
                <a16:creationId xmlns:a16="http://schemas.microsoft.com/office/drawing/2014/main" id="{4798BBC8-57F8-10CC-3A43-59C45EDD3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3675" y="2939670"/>
            <a:ext cx="7020170" cy="2476695"/>
          </a:xfrm>
          <a:prstGeom prst="rect">
            <a:avLst/>
          </a:prstGeom>
        </p:spPr>
      </p:pic>
      <p:sp>
        <p:nvSpPr>
          <p:cNvPr id="8" name="Speech Bubble: Rectangle with Corners Rounded 7">
            <a:extLst>
              <a:ext uri="{FF2B5EF4-FFF2-40B4-BE49-F238E27FC236}">
                <a16:creationId xmlns:a16="http://schemas.microsoft.com/office/drawing/2014/main" id="{78184907-FDF5-98ED-CD0E-FCDECCCBFE33}"/>
              </a:ext>
            </a:extLst>
          </p:cNvPr>
          <p:cNvSpPr/>
          <p:nvPr/>
        </p:nvSpPr>
        <p:spPr>
          <a:xfrm>
            <a:off x="463602" y="4676775"/>
            <a:ext cx="2000198" cy="903632"/>
          </a:xfrm>
          <a:prstGeom prst="wedgeRoundRectCallout">
            <a:avLst>
              <a:gd name="adj1" fmla="val 78572"/>
              <a:gd name="adj2" fmla="val -493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Are the sides balanced?</a:t>
            </a:r>
          </a:p>
        </p:txBody>
      </p:sp>
      <p:sp>
        <p:nvSpPr>
          <p:cNvPr id="9" name="Speech Bubble: Rectangle with Corners Rounded 8">
            <a:extLst>
              <a:ext uri="{FF2B5EF4-FFF2-40B4-BE49-F238E27FC236}">
                <a16:creationId xmlns:a16="http://schemas.microsoft.com/office/drawing/2014/main" id="{11C84532-CF88-0354-A2AE-82E8FE0F62B6}"/>
              </a:ext>
            </a:extLst>
          </p:cNvPr>
          <p:cNvSpPr/>
          <p:nvPr/>
        </p:nvSpPr>
        <p:spPr>
          <a:xfrm>
            <a:off x="9458324" y="4327118"/>
            <a:ext cx="2385675" cy="1253289"/>
          </a:xfrm>
          <a:prstGeom prst="wedgeRoundRectCallout">
            <a:avLst>
              <a:gd name="adj1" fmla="val -77146"/>
              <a:gd name="adj2" fmla="val -482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could be done to either side to make the sides balance?</a:t>
            </a:r>
          </a:p>
        </p:txBody>
      </p:sp>
      <p:pic>
        <p:nvPicPr>
          <p:cNvPr id="12" name="Graphic 11">
            <a:extLst>
              <a:ext uri="{FF2B5EF4-FFF2-40B4-BE49-F238E27FC236}">
                <a16:creationId xmlns:a16="http://schemas.microsoft.com/office/drawing/2014/main" id="{E88C846E-D10B-5146-9B69-94F17B282AA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973" y="3603924"/>
            <a:ext cx="288000" cy="288000"/>
          </a:xfrm>
          <a:prstGeom prst="rect">
            <a:avLst/>
          </a:prstGeom>
        </p:spPr>
      </p:pic>
      <p:sp>
        <p:nvSpPr>
          <p:cNvPr id="2" name="Slide Number Placeholder 1">
            <a:extLst>
              <a:ext uri="{FF2B5EF4-FFF2-40B4-BE49-F238E27FC236}">
                <a16:creationId xmlns:a16="http://schemas.microsoft.com/office/drawing/2014/main" id="{964CC586-5972-5BF6-2B24-851501AE5C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25425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1340AEAC-3DF7-44AD-B333-5A880AF1F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purl.org/dc/dcmitype/"/>
    <ds:schemaRef ds:uri="http://www.w3.org/XML/1998/namespace"/>
    <ds:schemaRef ds:uri="http://purl.org/dc/elements/1.1/"/>
    <ds:schemaRef ds:uri="http://purl.org/dc/terms/"/>
    <ds:schemaRef ds:uri="0d94be99-a0f6-44e7-93d1-7f56be2e14d5"/>
    <ds:schemaRef ds:uri="http://schemas.microsoft.com/office/2006/documentManagement/types"/>
    <ds:schemaRef ds:uri="http://schemas.microsoft.com/office/infopath/2007/PartnerControls"/>
    <ds:schemaRef ds:uri="http://schemas.openxmlformats.org/package/2006/metadata/core-properties"/>
    <ds:schemaRef ds:uri="8c6f0761-0ef4-4d3b-8fe8-3b60dff82ea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312</TotalTime>
  <Words>1462</Words>
  <Application>Microsoft Office PowerPoint</Application>
  <PresentationFormat>Widescreen</PresentationFormat>
  <Paragraphs>170</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Public Sans</vt:lpstr>
      <vt:lpstr>Times New Roman</vt:lpstr>
      <vt:lpstr>Symbol</vt:lpstr>
      <vt:lpstr>Calibri</vt:lpstr>
      <vt:lpstr>Cambria Math</vt:lpstr>
      <vt:lpstr>NSWG Corporate</vt:lpstr>
      <vt:lpstr>Completing the square</vt:lpstr>
      <vt:lpstr>Connecting learning</vt:lpstr>
      <vt:lpstr>Learning intentions and success criteria</vt:lpstr>
      <vt:lpstr>Balancing expressions</vt:lpstr>
      <vt:lpstr>Connecting learning (1)</vt:lpstr>
      <vt:lpstr>Connecting learning (2)</vt:lpstr>
      <vt:lpstr>The form y=(x-a)^2+c</vt:lpstr>
      <vt:lpstr>Releasing responsibility</vt:lpstr>
      <vt:lpstr>Balancing expressions (1)</vt:lpstr>
      <vt:lpstr>Balancing expression (2)</vt:lpstr>
      <vt:lpstr>Completing the square (1)</vt:lpstr>
      <vt:lpstr>Completing the square (2)</vt:lpstr>
      <vt:lpstr>Completing the square (3)</vt:lpstr>
      <vt:lpstr>Completing the square (4)</vt:lpstr>
      <vt:lpstr>Completing the square for non-monic quadratics</vt:lpstr>
      <vt:lpstr>Completing the square for non-monic quadratics (1)</vt:lpstr>
      <vt:lpstr>Completing the square for non-monic quadratics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8 – Completing the square – slide deck</dc:title>
  <dc:creator>NSW Department of Education</dc:creator>
  <dcterms:created xsi:type="dcterms:W3CDTF">2025-05-19T21:52:24Z</dcterms:created>
  <dcterms:modified xsi:type="dcterms:W3CDTF">2025-12-03T01:09:12Z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