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0"/>
  </p:notesMasterIdLst>
  <p:handoutMasterIdLst>
    <p:handoutMasterId r:id="rId21"/>
  </p:handoutMasterIdLst>
  <p:sldIdLst>
    <p:sldId id="26505" r:id="rId5"/>
    <p:sldId id="26383" r:id="rId6"/>
    <p:sldId id="271" r:id="rId7"/>
    <p:sldId id="289" r:id="rId8"/>
    <p:sldId id="26523" r:id="rId9"/>
    <p:sldId id="26506" r:id="rId10"/>
    <p:sldId id="26507" r:id="rId11"/>
    <p:sldId id="394" r:id="rId12"/>
    <p:sldId id="396" r:id="rId13"/>
    <p:sldId id="26526" r:id="rId14"/>
    <p:sldId id="26524" r:id="rId15"/>
    <p:sldId id="26527" r:id="rId16"/>
    <p:sldId id="26529" r:id="rId17"/>
    <p:sldId id="360" r:id="rId18"/>
    <p:sldId id="361" r:id="rId19"/>
  </p:sldIdLst>
  <p:sldSz cx="12192000" cy="6858000"/>
  <p:notesSz cx="6858000" cy="9144000"/>
  <p:embeddedFontLst>
    <p:embeddedFont>
      <p:font typeface="Cambria Math" panose="02040503050406030204" pitchFamily="18" charset="0"/>
      <p:regular r:id="rId22"/>
    </p:embeddedFont>
    <p:embeddedFont>
      <p:font typeface="Public Sans" pitchFamily="2" charset="0"/>
      <p:regular r:id="rId23"/>
      <p:bold r:id="rId24"/>
      <p:italic r:id="rId25"/>
      <p:boldItalic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C25A559F-B1DB-14E4-86C7-DB877BD15D7B}" name="Corinne Towns" initials="CT" userId="S::Corinne.Vingerhoed1@det.nsw.edu.au::552e047b-3ad6-49ed-9d6e-f028379f5a0b" providerId="AD"/>
  <p188:author id="{263BDCEB-9FC8-4690-DFCB-22AE17C08782}" name="John Anderson" initials="JA" userId="S::John.Anderson69@det.nsw.edu.au::4665f8d5-4493-45a3-b249-2f437f2524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56B10C-F282-4274-8CBE-2A87988ECEF0}" v="1" dt="2025-11-26T02:09:12.541"/>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90" y="8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3/12/2025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3/12/2025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6261A-81B5-C02D-4AF3-DC40945A1F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C4941B-130A-FB89-9756-7F9B46391B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BA1954-20A8-D813-877F-E09C716C720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609504F-34A3-EC8F-10F5-77CB51F275F7}"/>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820975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998195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2725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 id="214748376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a:effectLst/>
                <a:latin typeface="+mj-lt"/>
                <a:ea typeface="Times New Roman" panose="02020603050405020304" pitchFamily="18" charset="0"/>
              </a:rPr>
              <a:t>Factorising and graphing non-monic quadratic functions</a:t>
            </a:r>
            <a:endParaRPr lang="en-AU">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Working with linear and quadratic functions</a:t>
            </a:r>
          </a:p>
        </p:txBody>
      </p:sp>
      <p:sp>
        <p:nvSpPr>
          <p:cNvPr id="2" name="Picture Placeholder 1">
            <a:extLst>
              <a:ext uri="{FF2B5EF4-FFF2-40B4-BE49-F238E27FC236}">
                <a16:creationId xmlns:a16="http://schemas.microsoft.com/office/drawing/2014/main" id="{BCBB44E6-1D9B-5185-AF7C-1BB9BB6D9839}"/>
              </a:ext>
              <a:ext uri="{C183D7F6-B498-43B3-948B-1728B52AA6E4}">
                <adec:decorative xmlns:adec="http://schemas.microsoft.com/office/drawing/2017/decorative" val="1"/>
              </a:ext>
            </a:extLst>
          </p:cNvPr>
          <p:cNvSpPr>
            <a:spLocks noGrp="1"/>
          </p:cNvSpPr>
          <p:nvPr>
            <p:ph type="pic" sz="quarter" idx="13"/>
          </p:nvPr>
        </p:nvSpPr>
        <p:spPr/>
        <p:txBody>
          <a:bodyPr/>
          <a:lstStyle/>
          <a:p>
            <a:endParaRPr lang="en-AU">
              <a:latin typeface="+mn-lt"/>
            </a:endParaRPr>
          </a:p>
        </p:txBody>
      </p:sp>
      <p:pic>
        <p:nvPicPr>
          <p:cNvPr id="4" name="Picture Placeholder 4">
            <a:extLst>
              <a:ext uri="{FF2B5EF4-FFF2-40B4-BE49-F238E27FC236}">
                <a16:creationId xmlns:a16="http://schemas.microsoft.com/office/drawing/2014/main" id="{8EDA8429-5505-5891-8205-7EB7044C0BF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23150" r="27598"/>
          <a:stretch/>
        </p:blipFill>
        <p:spPr>
          <a:xfrm>
            <a:off x="7127996" y="0"/>
            <a:ext cx="5064000" cy="6858000"/>
          </a:xfrm>
          <a:prstGeom prst="rect">
            <a:avLst/>
          </a:prstGeo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67DC8-3468-B052-217A-CC4A927F77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8330A3-6BBE-1FDF-236D-28D61F172F35}"/>
              </a:ext>
            </a:extLst>
          </p:cNvPr>
          <p:cNvSpPr>
            <a:spLocks noGrp="1"/>
          </p:cNvSpPr>
          <p:nvPr>
            <p:ph type="title"/>
          </p:nvPr>
        </p:nvSpPr>
        <p:spPr/>
        <p:txBody>
          <a:bodyPr/>
          <a:lstStyle/>
          <a:p>
            <a:r>
              <a:rPr lang="en-AU" dirty="0"/>
              <a:t>Grouping in pairs (1)</a:t>
            </a:r>
          </a:p>
        </p:txBody>
      </p:sp>
      <p:sp>
        <p:nvSpPr>
          <p:cNvPr id="5" name="Text Placeholder 4">
            <a:extLst>
              <a:ext uri="{FF2B5EF4-FFF2-40B4-BE49-F238E27FC236}">
                <a16:creationId xmlns:a16="http://schemas.microsoft.com/office/drawing/2014/main" id="{D95D173C-E900-1B40-BA0D-6E0143FB870A}"/>
              </a:ext>
            </a:extLst>
          </p:cNvPr>
          <p:cNvSpPr>
            <a:spLocks noGrp="1"/>
          </p:cNvSpPr>
          <p:nvPr>
            <p:ph type="body" sz="quarter" idx="18"/>
          </p:nvPr>
        </p:nvSpPr>
        <p:spPr/>
        <p:txBody>
          <a:bodyPr/>
          <a:lstStyle/>
          <a:p>
            <a:r>
              <a:rPr lang="en-AU" dirty="0"/>
              <a:t>Worked example 2</a:t>
            </a:r>
          </a:p>
        </p:txBody>
      </p:sp>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7AF453F3-A122-8B1D-7C48-0DBF90A7075C}"/>
                  </a:ext>
                </a:extLst>
              </p:cNvPr>
              <p:cNvSpPr>
                <a:spLocks noGrp="1"/>
              </p:cNvSpPr>
              <p:nvPr>
                <p:ph idx="1"/>
              </p:nvPr>
            </p:nvSpPr>
            <p:spPr>
              <a:xfrm>
                <a:off x="360000" y="1672239"/>
                <a:ext cx="7547482" cy="453753"/>
              </a:xfrm>
            </p:spPr>
            <p:txBody>
              <a:bodyPr/>
              <a:lstStyle/>
              <a:p>
                <a:r>
                  <a:rPr lang="en-AU"/>
                  <a:t>Factorise </a:t>
                </a:r>
                <a14:m>
                  <m:oMath xmlns:m="http://schemas.openxmlformats.org/officeDocument/2006/math">
                    <m:r>
                      <a:rPr lang="en-AU" b="0" i="1" smtClean="0">
                        <a:latin typeface="Cambria Math" panose="02040503050406030204" pitchFamily="18" charset="0"/>
                      </a:rPr>
                      <m:t>4</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+12</m:t>
                    </m:r>
                    <m:r>
                      <a:rPr lang="en-AU" b="0" i="1" smtClean="0">
                        <a:latin typeface="Cambria Math" panose="02040503050406030204" pitchFamily="18" charset="0"/>
                      </a:rPr>
                      <m:t>𝑥</m:t>
                    </m:r>
                    <m:r>
                      <a:rPr lang="en-AU" b="0" i="1" smtClean="0">
                        <a:latin typeface="Cambria Math" panose="02040503050406030204" pitchFamily="18" charset="0"/>
                      </a:rPr>
                      <m:t>+5</m:t>
                    </m:r>
                  </m:oMath>
                </a14:m>
                <a:r>
                  <a:rPr lang="en-AU"/>
                  <a:t>, by first finding the product, sum and factors. </a:t>
                </a:r>
              </a:p>
              <a:p>
                <a:endParaRPr lang="en-AU" b="0"/>
              </a:p>
            </p:txBody>
          </p:sp>
        </mc:Choice>
        <mc:Fallback xmlns="">
          <p:sp>
            <p:nvSpPr>
              <p:cNvPr id="12" name="Content Placeholder 2">
                <a:extLst>
                  <a:ext uri="{FF2B5EF4-FFF2-40B4-BE49-F238E27FC236}">
                    <a16:creationId xmlns:a16="http://schemas.microsoft.com/office/drawing/2014/main" id="{7AF453F3-A122-8B1D-7C48-0DBF90A7075C}"/>
                  </a:ext>
                </a:extLst>
              </p:cNvPr>
              <p:cNvSpPr>
                <a:spLocks noGrp="1" noRot="1" noChangeAspect="1" noMove="1" noResize="1" noEditPoints="1" noAdjustHandles="1" noChangeArrowheads="1" noChangeShapeType="1" noTextEdit="1"/>
              </p:cNvSpPr>
              <p:nvPr>
                <p:ph idx="1"/>
              </p:nvPr>
            </p:nvSpPr>
            <p:spPr>
              <a:xfrm>
                <a:off x="360000" y="1672239"/>
                <a:ext cx="7547482" cy="453753"/>
              </a:xfrm>
              <a:blipFill>
                <a:blip r:embed="rId3"/>
                <a:stretch>
                  <a:fillRect l="-1858"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4F739D3-3730-8AE8-6446-FD1EF47C30B8}"/>
                  </a:ext>
                </a:extLst>
              </p:cNvPr>
              <p:cNvSpPr txBox="1"/>
              <p:nvPr/>
            </p:nvSpPr>
            <p:spPr>
              <a:xfrm>
                <a:off x="695489" y="2321737"/>
                <a:ext cx="3980425" cy="1420325"/>
              </a:xfrm>
              <a:prstGeom prst="rect">
                <a:avLst/>
              </a:prstGeom>
              <a:noFill/>
            </p:spPr>
            <p:txBody>
              <a:bodyPr wrap="square">
                <a:spAutoFit/>
              </a:bodyPr>
              <a:lstStyle/>
              <a:p>
                <a:pPr algn="ctr">
                  <a:lnSpc>
                    <a:spcPct val="150000"/>
                  </a:lnSpc>
                </a:pPr>
                <a:r>
                  <a:rPr lang="en-AU" sz="2000"/>
                  <a:t>Product </a:t>
                </a:r>
                <a14:m>
                  <m:oMath xmlns:m="http://schemas.openxmlformats.org/officeDocument/2006/math">
                    <m:r>
                      <a:rPr lang="en-AU" sz="2000" b="0" i="1" smtClean="0">
                        <a:latin typeface="Cambria Math" panose="02040503050406030204" pitchFamily="18" charset="0"/>
                      </a:rPr>
                      <m:t>=4×5</m:t>
                    </m:r>
                  </m:oMath>
                </a14:m>
                <a:br>
                  <a:rPr lang="en-AU" sz="2000" b="0"/>
                </a:br>
                <a14:m>
                  <m:oMathPara xmlns:m="http://schemas.openxmlformats.org/officeDocument/2006/math">
                    <m:oMathParaPr>
                      <m:jc m:val="centerGroup"/>
                    </m:oMathParaPr>
                    <m:oMath xmlns:m="http://schemas.openxmlformats.org/officeDocument/2006/math">
                      <m:r>
                        <a:rPr lang="en-AU" sz="2000" b="0" i="0" smtClean="0">
                          <a:latin typeface="Cambria Math" panose="02040503050406030204" pitchFamily="18" charset="0"/>
                        </a:rPr>
                        <m:t>            </m:t>
                      </m:r>
                      <m:r>
                        <m:rPr>
                          <m:aln/>
                        </m:rPr>
                        <a:rPr lang="en-AU" sz="2000" b="0" i="1" smtClean="0">
                          <a:latin typeface="Cambria Math" panose="02040503050406030204" pitchFamily="18" charset="0"/>
                        </a:rPr>
                        <m:t>=</m:t>
                      </m:r>
                      <m:r>
                        <a:rPr lang="en-AU" sz="2000" b="0" i="1" smtClean="0">
                          <a:latin typeface="Cambria Math" panose="02040503050406030204" pitchFamily="18" charset="0"/>
                        </a:rPr>
                        <m:t>20</m:t>
                      </m:r>
                    </m:oMath>
                  </m:oMathPara>
                </a14:m>
                <a:endParaRPr lang="en-AU" sz="2000" b="0"/>
              </a:p>
              <a:p>
                <a:pPr algn="ctr">
                  <a:lnSpc>
                    <a:spcPct val="150000"/>
                  </a:lnSpc>
                </a:pPr>
                <a:r>
                  <a:rPr lang="en-AU" sz="2000" b="0"/>
                  <a:t>Sum </a:t>
                </a:r>
                <a14:m>
                  <m:oMath xmlns:m="http://schemas.openxmlformats.org/officeDocument/2006/math">
                    <m:r>
                      <a:rPr lang="en-AU" sz="2000" b="0" i="1" smtClean="0">
                        <a:latin typeface="Cambria Math" panose="02040503050406030204" pitchFamily="18" charset="0"/>
                      </a:rPr>
                      <m:t>=12</m:t>
                    </m:r>
                  </m:oMath>
                </a14:m>
                <a:endParaRPr lang="en-AU" sz="2000"/>
              </a:p>
            </p:txBody>
          </p:sp>
        </mc:Choice>
        <mc:Fallback xmlns="">
          <p:sp>
            <p:nvSpPr>
              <p:cNvPr id="14" name="TextBox 13">
                <a:extLst>
                  <a:ext uri="{FF2B5EF4-FFF2-40B4-BE49-F238E27FC236}">
                    <a16:creationId xmlns:a16="http://schemas.microsoft.com/office/drawing/2014/main" id="{94F739D3-3730-8AE8-6446-FD1EF47C30B8}"/>
                  </a:ext>
                </a:extLst>
              </p:cNvPr>
              <p:cNvSpPr txBox="1">
                <a:spLocks noRot="1" noChangeAspect="1" noMove="1" noResize="1" noEditPoints="1" noAdjustHandles="1" noChangeArrowheads="1" noChangeShapeType="1" noTextEdit="1"/>
              </p:cNvSpPr>
              <p:nvPr/>
            </p:nvSpPr>
            <p:spPr>
              <a:xfrm>
                <a:off x="695489" y="2321737"/>
                <a:ext cx="3980425" cy="1420325"/>
              </a:xfrm>
              <a:prstGeom prst="rect">
                <a:avLst/>
              </a:prstGeom>
              <a:blipFill>
                <a:blip r:embed="rId4"/>
                <a:stretch>
                  <a:fillRect b="-68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3" name="Table 12" descr="PSF table">
                <a:extLst>
                  <a:ext uri="{FF2B5EF4-FFF2-40B4-BE49-F238E27FC236}">
                    <a16:creationId xmlns:a16="http://schemas.microsoft.com/office/drawing/2014/main" id="{748D2CF9-4A6F-0FE7-F236-D81C8E40FCEA}"/>
                  </a:ext>
                </a:extLst>
              </p:cNvPr>
              <p:cNvGraphicFramePr>
                <a:graphicFrameLocks noGrp="1"/>
              </p:cNvGraphicFramePr>
              <p:nvPr>
                <p:extLst>
                  <p:ext uri="{D42A27DB-BD31-4B8C-83A1-F6EECF244321}">
                    <p14:modId xmlns:p14="http://schemas.microsoft.com/office/powerpoint/2010/main" val="951109631"/>
                  </p:ext>
                </p:extLst>
              </p:nvPr>
            </p:nvGraphicFramePr>
            <p:xfrm>
              <a:off x="498817" y="3826100"/>
              <a:ext cx="5597186" cy="1478280"/>
            </p:xfrm>
            <a:graphic>
              <a:graphicData uri="http://schemas.openxmlformats.org/drawingml/2006/table">
                <a:tbl>
                  <a:tblPr firstRow="1" bandRow="1">
                    <a:tableStyleId>{5C22544A-7EE6-4342-B048-85BDC9FD1C3A}</a:tableStyleId>
                  </a:tblPr>
                  <a:tblGrid>
                    <a:gridCol w="1054651">
                      <a:extLst>
                        <a:ext uri="{9D8B030D-6E8A-4147-A177-3AD203B41FA5}">
                          <a16:colId xmlns:a16="http://schemas.microsoft.com/office/drawing/2014/main" val="2150430033"/>
                        </a:ext>
                      </a:extLst>
                    </a:gridCol>
                    <a:gridCol w="1054651">
                      <a:extLst>
                        <a:ext uri="{9D8B030D-6E8A-4147-A177-3AD203B41FA5}">
                          <a16:colId xmlns:a16="http://schemas.microsoft.com/office/drawing/2014/main" val="3242496177"/>
                        </a:ext>
                      </a:extLst>
                    </a:gridCol>
                    <a:gridCol w="1743942">
                      <a:extLst>
                        <a:ext uri="{9D8B030D-6E8A-4147-A177-3AD203B41FA5}">
                          <a16:colId xmlns:a16="http://schemas.microsoft.com/office/drawing/2014/main" val="3916122213"/>
                        </a:ext>
                      </a:extLst>
                    </a:gridCol>
                    <a:gridCol w="1743942">
                      <a:extLst>
                        <a:ext uri="{9D8B030D-6E8A-4147-A177-3AD203B41FA5}">
                          <a16:colId xmlns:a16="http://schemas.microsoft.com/office/drawing/2014/main" val="828215397"/>
                        </a:ext>
                      </a:extLst>
                    </a:gridCol>
                  </a:tblGrid>
                  <a:tr h="0">
                    <a:tc>
                      <a:txBody>
                        <a:bodyPr/>
                        <a:lstStyle/>
                        <a:p>
                          <a:pPr algn="l"/>
                          <a:r>
                            <a:rPr lang="en-AU" b="0"/>
                            <a:t>Factor 1</a:t>
                          </a: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a:r>
                            <a:rPr lang="en-AU" b="0"/>
                            <a:t>Factor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a:r>
                            <a:rPr lang="en-AU" b="0"/>
                            <a:t>Product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a:r>
                            <a:rPr lang="en-AU" b="0" dirty="0"/>
                            <a:t>Sum</a:t>
                          </a:r>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9406093"/>
                      </a:ext>
                    </a:extLst>
                  </a:tr>
                  <a:tr h="370840">
                    <a:tc>
                      <a:txBody>
                        <a:bodyPr/>
                        <a:lstStyle/>
                        <a:p>
                          <a:pPr algn="ctr"/>
                          <a14:m>
                            <m:oMathPara xmlns:m="http://schemas.openxmlformats.org/officeDocument/2006/math">
                              <m:oMathParaPr>
                                <m:jc m:val="center"/>
                              </m:oMathParaPr>
                              <m:oMath xmlns:m="http://schemas.openxmlformats.org/officeDocument/2006/math">
                                <m:r>
                                  <a:rPr lang="en-AU" b="0" i="1" smtClean="0">
                                    <a:latin typeface="Cambria Math" panose="02040503050406030204" pitchFamily="18" charset="0"/>
                                  </a:rPr>
                                  <m:t>1</m:t>
                                </m:r>
                              </m:oMath>
                            </m:oMathPara>
                          </a14:m>
                          <a:endParaRPr lang="en-AU" b="0"/>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
                              </m:oMathParaPr>
                              <m:oMath xmlns:m="http://schemas.openxmlformats.org/officeDocument/2006/math">
                                <m:r>
                                  <a:rPr lang="en-AU" b="0" i="1" smtClean="0">
                                    <a:latin typeface="Cambria Math" panose="02040503050406030204" pitchFamily="18" charset="0"/>
                                  </a:rPr>
                                  <m:t>20</m:t>
                                </m:r>
                              </m:oMath>
                            </m:oMathPara>
                          </a14:m>
                          <a:endParaRPr lang="en-AU" b="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1×20=20</m:t>
                                </m:r>
                              </m:oMath>
                            </m:oMathPara>
                          </a14:m>
                          <a:endParaRPr lang="en-AU" b="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1+20</m:t>
                                </m:r>
                                <m:r>
                                  <a:rPr lang="en-AU" b="0" i="1" smtClean="0">
                                    <a:latin typeface="Cambria Math" panose="02040503050406030204" pitchFamily="18" charset="0"/>
                                    <a:ea typeface="Cambria Math" panose="02040503050406030204" pitchFamily="18" charset="0"/>
                                  </a:rPr>
                                  <m:t>≠12</m:t>
                                </m:r>
                              </m:oMath>
                            </m:oMathPara>
                          </a14:m>
                          <a:endParaRPr lang="en-AU" b="0"/>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4290501"/>
                      </a:ext>
                    </a:extLst>
                  </a:tr>
                  <a:tr h="370840">
                    <a:tc>
                      <a:txBody>
                        <a:bodyPr/>
                        <a:lstStyle/>
                        <a:p>
                          <a:pPr algn="ctr"/>
                          <a14:m>
                            <m:oMathPara xmlns:m="http://schemas.openxmlformats.org/officeDocument/2006/math">
                              <m:oMathParaPr>
                                <m:jc m:val="center"/>
                              </m:oMathParaPr>
                              <m:oMath xmlns:m="http://schemas.openxmlformats.org/officeDocument/2006/math">
                                <m:r>
                                  <a:rPr lang="en-AU" b="0" smtClean="0">
                                    <a:latin typeface="Cambria Math" panose="02040503050406030204" pitchFamily="18" charset="0"/>
                                  </a:rPr>
                                  <m:t>4</m:t>
                                </m:r>
                              </m:oMath>
                            </m:oMathPara>
                          </a14:m>
                          <a:endParaRPr lang="en-AU" b="0"/>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
                              </m:oMathParaPr>
                              <m:oMath xmlns:m="http://schemas.openxmlformats.org/officeDocument/2006/math">
                                <m:r>
                                  <a:rPr lang="en-AU" b="0" i="0" smtClean="0">
                                    <a:latin typeface="Cambria Math" panose="02040503050406030204" pitchFamily="18" charset="0"/>
                                  </a:rPr>
                                  <m:t>5</m:t>
                                </m:r>
                              </m:oMath>
                            </m:oMathPara>
                          </a14:m>
                          <a:endParaRPr lang="en-AU" b="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4×</m:t>
                                </m:r>
                                <m:r>
                                  <a:rPr lang="en-AU" b="0" i="0" smtClean="0">
                                    <a:latin typeface="Cambria Math" panose="02040503050406030204" pitchFamily="18" charset="0"/>
                                  </a:rPr>
                                  <m:t>5</m:t>
                                </m:r>
                                <m:r>
                                  <a:rPr lang="en-AU" b="0" smtClean="0">
                                    <a:latin typeface="Cambria Math" panose="02040503050406030204" pitchFamily="18" charset="0"/>
                                  </a:rPr>
                                  <m:t>=</m:t>
                                </m:r>
                                <m:r>
                                  <a:rPr lang="en-AU" b="0" i="0" smtClean="0">
                                    <a:latin typeface="Cambria Math" panose="02040503050406030204" pitchFamily="18" charset="0"/>
                                  </a:rPr>
                                  <m:t>20</m:t>
                                </m:r>
                              </m:oMath>
                            </m:oMathPara>
                          </a14:m>
                          <a:endParaRPr lang="en-AU" b="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4+</m:t>
                                </m:r>
                                <m:r>
                                  <a:rPr lang="en-AU" b="0" i="0" smtClean="0">
                                    <a:latin typeface="Cambria Math" panose="02040503050406030204" pitchFamily="18" charset="0"/>
                                  </a:rPr>
                                  <m:t>5</m:t>
                                </m:r>
                                <m:r>
                                  <a:rPr lang="en-AU" b="0" smtClean="0">
                                    <a:latin typeface="Cambria Math" panose="02040503050406030204" pitchFamily="18" charset="0"/>
                                  </a:rPr>
                                  <m:t>≠</m:t>
                                </m:r>
                                <m:r>
                                  <a:rPr lang="en-AU" b="0" i="0" smtClean="0">
                                    <a:latin typeface="Cambria Math" panose="02040503050406030204" pitchFamily="18" charset="0"/>
                                  </a:rPr>
                                  <m:t>12</m:t>
                                </m:r>
                              </m:oMath>
                            </m:oMathPara>
                          </a14:m>
                          <a:endParaRPr lang="en-AU" b="0"/>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3376097"/>
                      </a:ext>
                    </a:extLst>
                  </a:tr>
                  <a:tr h="37084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AU" b="0" i="1" smtClean="0">
                                    <a:solidFill>
                                      <a:srgbClr val="00B050"/>
                                    </a:solidFill>
                                    <a:latin typeface="Cambria Math" panose="02040503050406030204" pitchFamily="18" charset="0"/>
                                  </a:rPr>
                                  <m:t>2</m:t>
                                </m:r>
                              </m:oMath>
                            </m:oMathPara>
                          </a14:m>
                          <a:endParaRPr lang="en-AU">
                            <a:solidFill>
                              <a:srgbClr val="00B050"/>
                            </a:solidFill>
                          </a:endParaRPr>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AU" b="0" i="1" smtClean="0">
                                    <a:solidFill>
                                      <a:srgbClr val="00B050"/>
                                    </a:solidFill>
                                    <a:latin typeface="Cambria Math" panose="02040503050406030204" pitchFamily="18" charset="0"/>
                                  </a:rPr>
                                  <m:t>10</m:t>
                                </m:r>
                              </m:oMath>
                            </m:oMathPara>
                          </a14:m>
                          <a:endParaRPr lang="en-AU">
                            <a:solidFill>
                              <a:srgbClr val="00B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smtClean="0">
                                    <a:solidFill>
                                      <a:srgbClr val="00B050"/>
                                    </a:solidFill>
                                    <a:latin typeface="Cambria Math" panose="02040503050406030204" pitchFamily="18" charset="0"/>
                                  </a:rPr>
                                  <m:t>2×</m:t>
                                </m:r>
                                <m:r>
                                  <a:rPr lang="en-AU" b="0" i="0" smtClean="0">
                                    <a:solidFill>
                                      <a:srgbClr val="00B050"/>
                                    </a:solidFill>
                                    <a:latin typeface="Cambria Math" panose="02040503050406030204" pitchFamily="18" charset="0"/>
                                  </a:rPr>
                                  <m:t>10</m:t>
                                </m:r>
                                <m:r>
                                  <a:rPr lang="en-AU" b="0" smtClean="0">
                                    <a:solidFill>
                                      <a:srgbClr val="00B050"/>
                                    </a:solidFill>
                                    <a:latin typeface="Cambria Math" panose="02040503050406030204" pitchFamily="18" charset="0"/>
                                  </a:rPr>
                                  <m:t>=</m:t>
                                </m:r>
                                <m:r>
                                  <a:rPr lang="en-AU" b="0" i="0" smtClean="0">
                                    <a:solidFill>
                                      <a:srgbClr val="00B050"/>
                                    </a:solidFill>
                                    <a:latin typeface="Cambria Math" panose="02040503050406030204" pitchFamily="18" charset="0"/>
                                  </a:rPr>
                                  <m:t>20</m:t>
                                </m:r>
                              </m:oMath>
                            </m:oMathPara>
                          </a14:m>
                          <a:endParaRPr lang="en-AU">
                            <a:solidFill>
                              <a:srgbClr val="00B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i="1" smtClean="0">
                                    <a:solidFill>
                                      <a:srgbClr val="00B050"/>
                                    </a:solidFill>
                                    <a:latin typeface="Cambria Math" panose="02040503050406030204" pitchFamily="18" charset="0"/>
                                  </a:rPr>
                                  <m:t>2+10=12</m:t>
                                </m:r>
                              </m:oMath>
                            </m:oMathPara>
                          </a14:m>
                          <a:endParaRPr lang="en-AU" dirty="0">
                            <a:solidFill>
                              <a:srgbClr val="00B050"/>
                            </a:solidFill>
                          </a:endParaRPr>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2024133"/>
                      </a:ext>
                    </a:extLst>
                  </a:tr>
                </a:tbl>
              </a:graphicData>
            </a:graphic>
          </p:graphicFrame>
        </mc:Choice>
        <mc:Fallback xmlns="">
          <p:graphicFrame>
            <p:nvGraphicFramePr>
              <p:cNvPr id="13" name="Table 12" descr="PSF table">
                <a:extLst>
                  <a:ext uri="{FF2B5EF4-FFF2-40B4-BE49-F238E27FC236}">
                    <a16:creationId xmlns:a16="http://schemas.microsoft.com/office/drawing/2014/main" id="{748D2CF9-4A6F-0FE7-F236-D81C8E40FCEA}"/>
                  </a:ext>
                </a:extLst>
              </p:cNvPr>
              <p:cNvGraphicFramePr>
                <a:graphicFrameLocks noGrp="1"/>
              </p:cNvGraphicFramePr>
              <p:nvPr>
                <p:extLst>
                  <p:ext uri="{D42A27DB-BD31-4B8C-83A1-F6EECF244321}">
                    <p14:modId xmlns:p14="http://schemas.microsoft.com/office/powerpoint/2010/main" val="951109631"/>
                  </p:ext>
                </p:extLst>
              </p:nvPr>
            </p:nvGraphicFramePr>
            <p:xfrm>
              <a:off x="498817" y="3826100"/>
              <a:ext cx="5597186" cy="1478280"/>
            </p:xfrm>
            <a:graphic>
              <a:graphicData uri="http://schemas.openxmlformats.org/drawingml/2006/table">
                <a:tbl>
                  <a:tblPr firstRow="1" bandRow="1">
                    <a:tableStyleId>{5C22544A-7EE6-4342-B048-85BDC9FD1C3A}</a:tableStyleId>
                  </a:tblPr>
                  <a:tblGrid>
                    <a:gridCol w="1054651">
                      <a:extLst>
                        <a:ext uri="{9D8B030D-6E8A-4147-A177-3AD203B41FA5}">
                          <a16:colId xmlns:a16="http://schemas.microsoft.com/office/drawing/2014/main" val="2150430033"/>
                        </a:ext>
                      </a:extLst>
                    </a:gridCol>
                    <a:gridCol w="1054651">
                      <a:extLst>
                        <a:ext uri="{9D8B030D-6E8A-4147-A177-3AD203B41FA5}">
                          <a16:colId xmlns:a16="http://schemas.microsoft.com/office/drawing/2014/main" val="3242496177"/>
                        </a:ext>
                      </a:extLst>
                    </a:gridCol>
                    <a:gridCol w="1743942">
                      <a:extLst>
                        <a:ext uri="{9D8B030D-6E8A-4147-A177-3AD203B41FA5}">
                          <a16:colId xmlns:a16="http://schemas.microsoft.com/office/drawing/2014/main" val="3916122213"/>
                        </a:ext>
                      </a:extLst>
                    </a:gridCol>
                    <a:gridCol w="1743942">
                      <a:extLst>
                        <a:ext uri="{9D8B030D-6E8A-4147-A177-3AD203B41FA5}">
                          <a16:colId xmlns:a16="http://schemas.microsoft.com/office/drawing/2014/main" val="828215397"/>
                        </a:ext>
                      </a:extLst>
                    </a:gridCol>
                  </a:tblGrid>
                  <a:tr h="365760">
                    <a:tc>
                      <a:txBody>
                        <a:bodyPr/>
                        <a:lstStyle/>
                        <a:p>
                          <a:pPr algn="l"/>
                          <a:r>
                            <a:rPr lang="en-AU" b="0"/>
                            <a:t>Factor 1</a:t>
                          </a: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a:r>
                            <a:rPr lang="en-AU" b="0"/>
                            <a:t>Factor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a:r>
                            <a:rPr lang="en-AU" b="0"/>
                            <a:t>Product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a:r>
                            <a:rPr lang="en-AU" b="0" dirty="0"/>
                            <a:t>Sum</a:t>
                          </a:r>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9406093"/>
                      </a:ext>
                    </a:extLst>
                  </a:tr>
                  <a:tr h="370840">
                    <a:tc>
                      <a:txBody>
                        <a:bodyPr/>
                        <a:lstStyle/>
                        <a:p>
                          <a:endParaRPr lang="en-US"/>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a:blip r:embed="rId5"/>
                          <a:stretch>
                            <a:fillRect t="-104839" r="-432370" b="-198387"/>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a:blip r:embed="rId5"/>
                          <a:stretch>
                            <a:fillRect l="-99425" t="-104839" r="-329885" b="-198387"/>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a:blip r:embed="rId5"/>
                          <a:stretch>
                            <a:fillRect l="-121329" t="-104839" r="-100699" b="-198387"/>
                          </a:stretch>
                        </a:blipFill>
                      </a:tcPr>
                    </a:tc>
                    <a:tc>
                      <a:txBody>
                        <a:bodyPr/>
                        <a:lstStyle/>
                        <a:p>
                          <a:endParaRPr lang="en-US"/>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a:blip r:embed="rId5"/>
                          <a:stretch>
                            <a:fillRect l="-220557" t="-104839" r="-348" b="-198387"/>
                          </a:stretch>
                        </a:blipFill>
                      </a:tcPr>
                    </a:tc>
                    <a:extLst>
                      <a:ext uri="{0D108BD9-81ED-4DB2-BD59-A6C34878D82A}">
                        <a16:rowId xmlns:a16="http://schemas.microsoft.com/office/drawing/2014/main" val="1314290501"/>
                      </a:ext>
                    </a:extLst>
                  </a:tr>
                  <a:tr h="370840">
                    <a:tc>
                      <a:txBody>
                        <a:bodyPr/>
                        <a:lstStyle/>
                        <a:p>
                          <a:endParaRPr lang="en-US"/>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t="-208197" r="-432370" b="-10163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99425" t="-208197" r="-329885" b="-10163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21329" t="-208197" r="-100699" b="-101639"/>
                          </a:stretch>
                        </a:blipFill>
                      </a:tcPr>
                    </a:tc>
                    <a:tc>
                      <a:txBody>
                        <a:bodyPr/>
                        <a:lstStyle/>
                        <a:p>
                          <a:endParaRPr lang="en-US"/>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20557" t="-208197" r="-348" b="-101639"/>
                          </a:stretch>
                        </a:blipFill>
                      </a:tcPr>
                    </a:tc>
                    <a:extLst>
                      <a:ext uri="{0D108BD9-81ED-4DB2-BD59-A6C34878D82A}">
                        <a16:rowId xmlns:a16="http://schemas.microsoft.com/office/drawing/2014/main" val="3853376097"/>
                      </a:ext>
                    </a:extLst>
                  </a:tr>
                  <a:tr h="370840">
                    <a:tc>
                      <a:txBody>
                        <a:bodyPr/>
                        <a:lstStyle/>
                        <a:p>
                          <a:endParaRPr lang="en-US"/>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t="-308197" r="-432370" b="-163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99425" t="-308197" r="-329885" b="-163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21329" t="-308197" r="-100699" b="-1639"/>
                          </a:stretch>
                        </a:blipFill>
                      </a:tcPr>
                    </a:tc>
                    <a:tc>
                      <a:txBody>
                        <a:bodyPr/>
                        <a:lstStyle/>
                        <a:p>
                          <a:endParaRPr lang="en-US"/>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20557" t="-308197" r="-348" b="-1639"/>
                          </a:stretch>
                        </a:blipFill>
                      </a:tcPr>
                    </a:tc>
                    <a:extLst>
                      <a:ext uri="{0D108BD9-81ED-4DB2-BD59-A6C34878D82A}">
                        <a16:rowId xmlns:a16="http://schemas.microsoft.com/office/drawing/2014/main" val="3632024133"/>
                      </a:ext>
                    </a:extLst>
                  </a:tr>
                </a:tbl>
              </a:graphicData>
            </a:graphic>
          </p:graphicFrame>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0F1CECD-AA1F-353C-5333-16285507EA12}"/>
                  </a:ext>
                </a:extLst>
              </p:cNvPr>
              <p:cNvSpPr txBox="1"/>
              <p:nvPr/>
            </p:nvSpPr>
            <p:spPr>
              <a:xfrm>
                <a:off x="564176" y="5648386"/>
                <a:ext cx="4522174" cy="400110"/>
              </a:xfrm>
              <a:prstGeom prst="rect">
                <a:avLst/>
              </a:prstGeom>
              <a:noFill/>
            </p:spPr>
            <p:txBody>
              <a:bodyPr wrap="square">
                <a:spAutoFit/>
              </a:bodyPr>
              <a:lstStyle/>
              <a:p>
                <a:pPr algn="ctr"/>
                <a:r>
                  <a:rPr lang="en-AU" sz="2000" b="0"/>
                  <a:t>Factors </a:t>
                </a:r>
                <a14:m>
                  <m:oMath xmlns:m="http://schemas.openxmlformats.org/officeDocument/2006/math">
                    <m:r>
                      <a:rPr lang="en-AU" sz="2000" b="0" i="1" smtClean="0">
                        <a:latin typeface="Cambria Math" panose="02040503050406030204" pitchFamily="18" charset="0"/>
                      </a:rPr>
                      <m:t>=2, 12</m:t>
                    </m:r>
                  </m:oMath>
                </a14:m>
                <a:endParaRPr lang="en-AU" sz="2000" b="0"/>
              </a:p>
            </p:txBody>
          </p:sp>
        </mc:Choice>
        <mc:Fallback xmlns="">
          <p:sp>
            <p:nvSpPr>
              <p:cNvPr id="15" name="TextBox 14">
                <a:extLst>
                  <a:ext uri="{FF2B5EF4-FFF2-40B4-BE49-F238E27FC236}">
                    <a16:creationId xmlns:a16="http://schemas.microsoft.com/office/drawing/2014/main" id="{20F1CECD-AA1F-353C-5333-16285507EA12}"/>
                  </a:ext>
                </a:extLst>
              </p:cNvPr>
              <p:cNvSpPr txBox="1">
                <a:spLocks noRot="1" noChangeAspect="1" noMove="1" noResize="1" noEditPoints="1" noAdjustHandles="1" noChangeArrowheads="1" noChangeShapeType="1" noTextEdit="1"/>
              </p:cNvSpPr>
              <p:nvPr/>
            </p:nvSpPr>
            <p:spPr>
              <a:xfrm>
                <a:off x="564176" y="5648386"/>
                <a:ext cx="4522174" cy="400110"/>
              </a:xfrm>
              <a:prstGeom prst="rect">
                <a:avLst/>
              </a:prstGeom>
              <a:blipFill>
                <a:blip r:embed="rId6"/>
                <a:stretch>
                  <a:fillRect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DBE0A0D-94C3-0832-38F3-C2C3EA635685}"/>
                  </a:ext>
                </a:extLst>
              </p:cNvPr>
              <p:cNvSpPr txBox="1"/>
              <p:nvPr/>
            </p:nvSpPr>
            <p:spPr>
              <a:xfrm>
                <a:off x="6827065" y="2212939"/>
                <a:ext cx="5125701" cy="3662541"/>
              </a:xfrm>
              <a:prstGeom prst="rect">
                <a:avLst/>
              </a:prstGeom>
              <a:noFill/>
            </p:spPr>
            <p:txBody>
              <a:bodyPr wrap="square">
                <a:spAutoFit/>
              </a:bodyPr>
              <a:lstStyle/>
              <a:p>
                <a:pPr>
                  <a:lnSpc>
                    <a:spcPct val="20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4</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+12</m:t>
                      </m:r>
                      <m:r>
                        <a:rPr lang="en-AU" sz="2000" b="0" i="1" smtClean="0">
                          <a:latin typeface="Cambria Math" panose="02040503050406030204" pitchFamily="18" charset="0"/>
                        </a:rPr>
                        <m:t>𝑥</m:t>
                      </m:r>
                      <m:r>
                        <a:rPr lang="en-AU" sz="2000" b="0" i="1" smtClean="0">
                          <a:latin typeface="Cambria Math" panose="02040503050406030204" pitchFamily="18" charset="0"/>
                        </a:rPr>
                        <m:t>+5</m:t>
                      </m:r>
                    </m:oMath>
                  </m:oMathPara>
                </a14:m>
                <a:endParaRPr lang="en-AU" sz="2000" b="0" i="1">
                  <a:latin typeface="Cambria Math" panose="02040503050406030204" pitchFamily="18" charset="0"/>
                </a:endParaRPr>
              </a:p>
              <a:p>
                <a:pPr>
                  <a:lnSpc>
                    <a:spcPct val="20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4</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solidFill>
                            <a:srgbClr val="00B050"/>
                          </a:solidFill>
                          <a:latin typeface="Cambria Math" panose="02040503050406030204" pitchFamily="18" charset="0"/>
                        </a:rPr>
                        <m:t>+2</m:t>
                      </m:r>
                      <m:r>
                        <a:rPr lang="en-AU" sz="2000" b="0" i="1" smtClean="0">
                          <a:solidFill>
                            <a:srgbClr val="00B050"/>
                          </a:solidFill>
                          <a:latin typeface="Cambria Math" panose="02040503050406030204" pitchFamily="18" charset="0"/>
                        </a:rPr>
                        <m:t>𝑥</m:t>
                      </m:r>
                      <m:r>
                        <a:rPr lang="en-AU" sz="2000" b="0" i="1" smtClean="0">
                          <a:solidFill>
                            <a:srgbClr val="00B050"/>
                          </a:solidFill>
                          <a:latin typeface="Cambria Math" panose="02040503050406030204" pitchFamily="18" charset="0"/>
                        </a:rPr>
                        <m:t>+10</m:t>
                      </m:r>
                      <m:r>
                        <a:rPr lang="en-AU" sz="2000" b="0" i="1" smtClean="0">
                          <a:solidFill>
                            <a:srgbClr val="00B050"/>
                          </a:solidFill>
                          <a:latin typeface="Cambria Math" panose="02040503050406030204" pitchFamily="18" charset="0"/>
                        </a:rPr>
                        <m:t>𝑥</m:t>
                      </m:r>
                      <m:r>
                        <a:rPr lang="en-AU" sz="2000" b="0" i="1" smtClean="0">
                          <a:latin typeface="Cambria Math" panose="02040503050406030204" pitchFamily="18" charset="0"/>
                        </a:rPr>
                        <m:t>+5</m:t>
                      </m:r>
                    </m:oMath>
                  </m:oMathPara>
                </a14:m>
                <a:endParaRPr lang="en-AU" sz="2000" b="0"/>
              </a:p>
              <a:p>
                <a:pPr>
                  <a:lnSpc>
                    <a:spcPct val="200000"/>
                  </a:lnSpc>
                </a:pPr>
                <a:r>
                  <a:rPr lang="en-AU" sz="1800">
                    <a:effectLst/>
                    <a:latin typeface="Arial" panose="020B0604020202020204" pitchFamily="34" charset="0"/>
                    <a:ea typeface="Calibri" panose="020F0502020204030204" pitchFamily="34" charset="0"/>
                  </a:rPr>
                  <a:t>Factorise each pair</a:t>
                </a:r>
              </a:p>
              <a:p>
                <a:pPr>
                  <a:lnSpc>
                    <a:spcPct val="20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=2</m:t>
                      </m:r>
                      <m:r>
                        <a:rPr lang="en-AU" sz="2000" b="0" i="1" smtClean="0">
                          <a:latin typeface="Cambria Math" panose="02040503050406030204" pitchFamily="18" charset="0"/>
                        </a:rPr>
                        <m:t>𝑥</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2</m:t>
                          </m:r>
                          <m:r>
                            <a:rPr lang="en-AU" sz="2000" b="0" i="1" smtClean="0">
                              <a:latin typeface="Cambria Math" panose="02040503050406030204" pitchFamily="18" charset="0"/>
                            </a:rPr>
                            <m:t>𝑥</m:t>
                          </m:r>
                          <m:r>
                            <a:rPr lang="en-AU" sz="2000" b="0" i="1" smtClean="0">
                              <a:latin typeface="Cambria Math" panose="02040503050406030204" pitchFamily="18" charset="0"/>
                            </a:rPr>
                            <m:t>+1</m:t>
                          </m:r>
                        </m:e>
                      </m:d>
                      <m:r>
                        <a:rPr lang="en-AU" sz="2000" b="0" i="1" smtClean="0">
                          <a:latin typeface="Cambria Math" panose="02040503050406030204" pitchFamily="18" charset="0"/>
                        </a:rPr>
                        <m:t>+5(2</m:t>
                      </m:r>
                      <m:r>
                        <a:rPr lang="en-AU" sz="2000" b="0" i="1" smtClean="0">
                          <a:latin typeface="Cambria Math" panose="02040503050406030204" pitchFamily="18" charset="0"/>
                        </a:rPr>
                        <m:t>𝑥</m:t>
                      </m:r>
                      <m:r>
                        <a:rPr lang="en-AU" sz="2000" b="0" i="1" smtClean="0">
                          <a:latin typeface="Cambria Math" panose="02040503050406030204" pitchFamily="18" charset="0"/>
                        </a:rPr>
                        <m:t>+1)</m:t>
                      </m:r>
                    </m:oMath>
                  </m:oMathPara>
                </a14:m>
                <a:endParaRPr lang="en-AU" sz="2000"/>
              </a:p>
              <a:p>
                <a:pPr>
                  <a:lnSpc>
                    <a:spcPct val="200000"/>
                  </a:lnSpc>
                </a:pPr>
                <a:r>
                  <a:rPr lang="en-AU" sz="1800">
                    <a:effectLst/>
                    <a:latin typeface="Arial" panose="020B0604020202020204" pitchFamily="34" charset="0"/>
                    <a:ea typeface="Calibri" panose="020F0502020204030204" pitchFamily="34" charset="0"/>
                  </a:rPr>
                  <a:t>Factorise using </a:t>
                </a:r>
                <a14:m>
                  <m:oMath xmlns:m="http://schemas.openxmlformats.org/officeDocument/2006/math">
                    <m:r>
                      <a:rPr lang="en-AU" sz="1800" i="1">
                        <a:effectLst/>
                        <a:latin typeface="Cambria Math" panose="02040503050406030204" pitchFamily="18" charset="0"/>
                        <a:ea typeface="Calibri" panose="020F0502020204030204" pitchFamily="34" charset="0"/>
                      </a:rPr>
                      <m:t>(2</m:t>
                    </m:r>
                    <m:r>
                      <a:rPr lang="en-AU" sz="1800" i="1">
                        <a:effectLst/>
                        <a:latin typeface="Cambria Math" panose="02040503050406030204" pitchFamily="18" charset="0"/>
                        <a:ea typeface="Calibri" panose="020F0502020204030204" pitchFamily="34" charset="0"/>
                      </a:rPr>
                      <m:t>𝑥</m:t>
                    </m:r>
                    <m:r>
                      <a:rPr lang="en-AU" sz="1800" i="1">
                        <a:effectLst/>
                        <a:latin typeface="Cambria Math" panose="02040503050406030204" pitchFamily="18" charset="0"/>
                        <a:ea typeface="Calibri" panose="020F0502020204030204" pitchFamily="34" charset="0"/>
                      </a:rPr>
                      <m:t>+1)</m:t>
                    </m:r>
                  </m:oMath>
                </a14:m>
                <a:r>
                  <a:rPr lang="en-AU" sz="1800">
                    <a:effectLst/>
                    <a:latin typeface="Arial" panose="020B0604020202020204" pitchFamily="34" charset="0"/>
                    <a:ea typeface="Calibri" panose="020F0502020204030204" pitchFamily="34" charset="0"/>
                  </a:rPr>
                  <a:t> as a common factor</a:t>
                </a:r>
              </a:p>
              <a:p>
                <a:pPr>
                  <a:lnSpc>
                    <a:spcPct val="20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=(2</m:t>
                      </m:r>
                      <m:r>
                        <a:rPr lang="en-AU" sz="2000" b="0" i="1" smtClean="0">
                          <a:latin typeface="Cambria Math" panose="02040503050406030204" pitchFamily="18" charset="0"/>
                        </a:rPr>
                        <m:t>𝑥</m:t>
                      </m:r>
                      <m:r>
                        <a:rPr lang="en-AU" sz="2000" b="0" i="1" smtClean="0">
                          <a:latin typeface="Cambria Math" panose="02040503050406030204" pitchFamily="18" charset="0"/>
                        </a:rPr>
                        <m:t>+1)(2</m:t>
                      </m:r>
                      <m:r>
                        <a:rPr lang="en-AU" sz="2000" b="0" i="1" smtClean="0">
                          <a:latin typeface="Cambria Math" panose="02040503050406030204" pitchFamily="18" charset="0"/>
                        </a:rPr>
                        <m:t>𝑥</m:t>
                      </m:r>
                      <m:r>
                        <a:rPr lang="en-AU" sz="2000" b="0" i="1" smtClean="0">
                          <a:latin typeface="Cambria Math" panose="02040503050406030204" pitchFamily="18" charset="0"/>
                        </a:rPr>
                        <m:t>+5)</m:t>
                      </m:r>
                    </m:oMath>
                  </m:oMathPara>
                </a14:m>
                <a:endParaRPr lang="en-AU" sz="2000"/>
              </a:p>
            </p:txBody>
          </p:sp>
        </mc:Choice>
        <mc:Fallback xmlns="">
          <p:sp>
            <p:nvSpPr>
              <p:cNvPr id="17" name="TextBox 16">
                <a:extLst>
                  <a:ext uri="{FF2B5EF4-FFF2-40B4-BE49-F238E27FC236}">
                    <a16:creationId xmlns:a16="http://schemas.microsoft.com/office/drawing/2014/main" id="{CDBE0A0D-94C3-0832-38F3-C2C3EA635685}"/>
                  </a:ext>
                </a:extLst>
              </p:cNvPr>
              <p:cNvSpPr txBox="1">
                <a:spLocks noRot="1" noChangeAspect="1" noMove="1" noResize="1" noEditPoints="1" noAdjustHandles="1" noChangeArrowheads="1" noChangeShapeType="1" noTextEdit="1"/>
              </p:cNvSpPr>
              <p:nvPr/>
            </p:nvSpPr>
            <p:spPr>
              <a:xfrm>
                <a:off x="6827065" y="2212939"/>
                <a:ext cx="5125701" cy="3662541"/>
              </a:xfrm>
              <a:prstGeom prst="rect">
                <a:avLst/>
              </a:prstGeom>
              <a:blipFill>
                <a:blip r:embed="rId2"/>
                <a:stretch>
                  <a:fillRect l="-1070"/>
                </a:stretch>
              </a:blipFill>
            </p:spPr>
            <p:txBody>
              <a:bodyPr/>
              <a:lstStyle/>
              <a:p>
                <a:r>
                  <a:rPr lang="en-US">
                    <a:noFill/>
                  </a:rPr>
                  <a:t> </a:t>
                </a:r>
              </a:p>
            </p:txBody>
          </p:sp>
        </mc:Fallback>
      </mc:AlternateContent>
      <p:sp>
        <p:nvSpPr>
          <p:cNvPr id="8" name="Speech Bubble: Rectangle with Corners Rounded 7">
            <a:extLst>
              <a:ext uri="{FF2B5EF4-FFF2-40B4-BE49-F238E27FC236}">
                <a16:creationId xmlns:a16="http://schemas.microsoft.com/office/drawing/2014/main" id="{A4E01778-E122-C44E-15F4-FB060C94F076}"/>
              </a:ext>
            </a:extLst>
          </p:cNvPr>
          <p:cNvSpPr/>
          <p:nvPr/>
        </p:nvSpPr>
        <p:spPr>
          <a:xfrm>
            <a:off x="4166755" y="5495186"/>
            <a:ext cx="2294779" cy="706511"/>
          </a:xfrm>
          <a:prstGeom prst="wedgeRoundRectCallout">
            <a:avLst>
              <a:gd name="adj1" fmla="val -64180"/>
              <a:gd name="adj2" fmla="val 25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a:t>How were the factors determined?</a:t>
            </a:r>
          </a:p>
        </p:txBody>
      </p:sp>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06DF0609-CE17-E21C-E833-B9CA420C7AA0}"/>
                  </a:ext>
                </a:extLst>
              </p:cNvPr>
              <p:cNvSpPr/>
              <p:nvPr/>
            </p:nvSpPr>
            <p:spPr>
              <a:xfrm>
                <a:off x="9254223" y="2021514"/>
                <a:ext cx="2371553" cy="716007"/>
              </a:xfrm>
              <a:prstGeom prst="wedgeRoundRectCallout">
                <a:avLst>
                  <a:gd name="adj1" fmla="val -50823"/>
                  <a:gd name="adj2" fmla="val 9344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a:t>Why is </a:t>
                </a:r>
                <a14:m>
                  <m:oMath xmlns:m="http://schemas.openxmlformats.org/officeDocument/2006/math">
                    <m:r>
                      <a:rPr lang="en-AU" sz="1800" b="0" i="1" dirty="0" smtClean="0">
                        <a:latin typeface="Cambria Math" panose="02040503050406030204" pitchFamily="18" charset="0"/>
                      </a:rPr>
                      <m:t>12</m:t>
                    </m:r>
                    <m:r>
                      <a:rPr lang="en-AU" sz="1800" b="0" i="1" dirty="0" smtClean="0">
                        <a:latin typeface="Cambria Math" panose="02040503050406030204" pitchFamily="18" charset="0"/>
                      </a:rPr>
                      <m:t>𝑥</m:t>
                    </m:r>
                  </m:oMath>
                </a14:m>
                <a:r>
                  <a:rPr lang="en-AU" sz="1800"/>
                  <a:t> rewritten as </a:t>
                </a:r>
                <a14:m>
                  <m:oMath xmlns:m="http://schemas.openxmlformats.org/officeDocument/2006/math">
                    <m:r>
                      <a:rPr lang="en-AU" sz="1800" b="0" i="1" smtClean="0">
                        <a:latin typeface="Cambria Math" panose="02040503050406030204" pitchFamily="18" charset="0"/>
                      </a:rPr>
                      <m:t>2</m:t>
                    </m:r>
                    <m:r>
                      <a:rPr lang="en-AU" sz="1800" b="0" i="1" smtClean="0">
                        <a:latin typeface="Cambria Math" panose="02040503050406030204" pitchFamily="18" charset="0"/>
                      </a:rPr>
                      <m:t>𝑥</m:t>
                    </m:r>
                    <m:r>
                      <a:rPr lang="en-AU" sz="1800" b="0" i="1" smtClean="0">
                        <a:latin typeface="Cambria Math" panose="02040503050406030204" pitchFamily="18" charset="0"/>
                      </a:rPr>
                      <m:t>+10</m:t>
                    </m:r>
                    <m:r>
                      <a:rPr lang="en-AU" sz="1800" b="0" i="1" smtClean="0">
                        <a:latin typeface="Cambria Math" panose="02040503050406030204" pitchFamily="18" charset="0"/>
                      </a:rPr>
                      <m:t>𝑥</m:t>
                    </m:r>
                  </m:oMath>
                </a14:m>
                <a:r>
                  <a:rPr lang="en-AU" sz="1800"/>
                  <a:t>?</a:t>
                </a:r>
              </a:p>
            </p:txBody>
          </p:sp>
        </mc:Choice>
        <mc:Fallback xmlns="">
          <p:sp>
            <p:nvSpPr>
              <p:cNvPr id="7" name="Speech Bubble: Rectangle with Corners Rounded 6">
                <a:extLst>
                  <a:ext uri="{FF2B5EF4-FFF2-40B4-BE49-F238E27FC236}">
                    <a16:creationId xmlns:a16="http://schemas.microsoft.com/office/drawing/2014/main" id="{06DF0609-CE17-E21C-E833-B9CA420C7AA0}"/>
                  </a:ext>
                </a:extLst>
              </p:cNvPr>
              <p:cNvSpPr>
                <a:spLocks noRot="1" noChangeAspect="1" noMove="1" noResize="1" noEditPoints="1" noAdjustHandles="1" noChangeArrowheads="1" noChangeShapeType="1" noTextEdit="1"/>
              </p:cNvSpPr>
              <p:nvPr/>
            </p:nvSpPr>
            <p:spPr>
              <a:xfrm>
                <a:off x="9254223" y="2021514"/>
                <a:ext cx="2371553" cy="716007"/>
              </a:xfrm>
              <a:prstGeom prst="wedgeRoundRectCallout">
                <a:avLst>
                  <a:gd name="adj1" fmla="val -50823"/>
                  <a:gd name="adj2" fmla="val 93449"/>
                  <a:gd name="adj3" fmla="val 16667"/>
                </a:avLst>
              </a:prstGeom>
              <a:blipFill>
                <a:blip r:embed="rId7"/>
                <a:stretch>
                  <a:fillRect r="-15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Speech Bubble: Rectangle with Corners Rounded 2">
                <a:extLst>
                  <a:ext uri="{FF2B5EF4-FFF2-40B4-BE49-F238E27FC236}">
                    <a16:creationId xmlns:a16="http://schemas.microsoft.com/office/drawing/2014/main" id="{5F5C0438-DF26-D974-5F8A-E3EA835B2162}"/>
                  </a:ext>
                </a:extLst>
              </p:cNvPr>
              <p:cNvSpPr/>
              <p:nvPr/>
            </p:nvSpPr>
            <p:spPr>
              <a:xfrm>
                <a:off x="9690656" y="3166398"/>
                <a:ext cx="2371553" cy="983053"/>
              </a:xfrm>
              <a:prstGeom prst="wedgeRoundRectCallout">
                <a:avLst>
                  <a:gd name="adj1" fmla="val -68349"/>
                  <a:gd name="adj2" fmla="val -3441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a:t>What would happen is it was written as </a:t>
                </a:r>
                <a14:m>
                  <m:oMath xmlns:m="http://schemas.openxmlformats.org/officeDocument/2006/math">
                    <m:r>
                      <a:rPr lang="en-AU" sz="1800" b="0" i="1" smtClean="0">
                        <a:latin typeface="Cambria Math" panose="02040503050406030204" pitchFamily="18" charset="0"/>
                      </a:rPr>
                      <m:t>10</m:t>
                    </m:r>
                    <m:r>
                      <a:rPr lang="en-AU" sz="1800" b="0" i="1" smtClean="0">
                        <a:latin typeface="Cambria Math" panose="02040503050406030204" pitchFamily="18" charset="0"/>
                      </a:rPr>
                      <m:t>𝑥</m:t>
                    </m:r>
                    <m:r>
                      <a:rPr lang="en-AU" sz="1800" b="0" i="1" smtClean="0">
                        <a:latin typeface="Cambria Math" panose="02040503050406030204" pitchFamily="18" charset="0"/>
                      </a:rPr>
                      <m:t>+2</m:t>
                    </m:r>
                    <m:r>
                      <a:rPr lang="en-AU" sz="1800" b="0" i="1" smtClean="0">
                        <a:latin typeface="Cambria Math" panose="02040503050406030204" pitchFamily="18" charset="0"/>
                      </a:rPr>
                      <m:t>𝑥</m:t>
                    </m:r>
                  </m:oMath>
                </a14:m>
                <a:r>
                  <a:rPr lang="en-AU" sz="1800"/>
                  <a:t> instead?</a:t>
                </a:r>
              </a:p>
            </p:txBody>
          </p:sp>
        </mc:Choice>
        <mc:Fallback xmlns="">
          <p:sp>
            <p:nvSpPr>
              <p:cNvPr id="3" name="Speech Bubble: Rectangle with Corners Rounded 2">
                <a:extLst>
                  <a:ext uri="{FF2B5EF4-FFF2-40B4-BE49-F238E27FC236}">
                    <a16:creationId xmlns:a16="http://schemas.microsoft.com/office/drawing/2014/main" id="{5F5C0438-DF26-D974-5F8A-E3EA835B2162}"/>
                  </a:ext>
                </a:extLst>
              </p:cNvPr>
              <p:cNvSpPr>
                <a:spLocks noRot="1" noChangeAspect="1" noMove="1" noResize="1" noEditPoints="1" noAdjustHandles="1" noChangeArrowheads="1" noChangeShapeType="1" noTextEdit="1"/>
              </p:cNvSpPr>
              <p:nvPr/>
            </p:nvSpPr>
            <p:spPr>
              <a:xfrm>
                <a:off x="9690656" y="3166398"/>
                <a:ext cx="2371553" cy="983053"/>
              </a:xfrm>
              <a:prstGeom prst="wedgeRoundRectCallout">
                <a:avLst>
                  <a:gd name="adj1" fmla="val -68349"/>
                  <a:gd name="adj2" fmla="val -34419"/>
                  <a:gd name="adj3" fmla="val 16667"/>
                </a:avLst>
              </a:prstGeom>
              <a:blipFill>
                <a:blip r:embed="rId8"/>
                <a:stretch>
                  <a:fillRect r="-858" b="-5488"/>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7DA159D9-D4FA-0719-425F-A5AA3AB6C82B}"/>
              </a:ext>
              <a:ext uri="{C183D7F6-B498-43B3-948B-1728B52AA6E4}">
                <adec:decorative xmlns:adec="http://schemas.microsoft.com/office/drawing/2017/decorative" val="1"/>
              </a:ext>
            </a:extLst>
          </p:cNvPr>
          <p:cNvCxnSpPr/>
          <p:nvPr/>
        </p:nvCxnSpPr>
        <p:spPr>
          <a:xfrm>
            <a:off x="6461534" y="2379518"/>
            <a:ext cx="0" cy="39277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6B51E69-D523-3A71-6184-3486F60ACD4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28788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709CF-4295-9CD1-9F60-454BA60643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C0458A-3F50-618E-2BC7-5CDDE092138F}"/>
              </a:ext>
            </a:extLst>
          </p:cNvPr>
          <p:cNvSpPr>
            <a:spLocks noGrp="1"/>
          </p:cNvSpPr>
          <p:nvPr>
            <p:ph type="title"/>
          </p:nvPr>
        </p:nvSpPr>
        <p:spPr/>
        <p:txBody>
          <a:bodyPr/>
          <a:lstStyle/>
          <a:p>
            <a:r>
              <a:rPr lang="en-AU" dirty="0"/>
              <a:t>Grouping in pairs (2)</a:t>
            </a:r>
          </a:p>
        </p:txBody>
      </p:sp>
      <p:sp>
        <p:nvSpPr>
          <p:cNvPr id="5" name="Text Placeholder 4">
            <a:extLst>
              <a:ext uri="{FF2B5EF4-FFF2-40B4-BE49-F238E27FC236}">
                <a16:creationId xmlns:a16="http://schemas.microsoft.com/office/drawing/2014/main" id="{415B2D8D-75D2-6748-07D3-7029961CCEBF}"/>
              </a:ext>
            </a:extLst>
          </p:cNvPr>
          <p:cNvSpPr>
            <a:spLocks noGrp="1"/>
          </p:cNvSpPr>
          <p:nvPr>
            <p:ph type="body" sz="quarter" idx="18"/>
          </p:nvPr>
        </p:nvSpPr>
        <p:spPr/>
        <p:txBody>
          <a:bodyPr/>
          <a:lstStyle/>
          <a:p>
            <a:r>
              <a:rPr lang="en-AU"/>
              <a:t>Your turn – question 2 </a:t>
            </a:r>
          </a:p>
        </p:txBody>
      </p:sp>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3BE0BFD5-58DA-8D0B-B6AB-60AD79BE8C7B}"/>
                  </a:ext>
                </a:extLst>
              </p:cNvPr>
              <p:cNvSpPr>
                <a:spLocks noGrp="1"/>
              </p:cNvSpPr>
              <p:nvPr>
                <p:ph idx="1"/>
              </p:nvPr>
            </p:nvSpPr>
            <p:spPr>
              <a:xfrm>
                <a:off x="360000" y="1672239"/>
                <a:ext cx="7547482" cy="453753"/>
              </a:xfrm>
            </p:spPr>
            <p:txBody>
              <a:bodyPr/>
              <a:lstStyle/>
              <a:p>
                <a:r>
                  <a:rPr lang="en-AU"/>
                  <a:t>Factorise</a:t>
                </a:r>
                <a14:m>
                  <m:oMath xmlns:m="http://schemas.openxmlformats.org/officeDocument/2006/math">
                    <m:r>
                      <a:rPr lang="en-AU" b="0" i="0" smtClean="0">
                        <a:latin typeface="Cambria Math" panose="02040503050406030204" pitchFamily="18" charset="0"/>
                      </a:rPr>
                      <m:t> </m:t>
                    </m:r>
                    <m:r>
                      <a:rPr lang="en-AU">
                        <a:latin typeface="Cambria Math" panose="02040503050406030204" pitchFamily="18" charset="0"/>
                      </a:rPr>
                      <m:t>3</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a:latin typeface="Cambria Math" panose="02040503050406030204" pitchFamily="18" charset="0"/>
                          </a:rPr>
                          <m:t>2</m:t>
                        </m:r>
                      </m:sup>
                    </m:sSup>
                    <m:r>
                      <a:rPr lang="en-AU" i="1">
                        <a:latin typeface="Cambria Math" panose="02040503050406030204" pitchFamily="18" charset="0"/>
                      </a:rPr>
                      <m:t>−</m:t>
                    </m:r>
                    <m:r>
                      <a:rPr lang="en-AU">
                        <a:latin typeface="Cambria Math" panose="02040503050406030204" pitchFamily="18" charset="0"/>
                      </a:rPr>
                      <m:t>7</m:t>
                    </m:r>
                    <m:r>
                      <a:rPr lang="en-AU" i="1">
                        <a:latin typeface="Cambria Math" panose="02040503050406030204" pitchFamily="18" charset="0"/>
                      </a:rPr>
                      <m:t>𝑥</m:t>
                    </m:r>
                    <m:r>
                      <a:rPr lang="en-AU">
                        <a:latin typeface="Cambria Math" panose="02040503050406030204" pitchFamily="18" charset="0"/>
                      </a:rPr>
                      <m:t>+2</m:t>
                    </m:r>
                  </m:oMath>
                </a14:m>
                <a:r>
                  <a:rPr lang="en-AU"/>
                  <a:t>, by first finding the product, sum and factors. </a:t>
                </a:r>
              </a:p>
              <a:p>
                <a:endParaRPr lang="en-AU" b="0"/>
              </a:p>
            </p:txBody>
          </p:sp>
        </mc:Choice>
        <mc:Fallback xmlns="">
          <p:sp>
            <p:nvSpPr>
              <p:cNvPr id="12" name="Content Placeholder 2">
                <a:extLst>
                  <a:ext uri="{FF2B5EF4-FFF2-40B4-BE49-F238E27FC236}">
                    <a16:creationId xmlns:a16="http://schemas.microsoft.com/office/drawing/2014/main" id="{3BE0BFD5-58DA-8D0B-B6AB-60AD79BE8C7B}"/>
                  </a:ext>
                </a:extLst>
              </p:cNvPr>
              <p:cNvSpPr>
                <a:spLocks noGrp="1" noRot="1" noChangeAspect="1" noMove="1" noResize="1" noEditPoints="1" noAdjustHandles="1" noChangeArrowheads="1" noChangeShapeType="1" noTextEdit="1"/>
              </p:cNvSpPr>
              <p:nvPr>
                <p:ph idx="1"/>
              </p:nvPr>
            </p:nvSpPr>
            <p:spPr>
              <a:xfrm>
                <a:off x="360000" y="1672239"/>
                <a:ext cx="7547482" cy="453753"/>
              </a:xfrm>
              <a:blipFill>
                <a:blip r:embed="rId3"/>
                <a:stretch>
                  <a:fillRect l="-1858"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389D37F-47ED-C406-2BCF-908B51928C01}"/>
                  </a:ext>
                </a:extLst>
              </p:cNvPr>
              <p:cNvSpPr txBox="1"/>
              <p:nvPr/>
            </p:nvSpPr>
            <p:spPr>
              <a:xfrm>
                <a:off x="695489" y="2321737"/>
                <a:ext cx="3980425" cy="1420325"/>
              </a:xfrm>
              <a:prstGeom prst="rect">
                <a:avLst/>
              </a:prstGeom>
              <a:noFill/>
            </p:spPr>
            <p:txBody>
              <a:bodyPr wrap="square">
                <a:spAutoFit/>
              </a:bodyPr>
              <a:lstStyle/>
              <a:p>
                <a:pPr algn="ctr">
                  <a:lnSpc>
                    <a:spcPct val="150000"/>
                  </a:lnSpc>
                </a:pPr>
                <a:r>
                  <a:rPr lang="en-AU" sz="2000"/>
                  <a:t>Product </a:t>
                </a:r>
                <a14:m>
                  <m:oMath xmlns:m="http://schemas.openxmlformats.org/officeDocument/2006/math">
                    <m:r>
                      <a:rPr lang="en-AU" sz="2000" b="0" i="1" smtClean="0">
                        <a:latin typeface="Cambria Math" panose="02040503050406030204" pitchFamily="18" charset="0"/>
                      </a:rPr>
                      <m:t>=3×2</m:t>
                    </m:r>
                  </m:oMath>
                </a14:m>
                <a:br>
                  <a:rPr lang="en-AU" sz="2000" b="0"/>
                </a:br>
                <a14:m>
                  <m:oMathPara xmlns:m="http://schemas.openxmlformats.org/officeDocument/2006/math">
                    <m:oMathParaPr>
                      <m:jc m:val="centerGroup"/>
                    </m:oMathParaPr>
                    <m:oMath xmlns:m="http://schemas.openxmlformats.org/officeDocument/2006/math">
                      <m:r>
                        <a:rPr lang="en-AU" sz="2000" b="0" i="0" smtClean="0">
                          <a:latin typeface="Cambria Math" panose="02040503050406030204" pitchFamily="18" charset="0"/>
                        </a:rPr>
                        <m:t>            </m:t>
                      </m:r>
                      <m:r>
                        <m:rPr>
                          <m:aln/>
                        </m:rPr>
                        <a:rPr lang="en-AU" sz="2000" b="0" i="1" smtClean="0">
                          <a:latin typeface="Cambria Math" panose="02040503050406030204" pitchFamily="18" charset="0"/>
                        </a:rPr>
                        <m:t>=</m:t>
                      </m:r>
                      <m:r>
                        <a:rPr lang="en-AU" sz="2000" b="0" i="1" smtClean="0">
                          <a:latin typeface="Cambria Math" panose="02040503050406030204" pitchFamily="18" charset="0"/>
                        </a:rPr>
                        <m:t>6</m:t>
                      </m:r>
                    </m:oMath>
                  </m:oMathPara>
                </a14:m>
                <a:endParaRPr lang="en-AU" sz="2000" b="0"/>
              </a:p>
              <a:p>
                <a:pPr algn="ctr">
                  <a:lnSpc>
                    <a:spcPct val="150000"/>
                  </a:lnSpc>
                </a:pPr>
                <a:r>
                  <a:rPr lang="en-AU" sz="2000" b="0"/>
                  <a:t>Sum </a:t>
                </a:r>
                <a14:m>
                  <m:oMath xmlns:m="http://schemas.openxmlformats.org/officeDocument/2006/math">
                    <m:r>
                      <a:rPr lang="en-AU" sz="2000" b="0" i="1" smtClean="0">
                        <a:latin typeface="Cambria Math" panose="02040503050406030204" pitchFamily="18" charset="0"/>
                      </a:rPr>
                      <m:t>=−7</m:t>
                    </m:r>
                  </m:oMath>
                </a14:m>
                <a:endParaRPr lang="en-AU" sz="2000"/>
              </a:p>
            </p:txBody>
          </p:sp>
        </mc:Choice>
        <mc:Fallback xmlns="">
          <p:sp>
            <p:nvSpPr>
              <p:cNvPr id="14" name="TextBox 13">
                <a:extLst>
                  <a:ext uri="{FF2B5EF4-FFF2-40B4-BE49-F238E27FC236}">
                    <a16:creationId xmlns:a16="http://schemas.microsoft.com/office/drawing/2014/main" id="{3389D37F-47ED-C406-2BCF-908B51928C01}"/>
                  </a:ext>
                </a:extLst>
              </p:cNvPr>
              <p:cNvSpPr txBox="1">
                <a:spLocks noRot="1" noChangeAspect="1" noMove="1" noResize="1" noEditPoints="1" noAdjustHandles="1" noChangeArrowheads="1" noChangeShapeType="1" noTextEdit="1"/>
              </p:cNvSpPr>
              <p:nvPr/>
            </p:nvSpPr>
            <p:spPr>
              <a:xfrm>
                <a:off x="695489" y="2321737"/>
                <a:ext cx="3980425" cy="1420325"/>
              </a:xfrm>
              <a:prstGeom prst="rect">
                <a:avLst/>
              </a:prstGeom>
              <a:blipFill>
                <a:blip r:embed="rId4"/>
                <a:stretch>
                  <a:fillRect b="-68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3" name="Table 12" descr="PSF table">
                <a:extLst>
                  <a:ext uri="{FF2B5EF4-FFF2-40B4-BE49-F238E27FC236}">
                    <a16:creationId xmlns:a16="http://schemas.microsoft.com/office/drawing/2014/main" id="{EDE17AC1-335F-B71F-A4CF-6AFFB31CC843}"/>
                  </a:ext>
                </a:extLst>
              </p:cNvPr>
              <p:cNvGraphicFramePr>
                <a:graphicFrameLocks noGrp="1"/>
              </p:cNvGraphicFramePr>
              <p:nvPr>
                <p:extLst>
                  <p:ext uri="{D42A27DB-BD31-4B8C-83A1-F6EECF244321}">
                    <p14:modId xmlns:p14="http://schemas.microsoft.com/office/powerpoint/2010/main" val="4145932382"/>
                  </p:ext>
                </p:extLst>
              </p:nvPr>
            </p:nvGraphicFramePr>
            <p:xfrm>
              <a:off x="498817" y="3826100"/>
              <a:ext cx="5597186" cy="1478280"/>
            </p:xfrm>
            <a:graphic>
              <a:graphicData uri="http://schemas.openxmlformats.org/drawingml/2006/table">
                <a:tbl>
                  <a:tblPr firstRow="1" bandRow="1">
                    <a:tableStyleId>{5C22544A-7EE6-4342-B048-85BDC9FD1C3A}</a:tableStyleId>
                  </a:tblPr>
                  <a:tblGrid>
                    <a:gridCol w="1054651">
                      <a:extLst>
                        <a:ext uri="{9D8B030D-6E8A-4147-A177-3AD203B41FA5}">
                          <a16:colId xmlns:a16="http://schemas.microsoft.com/office/drawing/2014/main" val="2150430033"/>
                        </a:ext>
                      </a:extLst>
                    </a:gridCol>
                    <a:gridCol w="1054651">
                      <a:extLst>
                        <a:ext uri="{9D8B030D-6E8A-4147-A177-3AD203B41FA5}">
                          <a16:colId xmlns:a16="http://schemas.microsoft.com/office/drawing/2014/main" val="3242496177"/>
                        </a:ext>
                      </a:extLst>
                    </a:gridCol>
                    <a:gridCol w="1743942">
                      <a:extLst>
                        <a:ext uri="{9D8B030D-6E8A-4147-A177-3AD203B41FA5}">
                          <a16:colId xmlns:a16="http://schemas.microsoft.com/office/drawing/2014/main" val="3916122213"/>
                        </a:ext>
                      </a:extLst>
                    </a:gridCol>
                    <a:gridCol w="1743942">
                      <a:extLst>
                        <a:ext uri="{9D8B030D-6E8A-4147-A177-3AD203B41FA5}">
                          <a16:colId xmlns:a16="http://schemas.microsoft.com/office/drawing/2014/main" val="828215397"/>
                        </a:ext>
                      </a:extLst>
                    </a:gridCol>
                  </a:tblGrid>
                  <a:tr h="0">
                    <a:tc>
                      <a:txBody>
                        <a:bodyPr/>
                        <a:lstStyle/>
                        <a:p>
                          <a:pPr algn="l"/>
                          <a:r>
                            <a:rPr lang="en-AU" b="0"/>
                            <a:t>Factor 1</a:t>
                          </a: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a:r>
                            <a:rPr lang="en-AU" b="0"/>
                            <a:t>Factor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a:r>
                            <a:rPr lang="en-AU" b="0" dirty="0"/>
                            <a:t>Product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a:r>
                            <a:rPr lang="en-AU" b="0"/>
                            <a:t>Sum</a:t>
                          </a:r>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9406093"/>
                      </a:ext>
                    </a:extLst>
                  </a:tr>
                  <a:tr h="370840">
                    <a:tc>
                      <a:txBody>
                        <a:bodyPr/>
                        <a:lstStyle/>
                        <a:p>
                          <a:pPr algn="ctr"/>
                          <a14:m>
                            <m:oMathPara xmlns:m="http://schemas.openxmlformats.org/officeDocument/2006/math">
                              <m:oMathParaPr>
                                <m:jc m:val="center"/>
                              </m:oMathParaPr>
                              <m:oMath xmlns:m="http://schemas.openxmlformats.org/officeDocument/2006/math">
                                <m:r>
                                  <a:rPr lang="en-AU" b="0" i="1" smtClean="0">
                                    <a:latin typeface="Cambria Math" panose="02040503050406030204" pitchFamily="18" charset="0"/>
                                  </a:rPr>
                                  <m:t>1</m:t>
                                </m:r>
                              </m:oMath>
                            </m:oMathPara>
                          </a14:m>
                          <a:endParaRPr lang="en-AU" b="0"/>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
                              </m:oMathParaPr>
                              <m:oMath xmlns:m="http://schemas.openxmlformats.org/officeDocument/2006/math">
                                <m:r>
                                  <a:rPr lang="en-AU" b="0" i="1" smtClean="0">
                                    <a:latin typeface="Cambria Math" panose="02040503050406030204" pitchFamily="18" charset="0"/>
                                  </a:rPr>
                                  <m:t>6</m:t>
                                </m:r>
                              </m:oMath>
                            </m:oMathPara>
                          </a14:m>
                          <a:endParaRPr lang="en-AU" b="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1×6=6</m:t>
                                </m:r>
                              </m:oMath>
                            </m:oMathPara>
                          </a14:m>
                          <a:endParaRPr lang="en-AU" b="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1+6</m:t>
                                </m:r>
                                <m:r>
                                  <a:rPr lang="en-AU" b="0" i="1" smtClean="0">
                                    <a:latin typeface="Cambria Math" panose="02040503050406030204" pitchFamily="18" charset="0"/>
                                    <a:ea typeface="Cambria Math" panose="02040503050406030204" pitchFamily="18" charset="0"/>
                                  </a:rPr>
                                  <m:t>≠−7</m:t>
                                </m:r>
                              </m:oMath>
                            </m:oMathPara>
                          </a14:m>
                          <a:endParaRPr lang="en-AU" b="0"/>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4290501"/>
                      </a:ext>
                    </a:extLst>
                  </a:tr>
                  <a:tr h="370840">
                    <a:tc>
                      <a:txBody>
                        <a:bodyPr/>
                        <a:lstStyle/>
                        <a:p>
                          <a:pPr algn="ctr"/>
                          <a14:m>
                            <m:oMathPara xmlns:m="http://schemas.openxmlformats.org/officeDocument/2006/math">
                              <m:oMathParaPr>
                                <m:jc m:val="center"/>
                              </m:oMathParaPr>
                              <m:oMath xmlns:m="http://schemas.openxmlformats.org/officeDocument/2006/math">
                                <m:r>
                                  <a:rPr lang="en-AU" b="0" i="1" smtClean="0">
                                    <a:latin typeface="Cambria Math" panose="02040503050406030204" pitchFamily="18" charset="0"/>
                                  </a:rPr>
                                  <m:t>2</m:t>
                                </m:r>
                              </m:oMath>
                            </m:oMathPara>
                          </a14:m>
                          <a:endParaRPr lang="en-AU" b="0"/>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
                              </m:oMathParaPr>
                              <m:oMath xmlns:m="http://schemas.openxmlformats.org/officeDocument/2006/math">
                                <m:r>
                                  <a:rPr lang="en-AU" b="0" i="1" smtClean="0">
                                    <a:latin typeface="Cambria Math" panose="02040503050406030204" pitchFamily="18" charset="0"/>
                                  </a:rPr>
                                  <m:t>3</m:t>
                                </m:r>
                              </m:oMath>
                            </m:oMathPara>
                          </a14:m>
                          <a:endParaRPr lang="en-AU" b="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2×</m:t>
                                </m:r>
                                <m:r>
                                  <a:rPr lang="en-AU" b="0" i="0" smtClean="0">
                                    <a:latin typeface="Cambria Math" panose="02040503050406030204" pitchFamily="18" charset="0"/>
                                  </a:rPr>
                                  <m:t>3</m:t>
                                </m:r>
                                <m:r>
                                  <a:rPr lang="en-AU" b="0" smtClean="0">
                                    <a:latin typeface="Cambria Math" panose="02040503050406030204" pitchFamily="18" charset="0"/>
                                  </a:rPr>
                                  <m:t>=</m:t>
                                </m:r>
                                <m:r>
                                  <a:rPr lang="en-AU" b="0" i="0" smtClean="0">
                                    <a:latin typeface="Cambria Math" panose="02040503050406030204" pitchFamily="18" charset="0"/>
                                  </a:rPr>
                                  <m:t>6</m:t>
                                </m:r>
                              </m:oMath>
                            </m:oMathPara>
                          </a14:m>
                          <a:endParaRPr lang="en-AU" b="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2+</m:t>
                                </m:r>
                                <m:r>
                                  <a:rPr lang="en-AU" b="0" i="0" smtClean="0">
                                    <a:latin typeface="Cambria Math" panose="02040503050406030204" pitchFamily="18" charset="0"/>
                                  </a:rPr>
                                  <m:t>3</m:t>
                                </m:r>
                                <m:r>
                                  <a:rPr lang="en-AU" b="0" smtClean="0">
                                    <a:latin typeface="Cambria Math" panose="02040503050406030204" pitchFamily="18" charset="0"/>
                                  </a:rPr>
                                  <m:t>≠</m:t>
                                </m:r>
                                <m:r>
                                  <a:rPr lang="en-AU" b="0" i="0" smtClean="0">
                                    <a:latin typeface="Cambria Math" panose="02040503050406030204" pitchFamily="18" charset="0"/>
                                  </a:rPr>
                                  <m:t>−7</m:t>
                                </m:r>
                              </m:oMath>
                            </m:oMathPara>
                          </a14:m>
                          <a:endParaRPr lang="en-AU" b="0"/>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3376097"/>
                      </a:ext>
                    </a:extLst>
                  </a:tr>
                  <a:tr h="37084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AU" b="0" i="1" smtClean="0">
                                    <a:solidFill>
                                      <a:srgbClr val="00B050"/>
                                    </a:solidFill>
                                    <a:latin typeface="Cambria Math" panose="02040503050406030204" pitchFamily="18" charset="0"/>
                                  </a:rPr>
                                  <m:t>−1</m:t>
                                </m:r>
                              </m:oMath>
                            </m:oMathPara>
                          </a14:m>
                          <a:endParaRPr lang="en-AU">
                            <a:solidFill>
                              <a:srgbClr val="00B050"/>
                            </a:solidFill>
                          </a:endParaRPr>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AU" b="0" i="1" smtClean="0">
                                    <a:solidFill>
                                      <a:srgbClr val="00B050"/>
                                    </a:solidFill>
                                    <a:latin typeface="Cambria Math" panose="02040503050406030204" pitchFamily="18" charset="0"/>
                                  </a:rPr>
                                  <m:t>−6</m:t>
                                </m:r>
                              </m:oMath>
                            </m:oMathPara>
                          </a14:m>
                          <a:endParaRPr lang="en-AU">
                            <a:solidFill>
                              <a:srgbClr val="00B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i="0" smtClean="0">
                                    <a:solidFill>
                                      <a:srgbClr val="00B050"/>
                                    </a:solidFill>
                                    <a:latin typeface="Cambria Math" panose="02040503050406030204" pitchFamily="18" charset="0"/>
                                  </a:rPr>
                                  <m:t>−1</m:t>
                                </m:r>
                                <m:r>
                                  <a:rPr lang="en-AU" b="0" smtClean="0">
                                    <a:solidFill>
                                      <a:srgbClr val="00B050"/>
                                    </a:solidFill>
                                    <a:latin typeface="Cambria Math" panose="02040503050406030204" pitchFamily="18" charset="0"/>
                                  </a:rPr>
                                  <m:t>×</m:t>
                                </m:r>
                                <m:r>
                                  <a:rPr lang="en-AU" b="0" i="0" smtClean="0">
                                    <a:solidFill>
                                      <a:srgbClr val="00B050"/>
                                    </a:solidFill>
                                    <a:latin typeface="Cambria Math" panose="02040503050406030204" pitchFamily="18" charset="0"/>
                                  </a:rPr>
                                  <m:t>−6</m:t>
                                </m:r>
                                <m:r>
                                  <a:rPr lang="en-AU" b="0" smtClean="0">
                                    <a:solidFill>
                                      <a:srgbClr val="00B050"/>
                                    </a:solidFill>
                                    <a:latin typeface="Cambria Math" panose="02040503050406030204" pitchFamily="18" charset="0"/>
                                  </a:rPr>
                                  <m:t>=</m:t>
                                </m:r>
                                <m:r>
                                  <a:rPr lang="en-AU" b="0" i="0" smtClean="0">
                                    <a:solidFill>
                                      <a:srgbClr val="00B050"/>
                                    </a:solidFill>
                                    <a:latin typeface="Cambria Math" panose="02040503050406030204" pitchFamily="18" charset="0"/>
                                  </a:rPr>
                                  <m:t>6</m:t>
                                </m:r>
                              </m:oMath>
                            </m:oMathPara>
                          </a14:m>
                          <a:endParaRPr lang="en-AU">
                            <a:solidFill>
                              <a:srgbClr val="00B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i="1" smtClean="0">
                                    <a:solidFill>
                                      <a:srgbClr val="00B050"/>
                                    </a:solidFill>
                                    <a:latin typeface="Cambria Math" panose="02040503050406030204" pitchFamily="18" charset="0"/>
                                  </a:rPr>
                                  <m:t>−1+−6=−7</m:t>
                                </m:r>
                              </m:oMath>
                            </m:oMathPara>
                          </a14:m>
                          <a:endParaRPr lang="en-AU" dirty="0">
                            <a:solidFill>
                              <a:srgbClr val="00B050"/>
                            </a:solidFill>
                          </a:endParaRPr>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2024133"/>
                      </a:ext>
                    </a:extLst>
                  </a:tr>
                </a:tbl>
              </a:graphicData>
            </a:graphic>
          </p:graphicFrame>
        </mc:Choice>
        <mc:Fallback xmlns="">
          <p:graphicFrame>
            <p:nvGraphicFramePr>
              <p:cNvPr id="13" name="Table 12" descr="PSF table">
                <a:extLst>
                  <a:ext uri="{FF2B5EF4-FFF2-40B4-BE49-F238E27FC236}">
                    <a16:creationId xmlns:a16="http://schemas.microsoft.com/office/drawing/2014/main" id="{EDE17AC1-335F-B71F-A4CF-6AFFB31CC843}"/>
                  </a:ext>
                </a:extLst>
              </p:cNvPr>
              <p:cNvGraphicFramePr>
                <a:graphicFrameLocks noGrp="1"/>
              </p:cNvGraphicFramePr>
              <p:nvPr>
                <p:extLst>
                  <p:ext uri="{D42A27DB-BD31-4B8C-83A1-F6EECF244321}">
                    <p14:modId xmlns:p14="http://schemas.microsoft.com/office/powerpoint/2010/main" val="4145932382"/>
                  </p:ext>
                </p:extLst>
              </p:nvPr>
            </p:nvGraphicFramePr>
            <p:xfrm>
              <a:off x="498817" y="3826100"/>
              <a:ext cx="5597186" cy="1478280"/>
            </p:xfrm>
            <a:graphic>
              <a:graphicData uri="http://schemas.openxmlformats.org/drawingml/2006/table">
                <a:tbl>
                  <a:tblPr firstRow="1" bandRow="1">
                    <a:tableStyleId>{5C22544A-7EE6-4342-B048-85BDC9FD1C3A}</a:tableStyleId>
                  </a:tblPr>
                  <a:tblGrid>
                    <a:gridCol w="1054651">
                      <a:extLst>
                        <a:ext uri="{9D8B030D-6E8A-4147-A177-3AD203B41FA5}">
                          <a16:colId xmlns:a16="http://schemas.microsoft.com/office/drawing/2014/main" val="2150430033"/>
                        </a:ext>
                      </a:extLst>
                    </a:gridCol>
                    <a:gridCol w="1054651">
                      <a:extLst>
                        <a:ext uri="{9D8B030D-6E8A-4147-A177-3AD203B41FA5}">
                          <a16:colId xmlns:a16="http://schemas.microsoft.com/office/drawing/2014/main" val="3242496177"/>
                        </a:ext>
                      </a:extLst>
                    </a:gridCol>
                    <a:gridCol w="1743942">
                      <a:extLst>
                        <a:ext uri="{9D8B030D-6E8A-4147-A177-3AD203B41FA5}">
                          <a16:colId xmlns:a16="http://schemas.microsoft.com/office/drawing/2014/main" val="3916122213"/>
                        </a:ext>
                      </a:extLst>
                    </a:gridCol>
                    <a:gridCol w="1743942">
                      <a:extLst>
                        <a:ext uri="{9D8B030D-6E8A-4147-A177-3AD203B41FA5}">
                          <a16:colId xmlns:a16="http://schemas.microsoft.com/office/drawing/2014/main" val="828215397"/>
                        </a:ext>
                      </a:extLst>
                    </a:gridCol>
                  </a:tblGrid>
                  <a:tr h="365760">
                    <a:tc>
                      <a:txBody>
                        <a:bodyPr/>
                        <a:lstStyle/>
                        <a:p>
                          <a:pPr algn="l"/>
                          <a:r>
                            <a:rPr lang="en-AU" b="0"/>
                            <a:t>Factor 1</a:t>
                          </a: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a:r>
                            <a:rPr lang="en-AU" b="0"/>
                            <a:t>Factor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a:r>
                            <a:rPr lang="en-AU" b="0" dirty="0"/>
                            <a:t>Product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a:r>
                            <a:rPr lang="en-AU" b="0"/>
                            <a:t>Sum</a:t>
                          </a:r>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9406093"/>
                      </a:ext>
                    </a:extLst>
                  </a:tr>
                  <a:tr h="370840">
                    <a:tc>
                      <a:txBody>
                        <a:bodyPr/>
                        <a:lstStyle/>
                        <a:p>
                          <a:endParaRPr lang="en-US"/>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a:blip r:embed="rId5"/>
                          <a:stretch>
                            <a:fillRect t="-104839" r="-432370" b="-198387"/>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a:blip r:embed="rId5"/>
                          <a:stretch>
                            <a:fillRect l="-99425" t="-104839" r="-329885" b="-198387"/>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a:blip r:embed="rId5"/>
                          <a:stretch>
                            <a:fillRect l="-121329" t="-104839" r="-100699" b="-198387"/>
                          </a:stretch>
                        </a:blipFill>
                      </a:tcPr>
                    </a:tc>
                    <a:tc>
                      <a:txBody>
                        <a:bodyPr/>
                        <a:lstStyle/>
                        <a:p>
                          <a:endParaRPr lang="en-US"/>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a:blip r:embed="rId5"/>
                          <a:stretch>
                            <a:fillRect l="-220557" t="-104839" r="-348" b="-198387"/>
                          </a:stretch>
                        </a:blipFill>
                      </a:tcPr>
                    </a:tc>
                    <a:extLst>
                      <a:ext uri="{0D108BD9-81ED-4DB2-BD59-A6C34878D82A}">
                        <a16:rowId xmlns:a16="http://schemas.microsoft.com/office/drawing/2014/main" val="1314290501"/>
                      </a:ext>
                    </a:extLst>
                  </a:tr>
                  <a:tr h="370840">
                    <a:tc>
                      <a:txBody>
                        <a:bodyPr/>
                        <a:lstStyle/>
                        <a:p>
                          <a:endParaRPr lang="en-US"/>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t="-208197" r="-432370" b="-10163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99425" t="-208197" r="-329885" b="-10163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21329" t="-208197" r="-100699" b="-101639"/>
                          </a:stretch>
                        </a:blipFill>
                      </a:tcPr>
                    </a:tc>
                    <a:tc>
                      <a:txBody>
                        <a:bodyPr/>
                        <a:lstStyle/>
                        <a:p>
                          <a:endParaRPr lang="en-US"/>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20557" t="-208197" r="-348" b="-101639"/>
                          </a:stretch>
                        </a:blipFill>
                      </a:tcPr>
                    </a:tc>
                    <a:extLst>
                      <a:ext uri="{0D108BD9-81ED-4DB2-BD59-A6C34878D82A}">
                        <a16:rowId xmlns:a16="http://schemas.microsoft.com/office/drawing/2014/main" val="3853376097"/>
                      </a:ext>
                    </a:extLst>
                  </a:tr>
                  <a:tr h="370840">
                    <a:tc>
                      <a:txBody>
                        <a:bodyPr/>
                        <a:lstStyle/>
                        <a:p>
                          <a:endParaRPr lang="en-US"/>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t="-308197" r="-432370" b="-163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99425" t="-308197" r="-329885" b="-163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21329" t="-308197" r="-100699" b="-1639"/>
                          </a:stretch>
                        </a:blipFill>
                      </a:tcPr>
                    </a:tc>
                    <a:tc>
                      <a:txBody>
                        <a:bodyPr/>
                        <a:lstStyle/>
                        <a:p>
                          <a:endParaRPr lang="en-US"/>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20557" t="-308197" r="-348" b="-1639"/>
                          </a:stretch>
                        </a:blipFill>
                      </a:tcPr>
                    </a:tc>
                    <a:extLst>
                      <a:ext uri="{0D108BD9-81ED-4DB2-BD59-A6C34878D82A}">
                        <a16:rowId xmlns:a16="http://schemas.microsoft.com/office/drawing/2014/main" val="3632024133"/>
                      </a:ext>
                    </a:extLst>
                  </a:tr>
                </a:tbl>
              </a:graphicData>
            </a:graphic>
          </p:graphicFrame>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B514296-CA95-84C5-8C41-F39399E14BEB}"/>
                  </a:ext>
                </a:extLst>
              </p:cNvPr>
              <p:cNvSpPr txBox="1"/>
              <p:nvPr/>
            </p:nvSpPr>
            <p:spPr>
              <a:xfrm>
                <a:off x="564176" y="5648386"/>
                <a:ext cx="4522174" cy="400110"/>
              </a:xfrm>
              <a:prstGeom prst="rect">
                <a:avLst/>
              </a:prstGeom>
              <a:noFill/>
            </p:spPr>
            <p:txBody>
              <a:bodyPr wrap="square">
                <a:spAutoFit/>
              </a:bodyPr>
              <a:lstStyle/>
              <a:p>
                <a:pPr algn="ctr"/>
                <a:r>
                  <a:rPr lang="en-AU" sz="2000" b="0"/>
                  <a:t>Factors </a:t>
                </a:r>
                <a14:m>
                  <m:oMath xmlns:m="http://schemas.openxmlformats.org/officeDocument/2006/math">
                    <m:r>
                      <a:rPr lang="en-AU" sz="2000" b="0" i="1" smtClean="0">
                        <a:latin typeface="Cambria Math" panose="02040503050406030204" pitchFamily="18" charset="0"/>
                      </a:rPr>
                      <m:t>=−1, −6</m:t>
                    </m:r>
                  </m:oMath>
                </a14:m>
                <a:endParaRPr lang="en-AU" sz="2000" b="0"/>
              </a:p>
            </p:txBody>
          </p:sp>
        </mc:Choice>
        <mc:Fallback xmlns="">
          <p:sp>
            <p:nvSpPr>
              <p:cNvPr id="15" name="TextBox 14">
                <a:extLst>
                  <a:ext uri="{FF2B5EF4-FFF2-40B4-BE49-F238E27FC236}">
                    <a16:creationId xmlns:a16="http://schemas.microsoft.com/office/drawing/2014/main" id="{BB514296-CA95-84C5-8C41-F39399E14BEB}"/>
                  </a:ext>
                </a:extLst>
              </p:cNvPr>
              <p:cNvSpPr txBox="1">
                <a:spLocks noRot="1" noChangeAspect="1" noMove="1" noResize="1" noEditPoints="1" noAdjustHandles="1" noChangeArrowheads="1" noChangeShapeType="1" noTextEdit="1"/>
              </p:cNvSpPr>
              <p:nvPr/>
            </p:nvSpPr>
            <p:spPr>
              <a:xfrm>
                <a:off x="564176" y="5648386"/>
                <a:ext cx="4522174" cy="400110"/>
              </a:xfrm>
              <a:prstGeom prst="rect">
                <a:avLst/>
              </a:prstGeom>
              <a:blipFill>
                <a:blip r:embed="rId6"/>
                <a:stretch>
                  <a:fillRect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A8485E8-7C5F-7BB0-D83C-CCD96210E558}"/>
                  </a:ext>
                </a:extLst>
              </p:cNvPr>
              <p:cNvSpPr txBox="1"/>
              <p:nvPr/>
            </p:nvSpPr>
            <p:spPr>
              <a:xfrm>
                <a:off x="6827065" y="2212939"/>
                <a:ext cx="5125701" cy="3662541"/>
              </a:xfrm>
              <a:prstGeom prst="rect">
                <a:avLst/>
              </a:prstGeom>
              <a:noFill/>
            </p:spPr>
            <p:txBody>
              <a:bodyPr wrap="square">
                <a:spAutoFit/>
              </a:bodyPr>
              <a:lstStyle/>
              <a:p>
                <a:pPr>
                  <a:lnSpc>
                    <a:spcPct val="200000"/>
                  </a:lnSpc>
                </a:pPr>
                <a14:m>
                  <m:oMathPara xmlns:m="http://schemas.openxmlformats.org/officeDocument/2006/math">
                    <m:oMathParaPr>
                      <m:jc m:val="left"/>
                    </m:oMathParaPr>
                    <m:oMath xmlns:m="http://schemas.openxmlformats.org/officeDocument/2006/math">
                      <m:r>
                        <a:rPr lang="en-AU" sz="2000" i="1" smtClean="0">
                          <a:latin typeface="Cambria Math" panose="02040503050406030204" pitchFamily="18" charset="0"/>
                        </a:rPr>
                        <m:t>3</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−7</m:t>
                      </m:r>
                      <m:r>
                        <a:rPr lang="en-AU" sz="2000" b="0" i="1" smtClean="0">
                          <a:latin typeface="Cambria Math" panose="02040503050406030204" pitchFamily="18" charset="0"/>
                        </a:rPr>
                        <m:t>𝑥</m:t>
                      </m:r>
                      <m:r>
                        <a:rPr lang="en-AU" sz="2000" b="0" i="1" smtClean="0">
                          <a:latin typeface="Cambria Math" panose="02040503050406030204" pitchFamily="18" charset="0"/>
                        </a:rPr>
                        <m:t>+2</m:t>
                      </m:r>
                    </m:oMath>
                  </m:oMathPara>
                </a14:m>
                <a:endParaRPr lang="en-AU" sz="2000" b="0" i="1">
                  <a:latin typeface="Cambria Math" panose="02040503050406030204" pitchFamily="18" charset="0"/>
                </a:endParaRPr>
              </a:p>
              <a:p>
                <a:pPr>
                  <a:lnSpc>
                    <a:spcPct val="200000"/>
                  </a:lnSpc>
                </a:pPr>
                <a14:m>
                  <m:oMathPara xmlns:m="http://schemas.openxmlformats.org/officeDocument/2006/math">
                    <m:oMathParaPr>
                      <m:jc m:val="left"/>
                    </m:oMathParaPr>
                    <m:oMath xmlns:m="http://schemas.openxmlformats.org/officeDocument/2006/math">
                      <m:r>
                        <a:rPr lang="en-AU" sz="2000" i="1">
                          <a:latin typeface="Cambria Math" panose="02040503050406030204" pitchFamily="18" charset="0"/>
                        </a:rPr>
                        <m:t>3</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solidFill>
                            <a:srgbClr val="00B050"/>
                          </a:solidFill>
                          <a:latin typeface="Cambria Math" panose="02040503050406030204" pitchFamily="18" charset="0"/>
                        </a:rPr>
                        <m:t>−</m:t>
                      </m:r>
                      <m:r>
                        <a:rPr lang="en-AU" sz="2000" b="0" i="1" smtClean="0">
                          <a:solidFill>
                            <a:srgbClr val="00B050"/>
                          </a:solidFill>
                          <a:latin typeface="Cambria Math" panose="02040503050406030204" pitchFamily="18" charset="0"/>
                        </a:rPr>
                        <m:t>𝑥</m:t>
                      </m:r>
                      <m:r>
                        <a:rPr lang="en-AU" sz="2000" b="0" i="1" smtClean="0">
                          <a:solidFill>
                            <a:srgbClr val="00B050"/>
                          </a:solidFill>
                          <a:latin typeface="Cambria Math" panose="02040503050406030204" pitchFamily="18" charset="0"/>
                        </a:rPr>
                        <m:t>−6</m:t>
                      </m:r>
                      <m:r>
                        <a:rPr lang="en-AU" sz="2000" b="0" i="1" smtClean="0">
                          <a:solidFill>
                            <a:srgbClr val="00B050"/>
                          </a:solidFill>
                          <a:latin typeface="Cambria Math" panose="02040503050406030204" pitchFamily="18" charset="0"/>
                        </a:rPr>
                        <m:t>𝑥</m:t>
                      </m:r>
                      <m:r>
                        <a:rPr lang="en-AU" sz="2000" b="0" i="1" smtClean="0">
                          <a:latin typeface="Cambria Math" panose="02040503050406030204" pitchFamily="18" charset="0"/>
                        </a:rPr>
                        <m:t>+2</m:t>
                      </m:r>
                    </m:oMath>
                  </m:oMathPara>
                </a14:m>
                <a:endParaRPr lang="en-AU" sz="2000" b="0"/>
              </a:p>
              <a:p>
                <a:pPr>
                  <a:lnSpc>
                    <a:spcPct val="200000"/>
                  </a:lnSpc>
                </a:pPr>
                <a:r>
                  <a:rPr lang="en-AU" sz="1800">
                    <a:effectLst/>
                    <a:latin typeface="Arial" panose="020B0604020202020204" pitchFamily="34" charset="0"/>
                    <a:ea typeface="Calibri" panose="020F0502020204030204" pitchFamily="34" charset="0"/>
                  </a:rPr>
                  <a:t>Factorise each pair</a:t>
                </a:r>
              </a:p>
              <a:p>
                <a:pPr>
                  <a:lnSpc>
                    <a:spcPct val="20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m:t>
                      </m:r>
                      <m:r>
                        <a:rPr lang="en-AU" sz="2000" b="0" i="1" smtClean="0">
                          <a:latin typeface="Cambria Math" panose="02040503050406030204" pitchFamily="18" charset="0"/>
                        </a:rPr>
                        <m:t>𝑥</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3</m:t>
                          </m:r>
                          <m:r>
                            <a:rPr lang="en-AU" sz="2000" b="0" i="1" smtClean="0">
                              <a:latin typeface="Cambria Math" panose="02040503050406030204" pitchFamily="18" charset="0"/>
                            </a:rPr>
                            <m:t>𝑥</m:t>
                          </m:r>
                          <m:r>
                            <a:rPr lang="en-AU" sz="2000" b="0" i="1" smtClean="0">
                              <a:latin typeface="Cambria Math" panose="02040503050406030204" pitchFamily="18" charset="0"/>
                            </a:rPr>
                            <m:t>−1</m:t>
                          </m:r>
                        </m:e>
                      </m:d>
                      <m:r>
                        <a:rPr lang="en-AU" sz="2000" b="0" i="1" smtClean="0">
                          <a:latin typeface="Cambria Math" panose="02040503050406030204" pitchFamily="18" charset="0"/>
                        </a:rPr>
                        <m:t>−2(3</m:t>
                      </m:r>
                      <m:r>
                        <a:rPr lang="en-AU" sz="2000" b="0" i="1" smtClean="0">
                          <a:latin typeface="Cambria Math" panose="02040503050406030204" pitchFamily="18" charset="0"/>
                        </a:rPr>
                        <m:t>𝑥</m:t>
                      </m:r>
                      <m:r>
                        <a:rPr lang="en-AU" sz="2000" b="0" i="1" smtClean="0">
                          <a:latin typeface="Cambria Math" panose="02040503050406030204" pitchFamily="18" charset="0"/>
                        </a:rPr>
                        <m:t>−1)</m:t>
                      </m:r>
                    </m:oMath>
                  </m:oMathPara>
                </a14:m>
                <a:endParaRPr lang="en-AU" sz="2000"/>
              </a:p>
              <a:p>
                <a:pPr>
                  <a:lnSpc>
                    <a:spcPct val="200000"/>
                  </a:lnSpc>
                </a:pPr>
                <a:r>
                  <a:rPr lang="en-AU" sz="1800">
                    <a:effectLst/>
                    <a:latin typeface="Arial" panose="020B0604020202020204" pitchFamily="34" charset="0"/>
                    <a:ea typeface="Calibri" panose="020F0502020204030204" pitchFamily="34" charset="0"/>
                  </a:rPr>
                  <a:t>Factorise using </a:t>
                </a:r>
                <a14:m>
                  <m:oMath xmlns:m="http://schemas.openxmlformats.org/officeDocument/2006/math">
                    <m:r>
                      <a:rPr lang="en-AU" sz="1800" i="1">
                        <a:effectLst/>
                        <a:latin typeface="Cambria Math" panose="02040503050406030204" pitchFamily="18" charset="0"/>
                        <a:ea typeface="Calibri" panose="020F0502020204030204" pitchFamily="34" charset="0"/>
                      </a:rPr>
                      <m:t>(</m:t>
                    </m:r>
                    <m:r>
                      <a:rPr lang="en-AU" sz="1800" b="0" i="1" smtClean="0">
                        <a:effectLst/>
                        <a:latin typeface="Cambria Math" panose="02040503050406030204" pitchFamily="18" charset="0"/>
                        <a:ea typeface="Calibri" panose="020F0502020204030204" pitchFamily="34" charset="0"/>
                      </a:rPr>
                      <m:t>3</m:t>
                    </m:r>
                    <m:r>
                      <a:rPr lang="en-AU" sz="1800" i="1">
                        <a:effectLst/>
                        <a:latin typeface="Cambria Math" panose="02040503050406030204" pitchFamily="18" charset="0"/>
                        <a:ea typeface="Calibri" panose="020F0502020204030204" pitchFamily="34" charset="0"/>
                      </a:rPr>
                      <m:t>𝑥</m:t>
                    </m:r>
                    <m:r>
                      <a:rPr lang="en-AU" sz="1800" b="0" i="1" smtClean="0">
                        <a:effectLst/>
                        <a:latin typeface="Cambria Math" panose="02040503050406030204" pitchFamily="18" charset="0"/>
                        <a:ea typeface="Calibri" panose="020F0502020204030204" pitchFamily="34" charset="0"/>
                      </a:rPr>
                      <m:t>−</m:t>
                    </m:r>
                    <m:r>
                      <a:rPr lang="en-AU" sz="1800" i="1">
                        <a:effectLst/>
                        <a:latin typeface="Cambria Math" panose="02040503050406030204" pitchFamily="18" charset="0"/>
                        <a:ea typeface="Calibri" panose="020F0502020204030204" pitchFamily="34" charset="0"/>
                      </a:rPr>
                      <m:t>1)</m:t>
                    </m:r>
                  </m:oMath>
                </a14:m>
                <a:r>
                  <a:rPr lang="en-AU" sz="1800">
                    <a:effectLst/>
                    <a:latin typeface="Arial" panose="020B0604020202020204" pitchFamily="34" charset="0"/>
                    <a:ea typeface="Calibri" panose="020F0502020204030204" pitchFamily="34" charset="0"/>
                  </a:rPr>
                  <a:t> as a common factor</a:t>
                </a:r>
              </a:p>
              <a:p>
                <a:pPr>
                  <a:lnSpc>
                    <a:spcPct val="20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=(3</m:t>
                      </m:r>
                      <m:r>
                        <a:rPr lang="en-AU" sz="2000" b="0" i="1" smtClean="0">
                          <a:latin typeface="Cambria Math" panose="02040503050406030204" pitchFamily="18" charset="0"/>
                        </a:rPr>
                        <m:t>𝑥</m:t>
                      </m:r>
                      <m:r>
                        <a:rPr lang="en-AU" sz="2000" b="0" i="1" smtClean="0">
                          <a:latin typeface="Cambria Math" panose="02040503050406030204" pitchFamily="18" charset="0"/>
                        </a:rPr>
                        <m:t>−1)(</m:t>
                      </m:r>
                      <m:r>
                        <a:rPr lang="en-AU" sz="2000" b="0" i="1" smtClean="0">
                          <a:latin typeface="Cambria Math" panose="02040503050406030204" pitchFamily="18" charset="0"/>
                        </a:rPr>
                        <m:t>𝑥</m:t>
                      </m:r>
                      <m:r>
                        <a:rPr lang="en-AU" sz="2000" b="0" i="1" smtClean="0">
                          <a:latin typeface="Cambria Math" panose="02040503050406030204" pitchFamily="18" charset="0"/>
                        </a:rPr>
                        <m:t>−2)</m:t>
                      </m:r>
                    </m:oMath>
                  </m:oMathPara>
                </a14:m>
                <a:endParaRPr lang="en-AU" sz="2000"/>
              </a:p>
            </p:txBody>
          </p:sp>
        </mc:Choice>
        <mc:Fallback xmlns="">
          <p:sp>
            <p:nvSpPr>
              <p:cNvPr id="17" name="TextBox 16">
                <a:extLst>
                  <a:ext uri="{FF2B5EF4-FFF2-40B4-BE49-F238E27FC236}">
                    <a16:creationId xmlns:a16="http://schemas.microsoft.com/office/drawing/2014/main" id="{EA8485E8-7C5F-7BB0-D83C-CCD96210E558}"/>
                  </a:ext>
                </a:extLst>
              </p:cNvPr>
              <p:cNvSpPr txBox="1">
                <a:spLocks noRot="1" noChangeAspect="1" noMove="1" noResize="1" noEditPoints="1" noAdjustHandles="1" noChangeArrowheads="1" noChangeShapeType="1" noTextEdit="1"/>
              </p:cNvSpPr>
              <p:nvPr/>
            </p:nvSpPr>
            <p:spPr>
              <a:xfrm>
                <a:off x="6827065" y="2212939"/>
                <a:ext cx="5125701" cy="3662541"/>
              </a:xfrm>
              <a:prstGeom prst="rect">
                <a:avLst/>
              </a:prstGeom>
              <a:blipFill>
                <a:blip r:embed="rId2"/>
                <a:stretch>
                  <a:fillRect l="-1070"/>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705AD78D-57CB-6CA5-931F-E14C2EB88B21}"/>
              </a:ext>
              <a:ext uri="{C183D7F6-B498-43B3-948B-1728B52AA6E4}">
                <adec:decorative xmlns:adec="http://schemas.microsoft.com/office/drawing/2017/decorative" val="1"/>
              </a:ext>
            </a:extLst>
          </p:cNvPr>
          <p:cNvCxnSpPr/>
          <p:nvPr/>
        </p:nvCxnSpPr>
        <p:spPr>
          <a:xfrm>
            <a:off x="6461534" y="2379518"/>
            <a:ext cx="0" cy="39277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FE0B29F3-7B80-97F5-2DAD-138A547373D6}"/>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55683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A0099-9B62-87F0-F52E-925BEC9227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65F229-A615-1672-7782-2D94F4825299}"/>
              </a:ext>
            </a:extLst>
          </p:cNvPr>
          <p:cNvSpPr>
            <a:spLocks noGrp="1"/>
          </p:cNvSpPr>
          <p:nvPr>
            <p:ph type="title"/>
          </p:nvPr>
        </p:nvSpPr>
        <p:spPr/>
        <p:txBody>
          <a:bodyPr/>
          <a:lstStyle/>
          <a:p>
            <a:r>
              <a:rPr lang="en-AU" dirty="0"/>
              <a:t>Area models (1)</a:t>
            </a:r>
          </a:p>
        </p:txBody>
      </p:sp>
      <p:sp>
        <p:nvSpPr>
          <p:cNvPr id="5" name="Text Placeholder 4">
            <a:extLst>
              <a:ext uri="{FF2B5EF4-FFF2-40B4-BE49-F238E27FC236}">
                <a16:creationId xmlns:a16="http://schemas.microsoft.com/office/drawing/2014/main" id="{15986049-5A93-7C2A-0D6A-A285CCC997FE}"/>
              </a:ext>
            </a:extLst>
          </p:cNvPr>
          <p:cNvSpPr>
            <a:spLocks noGrp="1"/>
          </p:cNvSpPr>
          <p:nvPr>
            <p:ph type="body" sz="quarter" idx="18"/>
          </p:nvPr>
        </p:nvSpPr>
        <p:spPr/>
        <p:txBody>
          <a:bodyPr/>
          <a:lstStyle/>
          <a:p>
            <a:r>
              <a:rPr lang="en-AU" dirty="0"/>
              <a:t>Worked example 3</a:t>
            </a:r>
          </a:p>
        </p:txBody>
      </p:sp>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8B8B1496-F9CD-1DF7-0016-B2CD96E702E8}"/>
                  </a:ext>
                </a:extLst>
              </p:cNvPr>
              <p:cNvSpPr>
                <a:spLocks noGrp="1"/>
              </p:cNvSpPr>
              <p:nvPr>
                <p:ph idx="1"/>
              </p:nvPr>
            </p:nvSpPr>
            <p:spPr>
              <a:xfrm>
                <a:off x="360000" y="1672238"/>
                <a:ext cx="7547482" cy="4606967"/>
              </a:xfrm>
            </p:spPr>
            <p:txBody>
              <a:bodyPr/>
              <a:lstStyle/>
              <a:p>
                <a:r>
                  <a:rPr lang="en-AU" dirty="0"/>
                  <a:t>Factorise </a:t>
                </a:r>
                <a14:m>
                  <m:oMath xmlns:m="http://schemas.openxmlformats.org/officeDocument/2006/math">
                    <m:r>
                      <a:rPr lang="en-AU" b="0" i="1" smtClean="0">
                        <a:latin typeface="Cambria Math" panose="02040503050406030204" pitchFamily="18" charset="0"/>
                      </a:rPr>
                      <m:t>4</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+12</m:t>
                    </m:r>
                    <m:r>
                      <a:rPr lang="en-AU" b="0" i="1" smtClean="0">
                        <a:latin typeface="Cambria Math" panose="02040503050406030204" pitchFamily="18" charset="0"/>
                      </a:rPr>
                      <m:t>𝑥</m:t>
                    </m:r>
                    <m:r>
                      <a:rPr lang="en-AU" b="0" i="1" smtClean="0">
                        <a:latin typeface="Cambria Math" panose="02040503050406030204" pitchFamily="18" charset="0"/>
                      </a:rPr>
                      <m:t>+5</m:t>
                    </m:r>
                  </m:oMath>
                </a14:m>
                <a:r>
                  <a:rPr lang="en-AU" dirty="0"/>
                  <a:t>, by first finding the product, sum and factors. </a:t>
                </a:r>
              </a:p>
              <a:p>
                <a:r>
                  <a:rPr lang="en-AU" dirty="0"/>
                  <a:t>Product = </a:t>
                </a:r>
                <a14:m>
                  <m:oMath xmlns:m="http://schemas.openxmlformats.org/officeDocument/2006/math">
                    <m:r>
                      <a:rPr lang="en-AU" b="0" i="1" smtClean="0">
                        <a:latin typeface="Cambria Math" panose="02040503050406030204" pitchFamily="18" charset="0"/>
                      </a:rPr>
                      <m:t>20</m:t>
                    </m:r>
                  </m:oMath>
                </a14:m>
                <a:endParaRPr lang="en-AU" dirty="0"/>
              </a:p>
              <a:p>
                <a:r>
                  <a:rPr lang="en-AU" dirty="0"/>
                  <a:t>Sum = </a:t>
                </a:r>
                <a14:m>
                  <m:oMath xmlns:m="http://schemas.openxmlformats.org/officeDocument/2006/math">
                    <m:r>
                      <a:rPr lang="en-AU" b="0" i="1" smtClean="0">
                        <a:latin typeface="Cambria Math" panose="02040503050406030204" pitchFamily="18" charset="0"/>
                      </a:rPr>
                      <m:t>12</m:t>
                    </m:r>
                  </m:oMath>
                </a14:m>
                <a:endParaRPr lang="en-AU" dirty="0"/>
              </a:p>
              <a:p>
                <a:r>
                  <a:rPr lang="en-AU" dirty="0"/>
                  <a:t>Factors = </a:t>
                </a:r>
                <a14:m>
                  <m:oMath xmlns:m="http://schemas.openxmlformats.org/officeDocument/2006/math">
                    <m:r>
                      <a:rPr lang="en-AU" b="0" i="1" smtClean="0">
                        <a:latin typeface="Cambria Math" panose="02040503050406030204" pitchFamily="18" charset="0"/>
                      </a:rPr>
                      <m:t>10, 2</m:t>
                    </m:r>
                  </m:oMath>
                </a14:m>
                <a:r>
                  <a:rPr lang="en-AU" dirty="0"/>
                  <a:t> </a:t>
                </a:r>
              </a:p>
              <a:p>
                <a:endParaRPr lang="en-AU" dirty="0"/>
              </a:p>
              <a:p>
                <a:endParaRPr lang="en-AU" dirty="0"/>
              </a:p>
              <a:p>
                <a:endParaRPr lang="en-AU"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∴4</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+12</m:t>
                      </m:r>
                      <m:r>
                        <a:rPr lang="en-AU" b="0" i="1" smtClean="0">
                          <a:latin typeface="Cambria Math" panose="02040503050406030204" pitchFamily="18" charset="0"/>
                        </a:rPr>
                        <m:t>𝑥</m:t>
                      </m:r>
                      <m:r>
                        <a:rPr lang="en-AU" b="0" i="1" smtClean="0">
                          <a:latin typeface="Cambria Math" panose="02040503050406030204" pitchFamily="18" charset="0"/>
                        </a:rPr>
                        <m:t>+5=(2</m:t>
                      </m:r>
                      <m:r>
                        <a:rPr lang="en-AU" b="0" i="1" smtClean="0">
                          <a:latin typeface="Cambria Math" panose="02040503050406030204" pitchFamily="18" charset="0"/>
                        </a:rPr>
                        <m:t>𝑥</m:t>
                      </m:r>
                      <m:r>
                        <a:rPr lang="en-AU" b="0" i="1" smtClean="0">
                          <a:latin typeface="Cambria Math" panose="02040503050406030204" pitchFamily="18" charset="0"/>
                        </a:rPr>
                        <m:t>+5)(2</m:t>
                      </m:r>
                      <m:r>
                        <a:rPr lang="en-AU" b="0" i="1" smtClean="0">
                          <a:latin typeface="Cambria Math" panose="02040503050406030204" pitchFamily="18" charset="0"/>
                        </a:rPr>
                        <m:t>𝑥</m:t>
                      </m:r>
                      <m:r>
                        <a:rPr lang="en-AU" b="0" i="1" smtClean="0">
                          <a:latin typeface="Cambria Math" panose="02040503050406030204" pitchFamily="18" charset="0"/>
                        </a:rPr>
                        <m:t>+1)</m:t>
                      </m:r>
                    </m:oMath>
                  </m:oMathPara>
                </a14:m>
                <a:endParaRPr lang="en-AU" dirty="0"/>
              </a:p>
              <a:p>
                <a:endParaRPr lang="en-AU" b="0" dirty="0"/>
              </a:p>
            </p:txBody>
          </p:sp>
        </mc:Choice>
        <mc:Fallback xmlns="">
          <p:sp>
            <p:nvSpPr>
              <p:cNvPr id="12" name="Content Placeholder 2">
                <a:extLst>
                  <a:ext uri="{FF2B5EF4-FFF2-40B4-BE49-F238E27FC236}">
                    <a16:creationId xmlns:a16="http://schemas.microsoft.com/office/drawing/2014/main" id="{8B8B1496-F9CD-1DF7-0016-B2CD96E702E8}"/>
                  </a:ext>
                </a:extLst>
              </p:cNvPr>
              <p:cNvSpPr>
                <a:spLocks noGrp="1" noRot="1" noChangeAspect="1" noMove="1" noResize="1" noEditPoints="1" noAdjustHandles="1" noChangeArrowheads="1" noChangeShapeType="1" noTextEdit="1"/>
              </p:cNvSpPr>
              <p:nvPr>
                <p:ph idx="1"/>
              </p:nvPr>
            </p:nvSpPr>
            <p:spPr>
              <a:xfrm>
                <a:off x="360000" y="1672238"/>
                <a:ext cx="7547482" cy="4606967"/>
              </a:xfrm>
              <a:blipFill>
                <a:blip r:embed="rId2"/>
                <a:stretch>
                  <a:fillRect l="-18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9" name="Table 8" descr="area model">
                <a:extLst>
                  <a:ext uri="{FF2B5EF4-FFF2-40B4-BE49-F238E27FC236}">
                    <a16:creationId xmlns:a16="http://schemas.microsoft.com/office/drawing/2014/main" id="{8EF9E0E7-A039-39BE-1F80-34F2E20D7363}"/>
                  </a:ext>
                </a:extLst>
              </p:cNvPr>
              <p:cNvGraphicFramePr>
                <a:graphicFrameLocks noGrp="1"/>
              </p:cNvGraphicFramePr>
              <p:nvPr>
                <p:extLst>
                  <p:ext uri="{D42A27DB-BD31-4B8C-83A1-F6EECF244321}">
                    <p14:modId xmlns:p14="http://schemas.microsoft.com/office/powerpoint/2010/main" val="2935268647"/>
                  </p:ext>
                </p:extLst>
              </p:nvPr>
            </p:nvGraphicFramePr>
            <p:xfrm>
              <a:off x="2717359" y="3386378"/>
              <a:ext cx="2292473" cy="1637458"/>
            </p:xfrm>
            <a:graphic>
              <a:graphicData uri="http://schemas.openxmlformats.org/drawingml/2006/table">
                <a:tbl>
                  <a:tblPr firstRow="1" bandRow="1">
                    <a:tableStyleId>{5A111915-BE36-4E01-A7E5-04B1672EAD32}</a:tableStyleId>
                  </a:tblPr>
                  <a:tblGrid>
                    <a:gridCol w="1560241">
                      <a:extLst>
                        <a:ext uri="{9D8B030D-6E8A-4147-A177-3AD203B41FA5}">
                          <a16:colId xmlns:a16="http://schemas.microsoft.com/office/drawing/2014/main" val="1672911152"/>
                        </a:ext>
                      </a:extLst>
                    </a:gridCol>
                    <a:gridCol w="732232">
                      <a:extLst>
                        <a:ext uri="{9D8B030D-6E8A-4147-A177-3AD203B41FA5}">
                          <a16:colId xmlns:a16="http://schemas.microsoft.com/office/drawing/2014/main" val="3591850874"/>
                        </a:ext>
                      </a:extLst>
                    </a:gridCol>
                  </a:tblGrid>
                  <a:tr h="1114677">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AU" b="0" i="1" dirty="0" smtClean="0">
                                  <a:solidFill>
                                    <a:schemeClr val="tx1"/>
                                  </a:solidFill>
                                  <a:latin typeface="Cambria Math" panose="02040503050406030204" pitchFamily="18" charset="0"/>
                                </a:rPr>
                                <m:t>4</m:t>
                              </m:r>
                              <m:sSup>
                                <m:sSupPr>
                                  <m:ctrlPr>
                                    <a:rPr lang="en-AU" b="0" i="1" dirty="0" smtClean="0">
                                      <a:solidFill>
                                        <a:schemeClr val="tx1"/>
                                      </a:solidFill>
                                      <a:latin typeface="Cambria Math" panose="02040503050406030204" pitchFamily="18" charset="0"/>
                                    </a:rPr>
                                  </m:ctrlPr>
                                </m:sSupPr>
                                <m:e>
                                  <m:r>
                                    <a:rPr lang="en-AU" b="0" i="1" dirty="0" smtClean="0">
                                      <a:solidFill>
                                        <a:schemeClr val="tx1"/>
                                      </a:solidFill>
                                      <a:latin typeface="Cambria Math" panose="02040503050406030204" pitchFamily="18" charset="0"/>
                                    </a:rPr>
                                    <m:t>𝑥</m:t>
                                  </m:r>
                                </m:e>
                                <m:sup>
                                  <m:r>
                                    <a:rPr lang="en-AU" b="0" i="1" dirty="0" smtClean="0">
                                      <a:solidFill>
                                        <a:schemeClr val="tx1"/>
                                      </a:solidFill>
                                      <a:latin typeface="Cambria Math" panose="02040503050406030204" pitchFamily="18" charset="0"/>
                                    </a:rPr>
                                    <m:t>2</m:t>
                                  </m:r>
                                </m:sup>
                              </m:sSup>
                            </m:oMath>
                          </a14:m>
                          <a:r>
                            <a:rPr lang="en-AU" b="0" dirty="0">
                              <a:solidFill>
                                <a:schemeClr val="tx1"/>
                              </a:solidFill>
                            </a:rPr>
                            <a:t> </a:t>
                          </a:r>
                          <a14:m>
                            <m:oMath xmlns:m="http://schemas.openxmlformats.org/officeDocument/2006/math">
                              <m:r>
                                <a:rPr lang="en-AU" b="0" i="1" dirty="0" smtClean="0">
                                  <a:solidFill>
                                    <a:schemeClr val="tx1"/>
                                  </a:solidFill>
                                  <a:latin typeface="Cambria Math" panose="02040503050406030204" pitchFamily="18" charset="0"/>
                                </a:rPr>
                                <m:t> </m:t>
                              </m:r>
                            </m:oMath>
                          </a14:m>
                          <a:endParaRPr lang="en-AU" b="0" dirty="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AU" b="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8363276"/>
                      </a:ext>
                    </a:extLst>
                  </a:tr>
                  <a:tr h="522781">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AU">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5</m:t>
                                </m:r>
                              </m:oMath>
                            </m:oMathPara>
                          </a14:m>
                          <a:endParaRPr lang="en-AU" dirty="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4037718"/>
                      </a:ext>
                    </a:extLst>
                  </a:tr>
                </a:tbl>
              </a:graphicData>
            </a:graphic>
          </p:graphicFrame>
        </mc:Choice>
        <mc:Fallback xmlns="">
          <p:graphicFrame>
            <p:nvGraphicFramePr>
              <p:cNvPr id="9" name="Table 8" descr="area model">
                <a:extLst>
                  <a:ext uri="{FF2B5EF4-FFF2-40B4-BE49-F238E27FC236}">
                    <a16:creationId xmlns:a16="http://schemas.microsoft.com/office/drawing/2014/main" id="{8EF9E0E7-A039-39BE-1F80-34F2E20D7363}"/>
                  </a:ext>
                </a:extLst>
              </p:cNvPr>
              <p:cNvGraphicFramePr>
                <a:graphicFrameLocks noGrp="1"/>
              </p:cNvGraphicFramePr>
              <p:nvPr>
                <p:extLst>
                  <p:ext uri="{D42A27DB-BD31-4B8C-83A1-F6EECF244321}">
                    <p14:modId xmlns:p14="http://schemas.microsoft.com/office/powerpoint/2010/main" val="2935268647"/>
                  </p:ext>
                </p:extLst>
              </p:nvPr>
            </p:nvGraphicFramePr>
            <p:xfrm>
              <a:off x="2717359" y="3386378"/>
              <a:ext cx="2292473" cy="1637458"/>
            </p:xfrm>
            <a:graphic>
              <a:graphicData uri="http://schemas.openxmlformats.org/drawingml/2006/table">
                <a:tbl>
                  <a:tblPr firstRow="1" bandRow="1">
                    <a:tableStyleId>{5A111915-BE36-4E01-A7E5-04B1672EAD32}</a:tableStyleId>
                  </a:tblPr>
                  <a:tblGrid>
                    <a:gridCol w="1560241">
                      <a:extLst>
                        <a:ext uri="{9D8B030D-6E8A-4147-A177-3AD203B41FA5}">
                          <a16:colId xmlns:a16="http://schemas.microsoft.com/office/drawing/2014/main" val="1672911152"/>
                        </a:ext>
                      </a:extLst>
                    </a:gridCol>
                    <a:gridCol w="732232">
                      <a:extLst>
                        <a:ext uri="{9D8B030D-6E8A-4147-A177-3AD203B41FA5}">
                          <a16:colId xmlns:a16="http://schemas.microsoft.com/office/drawing/2014/main" val="3591850874"/>
                        </a:ext>
                      </a:extLst>
                    </a:gridCol>
                  </a:tblGrid>
                  <a:tr h="1114677">
                    <a:tc>
                      <a:txBody>
                        <a:bodyPr/>
                        <a:lstStyle/>
                        <a:p>
                          <a:endParaRPr lang="en-US"/>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556" t="-2717" r="-50584" b="-51630"/>
                          </a:stretch>
                        </a:blipFill>
                      </a:tcPr>
                    </a:tc>
                    <a:tc>
                      <a:txBody>
                        <a:bodyPr/>
                        <a:lstStyle/>
                        <a:p>
                          <a:pPr algn="ctr"/>
                          <a:endParaRPr lang="en-AU" b="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8363276"/>
                      </a:ext>
                    </a:extLst>
                  </a:tr>
                  <a:tr h="522781">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AU">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217500" t="-219767" r="-8333" b="-10465"/>
                          </a:stretch>
                        </a:blipFill>
                      </a:tcPr>
                    </a:tc>
                    <a:extLst>
                      <a:ext uri="{0D108BD9-81ED-4DB2-BD59-A6C34878D82A}">
                        <a16:rowId xmlns:a16="http://schemas.microsoft.com/office/drawing/2014/main" val="332403771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1" name="Table 10" descr="area model">
                <a:extLst>
                  <a:ext uri="{FF2B5EF4-FFF2-40B4-BE49-F238E27FC236}">
                    <a16:creationId xmlns:a16="http://schemas.microsoft.com/office/drawing/2014/main" id="{F00C14F1-8EF3-FEF2-1DA2-2AB7C9031884}"/>
                  </a:ext>
                </a:extLst>
              </p:cNvPr>
              <p:cNvGraphicFramePr>
                <a:graphicFrameLocks noGrp="1"/>
              </p:cNvGraphicFramePr>
              <p:nvPr>
                <p:extLst>
                  <p:ext uri="{D42A27DB-BD31-4B8C-83A1-F6EECF244321}">
                    <p14:modId xmlns:p14="http://schemas.microsoft.com/office/powerpoint/2010/main" val="4118226494"/>
                  </p:ext>
                </p:extLst>
              </p:nvPr>
            </p:nvGraphicFramePr>
            <p:xfrm>
              <a:off x="5895300" y="3386378"/>
              <a:ext cx="2292473" cy="1637458"/>
            </p:xfrm>
            <a:graphic>
              <a:graphicData uri="http://schemas.openxmlformats.org/drawingml/2006/table">
                <a:tbl>
                  <a:tblPr firstRow="1" bandRow="1">
                    <a:tableStyleId>{5A111915-BE36-4E01-A7E5-04B1672EAD32}</a:tableStyleId>
                  </a:tblPr>
                  <a:tblGrid>
                    <a:gridCol w="1560241">
                      <a:extLst>
                        <a:ext uri="{9D8B030D-6E8A-4147-A177-3AD203B41FA5}">
                          <a16:colId xmlns:a16="http://schemas.microsoft.com/office/drawing/2014/main" val="1672911152"/>
                        </a:ext>
                      </a:extLst>
                    </a:gridCol>
                    <a:gridCol w="732232">
                      <a:extLst>
                        <a:ext uri="{9D8B030D-6E8A-4147-A177-3AD203B41FA5}">
                          <a16:colId xmlns:a16="http://schemas.microsoft.com/office/drawing/2014/main" val="3591850874"/>
                        </a:ext>
                      </a:extLst>
                    </a:gridCol>
                  </a:tblGrid>
                  <a:tr h="1114677">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AU" b="0" i="1" dirty="0" smtClean="0">
                                  <a:solidFill>
                                    <a:schemeClr val="tx1"/>
                                  </a:solidFill>
                                  <a:latin typeface="Cambria Math" panose="02040503050406030204" pitchFamily="18" charset="0"/>
                                </a:rPr>
                                <m:t>4</m:t>
                              </m:r>
                              <m:sSup>
                                <m:sSupPr>
                                  <m:ctrlPr>
                                    <a:rPr lang="en-AU" b="0" i="1" dirty="0" smtClean="0">
                                      <a:solidFill>
                                        <a:schemeClr val="tx1"/>
                                      </a:solidFill>
                                      <a:latin typeface="Cambria Math" panose="02040503050406030204" pitchFamily="18" charset="0"/>
                                    </a:rPr>
                                  </m:ctrlPr>
                                </m:sSupPr>
                                <m:e>
                                  <m:r>
                                    <a:rPr lang="en-AU" b="0" i="1" dirty="0" smtClean="0">
                                      <a:solidFill>
                                        <a:schemeClr val="tx1"/>
                                      </a:solidFill>
                                      <a:latin typeface="Cambria Math" panose="02040503050406030204" pitchFamily="18" charset="0"/>
                                    </a:rPr>
                                    <m:t>𝑥</m:t>
                                  </m:r>
                                </m:e>
                                <m:sup>
                                  <m:r>
                                    <a:rPr lang="en-AU" b="0" i="1" dirty="0" smtClean="0">
                                      <a:solidFill>
                                        <a:schemeClr val="tx1"/>
                                      </a:solidFill>
                                      <a:latin typeface="Cambria Math" panose="02040503050406030204" pitchFamily="18" charset="0"/>
                                    </a:rPr>
                                    <m:t>2</m:t>
                                  </m:r>
                                </m:sup>
                              </m:sSup>
                            </m:oMath>
                          </a14:m>
                          <a:r>
                            <a:rPr lang="en-AU" b="0" dirty="0">
                              <a:solidFill>
                                <a:schemeClr val="tx1"/>
                              </a:solidFill>
                            </a:rPr>
                            <a:t> </a:t>
                          </a:r>
                          <a14:m>
                            <m:oMath xmlns:m="http://schemas.openxmlformats.org/officeDocument/2006/math">
                              <m:r>
                                <a:rPr lang="en-AU" b="0" i="1" dirty="0" smtClean="0">
                                  <a:solidFill>
                                    <a:schemeClr val="tx1"/>
                                  </a:solidFill>
                                  <a:latin typeface="Cambria Math" panose="02040503050406030204" pitchFamily="18" charset="0"/>
                                </a:rPr>
                                <m:t> </m:t>
                              </m:r>
                            </m:oMath>
                          </a14:m>
                          <a:endParaRPr lang="en-AU" b="0" dirty="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2</m:t>
                                </m:r>
                                <m:r>
                                  <a:rPr lang="en-AU" b="0" i="1" smtClean="0">
                                    <a:solidFill>
                                      <a:schemeClr val="tx1"/>
                                    </a:solidFill>
                                    <a:latin typeface="Cambria Math" panose="02040503050406030204" pitchFamily="18" charset="0"/>
                                  </a:rPr>
                                  <m:t>𝑥</m:t>
                                </m:r>
                              </m:oMath>
                            </m:oMathPara>
                          </a14:m>
                          <a:endParaRPr lang="en-AU" b="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8363276"/>
                      </a:ext>
                    </a:extLst>
                  </a:tr>
                  <a:tr h="522781">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10</m:t>
                                </m:r>
                                <m:r>
                                  <a:rPr lang="en-AU" b="0" i="1" smtClean="0">
                                    <a:solidFill>
                                      <a:schemeClr val="tx1"/>
                                    </a:solidFill>
                                    <a:latin typeface="Cambria Math" panose="02040503050406030204" pitchFamily="18" charset="0"/>
                                  </a:rPr>
                                  <m:t>𝑥</m:t>
                                </m:r>
                              </m:oMath>
                            </m:oMathPara>
                          </a14:m>
                          <a:endParaRPr lang="en-AU">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5</m:t>
                                </m:r>
                              </m:oMath>
                            </m:oMathPara>
                          </a14:m>
                          <a:endParaRPr lang="en-AU" dirty="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4037718"/>
                      </a:ext>
                    </a:extLst>
                  </a:tr>
                </a:tbl>
              </a:graphicData>
            </a:graphic>
          </p:graphicFrame>
        </mc:Choice>
        <mc:Fallback xmlns="">
          <p:graphicFrame>
            <p:nvGraphicFramePr>
              <p:cNvPr id="11" name="Table 10" descr="area model">
                <a:extLst>
                  <a:ext uri="{FF2B5EF4-FFF2-40B4-BE49-F238E27FC236}">
                    <a16:creationId xmlns:a16="http://schemas.microsoft.com/office/drawing/2014/main" id="{F00C14F1-8EF3-FEF2-1DA2-2AB7C9031884}"/>
                  </a:ext>
                </a:extLst>
              </p:cNvPr>
              <p:cNvGraphicFramePr>
                <a:graphicFrameLocks noGrp="1"/>
              </p:cNvGraphicFramePr>
              <p:nvPr>
                <p:extLst>
                  <p:ext uri="{D42A27DB-BD31-4B8C-83A1-F6EECF244321}">
                    <p14:modId xmlns:p14="http://schemas.microsoft.com/office/powerpoint/2010/main" val="4118226494"/>
                  </p:ext>
                </p:extLst>
              </p:nvPr>
            </p:nvGraphicFramePr>
            <p:xfrm>
              <a:off x="5895300" y="3386378"/>
              <a:ext cx="2292473" cy="1637458"/>
            </p:xfrm>
            <a:graphic>
              <a:graphicData uri="http://schemas.openxmlformats.org/drawingml/2006/table">
                <a:tbl>
                  <a:tblPr firstRow="1" bandRow="1">
                    <a:tableStyleId>{5A111915-BE36-4E01-A7E5-04B1672EAD32}</a:tableStyleId>
                  </a:tblPr>
                  <a:tblGrid>
                    <a:gridCol w="1560241">
                      <a:extLst>
                        <a:ext uri="{9D8B030D-6E8A-4147-A177-3AD203B41FA5}">
                          <a16:colId xmlns:a16="http://schemas.microsoft.com/office/drawing/2014/main" val="1672911152"/>
                        </a:ext>
                      </a:extLst>
                    </a:gridCol>
                    <a:gridCol w="732232">
                      <a:extLst>
                        <a:ext uri="{9D8B030D-6E8A-4147-A177-3AD203B41FA5}">
                          <a16:colId xmlns:a16="http://schemas.microsoft.com/office/drawing/2014/main" val="3591850874"/>
                        </a:ext>
                      </a:extLst>
                    </a:gridCol>
                  </a:tblGrid>
                  <a:tr h="1114677">
                    <a:tc>
                      <a:txBody>
                        <a:bodyPr/>
                        <a:lstStyle/>
                        <a:p>
                          <a:endParaRPr lang="en-US"/>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1946" t="-2717" r="-50195" b="-51630"/>
                          </a:stretch>
                        </a:blipFill>
                      </a:tcPr>
                    </a:tc>
                    <a:tc>
                      <a:txBody>
                        <a:bodyPr/>
                        <a:lstStyle/>
                        <a:p>
                          <a:endParaRPr lang="en-US"/>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218333" t="-2717" r="-7500" b="-51630"/>
                          </a:stretch>
                        </a:blipFill>
                      </a:tcPr>
                    </a:tc>
                    <a:extLst>
                      <a:ext uri="{0D108BD9-81ED-4DB2-BD59-A6C34878D82A}">
                        <a16:rowId xmlns:a16="http://schemas.microsoft.com/office/drawing/2014/main" val="2698363276"/>
                      </a:ext>
                    </a:extLst>
                  </a:tr>
                  <a:tr h="522781">
                    <a:tc>
                      <a:txBody>
                        <a:bodyPr/>
                        <a:lstStyle/>
                        <a:p>
                          <a:endParaRPr lang="en-US"/>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1946" t="-219767" r="-50195" b="-10465"/>
                          </a:stretch>
                        </a:blipFill>
                      </a:tcPr>
                    </a:tc>
                    <a:tc>
                      <a:txBody>
                        <a:bodyPr/>
                        <a:lstStyle/>
                        <a:p>
                          <a:endParaRPr lang="en-US"/>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218333" t="-219767" r="-7500" b="-10465"/>
                          </a:stretch>
                        </a:blipFill>
                      </a:tcPr>
                    </a:tc>
                    <a:extLst>
                      <a:ext uri="{0D108BD9-81ED-4DB2-BD59-A6C34878D82A}">
                        <a16:rowId xmlns:a16="http://schemas.microsoft.com/office/drawing/2014/main" val="332403771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3" name="Table 12" descr="area model">
                <a:extLst>
                  <a:ext uri="{FF2B5EF4-FFF2-40B4-BE49-F238E27FC236}">
                    <a16:creationId xmlns:a16="http://schemas.microsoft.com/office/drawing/2014/main" id="{8C2210B9-473A-787E-9EA0-D9769030BDB6}"/>
                  </a:ext>
                </a:extLst>
              </p:cNvPr>
              <p:cNvGraphicFramePr>
                <a:graphicFrameLocks noGrp="1"/>
              </p:cNvGraphicFramePr>
              <p:nvPr>
                <p:extLst>
                  <p:ext uri="{D42A27DB-BD31-4B8C-83A1-F6EECF244321}">
                    <p14:modId xmlns:p14="http://schemas.microsoft.com/office/powerpoint/2010/main" val="1979101687"/>
                  </p:ext>
                </p:extLst>
              </p:nvPr>
            </p:nvGraphicFramePr>
            <p:xfrm>
              <a:off x="8623995" y="2271701"/>
              <a:ext cx="2877528" cy="2752135"/>
            </p:xfrm>
            <a:graphic>
              <a:graphicData uri="http://schemas.openxmlformats.org/drawingml/2006/table">
                <a:tbl>
                  <a:tblPr firstRow="1" bandRow="1">
                    <a:tableStyleId>{5A111915-BE36-4E01-A7E5-04B1672EAD32}</a:tableStyleId>
                  </a:tblPr>
                  <a:tblGrid>
                    <a:gridCol w="610089">
                      <a:extLst>
                        <a:ext uri="{9D8B030D-6E8A-4147-A177-3AD203B41FA5}">
                          <a16:colId xmlns:a16="http://schemas.microsoft.com/office/drawing/2014/main" val="2397406893"/>
                        </a:ext>
                      </a:extLst>
                    </a:gridCol>
                    <a:gridCol w="1504950">
                      <a:extLst>
                        <a:ext uri="{9D8B030D-6E8A-4147-A177-3AD203B41FA5}">
                          <a16:colId xmlns:a16="http://schemas.microsoft.com/office/drawing/2014/main" val="1672911152"/>
                        </a:ext>
                      </a:extLst>
                    </a:gridCol>
                    <a:gridCol w="762489">
                      <a:extLst>
                        <a:ext uri="{9D8B030D-6E8A-4147-A177-3AD203B41FA5}">
                          <a16:colId xmlns:a16="http://schemas.microsoft.com/office/drawing/2014/main" val="3591850874"/>
                        </a:ext>
                      </a:extLst>
                    </a:gridCol>
                  </a:tblGrid>
                  <a:tr h="1114677">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AU" b="0">
                            <a:solidFill>
                              <a:schemeClr val="tx1"/>
                            </a:solidFill>
                          </a:endParaRPr>
                        </a:p>
                      </a:txBody>
                      <a:tcPr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2</m:t>
                                </m:r>
                                <m:r>
                                  <a:rPr lang="en-AU" b="0" i="1" smtClean="0">
                                    <a:solidFill>
                                      <a:schemeClr val="tx1"/>
                                    </a:solidFill>
                                    <a:latin typeface="Cambria Math" panose="02040503050406030204" pitchFamily="18" charset="0"/>
                                  </a:rPr>
                                  <m:t>𝑥</m:t>
                                </m:r>
                              </m:oMath>
                            </m:oMathPara>
                          </a14:m>
                          <a:endParaRPr lang="en-AU" b="0">
                            <a:solidFill>
                              <a:schemeClr val="tx1"/>
                            </a:solidFill>
                          </a:endParaRPr>
                        </a:p>
                      </a:txBody>
                      <a:tcPr anchor="b">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+1</m:t>
                                </m:r>
                              </m:oMath>
                            </m:oMathPara>
                          </a14:m>
                          <a:endParaRPr lang="en-AU" b="0">
                            <a:solidFill>
                              <a:schemeClr val="tx1"/>
                            </a:solidFill>
                          </a:endParaRPr>
                        </a:p>
                      </a:txBody>
                      <a:tcPr anchor="b">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6713486"/>
                      </a:ext>
                    </a:extLst>
                  </a:tr>
                  <a:tr h="1114677">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2</m:t>
                                </m:r>
                                <m:r>
                                  <a:rPr lang="en-AU" b="0" i="1" smtClean="0">
                                    <a:solidFill>
                                      <a:schemeClr val="tx1"/>
                                    </a:solidFill>
                                    <a:latin typeface="Cambria Math" panose="02040503050406030204" pitchFamily="18" charset="0"/>
                                  </a:rPr>
                                  <m:t>𝑥</m:t>
                                </m:r>
                              </m:oMath>
                            </m:oMathPara>
                          </a14:m>
                          <a:endParaRPr lang="en-AU" b="0">
                            <a:solidFill>
                              <a:schemeClr val="tx1"/>
                            </a:solidFill>
                          </a:endParaRPr>
                        </a:p>
                      </a:txBody>
                      <a:tcPr anchor="ctr">
                        <a:lnL w="5715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AU" b="0" i="1" dirty="0" smtClean="0">
                                  <a:solidFill>
                                    <a:schemeClr val="tx1"/>
                                  </a:solidFill>
                                  <a:latin typeface="Cambria Math" panose="02040503050406030204" pitchFamily="18" charset="0"/>
                                </a:rPr>
                                <m:t>4</m:t>
                              </m:r>
                              <m:sSup>
                                <m:sSupPr>
                                  <m:ctrlPr>
                                    <a:rPr lang="en-AU" b="0" i="1" dirty="0" smtClean="0">
                                      <a:solidFill>
                                        <a:schemeClr val="tx1"/>
                                      </a:solidFill>
                                      <a:latin typeface="Cambria Math" panose="02040503050406030204" pitchFamily="18" charset="0"/>
                                    </a:rPr>
                                  </m:ctrlPr>
                                </m:sSupPr>
                                <m:e>
                                  <m:r>
                                    <a:rPr lang="en-AU" b="0" i="1" dirty="0" smtClean="0">
                                      <a:solidFill>
                                        <a:schemeClr val="tx1"/>
                                      </a:solidFill>
                                      <a:latin typeface="Cambria Math" panose="02040503050406030204" pitchFamily="18" charset="0"/>
                                    </a:rPr>
                                    <m:t>𝑥</m:t>
                                  </m:r>
                                </m:e>
                                <m:sup>
                                  <m:r>
                                    <a:rPr lang="en-AU" b="0" i="1" dirty="0" smtClean="0">
                                      <a:solidFill>
                                        <a:schemeClr val="tx1"/>
                                      </a:solidFill>
                                      <a:latin typeface="Cambria Math" panose="02040503050406030204" pitchFamily="18" charset="0"/>
                                    </a:rPr>
                                    <m:t>2</m:t>
                                  </m:r>
                                </m:sup>
                              </m:sSup>
                            </m:oMath>
                          </a14:m>
                          <a:r>
                            <a:rPr lang="en-AU" b="0" dirty="0">
                              <a:solidFill>
                                <a:schemeClr val="tx1"/>
                              </a:solidFill>
                            </a:rPr>
                            <a:t> </a:t>
                          </a:r>
                          <a14:m>
                            <m:oMath xmlns:m="http://schemas.openxmlformats.org/officeDocument/2006/math">
                              <m:r>
                                <a:rPr lang="en-AU" b="0" i="1" dirty="0" smtClean="0">
                                  <a:solidFill>
                                    <a:schemeClr val="tx1"/>
                                  </a:solidFill>
                                  <a:latin typeface="Cambria Math" panose="02040503050406030204" pitchFamily="18" charset="0"/>
                                </a:rPr>
                                <m:t> </m:t>
                              </m:r>
                            </m:oMath>
                          </a14:m>
                          <a:endParaRPr lang="en-AU" b="0" dirty="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2</m:t>
                                </m:r>
                                <m:r>
                                  <a:rPr lang="en-AU" b="0" i="1" smtClean="0">
                                    <a:solidFill>
                                      <a:schemeClr val="tx1"/>
                                    </a:solidFill>
                                    <a:latin typeface="Cambria Math" panose="02040503050406030204" pitchFamily="18" charset="0"/>
                                  </a:rPr>
                                  <m:t>𝑥</m:t>
                                </m:r>
                              </m:oMath>
                            </m:oMathPara>
                          </a14:m>
                          <a:endParaRPr lang="en-AU" b="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8363276"/>
                      </a:ext>
                    </a:extLst>
                  </a:tr>
                  <a:tr h="52278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+5</m:t>
                                </m:r>
                              </m:oMath>
                            </m:oMathPara>
                          </a14:m>
                          <a:endParaRPr lang="en-AU">
                            <a:solidFill>
                              <a:schemeClr val="tx1"/>
                            </a:solidFill>
                          </a:endParaRPr>
                        </a:p>
                      </a:txBody>
                      <a:tcPr anchor="ctr">
                        <a:lnL w="5715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10</m:t>
                                </m:r>
                                <m:r>
                                  <a:rPr lang="en-AU" b="0" i="1" smtClean="0">
                                    <a:solidFill>
                                      <a:schemeClr val="tx1"/>
                                    </a:solidFill>
                                    <a:latin typeface="Cambria Math" panose="02040503050406030204" pitchFamily="18" charset="0"/>
                                  </a:rPr>
                                  <m:t>𝑥</m:t>
                                </m:r>
                              </m:oMath>
                            </m:oMathPara>
                          </a14:m>
                          <a:endParaRPr lang="en-AU">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5</m:t>
                                </m:r>
                              </m:oMath>
                            </m:oMathPara>
                          </a14:m>
                          <a:endParaRPr lang="en-AU" dirty="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4037718"/>
                      </a:ext>
                    </a:extLst>
                  </a:tr>
                </a:tbl>
              </a:graphicData>
            </a:graphic>
          </p:graphicFrame>
        </mc:Choice>
        <mc:Fallback xmlns="">
          <p:graphicFrame>
            <p:nvGraphicFramePr>
              <p:cNvPr id="13" name="Table 12" descr="area model">
                <a:extLst>
                  <a:ext uri="{FF2B5EF4-FFF2-40B4-BE49-F238E27FC236}">
                    <a16:creationId xmlns:a16="http://schemas.microsoft.com/office/drawing/2014/main" id="{8C2210B9-473A-787E-9EA0-D9769030BDB6}"/>
                  </a:ext>
                </a:extLst>
              </p:cNvPr>
              <p:cNvGraphicFramePr>
                <a:graphicFrameLocks noGrp="1"/>
              </p:cNvGraphicFramePr>
              <p:nvPr>
                <p:extLst>
                  <p:ext uri="{D42A27DB-BD31-4B8C-83A1-F6EECF244321}">
                    <p14:modId xmlns:p14="http://schemas.microsoft.com/office/powerpoint/2010/main" val="1979101687"/>
                  </p:ext>
                </p:extLst>
              </p:nvPr>
            </p:nvGraphicFramePr>
            <p:xfrm>
              <a:off x="8623995" y="2271701"/>
              <a:ext cx="2877528" cy="2752135"/>
            </p:xfrm>
            <a:graphic>
              <a:graphicData uri="http://schemas.openxmlformats.org/drawingml/2006/table">
                <a:tbl>
                  <a:tblPr firstRow="1" bandRow="1">
                    <a:tableStyleId>{5A111915-BE36-4E01-A7E5-04B1672EAD32}</a:tableStyleId>
                  </a:tblPr>
                  <a:tblGrid>
                    <a:gridCol w="610089">
                      <a:extLst>
                        <a:ext uri="{9D8B030D-6E8A-4147-A177-3AD203B41FA5}">
                          <a16:colId xmlns:a16="http://schemas.microsoft.com/office/drawing/2014/main" val="2397406893"/>
                        </a:ext>
                      </a:extLst>
                    </a:gridCol>
                    <a:gridCol w="1504950">
                      <a:extLst>
                        <a:ext uri="{9D8B030D-6E8A-4147-A177-3AD203B41FA5}">
                          <a16:colId xmlns:a16="http://schemas.microsoft.com/office/drawing/2014/main" val="1672911152"/>
                        </a:ext>
                      </a:extLst>
                    </a:gridCol>
                    <a:gridCol w="762489">
                      <a:extLst>
                        <a:ext uri="{9D8B030D-6E8A-4147-A177-3AD203B41FA5}">
                          <a16:colId xmlns:a16="http://schemas.microsoft.com/office/drawing/2014/main" val="3591850874"/>
                        </a:ext>
                      </a:extLst>
                    </a:gridCol>
                  </a:tblGrid>
                  <a:tr h="1114677">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AU" b="0">
                            <a:solidFill>
                              <a:schemeClr val="tx1"/>
                            </a:solidFill>
                          </a:endParaRPr>
                        </a:p>
                      </a:txBody>
                      <a:tcPr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b">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40323" r="-54435" b="-152459"/>
                          </a:stretch>
                        </a:blipFill>
                      </a:tcPr>
                    </a:tc>
                    <a:tc>
                      <a:txBody>
                        <a:bodyPr/>
                        <a:lstStyle/>
                        <a:p>
                          <a:endParaRPr lang="en-US"/>
                        </a:p>
                      </a:txBody>
                      <a:tcPr anchor="b">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278400" r="-8000" b="-152459"/>
                          </a:stretch>
                        </a:blipFill>
                      </a:tcPr>
                    </a:tc>
                    <a:extLst>
                      <a:ext uri="{0D108BD9-81ED-4DB2-BD59-A6C34878D82A}">
                        <a16:rowId xmlns:a16="http://schemas.microsoft.com/office/drawing/2014/main" val="1216713486"/>
                      </a:ext>
                    </a:extLst>
                  </a:tr>
                  <a:tr h="1114677">
                    <a:tc>
                      <a:txBody>
                        <a:bodyPr/>
                        <a:lstStyle/>
                        <a:p>
                          <a:endParaRPr lang="en-US"/>
                        </a:p>
                      </a:txBody>
                      <a:tcPr anchor="ctr">
                        <a:lnL w="5715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a:blip r:embed="rId6"/>
                          <a:stretch>
                            <a:fillRect t="-99457" r="-383000" b="-51630"/>
                          </a:stretch>
                        </a:blipFill>
                      </a:tcPr>
                    </a:tc>
                    <a:tc>
                      <a:txBody>
                        <a:bodyPr/>
                        <a:lstStyle/>
                        <a:p>
                          <a:endParaRPr lang="en-US"/>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40323" t="-99457" r="-54435" b="-51630"/>
                          </a:stretch>
                        </a:blipFill>
                      </a:tcPr>
                    </a:tc>
                    <a:tc>
                      <a:txBody>
                        <a:bodyPr/>
                        <a:lstStyle/>
                        <a:p>
                          <a:endParaRPr lang="en-US"/>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278400" t="-99457" r="-8000" b="-51630"/>
                          </a:stretch>
                        </a:blipFill>
                      </a:tcPr>
                    </a:tc>
                    <a:extLst>
                      <a:ext uri="{0D108BD9-81ED-4DB2-BD59-A6C34878D82A}">
                        <a16:rowId xmlns:a16="http://schemas.microsoft.com/office/drawing/2014/main" val="2698363276"/>
                      </a:ext>
                    </a:extLst>
                  </a:tr>
                  <a:tr h="522781">
                    <a:tc>
                      <a:txBody>
                        <a:bodyPr/>
                        <a:lstStyle/>
                        <a:p>
                          <a:endParaRPr lang="en-US"/>
                        </a:p>
                      </a:txBody>
                      <a:tcPr anchor="ctr">
                        <a:lnL w="5715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a:blip r:embed="rId6"/>
                          <a:stretch>
                            <a:fillRect t="-426744" r="-383000" b="-10465"/>
                          </a:stretch>
                        </a:blipFill>
                      </a:tcPr>
                    </a:tc>
                    <a:tc>
                      <a:txBody>
                        <a:bodyPr/>
                        <a:lstStyle/>
                        <a:p>
                          <a:endParaRPr lang="en-US"/>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40323" t="-426744" r="-54435" b="-10465"/>
                          </a:stretch>
                        </a:blipFill>
                      </a:tcPr>
                    </a:tc>
                    <a:tc>
                      <a:txBody>
                        <a:bodyPr/>
                        <a:lstStyle/>
                        <a:p>
                          <a:endParaRPr lang="en-US"/>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278400" t="-426744" r="-8000" b="-10465"/>
                          </a:stretch>
                        </a:blipFill>
                      </a:tcPr>
                    </a:tc>
                    <a:extLst>
                      <a:ext uri="{0D108BD9-81ED-4DB2-BD59-A6C34878D82A}">
                        <a16:rowId xmlns:a16="http://schemas.microsoft.com/office/drawing/2014/main" val="3324037718"/>
                      </a:ext>
                    </a:extLst>
                  </a:tr>
                </a:tbl>
              </a:graphicData>
            </a:graphic>
          </p:graphicFrame>
        </mc:Fallback>
      </mc:AlternateContent>
      <p:sp>
        <p:nvSpPr>
          <p:cNvPr id="7" name="Speech Bubble: Rectangle with Corners Rounded 6">
            <a:extLst>
              <a:ext uri="{FF2B5EF4-FFF2-40B4-BE49-F238E27FC236}">
                <a16:creationId xmlns:a16="http://schemas.microsoft.com/office/drawing/2014/main" id="{6971A6C6-527D-44D6-AFC5-7999468644E5}"/>
              </a:ext>
            </a:extLst>
          </p:cNvPr>
          <p:cNvSpPr/>
          <p:nvPr/>
        </p:nvSpPr>
        <p:spPr>
          <a:xfrm>
            <a:off x="345807" y="4205107"/>
            <a:ext cx="2091262" cy="1090793"/>
          </a:xfrm>
          <a:prstGeom prst="wedgeRoundRectCallout">
            <a:avLst>
              <a:gd name="adj1" fmla="val 15058"/>
              <a:gd name="adj2" fmla="val -8476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600"/>
              <a:t>How was it determined that 10 and 2 were the factors?</a:t>
            </a:r>
          </a:p>
        </p:txBody>
      </p:sp>
      <mc:AlternateContent xmlns:mc="http://schemas.openxmlformats.org/markup-compatibility/2006" xmlns:a14="http://schemas.microsoft.com/office/drawing/2010/main">
        <mc:Choice Requires="a14">
          <p:sp>
            <p:nvSpPr>
              <p:cNvPr id="8" name="Speech Bubble: Rectangle with Corners Rounded 7">
                <a:extLst>
                  <a:ext uri="{FF2B5EF4-FFF2-40B4-BE49-F238E27FC236}">
                    <a16:creationId xmlns:a16="http://schemas.microsoft.com/office/drawing/2014/main" id="{AE85613F-D646-2359-FA19-DF0DAF55DFE2}"/>
                  </a:ext>
                </a:extLst>
              </p:cNvPr>
              <p:cNvSpPr/>
              <p:nvPr/>
            </p:nvSpPr>
            <p:spPr>
              <a:xfrm>
                <a:off x="5400000" y="2271702"/>
                <a:ext cx="3129034" cy="813784"/>
              </a:xfrm>
              <a:prstGeom prst="wedgeRoundRectCallout">
                <a:avLst>
                  <a:gd name="adj1" fmla="val -6153"/>
                  <a:gd name="adj2" fmla="val 7710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600" dirty="0"/>
                  <a:t>Would it make a difference if </a:t>
                </a:r>
                <a14:m>
                  <m:oMath xmlns:m="http://schemas.openxmlformats.org/officeDocument/2006/math">
                    <m:r>
                      <a:rPr lang="en-AU" sz="1600" b="0" i="1" smtClean="0">
                        <a:latin typeface="Cambria Math" panose="02040503050406030204" pitchFamily="18" charset="0"/>
                      </a:rPr>
                      <m:t>2</m:t>
                    </m:r>
                    <m:r>
                      <a:rPr lang="en-AU" sz="1600" b="0" i="1" smtClean="0">
                        <a:latin typeface="Cambria Math" panose="02040503050406030204" pitchFamily="18" charset="0"/>
                      </a:rPr>
                      <m:t>𝑥</m:t>
                    </m:r>
                  </m:oMath>
                </a14:m>
                <a:r>
                  <a:rPr lang="en-AU" sz="1600" dirty="0"/>
                  <a:t> and </a:t>
                </a:r>
                <a14:m>
                  <m:oMath xmlns:m="http://schemas.openxmlformats.org/officeDocument/2006/math">
                    <m:r>
                      <a:rPr lang="en-AU" sz="1600" i="1" dirty="0" smtClean="0">
                        <a:latin typeface="Cambria Math" panose="02040503050406030204" pitchFamily="18" charset="0"/>
                      </a:rPr>
                      <m:t>10</m:t>
                    </m:r>
                    <m:r>
                      <a:rPr lang="en-AU" sz="1600" i="1" dirty="0" smtClean="0">
                        <a:latin typeface="Cambria Math" panose="02040503050406030204" pitchFamily="18" charset="0"/>
                      </a:rPr>
                      <m:t>𝑥</m:t>
                    </m:r>
                  </m:oMath>
                </a14:m>
                <a:r>
                  <a:rPr lang="en-AU" sz="1600" dirty="0"/>
                  <a:t> were placed in a different order?</a:t>
                </a:r>
              </a:p>
            </p:txBody>
          </p:sp>
        </mc:Choice>
        <mc:Fallback xmlns="">
          <p:sp>
            <p:nvSpPr>
              <p:cNvPr id="8" name="Speech Bubble: Rectangle with Corners Rounded 7">
                <a:extLst>
                  <a:ext uri="{FF2B5EF4-FFF2-40B4-BE49-F238E27FC236}">
                    <a16:creationId xmlns:a16="http://schemas.microsoft.com/office/drawing/2014/main" id="{AE85613F-D646-2359-FA19-DF0DAF55DFE2}"/>
                  </a:ext>
                </a:extLst>
              </p:cNvPr>
              <p:cNvSpPr>
                <a:spLocks noRot="1" noChangeAspect="1" noMove="1" noResize="1" noEditPoints="1" noAdjustHandles="1" noChangeArrowheads="1" noChangeShapeType="1" noTextEdit="1"/>
              </p:cNvSpPr>
              <p:nvPr/>
            </p:nvSpPr>
            <p:spPr>
              <a:xfrm>
                <a:off x="5400000" y="2271702"/>
                <a:ext cx="3129034" cy="813784"/>
              </a:xfrm>
              <a:prstGeom prst="wedgeRoundRectCallout">
                <a:avLst>
                  <a:gd name="adj1" fmla="val -6153"/>
                  <a:gd name="adj2" fmla="val 77100"/>
                  <a:gd name="adj3" fmla="val 16667"/>
                </a:avLst>
              </a:prstGeom>
              <a:blipFill>
                <a:blip r:embed="rId3"/>
                <a:stretch>
                  <a:fillRect t="-1744"/>
                </a:stretch>
              </a:blipFill>
            </p:spPr>
            <p:txBody>
              <a:bodyPr/>
              <a:lstStyle/>
              <a:p>
                <a:r>
                  <a:rPr lang="en-US">
                    <a:noFill/>
                  </a:rPr>
                  <a:t> </a:t>
                </a:r>
              </a:p>
            </p:txBody>
          </p:sp>
        </mc:Fallback>
      </mc:AlternateContent>
      <p:sp>
        <p:nvSpPr>
          <p:cNvPr id="3" name="Speech Bubble: Rectangle with Corners Rounded 2">
            <a:extLst>
              <a:ext uri="{FF2B5EF4-FFF2-40B4-BE49-F238E27FC236}">
                <a16:creationId xmlns:a16="http://schemas.microsoft.com/office/drawing/2014/main" id="{79520242-662E-4988-A194-9B05CA03581D}"/>
              </a:ext>
            </a:extLst>
          </p:cNvPr>
          <p:cNvSpPr/>
          <p:nvPr/>
        </p:nvSpPr>
        <p:spPr>
          <a:xfrm>
            <a:off x="4745364" y="5324729"/>
            <a:ext cx="2045961" cy="787378"/>
          </a:xfrm>
          <a:prstGeom prst="wedgeRoundRectCallout">
            <a:avLst>
              <a:gd name="adj1" fmla="val -72539"/>
              <a:gd name="adj2" fmla="val 913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600"/>
              <a:t>How does this answer come from the area model?</a:t>
            </a:r>
          </a:p>
        </p:txBody>
      </p:sp>
      <p:sp>
        <p:nvSpPr>
          <p:cNvPr id="4" name="Slide Number Placeholder 3">
            <a:extLst>
              <a:ext uri="{FF2B5EF4-FFF2-40B4-BE49-F238E27FC236}">
                <a16:creationId xmlns:a16="http://schemas.microsoft.com/office/drawing/2014/main" id="{6C84DFEF-3667-A890-6D22-0BCDD64DE94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171231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4CC66-763D-CE5A-344B-7B2854CADE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E54289-026A-E803-69CC-21648F28AC8E}"/>
              </a:ext>
            </a:extLst>
          </p:cNvPr>
          <p:cNvSpPr>
            <a:spLocks noGrp="1"/>
          </p:cNvSpPr>
          <p:nvPr>
            <p:ph type="title"/>
          </p:nvPr>
        </p:nvSpPr>
        <p:spPr/>
        <p:txBody>
          <a:bodyPr/>
          <a:lstStyle/>
          <a:p>
            <a:r>
              <a:rPr lang="en-AU" dirty="0"/>
              <a:t>Area models (2)</a:t>
            </a:r>
          </a:p>
        </p:txBody>
      </p:sp>
      <p:sp>
        <p:nvSpPr>
          <p:cNvPr id="5" name="Text Placeholder 4">
            <a:extLst>
              <a:ext uri="{FF2B5EF4-FFF2-40B4-BE49-F238E27FC236}">
                <a16:creationId xmlns:a16="http://schemas.microsoft.com/office/drawing/2014/main" id="{283D8B20-0004-543C-9D83-097E261F3850}"/>
              </a:ext>
            </a:extLst>
          </p:cNvPr>
          <p:cNvSpPr>
            <a:spLocks noGrp="1"/>
          </p:cNvSpPr>
          <p:nvPr>
            <p:ph type="body" sz="quarter" idx="18"/>
          </p:nvPr>
        </p:nvSpPr>
        <p:spPr/>
        <p:txBody>
          <a:bodyPr/>
          <a:lstStyle/>
          <a:p>
            <a:r>
              <a:rPr lang="en-AU" dirty="0"/>
              <a:t>Your turn – question 3</a:t>
            </a:r>
          </a:p>
        </p:txBody>
      </p:sp>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F0B2ABA7-7FE0-F1EC-72BE-90CE1FE84806}"/>
                  </a:ext>
                </a:extLst>
              </p:cNvPr>
              <p:cNvSpPr>
                <a:spLocks noGrp="1"/>
              </p:cNvSpPr>
              <p:nvPr>
                <p:ph idx="1"/>
              </p:nvPr>
            </p:nvSpPr>
            <p:spPr>
              <a:xfrm>
                <a:off x="360000" y="1672238"/>
                <a:ext cx="7547482" cy="4606967"/>
              </a:xfrm>
            </p:spPr>
            <p:txBody>
              <a:bodyPr/>
              <a:lstStyle/>
              <a:p>
                <a:r>
                  <a:rPr lang="en-AU" dirty="0"/>
                  <a:t>Factorise </a:t>
                </a:r>
                <a14:m>
                  <m:oMath xmlns:m="http://schemas.openxmlformats.org/officeDocument/2006/math">
                    <m:r>
                      <a:rPr lang="en-AU" i="1">
                        <a:latin typeface="Cambria Math" panose="02040503050406030204" pitchFamily="18" charset="0"/>
                      </a:rPr>
                      <m:t>6</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−17</m:t>
                    </m:r>
                    <m:r>
                      <a:rPr lang="en-AU" b="0" i="1" smtClean="0">
                        <a:latin typeface="Cambria Math" panose="02040503050406030204" pitchFamily="18" charset="0"/>
                      </a:rPr>
                      <m:t>𝑥</m:t>
                    </m:r>
                    <m:r>
                      <a:rPr lang="en-AU" b="0" i="1" smtClean="0">
                        <a:latin typeface="Cambria Math" panose="02040503050406030204" pitchFamily="18" charset="0"/>
                      </a:rPr>
                      <m:t>+12</m:t>
                    </m:r>
                  </m:oMath>
                </a14:m>
                <a:r>
                  <a:rPr lang="en-AU" dirty="0"/>
                  <a:t>, by first finding the product, sum and factors. </a:t>
                </a:r>
              </a:p>
              <a:p>
                <a:r>
                  <a:rPr lang="en-AU" dirty="0"/>
                  <a:t>Product = </a:t>
                </a:r>
                <a14:m>
                  <m:oMath xmlns:m="http://schemas.openxmlformats.org/officeDocument/2006/math">
                    <m:r>
                      <a:rPr lang="en-AU" b="0" i="1" smtClean="0">
                        <a:latin typeface="Cambria Math" panose="02040503050406030204" pitchFamily="18" charset="0"/>
                      </a:rPr>
                      <m:t>72</m:t>
                    </m:r>
                  </m:oMath>
                </a14:m>
                <a:endParaRPr lang="en-AU" dirty="0"/>
              </a:p>
              <a:p>
                <a:r>
                  <a:rPr lang="en-AU" dirty="0"/>
                  <a:t>Sum = </a:t>
                </a:r>
                <a14:m>
                  <m:oMath xmlns:m="http://schemas.openxmlformats.org/officeDocument/2006/math">
                    <m:r>
                      <a:rPr lang="en-AU" b="0" i="1" smtClean="0">
                        <a:latin typeface="Cambria Math" panose="02040503050406030204" pitchFamily="18" charset="0"/>
                      </a:rPr>
                      <m:t>−17</m:t>
                    </m:r>
                  </m:oMath>
                </a14:m>
                <a:endParaRPr lang="en-AU" dirty="0"/>
              </a:p>
              <a:p>
                <a:r>
                  <a:rPr lang="en-AU" dirty="0"/>
                  <a:t>Factors = </a:t>
                </a:r>
                <a14:m>
                  <m:oMath xmlns:m="http://schemas.openxmlformats.org/officeDocument/2006/math">
                    <m:r>
                      <a:rPr lang="en-AU" b="0" i="1" smtClean="0">
                        <a:latin typeface="Cambria Math" panose="02040503050406030204" pitchFamily="18" charset="0"/>
                      </a:rPr>
                      <m:t>−8,−9</m:t>
                    </m:r>
                  </m:oMath>
                </a14:m>
                <a:r>
                  <a:rPr lang="en-AU" dirty="0"/>
                  <a:t> </a:t>
                </a:r>
              </a:p>
              <a:p>
                <a:endParaRPr lang="en-AU" dirty="0"/>
              </a:p>
              <a:p>
                <a:endParaRPr lang="en-AU" dirty="0"/>
              </a:p>
              <a:p>
                <a:endParaRPr lang="en-AU"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∴6</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−17</m:t>
                      </m:r>
                      <m:r>
                        <a:rPr lang="en-AU" b="0" i="1" smtClean="0">
                          <a:latin typeface="Cambria Math" panose="02040503050406030204" pitchFamily="18" charset="0"/>
                        </a:rPr>
                        <m:t>𝑥</m:t>
                      </m:r>
                      <m:r>
                        <a:rPr lang="en-AU" b="0" i="1" smtClean="0">
                          <a:latin typeface="Cambria Math" panose="02040503050406030204" pitchFamily="18" charset="0"/>
                        </a:rPr>
                        <m:t>+12=(2</m:t>
                      </m:r>
                      <m:r>
                        <a:rPr lang="en-AU" b="0" i="1" smtClean="0">
                          <a:latin typeface="Cambria Math" panose="02040503050406030204" pitchFamily="18" charset="0"/>
                        </a:rPr>
                        <m:t>𝑥</m:t>
                      </m:r>
                      <m:r>
                        <a:rPr lang="en-AU" b="0" i="1" smtClean="0">
                          <a:latin typeface="Cambria Math" panose="02040503050406030204" pitchFamily="18" charset="0"/>
                        </a:rPr>
                        <m:t>−3)(3</m:t>
                      </m:r>
                      <m:r>
                        <a:rPr lang="en-AU" b="0" i="1" smtClean="0">
                          <a:latin typeface="Cambria Math" panose="02040503050406030204" pitchFamily="18" charset="0"/>
                        </a:rPr>
                        <m:t>𝑥</m:t>
                      </m:r>
                      <m:r>
                        <a:rPr lang="en-AU" b="0" i="1" smtClean="0">
                          <a:latin typeface="Cambria Math" panose="02040503050406030204" pitchFamily="18" charset="0"/>
                        </a:rPr>
                        <m:t>−4)</m:t>
                      </m:r>
                    </m:oMath>
                  </m:oMathPara>
                </a14:m>
                <a:endParaRPr lang="en-AU" dirty="0"/>
              </a:p>
              <a:p>
                <a:endParaRPr lang="en-AU" b="0" dirty="0"/>
              </a:p>
            </p:txBody>
          </p:sp>
        </mc:Choice>
        <mc:Fallback xmlns="">
          <p:sp>
            <p:nvSpPr>
              <p:cNvPr id="12" name="Content Placeholder 2">
                <a:extLst>
                  <a:ext uri="{FF2B5EF4-FFF2-40B4-BE49-F238E27FC236}">
                    <a16:creationId xmlns:a16="http://schemas.microsoft.com/office/drawing/2014/main" id="{F0B2ABA7-7FE0-F1EC-72BE-90CE1FE84806}"/>
                  </a:ext>
                </a:extLst>
              </p:cNvPr>
              <p:cNvSpPr>
                <a:spLocks noGrp="1" noRot="1" noChangeAspect="1" noMove="1" noResize="1" noEditPoints="1" noAdjustHandles="1" noChangeArrowheads="1" noChangeShapeType="1" noTextEdit="1"/>
              </p:cNvSpPr>
              <p:nvPr>
                <p:ph idx="1"/>
              </p:nvPr>
            </p:nvSpPr>
            <p:spPr>
              <a:xfrm>
                <a:off x="360000" y="1672238"/>
                <a:ext cx="7547482" cy="4606967"/>
              </a:xfrm>
              <a:blipFill>
                <a:blip r:embed="rId2"/>
                <a:stretch>
                  <a:fillRect l="-18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9" name="Table 8" descr="area model">
                <a:extLst>
                  <a:ext uri="{FF2B5EF4-FFF2-40B4-BE49-F238E27FC236}">
                    <a16:creationId xmlns:a16="http://schemas.microsoft.com/office/drawing/2014/main" id="{0F830C8E-B773-A37E-2C08-9214DF2678E0}"/>
                  </a:ext>
                </a:extLst>
              </p:cNvPr>
              <p:cNvGraphicFramePr>
                <a:graphicFrameLocks noGrp="1"/>
              </p:cNvGraphicFramePr>
              <p:nvPr>
                <p:extLst>
                  <p:ext uri="{D42A27DB-BD31-4B8C-83A1-F6EECF244321}">
                    <p14:modId xmlns:p14="http://schemas.microsoft.com/office/powerpoint/2010/main" val="3819106478"/>
                  </p:ext>
                </p:extLst>
              </p:nvPr>
            </p:nvGraphicFramePr>
            <p:xfrm>
              <a:off x="2717359" y="3386378"/>
              <a:ext cx="2292473" cy="1637458"/>
            </p:xfrm>
            <a:graphic>
              <a:graphicData uri="http://schemas.openxmlformats.org/drawingml/2006/table">
                <a:tbl>
                  <a:tblPr firstRow="1" bandRow="1">
                    <a:tableStyleId>{5A111915-BE36-4E01-A7E5-04B1672EAD32}</a:tableStyleId>
                  </a:tblPr>
                  <a:tblGrid>
                    <a:gridCol w="1560241">
                      <a:extLst>
                        <a:ext uri="{9D8B030D-6E8A-4147-A177-3AD203B41FA5}">
                          <a16:colId xmlns:a16="http://schemas.microsoft.com/office/drawing/2014/main" val="1672911152"/>
                        </a:ext>
                      </a:extLst>
                    </a:gridCol>
                    <a:gridCol w="732232">
                      <a:extLst>
                        <a:ext uri="{9D8B030D-6E8A-4147-A177-3AD203B41FA5}">
                          <a16:colId xmlns:a16="http://schemas.microsoft.com/office/drawing/2014/main" val="3591850874"/>
                        </a:ext>
                      </a:extLst>
                    </a:gridCol>
                  </a:tblGrid>
                  <a:tr h="1114677">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AU" b="0" i="1" dirty="0" smtClean="0">
                                  <a:solidFill>
                                    <a:schemeClr val="tx1"/>
                                  </a:solidFill>
                                  <a:latin typeface="Cambria Math" panose="02040503050406030204" pitchFamily="18" charset="0"/>
                                </a:rPr>
                                <m:t>6</m:t>
                              </m:r>
                              <m:sSup>
                                <m:sSupPr>
                                  <m:ctrlPr>
                                    <a:rPr lang="en-AU" b="0" i="1" dirty="0" smtClean="0">
                                      <a:solidFill>
                                        <a:schemeClr val="tx1"/>
                                      </a:solidFill>
                                      <a:latin typeface="Cambria Math" panose="02040503050406030204" pitchFamily="18" charset="0"/>
                                    </a:rPr>
                                  </m:ctrlPr>
                                </m:sSupPr>
                                <m:e>
                                  <m:r>
                                    <a:rPr lang="en-AU" b="0" i="1" dirty="0" smtClean="0">
                                      <a:solidFill>
                                        <a:schemeClr val="tx1"/>
                                      </a:solidFill>
                                      <a:latin typeface="Cambria Math" panose="02040503050406030204" pitchFamily="18" charset="0"/>
                                    </a:rPr>
                                    <m:t>𝑥</m:t>
                                  </m:r>
                                </m:e>
                                <m:sup>
                                  <m:r>
                                    <a:rPr lang="en-AU" b="0" i="1" dirty="0" smtClean="0">
                                      <a:solidFill>
                                        <a:schemeClr val="tx1"/>
                                      </a:solidFill>
                                      <a:latin typeface="Cambria Math" panose="02040503050406030204" pitchFamily="18" charset="0"/>
                                    </a:rPr>
                                    <m:t>2</m:t>
                                  </m:r>
                                </m:sup>
                              </m:sSup>
                            </m:oMath>
                          </a14:m>
                          <a:r>
                            <a:rPr lang="en-AU" b="0">
                              <a:solidFill>
                                <a:schemeClr val="tx1"/>
                              </a:solidFill>
                            </a:rPr>
                            <a:t> </a:t>
                          </a:r>
                          <a14:m>
                            <m:oMath xmlns:m="http://schemas.openxmlformats.org/officeDocument/2006/math">
                              <m:r>
                                <a:rPr lang="en-AU" b="0" i="1" dirty="0" smtClean="0">
                                  <a:solidFill>
                                    <a:schemeClr val="tx1"/>
                                  </a:solidFill>
                                  <a:latin typeface="Cambria Math" panose="02040503050406030204" pitchFamily="18" charset="0"/>
                                </a:rPr>
                                <m:t> </m:t>
                              </m:r>
                            </m:oMath>
                          </a14:m>
                          <a:endParaRPr lang="en-AU" b="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AU" b="0" dirty="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8363276"/>
                      </a:ext>
                    </a:extLst>
                  </a:tr>
                  <a:tr h="522781">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AU">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12</m:t>
                                </m:r>
                              </m:oMath>
                            </m:oMathPara>
                          </a14:m>
                          <a:endParaRPr lang="en-AU" dirty="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4037718"/>
                      </a:ext>
                    </a:extLst>
                  </a:tr>
                </a:tbl>
              </a:graphicData>
            </a:graphic>
          </p:graphicFrame>
        </mc:Choice>
        <mc:Fallback xmlns="">
          <p:graphicFrame>
            <p:nvGraphicFramePr>
              <p:cNvPr id="9" name="Table 8" descr="area model">
                <a:extLst>
                  <a:ext uri="{FF2B5EF4-FFF2-40B4-BE49-F238E27FC236}">
                    <a16:creationId xmlns:a16="http://schemas.microsoft.com/office/drawing/2014/main" id="{0F830C8E-B773-A37E-2C08-9214DF2678E0}"/>
                  </a:ext>
                </a:extLst>
              </p:cNvPr>
              <p:cNvGraphicFramePr>
                <a:graphicFrameLocks noGrp="1"/>
              </p:cNvGraphicFramePr>
              <p:nvPr>
                <p:extLst>
                  <p:ext uri="{D42A27DB-BD31-4B8C-83A1-F6EECF244321}">
                    <p14:modId xmlns:p14="http://schemas.microsoft.com/office/powerpoint/2010/main" val="3819106478"/>
                  </p:ext>
                </p:extLst>
              </p:nvPr>
            </p:nvGraphicFramePr>
            <p:xfrm>
              <a:off x="2717359" y="3386378"/>
              <a:ext cx="2292473" cy="1637458"/>
            </p:xfrm>
            <a:graphic>
              <a:graphicData uri="http://schemas.openxmlformats.org/drawingml/2006/table">
                <a:tbl>
                  <a:tblPr firstRow="1" bandRow="1">
                    <a:tableStyleId>{5A111915-BE36-4E01-A7E5-04B1672EAD32}</a:tableStyleId>
                  </a:tblPr>
                  <a:tblGrid>
                    <a:gridCol w="1560241">
                      <a:extLst>
                        <a:ext uri="{9D8B030D-6E8A-4147-A177-3AD203B41FA5}">
                          <a16:colId xmlns:a16="http://schemas.microsoft.com/office/drawing/2014/main" val="1672911152"/>
                        </a:ext>
                      </a:extLst>
                    </a:gridCol>
                    <a:gridCol w="732232">
                      <a:extLst>
                        <a:ext uri="{9D8B030D-6E8A-4147-A177-3AD203B41FA5}">
                          <a16:colId xmlns:a16="http://schemas.microsoft.com/office/drawing/2014/main" val="3591850874"/>
                        </a:ext>
                      </a:extLst>
                    </a:gridCol>
                  </a:tblGrid>
                  <a:tr h="1114677">
                    <a:tc>
                      <a:txBody>
                        <a:bodyPr/>
                        <a:lstStyle/>
                        <a:p>
                          <a:endParaRPr lang="en-US"/>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556" t="-2717" r="-50584" b="-51630"/>
                          </a:stretch>
                        </a:blipFill>
                      </a:tcPr>
                    </a:tc>
                    <a:tc>
                      <a:txBody>
                        <a:bodyPr/>
                        <a:lstStyle/>
                        <a:p>
                          <a:pPr algn="ctr"/>
                          <a:endParaRPr lang="en-AU" b="0" dirty="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8363276"/>
                      </a:ext>
                    </a:extLst>
                  </a:tr>
                  <a:tr h="522781">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AU">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17500" t="-219767" r="-8333" b="-10465"/>
                          </a:stretch>
                        </a:blipFill>
                      </a:tcPr>
                    </a:tc>
                    <a:extLst>
                      <a:ext uri="{0D108BD9-81ED-4DB2-BD59-A6C34878D82A}">
                        <a16:rowId xmlns:a16="http://schemas.microsoft.com/office/drawing/2014/main" val="332403771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1" name="Table 10" descr="area model">
                <a:extLst>
                  <a:ext uri="{FF2B5EF4-FFF2-40B4-BE49-F238E27FC236}">
                    <a16:creationId xmlns:a16="http://schemas.microsoft.com/office/drawing/2014/main" id="{92B1C222-B972-C370-21F9-B3A5F959E650}"/>
                  </a:ext>
                </a:extLst>
              </p:cNvPr>
              <p:cNvGraphicFramePr>
                <a:graphicFrameLocks noGrp="1"/>
              </p:cNvGraphicFramePr>
              <p:nvPr>
                <p:extLst>
                  <p:ext uri="{D42A27DB-BD31-4B8C-83A1-F6EECF244321}">
                    <p14:modId xmlns:p14="http://schemas.microsoft.com/office/powerpoint/2010/main" val="334611799"/>
                  </p:ext>
                </p:extLst>
              </p:nvPr>
            </p:nvGraphicFramePr>
            <p:xfrm>
              <a:off x="5895300" y="3386378"/>
              <a:ext cx="2292473" cy="1637458"/>
            </p:xfrm>
            <a:graphic>
              <a:graphicData uri="http://schemas.openxmlformats.org/drawingml/2006/table">
                <a:tbl>
                  <a:tblPr firstRow="1" bandRow="1">
                    <a:tableStyleId>{5A111915-BE36-4E01-A7E5-04B1672EAD32}</a:tableStyleId>
                  </a:tblPr>
                  <a:tblGrid>
                    <a:gridCol w="1560241">
                      <a:extLst>
                        <a:ext uri="{9D8B030D-6E8A-4147-A177-3AD203B41FA5}">
                          <a16:colId xmlns:a16="http://schemas.microsoft.com/office/drawing/2014/main" val="1672911152"/>
                        </a:ext>
                      </a:extLst>
                    </a:gridCol>
                    <a:gridCol w="732232">
                      <a:extLst>
                        <a:ext uri="{9D8B030D-6E8A-4147-A177-3AD203B41FA5}">
                          <a16:colId xmlns:a16="http://schemas.microsoft.com/office/drawing/2014/main" val="3591850874"/>
                        </a:ext>
                      </a:extLst>
                    </a:gridCol>
                  </a:tblGrid>
                  <a:tr h="1114677">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AU" b="0" i="1" dirty="0" smtClean="0">
                                  <a:solidFill>
                                    <a:schemeClr val="tx1"/>
                                  </a:solidFill>
                                  <a:latin typeface="Cambria Math" panose="02040503050406030204" pitchFamily="18" charset="0"/>
                                </a:rPr>
                                <m:t>6</m:t>
                              </m:r>
                              <m:sSup>
                                <m:sSupPr>
                                  <m:ctrlPr>
                                    <a:rPr lang="en-AU" b="0" i="1" dirty="0" smtClean="0">
                                      <a:solidFill>
                                        <a:schemeClr val="tx1"/>
                                      </a:solidFill>
                                      <a:latin typeface="Cambria Math" panose="02040503050406030204" pitchFamily="18" charset="0"/>
                                    </a:rPr>
                                  </m:ctrlPr>
                                </m:sSupPr>
                                <m:e>
                                  <m:r>
                                    <a:rPr lang="en-AU" b="0" i="1" dirty="0" smtClean="0">
                                      <a:solidFill>
                                        <a:schemeClr val="tx1"/>
                                      </a:solidFill>
                                      <a:latin typeface="Cambria Math" panose="02040503050406030204" pitchFamily="18" charset="0"/>
                                    </a:rPr>
                                    <m:t>𝑥</m:t>
                                  </m:r>
                                </m:e>
                                <m:sup>
                                  <m:r>
                                    <a:rPr lang="en-AU" b="0" i="1" dirty="0" smtClean="0">
                                      <a:solidFill>
                                        <a:schemeClr val="tx1"/>
                                      </a:solidFill>
                                      <a:latin typeface="Cambria Math" panose="02040503050406030204" pitchFamily="18" charset="0"/>
                                    </a:rPr>
                                    <m:t>2</m:t>
                                  </m:r>
                                </m:sup>
                              </m:sSup>
                            </m:oMath>
                          </a14:m>
                          <a:r>
                            <a:rPr lang="en-AU" b="0">
                              <a:solidFill>
                                <a:schemeClr val="tx1"/>
                              </a:solidFill>
                            </a:rPr>
                            <a:t> </a:t>
                          </a:r>
                          <a14:m>
                            <m:oMath xmlns:m="http://schemas.openxmlformats.org/officeDocument/2006/math">
                              <m:r>
                                <a:rPr lang="en-AU" b="0" i="1" dirty="0" smtClean="0">
                                  <a:solidFill>
                                    <a:schemeClr val="tx1"/>
                                  </a:solidFill>
                                  <a:latin typeface="Cambria Math" panose="02040503050406030204" pitchFamily="18" charset="0"/>
                                </a:rPr>
                                <m:t> </m:t>
                              </m:r>
                            </m:oMath>
                          </a14:m>
                          <a:endParaRPr lang="en-AU" b="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−9</m:t>
                                </m:r>
                                <m:r>
                                  <a:rPr lang="en-AU" b="0" i="1" smtClean="0">
                                    <a:solidFill>
                                      <a:schemeClr val="tx1"/>
                                    </a:solidFill>
                                    <a:latin typeface="Cambria Math" panose="02040503050406030204" pitchFamily="18" charset="0"/>
                                  </a:rPr>
                                  <m:t>𝑥</m:t>
                                </m:r>
                              </m:oMath>
                            </m:oMathPara>
                          </a14:m>
                          <a:endParaRPr lang="en-AU" b="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8363276"/>
                      </a:ext>
                    </a:extLst>
                  </a:tr>
                  <a:tr h="522781">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−8</m:t>
                                </m:r>
                                <m:r>
                                  <a:rPr lang="en-AU" b="0" i="1" smtClean="0">
                                    <a:solidFill>
                                      <a:schemeClr val="tx1"/>
                                    </a:solidFill>
                                    <a:latin typeface="Cambria Math" panose="02040503050406030204" pitchFamily="18" charset="0"/>
                                  </a:rPr>
                                  <m:t>𝑥</m:t>
                                </m:r>
                              </m:oMath>
                            </m:oMathPara>
                          </a14:m>
                          <a:endParaRPr lang="en-AU">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12</m:t>
                                </m:r>
                              </m:oMath>
                            </m:oMathPara>
                          </a14:m>
                          <a:endParaRPr lang="en-AU" dirty="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4037718"/>
                      </a:ext>
                    </a:extLst>
                  </a:tr>
                </a:tbl>
              </a:graphicData>
            </a:graphic>
          </p:graphicFrame>
        </mc:Choice>
        <mc:Fallback xmlns="">
          <p:graphicFrame>
            <p:nvGraphicFramePr>
              <p:cNvPr id="11" name="Table 10" descr="area model">
                <a:extLst>
                  <a:ext uri="{FF2B5EF4-FFF2-40B4-BE49-F238E27FC236}">
                    <a16:creationId xmlns:a16="http://schemas.microsoft.com/office/drawing/2014/main" id="{92B1C222-B972-C370-21F9-B3A5F959E650}"/>
                  </a:ext>
                </a:extLst>
              </p:cNvPr>
              <p:cNvGraphicFramePr>
                <a:graphicFrameLocks noGrp="1"/>
              </p:cNvGraphicFramePr>
              <p:nvPr>
                <p:extLst>
                  <p:ext uri="{D42A27DB-BD31-4B8C-83A1-F6EECF244321}">
                    <p14:modId xmlns:p14="http://schemas.microsoft.com/office/powerpoint/2010/main" val="334611799"/>
                  </p:ext>
                </p:extLst>
              </p:nvPr>
            </p:nvGraphicFramePr>
            <p:xfrm>
              <a:off x="5895300" y="3386378"/>
              <a:ext cx="2292473" cy="1637458"/>
            </p:xfrm>
            <a:graphic>
              <a:graphicData uri="http://schemas.openxmlformats.org/drawingml/2006/table">
                <a:tbl>
                  <a:tblPr firstRow="1" bandRow="1">
                    <a:tableStyleId>{5A111915-BE36-4E01-A7E5-04B1672EAD32}</a:tableStyleId>
                  </a:tblPr>
                  <a:tblGrid>
                    <a:gridCol w="1560241">
                      <a:extLst>
                        <a:ext uri="{9D8B030D-6E8A-4147-A177-3AD203B41FA5}">
                          <a16:colId xmlns:a16="http://schemas.microsoft.com/office/drawing/2014/main" val="1672911152"/>
                        </a:ext>
                      </a:extLst>
                    </a:gridCol>
                    <a:gridCol w="732232">
                      <a:extLst>
                        <a:ext uri="{9D8B030D-6E8A-4147-A177-3AD203B41FA5}">
                          <a16:colId xmlns:a16="http://schemas.microsoft.com/office/drawing/2014/main" val="3591850874"/>
                        </a:ext>
                      </a:extLst>
                    </a:gridCol>
                  </a:tblGrid>
                  <a:tr h="1114677">
                    <a:tc>
                      <a:txBody>
                        <a:bodyPr/>
                        <a:lstStyle/>
                        <a:p>
                          <a:endParaRPr lang="en-US"/>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946" t="-2717" r="-50195" b="-51630"/>
                          </a:stretch>
                        </a:blipFill>
                      </a:tcPr>
                    </a:tc>
                    <a:tc>
                      <a:txBody>
                        <a:bodyPr/>
                        <a:lstStyle/>
                        <a:p>
                          <a:endParaRPr lang="en-US"/>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218333" t="-2717" r="-7500" b="-51630"/>
                          </a:stretch>
                        </a:blipFill>
                      </a:tcPr>
                    </a:tc>
                    <a:extLst>
                      <a:ext uri="{0D108BD9-81ED-4DB2-BD59-A6C34878D82A}">
                        <a16:rowId xmlns:a16="http://schemas.microsoft.com/office/drawing/2014/main" val="2698363276"/>
                      </a:ext>
                    </a:extLst>
                  </a:tr>
                  <a:tr h="522781">
                    <a:tc>
                      <a:txBody>
                        <a:bodyPr/>
                        <a:lstStyle/>
                        <a:p>
                          <a:endParaRPr lang="en-US"/>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946" t="-219767" r="-50195" b="-10465"/>
                          </a:stretch>
                        </a:blipFill>
                      </a:tcPr>
                    </a:tc>
                    <a:tc>
                      <a:txBody>
                        <a:bodyPr/>
                        <a:lstStyle/>
                        <a:p>
                          <a:endParaRPr lang="en-US"/>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218333" t="-219767" r="-7500" b="-10465"/>
                          </a:stretch>
                        </a:blipFill>
                      </a:tcPr>
                    </a:tc>
                    <a:extLst>
                      <a:ext uri="{0D108BD9-81ED-4DB2-BD59-A6C34878D82A}">
                        <a16:rowId xmlns:a16="http://schemas.microsoft.com/office/drawing/2014/main" val="332403771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3" name="Table 12" descr="area model">
                <a:extLst>
                  <a:ext uri="{FF2B5EF4-FFF2-40B4-BE49-F238E27FC236}">
                    <a16:creationId xmlns:a16="http://schemas.microsoft.com/office/drawing/2014/main" id="{AB0023B7-E712-9936-0336-BC7FE3D857E1}"/>
                  </a:ext>
                </a:extLst>
              </p:cNvPr>
              <p:cNvGraphicFramePr>
                <a:graphicFrameLocks noGrp="1"/>
              </p:cNvGraphicFramePr>
              <p:nvPr>
                <p:extLst>
                  <p:ext uri="{D42A27DB-BD31-4B8C-83A1-F6EECF244321}">
                    <p14:modId xmlns:p14="http://schemas.microsoft.com/office/powerpoint/2010/main" val="1621114252"/>
                  </p:ext>
                </p:extLst>
              </p:nvPr>
            </p:nvGraphicFramePr>
            <p:xfrm>
              <a:off x="8623995" y="2271701"/>
              <a:ext cx="2877528" cy="2752135"/>
            </p:xfrm>
            <a:graphic>
              <a:graphicData uri="http://schemas.openxmlformats.org/drawingml/2006/table">
                <a:tbl>
                  <a:tblPr firstRow="1" bandRow="1">
                    <a:tableStyleId>{5A111915-BE36-4E01-A7E5-04B1672EAD32}</a:tableStyleId>
                  </a:tblPr>
                  <a:tblGrid>
                    <a:gridCol w="610089">
                      <a:extLst>
                        <a:ext uri="{9D8B030D-6E8A-4147-A177-3AD203B41FA5}">
                          <a16:colId xmlns:a16="http://schemas.microsoft.com/office/drawing/2014/main" val="2397406893"/>
                        </a:ext>
                      </a:extLst>
                    </a:gridCol>
                    <a:gridCol w="1504950">
                      <a:extLst>
                        <a:ext uri="{9D8B030D-6E8A-4147-A177-3AD203B41FA5}">
                          <a16:colId xmlns:a16="http://schemas.microsoft.com/office/drawing/2014/main" val="1672911152"/>
                        </a:ext>
                      </a:extLst>
                    </a:gridCol>
                    <a:gridCol w="762489">
                      <a:extLst>
                        <a:ext uri="{9D8B030D-6E8A-4147-A177-3AD203B41FA5}">
                          <a16:colId xmlns:a16="http://schemas.microsoft.com/office/drawing/2014/main" val="3591850874"/>
                        </a:ext>
                      </a:extLst>
                    </a:gridCol>
                  </a:tblGrid>
                  <a:tr h="1114677">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AU" b="0">
                            <a:solidFill>
                              <a:schemeClr val="tx1"/>
                            </a:solidFill>
                          </a:endParaRPr>
                        </a:p>
                      </a:txBody>
                      <a:tcPr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2</m:t>
                                </m:r>
                                <m:r>
                                  <a:rPr lang="en-AU" b="0" i="1" smtClean="0">
                                    <a:solidFill>
                                      <a:schemeClr val="tx1"/>
                                    </a:solidFill>
                                    <a:latin typeface="Cambria Math" panose="02040503050406030204" pitchFamily="18" charset="0"/>
                                  </a:rPr>
                                  <m:t>𝑥</m:t>
                                </m:r>
                              </m:oMath>
                            </m:oMathPara>
                          </a14:m>
                          <a:endParaRPr lang="en-AU" b="0">
                            <a:solidFill>
                              <a:schemeClr val="tx1"/>
                            </a:solidFill>
                          </a:endParaRPr>
                        </a:p>
                      </a:txBody>
                      <a:tcPr anchor="b">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−3</m:t>
                                </m:r>
                              </m:oMath>
                            </m:oMathPara>
                          </a14:m>
                          <a:endParaRPr lang="en-AU" b="0">
                            <a:solidFill>
                              <a:schemeClr val="tx1"/>
                            </a:solidFill>
                          </a:endParaRPr>
                        </a:p>
                      </a:txBody>
                      <a:tcPr anchor="b">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6713486"/>
                      </a:ext>
                    </a:extLst>
                  </a:tr>
                  <a:tr h="1114677">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3</m:t>
                                </m:r>
                                <m:r>
                                  <a:rPr lang="en-AU" b="0" i="1" smtClean="0">
                                    <a:solidFill>
                                      <a:schemeClr val="tx1"/>
                                    </a:solidFill>
                                    <a:latin typeface="Cambria Math" panose="02040503050406030204" pitchFamily="18" charset="0"/>
                                  </a:rPr>
                                  <m:t>𝑥</m:t>
                                </m:r>
                              </m:oMath>
                            </m:oMathPara>
                          </a14:m>
                          <a:endParaRPr lang="en-AU" b="0">
                            <a:solidFill>
                              <a:schemeClr val="tx1"/>
                            </a:solidFill>
                          </a:endParaRPr>
                        </a:p>
                      </a:txBody>
                      <a:tcPr anchor="ctr">
                        <a:lnL w="5715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AU" b="0" i="1" dirty="0" smtClean="0">
                                  <a:solidFill>
                                    <a:schemeClr val="tx1"/>
                                  </a:solidFill>
                                  <a:latin typeface="Cambria Math" panose="02040503050406030204" pitchFamily="18" charset="0"/>
                                </a:rPr>
                                <m:t>6</m:t>
                              </m:r>
                              <m:sSup>
                                <m:sSupPr>
                                  <m:ctrlPr>
                                    <a:rPr lang="en-AU" b="0" i="1" dirty="0" smtClean="0">
                                      <a:solidFill>
                                        <a:schemeClr val="tx1"/>
                                      </a:solidFill>
                                      <a:latin typeface="Cambria Math" panose="02040503050406030204" pitchFamily="18" charset="0"/>
                                    </a:rPr>
                                  </m:ctrlPr>
                                </m:sSupPr>
                                <m:e>
                                  <m:r>
                                    <a:rPr lang="en-AU" b="0" i="1" dirty="0" smtClean="0">
                                      <a:solidFill>
                                        <a:schemeClr val="tx1"/>
                                      </a:solidFill>
                                      <a:latin typeface="Cambria Math" panose="02040503050406030204" pitchFamily="18" charset="0"/>
                                    </a:rPr>
                                    <m:t>𝑥</m:t>
                                  </m:r>
                                </m:e>
                                <m:sup>
                                  <m:r>
                                    <a:rPr lang="en-AU" b="0" i="1" dirty="0" smtClean="0">
                                      <a:solidFill>
                                        <a:schemeClr val="tx1"/>
                                      </a:solidFill>
                                      <a:latin typeface="Cambria Math" panose="02040503050406030204" pitchFamily="18" charset="0"/>
                                    </a:rPr>
                                    <m:t>2</m:t>
                                  </m:r>
                                </m:sup>
                              </m:sSup>
                            </m:oMath>
                          </a14:m>
                          <a:r>
                            <a:rPr lang="en-AU" b="0">
                              <a:solidFill>
                                <a:schemeClr val="tx1"/>
                              </a:solidFill>
                            </a:rPr>
                            <a:t> </a:t>
                          </a:r>
                          <a14:m>
                            <m:oMath xmlns:m="http://schemas.openxmlformats.org/officeDocument/2006/math">
                              <m:r>
                                <a:rPr lang="en-AU" b="0" i="1" dirty="0" smtClean="0">
                                  <a:solidFill>
                                    <a:schemeClr val="tx1"/>
                                  </a:solidFill>
                                  <a:latin typeface="Cambria Math" panose="02040503050406030204" pitchFamily="18" charset="0"/>
                                </a:rPr>
                                <m:t> </m:t>
                              </m:r>
                            </m:oMath>
                          </a14:m>
                          <a:endParaRPr lang="en-AU" b="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−9</m:t>
                                </m:r>
                                <m:r>
                                  <a:rPr lang="en-AU" b="0" i="1" smtClean="0">
                                    <a:solidFill>
                                      <a:schemeClr val="tx1"/>
                                    </a:solidFill>
                                    <a:latin typeface="Cambria Math" panose="02040503050406030204" pitchFamily="18" charset="0"/>
                                  </a:rPr>
                                  <m:t>𝑥</m:t>
                                </m:r>
                              </m:oMath>
                            </m:oMathPara>
                          </a14:m>
                          <a:endParaRPr lang="en-AU" b="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8363276"/>
                      </a:ext>
                    </a:extLst>
                  </a:tr>
                  <a:tr h="52278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−4</m:t>
                                </m:r>
                              </m:oMath>
                            </m:oMathPara>
                          </a14:m>
                          <a:endParaRPr lang="en-AU">
                            <a:solidFill>
                              <a:schemeClr val="tx1"/>
                            </a:solidFill>
                          </a:endParaRPr>
                        </a:p>
                      </a:txBody>
                      <a:tcPr anchor="ctr">
                        <a:lnL w="5715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−8</m:t>
                                </m:r>
                                <m:r>
                                  <a:rPr lang="en-AU" b="0" i="1" smtClean="0">
                                    <a:solidFill>
                                      <a:schemeClr val="tx1"/>
                                    </a:solidFill>
                                    <a:latin typeface="Cambria Math" panose="02040503050406030204" pitchFamily="18" charset="0"/>
                                  </a:rPr>
                                  <m:t>𝑥</m:t>
                                </m:r>
                              </m:oMath>
                            </m:oMathPara>
                          </a14:m>
                          <a:endParaRPr lang="en-AU">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12</m:t>
                                </m:r>
                              </m:oMath>
                            </m:oMathPara>
                          </a14:m>
                          <a:endParaRPr lang="en-AU" dirty="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4037718"/>
                      </a:ext>
                    </a:extLst>
                  </a:tr>
                </a:tbl>
              </a:graphicData>
            </a:graphic>
          </p:graphicFrame>
        </mc:Choice>
        <mc:Fallback xmlns="">
          <p:graphicFrame>
            <p:nvGraphicFramePr>
              <p:cNvPr id="13" name="Table 12" descr="area model">
                <a:extLst>
                  <a:ext uri="{FF2B5EF4-FFF2-40B4-BE49-F238E27FC236}">
                    <a16:creationId xmlns:a16="http://schemas.microsoft.com/office/drawing/2014/main" id="{AB0023B7-E712-9936-0336-BC7FE3D857E1}"/>
                  </a:ext>
                </a:extLst>
              </p:cNvPr>
              <p:cNvGraphicFramePr>
                <a:graphicFrameLocks noGrp="1"/>
              </p:cNvGraphicFramePr>
              <p:nvPr>
                <p:extLst>
                  <p:ext uri="{D42A27DB-BD31-4B8C-83A1-F6EECF244321}">
                    <p14:modId xmlns:p14="http://schemas.microsoft.com/office/powerpoint/2010/main" val="1621114252"/>
                  </p:ext>
                </p:extLst>
              </p:nvPr>
            </p:nvGraphicFramePr>
            <p:xfrm>
              <a:off x="8623995" y="2271701"/>
              <a:ext cx="2877528" cy="2752135"/>
            </p:xfrm>
            <a:graphic>
              <a:graphicData uri="http://schemas.openxmlformats.org/drawingml/2006/table">
                <a:tbl>
                  <a:tblPr firstRow="1" bandRow="1">
                    <a:tableStyleId>{5A111915-BE36-4E01-A7E5-04B1672EAD32}</a:tableStyleId>
                  </a:tblPr>
                  <a:tblGrid>
                    <a:gridCol w="610089">
                      <a:extLst>
                        <a:ext uri="{9D8B030D-6E8A-4147-A177-3AD203B41FA5}">
                          <a16:colId xmlns:a16="http://schemas.microsoft.com/office/drawing/2014/main" val="2397406893"/>
                        </a:ext>
                      </a:extLst>
                    </a:gridCol>
                    <a:gridCol w="1504950">
                      <a:extLst>
                        <a:ext uri="{9D8B030D-6E8A-4147-A177-3AD203B41FA5}">
                          <a16:colId xmlns:a16="http://schemas.microsoft.com/office/drawing/2014/main" val="1672911152"/>
                        </a:ext>
                      </a:extLst>
                    </a:gridCol>
                    <a:gridCol w="762489">
                      <a:extLst>
                        <a:ext uri="{9D8B030D-6E8A-4147-A177-3AD203B41FA5}">
                          <a16:colId xmlns:a16="http://schemas.microsoft.com/office/drawing/2014/main" val="3591850874"/>
                        </a:ext>
                      </a:extLst>
                    </a:gridCol>
                  </a:tblGrid>
                  <a:tr h="1114677">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AU" b="0">
                            <a:solidFill>
                              <a:schemeClr val="tx1"/>
                            </a:solidFill>
                          </a:endParaRPr>
                        </a:p>
                      </a:txBody>
                      <a:tcPr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b">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40323" r="-54435" b="-152459"/>
                          </a:stretch>
                        </a:blipFill>
                      </a:tcPr>
                    </a:tc>
                    <a:tc>
                      <a:txBody>
                        <a:bodyPr/>
                        <a:lstStyle/>
                        <a:p>
                          <a:endParaRPr lang="en-US"/>
                        </a:p>
                      </a:txBody>
                      <a:tcPr anchor="b">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278400" r="-8000" b="-152459"/>
                          </a:stretch>
                        </a:blipFill>
                      </a:tcPr>
                    </a:tc>
                    <a:extLst>
                      <a:ext uri="{0D108BD9-81ED-4DB2-BD59-A6C34878D82A}">
                        <a16:rowId xmlns:a16="http://schemas.microsoft.com/office/drawing/2014/main" val="1216713486"/>
                      </a:ext>
                    </a:extLst>
                  </a:tr>
                  <a:tr h="1114677">
                    <a:tc>
                      <a:txBody>
                        <a:bodyPr/>
                        <a:lstStyle/>
                        <a:p>
                          <a:endParaRPr lang="en-US"/>
                        </a:p>
                      </a:txBody>
                      <a:tcPr anchor="ctr">
                        <a:lnL w="5715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t="-99457" r="-383000" b="-51630"/>
                          </a:stretch>
                        </a:blipFill>
                      </a:tcPr>
                    </a:tc>
                    <a:tc>
                      <a:txBody>
                        <a:bodyPr/>
                        <a:lstStyle/>
                        <a:p>
                          <a:endParaRPr lang="en-US"/>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40323" t="-99457" r="-54435" b="-51630"/>
                          </a:stretch>
                        </a:blipFill>
                      </a:tcPr>
                    </a:tc>
                    <a:tc>
                      <a:txBody>
                        <a:bodyPr/>
                        <a:lstStyle/>
                        <a:p>
                          <a:endParaRPr lang="en-US"/>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278400" t="-99457" r="-8000" b="-51630"/>
                          </a:stretch>
                        </a:blipFill>
                      </a:tcPr>
                    </a:tc>
                    <a:extLst>
                      <a:ext uri="{0D108BD9-81ED-4DB2-BD59-A6C34878D82A}">
                        <a16:rowId xmlns:a16="http://schemas.microsoft.com/office/drawing/2014/main" val="2698363276"/>
                      </a:ext>
                    </a:extLst>
                  </a:tr>
                  <a:tr h="522781">
                    <a:tc>
                      <a:txBody>
                        <a:bodyPr/>
                        <a:lstStyle/>
                        <a:p>
                          <a:endParaRPr lang="en-US"/>
                        </a:p>
                      </a:txBody>
                      <a:tcPr anchor="ctr">
                        <a:lnL w="5715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t="-426744" r="-383000" b="-10465"/>
                          </a:stretch>
                        </a:blipFill>
                      </a:tcPr>
                    </a:tc>
                    <a:tc>
                      <a:txBody>
                        <a:bodyPr/>
                        <a:lstStyle/>
                        <a:p>
                          <a:endParaRPr lang="en-US"/>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40323" t="-426744" r="-54435" b="-10465"/>
                          </a:stretch>
                        </a:blipFill>
                      </a:tcPr>
                    </a:tc>
                    <a:tc>
                      <a:txBody>
                        <a:bodyPr/>
                        <a:lstStyle/>
                        <a:p>
                          <a:endParaRPr lang="en-US"/>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278400" t="-426744" r="-8000" b="-10465"/>
                          </a:stretch>
                        </a:blipFill>
                      </a:tcPr>
                    </a:tc>
                    <a:extLst>
                      <a:ext uri="{0D108BD9-81ED-4DB2-BD59-A6C34878D82A}">
                        <a16:rowId xmlns:a16="http://schemas.microsoft.com/office/drawing/2014/main" val="3324037718"/>
                      </a:ext>
                    </a:extLst>
                  </a:tr>
                </a:tbl>
              </a:graphicData>
            </a:graphic>
          </p:graphicFrame>
        </mc:Fallback>
      </mc:AlternateContent>
      <p:sp>
        <p:nvSpPr>
          <p:cNvPr id="4" name="Slide Number Placeholder 3">
            <a:extLst>
              <a:ext uri="{FF2B5EF4-FFF2-40B4-BE49-F238E27FC236}">
                <a16:creationId xmlns:a16="http://schemas.microsoft.com/office/drawing/2014/main" id="{9324EF40-FD45-20D8-5231-1298A2ED750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310328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a:solidFill>
                  <a:srgbClr val="2F5496"/>
                </a:solidFill>
                <a:effectLst/>
                <a:latin typeface="Arial" panose="020B0604020202020204" pitchFamily="34" charset="0"/>
                <a:ea typeface="Calibri" panose="020F0502020204030204" pitchFamily="34" charset="0"/>
                <a:hlinkClick r:id="rId6"/>
              </a:rPr>
              <a:t>Mathematics Advanced 11-12 Syllabus</a:t>
            </a:r>
            <a:r>
              <a:rPr lang="en-AU">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2025.</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49866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Bef>
                <a:spcPts val="400"/>
              </a:spcBef>
              <a:spcAft>
                <a:spcPts val="4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lvl="0" indent="-342900">
              <a:lnSpc>
                <a:spcPct val="150000"/>
              </a:lnSpc>
              <a:spcBef>
                <a:spcPts val="400"/>
              </a:spcBef>
              <a:spcAft>
                <a:spcPts val="400"/>
              </a:spcAft>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To understand how to factorise non-monic </a:t>
            </a:r>
            <a:r>
              <a:rPr lang="en-AU" sz="1800">
                <a:effectLst/>
                <a:latin typeface="Arial" panose="020B0604020202020204" pitchFamily="34" charset="0"/>
                <a:ea typeface="Calibri" panose="020F0502020204030204" pitchFamily="34" charset="0"/>
              </a:rPr>
              <a:t>quadratic expressions.</a:t>
            </a:r>
            <a:endParaRPr lang="en-AU" sz="1800" dirty="0">
              <a:effectLst/>
              <a:latin typeface="Arial" panose="020B0604020202020204" pitchFamily="34" charset="0"/>
              <a:ea typeface="Calibri" panose="020F0502020204030204" pitchFamily="34" charset="0"/>
            </a:endParaRPr>
          </a:p>
          <a:p>
            <a:pPr marL="342900" lvl="0" indent="-342900">
              <a:lnSpc>
                <a:spcPct val="150000"/>
              </a:lnSpc>
              <a:spcBef>
                <a:spcPts val="400"/>
              </a:spcBef>
              <a:spcAft>
                <a:spcPts val="400"/>
              </a:spcAft>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To be able to use the factorised form of a quadratic function to sketch the related parabola.</a:t>
            </a:r>
          </a:p>
          <a:p>
            <a:pPr>
              <a:lnSpc>
                <a:spcPct val="150000"/>
              </a:lnSpc>
              <a:spcBef>
                <a:spcPts val="400"/>
              </a:spcBef>
              <a:spcAft>
                <a:spcPts val="4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lnSpc>
                <a:spcPct val="150000"/>
              </a:lnSpc>
              <a:spcBef>
                <a:spcPts val="400"/>
              </a:spcBef>
              <a:spcAft>
                <a:spcPts val="400"/>
              </a:spcAft>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select an appropriate strategy and use it to factorise non-monic quadratic expressions.</a:t>
            </a:r>
          </a:p>
          <a:p>
            <a:pPr marL="342900" lvl="0" indent="-342900">
              <a:lnSpc>
                <a:spcPct val="150000"/>
              </a:lnSpc>
              <a:spcBef>
                <a:spcPts val="400"/>
              </a:spcBef>
              <a:spcAft>
                <a:spcPts val="400"/>
              </a:spcAft>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use the factorised form to identify x-intercepts and sketch a parabola accurately.</a:t>
            </a:r>
          </a:p>
          <a:p>
            <a:pPr marL="342900" lvl="0" indent="-342900">
              <a:lnSpc>
                <a:spcPct val="150000"/>
              </a:lnSpc>
              <a:spcBef>
                <a:spcPts val="400"/>
              </a:spcBef>
              <a:spcAft>
                <a:spcPts val="400"/>
              </a:spcAft>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describe how the features of the graph relate to the algebraic form of the quadratic.</a:t>
            </a:r>
          </a:p>
          <a:p>
            <a:pPr marL="342900" lvl="0" indent="-342900">
              <a:lnSpc>
                <a:spcPct val="150000"/>
              </a:lnSpc>
              <a:spcBef>
                <a:spcPts val="400"/>
              </a:spcBef>
              <a:spcAft>
                <a:spcPts val="400"/>
              </a:spcAft>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identify and explain common misconceptions in factorising and graphing quadratic functions and justify the correct solutions.</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A0963-A02B-EE9E-F1F2-19E5E330A8F8}"/>
              </a:ext>
            </a:extLst>
          </p:cNvPr>
          <p:cNvSpPr>
            <a:spLocks noGrp="1"/>
          </p:cNvSpPr>
          <p:nvPr>
            <p:ph type="title"/>
          </p:nvPr>
        </p:nvSpPr>
        <p:spPr/>
        <p:txBody>
          <a:bodyPr/>
          <a:lstStyle/>
          <a:p>
            <a:r>
              <a:rPr lang="en-AU"/>
              <a:t>Graphing quadratic functions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pPr marL="457200" indent="-457200">
                  <a:buFont typeface="+mj-lt"/>
                  <a:buAutoNum type="arabicPeriod"/>
                </a:pPr>
                <a:r>
                  <a:rPr lang="en-AU">
                    <a:latin typeface="+mn-lt"/>
                  </a:rPr>
                  <a:t>Sketch both </a:t>
                </a: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oMath>
                </a14:m>
                <a:r>
                  <a:rPr lang="en-AU">
                    <a:latin typeface="+mn-lt"/>
                  </a:rPr>
                  <a:t> and </a:t>
                </a:r>
                <a14:m>
                  <m:oMath xmlns:m="http://schemas.openxmlformats.org/officeDocument/2006/math">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oMath>
                </a14:m>
                <a:r>
                  <a:rPr lang="en-AU">
                    <a:latin typeface="+mn-lt"/>
                  </a:rPr>
                  <a:t> on the same set of axes, clearly labelling any intercepts. </a:t>
                </a:r>
              </a:p>
              <a:p>
                <a:pPr marL="457200" indent="-457200">
                  <a:buFont typeface="+mj-lt"/>
                  <a:buAutoNum type="arabicPeriod"/>
                </a:pPr>
                <a:endParaRPr lang="en-AU">
                  <a:latin typeface="+mn-lt"/>
                </a:endParaRPr>
              </a:p>
              <a:p>
                <a:pPr marL="457200" indent="-457200">
                  <a:buFont typeface="+mj-lt"/>
                  <a:buAutoNum type="arabicPeriod"/>
                </a:pPr>
                <a:r>
                  <a:rPr lang="en-AU">
                    <a:latin typeface="+mn-lt"/>
                  </a:rPr>
                  <a:t>Sketch both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−4)</m:t>
                    </m:r>
                  </m:oMath>
                </a14:m>
                <a:r>
                  <a:rPr lang="en-AU">
                    <a:latin typeface="+mn-lt"/>
                  </a:rPr>
                  <a:t> and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−4)</m:t>
                    </m:r>
                  </m:oMath>
                </a14:m>
                <a:r>
                  <a:rPr lang="en-AU">
                    <a:latin typeface="+mn-lt"/>
                  </a:rPr>
                  <a:t> on the same set of axes, clearly labelling any intercepts. </a:t>
                </a:r>
              </a:p>
              <a:p>
                <a:pPr marL="457200" indent="-457200">
                  <a:buFont typeface="+mj-lt"/>
                  <a:buAutoNum type="arabicPeriod"/>
                </a:pPr>
                <a:endParaRPr lang="en-AU">
                  <a:latin typeface="+mn-lt"/>
                </a:endParaRPr>
              </a:p>
              <a:p>
                <a:pPr marL="457200" indent="-457200">
                  <a:buFont typeface="+mj-lt"/>
                  <a:buAutoNum type="arabicPeriod"/>
                </a:pPr>
                <a:r>
                  <a:rPr lang="en-AU">
                    <a:latin typeface="+mn-lt"/>
                  </a:rPr>
                  <a:t>Sketch both </a:t>
                </a: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−15</m:t>
                    </m:r>
                  </m:oMath>
                </a14:m>
                <a:r>
                  <a:rPr lang="en-AU">
                    <a:latin typeface="+mn-lt"/>
                  </a:rPr>
                  <a:t> and </a:t>
                </a: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𝑥</m:t>
                    </m:r>
                    <m:r>
                      <a:rPr lang="en-AU" b="0" i="1" smtClean="0">
                        <a:latin typeface="Cambria Math" panose="02040503050406030204" pitchFamily="18" charset="0"/>
                      </a:rPr>
                      <m:t>−30</m:t>
                    </m:r>
                  </m:oMath>
                </a14:m>
                <a:r>
                  <a:rPr lang="en-AU">
                    <a:latin typeface="+mn-lt"/>
                  </a:rPr>
                  <a:t> on the same set of axes, clearly labelling any intercepts. </a:t>
                </a:r>
              </a:p>
            </p:txBody>
          </p:sp>
        </mc:Choice>
        <mc:Fallback xmlns="">
          <p:sp>
            <p:nvSpPr>
              <p:cNvPr id="12" name="Text Placeholder 11">
                <a:extLst>
                  <a:ext uri="{FF2B5EF4-FFF2-40B4-BE49-F238E27FC236}">
                    <a16:creationId xmlns:a16="http://schemas.microsoft.com/office/drawing/2014/main" id="{02C3478F-FB08-D7AF-5F27-8D143FA97D4C}"/>
                  </a:ext>
                </a:extLst>
              </p:cNvPr>
              <p:cNvSpPr>
                <a:spLocks noGrp="1" noRot="1" noChangeAspect="1" noMove="1" noResize="1" noEditPoints="1" noAdjustHandles="1" noChangeArrowheads="1" noChangeShapeType="1" noTextEdit="1"/>
              </p:cNvSpPr>
              <p:nvPr>
                <p:ph type="body" sz="quarter" idx="17"/>
              </p:nvPr>
            </p:nvSpPr>
            <p:spPr>
              <a:blipFill>
                <a:blip r:embed="rId4"/>
                <a:stretch>
                  <a:fillRect l="-1274" r="-849"/>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5473D-D468-44F6-35BA-52552BD035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F31CA0-E2DF-5F2E-A54B-51EBC1D32C2B}"/>
              </a:ext>
            </a:extLst>
          </p:cNvPr>
          <p:cNvSpPr>
            <a:spLocks noGrp="1"/>
          </p:cNvSpPr>
          <p:nvPr>
            <p:ph type="title"/>
          </p:nvPr>
        </p:nvSpPr>
        <p:spPr/>
        <p:txBody>
          <a:bodyPr/>
          <a:lstStyle/>
          <a:p>
            <a:r>
              <a:rPr lang="en-AU" dirty="0"/>
              <a:t>Graphing quadratic functions (2)</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61F01315-7947-1D62-E78B-9622799EDA4C}"/>
                  </a:ext>
                </a:extLst>
              </p:cNvPr>
              <p:cNvSpPr>
                <a:spLocks noGrp="1"/>
              </p:cNvSpPr>
              <p:nvPr>
                <p:ph type="body" sz="quarter" idx="17"/>
              </p:nvPr>
            </p:nvSpPr>
            <p:spPr>
              <a:xfrm>
                <a:off x="359999" y="1453840"/>
                <a:ext cx="11484000" cy="4807835"/>
              </a:xfrm>
            </p:spPr>
            <p:txBody>
              <a:bodyPr/>
              <a:lstStyle/>
              <a:p>
                <a:pPr marL="457200" indent="-457200">
                  <a:buFont typeface="+mj-lt"/>
                  <a:buAutoNum type="arabicPeriod"/>
                </a:pPr>
                <a:r>
                  <a:rPr lang="en-AU" dirty="0">
                    <a:latin typeface="+mn-lt"/>
                  </a:rPr>
                  <a:t>How might you go about sketching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−5</m:t>
                    </m:r>
                    <m:r>
                      <a:rPr lang="en-AU" b="0" i="1" smtClean="0">
                        <a:latin typeface="Cambria Math" panose="02040503050406030204" pitchFamily="18" charset="0"/>
                      </a:rPr>
                      <m:t>𝑥</m:t>
                    </m:r>
                    <m:r>
                      <a:rPr lang="en-AU" b="0" i="1" smtClean="0">
                        <a:latin typeface="Cambria Math" panose="02040503050406030204" pitchFamily="18" charset="0"/>
                      </a:rPr>
                      <m:t>−3</m:t>
                    </m:r>
                  </m:oMath>
                </a14:m>
                <a:r>
                  <a:rPr lang="en-AU" dirty="0">
                    <a:latin typeface="+mn-lt"/>
                  </a:rPr>
                  <a:t>?</a:t>
                </a:r>
              </a:p>
              <a:p>
                <a:pPr marL="457200" indent="-457200">
                  <a:buFont typeface="+mj-lt"/>
                  <a:buAutoNum type="arabicPeriod"/>
                </a:pPr>
                <a:endParaRPr lang="en-AU" dirty="0">
                  <a:latin typeface="+mn-lt"/>
                </a:endParaRPr>
              </a:p>
              <a:p>
                <a:pPr marL="457200" indent="-457200">
                  <a:buFont typeface="+mj-lt"/>
                  <a:buAutoNum type="arabicPeriod"/>
                </a:pPr>
                <a:r>
                  <a:rPr lang="en-AU" dirty="0">
                    <a:latin typeface="+mn-lt"/>
                  </a:rPr>
                  <a:t>Sketch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+1)(</m:t>
                    </m:r>
                    <m:r>
                      <a:rPr lang="en-AU" b="0" i="1" smtClean="0">
                        <a:latin typeface="Cambria Math" panose="02040503050406030204" pitchFamily="18" charset="0"/>
                      </a:rPr>
                      <m:t>𝑥</m:t>
                    </m:r>
                    <m:r>
                      <a:rPr lang="en-AU" b="0" i="1" smtClean="0">
                        <a:latin typeface="Cambria Math" panose="02040503050406030204" pitchFamily="18" charset="0"/>
                      </a:rPr>
                      <m:t>−3)</m:t>
                    </m:r>
                  </m:oMath>
                </a14:m>
                <a:r>
                  <a:rPr lang="en-AU" dirty="0">
                    <a:latin typeface="+mn-lt"/>
                  </a:rPr>
                  <a:t>, clearly labelling any intercepts.</a:t>
                </a:r>
              </a:p>
              <a:p>
                <a:pPr marL="457200" indent="-457200">
                  <a:buFont typeface="+mj-lt"/>
                  <a:buAutoNum type="arabicPeriod"/>
                </a:pPr>
                <a:endParaRPr lang="en-AU" dirty="0">
                  <a:latin typeface="+mn-lt"/>
                </a:endParaRPr>
              </a:p>
              <a:p>
                <a:pPr marL="457200" indent="-457200">
                  <a:buFont typeface="+mj-lt"/>
                  <a:buAutoNum type="arabicPeriod"/>
                </a:pPr>
                <a:r>
                  <a:rPr lang="en-AU" dirty="0">
                    <a:latin typeface="+mn-lt"/>
                  </a:rPr>
                  <a:t>Use the area model, or otherwise, </a:t>
                </a:r>
                <a:br>
                  <a:rPr lang="en-AU" dirty="0">
                    <a:latin typeface="+mn-lt"/>
                  </a:rPr>
                </a:br>
                <a:r>
                  <a:rPr lang="en-AU" dirty="0">
                    <a:latin typeface="+mn-lt"/>
                  </a:rPr>
                  <a:t>to expand and simplify </a:t>
                </a:r>
                <a14:m>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+1</m:t>
                        </m:r>
                      </m:e>
                    </m:d>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−3</m:t>
                        </m:r>
                      </m:e>
                    </m:d>
                    <m:r>
                      <a:rPr lang="en-AU" b="0" i="0" smtClean="0">
                        <a:latin typeface="Cambria Math" panose="02040503050406030204" pitchFamily="18" charset="0"/>
                      </a:rPr>
                      <m:t>.</m:t>
                    </m:r>
                  </m:oMath>
                </a14:m>
                <a:r>
                  <a:rPr lang="en-AU" dirty="0">
                    <a:latin typeface="+mn-lt"/>
                  </a:rPr>
                  <a:t> </a:t>
                </a:r>
              </a:p>
            </p:txBody>
          </p:sp>
        </mc:Choice>
        <mc:Fallback xmlns="">
          <p:sp>
            <p:nvSpPr>
              <p:cNvPr id="12" name="Text Placeholder 11">
                <a:extLst>
                  <a:ext uri="{FF2B5EF4-FFF2-40B4-BE49-F238E27FC236}">
                    <a16:creationId xmlns:a16="http://schemas.microsoft.com/office/drawing/2014/main" id="{61F01315-7947-1D62-E78B-9622799EDA4C}"/>
                  </a:ext>
                </a:extLst>
              </p:cNvPr>
              <p:cNvSpPr>
                <a:spLocks noGrp="1" noRot="1" noChangeAspect="1" noMove="1" noResize="1" noEditPoints="1" noAdjustHandles="1" noChangeArrowheads="1" noChangeShapeType="1" noTextEdit="1"/>
              </p:cNvSpPr>
              <p:nvPr>
                <p:ph type="body" sz="quarter" idx="17"/>
              </p:nvPr>
            </p:nvSpPr>
            <p:spPr>
              <a:xfrm>
                <a:off x="359999" y="1453840"/>
                <a:ext cx="11484000" cy="4807835"/>
              </a:xfrm>
              <a:blipFill>
                <a:blip r:embed="rId3"/>
                <a:stretch>
                  <a:fillRect l="-12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descr="area model">
                <a:extLst>
                  <a:ext uri="{FF2B5EF4-FFF2-40B4-BE49-F238E27FC236}">
                    <a16:creationId xmlns:a16="http://schemas.microsoft.com/office/drawing/2014/main" id="{94997736-B198-C9E8-9671-1AF2CBB1272E}"/>
                  </a:ext>
                </a:extLst>
              </p:cNvPr>
              <p:cNvGraphicFramePr>
                <a:graphicFrameLocks noGrp="1"/>
              </p:cNvGraphicFramePr>
              <p:nvPr>
                <p:extLst>
                  <p:ext uri="{D42A27DB-BD31-4B8C-83A1-F6EECF244321}">
                    <p14:modId xmlns:p14="http://schemas.microsoft.com/office/powerpoint/2010/main" val="2580744361"/>
                  </p:ext>
                </p:extLst>
              </p:nvPr>
            </p:nvGraphicFramePr>
            <p:xfrm>
              <a:off x="6231536" y="3267658"/>
              <a:ext cx="3796484" cy="3121180"/>
            </p:xfrm>
            <a:graphic>
              <a:graphicData uri="http://schemas.openxmlformats.org/drawingml/2006/table">
                <a:tbl>
                  <a:tblPr firstRow="1" bandRow="1">
                    <a:tableStyleId>{5A111915-BE36-4E01-A7E5-04B1672EAD32}</a:tableStyleId>
                  </a:tblPr>
                  <a:tblGrid>
                    <a:gridCol w="1043787">
                      <a:extLst>
                        <a:ext uri="{9D8B030D-6E8A-4147-A177-3AD203B41FA5}">
                          <a16:colId xmlns:a16="http://schemas.microsoft.com/office/drawing/2014/main" val="1455200825"/>
                        </a:ext>
                      </a:extLst>
                    </a:gridCol>
                    <a:gridCol w="1873466">
                      <a:extLst>
                        <a:ext uri="{9D8B030D-6E8A-4147-A177-3AD203B41FA5}">
                          <a16:colId xmlns:a16="http://schemas.microsoft.com/office/drawing/2014/main" val="1672911152"/>
                        </a:ext>
                      </a:extLst>
                    </a:gridCol>
                    <a:gridCol w="879231">
                      <a:extLst>
                        <a:ext uri="{9D8B030D-6E8A-4147-A177-3AD203B41FA5}">
                          <a16:colId xmlns:a16="http://schemas.microsoft.com/office/drawing/2014/main" val="3591850874"/>
                        </a:ext>
                      </a:extLst>
                    </a:gridCol>
                  </a:tblGrid>
                  <a:tr h="621875">
                    <a:tc>
                      <a:txBody>
                        <a:bodyPr/>
                        <a:lstStyle/>
                        <a:p>
                          <a:pPr algn="ctr"/>
                          <a:endParaRPr lang="en-AU" b="0">
                            <a:solidFill>
                              <a:schemeClr val="tx1"/>
                            </a:solidFill>
                          </a:endParaRPr>
                        </a:p>
                      </a:txBody>
                      <a:tcPr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AU" b="0" i="1" dirty="0" smtClean="0">
                                    <a:solidFill>
                                      <a:schemeClr val="tx1"/>
                                    </a:solidFill>
                                    <a:latin typeface="Cambria Math" panose="02040503050406030204" pitchFamily="18" charset="0"/>
                                  </a:rPr>
                                  <m:t>𝑥</m:t>
                                </m:r>
                              </m:oMath>
                            </m:oMathPara>
                          </a14:m>
                          <a:endParaRPr lang="en-AU" b="0" dirty="0">
                            <a:solidFill>
                              <a:schemeClr val="tx1"/>
                            </a:solidFill>
                          </a:endParaRPr>
                        </a:p>
                      </a:txBody>
                      <a:tcPr anchor="ctr">
                        <a:lnL>
                          <a:noFill/>
                        </a:lnL>
                        <a:lnR>
                          <a:noFill/>
                        </a:lnR>
                        <a:lnT w="6350" cap="flat" cmpd="sng" algn="ctr">
                          <a:noFill/>
                          <a:prstDash val="solid"/>
                          <a:miter lim="800000"/>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−3</m:t>
                                </m:r>
                              </m:oMath>
                            </m:oMathPara>
                          </a14:m>
                          <a:endParaRPr lang="en-AU" b="0">
                            <a:solidFill>
                              <a:schemeClr val="tx1"/>
                            </a:solidFill>
                          </a:endParaRPr>
                        </a:p>
                      </a:txBody>
                      <a:tcPr anchor="ctr">
                        <a:lnL>
                          <a:noFill/>
                        </a:lnL>
                        <a:lnR w="6350" cap="flat" cmpd="sng" algn="ctr">
                          <a:noFill/>
                          <a:prstDash val="solid"/>
                          <a:miter lim="800000"/>
                        </a:lnR>
                        <a:lnT w="6350" cap="flat" cmpd="sng" algn="ctr">
                          <a:noFill/>
                          <a:prstDash val="solid"/>
                          <a:miter lim="800000"/>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51061574"/>
                      </a:ext>
                    </a:extLst>
                  </a:tr>
                  <a:tr h="1701367">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2</m:t>
                                </m:r>
                                <m:r>
                                  <a:rPr lang="en-AU" b="0" i="1" smtClean="0">
                                    <a:solidFill>
                                      <a:schemeClr val="tx1"/>
                                    </a:solidFill>
                                    <a:latin typeface="Cambria Math" panose="02040503050406030204" pitchFamily="18" charset="0"/>
                                  </a:rPr>
                                  <m:t>𝑥</m:t>
                                </m:r>
                              </m:oMath>
                            </m:oMathPara>
                          </a14:m>
                          <a:endParaRPr lang="en-AU" dirty="0">
                            <a:solidFill>
                              <a:schemeClr val="tx1"/>
                            </a:solidFill>
                          </a:endParaRPr>
                        </a:p>
                      </a:txBody>
                      <a:tcPr anchor="ctr">
                        <a:lnL w="6350" cap="flat" cmpd="sng" algn="ctr">
                          <a:noFill/>
                          <a:prstDash val="solid"/>
                          <a:miter lim="800000"/>
                        </a:lnL>
                        <a:lnR w="5715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en-AU" b="0" i="1" dirty="0" smtClean="0">
                                      <a:solidFill>
                                        <a:schemeClr val="tx1"/>
                                      </a:solidFill>
                                      <a:latin typeface="Cambria Math" panose="02040503050406030204" pitchFamily="18" charset="0"/>
                                    </a:rPr>
                                  </m:ctrlPr>
                                </m:sSupPr>
                                <m:e>
                                  <m:r>
                                    <a:rPr lang="en-AU" b="0" i="1" dirty="0" smtClean="0">
                                      <a:solidFill>
                                        <a:schemeClr val="tx1"/>
                                      </a:solidFill>
                                      <a:latin typeface="Cambria Math" panose="02040503050406030204" pitchFamily="18" charset="0"/>
                                    </a:rPr>
                                    <m:t>2</m:t>
                                  </m:r>
                                  <m:r>
                                    <a:rPr lang="en-AU" b="0" i="1" dirty="0" smtClean="0">
                                      <a:solidFill>
                                        <a:schemeClr val="tx1"/>
                                      </a:solidFill>
                                      <a:latin typeface="Cambria Math" panose="02040503050406030204" pitchFamily="18" charset="0"/>
                                    </a:rPr>
                                    <m:t>𝑥</m:t>
                                  </m:r>
                                </m:e>
                                <m:sup>
                                  <m:r>
                                    <a:rPr lang="en-AU" b="0" i="1" dirty="0" smtClean="0">
                                      <a:solidFill>
                                        <a:schemeClr val="tx1"/>
                                      </a:solidFill>
                                      <a:latin typeface="Cambria Math" panose="02040503050406030204" pitchFamily="18" charset="0"/>
                                    </a:rPr>
                                    <m:t>2</m:t>
                                  </m:r>
                                </m:sup>
                              </m:sSup>
                            </m:oMath>
                          </a14:m>
                          <a:r>
                            <a:rPr lang="en-AU" b="0" dirty="0">
                              <a:solidFill>
                                <a:schemeClr val="tx1"/>
                              </a:solidFill>
                            </a:rPr>
                            <a:t> </a:t>
                          </a:r>
                          <a14:m>
                            <m:oMath xmlns:m="http://schemas.openxmlformats.org/officeDocument/2006/math">
                              <m:r>
                                <a:rPr lang="en-AU" b="0" i="1" dirty="0" smtClean="0">
                                  <a:solidFill>
                                    <a:schemeClr val="tx1"/>
                                  </a:solidFill>
                                  <a:latin typeface="Cambria Math" panose="02040503050406030204" pitchFamily="18" charset="0"/>
                                </a:rPr>
                                <m:t> </m:t>
                              </m:r>
                            </m:oMath>
                          </a14:m>
                          <a:endParaRPr lang="en-AU" b="0" dirty="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−6</m:t>
                                </m:r>
                                <m:r>
                                  <a:rPr lang="en-AU" b="0" i="1" smtClean="0">
                                    <a:solidFill>
                                      <a:schemeClr val="tx1"/>
                                    </a:solidFill>
                                    <a:latin typeface="Cambria Math" panose="02040503050406030204" pitchFamily="18" charset="0"/>
                                  </a:rPr>
                                  <m:t>𝑥</m:t>
                                </m:r>
                              </m:oMath>
                            </m:oMathPara>
                          </a14:m>
                          <a:endParaRPr lang="en-AU">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8363276"/>
                      </a:ext>
                    </a:extLst>
                  </a:tr>
                  <a:tr h="797938">
                    <a:tc>
                      <a:txBody>
                        <a:bodyPr/>
                        <a:lstStyle/>
                        <a:p>
                          <a:pPr algn="ctr"/>
                          <a14:m>
                            <m:oMath xmlns:m="http://schemas.openxmlformats.org/officeDocument/2006/math">
                              <m:r>
                                <a:rPr lang="en-AU" b="0" i="1" dirty="0" smtClean="0">
                                  <a:solidFill>
                                    <a:schemeClr val="tx1"/>
                                  </a:solidFill>
                                  <a:latin typeface="Cambria Math" panose="02040503050406030204" pitchFamily="18" charset="0"/>
                                </a:rPr>
                                <m:t>+1</m:t>
                              </m:r>
                            </m:oMath>
                          </a14:m>
                          <a:r>
                            <a:rPr lang="en-AU">
                              <a:solidFill>
                                <a:schemeClr val="tx1"/>
                              </a:solidFill>
                            </a:rPr>
                            <a:t> </a:t>
                          </a:r>
                        </a:p>
                      </a:txBody>
                      <a:tcPr anchor="ctr">
                        <a:lnL w="6350" cap="flat" cmpd="sng" algn="ctr">
                          <a:noFill/>
                          <a:prstDash val="solid"/>
                          <a:miter lim="800000"/>
                        </a:lnL>
                        <a:lnR w="5715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𝑥</m:t>
                                </m:r>
                              </m:oMath>
                            </m:oMathPara>
                          </a14:m>
                          <a:endParaRPr lang="en-AU">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−3</m:t>
                                </m:r>
                              </m:oMath>
                            </m:oMathPara>
                          </a14:m>
                          <a:endParaRPr lang="en-AU" dirty="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4037718"/>
                      </a:ext>
                    </a:extLst>
                  </a:tr>
                </a:tbl>
              </a:graphicData>
            </a:graphic>
          </p:graphicFrame>
        </mc:Choice>
        <mc:Fallback xmlns="">
          <p:graphicFrame>
            <p:nvGraphicFramePr>
              <p:cNvPr id="4" name="Table 3" descr="area model">
                <a:extLst>
                  <a:ext uri="{FF2B5EF4-FFF2-40B4-BE49-F238E27FC236}">
                    <a16:creationId xmlns:a16="http://schemas.microsoft.com/office/drawing/2014/main" id="{94997736-B198-C9E8-9671-1AF2CBB1272E}"/>
                  </a:ext>
                </a:extLst>
              </p:cNvPr>
              <p:cNvGraphicFramePr>
                <a:graphicFrameLocks noGrp="1"/>
              </p:cNvGraphicFramePr>
              <p:nvPr>
                <p:extLst>
                  <p:ext uri="{D42A27DB-BD31-4B8C-83A1-F6EECF244321}">
                    <p14:modId xmlns:p14="http://schemas.microsoft.com/office/powerpoint/2010/main" val="2580744361"/>
                  </p:ext>
                </p:extLst>
              </p:nvPr>
            </p:nvGraphicFramePr>
            <p:xfrm>
              <a:off x="6231536" y="3267658"/>
              <a:ext cx="3796484" cy="3121180"/>
            </p:xfrm>
            <a:graphic>
              <a:graphicData uri="http://schemas.openxmlformats.org/drawingml/2006/table">
                <a:tbl>
                  <a:tblPr firstRow="1" bandRow="1">
                    <a:tableStyleId>{5A111915-BE36-4E01-A7E5-04B1672EAD32}</a:tableStyleId>
                  </a:tblPr>
                  <a:tblGrid>
                    <a:gridCol w="1043787">
                      <a:extLst>
                        <a:ext uri="{9D8B030D-6E8A-4147-A177-3AD203B41FA5}">
                          <a16:colId xmlns:a16="http://schemas.microsoft.com/office/drawing/2014/main" val="1455200825"/>
                        </a:ext>
                      </a:extLst>
                    </a:gridCol>
                    <a:gridCol w="1873466">
                      <a:extLst>
                        <a:ext uri="{9D8B030D-6E8A-4147-A177-3AD203B41FA5}">
                          <a16:colId xmlns:a16="http://schemas.microsoft.com/office/drawing/2014/main" val="1672911152"/>
                        </a:ext>
                      </a:extLst>
                    </a:gridCol>
                    <a:gridCol w="879231">
                      <a:extLst>
                        <a:ext uri="{9D8B030D-6E8A-4147-A177-3AD203B41FA5}">
                          <a16:colId xmlns:a16="http://schemas.microsoft.com/office/drawing/2014/main" val="3591850874"/>
                        </a:ext>
                      </a:extLst>
                    </a:gridCol>
                  </a:tblGrid>
                  <a:tr h="621875">
                    <a:tc>
                      <a:txBody>
                        <a:bodyPr/>
                        <a:lstStyle/>
                        <a:p>
                          <a:pPr algn="ctr"/>
                          <a:endParaRPr lang="en-AU" b="0">
                            <a:solidFill>
                              <a:schemeClr val="tx1"/>
                            </a:solidFill>
                          </a:endParaRPr>
                        </a:p>
                      </a:txBody>
                      <a:tcPr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endParaRPr lang="en-US"/>
                        </a:p>
                      </a:txBody>
                      <a:tcPr anchor="ctr">
                        <a:lnL>
                          <a:noFill/>
                        </a:lnL>
                        <a:lnR>
                          <a:noFill/>
                        </a:lnR>
                        <a:lnT w="6350" cap="flat" cmpd="sng" algn="ctr">
                          <a:noFill/>
                          <a:prstDash val="solid"/>
                          <a:miter lim="800000"/>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56026" r="-50163" b="-411765"/>
                          </a:stretch>
                        </a:blipFill>
                      </a:tcPr>
                    </a:tc>
                    <a:tc>
                      <a:txBody>
                        <a:bodyPr/>
                        <a:lstStyle/>
                        <a:p>
                          <a:endParaRPr lang="en-US"/>
                        </a:p>
                      </a:txBody>
                      <a:tcPr anchor="ctr">
                        <a:lnL>
                          <a:noFill/>
                        </a:lnL>
                        <a:lnR w="6350" cap="flat" cmpd="sng" algn="ctr">
                          <a:noFill/>
                          <a:prstDash val="solid"/>
                          <a:miter lim="800000"/>
                        </a:lnR>
                        <a:lnT w="6350" cap="flat" cmpd="sng" algn="ctr">
                          <a:noFill/>
                          <a:prstDash val="solid"/>
                          <a:miter lim="800000"/>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330345" r="-6207" b="-411765"/>
                          </a:stretch>
                        </a:blipFill>
                      </a:tcPr>
                    </a:tc>
                    <a:extLst>
                      <a:ext uri="{0D108BD9-81ED-4DB2-BD59-A6C34878D82A}">
                        <a16:rowId xmlns:a16="http://schemas.microsoft.com/office/drawing/2014/main" val="3251061574"/>
                      </a:ext>
                    </a:extLst>
                  </a:tr>
                  <a:tr h="1701367">
                    <a:tc>
                      <a:txBody>
                        <a:bodyPr/>
                        <a:lstStyle/>
                        <a:p>
                          <a:endParaRPr lang="en-US"/>
                        </a:p>
                      </a:txBody>
                      <a:tcPr anchor="ctr">
                        <a:lnL w="6350" cap="flat" cmpd="sng" algn="ctr">
                          <a:noFill/>
                          <a:prstDash val="solid"/>
                          <a:miter lim="800000"/>
                        </a:lnL>
                        <a:lnR w="5715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4"/>
                          <a:stretch>
                            <a:fillRect t="-36429" r="-268023" b="-50000"/>
                          </a:stretch>
                        </a:blipFill>
                      </a:tcPr>
                    </a:tc>
                    <a:tc>
                      <a:txBody>
                        <a:bodyPr/>
                        <a:lstStyle/>
                        <a:p>
                          <a:endParaRPr lang="en-US"/>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56026" t="-36429" r="-50163" b="-50000"/>
                          </a:stretch>
                        </a:blipFill>
                      </a:tcPr>
                    </a:tc>
                    <a:tc>
                      <a:txBody>
                        <a:bodyPr/>
                        <a:lstStyle/>
                        <a:p>
                          <a:endParaRPr lang="en-US"/>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330345" t="-36429" r="-6207" b="-50000"/>
                          </a:stretch>
                        </a:blipFill>
                      </a:tcPr>
                    </a:tc>
                    <a:extLst>
                      <a:ext uri="{0D108BD9-81ED-4DB2-BD59-A6C34878D82A}">
                        <a16:rowId xmlns:a16="http://schemas.microsoft.com/office/drawing/2014/main" val="2698363276"/>
                      </a:ext>
                    </a:extLst>
                  </a:tr>
                  <a:tr h="797938">
                    <a:tc>
                      <a:txBody>
                        <a:bodyPr/>
                        <a:lstStyle/>
                        <a:p>
                          <a:endParaRPr lang="en-US"/>
                        </a:p>
                      </a:txBody>
                      <a:tcPr anchor="ctr">
                        <a:lnL w="6350" cap="flat" cmpd="sng" algn="ctr">
                          <a:noFill/>
                          <a:prstDash val="solid"/>
                          <a:miter lim="800000"/>
                        </a:lnL>
                        <a:lnR w="5715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4"/>
                          <a:stretch>
                            <a:fillRect t="-291603" r="-268023" b="-6870"/>
                          </a:stretch>
                        </a:blipFill>
                      </a:tcPr>
                    </a:tc>
                    <a:tc>
                      <a:txBody>
                        <a:bodyPr/>
                        <a:lstStyle/>
                        <a:p>
                          <a:endParaRPr lang="en-US"/>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56026" t="-291603" r="-50163" b="-6870"/>
                          </a:stretch>
                        </a:blipFill>
                      </a:tcPr>
                    </a:tc>
                    <a:tc>
                      <a:txBody>
                        <a:bodyPr/>
                        <a:lstStyle/>
                        <a:p>
                          <a:endParaRPr lang="en-US"/>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330345" t="-291603" r="-6207" b="-6870"/>
                          </a:stretch>
                        </a:blipFill>
                      </a:tcPr>
                    </a:tc>
                    <a:extLst>
                      <a:ext uri="{0D108BD9-81ED-4DB2-BD59-A6C34878D82A}">
                        <a16:rowId xmlns:a16="http://schemas.microsoft.com/office/drawing/2014/main" val="3324037718"/>
                      </a:ext>
                    </a:extLst>
                  </a:tr>
                </a:tbl>
              </a:graphicData>
            </a:graphic>
          </p:graphicFrame>
        </mc:Fallback>
      </mc:AlternateContent>
      <p:sp>
        <p:nvSpPr>
          <p:cNvPr id="3" name="Slide Number Placeholder 2">
            <a:extLst>
              <a:ext uri="{FF2B5EF4-FFF2-40B4-BE49-F238E27FC236}">
                <a16:creationId xmlns:a16="http://schemas.microsoft.com/office/drawing/2014/main" id="{ACA5BA40-10A6-2D2F-180C-B57D206A020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254235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latin typeface="+mj-lt"/>
              </a:rPr>
              <a:t>Factorising non-monic quadratics</a:t>
            </a:r>
          </a:p>
        </p:txBody>
      </p:sp>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a:xfrm>
            <a:off x="360000" y="982520"/>
            <a:ext cx="11483998" cy="356423"/>
          </a:xfrm>
        </p:spPr>
        <p:txBody>
          <a:bodyPr/>
          <a:lstStyle/>
          <a:p>
            <a:r>
              <a:rPr lang="en-AU" dirty="0">
                <a:latin typeface="+mj-lt"/>
              </a:rPr>
              <a:t>Incorrect area model</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FA37F51C-F13C-4015-C00B-B3774AEBA21D}"/>
                  </a:ext>
                </a:extLst>
              </p:cNvPr>
              <p:cNvSpPr>
                <a:spLocks noGrp="1"/>
              </p:cNvSpPr>
              <p:nvPr>
                <p:ph type="body" sz="quarter" idx="17"/>
              </p:nvPr>
            </p:nvSpPr>
            <p:spPr>
              <a:xfrm>
                <a:off x="354000" y="1515132"/>
                <a:ext cx="11484000" cy="970894"/>
              </a:xfrm>
            </p:spPr>
            <p:txBody>
              <a:bodyPr/>
              <a:lstStyle/>
              <a:p>
                <a:r>
                  <a:rPr lang="en-AU" dirty="0">
                    <a:latin typeface="+mn-lt"/>
                  </a:rPr>
                  <a:t> Consider </a:t>
                </a:r>
                <a14:m>
                  <m:oMath xmlns:m="http://schemas.openxmlformats.org/officeDocument/2006/math">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6</m:t>
                        </m:r>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−5</m:t>
                    </m:r>
                    <m:r>
                      <a:rPr lang="en-AU" sz="2000" b="0" i="1" smtClean="0">
                        <a:latin typeface="Cambria Math" panose="02040503050406030204" pitchFamily="18" charset="0"/>
                      </a:rPr>
                      <m:t>𝑥</m:t>
                    </m:r>
                    <m:r>
                      <a:rPr lang="en-AU" sz="2000" b="0" i="1" smtClean="0">
                        <a:latin typeface="Cambria Math" panose="02040503050406030204" pitchFamily="18" charset="0"/>
                      </a:rPr>
                      <m:t>−4</m:t>
                    </m:r>
                  </m:oMath>
                </a14:m>
                <a:r>
                  <a:rPr lang="en-AU" dirty="0">
                    <a:latin typeface="+mn-lt"/>
                  </a:rPr>
                  <a:t> and the related </a:t>
                </a:r>
                <a:r>
                  <a:rPr lang="en-AU" b="1" u="sng" dirty="0">
                    <a:latin typeface="+mn-lt"/>
                  </a:rPr>
                  <a:t>incorrect</a:t>
                </a:r>
                <a:r>
                  <a:rPr lang="en-AU" dirty="0">
                    <a:latin typeface="+mn-lt"/>
                  </a:rPr>
                  <a:t> area models</a:t>
                </a:r>
              </a:p>
            </p:txBody>
          </p:sp>
        </mc:Choice>
        <mc:Fallback xmlns="">
          <p:sp>
            <p:nvSpPr>
              <p:cNvPr id="12" name="Text Placeholder 11">
                <a:extLst>
                  <a:ext uri="{FF2B5EF4-FFF2-40B4-BE49-F238E27FC236}">
                    <a16:creationId xmlns:a16="http://schemas.microsoft.com/office/drawing/2014/main" id="{FA37F51C-F13C-4015-C00B-B3774AEBA21D}"/>
                  </a:ext>
                </a:extLst>
              </p:cNvPr>
              <p:cNvSpPr>
                <a:spLocks noGrp="1" noRot="1" noChangeAspect="1" noMove="1" noResize="1" noEditPoints="1" noAdjustHandles="1" noChangeArrowheads="1" noChangeShapeType="1" noTextEdit="1"/>
              </p:cNvSpPr>
              <p:nvPr>
                <p:ph type="body" sz="quarter" idx="17"/>
              </p:nvPr>
            </p:nvSpPr>
            <p:spPr>
              <a:xfrm>
                <a:off x="354000" y="1515132"/>
                <a:ext cx="11484000" cy="970894"/>
              </a:xfrm>
              <a:blipFill>
                <a:blip r:embed="rId3"/>
                <a:stretch>
                  <a:fillRect l="-74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5" name="Table 4" descr="area model">
                <a:extLst>
                  <a:ext uri="{FF2B5EF4-FFF2-40B4-BE49-F238E27FC236}">
                    <a16:creationId xmlns:a16="http://schemas.microsoft.com/office/drawing/2014/main" id="{42367C80-0137-0ECE-CC5C-0906A8C15250}"/>
                  </a:ext>
                </a:extLst>
              </p:cNvPr>
              <p:cNvGraphicFramePr>
                <a:graphicFrameLocks noGrp="1"/>
              </p:cNvGraphicFramePr>
              <p:nvPr>
                <p:extLst>
                  <p:ext uri="{D42A27DB-BD31-4B8C-83A1-F6EECF244321}">
                    <p14:modId xmlns:p14="http://schemas.microsoft.com/office/powerpoint/2010/main" val="3565756192"/>
                  </p:ext>
                </p:extLst>
              </p:nvPr>
            </p:nvGraphicFramePr>
            <p:xfrm>
              <a:off x="755527" y="2326415"/>
              <a:ext cx="2752697" cy="2499305"/>
            </p:xfrm>
            <a:graphic>
              <a:graphicData uri="http://schemas.openxmlformats.org/drawingml/2006/table">
                <a:tbl>
                  <a:tblPr firstRow="1" bandRow="1">
                    <a:tableStyleId>{5A111915-BE36-4E01-A7E5-04B1672EAD32}</a:tableStyleId>
                  </a:tblPr>
                  <a:tblGrid>
                    <a:gridCol w="1873466">
                      <a:extLst>
                        <a:ext uri="{9D8B030D-6E8A-4147-A177-3AD203B41FA5}">
                          <a16:colId xmlns:a16="http://schemas.microsoft.com/office/drawing/2014/main" val="1672911152"/>
                        </a:ext>
                      </a:extLst>
                    </a:gridCol>
                    <a:gridCol w="879231">
                      <a:extLst>
                        <a:ext uri="{9D8B030D-6E8A-4147-A177-3AD203B41FA5}">
                          <a16:colId xmlns:a16="http://schemas.microsoft.com/office/drawing/2014/main" val="3591850874"/>
                        </a:ext>
                      </a:extLst>
                    </a:gridCol>
                  </a:tblGrid>
                  <a:tr h="1701367">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AU" b="0" i="1" dirty="0" smtClean="0">
                                  <a:solidFill>
                                    <a:schemeClr val="tx1"/>
                                  </a:solidFill>
                                  <a:latin typeface="Cambria Math" panose="02040503050406030204" pitchFamily="18" charset="0"/>
                                </a:rPr>
                                <m:t>6</m:t>
                              </m:r>
                              <m:sSup>
                                <m:sSupPr>
                                  <m:ctrlPr>
                                    <a:rPr lang="en-AU" b="0" i="1" dirty="0" smtClean="0">
                                      <a:solidFill>
                                        <a:schemeClr val="tx1"/>
                                      </a:solidFill>
                                      <a:latin typeface="Cambria Math" panose="02040503050406030204" pitchFamily="18" charset="0"/>
                                    </a:rPr>
                                  </m:ctrlPr>
                                </m:sSupPr>
                                <m:e>
                                  <m:r>
                                    <a:rPr lang="en-AU" b="0" i="1" dirty="0" smtClean="0">
                                      <a:solidFill>
                                        <a:schemeClr val="tx1"/>
                                      </a:solidFill>
                                      <a:latin typeface="Cambria Math" panose="02040503050406030204" pitchFamily="18" charset="0"/>
                                    </a:rPr>
                                    <m:t>𝑥</m:t>
                                  </m:r>
                                </m:e>
                                <m:sup>
                                  <m:r>
                                    <a:rPr lang="en-AU" b="0" i="1" dirty="0" smtClean="0">
                                      <a:solidFill>
                                        <a:schemeClr val="tx1"/>
                                      </a:solidFill>
                                      <a:latin typeface="Cambria Math" panose="02040503050406030204" pitchFamily="18" charset="0"/>
                                    </a:rPr>
                                    <m:t>2</m:t>
                                  </m:r>
                                </m:sup>
                              </m:sSup>
                            </m:oMath>
                          </a14:m>
                          <a:r>
                            <a:rPr lang="en-AU" b="0" dirty="0">
                              <a:solidFill>
                                <a:schemeClr val="tx1"/>
                              </a:solidFill>
                            </a:rPr>
                            <a:t> </a:t>
                          </a:r>
                          <a14:m>
                            <m:oMath xmlns:m="http://schemas.openxmlformats.org/officeDocument/2006/math">
                              <m:r>
                                <a:rPr lang="en-AU" b="0" i="1" dirty="0" smtClean="0">
                                  <a:solidFill>
                                    <a:schemeClr val="tx1"/>
                                  </a:solidFill>
                                  <a:latin typeface="Cambria Math" panose="02040503050406030204" pitchFamily="18" charset="0"/>
                                </a:rPr>
                                <m:t> </m:t>
                              </m:r>
                            </m:oMath>
                          </a14:m>
                          <a:endParaRPr lang="en-AU" b="0" dirty="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𝑥</m:t>
                                </m:r>
                              </m:oMath>
                            </m:oMathPara>
                          </a14:m>
                          <a:endParaRPr lang="en-AU" b="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8363276"/>
                      </a:ext>
                    </a:extLst>
                  </a:tr>
                  <a:tr h="797938">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−4</m:t>
                                </m:r>
                                <m:r>
                                  <a:rPr lang="en-AU" b="0" i="1" smtClean="0">
                                    <a:solidFill>
                                      <a:schemeClr val="tx1"/>
                                    </a:solidFill>
                                    <a:latin typeface="Cambria Math" panose="02040503050406030204" pitchFamily="18" charset="0"/>
                                  </a:rPr>
                                  <m:t>𝑥</m:t>
                                </m:r>
                              </m:oMath>
                            </m:oMathPara>
                          </a14:m>
                          <a:endParaRPr lang="en-AU">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−4</m:t>
                                </m:r>
                              </m:oMath>
                            </m:oMathPara>
                          </a14:m>
                          <a:endParaRPr lang="en-AU" dirty="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4037718"/>
                      </a:ext>
                    </a:extLst>
                  </a:tr>
                </a:tbl>
              </a:graphicData>
            </a:graphic>
          </p:graphicFrame>
        </mc:Choice>
        <mc:Fallback xmlns="">
          <p:graphicFrame>
            <p:nvGraphicFramePr>
              <p:cNvPr id="5" name="Table 4" descr="area model">
                <a:extLst>
                  <a:ext uri="{FF2B5EF4-FFF2-40B4-BE49-F238E27FC236}">
                    <a16:creationId xmlns:a16="http://schemas.microsoft.com/office/drawing/2014/main" id="{42367C80-0137-0ECE-CC5C-0906A8C15250}"/>
                  </a:ext>
                </a:extLst>
              </p:cNvPr>
              <p:cNvGraphicFramePr>
                <a:graphicFrameLocks noGrp="1"/>
              </p:cNvGraphicFramePr>
              <p:nvPr>
                <p:extLst>
                  <p:ext uri="{D42A27DB-BD31-4B8C-83A1-F6EECF244321}">
                    <p14:modId xmlns:p14="http://schemas.microsoft.com/office/powerpoint/2010/main" val="3565756192"/>
                  </p:ext>
                </p:extLst>
              </p:nvPr>
            </p:nvGraphicFramePr>
            <p:xfrm>
              <a:off x="755527" y="2326415"/>
              <a:ext cx="2752697" cy="2499305"/>
            </p:xfrm>
            <a:graphic>
              <a:graphicData uri="http://schemas.openxmlformats.org/drawingml/2006/table">
                <a:tbl>
                  <a:tblPr firstRow="1" bandRow="1">
                    <a:tableStyleId>{5A111915-BE36-4E01-A7E5-04B1672EAD32}</a:tableStyleId>
                  </a:tblPr>
                  <a:tblGrid>
                    <a:gridCol w="1873466">
                      <a:extLst>
                        <a:ext uri="{9D8B030D-6E8A-4147-A177-3AD203B41FA5}">
                          <a16:colId xmlns:a16="http://schemas.microsoft.com/office/drawing/2014/main" val="1672911152"/>
                        </a:ext>
                      </a:extLst>
                    </a:gridCol>
                    <a:gridCol w="879231">
                      <a:extLst>
                        <a:ext uri="{9D8B030D-6E8A-4147-A177-3AD203B41FA5}">
                          <a16:colId xmlns:a16="http://schemas.microsoft.com/office/drawing/2014/main" val="3591850874"/>
                        </a:ext>
                      </a:extLst>
                    </a:gridCol>
                  </a:tblGrid>
                  <a:tr h="1701367">
                    <a:tc>
                      <a:txBody>
                        <a:bodyPr/>
                        <a:lstStyle/>
                        <a:p>
                          <a:endParaRPr lang="en-US"/>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299" t="-1786" r="-50000" b="-50000"/>
                          </a:stretch>
                        </a:blipFill>
                      </a:tcPr>
                    </a:tc>
                    <a:tc>
                      <a:txBody>
                        <a:bodyPr/>
                        <a:lstStyle/>
                        <a:p>
                          <a:endParaRPr lang="en-US"/>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215172" t="-1786" r="-6207" b="-50000"/>
                          </a:stretch>
                        </a:blipFill>
                      </a:tcPr>
                    </a:tc>
                    <a:extLst>
                      <a:ext uri="{0D108BD9-81ED-4DB2-BD59-A6C34878D82A}">
                        <a16:rowId xmlns:a16="http://schemas.microsoft.com/office/drawing/2014/main" val="2698363276"/>
                      </a:ext>
                    </a:extLst>
                  </a:tr>
                  <a:tr h="797938">
                    <a:tc>
                      <a:txBody>
                        <a:bodyPr/>
                        <a:lstStyle/>
                        <a:p>
                          <a:endParaRPr lang="en-US"/>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299" t="-217557" r="-50000" b="-6870"/>
                          </a:stretch>
                        </a:blipFill>
                      </a:tcPr>
                    </a:tc>
                    <a:tc>
                      <a:txBody>
                        <a:bodyPr/>
                        <a:lstStyle/>
                        <a:p>
                          <a:endParaRPr lang="en-US"/>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215172" t="-217557" r="-6207" b="-6870"/>
                          </a:stretch>
                        </a:blipFill>
                      </a:tcPr>
                    </a:tc>
                    <a:extLst>
                      <a:ext uri="{0D108BD9-81ED-4DB2-BD59-A6C34878D82A}">
                        <a16:rowId xmlns:a16="http://schemas.microsoft.com/office/drawing/2014/main" val="332403771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descr="area model">
                <a:extLst>
                  <a:ext uri="{FF2B5EF4-FFF2-40B4-BE49-F238E27FC236}">
                    <a16:creationId xmlns:a16="http://schemas.microsoft.com/office/drawing/2014/main" id="{54EA2999-067B-4B78-0E91-D6A6815A318E}"/>
                  </a:ext>
                </a:extLst>
              </p:cNvPr>
              <p:cNvGraphicFramePr>
                <a:graphicFrameLocks noGrp="1"/>
              </p:cNvGraphicFramePr>
              <p:nvPr>
                <p:extLst>
                  <p:ext uri="{D42A27DB-BD31-4B8C-83A1-F6EECF244321}">
                    <p14:modId xmlns:p14="http://schemas.microsoft.com/office/powerpoint/2010/main" val="3127691662"/>
                  </p:ext>
                </p:extLst>
              </p:nvPr>
            </p:nvGraphicFramePr>
            <p:xfrm>
              <a:off x="4719651" y="2326414"/>
              <a:ext cx="2752697" cy="2499305"/>
            </p:xfrm>
            <a:graphic>
              <a:graphicData uri="http://schemas.openxmlformats.org/drawingml/2006/table">
                <a:tbl>
                  <a:tblPr firstRow="1" bandRow="1">
                    <a:tableStyleId>{5A111915-BE36-4E01-A7E5-04B1672EAD32}</a:tableStyleId>
                  </a:tblPr>
                  <a:tblGrid>
                    <a:gridCol w="1873466">
                      <a:extLst>
                        <a:ext uri="{9D8B030D-6E8A-4147-A177-3AD203B41FA5}">
                          <a16:colId xmlns:a16="http://schemas.microsoft.com/office/drawing/2014/main" val="1672911152"/>
                        </a:ext>
                      </a:extLst>
                    </a:gridCol>
                    <a:gridCol w="879231">
                      <a:extLst>
                        <a:ext uri="{9D8B030D-6E8A-4147-A177-3AD203B41FA5}">
                          <a16:colId xmlns:a16="http://schemas.microsoft.com/office/drawing/2014/main" val="3591850874"/>
                        </a:ext>
                      </a:extLst>
                    </a:gridCol>
                  </a:tblGrid>
                  <a:tr h="1701367">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AU" b="0" i="1" dirty="0" smtClean="0">
                                  <a:solidFill>
                                    <a:schemeClr val="tx1"/>
                                  </a:solidFill>
                                  <a:latin typeface="Cambria Math" panose="02040503050406030204" pitchFamily="18" charset="0"/>
                                </a:rPr>
                                <m:t>6</m:t>
                              </m:r>
                              <m:sSup>
                                <m:sSupPr>
                                  <m:ctrlPr>
                                    <a:rPr lang="en-AU" b="0" i="1" dirty="0" smtClean="0">
                                      <a:solidFill>
                                        <a:schemeClr val="tx1"/>
                                      </a:solidFill>
                                      <a:latin typeface="Cambria Math" panose="02040503050406030204" pitchFamily="18" charset="0"/>
                                    </a:rPr>
                                  </m:ctrlPr>
                                </m:sSupPr>
                                <m:e>
                                  <m:r>
                                    <a:rPr lang="en-AU" b="0" i="1" dirty="0" smtClean="0">
                                      <a:solidFill>
                                        <a:schemeClr val="tx1"/>
                                      </a:solidFill>
                                      <a:latin typeface="Cambria Math" panose="02040503050406030204" pitchFamily="18" charset="0"/>
                                    </a:rPr>
                                    <m:t>𝑥</m:t>
                                  </m:r>
                                </m:e>
                                <m:sup>
                                  <m:r>
                                    <a:rPr lang="en-AU" b="0" i="1" dirty="0" smtClean="0">
                                      <a:solidFill>
                                        <a:schemeClr val="tx1"/>
                                      </a:solidFill>
                                      <a:latin typeface="Cambria Math" panose="02040503050406030204" pitchFamily="18" charset="0"/>
                                    </a:rPr>
                                    <m:t>2</m:t>
                                  </m:r>
                                </m:sup>
                              </m:sSup>
                            </m:oMath>
                          </a14:m>
                          <a:r>
                            <a:rPr lang="en-AU" b="0" dirty="0">
                              <a:solidFill>
                                <a:schemeClr val="tx1"/>
                              </a:solidFill>
                            </a:rPr>
                            <a:t> </a:t>
                          </a:r>
                          <a14:m>
                            <m:oMath xmlns:m="http://schemas.openxmlformats.org/officeDocument/2006/math">
                              <m:r>
                                <a:rPr lang="en-AU" b="0" i="1" dirty="0" smtClean="0">
                                  <a:solidFill>
                                    <a:schemeClr val="tx1"/>
                                  </a:solidFill>
                                  <a:latin typeface="Cambria Math" panose="02040503050406030204" pitchFamily="18" charset="0"/>
                                </a:rPr>
                                <m:t> </m:t>
                              </m:r>
                            </m:oMath>
                          </a14:m>
                          <a:endParaRPr lang="en-AU" b="0" dirty="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2</m:t>
                                </m:r>
                                <m:r>
                                  <a:rPr lang="en-AU" b="0" i="1" smtClean="0">
                                    <a:solidFill>
                                      <a:schemeClr val="tx1"/>
                                    </a:solidFill>
                                    <a:latin typeface="Cambria Math" panose="02040503050406030204" pitchFamily="18" charset="0"/>
                                  </a:rPr>
                                  <m:t>𝑥</m:t>
                                </m:r>
                              </m:oMath>
                            </m:oMathPara>
                          </a14:m>
                          <a:endParaRPr lang="en-AU" b="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8363276"/>
                      </a:ext>
                    </a:extLst>
                  </a:tr>
                  <a:tr h="797938">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−2</m:t>
                                </m:r>
                                <m:r>
                                  <a:rPr lang="en-AU" b="0" i="1" smtClean="0">
                                    <a:solidFill>
                                      <a:schemeClr val="tx1"/>
                                    </a:solidFill>
                                    <a:latin typeface="Cambria Math" panose="02040503050406030204" pitchFamily="18" charset="0"/>
                                  </a:rPr>
                                  <m:t>𝑥</m:t>
                                </m:r>
                              </m:oMath>
                            </m:oMathPara>
                          </a14:m>
                          <a:endParaRPr lang="en-AU">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−4</m:t>
                                </m:r>
                              </m:oMath>
                            </m:oMathPara>
                          </a14:m>
                          <a:endParaRPr lang="en-AU" dirty="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4037718"/>
                      </a:ext>
                    </a:extLst>
                  </a:tr>
                </a:tbl>
              </a:graphicData>
            </a:graphic>
          </p:graphicFrame>
        </mc:Choice>
        <mc:Fallback xmlns="">
          <p:graphicFrame>
            <p:nvGraphicFramePr>
              <p:cNvPr id="6" name="Table 5" descr="area model">
                <a:extLst>
                  <a:ext uri="{FF2B5EF4-FFF2-40B4-BE49-F238E27FC236}">
                    <a16:creationId xmlns:a16="http://schemas.microsoft.com/office/drawing/2014/main" id="{54EA2999-067B-4B78-0E91-D6A6815A318E}"/>
                  </a:ext>
                </a:extLst>
              </p:cNvPr>
              <p:cNvGraphicFramePr>
                <a:graphicFrameLocks noGrp="1"/>
              </p:cNvGraphicFramePr>
              <p:nvPr>
                <p:extLst>
                  <p:ext uri="{D42A27DB-BD31-4B8C-83A1-F6EECF244321}">
                    <p14:modId xmlns:p14="http://schemas.microsoft.com/office/powerpoint/2010/main" val="3127691662"/>
                  </p:ext>
                </p:extLst>
              </p:nvPr>
            </p:nvGraphicFramePr>
            <p:xfrm>
              <a:off x="4719651" y="2326414"/>
              <a:ext cx="2752697" cy="2499305"/>
            </p:xfrm>
            <a:graphic>
              <a:graphicData uri="http://schemas.openxmlformats.org/drawingml/2006/table">
                <a:tbl>
                  <a:tblPr firstRow="1" bandRow="1">
                    <a:tableStyleId>{5A111915-BE36-4E01-A7E5-04B1672EAD32}</a:tableStyleId>
                  </a:tblPr>
                  <a:tblGrid>
                    <a:gridCol w="1873466">
                      <a:extLst>
                        <a:ext uri="{9D8B030D-6E8A-4147-A177-3AD203B41FA5}">
                          <a16:colId xmlns:a16="http://schemas.microsoft.com/office/drawing/2014/main" val="1672911152"/>
                        </a:ext>
                      </a:extLst>
                    </a:gridCol>
                    <a:gridCol w="879231">
                      <a:extLst>
                        <a:ext uri="{9D8B030D-6E8A-4147-A177-3AD203B41FA5}">
                          <a16:colId xmlns:a16="http://schemas.microsoft.com/office/drawing/2014/main" val="3591850874"/>
                        </a:ext>
                      </a:extLst>
                    </a:gridCol>
                  </a:tblGrid>
                  <a:tr h="1701367">
                    <a:tc>
                      <a:txBody>
                        <a:bodyPr/>
                        <a:lstStyle/>
                        <a:p>
                          <a:endParaRPr lang="en-US"/>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1623" t="-1786" r="-50000" b="-50000"/>
                          </a:stretch>
                        </a:blipFill>
                      </a:tcPr>
                    </a:tc>
                    <a:tc>
                      <a:txBody>
                        <a:bodyPr/>
                        <a:lstStyle/>
                        <a:p>
                          <a:endParaRPr lang="en-US"/>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217361" t="-1786" r="-6944" b="-50000"/>
                          </a:stretch>
                        </a:blipFill>
                      </a:tcPr>
                    </a:tc>
                    <a:extLst>
                      <a:ext uri="{0D108BD9-81ED-4DB2-BD59-A6C34878D82A}">
                        <a16:rowId xmlns:a16="http://schemas.microsoft.com/office/drawing/2014/main" val="2698363276"/>
                      </a:ext>
                    </a:extLst>
                  </a:tr>
                  <a:tr h="797938">
                    <a:tc>
                      <a:txBody>
                        <a:bodyPr/>
                        <a:lstStyle/>
                        <a:p>
                          <a:endParaRPr lang="en-US"/>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1623" t="-217557" r="-50000" b="-6870"/>
                          </a:stretch>
                        </a:blipFill>
                      </a:tcPr>
                    </a:tc>
                    <a:tc>
                      <a:txBody>
                        <a:bodyPr/>
                        <a:lstStyle/>
                        <a:p>
                          <a:endParaRPr lang="en-US"/>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217361" t="-217557" r="-6944" b="-6870"/>
                          </a:stretch>
                        </a:blipFill>
                      </a:tcPr>
                    </a:tc>
                    <a:extLst>
                      <a:ext uri="{0D108BD9-81ED-4DB2-BD59-A6C34878D82A}">
                        <a16:rowId xmlns:a16="http://schemas.microsoft.com/office/drawing/2014/main" val="332403771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descr="area model">
                <a:extLst>
                  <a:ext uri="{FF2B5EF4-FFF2-40B4-BE49-F238E27FC236}">
                    <a16:creationId xmlns:a16="http://schemas.microsoft.com/office/drawing/2014/main" id="{EC8C703F-5AB0-848C-BB8F-5326A8893B53}"/>
                  </a:ext>
                </a:extLst>
              </p:cNvPr>
              <p:cNvGraphicFramePr>
                <a:graphicFrameLocks noGrp="1"/>
              </p:cNvGraphicFramePr>
              <p:nvPr>
                <p:extLst>
                  <p:ext uri="{D42A27DB-BD31-4B8C-83A1-F6EECF244321}">
                    <p14:modId xmlns:p14="http://schemas.microsoft.com/office/powerpoint/2010/main" val="845214169"/>
                  </p:ext>
                </p:extLst>
              </p:nvPr>
            </p:nvGraphicFramePr>
            <p:xfrm>
              <a:off x="8683775" y="2331326"/>
              <a:ext cx="2752697" cy="2499305"/>
            </p:xfrm>
            <a:graphic>
              <a:graphicData uri="http://schemas.openxmlformats.org/drawingml/2006/table">
                <a:tbl>
                  <a:tblPr firstRow="1" bandRow="1">
                    <a:tableStyleId>{5A111915-BE36-4E01-A7E5-04B1672EAD32}</a:tableStyleId>
                  </a:tblPr>
                  <a:tblGrid>
                    <a:gridCol w="1873466">
                      <a:extLst>
                        <a:ext uri="{9D8B030D-6E8A-4147-A177-3AD203B41FA5}">
                          <a16:colId xmlns:a16="http://schemas.microsoft.com/office/drawing/2014/main" val="1672911152"/>
                        </a:ext>
                      </a:extLst>
                    </a:gridCol>
                    <a:gridCol w="879231">
                      <a:extLst>
                        <a:ext uri="{9D8B030D-6E8A-4147-A177-3AD203B41FA5}">
                          <a16:colId xmlns:a16="http://schemas.microsoft.com/office/drawing/2014/main" val="3591850874"/>
                        </a:ext>
                      </a:extLst>
                    </a:gridCol>
                  </a:tblGrid>
                  <a:tr h="1701367">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AU" b="0" i="1" dirty="0" smtClean="0">
                                  <a:solidFill>
                                    <a:schemeClr val="tx1"/>
                                  </a:solidFill>
                                  <a:latin typeface="Cambria Math" panose="02040503050406030204" pitchFamily="18" charset="0"/>
                                </a:rPr>
                                <m:t>6</m:t>
                              </m:r>
                              <m:sSup>
                                <m:sSupPr>
                                  <m:ctrlPr>
                                    <a:rPr lang="en-AU" b="0" i="1" dirty="0" smtClean="0">
                                      <a:solidFill>
                                        <a:schemeClr val="tx1"/>
                                      </a:solidFill>
                                      <a:latin typeface="Cambria Math" panose="02040503050406030204" pitchFamily="18" charset="0"/>
                                    </a:rPr>
                                  </m:ctrlPr>
                                </m:sSupPr>
                                <m:e>
                                  <m:r>
                                    <a:rPr lang="en-AU" b="0" i="1" dirty="0" smtClean="0">
                                      <a:solidFill>
                                        <a:schemeClr val="tx1"/>
                                      </a:solidFill>
                                      <a:latin typeface="Cambria Math" panose="02040503050406030204" pitchFamily="18" charset="0"/>
                                    </a:rPr>
                                    <m:t>𝑥</m:t>
                                  </m:r>
                                </m:e>
                                <m:sup>
                                  <m:r>
                                    <a:rPr lang="en-AU" b="0" i="1" dirty="0" smtClean="0">
                                      <a:solidFill>
                                        <a:schemeClr val="tx1"/>
                                      </a:solidFill>
                                      <a:latin typeface="Cambria Math" panose="02040503050406030204" pitchFamily="18" charset="0"/>
                                    </a:rPr>
                                    <m:t>2</m:t>
                                  </m:r>
                                </m:sup>
                              </m:sSup>
                            </m:oMath>
                          </a14:m>
                          <a:r>
                            <a:rPr lang="en-AU" b="0" dirty="0">
                              <a:solidFill>
                                <a:schemeClr val="tx1"/>
                              </a:solidFill>
                            </a:rPr>
                            <a:t> </a:t>
                          </a:r>
                          <a14:m>
                            <m:oMath xmlns:m="http://schemas.openxmlformats.org/officeDocument/2006/math">
                              <m:r>
                                <a:rPr lang="en-AU" b="0" i="1" dirty="0" smtClean="0">
                                  <a:solidFill>
                                    <a:schemeClr val="tx1"/>
                                  </a:solidFill>
                                  <a:latin typeface="Cambria Math" panose="02040503050406030204" pitchFamily="18" charset="0"/>
                                </a:rPr>
                                <m:t> </m:t>
                              </m:r>
                            </m:oMath>
                          </a14:m>
                          <a:endParaRPr lang="en-AU" b="0" dirty="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m:t>
                                </m:r>
                                <m:r>
                                  <a:rPr lang="en-AU" b="0" i="1" smtClean="0">
                                    <a:solidFill>
                                      <a:schemeClr val="tx1"/>
                                    </a:solidFill>
                                    <a:latin typeface="Cambria Math" panose="02040503050406030204" pitchFamily="18" charset="0"/>
                                  </a:rPr>
                                  <m:t>𝑥</m:t>
                                </m:r>
                              </m:oMath>
                            </m:oMathPara>
                          </a14:m>
                          <a:endParaRPr lang="en-AU" b="0" dirty="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8363276"/>
                      </a:ext>
                    </a:extLst>
                  </a:tr>
                  <a:tr h="797938">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4</m:t>
                                </m:r>
                                <m:r>
                                  <a:rPr lang="en-AU" b="0" i="1" smtClean="0">
                                    <a:solidFill>
                                      <a:schemeClr val="tx1"/>
                                    </a:solidFill>
                                    <a:latin typeface="Cambria Math" panose="02040503050406030204" pitchFamily="18" charset="0"/>
                                  </a:rPr>
                                  <m:t>𝑥</m:t>
                                </m:r>
                              </m:oMath>
                            </m:oMathPara>
                          </a14:m>
                          <a:endParaRPr lang="en-AU">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−4</m:t>
                                </m:r>
                              </m:oMath>
                            </m:oMathPara>
                          </a14:m>
                          <a:endParaRPr lang="en-AU" dirty="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4037718"/>
                      </a:ext>
                    </a:extLst>
                  </a:tr>
                </a:tbl>
              </a:graphicData>
            </a:graphic>
          </p:graphicFrame>
        </mc:Choice>
        <mc:Fallback xmlns="">
          <p:graphicFrame>
            <p:nvGraphicFramePr>
              <p:cNvPr id="7" name="Table 6" descr="area model">
                <a:extLst>
                  <a:ext uri="{FF2B5EF4-FFF2-40B4-BE49-F238E27FC236}">
                    <a16:creationId xmlns:a16="http://schemas.microsoft.com/office/drawing/2014/main" id="{EC8C703F-5AB0-848C-BB8F-5326A8893B53}"/>
                  </a:ext>
                </a:extLst>
              </p:cNvPr>
              <p:cNvGraphicFramePr>
                <a:graphicFrameLocks noGrp="1"/>
              </p:cNvGraphicFramePr>
              <p:nvPr>
                <p:extLst>
                  <p:ext uri="{D42A27DB-BD31-4B8C-83A1-F6EECF244321}">
                    <p14:modId xmlns:p14="http://schemas.microsoft.com/office/powerpoint/2010/main" val="845214169"/>
                  </p:ext>
                </p:extLst>
              </p:nvPr>
            </p:nvGraphicFramePr>
            <p:xfrm>
              <a:off x="8683775" y="2331326"/>
              <a:ext cx="2752697" cy="2499305"/>
            </p:xfrm>
            <a:graphic>
              <a:graphicData uri="http://schemas.openxmlformats.org/drawingml/2006/table">
                <a:tbl>
                  <a:tblPr firstRow="1" bandRow="1">
                    <a:tableStyleId>{5A111915-BE36-4E01-A7E5-04B1672EAD32}</a:tableStyleId>
                  </a:tblPr>
                  <a:tblGrid>
                    <a:gridCol w="1873466">
                      <a:extLst>
                        <a:ext uri="{9D8B030D-6E8A-4147-A177-3AD203B41FA5}">
                          <a16:colId xmlns:a16="http://schemas.microsoft.com/office/drawing/2014/main" val="1672911152"/>
                        </a:ext>
                      </a:extLst>
                    </a:gridCol>
                    <a:gridCol w="879231">
                      <a:extLst>
                        <a:ext uri="{9D8B030D-6E8A-4147-A177-3AD203B41FA5}">
                          <a16:colId xmlns:a16="http://schemas.microsoft.com/office/drawing/2014/main" val="3591850874"/>
                        </a:ext>
                      </a:extLst>
                    </a:gridCol>
                  </a:tblGrid>
                  <a:tr h="1701367">
                    <a:tc>
                      <a:txBody>
                        <a:bodyPr/>
                        <a:lstStyle/>
                        <a:p>
                          <a:endParaRPr lang="en-US"/>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1623" t="-1786" r="-50000" b="-50000"/>
                          </a:stretch>
                        </a:blipFill>
                      </a:tcPr>
                    </a:tc>
                    <a:tc>
                      <a:txBody>
                        <a:bodyPr/>
                        <a:lstStyle/>
                        <a:p>
                          <a:endParaRPr lang="en-US"/>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215862" t="-1786" r="-6207" b="-50000"/>
                          </a:stretch>
                        </a:blipFill>
                      </a:tcPr>
                    </a:tc>
                    <a:extLst>
                      <a:ext uri="{0D108BD9-81ED-4DB2-BD59-A6C34878D82A}">
                        <a16:rowId xmlns:a16="http://schemas.microsoft.com/office/drawing/2014/main" val="2698363276"/>
                      </a:ext>
                    </a:extLst>
                  </a:tr>
                  <a:tr h="797938">
                    <a:tc>
                      <a:txBody>
                        <a:bodyPr/>
                        <a:lstStyle/>
                        <a:p>
                          <a:endParaRPr lang="en-US"/>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1623" t="-217557" r="-50000" b="-6870"/>
                          </a:stretch>
                        </a:blipFill>
                      </a:tcPr>
                    </a:tc>
                    <a:tc>
                      <a:txBody>
                        <a:bodyPr/>
                        <a:lstStyle/>
                        <a:p>
                          <a:endParaRPr lang="en-US"/>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215862" t="-217557" r="-6207" b="-6870"/>
                          </a:stretch>
                        </a:blipFill>
                      </a:tcPr>
                    </a:tc>
                    <a:extLst>
                      <a:ext uri="{0D108BD9-81ED-4DB2-BD59-A6C34878D82A}">
                        <a16:rowId xmlns:a16="http://schemas.microsoft.com/office/drawing/2014/main" val="3324037718"/>
                      </a:ext>
                    </a:extLst>
                  </a:tr>
                </a:tbl>
              </a:graphicData>
            </a:graphic>
          </p:graphicFrame>
        </mc:Fallback>
      </mc:AlternateContent>
      <mc:AlternateContent xmlns:mc="http://schemas.openxmlformats.org/markup-compatibility/2006" xmlns:a14="http://schemas.microsoft.com/office/drawing/2010/main">
        <mc:Choice Requires="a14">
          <p:sp>
            <p:nvSpPr>
              <p:cNvPr id="8" name="Speech Bubble: Rectangle with Corners Rounded 7">
                <a:extLst>
                  <a:ext uri="{FF2B5EF4-FFF2-40B4-BE49-F238E27FC236}">
                    <a16:creationId xmlns:a16="http://schemas.microsoft.com/office/drawing/2014/main" id="{855D9A5F-0483-B96B-87BB-FCA5EFB4834E}"/>
                  </a:ext>
                </a:extLst>
              </p:cNvPr>
              <p:cNvSpPr/>
              <p:nvPr/>
            </p:nvSpPr>
            <p:spPr>
              <a:xfrm>
                <a:off x="7058861" y="5431940"/>
                <a:ext cx="3864739" cy="887080"/>
              </a:xfrm>
              <a:prstGeom prst="wedgeRoundRectCallout">
                <a:avLst>
                  <a:gd name="adj1" fmla="val -27523"/>
                  <a:gd name="adj2" fmla="val -10035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a:t>Why don’t these area models correctly represent </a:t>
                </a:r>
                <a14:m>
                  <m:oMath xmlns:m="http://schemas.openxmlformats.org/officeDocument/2006/math">
                    <m:r>
                      <a:rPr lang="en-AU" sz="1800" b="0" i="1" smtClean="0">
                        <a:latin typeface="Cambria Math" panose="02040503050406030204" pitchFamily="18" charset="0"/>
                      </a:rPr>
                      <m:t>6</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−5</m:t>
                    </m:r>
                    <m:r>
                      <a:rPr lang="en-AU" sz="1800" b="0" i="1" smtClean="0">
                        <a:latin typeface="Cambria Math" panose="02040503050406030204" pitchFamily="18" charset="0"/>
                      </a:rPr>
                      <m:t>𝑥</m:t>
                    </m:r>
                    <m:r>
                      <a:rPr lang="en-AU" sz="1800" b="0" i="1" smtClean="0">
                        <a:latin typeface="Cambria Math" panose="02040503050406030204" pitchFamily="18" charset="0"/>
                      </a:rPr>
                      <m:t>−4</m:t>
                    </m:r>
                  </m:oMath>
                </a14:m>
                <a:r>
                  <a:rPr lang="en-AU" sz="1800"/>
                  <a:t>?</a:t>
                </a:r>
              </a:p>
            </p:txBody>
          </p:sp>
        </mc:Choice>
        <mc:Fallback xmlns="">
          <p:sp>
            <p:nvSpPr>
              <p:cNvPr id="8" name="Speech Bubble: Rectangle with Corners Rounded 7">
                <a:extLst>
                  <a:ext uri="{FF2B5EF4-FFF2-40B4-BE49-F238E27FC236}">
                    <a16:creationId xmlns:a16="http://schemas.microsoft.com/office/drawing/2014/main" id="{855D9A5F-0483-B96B-87BB-FCA5EFB4834E}"/>
                  </a:ext>
                </a:extLst>
              </p:cNvPr>
              <p:cNvSpPr>
                <a:spLocks noRot="1" noChangeAspect="1" noMove="1" noResize="1" noEditPoints="1" noAdjustHandles="1" noChangeArrowheads="1" noChangeShapeType="1" noTextEdit="1"/>
              </p:cNvSpPr>
              <p:nvPr/>
            </p:nvSpPr>
            <p:spPr>
              <a:xfrm>
                <a:off x="7058861" y="5431940"/>
                <a:ext cx="3864739" cy="887080"/>
              </a:xfrm>
              <a:prstGeom prst="wedgeRoundRectCallout">
                <a:avLst>
                  <a:gd name="adj1" fmla="val -27523"/>
                  <a:gd name="adj2" fmla="val -100352"/>
                  <a:gd name="adj3" fmla="val 16667"/>
                </a:avLst>
              </a:prstGeom>
              <a:blipFill>
                <a:blip r:embed="rId7"/>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C60BD-2F7F-455E-6D38-2A25624AFDEF}"/>
              </a:ext>
            </a:extLst>
          </p:cNvPr>
          <p:cNvSpPr>
            <a:spLocks noGrp="1"/>
          </p:cNvSpPr>
          <p:nvPr>
            <p:ph type="title"/>
          </p:nvPr>
        </p:nvSpPr>
        <p:spPr/>
        <p:txBody>
          <a:bodyPr/>
          <a:lstStyle/>
          <a:p>
            <a:r>
              <a:rPr lang="en-AU" dirty="0"/>
              <a:t>Product, sum, factor (1)</a:t>
            </a:r>
          </a:p>
        </p:txBody>
      </p:sp>
      <p:sp>
        <p:nvSpPr>
          <p:cNvPr id="5" name="Text Placeholder 4">
            <a:extLst>
              <a:ext uri="{FF2B5EF4-FFF2-40B4-BE49-F238E27FC236}">
                <a16:creationId xmlns:a16="http://schemas.microsoft.com/office/drawing/2014/main" id="{929B319E-678F-5474-F4EA-F8B388BC94FD}"/>
              </a:ext>
            </a:extLst>
          </p:cNvPr>
          <p:cNvSpPr>
            <a:spLocks noGrp="1"/>
          </p:cNvSpPr>
          <p:nvPr>
            <p:ph type="body" sz="quarter" idx="18"/>
          </p:nvPr>
        </p:nvSpPr>
        <p:spPr/>
        <p:txBody>
          <a:bodyPr/>
          <a:lstStyle/>
          <a:p>
            <a:r>
              <a:rPr lang="en-AU" dirty="0"/>
              <a:t>Worked example 1</a:t>
            </a:r>
          </a:p>
        </p:txBody>
      </p:sp>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F6029764-60F6-F7CF-E187-290CC4802F9E}"/>
                  </a:ext>
                </a:extLst>
              </p:cNvPr>
              <p:cNvSpPr>
                <a:spLocks noGrp="1"/>
              </p:cNvSpPr>
              <p:nvPr>
                <p:ph idx="1"/>
              </p:nvPr>
            </p:nvSpPr>
            <p:spPr>
              <a:xfrm>
                <a:off x="360000" y="1672239"/>
                <a:ext cx="5634496" cy="453753"/>
              </a:xfrm>
            </p:spPr>
            <p:txBody>
              <a:bodyPr/>
              <a:lstStyle/>
              <a:p>
                <a:r>
                  <a:rPr lang="en-AU" dirty="0"/>
                  <a:t>Find the product, sum and factors for</a:t>
                </a:r>
                <a14:m>
                  <m:oMath xmlns:m="http://schemas.openxmlformats.org/officeDocument/2006/math">
                    <m:r>
                      <a:rPr lang="en-AU" b="0" i="0" smtClean="0">
                        <a:latin typeface="Cambria Math" panose="02040503050406030204" pitchFamily="18" charset="0"/>
                      </a:rPr>
                      <m:t> </m:t>
                    </m:r>
                    <m:r>
                      <a:rPr lang="en-AU" i="1">
                        <a:latin typeface="Cambria Math" panose="02040503050406030204" pitchFamily="18" charset="0"/>
                      </a:rPr>
                      <m:t>2</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−5</m:t>
                    </m:r>
                    <m:r>
                      <a:rPr lang="en-AU" i="1">
                        <a:latin typeface="Cambria Math" panose="02040503050406030204" pitchFamily="18" charset="0"/>
                      </a:rPr>
                      <m:t>𝑥</m:t>
                    </m:r>
                    <m:r>
                      <a:rPr lang="en-AU" i="1">
                        <a:latin typeface="Cambria Math" panose="02040503050406030204" pitchFamily="18" charset="0"/>
                      </a:rPr>
                      <m:t>−3</m:t>
                    </m:r>
                  </m:oMath>
                </a14:m>
                <a:r>
                  <a:rPr lang="en-AU" dirty="0"/>
                  <a:t>.</a:t>
                </a:r>
              </a:p>
              <a:p>
                <a:endParaRPr lang="en-AU" dirty="0"/>
              </a:p>
              <a:p>
                <a:endParaRPr lang="en-AU" b="0" dirty="0"/>
              </a:p>
            </p:txBody>
          </p:sp>
        </mc:Choice>
        <mc:Fallback xmlns="">
          <p:sp>
            <p:nvSpPr>
              <p:cNvPr id="12" name="Content Placeholder 2">
                <a:extLst>
                  <a:ext uri="{FF2B5EF4-FFF2-40B4-BE49-F238E27FC236}">
                    <a16:creationId xmlns:a16="http://schemas.microsoft.com/office/drawing/2014/main" id="{F6029764-60F6-F7CF-E187-290CC4802F9E}"/>
                  </a:ext>
                </a:extLst>
              </p:cNvPr>
              <p:cNvSpPr>
                <a:spLocks noGrp="1" noRot="1" noChangeAspect="1" noMove="1" noResize="1" noEditPoints="1" noAdjustHandles="1" noChangeArrowheads="1" noChangeShapeType="1" noTextEdit="1"/>
              </p:cNvSpPr>
              <p:nvPr>
                <p:ph idx="1"/>
              </p:nvPr>
            </p:nvSpPr>
            <p:spPr>
              <a:xfrm>
                <a:off x="360000" y="1672239"/>
                <a:ext cx="5634496" cy="453753"/>
              </a:xfrm>
              <a:blipFill>
                <a:blip r:embed="rId2"/>
                <a:stretch>
                  <a:fillRect l="-2489"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A568BBD-EEDC-FCFE-6771-E59E7DC7F97A}"/>
                  </a:ext>
                </a:extLst>
              </p:cNvPr>
              <p:cNvSpPr txBox="1"/>
              <p:nvPr/>
            </p:nvSpPr>
            <p:spPr>
              <a:xfrm>
                <a:off x="3490639" y="2227828"/>
                <a:ext cx="6093228" cy="1015663"/>
              </a:xfrm>
              <a:prstGeom prst="rect">
                <a:avLst/>
              </a:prstGeom>
              <a:noFill/>
            </p:spPr>
            <p:txBody>
              <a:bodyPr wrap="square">
                <a:spAutoFit/>
              </a:bodyPr>
              <a:lstStyle/>
              <a:p>
                <a:pPr algn="ctr"/>
                <a:r>
                  <a:rPr lang="en-AU" sz="2000"/>
                  <a:t>Product </a:t>
                </a:r>
                <a14:m>
                  <m:oMath xmlns:m="http://schemas.openxmlformats.org/officeDocument/2006/math">
                    <m:r>
                      <a:rPr lang="en-AU" sz="2000" b="0" i="1" smtClean="0">
                        <a:latin typeface="Cambria Math" panose="02040503050406030204" pitchFamily="18" charset="0"/>
                      </a:rPr>
                      <m:t>=2×−3</m:t>
                    </m:r>
                  </m:oMath>
                </a14:m>
                <a:br>
                  <a:rPr lang="en-AU" sz="2000" b="0"/>
                </a:br>
                <a14:m>
                  <m:oMathPara xmlns:m="http://schemas.openxmlformats.org/officeDocument/2006/math">
                    <m:oMathParaPr>
                      <m:jc m:val="centerGroup"/>
                    </m:oMathParaPr>
                    <m:oMath xmlns:m="http://schemas.openxmlformats.org/officeDocument/2006/math">
                      <m:r>
                        <a:rPr lang="en-AU" sz="2000" b="0" i="0" smtClean="0">
                          <a:latin typeface="Cambria Math" panose="02040503050406030204" pitchFamily="18" charset="0"/>
                        </a:rPr>
                        <m:t>             </m:t>
                      </m:r>
                      <m:r>
                        <m:rPr>
                          <m:aln/>
                        </m:rPr>
                        <a:rPr lang="en-AU" sz="2000" b="0" i="1" smtClean="0">
                          <a:latin typeface="Cambria Math" panose="02040503050406030204" pitchFamily="18" charset="0"/>
                        </a:rPr>
                        <m:t>=</m:t>
                      </m:r>
                      <m:r>
                        <a:rPr lang="en-AU" sz="2000" b="0" i="1" smtClean="0">
                          <a:latin typeface="Cambria Math" panose="02040503050406030204" pitchFamily="18" charset="0"/>
                        </a:rPr>
                        <m:t>−6</m:t>
                      </m:r>
                    </m:oMath>
                  </m:oMathPara>
                </a14:m>
                <a:endParaRPr lang="en-AU" sz="2000" b="0"/>
              </a:p>
              <a:p>
                <a:pPr algn="ctr"/>
                <a:r>
                  <a:rPr lang="en-AU" sz="2000" b="0"/>
                  <a:t>Sum </a:t>
                </a:r>
                <a14:m>
                  <m:oMath xmlns:m="http://schemas.openxmlformats.org/officeDocument/2006/math">
                    <m:r>
                      <a:rPr lang="en-AU" sz="2000" b="0" i="1" smtClean="0">
                        <a:latin typeface="Cambria Math" panose="02040503050406030204" pitchFamily="18" charset="0"/>
                      </a:rPr>
                      <m:t>=−5</m:t>
                    </m:r>
                  </m:oMath>
                </a14:m>
                <a:endParaRPr lang="en-AU" sz="2000"/>
              </a:p>
            </p:txBody>
          </p:sp>
        </mc:Choice>
        <mc:Fallback xmlns="">
          <p:sp>
            <p:nvSpPr>
              <p:cNvPr id="14" name="TextBox 13">
                <a:extLst>
                  <a:ext uri="{FF2B5EF4-FFF2-40B4-BE49-F238E27FC236}">
                    <a16:creationId xmlns:a16="http://schemas.microsoft.com/office/drawing/2014/main" id="{5A568BBD-EEDC-FCFE-6771-E59E7DC7F97A}"/>
                  </a:ext>
                </a:extLst>
              </p:cNvPr>
              <p:cNvSpPr txBox="1">
                <a:spLocks noRot="1" noChangeAspect="1" noMove="1" noResize="1" noEditPoints="1" noAdjustHandles="1" noChangeArrowheads="1" noChangeShapeType="1" noTextEdit="1"/>
              </p:cNvSpPr>
              <p:nvPr/>
            </p:nvSpPr>
            <p:spPr>
              <a:xfrm>
                <a:off x="3490639" y="2227828"/>
                <a:ext cx="6093228" cy="1015663"/>
              </a:xfrm>
              <a:prstGeom prst="rect">
                <a:avLst/>
              </a:prstGeom>
              <a:blipFill>
                <a:blip r:embed="rId3"/>
                <a:stretch>
                  <a:fillRect t="-2395" b="-10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3" name="Table 12" descr="PSF table">
                <a:extLst>
                  <a:ext uri="{FF2B5EF4-FFF2-40B4-BE49-F238E27FC236}">
                    <a16:creationId xmlns:a16="http://schemas.microsoft.com/office/drawing/2014/main" id="{B10D7614-E327-4D24-DAFE-FE30BCEEBF25}"/>
                  </a:ext>
                </a:extLst>
              </p:cNvPr>
              <p:cNvGraphicFramePr>
                <a:graphicFrameLocks noGrp="1"/>
              </p:cNvGraphicFramePr>
              <p:nvPr>
                <p:extLst>
                  <p:ext uri="{D42A27DB-BD31-4B8C-83A1-F6EECF244321}">
                    <p14:modId xmlns:p14="http://schemas.microsoft.com/office/powerpoint/2010/main" val="1355196810"/>
                  </p:ext>
                </p:extLst>
              </p:nvPr>
            </p:nvGraphicFramePr>
            <p:xfrm>
              <a:off x="2764034" y="3392569"/>
              <a:ext cx="6663932" cy="1849120"/>
            </p:xfrm>
            <a:graphic>
              <a:graphicData uri="http://schemas.openxmlformats.org/drawingml/2006/table">
                <a:tbl>
                  <a:tblPr firstRow="1" bandRow="1">
                    <a:tableStyleId>{5C22544A-7EE6-4342-B048-85BDC9FD1C3A}</a:tableStyleId>
                  </a:tblPr>
                  <a:tblGrid>
                    <a:gridCol w="1339457">
                      <a:extLst>
                        <a:ext uri="{9D8B030D-6E8A-4147-A177-3AD203B41FA5}">
                          <a16:colId xmlns:a16="http://schemas.microsoft.com/office/drawing/2014/main" val="2150430033"/>
                        </a:ext>
                      </a:extLst>
                    </a:gridCol>
                    <a:gridCol w="1438275">
                      <a:extLst>
                        <a:ext uri="{9D8B030D-6E8A-4147-A177-3AD203B41FA5}">
                          <a16:colId xmlns:a16="http://schemas.microsoft.com/office/drawing/2014/main" val="3242496177"/>
                        </a:ext>
                      </a:extLst>
                    </a:gridCol>
                    <a:gridCol w="1914525">
                      <a:extLst>
                        <a:ext uri="{9D8B030D-6E8A-4147-A177-3AD203B41FA5}">
                          <a16:colId xmlns:a16="http://schemas.microsoft.com/office/drawing/2014/main" val="3916122213"/>
                        </a:ext>
                      </a:extLst>
                    </a:gridCol>
                    <a:gridCol w="1971675">
                      <a:extLst>
                        <a:ext uri="{9D8B030D-6E8A-4147-A177-3AD203B41FA5}">
                          <a16:colId xmlns:a16="http://schemas.microsoft.com/office/drawing/2014/main" val="828215397"/>
                        </a:ext>
                      </a:extLst>
                    </a:gridCol>
                  </a:tblGrid>
                  <a:tr h="0">
                    <a:tc>
                      <a:txBody>
                        <a:bodyPr/>
                        <a:lstStyle/>
                        <a:p>
                          <a:pPr algn="l"/>
                          <a:r>
                            <a:rPr lang="en-AU" b="0" dirty="0"/>
                            <a:t>Factor 1</a:t>
                          </a: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a:r>
                            <a:rPr lang="en-AU" b="0"/>
                            <a:t>Factor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a:r>
                            <a:rPr lang="en-AU" b="0"/>
                            <a:t>Product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a:r>
                            <a:rPr lang="en-AU" b="0"/>
                            <a:t>Sum</a:t>
                          </a:r>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9406093"/>
                      </a:ext>
                    </a:extLst>
                  </a:tr>
                  <a:tr h="370840">
                    <a:tc>
                      <a:txBody>
                        <a:bodyPr/>
                        <a:lstStyle/>
                        <a:p>
                          <a:pPr algn="ct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m:t>
                                </m:r>
                                <m:r>
                                  <a:rPr lang="en-AU" b="0" i="0" smtClean="0">
                                    <a:latin typeface="Cambria Math" panose="02040503050406030204" pitchFamily="18" charset="0"/>
                                  </a:rPr>
                                  <m:t>2</m:t>
                                </m:r>
                              </m:oMath>
                            </m:oMathPara>
                          </a14:m>
                          <a:endParaRPr lang="en-AU" b="0"/>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left"/>
                              </m:oMathParaPr>
                              <m:oMath xmlns:m="http://schemas.openxmlformats.org/officeDocument/2006/math">
                                <m:r>
                                  <a:rPr lang="en-AU" b="0" i="0" smtClean="0">
                                    <a:latin typeface="Cambria Math" panose="02040503050406030204" pitchFamily="18" charset="0"/>
                                  </a:rPr>
                                  <m:t>   3</m:t>
                                </m:r>
                              </m:oMath>
                            </m:oMathPara>
                          </a14:m>
                          <a:endParaRPr lang="en-AU" b="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m:t>
                                </m:r>
                                <m:r>
                                  <a:rPr lang="en-AU" b="0" i="0" smtClean="0">
                                    <a:latin typeface="Cambria Math" panose="02040503050406030204" pitchFamily="18" charset="0"/>
                                  </a:rPr>
                                  <m:t>2</m:t>
                                </m:r>
                                <m:r>
                                  <a:rPr lang="en-AU" b="0" smtClean="0">
                                    <a:latin typeface="Cambria Math" panose="02040503050406030204" pitchFamily="18" charset="0"/>
                                  </a:rPr>
                                  <m:t>×</m:t>
                                </m:r>
                                <m:r>
                                  <a:rPr lang="en-AU" b="0" i="0" smtClean="0">
                                    <a:latin typeface="Cambria Math" panose="02040503050406030204" pitchFamily="18" charset="0"/>
                                  </a:rPr>
                                  <m:t>3</m:t>
                                </m:r>
                                <m:r>
                                  <a:rPr lang="en-AU" b="0" smtClean="0">
                                    <a:latin typeface="Cambria Math" panose="02040503050406030204" pitchFamily="18" charset="0"/>
                                  </a:rPr>
                                  <m:t>=−</m:t>
                                </m:r>
                                <m:r>
                                  <a:rPr lang="en-AU" b="0" i="0" smtClean="0">
                                    <a:latin typeface="Cambria Math" panose="02040503050406030204" pitchFamily="18" charset="0"/>
                                  </a:rPr>
                                  <m:t>6</m:t>
                                </m:r>
                              </m:oMath>
                            </m:oMathPara>
                          </a14:m>
                          <a:endParaRPr lang="en-AU" b="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m:t>
                                </m:r>
                                <m:r>
                                  <a:rPr lang="en-AU" b="0" i="0" smtClean="0">
                                    <a:latin typeface="Cambria Math" panose="02040503050406030204" pitchFamily="18" charset="0"/>
                                  </a:rPr>
                                  <m:t>2</m:t>
                                </m:r>
                                <m:r>
                                  <a:rPr lang="en-AU" b="0" smtClean="0">
                                    <a:latin typeface="Cambria Math" panose="02040503050406030204" pitchFamily="18" charset="0"/>
                                  </a:rPr>
                                  <m:t>+</m:t>
                                </m:r>
                                <m:r>
                                  <a:rPr lang="en-AU" b="0" i="0" smtClean="0">
                                    <a:latin typeface="Cambria Math" panose="02040503050406030204" pitchFamily="18" charset="0"/>
                                  </a:rPr>
                                  <m:t>3</m:t>
                                </m:r>
                                <m:r>
                                  <a:rPr lang="en-AU" b="0" smtClean="0">
                                    <a:latin typeface="Cambria Math" panose="02040503050406030204" pitchFamily="18" charset="0"/>
                                  </a:rPr>
                                  <m:t>≠−5</m:t>
                                </m:r>
                              </m:oMath>
                            </m:oMathPara>
                          </a14:m>
                          <a:endParaRPr lang="en-AU" b="0"/>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3376097"/>
                      </a:ext>
                    </a:extLst>
                  </a:tr>
                  <a:tr h="37084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i="0" smtClean="0">
                                    <a:latin typeface="Cambria Math" panose="02040503050406030204" pitchFamily="18" charset="0"/>
                                  </a:rPr>
                                  <m:t>   3</m:t>
                                </m:r>
                              </m:oMath>
                            </m:oMathPara>
                          </a14:m>
                          <a:endParaRPr lang="en-AU"/>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m:t>
                                </m:r>
                                <m:r>
                                  <a:rPr lang="en-AU" b="0" i="0" smtClean="0">
                                    <a:latin typeface="Cambria Math" panose="02040503050406030204" pitchFamily="18" charset="0"/>
                                  </a:rPr>
                                  <m:t>2</m:t>
                                </m:r>
                              </m:oMath>
                            </m:oMathPara>
                          </a14:m>
                          <a:endParaRPr lang="en-A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3×−</m:t>
                                </m:r>
                                <m:r>
                                  <a:rPr lang="en-AU" b="0" i="0" smtClean="0">
                                    <a:latin typeface="Cambria Math" panose="02040503050406030204" pitchFamily="18" charset="0"/>
                                  </a:rPr>
                                  <m:t>2</m:t>
                                </m:r>
                                <m:r>
                                  <a:rPr lang="en-AU" b="0" smtClean="0">
                                    <a:latin typeface="Cambria Math" panose="02040503050406030204" pitchFamily="18" charset="0"/>
                                  </a:rPr>
                                  <m:t>=−</m:t>
                                </m:r>
                                <m:r>
                                  <a:rPr lang="en-AU" b="0" i="0" smtClean="0">
                                    <a:latin typeface="Cambria Math" panose="02040503050406030204" pitchFamily="18" charset="0"/>
                                  </a:rPr>
                                  <m:t>6</m:t>
                                </m:r>
                              </m:oMath>
                            </m:oMathPara>
                          </a14:m>
                          <a:endParaRPr lang="en-A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3−</m:t>
                                </m:r>
                                <m:r>
                                  <a:rPr lang="en-AU" b="0" i="0" smtClean="0">
                                    <a:latin typeface="Cambria Math" panose="02040503050406030204" pitchFamily="18" charset="0"/>
                                  </a:rPr>
                                  <m:t>2</m:t>
                                </m:r>
                                <m:r>
                                  <a:rPr lang="en-AU" b="0" smtClean="0">
                                    <a:latin typeface="Cambria Math" panose="02040503050406030204" pitchFamily="18" charset="0"/>
                                  </a:rPr>
                                  <m:t>≠−5</m:t>
                                </m:r>
                              </m:oMath>
                            </m:oMathPara>
                          </a14:m>
                          <a:endParaRPr lang="en-AU"/>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2024133"/>
                      </a:ext>
                    </a:extLst>
                  </a:tr>
                  <a:tr h="37084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i="0" smtClean="0">
                                    <a:latin typeface="Cambria Math" panose="02040503050406030204" pitchFamily="18" charset="0"/>
                                  </a:rPr>
                                  <m:t>   6</m:t>
                                </m:r>
                              </m:oMath>
                            </m:oMathPara>
                          </a14:m>
                          <a:endParaRPr lang="en-AU"/>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m:t>
                                </m:r>
                                <m:r>
                                  <a:rPr lang="en-AU" b="0" i="0" smtClean="0">
                                    <a:latin typeface="Cambria Math" panose="02040503050406030204" pitchFamily="18" charset="0"/>
                                  </a:rPr>
                                  <m:t>1</m:t>
                                </m:r>
                              </m:oMath>
                            </m:oMathPara>
                          </a14:m>
                          <a:endParaRPr lang="en-A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6×−</m:t>
                                </m:r>
                                <m:r>
                                  <a:rPr lang="en-AU" b="0" i="0" smtClean="0">
                                    <a:latin typeface="Cambria Math" panose="02040503050406030204" pitchFamily="18" charset="0"/>
                                  </a:rPr>
                                  <m:t>1</m:t>
                                </m:r>
                                <m:r>
                                  <a:rPr lang="en-AU" b="0" smtClean="0">
                                    <a:latin typeface="Cambria Math" panose="02040503050406030204" pitchFamily="18" charset="0"/>
                                  </a:rPr>
                                  <m:t>=−</m:t>
                                </m:r>
                                <m:r>
                                  <a:rPr lang="en-AU" b="0" i="0" smtClean="0">
                                    <a:latin typeface="Cambria Math" panose="02040503050406030204" pitchFamily="18" charset="0"/>
                                  </a:rPr>
                                  <m:t>6</m:t>
                                </m:r>
                              </m:oMath>
                            </m:oMathPara>
                          </a14:m>
                          <a:endParaRPr lang="en-A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6−</m:t>
                                </m:r>
                                <m:r>
                                  <a:rPr lang="en-AU" b="0" i="0" smtClean="0">
                                    <a:latin typeface="Cambria Math" panose="02040503050406030204" pitchFamily="18" charset="0"/>
                                  </a:rPr>
                                  <m:t>1</m:t>
                                </m:r>
                                <m:r>
                                  <a:rPr lang="en-AU" b="0" smtClean="0">
                                    <a:latin typeface="Cambria Math" panose="02040503050406030204" pitchFamily="18" charset="0"/>
                                  </a:rPr>
                                  <m:t>≠−5</m:t>
                                </m:r>
                              </m:oMath>
                            </m:oMathPara>
                          </a14:m>
                          <a:endParaRPr lang="en-AU"/>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2718412"/>
                      </a:ext>
                    </a:extLst>
                  </a:tr>
                  <a:tr h="37084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m:t>
                                </m:r>
                                <m:r>
                                  <a:rPr lang="en-AU" b="0" i="0" smtClean="0">
                                    <a:latin typeface="Cambria Math" panose="02040503050406030204" pitchFamily="18" charset="0"/>
                                  </a:rPr>
                                  <m:t>6</m:t>
                                </m:r>
                              </m:oMath>
                            </m:oMathPara>
                          </a14:m>
                          <a:endParaRPr lang="en-AU">
                            <a:solidFill>
                              <a:srgbClr val="00B050"/>
                            </a:solidFill>
                          </a:endParaRPr>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i="0" smtClean="0">
                                    <a:latin typeface="Cambria Math" panose="02040503050406030204" pitchFamily="18" charset="0"/>
                                  </a:rPr>
                                  <m:t>   1</m:t>
                                </m:r>
                              </m:oMath>
                            </m:oMathPara>
                          </a14:m>
                          <a:endParaRPr lang="en-AU">
                            <a:solidFill>
                              <a:srgbClr val="00B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smtClean="0">
                                    <a:solidFill>
                                      <a:srgbClr val="00823B"/>
                                    </a:solidFill>
                                    <a:latin typeface="Cambria Math" panose="02040503050406030204" pitchFamily="18" charset="0"/>
                                  </a:rPr>
                                  <m:t>−</m:t>
                                </m:r>
                                <m:r>
                                  <a:rPr lang="en-AU" b="0" i="0" smtClean="0">
                                    <a:solidFill>
                                      <a:srgbClr val="00823B"/>
                                    </a:solidFill>
                                    <a:latin typeface="Cambria Math" panose="02040503050406030204" pitchFamily="18" charset="0"/>
                                  </a:rPr>
                                  <m:t>6</m:t>
                                </m:r>
                                <m:r>
                                  <a:rPr lang="en-AU" b="0" smtClean="0">
                                    <a:solidFill>
                                      <a:srgbClr val="00823B"/>
                                    </a:solidFill>
                                    <a:latin typeface="Cambria Math" panose="02040503050406030204" pitchFamily="18" charset="0"/>
                                  </a:rPr>
                                  <m:t>×</m:t>
                                </m:r>
                                <m:r>
                                  <a:rPr lang="en-AU" b="0" i="0" smtClean="0">
                                    <a:solidFill>
                                      <a:srgbClr val="00823B"/>
                                    </a:solidFill>
                                    <a:latin typeface="Cambria Math" panose="02040503050406030204" pitchFamily="18" charset="0"/>
                                  </a:rPr>
                                  <m:t>1</m:t>
                                </m:r>
                                <m:r>
                                  <a:rPr lang="en-AU" b="0" smtClean="0">
                                    <a:solidFill>
                                      <a:srgbClr val="00823B"/>
                                    </a:solidFill>
                                    <a:latin typeface="Cambria Math" panose="02040503050406030204" pitchFamily="18" charset="0"/>
                                  </a:rPr>
                                  <m:t>=−</m:t>
                                </m:r>
                                <m:r>
                                  <a:rPr lang="en-AU" b="0" i="0" smtClean="0">
                                    <a:solidFill>
                                      <a:srgbClr val="00823B"/>
                                    </a:solidFill>
                                    <a:latin typeface="Cambria Math" panose="02040503050406030204" pitchFamily="18" charset="0"/>
                                  </a:rPr>
                                  <m:t>6</m:t>
                                </m:r>
                              </m:oMath>
                            </m:oMathPara>
                          </a14:m>
                          <a:endParaRPr lang="en-AU">
                            <a:solidFill>
                              <a:srgbClr val="00823B"/>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smtClean="0">
                                    <a:solidFill>
                                      <a:srgbClr val="00823B"/>
                                    </a:solidFill>
                                    <a:latin typeface="Cambria Math" panose="02040503050406030204" pitchFamily="18" charset="0"/>
                                  </a:rPr>
                                  <m:t>−</m:t>
                                </m:r>
                                <m:r>
                                  <a:rPr lang="en-AU" b="0" i="0" smtClean="0">
                                    <a:solidFill>
                                      <a:srgbClr val="00823B"/>
                                    </a:solidFill>
                                    <a:latin typeface="Cambria Math" panose="02040503050406030204" pitchFamily="18" charset="0"/>
                                  </a:rPr>
                                  <m:t>6</m:t>
                                </m:r>
                                <m:r>
                                  <a:rPr lang="en-AU" b="0" smtClean="0">
                                    <a:solidFill>
                                      <a:srgbClr val="00823B"/>
                                    </a:solidFill>
                                    <a:latin typeface="Cambria Math" panose="02040503050406030204" pitchFamily="18" charset="0"/>
                                  </a:rPr>
                                  <m:t>+</m:t>
                                </m:r>
                                <m:r>
                                  <a:rPr lang="en-AU" b="0" i="0" smtClean="0">
                                    <a:solidFill>
                                      <a:srgbClr val="00823B"/>
                                    </a:solidFill>
                                    <a:latin typeface="Cambria Math" panose="02040503050406030204" pitchFamily="18" charset="0"/>
                                  </a:rPr>
                                  <m:t>1</m:t>
                                </m:r>
                                <m:r>
                                  <a:rPr lang="en-AU" b="0" smtClean="0">
                                    <a:solidFill>
                                      <a:srgbClr val="00823B"/>
                                    </a:solidFill>
                                    <a:latin typeface="Cambria Math" panose="02040503050406030204" pitchFamily="18" charset="0"/>
                                  </a:rPr>
                                  <m:t>=−5</m:t>
                                </m:r>
                              </m:oMath>
                            </m:oMathPara>
                          </a14:m>
                          <a:endParaRPr lang="en-AU" dirty="0">
                            <a:solidFill>
                              <a:srgbClr val="00823B"/>
                            </a:solidFill>
                          </a:endParaRPr>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4629942"/>
                      </a:ext>
                    </a:extLst>
                  </a:tr>
                </a:tbl>
              </a:graphicData>
            </a:graphic>
          </p:graphicFrame>
        </mc:Choice>
        <mc:Fallback xmlns="">
          <p:graphicFrame>
            <p:nvGraphicFramePr>
              <p:cNvPr id="13" name="Table 12" descr="PSF table">
                <a:extLst>
                  <a:ext uri="{FF2B5EF4-FFF2-40B4-BE49-F238E27FC236}">
                    <a16:creationId xmlns:a16="http://schemas.microsoft.com/office/drawing/2014/main" id="{B10D7614-E327-4D24-DAFE-FE30BCEEBF25}"/>
                  </a:ext>
                </a:extLst>
              </p:cNvPr>
              <p:cNvGraphicFramePr>
                <a:graphicFrameLocks noGrp="1"/>
              </p:cNvGraphicFramePr>
              <p:nvPr>
                <p:extLst>
                  <p:ext uri="{D42A27DB-BD31-4B8C-83A1-F6EECF244321}">
                    <p14:modId xmlns:p14="http://schemas.microsoft.com/office/powerpoint/2010/main" val="1355196810"/>
                  </p:ext>
                </p:extLst>
              </p:nvPr>
            </p:nvGraphicFramePr>
            <p:xfrm>
              <a:off x="2764034" y="3392569"/>
              <a:ext cx="6663932" cy="1849120"/>
            </p:xfrm>
            <a:graphic>
              <a:graphicData uri="http://schemas.openxmlformats.org/drawingml/2006/table">
                <a:tbl>
                  <a:tblPr firstRow="1" bandRow="1">
                    <a:tableStyleId>{5C22544A-7EE6-4342-B048-85BDC9FD1C3A}</a:tableStyleId>
                  </a:tblPr>
                  <a:tblGrid>
                    <a:gridCol w="1339457">
                      <a:extLst>
                        <a:ext uri="{9D8B030D-6E8A-4147-A177-3AD203B41FA5}">
                          <a16:colId xmlns:a16="http://schemas.microsoft.com/office/drawing/2014/main" val="2150430033"/>
                        </a:ext>
                      </a:extLst>
                    </a:gridCol>
                    <a:gridCol w="1438275">
                      <a:extLst>
                        <a:ext uri="{9D8B030D-6E8A-4147-A177-3AD203B41FA5}">
                          <a16:colId xmlns:a16="http://schemas.microsoft.com/office/drawing/2014/main" val="3242496177"/>
                        </a:ext>
                      </a:extLst>
                    </a:gridCol>
                    <a:gridCol w="1914525">
                      <a:extLst>
                        <a:ext uri="{9D8B030D-6E8A-4147-A177-3AD203B41FA5}">
                          <a16:colId xmlns:a16="http://schemas.microsoft.com/office/drawing/2014/main" val="3916122213"/>
                        </a:ext>
                      </a:extLst>
                    </a:gridCol>
                    <a:gridCol w="1971675">
                      <a:extLst>
                        <a:ext uri="{9D8B030D-6E8A-4147-A177-3AD203B41FA5}">
                          <a16:colId xmlns:a16="http://schemas.microsoft.com/office/drawing/2014/main" val="828215397"/>
                        </a:ext>
                      </a:extLst>
                    </a:gridCol>
                  </a:tblGrid>
                  <a:tr h="365760">
                    <a:tc>
                      <a:txBody>
                        <a:bodyPr/>
                        <a:lstStyle/>
                        <a:p>
                          <a:pPr algn="l"/>
                          <a:r>
                            <a:rPr lang="en-AU" b="0" dirty="0"/>
                            <a:t>Factor 1</a:t>
                          </a: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a:r>
                            <a:rPr lang="en-AU" b="0"/>
                            <a:t>Factor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a:r>
                            <a:rPr lang="en-AU" b="0"/>
                            <a:t>Product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a:r>
                            <a:rPr lang="en-AU" b="0"/>
                            <a:t>Sum</a:t>
                          </a:r>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9406093"/>
                      </a:ext>
                    </a:extLst>
                  </a:tr>
                  <a:tr h="370840">
                    <a:tc>
                      <a:txBody>
                        <a:bodyPr/>
                        <a:lstStyle/>
                        <a:p>
                          <a:endParaRPr lang="en-US"/>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55" t="-106557" r="-398182" b="-30327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3644" t="-106557" r="-271186" b="-30327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45541" t="-106557" r="-103822" b="-303279"/>
                          </a:stretch>
                        </a:blipFill>
                      </a:tcPr>
                    </a:tc>
                    <a:tc>
                      <a:txBody>
                        <a:bodyPr/>
                        <a:lstStyle/>
                        <a:p>
                          <a:endParaRPr lang="en-US"/>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37963" t="-106557" r="-617" b="-303279"/>
                          </a:stretch>
                        </a:blipFill>
                      </a:tcPr>
                    </a:tc>
                    <a:extLst>
                      <a:ext uri="{0D108BD9-81ED-4DB2-BD59-A6C34878D82A}">
                        <a16:rowId xmlns:a16="http://schemas.microsoft.com/office/drawing/2014/main" val="3853376097"/>
                      </a:ext>
                    </a:extLst>
                  </a:tr>
                  <a:tr h="370840">
                    <a:tc>
                      <a:txBody>
                        <a:bodyPr/>
                        <a:lstStyle/>
                        <a:p>
                          <a:endParaRPr lang="en-US"/>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55" t="-206557" r="-398182" b="-20327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3644" t="-206557" r="-271186" b="-20327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45541" t="-206557" r="-103822" b="-203279"/>
                          </a:stretch>
                        </a:blipFill>
                      </a:tcPr>
                    </a:tc>
                    <a:tc>
                      <a:txBody>
                        <a:bodyPr/>
                        <a:lstStyle/>
                        <a:p>
                          <a:endParaRPr lang="en-US"/>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37963" t="-206557" r="-617" b="-203279"/>
                          </a:stretch>
                        </a:blipFill>
                      </a:tcPr>
                    </a:tc>
                    <a:extLst>
                      <a:ext uri="{0D108BD9-81ED-4DB2-BD59-A6C34878D82A}">
                        <a16:rowId xmlns:a16="http://schemas.microsoft.com/office/drawing/2014/main" val="3632024133"/>
                      </a:ext>
                    </a:extLst>
                  </a:tr>
                  <a:tr h="370840">
                    <a:tc>
                      <a:txBody>
                        <a:bodyPr/>
                        <a:lstStyle/>
                        <a:p>
                          <a:endParaRPr lang="en-US"/>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55" t="-306557" r="-398182" b="-10327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3644" t="-306557" r="-271186" b="-10327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45541" t="-306557" r="-103822" b="-103279"/>
                          </a:stretch>
                        </a:blipFill>
                      </a:tcPr>
                    </a:tc>
                    <a:tc>
                      <a:txBody>
                        <a:bodyPr/>
                        <a:lstStyle/>
                        <a:p>
                          <a:endParaRPr lang="en-US"/>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37963" t="-306557" r="-617" b="-103279"/>
                          </a:stretch>
                        </a:blipFill>
                      </a:tcPr>
                    </a:tc>
                    <a:extLst>
                      <a:ext uri="{0D108BD9-81ED-4DB2-BD59-A6C34878D82A}">
                        <a16:rowId xmlns:a16="http://schemas.microsoft.com/office/drawing/2014/main" val="1702718412"/>
                      </a:ext>
                    </a:extLst>
                  </a:tr>
                  <a:tr h="370840">
                    <a:tc>
                      <a:txBody>
                        <a:bodyPr/>
                        <a:lstStyle/>
                        <a:p>
                          <a:endParaRPr lang="en-US"/>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a:blip r:embed="rId4"/>
                          <a:stretch>
                            <a:fillRect l="-455" t="-406557" r="-398182" b="-327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a:blip r:embed="rId4"/>
                          <a:stretch>
                            <a:fillRect l="-93644" t="-406557" r="-271186" b="-327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a:blip r:embed="rId4"/>
                          <a:stretch>
                            <a:fillRect l="-145541" t="-406557" r="-103822" b="-3279"/>
                          </a:stretch>
                        </a:blipFill>
                      </a:tcPr>
                    </a:tc>
                    <a:tc>
                      <a:txBody>
                        <a:bodyPr/>
                        <a:lstStyle/>
                        <a:p>
                          <a:endParaRPr lang="en-US"/>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a:blip r:embed="rId4"/>
                          <a:stretch>
                            <a:fillRect l="-237963" t="-406557" r="-617" b="-3279"/>
                          </a:stretch>
                        </a:blipFill>
                      </a:tcPr>
                    </a:tc>
                    <a:extLst>
                      <a:ext uri="{0D108BD9-81ED-4DB2-BD59-A6C34878D82A}">
                        <a16:rowId xmlns:a16="http://schemas.microsoft.com/office/drawing/2014/main" val="3454629942"/>
                      </a:ext>
                    </a:extLst>
                  </a:tr>
                </a:tbl>
              </a:graphicData>
            </a:graphic>
          </p:graphicFrame>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2CE4F2E-4576-4410-A9BB-2017C36CB140}"/>
                  </a:ext>
                </a:extLst>
              </p:cNvPr>
              <p:cNvSpPr txBox="1"/>
              <p:nvPr/>
            </p:nvSpPr>
            <p:spPr>
              <a:xfrm>
                <a:off x="2947882" y="5464797"/>
                <a:ext cx="6093228" cy="461665"/>
              </a:xfrm>
              <a:prstGeom prst="rect">
                <a:avLst/>
              </a:prstGeom>
              <a:noFill/>
            </p:spPr>
            <p:txBody>
              <a:bodyPr wrap="square">
                <a:spAutoFit/>
              </a:bodyPr>
              <a:lstStyle/>
              <a:p>
                <a:pPr algn="ctr"/>
                <a:r>
                  <a:rPr lang="en-AU" b="0"/>
                  <a:t>Factors </a:t>
                </a:r>
                <a14:m>
                  <m:oMath xmlns:m="http://schemas.openxmlformats.org/officeDocument/2006/math">
                    <m:r>
                      <a:rPr lang="en-AU" b="0" i="1" smtClean="0">
                        <a:latin typeface="Cambria Math" panose="02040503050406030204" pitchFamily="18" charset="0"/>
                      </a:rPr>
                      <m:t>=−6, 1</m:t>
                    </m:r>
                  </m:oMath>
                </a14:m>
                <a:endParaRPr lang="en-AU" b="0"/>
              </a:p>
            </p:txBody>
          </p:sp>
        </mc:Choice>
        <mc:Fallback xmlns="">
          <p:sp>
            <p:nvSpPr>
              <p:cNvPr id="15" name="TextBox 14">
                <a:extLst>
                  <a:ext uri="{FF2B5EF4-FFF2-40B4-BE49-F238E27FC236}">
                    <a16:creationId xmlns:a16="http://schemas.microsoft.com/office/drawing/2014/main" id="{B2CE4F2E-4576-4410-A9BB-2017C36CB140}"/>
                  </a:ext>
                </a:extLst>
              </p:cNvPr>
              <p:cNvSpPr txBox="1">
                <a:spLocks noRot="1" noChangeAspect="1" noMove="1" noResize="1" noEditPoints="1" noAdjustHandles="1" noChangeArrowheads="1" noChangeShapeType="1" noTextEdit="1"/>
              </p:cNvSpPr>
              <p:nvPr/>
            </p:nvSpPr>
            <p:spPr>
              <a:xfrm>
                <a:off x="2947882" y="5464797"/>
                <a:ext cx="6093228" cy="461665"/>
              </a:xfrm>
              <a:prstGeom prst="rect">
                <a:avLst/>
              </a:prstGeom>
              <a:blipFill>
                <a:blip r:embed="rId5"/>
                <a:stretch>
                  <a:fillRect t="-9211" b="-30263"/>
                </a:stretch>
              </a:blipFill>
            </p:spPr>
            <p:txBody>
              <a:bodyPr/>
              <a:lstStyle/>
              <a:p>
                <a:r>
                  <a:rPr lang="en-US">
                    <a:noFill/>
                  </a:rPr>
                  <a:t> </a:t>
                </a:r>
              </a:p>
            </p:txBody>
          </p:sp>
        </mc:Fallback>
      </mc:AlternateContent>
      <p:sp>
        <p:nvSpPr>
          <p:cNvPr id="6" name="Speech Bubble: Rectangle with Corners Rounded 5">
            <a:extLst>
              <a:ext uri="{FF2B5EF4-FFF2-40B4-BE49-F238E27FC236}">
                <a16:creationId xmlns:a16="http://schemas.microsoft.com/office/drawing/2014/main" id="{CEC40887-CB17-D69E-36B9-DE4E3B2CA89F}"/>
              </a:ext>
            </a:extLst>
          </p:cNvPr>
          <p:cNvSpPr/>
          <p:nvPr/>
        </p:nvSpPr>
        <p:spPr>
          <a:xfrm>
            <a:off x="8959163" y="1805921"/>
            <a:ext cx="2156492" cy="706511"/>
          </a:xfrm>
          <a:prstGeom prst="wedgeRoundRectCallout">
            <a:avLst>
              <a:gd name="adj1" fmla="val -100728"/>
              <a:gd name="adj2" fmla="val 2950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a:t>How was the product found?</a:t>
            </a:r>
          </a:p>
        </p:txBody>
      </p:sp>
      <p:sp>
        <p:nvSpPr>
          <p:cNvPr id="3" name="Speech Bubble: Rectangle with Corners Rounded 2">
            <a:extLst>
              <a:ext uri="{FF2B5EF4-FFF2-40B4-BE49-F238E27FC236}">
                <a16:creationId xmlns:a16="http://schemas.microsoft.com/office/drawing/2014/main" id="{7EF45E77-A2F3-2994-DBC6-DCC1E7456771}"/>
              </a:ext>
            </a:extLst>
          </p:cNvPr>
          <p:cNvSpPr/>
          <p:nvPr/>
        </p:nvSpPr>
        <p:spPr>
          <a:xfrm>
            <a:off x="3124527" y="2462950"/>
            <a:ext cx="1865175" cy="706511"/>
          </a:xfrm>
          <a:prstGeom prst="wedgeRoundRectCallout">
            <a:avLst>
              <a:gd name="adj1" fmla="val 96474"/>
              <a:gd name="adj2" fmla="val 2986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a:t>How was the sum found?</a:t>
            </a:r>
          </a:p>
        </p:txBody>
      </p:sp>
      <p:sp>
        <p:nvSpPr>
          <p:cNvPr id="7" name="Speech Bubble: Rectangle with Corners Rounded 6">
            <a:extLst>
              <a:ext uri="{FF2B5EF4-FFF2-40B4-BE49-F238E27FC236}">
                <a16:creationId xmlns:a16="http://schemas.microsoft.com/office/drawing/2014/main" id="{34628527-863F-3E4B-BE51-898FB57BEB40}"/>
              </a:ext>
            </a:extLst>
          </p:cNvPr>
          <p:cNvSpPr/>
          <p:nvPr/>
        </p:nvSpPr>
        <p:spPr>
          <a:xfrm>
            <a:off x="360001" y="3564082"/>
            <a:ext cx="2076108" cy="882586"/>
          </a:xfrm>
          <a:prstGeom prst="wedgeRoundRectCallout">
            <a:avLst>
              <a:gd name="adj1" fmla="val 53397"/>
              <a:gd name="adj2" fmla="val 7258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a:t>Why is one of the factors always negative?</a:t>
            </a:r>
          </a:p>
        </p:txBody>
      </p:sp>
      <p:sp>
        <p:nvSpPr>
          <p:cNvPr id="8" name="Speech Bubble: Rectangle with Corners Rounded 7">
            <a:extLst>
              <a:ext uri="{FF2B5EF4-FFF2-40B4-BE49-F238E27FC236}">
                <a16:creationId xmlns:a16="http://schemas.microsoft.com/office/drawing/2014/main" id="{583926F5-A781-4D92-D669-0BA85CEDB821}"/>
              </a:ext>
            </a:extLst>
          </p:cNvPr>
          <p:cNvSpPr/>
          <p:nvPr/>
        </p:nvSpPr>
        <p:spPr>
          <a:xfrm>
            <a:off x="7763621" y="5461588"/>
            <a:ext cx="2294779" cy="706511"/>
          </a:xfrm>
          <a:prstGeom prst="wedgeRoundRectCallout">
            <a:avLst>
              <a:gd name="adj1" fmla="val -64180"/>
              <a:gd name="adj2" fmla="val 25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a:t>How were the factors determined?</a:t>
            </a:r>
          </a:p>
        </p:txBody>
      </p:sp>
      <p:sp>
        <p:nvSpPr>
          <p:cNvPr id="4" name="Slide Number Placeholder 3">
            <a:extLst>
              <a:ext uri="{FF2B5EF4-FFF2-40B4-BE49-F238E27FC236}">
                <a16:creationId xmlns:a16="http://schemas.microsoft.com/office/drawing/2014/main" id="{F67AF3F3-CFE1-0737-83EA-641268AE0A1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4002819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C60BD-2F7F-455E-6D38-2A25624AFDEF}"/>
              </a:ext>
            </a:extLst>
          </p:cNvPr>
          <p:cNvSpPr>
            <a:spLocks noGrp="1"/>
          </p:cNvSpPr>
          <p:nvPr>
            <p:ph type="title"/>
          </p:nvPr>
        </p:nvSpPr>
        <p:spPr/>
        <p:txBody>
          <a:bodyPr/>
          <a:lstStyle/>
          <a:p>
            <a:r>
              <a:rPr lang="en-AU"/>
              <a:t>Product, sum, factor (2)</a:t>
            </a:r>
          </a:p>
        </p:txBody>
      </p:sp>
      <p:sp>
        <p:nvSpPr>
          <p:cNvPr id="5" name="Text Placeholder 4">
            <a:extLst>
              <a:ext uri="{FF2B5EF4-FFF2-40B4-BE49-F238E27FC236}">
                <a16:creationId xmlns:a16="http://schemas.microsoft.com/office/drawing/2014/main" id="{929B319E-678F-5474-F4EA-F8B388BC94FD}"/>
              </a:ext>
            </a:extLst>
          </p:cNvPr>
          <p:cNvSpPr>
            <a:spLocks noGrp="1"/>
          </p:cNvSpPr>
          <p:nvPr>
            <p:ph type="body" sz="quarter" idx="18"/>
          </p:nvPr>
        </p:nvSpPr>
        <p:spPr/>
        <p:txBody>
          <a:bodyPr/>
          <a:lstStyle/>
          <a:p>
            <a:r>
              <a:rPr lang="en-AU"/>
              <a:t>Your turn – question 1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D459209-A54F-78A8-A1B8-32628BF18A3C}"/>
                  </a:ext>
                </a:extLst>
              </p:cNvPr>
              <p:cNvSpPr>
                <a:spLocks noGrp="1"/>
              </p:cNvSpPr>
              <p:nvPr>
                <p:ph idx="1"/>
              </p:nvPr>
            </p:nvSpPr>
            <p:spPr>
              <a:xfrm>
                <a:off x="280529" y="1672238"/>
                <a:ext cx="5915990" cy="2055447"/>
              </a:xfrm>
            </p:spPr>
            <p:txBody>
              <a:bodyPr/>
              <a:lstStyle/>
              <a:p>
                <a:r>
                  <a:rPr lang="en-AU" sz="1800" b="0"/>
                  <a:t>Find the product, sum and factors for </a:t>
                </a:r>
                <a14:m>
                  <m:oMath xmlns:m="http://schemas.openxmlformats.org/officeDocument/2006/math">
                    <m:r>
                      <a:rPr lang="en-AU" sz="1800" b="0" i="1" smtClean="0">
                        <a:latin typeface="Cambria Math" panose="02040503050406030204" pitchFamily="18" charset="0"/>
                      </a:rPr>
                      <m:t>3</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−8</m:t>
                    </m:r>
                    <m:r>
                      <a:rPr lang="en-AU" sz="1800" b="0" i="1" smtClean="0">
                        <a:latin typeface="Cambria Math" panose="02040503050406030204" pitchFamily="18" charset="0"/>
                      </a:rPr>
                      <m:t>𝑥</m:t>
                    </m:r>
                    <m:r>
                      <a:rPr lang="en-AU" sz="1800" b="0" i="1" smtClean="0">
                        <a:latin typeface="Cambria Math" panose="02040503050406030204" pitchFamily="18" charset="0"/>
                      </a:rPr>
                      <m:t>+5</m:t>
                    </m:r>
                  </m:oMath>
                </a14:m>
                <a:r>
                  <a:rPr lang="en-AU"/>
                  <a:t>.</a:t>
                </a:r>
              </a:p>
              <a:p>
                <a:pPr algn="ctr"/>
                <a:endParaRPr lang="en-AU" b="0"/>
              </a:p>
            </p:txBody>
          </p:sp>
        </mc:Choice>
        <mc:Fallback xmlns="">
          <p:sp>
            <p:nvSpPr>
              <p:cNvPr id="3" name="Content Placeholder 2">
                <a:extLst>
                  <a:ext uri="{FF2B5EF4-FFF2-40B4-BE49-F238E27FC236}">
                    <a16:creationId xmlns:a16="http://schemas.microsoft.com/office/drawing/2014/main" id="{ED459209-A54F-78A8-A1B8-32628BF18A3C}"/>
                  </a:ext>
                </a:extLst>
              </p:cNvPr>
              <p:cNvSpPr>
                <a:spLocks noGrp="1" noRot="1" noChangeAspect="1" noMove="1" noResize="1" noEditPoints="1" noAdjustHandles="1" noChangeArrowheads="1" noChangeShapeType="1" noTextEdit="1"/>
              </p:cNvSpPr>
              <p:nvPr>
                <p:ph idx="1"/>
              </p:nvPr>
            </p:nvSpPr>
            <p:spPr>
              <a:xfrm>
                <a:off x="280529" y="1672238"/>
                <a:ext cx="5915990" cy="2055447"/>
              </a:xfrm>
              <a:blipFill>
                <a:blip r:embed="rId2"/>
                <a:stretch>
                  <a:fillRect l="-23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2573674-0EBC-0B4B-AF2F-76723B2F046F}"/>
                  </a:ext>
                </a:extLst>
              </p:cNvPr>
              <p:cNvSpPr txBox="1"/>
              <p:nvPr/>
            </p:nvSpPr>
            <p:spPr>
              <a:xfrm>
                <a:off x="2608465" y="2757272"/>
                <a:ext cx="6093228" cy="1015663"/>
              </a:xfrm>
              <a:prstGeom prst="rect">
                <a:avLst/>
              </a:prstGeom>
              <a:noFill/>
            </p:spPr>
            <p:txBody>
              <a:bodyPr wrap="square">
                <a:spAutoFit/>
              </a:bodyPr>
              <a:lstStyle/>
              <a:p>
                <a:pPr algn="ctr"/>
                <a:r>
                  <a:rPr lang="en-AU" sz="2000"/>
                  <a:t>Product </a:t>
                </a:r>
                <a14:m>
                  <m:oMath xmlns:m="http://schemas.openxmlformats.org/officeDocument/2006/math">
                    <m:r>
                      <a:rPr lang="en-AU" sz="2000" b="0" i="1" smtClean="0">
                        <a:latin typeface="Cambria Math" panose="02040503050406030204" pitchFamily="18" charset="0"/>
                      </a:rPr>
                      <m:t>=3×5</m:t>
                    </m:r>
                  </m:oMath>
                </a14:m>
                <a:br>
                  <a:rPr lang="en-AU" sz="2000" b="0"/>
                </a:br>
                <a14:m>
                  <m:oMathPara xmlns:m="http://schemas.openxmlformats.org/officeDocument/2006/math">
                    <m:oMathParaPr>
                      <m:jc m:val="centerGroup"/>
                    </m:oMathParaPr>
                    <m:oMath xmlns:m="http://schemas.openxmlformats.org/officeDocument/2006/math">
                      <m:r>
                        <a:rPr lang="en-AU" sz="2000" b="0" i="0" smtClean="0">
                          <a:latin typeface="Cambria Math" panose="02040503050406030204" pitchFamily="18" charset="0"/>
                        </a:rPr>
                        <m:t>            </m:t>
                      </m:r>
                      <m:r>
                        <m:rPr>
                          <m:aln/>
                        </m:rPr>
                        <a:rPr lang="en-AU" sz="2000" b="0" i="1" smtClean="0">
                          <a:latin typeface="Cambria Math" panose="02040503050406030204" pitchFamily="18" charset="0"/>
                        </a:rPr>
                        <m:t>=</m:t>
                      </m:r>
                      <m:r>
                        <a:rPr lang="en-AU" sz="2000" b="0" i="1" dirty="0" smtClean="0">
                          <a:latin typeface="Cambria Math" panose="02040503050406030204" pitchFamily="18" charset="0"/>
                        </a:rPr>
                        <m:t>15</m:t>
                      </m:r>
                    </m:oMath>
                  </m:oMathPara>
                </a14:m>
                <a:endParaRPr lang="en-AU" sz="2000" b="0"/>
              </a:p>
              <a:p>
                <a:pPr algn="ctr"/>
                <a:r>
                  <a:rPr lang="en-AU" sz="2000" b="0"/>
                  <a:t>Sum  </a:t>
                </a:r>
                <a14:m>
                  <m:oMath xmlns:m="http://schemas.openxmlformats.org/officeDocument/2006/math">
                    <m:r>
                      <a:rPr lang="en-AU" sz="2000" b="0" i="1" smtClean="0">
                        <a:latin typeface="Cambria Math" panose="02040503050406030204" pitchFamily="18" charset="0"/>
                      </a:rPr>
                      <m:t>=−8</m:t>
                    </m:r>
                  </m:oMath>
                </a14:m>
                <a:endParaRPr lang="en-AU" b="0"/>
              </a:p>
            </p:txBody>
          </p:sp>
        </mc:Choice>
        <mc:Fallback xmlns="">
          <p:sp>
            <p:nvSpPr>
              <p:cNvPr id="6" name="TextBox 5">
                <a:extLst>
                  <a:ext uri="{FF2B5EF4-FFF2-40B4-BE49-F238E27FC236}">
                    <a16:creationId xmlns:a16="http://schemas.microsoft.com/office/drawing/2014/main" id="{52573674-0EBC-0B4B-AF2F-76723B2F046F}"/>
                  </a:ext>
                </a:extLst>
              </p:cNvPr>
              <p:cNvSpPr txBox="1">
                <a:spLocks noRot="1" noChangeAspect="1" noMove="1" noResize="1" noEditPoints="1" noAdjustHandles="1" noChangeArrowheads="1" noChangeShapeType="1" noTextEdit="1"/>
              </p:cNvSpPr>
              <p:nvPr/>
            </p:nvSpPr>
            <p:spPr>
              <a:xfrm>
                <a:off x="2608465" y="2757272"/>
                <a:ext cx="6093228" cy="1015663"/>
              </a:xfrm>
              <a:prstGeom prst="rect">
                <a:avLst/>
              </a:prstGeom>
              <a:blipFill>
                <a:blip r:embed="rId3"/>
                <a:stretch>
                  <a:fillRect t="-2395" b="-10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descr="PSF table">
                <a:extLst>
                  <a:ext uri="{FF2B5EF4-FFF2-40B4-BE49-F238E27FC236}">
                    <a16:creationId xmlns:a16="http://schemas.microsoft.com/office/drawing/2014/main" id="{4A64A511-D29E-77BC-CD11-F3EABF77ABBA}"/>
                  </a:ext>
                </a:extLst>
              </p:cNvPr>
              <p:cNvGraphicFramePr>
                <a:graphicFrameLocks noGrp="1"/>
              </p:cNvGraphicFramePr>
              <p:nvPr>
                <p:extLst>
                  <p:ext uri="{D42A27DB-BD31-4B8C-83A1-F6EECF244321}">
                    <p14:modId xmlns:p14="http://schemas.microsoft.com/office/powerpoint/2010/main" val="2568391189"/>
                  </p:ext>
                </p:extLst>
              </p:nvPr>
            </p:nvGraphicFramePr>
            <p:xfrm>
              <a:off x="3211224" y="4131988"/>
              <a:ext cx="5764010" cy="1107440"/>
            </p:xfrm>
            <a:graphic>
              <a:graphicData uri="http://schemas.openxmlformats.org/drawingml/2006/table">
                <a:tbl>
                  <a:tblPr firstRow="1" bandRow="1">
                    <a:tableStyleId>{5C22544A-7EE6-4342-B048-85BDC9FD1C3A}</a:tableStyleId>
                  </a:tblPr>
                  <a:tblGrid>
                    <a:gridCol w="1115810">
                      <a:extLst>
                        <a:ext uri="{9D8B030D-6E8A-4147-A177-3AD203B41FA5}">
                          <a16:colId xmlns:a16="http://schemas.microsoft.com/office/drawing/2014/main" val="2150430033"/>
                        </a:ext>
                      </a:extLst>
                    </a:gridCol>
                    <a:gridCol w="1209675">
                      <a:extLst>
                        <a:ext uri="{9D8B030D-6E8A-4147-A177-3AD203B41FA5}">
                          <a16:colId xmlns:a16="http://schemas.microsoft.com/office/drawing/2014/main" val="3242496177"/>
                        </a:ext>
                      </a:extLst>
                    </a:gridCol>
                    <a:gridCol w="1752600">
                      <a:extLst>
                        <a:ext uri="{9D8B030D-6E8A-4147-A177-3AD203B41FA5}">
                          <a16:colId xmlns:a16="http://schemas.microsoft.com/office/drawing/2014/main" val="3916122213"/>
                        </a:ext>
                      </a:extLst>
                    </a:gridCol>
                    <a:gridCol w="1685925">
                      <a:extLst>
                        <a:ext uri="{9D8B030D-6E8A-4147-A177-3AD203B41FA5}">
                          <a16:colId xmlns:a16="http://schemas.microsoft.com/office/drawing/2014/main" val="828215397"/>
                        </a:ext>
                      </a:extLst>
                    </a:gridCol>
                  </a:tblGrid>
                  <a:tr h="0">
                    <a:tc>
                      <a:txBody>
                        <a:bodyPr/>
                        <a:lstStyle/>
                        <a:p>
                          <a:pPr algn="l"/>
                          <a:r>
                            <a:rPr lang="en-AU" b="0"/>
                            <a:t>Factor 1</a:t>
                          </a:r>
                        </a:p>
                      </a:txBody>
                      <a:tcPr/>
                    </a:tc>
                    <a:tc>
                      <a:txBody>
                        <a:bodyPr/>
                        <a:lstStyle/>
                        <a:p>
                          <a:pPr algn="l"/>
                          <a:r>
                            <a:rPr lang="en-AU" b="0" dirty="0"/>
                            <a:t>Factor 2</a:t>
                          </a:r>
                        </a:p>
                      </a:txBody>
                      <a:tcPr/>
                    </a:tc>
                    <a:tc>
                      <a:txBody>
                        <a:bodyPr/>
                        <a:lstStyle/>
                        <a:p>
                          <a:pPr algn="l"/>
                          <a:r>
                            <a:rPr lang="en-AU" b="0"/>
                            <a:t>Product</a:t>
                          </a:r>
                        </a:p>
                      </a:txBody>
                      <a:tcPr/>
                    </a:tc>
                    <a:tc>
                      <a:txBody>
                        <a:bodyPr/>
                        <a:lstStyle/>
                        <a:p>
                          <a:pPr algn="l"/>
                          <a:r>
                            <a:rPr lang="en-AU" b="0"/>
                            <a:t>Sum</a:t>
                          </a:r>
                        </a:p>
                      </a:txBody>
                      <a:tcPr/>
                    </a:tc>
                    <a:extLst>
                      <a:ext uri="{0D108BD9-81ED-4DB2-BD59-A6C34878D82A}">
                        <a16:rowId xmlns:a16="http://schemas.microsoft.com/office/drawing/2014/main" val="3739406093"/>
                      </a:ext>
                    </a:extLst>
                  </a:tr>
                  <a:tr h="370840">
                    <a:tc>
                      <a:txBody>
                        <a:bodyPr/>
                        <a:lstStyle/>
                        <a:p>
                          <a:pPr algn="l"/>
                          <a14:m>
                            <m:oMathPara xmlns:m="http://schemas.openxmlformats.org/officeDocument/2006/math">
                              <m:oMathParaPr>
                                <m:jc m:val="left"/>
                              </m:oMathParaPr>
                              <m:oMath xmlns:m="http://schemas.openxmlformats.org/officeDocument/2006/math">
                                <m:r>
                                  <a:rPr lang="en-AU" b="0" i="0" smtClean="0">
                                    <a:latin typeface="Cambria Math" panose="02040503050406030204" pitchFamily="18" charset="0"/>
                                  </a:rPr>
                                  <m:t>   3</m:t>
                                </m:r>
                              </m:oMath>
                            </m:oMathPara>
                          </a14:m>
                          <a:endParaRPr lang="en-AU" b="0"/>
                        </a:p>
                      </a:txBody>
                      <a:tcPr/>
                    </a:tc>
                    <a:tc>
                      <a:txBody>
                        <a:bodyPr/>
                        <a:lstStyle/>
                        <a:p>
                          <a:pPr algn="l"/>
                          <a14:m>
                            <m:oMathPara xmlns:m="http://schemas.openxmlformats.org/officeDocument/2006/math">
                              <m:oMathParaPr>
                                <m:jc m:val="left"/>
                              </m:oMathParaPr>
                              <m:oMath xmlns:m="http://schemas.openxmlformats.org/officeDocument/2006/math">
                                <m:r>
                                  <a:rPr lang="en-AU" b="0" i="0" smtClean="0">
                                    <a:latin typeface="Cambria Math" panose="02040503050406030204" pitchFamily="18" charset="0"/>
                                  </a:rPr>
                                  <m:t>   5</m:t>
                                </m:r>
                              </m:oMath>
                            </m:oMathPara>
                          </a14:m>
                          <a:endParaRPr lang="en-AU" b="0"/>
                        </a:p>
                      </a:txBody>
                      <a:tcPr/>
                    </a:tc>
                    <a:tc>
                      <a:txBody>
                        <a:bodyPr/>
                        <a:lstStyle/>
                        <a:p>
                          <a:pPr/>
                          <a14:m>
                            <m:oMathPara xmlns:m="http://schemas.openxmlformats.org/officeDocument/2006/math">
                              <m:oMathParaPr>
                                <m:jc m:val="left"/>
                              </m:oMathParaPr>
                              <m:oMath xmlns:m="http://schemas.openxmlformats.org/officeDocument/2006/math">
                                <m:r>
                                  <a:rPr lang="en-AU" b="0" i="0" smtClean="0">
                                    <a:latin typeface="Cambria Math" panose="02040503050406030204" pitchFamily="18" charset="0"/>
                                  </a:rPr>
                                  <m:t>3</m:t>
                                </m:r>
                                <m:r>
                                  <a:rPr lang="en-AU" b="0" smtClean="0">
                                    <a:latin typeface="Cambria Math" panose="02040503050406030204" pitchFamily="18" charset="0"/>
                                  </a:rPr>
                                  <m:t>×</m:t>
                                </m:r>
                                <m:r>
                                  <a:rPr lang="en-AU" b="0" i="0" smtClean="0">
                                    <a:latin typeface="Cambria Math" panose="02040503050406030204" pitchFamily="18" charset="0"/>
                                  </a:rPr>
                                  <m:t>5</m:t>
                                </m:r>
                                <m:r>
                                  <a:rPr lang="en-AU" b="0" smtClean="0">
                                    <a:latin typeface="Cambria Math" panose="02040503050406030204" pitchFamily="18" charset="0"/>
                                  </a:rPr>
                                  <m:t>=</m:t>
                                </m:r>
                                <m:r>
                                  <a:rPr lang="en-AU" b="0" i="0" smtClean="0">
                                    <a:latin typeface="Cambria Math" panose="02040503050406030204" pitchFamily="18" charset="0"/>
                                  </a:rPr>
                                  <m:t>15</m:t>
                                </m:r>
                              </m:oMath>
                            </m:oMathPara>
                          </a14:m>
                          <a:endParaRPr lang="en-AU" b="0"/>
                        </a:p>
                      </a:txBody>
                      <a:tcPr/>
                    </a:tc>
                    <a:tc>
                      <a:txBody>
                        <a:bodyPr/>
                        <a:lstStyle/>
                        <a:p>
                          <a:pPr/>
                          <a14:m>
                            <m:oMathPara xmlns:m="http://schemas.openxmlformats.org/officeDocument/2006/math">
                              <m:oMathParaPr>
                                <m:jc m:val="left"/>
                              </m:oMathParaPr>
                              <m:oMath xmlns:m="http://schemas.openxmlformats.org/officeDocument/2006/math">
                                <m:r>
                                  <a:rPr lang="en-AU" b="0" i="0" smtClean="0">
                                    <a:latin typeface="Cambria Math" panose="02040503050406030204" pitchFamily="18" charset="0"/>
                                  </a:rPr>
                                  <m:t>3</m:t>
                                </m:r>
                                <m:r>
                                  <a:rPr lang="en-AU" b="0" smtClean="0">
                                    <a:latin typeface="Cambria Math" panose="02040503050406030204" pitchFamily="18" charset="0"/>
                                  </a:rPr>
                                  <m:t>+</m:t>
                                </m:r>
                                <m:r>
                                  <a:rPr lang="en-AU" b="0" i="0" smtClean="0">
                                    <a:latin typeface="Cambria Math" panose="02040503050406030204" pitchFamily="18" charset="0"/>
                                  </a:rPr>
                                  <m:t>5</m:t>
                                </m:r>
                                <m:r>
                                  <a:rPr lang="en-AU" b="0" smtClean="0">
                                    <a:latin typeface="Cambria Math" panose="02040503050406030204" pitchFamily="18" charset="0"/>
                                  </a:rPr>
                                  <m:t>≠−</m:t>
                                </m:r>
                                <m:r>
                                  <a:rPr lang="en-AU" b="0" i="0" smtClean="0">
                                    <a:latin typeface="Cambria Math" panose="02040503050406030204" pitchFamily="18" charset="0"/>
                                  </a:rPr>
                                  <m:t>8</m:t>
                                </m:r>
                              </m:oMath>
                            </m:oMathPara>
                          </a14:m>
                          <a:endParaRPr lang="en-AU" b="0"/>
                        </a:p>
                      </a:txBody>
                      <a:tcPr/>
                    </a:tc>
                    <a:extLst>
                      <a:ext uri="{0D108BD9-81ED-4DB2-BD59-A6C34878D82A}">
                        <a16:rowId xmlns:a16="http://schemas.microsoft.com/office/drawing/2014/main" val="3853376097"/>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i="0" smtClean="0">
                                    <a:latin typeface="Cambria Math" panose="02040503050406030204" pitchFamily="18" charset="0"/>
                                  </a:rPr>
                                  <m:t>−3</m:t>
                                </m:r>
                              </m:oMath>
                            </m:oMathPara>
                          </a14:m>
                          <a:endParaRPr lang="en-AU"/>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m:t>
                                </m:r>
                                <m:r>
                                  <a:rPr lang="en-AU" b="0" i="0" smtClean="0">
                                    <a:latin typeface="Cambria Math" panose="02040503050406030204" pitchFamily="18" charset="0"/>
                                  </a:rPr>
                                  <m:t>5</m:t>
                                </m:r>
                              </m:oMath>
                            </m:oMathPara>
                          </a14:m>
                          <a:endParaRPr lang="en-AU"/>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i="0" smtClean="0">
                                    <a:latin typeface="Cambria Math" panose="02040503050406030204" pitchFamily="18" charset="0"/>
                                  </a:rPr>
                                  <m:t>−3</m:t>
                                </m:r>
                                <m:r>
                                  <a:rPr lang="en-AU" b="0" smtClean="0">
                                    <a:latin typeface="Cambria Math" panose="02040503050406030204" pitchFamily="18" charset="0"/>
                                  </a:rPr>
                                  <m:t>×−</m:t>
                                </m:r>
                                <m:r>
                                  <a:rPr lang="en-AU" b="0" i="0" smtClean="0">
                                    <a:latin typeface="Cambria Math" panose="02040503050406030204" pitchFamily="18" charset="0"/>
                                  </a:rPr>
                                  <m:t>5</m:t>
                                </m:r>
                                <m:r>
                                  <a:rPr lang="en-AU" b="0" smtClean="0">
                                    <a:latin typeface="Cambria Math" panose="02040503050406030204" pitchFamily="18" charset="0"/>
                                  </a:rPr>
                                  <m:t>=</m:t>
                                </m:r>
                                <m:r>
                                  <a:rPr lang="en-AU" b="0" i="0" smtClean="0">
                                    <a:latin typeface="Cambria Math" panose="02040503050406030204" pitchFamily="18" charset="0"/>
                                  </a:rPr>
                                  <m:t>15</m:t>
                                </m:r>
                              </m:oMath>
                            </m:oMathPara>
                          </a14:m>
                          <a:endParaRPr lang="en-AU"/>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i="0" smtClean="0">
                                    <a:latin typeface="Cambria Math" panose="02040503050406030204" pitchFamily="18" charset="0"/>
                                  </a:rPr>
                                  <m:t>−3</m:t>
                                </m:r>
                                <m:r>
                                  <a:rPr lang="en-AU" b="0" i="1" smtClean="0">
                                    <a:latin typeface="Cambria Math" panose="02040503050406030204" pitchFamily="18" charset="0"/>
                                  </a:rPr>
                                  <m:t>−5</m:t>
                                </m:r>
                                <m:r>
                                  <a:rPr lang="en-AU" b="0" i="0" smtClean="0">
                                    <a:latin typeface="Cambria Math" panose="02040503050406030204" pitchFamily="18" charset="0"/>
                                  </a:rPr>
                                  <m:t>=</m:t>
                                </m:r>
                                <m:r>
                                  <a:rPr lang="en-AU" b="0" smtClean="0">
                                    <a:latin typeface="Cambria Math" panose="02040503050406030204" pitchFamily="18" charset="0"/>
                                  </a:rPr>
                                  <m:t>−</m:t>
                                </m:r>
                                <m:r>
                                  <a:rPr lang="en-AU" b="0" i="0" smtClean="0">
                                    <a:latin typeface="Cambria Math" panose="02040503050406030204" pitchFamily="18" charset="0"/>
                                  </a:rPr>
                                  <m:t>8</m:t>
                                </m:r>
                              </m:oMath>
                            </m:oMathPara>
                          </a14:m>
                          <a:endParaRPr lang="en-AU" dirty="0"/>
                        </a:p>
                      </a:txBody>
                      <a:tcPr/>
                    </a:tc>
                    <a:extLst>
                      <a:ext uri="{0D108BD9-81ED-4DB2-BD59-A6C34878D82A}">
                        <a16:rowId xmlns:a16="http://schemas.microsoft.com/office/drawing/2014/main" val="3632024133"/>
                      </a:ext>
                    </a:extLst>
                  </a:tr>
                </a:tbl>
              </a:graphicData>
            </a:graphic>
          </p:graphicFrame>
        </mc:Choice>
        <mc:Fallback xmlns="">
          <p:graphicFrame>
            <p:nvGraphicFramePr>
              <p:cNvPr id="7" name="Table 6" descr="PSF table">
                <a:extLst>
                  <a:ext uri="{FF2B5EF4-FFF2-40B4-BE49-F238E27FC236}">
                    <a16:creationId xmlns:a16="http://schemas.microsoft.com/office/drawing/2014/main" id="{4A64A511-D29E-77BC-CD11-F3EABF77ABBA}"/>
                  </a:ext>
                </a:extLst>
              </p:cNvPr>
              <p:cNvGraphicFramePr>
                <a:graphicFrameLocks noGrp="1"/>
              </p:cNvGraphicFramePr>
              <p:nvPr>
                <p:extLst>
                  <p:ext uri="{D42A27DB-BD31-4B8C-83A1-F6EECF244321}">
                    <p14:modId xmlns:p14="http://schemas.microsoft.com/office/powerpoint/2010/main" val="2568391189"/>
                  </p:ext>
                </p:extLst>
              </p:nvPr>
            </p:nvGraphicFramePr>
            <p:xfrm>
              <a:off x="3211224" y="4131988"/>
              <a:ext cx="5764010" cy="1107440"/>
            </p:xfrm>
            <a:graphic>
              <a:graphicData uri="http://schemas.openxmlformats.org/drawingml/2006/table">
                <a:tbl>
                  <a:tblPr firstRow="1" bandRow="1">
                    <a:tableStyleId>{5C22544A-7EE6-4342-B048-85BDC9FD1C3A}</a:tableStyleId>
                  </a:tblPr>
                  <a:tblGrid>
                    <a:gridCol w="1115810">
                      <a:extLst>
                        <a:ext uri="{9D8B030D-6E8A-4147-A177-3AD203B41FA5}">
                          <a16:colId xmlns:a16="http://schemas.microsoft.com/office/drawing/2014/main" val="2150430033"/>
                        </a:ext>
                      </a:extLst>
                    </a:gridCol>
                    <a:gridCol w="1209675">
                      <a:extLst>
                        <a:ext uri="{9D8B030D-6E8A-4147-A177-3AD203B41FA5}">
                          <a16:colId xmlns:a16="http://schemas.microsoft.com/office/drawing/2014/main" val="3242496177"/>
                        </a:ext>
                      </a:extLst>
                    </a:gridCol>
                    <a:gridCol w="1752600">
                      <a:extLst>
                        <a:ext uri="{9D8B030D-6E8A-4147-A177-3AD203B41FA5}">
                          <a16:colId xmlns:a16="http://schemas.microsoft.com/office/drawing/2014/main" val="3916122213"/>
                        </a:ext>
                      </a:extLst>
                    </a:gridCol>
                    <a:gridCol w="1685925">
                      <a:extLst>
                        <a:ext uri="{9D8B030D-6E8A-4147-A177-3AD203B41FA5}">
                          <a16:colId xmlns:a16="http://schemas.microsoft.com/office/drawing/2014/main" val="828215397"/>
                        </a:ext>
                      </a:extLst>
                    </a:gridCol>
                  </a:tblGrid>
                  <a:tr h="365760">
                    <a:tc>
                      <a:txBody>
                        <a:bodyPr/>
                        <a:lstStyle/>
                        <a:p>
                          <a:pPr algn="l"/>
                          <a:r>
                            <a:rPr lang="en-AU" b="0"/>
                            <a:t>Factor 1</a:t>
                          </a:r>
                        </a:p>
                      </a:txBody>
                      <a:tcPr/>
                    </a:tc>
                    <a:tc>
                      <a:txBody>
                        <a:bodyPr/>
                        <a:lstStyle/>
                        <a:p>
                          <a:pPr algn="l"/>
                          <a:r>
                            <a:rPr lang="en-AU" b="0" dirty="0"/>
                            <a:t>Factor 2</a:t>
                          </a:r>
                        </a:p>
                      </a:txBody>
                      <a:tcPr/>
                    </a:tc>
                    <a:tc>
                      <a:txBody>
                        <a:bodyPr/>
                        <a:lstStyle/>
                        <a:p>
                          <a:pPr algn="l"/>
                          <a:r>
                            <a:rPr lang="en-AU" b="0"/>
                            <a:t>Product</a:t>
                          </a:r>
                        </a:p>
                      </a:txBody>
                      <a:tcPr/>
                    </a:tc>
                    <a:tc>
                      <a:txBody>
                        <a:bodyPr/>
                        <a:lstStyle/>
                        <a:p>
                          <a:pPr algn="l"/>
                          <a:r>
                            <a:rPr lang="en-AU" b="0"/>
                            <a:t>Sum</a:t>
                          </a:r>
                        </a:p>
                      </a:txBody>
                      <a:tcPr/>
                    </a:tc>
                    <a:extLst>
                      <a:ext uri="{0D108BD9-81ED-4DB2-BD59-A6C34878D82A}">
                        <a16:rowId xmlns:a16="http://schemas.microsoft.com/office/drawing/2014/main" val="3739406093"/>
                      </a:ext>
                    </a:extLst>
                  </a:tr>
                  <a:tr h="370840">
                    <a:tc>
                      <a:txBody>
                        <a:bodyPr/>
                        <a:lstStyle/>
                        <a:p>
                          <a:endParaRPr lang="en-US"/>
                        </a:p>
                      </a:txBody>
                      <a:tcPr>
                        <a:blipFill>
                          <a:blip r:embed="rId4"/>
                          <a:stretch>
                            <a:fillRect l="-546" t="-104839" r="-419672" b="-101613"/>
                          </a:stretch>
                        </a:blipFill>
                      </a:tcPr>
                    </a:tc>
                    <a:tc>
                      <a:txBody>
                        <a:bodyPr/>
                        <a:lstStyle/>
                        <a:p>
                          <a:endParaRPr lang="en-US"/>
                        </a:p>
                      </a:txBody>
                      <a:tcPr>
                        <a:blipFill>
                          <a:blip r:embed="rId4"/>
                          <a:stretch>
                            <a:fillRect l="-92462" t="-104839" r="-285930" b="-101613"/>
                          </a:stretch>
                        </a:blipFill>
                      </a:tcPr>
                    </a:tc>
                    <a:tc>
                      <a:txBody>
                        <a:bodyPr/>
                        <a:lstStyle/>
                        <a:p>
                          <a:endParaRPr lang="en-US"/>
                        </a:p>
                      </a:txBody>
                      <a:tcPr>
                        <a:blipFill>
                          <a:blip r:embed="rId4"/>
                          <a:stretch>
                            <a:fillRect l="-132986" t="-104839" r="-97569" b="-101613"/>
                          </a:stretch>
                        </a:blipFill>
                      </a:tcPr>
                    </a:tc>
                    <a:tc>
                      <a:txBody>
                        <a:bodyPr/>
                        <a:lstStyle/>
                        <a:p>
                          <a:endParaRPr lang="en-US"/>
                        </a:p>
                      </a:txBody>
                      <a:tcPr>
                        <a:blipFill>
                          <a:blip r:embed="rId4"/>
                          <a:stretch>
                            <a:fillRect l="-242238" t="-104839" r="-1444" b="-101613"/>
                          </a:stretch>
                        </a:blipFill>
                      </a:tcPr>
                    </a:tc>
                    <a:extLst>
                      <a:ext uri="{0D108BD9-81ED-4DB2-BD59-A6C34878D82A}">
                        <a16:rowId xmlns:a16="http://schemas.microsoft.com/office/drawing/2014/main" val="3853376097"/>
                      </a:ext>
                    </a:extLst>
                  </a:tr>
                  <a:tr h="370840">
                    <a:tc>
                      <a:txBody>
                        <a:bodyPr/>
                        <a:lstStyle/>
                        <a:p>
                          <a:endParaRPr lang="en-US"/>
                        </a:p>
                      </a:txBody>
                      <a:tcPr>
                        <a:blipFill>
                          <a:blip r:embed="rId4"/>
                          <a:stretch>
                            <a:fillRect l="-546" t="-208197" r="-419672" b="-3279"/>
                          </a:stretch>
                        </a:blipFill>
                      </a:tcPr>
                    </a:tc>
                    <a:tc>
                      <a:txBody>
                        <a:bodyPr/>
                        <a:lstStyle/>
                        <a:p>
                          <a:endParaRPr lang="en-US"/>
                        </a:p>
                      </a:txBody>
                      <a:tcPr>
                        <a:blipFill>
                          <a:blip r:embed="rId4"/>
                          <a:stretch>
                            <a:fillRect l="-92462" t="-208197" r="-285930" b="-3279"/>
                          </a:stretch>
                        </a:blipFill>
                      </a:tcPr>
                    </a:tc>
                    <a:tc>
                      <a:txBody>
                        <a:bodyPr/>
                        <a:lstStyle/>
                        <a:p>
                          <a:endParaRPr lang="en-US"/>
                        </a:p>
                      </a:txBody>
                      <a:tcPr>
                        <a:blipFill>
                          <a:blip r:embed="rId4"/>
                          <a:stretch>
                            <a:fillRect l="-132986" t="-208197" r="-97569" b="-3279"/>
                          </a:stretch>
                        </a:blipFill>
                      </a:tcPr>
                    </a:tc>
                    <a:tc>
                      <a:txBody>
                        <a:bodyPr/>
                        <a:lstStyle/>
                        <a:p>
                          <a:endParaRPr lang="en-US"/>
                        </a:p>
                      </a:txBody>
                      <a:tcPr>
                        <a:blipFill>
                          <a:blip r:embed="rId4"/>
                          <a:stretch>
                            <a:fillRect l="-242238" t="-208197" r="-1444" b="-3279"/>
                          </a:stretch>
                        </a:blipFill>
                      </a:tcPr>
                    </a:tc>
                    <a:extLst>
                      <a:ext uri="{0D108BD9-81ED-4DB2-BD59-A6C34878D82A}">
                        <a16:rowId xmlns:a16="http://schemas.microsoft.com/office/drawing/2014/main" val="3632024133"/>
                      </a:ext>
                    </a:extLst>
                  </a:tr>
                </a:tbl>
              </a:graphicData>
            </a:graphic>
          </p:graphicFrame>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F0D47AC-8C03-9ADB-B9A6-70693F6534FF}"/>
                  </a:ext>
                </a:extLst>
              </p:cNvPr>
              <p:cNvSpPr txBox="1"/>
              <p:nvPr/>
            </p:nvSpPr>
            <p:spPr>
              <a:xfrm>
                <a:off x="3046615" y="5413815"/>
                <a:ext cx="6093228" cy="461665"/>
              </a:xfrm>
              <a:prstGeom prst="rect">
                <a:avLst/>
              </a:prstGeom>
              <a:noFill/>
            </p:spPr>
            <p:txBody>
              <a:bodyPr wrap="square">
                <a:spAutoFit/>
              </a:bodyPr>
              <a:lstStyle/>
              <a:p>
                <a:pPr algn="ctr"/>
                <a:r>
                  <a:rPr lang="en-AU" b="0"/>
                  <a:t>Factors </a:t>
                </a:r>
                <a14:m>
                  <m:oMath xmlns:m="http://schemas.openxmlformats.org/officeDocument/2006/math">
                    <m:r>
                      <a:rPr lang="en-AU" b="0" i="1" smtClean="0">
                        <a:latin typeface="Cambria Math" panose="02040503050406030204" pitchFamily="18" charset="0"/>
                      </a:rPr>
                      <m:t>=−3, −5</m:t>
                    </m:r>
                  </m:oMath>
                </a14:m>
                <a:endParaRPr lang="en-AU" b="0"/>
              </a:p>
            </p:txBody>
          </p:sp>
        </mc:Choice>
        <mc:Fallback xmlns="">
          <p:sp>
            <p:nvSpPr>
              <p:cNvPr id="8" name="TextBox 7">
                <a:extLst>
                  <a:ext uri="{FF2B5EF4-FFF2-40B4-BE49-F238E27FC236}">
                    <a16:creationId xmlns:a16="http://schemas.microsoft.com/office/drawing/2014/main" id="{6F0D47AC-8C03-9ADB-B9A6-70693F6534FF}"/>
                  </a:ext>
                </a:extLst>
              </p:cNvPr>
              <p:cNvSpPr txBox="1">
                <a:spLocks noRot="1" noChangeAspect="1" noMove="1" noResize="1" noEditPoints="1" noAdjustHandles="1" noChangeArrowheads="1" noChangeShapeType="1" noTextEdit="1"/>
              </p:cNvSpPr>
              <p:nvPr/>
            </p:nvSpPr>
            <p:spPr>
              <a:xfrm>
                <a:off x="3046615" y="5413815"/>
                <a:ext cx="6093228" cy="461665"/>
              </a:xfrm>
              <a:prstGeom prst="rect">
                <a:avLst/>
              </a:prstGeom>
              <a:blipFill>
                <a:blip r:embed="rId5"/>
                <a:stretch>
                  <a:fillRect t="-9211" b="-3026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67AF3F3-CFE1-0737-83EA-641268AE0A1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47294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3" ma:contentTypeDescription="Create a new document." ma:contentTypeScope="" ma:versionID="8b8714e7fddb2f24f91623a267cb4c27">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85a416b272d860568535f790367f86e1"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Props1.xml><?xml version="1.0" encoding="utf-8"?>
<ds:datastoreItem xmlns:ds="http://schemas.openxmlformats.org/officeDocument/2006/customXml" ds:itemID="{2E41A865-F13B-4EC6-A6E5-5EB13B9757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94be99-a0f6-44e7-93d1-7f56be2e14d5"/>
    <ds:schemaRef ds:uri="8c6f0761-0ef4-4d3b-8fe8-3b60dff82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27A563-7A9A-421D-B829-2609421368E3}">
  <ds:schemaRefs>
    <ds:schemaRef ds:uri="http://schemas.microsoft.com/sharepoint/v3/contenttype/forms"/>
  </ds:schemaRefs>
</ds:datastoreItem>
</file>

<file path=customXml/itemProps3.xml><?xml version="1.0" encoding="utf-8"?>
<ds:datastoreItem xmlns:ds="http://schemas.openxmlformats.org/officeDocument/2006/customXml" ds:itemID="{E3E76218-B129-49DE-ACFC-BAB9D9414ACE}">
  <ds:schemaRefs>
    <ds:schemaRef ds:uri="http://schemas.microsoft.com/office/infopath/2007/PartnerControls"/>
    <ds:schemaRef ds:uri="http://www.w3.org/XML/1998/namespace"/>
    <ds:schemaRef ds:uri="0d94be99-a0f6-44e7-93d1-7f56be2e14d5"/>
    <ds:schemaRef ds:uri="http://schemas.microsoft.com/office/2006/metadata/properties"/>
    <ds:schemaRef ds:uri="http://purl.org/dc/elements/1.1/"/>
    <ds:schemaRef ds:uri="http://purl.org/dc/dcmitype/"/>
    <ds:schemaRef ds:uri="http://purl.org/dc/terms/"/>
    <ds:schemaRef ds:uri="http://schemas.microsoft.com/office/2006/documentManagement/types"/>
    <ds:schemaRef ds:uri="http://schemas.openxmlformats.org/package/2006/metadata/core-properties"/>
    <ds:schemaRef ds:uri="8c6f0761-0ef4-4d3b-8fe8-3b60dff82ea3"/>
  </ds:schemaRefs>
</ds:datastoreItem>
</file>

<file path=docProps/app.xml><?xml version="1.0" encoding="utf-8"?>
<Properties xmlns="http://schemas.openxmlformats.org/officeDocument/2006/extended-properties" xmlns:vt="http://schemas.openxmlformats.org/officeDocument/2006/docPropsVTypes">
  <Template>Mathematics MASTER 11-12 PowerPoint NEW (1)</Template>
  <TotalTime>53</TotalTime>
  <Words>1679</Words>
  <Application>Microsoft Office PowerPoint</Application>
  <PresentationFormat>Widescreen</PresentationFormat>
  <Paragraphs>250</Paragraphs>
  <Slides>15</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Public Sans</vt:lpstr>
      <vt:lpstr>Times New Roman</vt:lpstr>
      <vt:lpstr>Symbol</vt:lpstr>
      <vt:lpstr>Calibri</vt:lpstr>
      <vt:lpstr>Cambria Math</vt:lpstr>
      <vt:lpstr>NSWG Corporate</vt:lpstr>
      <vt:lpstr>Factorising and graphing non-monic quadratic functions</vt:lpstr>
      <vt:lpstr>Learning intentions and success criteria</vt:lpstr>
      <vt:lpstr>Activating prior knowledge</vt:lpstr>
      <vt:lpstr>Graphing quadratic functions (1)</vt:lpstr>
      <vt:lpstr>Graphing quadratic functions (2)</vt:lpstr>
      <vt:lpstr>Connecting learning</vt:lpstr>
      <vt:lpstr>Factorising non-monic quadratics</vt:lpstr>
      <vt:lpstr>Product, sum, factor (1)</vt:lpstr>
      <vt:lpstr>Product, sum, factor (2)</vt:lpstr>
      <vt:lpstr>Grouping in pairs (1)</vt:lpstr>
      <vt:lpstr>Grouping in pairs (2)</vt:lpstr>
      <vt:lpstr>Area models (1)</vt:lpstr>
      <vt:lpstr>Area models (2)</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lesson 7 – Factorising and graphing non-monic quadratic functions – slide deck</dc:title>
  <dc:creator>NSW Department of Education</dc:creator>
  <dcterms:created xsi:type="dcterms:W3CDTF">2025-05-19T21:52:24Z</dcterms:created>
  <dcterms:modified xsi:type="dcterms:W3CDTF">2025-12-03T01:07:11Z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0x010100655E080995292A458D08911AB2F9EE60</vt:lpwstr>
  </property>
  <property fmtid="{D5CDD505-2E9C-101B-9397-08002B2CF9AE}" pid="10" name="MediaServiceImageTags">
    <vt:lpwstr/>
  </property>
</Properties>
</file>