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handoutMasterIdLst>
    <p:handoutMasterId r:id="rId19"/>
  </p:handoutMasterIdLst>
  <p:sldIdLst>
    <p:sldId id="26505" r:id="rId5"/>
    <p:sldId id="26383" r:id="rId6"/>
    <p:sldId id="26506" r:id="rId7"/>
    <p:sldId id="26525" r:id="rId8"/>
    <p:sldId id="26524" r:id="rId9"/>
    <p:sldId id="26523" r:id="rId10"/>
    <p:sldId id="26508" r:id="rId11"/>
    <p:sldId id="26521" r:id="rId12"/>
    <p:sldId id="26522" r:id="rId13"/>
    <p:sldId id="26510" r:id="rId14"/>
    <p:sldId id="26511" r:id="rId15"/>
    <p:sldId id="360" r:id="rId16"/>
    <p:sldId id="361" r:id="rId17"/>
  </p:sldIdLst>
  <p:sldSz cx="12192000" cy="6858000"/>
  <p:notesSz cx="6858000" cy="9144000"/>
  <p:embeddedFontLst>
    <p:embeddedFont>
      <p:font typeface="Cambria Math" panose="02040503050406030204" pitchFamily="18" charset="0"/>
      <p:regular r:id="rId20"/>
    </p:embeddedFont>
    <p:embeddedFont>
      <p:font typeface="Open Sans" panose="020B0606030504020204" pitchFamily="34" charset="0"/>
      <p:regular r:id="rId21"/>
      <p:bold r:id="rId22"/>
      <p:italic r:id="rId23"/>
      <p:boldItalic r:id="rId24"/>
    </p:embeddedFon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1F9DAA67-1999-CDD5-89B9-99579500886D}" name="Belinda Zammit" initials="BZ" userId="S::Belinda.Zammit3@det.nsw.edu.au::19300e28-55a3-4c43-b3ac-256c5f3db2f0" providerId="AD"/>
  <p188:author id="{7A515281-0D4E-108C-0E29-1B372EFE0351}" name="Casey Law" initials="CL" userId="S::casey.law6@det.nsw.edu.au::f30dbcee-59ca-40a3-8d27-f74b8047a654"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BE66C-1937-4B49-979F-E66B7A20F724}" v="5" dt="2025-11-26T02:23:33.08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40" autoAdjust="0"/>
    <p:restoredTop sz="86364" autoAdjust="0"/>
  </p:normalViewPr>
  <p:slideViewPr>
    <p:cSldViewPr snapToGrid="0">
      <p:cViewPr varScale="1">
        <p:scale>
          <a:sx n="72" d="100"/>
          <a:sy n="72" d="100"/>
        </p:scale>
        <p:origin x="84" y="20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BF069-3DC9-C971-75EB-84004EE5E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E6ADA-BDAD-F5DC-ED7F-19DE0CC63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D2D85-8A18-9105-269B-0A357492981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58226F5-6F16-F71D-3A6D-62A0AB827231}"/>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77293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859C9-789E-745F-09D8-B21CE5866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D9BF8-F30E-3C90-739B-66CE90006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9ACFB-54CB-2B2C-5BA5-F2A3AB6FD8D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F361A7B-22EE-DE73-137A-971895336B27}"/>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30744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0.pn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Graphing monic quadratic functions</a:t>
            </a:r>
            <a:endParaRPr lang="en-US"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Mathematics Advanced – (Stage 6) Year 11</a:t>
            </a:r>
            <a:endParaRPr lang="en-US" dirty="0"/>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vert="horz" lIns="0" tIns="0" rIns="0" bIns="0" rtlCol="0" anchor="t">
            <a:noAutofit/>
          </a:bodyPr>
          <a:lstStyle/>
          <a:p>
            <a:r>
              <a:rPr lang="en-AU" dirty="0">
                <a:latin typeface="+mj-lt"/>
                <a:cs typeface="Arial"/>
              </a:rPr>
              <a:t>Working with linear and quadratic functions</a:t>
            </a:r>
            <a:endParaRPr lang="en-AU" dirty="0">
              <a:latin typeface="+mj-lt"/>
            </a:endParaRPr>
          </a:p>
        </p:txBody>
      </p:sp>
      <p:pic>
        <p:nvPicPr>
          <p:cNvPr id="5" name="Picture Placeholder 4" descr="A group of people in a classroom.">
            <a:extLst>
              <a:ext uri="{FF2B5EF4-FFF2-40B4-BE49-F238E27FC236}">
                <a16:creationId xmlns:a16="http://schemas.microsoft.com/office/drawing/2014/main" id="{0CD58A66-9811-A311-34A3-00B66751BF7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Which parabola?</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p:txBody>
              <a:bodyPr/>
              <a:lstStyle/>
              <a:p>
                <a:r>
                  <a:rPr lang="en-AU" dirty="0">
                    <a:latin typeface="+mn-lt"/>
                  </a:rPr>
                  <a:t> </a:t>
                </a:r>
                <a:r>
                  <a:rPr lang="en-AU" b="0" i="0" dirty="0">
                    <a:solidFill>
                      <a:srgbClr val="444444"/>
                    </a:solidFill>
                    <a:effectLst/>
                    <a:latin typeface="Open Sans" pitchFamily="2" charset="0"/>
                  </a:rPr>
                  <a:t>Given that two of the parabolas have the equations</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−10</m:t>
                      </m:r>
                      <m:r>
                        <a:rPr lang="en-AU" b="0" i="1" smtClean="0">
                          <a:latin typeface="Cambria Math" panose="02040503050406030204" pitchFamily="18" charset="0"/>
                        </a:rPr>
                        <m:t>𝑥</m:t>
                      </m:r>
                      <m:r>
                        <a:rPr lang="en-AU" b="0" i="1" smtClean="0">
                          <a:latin typeface="Cambria Math" panose="02040503050406030204" pitchFamily="18" charset="0"/>
                        </a:rPr>
                        <m:t>+24</m:t>
                      </m:r>
                    </m:oMath>
                  </m:oMathPara>
                </a14:m>
                <a:endParaRPr lang="en-AU" b="0" dirty="0">
                  <a:latin typeface="+mn-lt"/>
                </a:endParaRPr>
              </a:p>
              <a:p>
                <a:r>
                  <a:rPr lang="en-AU" dirty="0">
                    <a:latin typeface="+mn-lt"/>
                  </a:rPr>
                  <a:t>and</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dirty="0">
                  <a:latin typeface="+mn-lt"/>
                </a:endParaRPr>
              </a:p>
              <a:p>
                <a:r>
                  <a:rPr lang="en-AU" b="0" i="0" dirty="0">
                    <a:solidFill>
                      <a:srgbClr val="444444"/>
                    </a:solidFill>
                    <a:effectLst/>
                    <a:latin typeface="Open Sans" pitchFamily="2" charset="0"/>
                  </a:rPr>
                  <a:t>Can you find the equations of the other parabolas?</a:t>
                </a:r>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graph parabolas that are represented in factorised form</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use the properties of a product equalling zero to identify the intercepts of a parabola.</a:t>
                </a:r>
              </a:p>
              <a:p>
                <a:pPr marL="342900" indent="-342900">
                  <a:lnSpc>
                    <a:spcPct val="150000"/>
                  </a:lnSpc>
                  <a:spcAft>
                    <a:spcPts val="600"/>
                  </a:spcAft>
                  <a:buFont typeface="Arial"/>
                  <a:buChar char="•"/>
                </a:pPr>
                <a:r>
                  <a:rPr lang="en-AU" sz="2000" dirty="0">
                    <a:cs typeface="Arial" panose="020B0604020202020204" pitchFamily="34" charset="0"/>
                  </a:rPr>
                  <a:t>I can graph a parabola of the form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b="0" i="1" dirty="0" smtClean="0">
                        <a:latin typeface="Cambria Math" panose="02040503050406030204" pitchFamily="18" charset="0"/>
                        <a:cs typeface="Arial" panose="020B0604020202020204" pitchFamily="34" charset="0"/>
                      </a:rPr>
                      <m:t>𝑥</m:t>
                    </m:r>
                    <m:r>
                      <a:rPr lang="en-AU" sz="2000" b="0" i="1" dirty="0" smtClean="0">
                        <a:latin typeface="Cambria Math" panose="02040503050406030204" pitchFamily="18" charset="0"/>
                        <a:cs typeface="Arial" panose="020B0604020202020204" pitchFamily="34" charset="0"/>
                      </a:rPr>
                      <m:t>−</m:t>
                    </m:r>
                    <m:r>
                      <a:rPr lang="en-AU" sz="2000" b="0" i="1" dirty="0" smtClean="0">
                        <a:latin typeface="Cambria Math" panose="02040503050406030204" pitchFamily="18" charset="0"/>
                        <a:cs typeface="Arial" panose="020B0604020202020204" pitchFamily="34" charset="0"/>
                      </a:rPr>
                      <m:t>𝑎</m:t>
                    </m:r>
                    <m:r>
                      <a:rPr lang="en-AU" sz="2000" b="0" i="1" dirty="0" smtClean="0">
                        <a:latin typeface="Cambria Math" panose="02040503050406030204" pitchFamily="18" charset="0"/>
                        <a:cs typeface="Arial" panose="020B0604020202020204" pitchFamily="34" charset="0"/>
                      </a:rPr>
                      <m:t>)(</m:t>
                    </m:r>
                    <m:r>
                      <a:rPr lang="en-AU" sz="2000" b="0" i="1" dirty="0" smtClean="0">
                        <a:latin typeface="Cambria Math" panose="02040503050406030204" pitchFamily="18" charset="0"/>
                        <a:cs typeface="Arial" panose="020B0604020202020204" pitchFamily="34" charset="0"/>
                      </a:rPr>
                      <m:t>𝑥</m:t>
                    </m:r>
                    <m:r>
                      <a:rPr lang="en-AU" sz="2000" b="0" i="1" dirty="0" smtClean="0">
                        <a:latin typeface="Cambria Math" panose="02040503050406030204" pitchFamily="18" charset="0"/>
                        <a:cs typeface="Arial" panose="020B0604020202020204" pitchFamily="34" charset="0"/>
                      </a:rPr>
                      <m:t>−</m:t>
                    </m:r>
                    <m:r>
                      <a:rPr lang="en-AU" sz="2000" b="0" i="1" dirty="0" smtClean="0">
                        <a:latin typeface="Cambria Math" panose="02040503050406030204" pitchFamily="18" charset="0"/>
                        <a:cs typeface="Arial" panose="020B0604020202020204" pitchFamily="34" charset="0"/>
                      </a:rPr>
                      <m:t>𝑏</m:t>
                    </m:r>
                    <m:r>
                      <a:rPr lang="en-AU" sz="2000" b="0" i="1" dirty="0" smtClean="0">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t>
                </a:r>
              </a:p>
              <a:p>
                <a:pPr marL="342900" indent="-342900">
                  <a:lnSpc>
                    <a:spcPct val="150000"/>
                  </a:lnSpc>
                  <a:spcAft>
                    <a:spcPts val="600"/>
                  </a:spcAft>
                  <a:buFont typeface="Arial"/>
                  <a:buChar char="•"/>
                </a:pPr>
                <a:r>
                  <a:rPr lang="en-AU" sz="2000" dirty="0"/>
                  <a:t>I can factorise a monic quadratic with integer intercepts and sketch the corresponding parabola</a:t>
                </a:r>
                <a:r>
                  <a:rPr lang="en-AU" sz="2000"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097707"/>
              </a:xfrm>
              <a:prstGeom prst="rect">
                <a:avLst/>
              </a:prstGeom>
              <a:blipFill>
                <a:blip r:embed="rId3"/>
                <a:stretch>
                  <a:fillRect l="-1459" b="-408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3DFF3-0D43-CF78-8AAD-2C05EA4143E5}"/>
              </a:ext>
            </a:extLst>
          </p:cNvPr>
          <p:cNvSpPr>
            <a:spLocks noGrp="1"/>
          </p:cNvSpPr>
          <p:nvPr>
            <p:ph type="title"/>
          </p:nvPr>
        </p:nvSpPr>
        <p:spPr/>
        <p:txBody>
          <a:bodyPr/>
          <a:lstStyle/>
          <a:p>
            <a:r>
              <a:rPr lang="en-AU" dirty="0"/>
              <a:t>Making zero</a:t>
            </a:r>
          </a:p>
        </p:txBody>
      </p:sp>
      <p:sp>
        <p:nvSpPr>
          <p:cNvPr id="5" name="Text Placeholder 4">
            <a:extLst>
              <a:ext uri="{FF2B5EF4-FFF2-40B4-BE49-F238E27FC236}">
                <a16:creationId xmlns:a16="http://schemas.microsoft.com/office/drawing/2014/main" id="{FCC80A19-8E4F-7929-1052-266BA6C27551}"/>
              </a:ext>
            </a:extLst>
          </p:cNvPr>
          <p:cNvSpPr>
            <a:spLocks noGrp="1"/>
          </p:cNvSpPr>
          <p:nvPr>
            <p:ph type="body" sz="quarter" idx="18"/>
          </p:nvPr>
        </p:nvSpPr>
        <p:spPr/>
        <p:txBody>
          <a:bodyPr/>
          <a:lstStyle/>
          <a:p>
            <a:r>
              <a:rPr lang="en-AU" dirty="0"/>
              <a:t>What do you notice and wonder?</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280E3A4-C7C9-D1FD-7DAE-BA143FB36A9A}"/>
                  </a:ext>
                </a:extLst>
              </p:cNvPr>
              <p:cNvSpPr>
                <a:spLocks noGrp="1"/>
              </p:cNvSpPr>
              <p:nvPr>
                <p:ph type="body" sz="quarter" idx="17"/>
              </p:nvPr>
            </p:nvSpPr>
            <p:spPr/>
            <p:txBody>
              <a:bodyPr/>
              <a:lstStyle/>
              <a:p>
                <a:pPr algn="ct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0×2=0</m:t>
                      </m:r>
                    </m:oMath>
                    <m:oMath xmlns:m="http://schemas.openxmlformats.org/officeDocument/2006/math">
                      <m:r>
                        <a:rPr lang="en-AU" sz="2400" b="0" i="1" smtClean="0">
                          <a:latin typeface="Cambria Math" panose="02040503050406030204" pitchFamily="18" charset="0"/>
                        </a:rPr>
                        <m:t>−3×0=0</m:t>
                      </m:r>
                    </m:oMath>
                    <m:oMath xmlns:m="http://schemas.openxmlformats.org/officeDocument/2006/math">
                      <m:r>
                        <a:rPr lang="en-AU" sz="2400" b="0" i="1" smtClean="0">
                          <a:latin typeface="Cambria Math" panose="02040503050406030204" pitchFamily="18" charset="0"/>
                        </a:rPr>
                        <m:t>0×</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1</m:t>
                          </m:r>
                        </m:num>
                        <m:den>
                          <m:r>
                            <a:rPr lang="en-AU" sz="2400" b="0" i="1" smtClean="0">
                              <a:latin typeface="Cambria Math" panose="02040503050406030204" pitchFamily="18" charset="0"/>
                            </a:rPr>
                            <m:t>3</m:t>
                          </m:r>
                        </m:den>
                      </m:f>
                      <m:r>
                        <a:rPr lang="en-AU" sz="2400" b="0" i="1" smtClean="0">
                          <a:latin typeface="Cambria Math" panose="02040503050406030204" pitchFamily="18" charset="0"/>
                        </a:rPr>
                        <m:t>=0</m:t>
                      </m:r>
                    </m:oMath>
                    <m:oMath xmlns:m="http://schemas.openxmlformats.org/officeDocument/2006/math">
                      <m:r>
                        <a:rPr lang="en-AU" sz="2400" b="0" i="1" smtClean="0">
                          <a:latin typeface="Cambria Math" panose="02040503050406030204" pitchFamily="18" charset="0"/>
                        </a:rPr>
                        <m:t>𝑥</m:t>
                      </m:r>
                      <m:r>
                        <a:rPr lang="en-AU" sz="2400" b="0" i="1" smtClean="0">
                          <a:latin typeface="Cambria Math" panose="02040503050406030204" pitchFamily="18" charset="0"/>
                        </a:rPr>
                        <m:t>×0=0</m:t>
                      </m:r>
                    </m:oMath>
                    <m:oMath xmlns:m="http://schemas.openxmlformats.org/officeDocument/2006/math">
                      <m:r>
                        <a:rPr lang="en-AU" sz="2400" b="0" i="1" smtClean="0">
                          <a:latin typeface="Cambria Math" panose="02040503050406030204" pitchFamily="18" charset="0"/>
                        </a:rPr>
                        <m:t>0×</m:t>
                      </m:r>
                      <m:r>
                        <a:rPr lang="en-AU" sz="2400" b="0" i="1" smtClean="0">
                          <a:latin typeface="Cambria Math" panose="02040503050406030204" pitchFamily="18" charset="0"/>
                        </a:rPr>
                        <m:t>𝜋</m:t>
                      </m:r>
                      <m:r>
                        <a:rPr lang="en-AU" sz="2400" b="0" i="1" smtClean="0">
                          <a:latin typeface="Cambria Math" panose="02040503050406030204" pitchFamily="18" charset="0"/>
                        </a:rPr>
                        <m:t>𝑑</m:t>
                      </m:r>
                      <m:r>
                        <a:rPr lang="en-AU" sz="2400" b="0" i="1" smtClean="0">
                          <a:latin typeface="Cambria Math" panose="02040503050406030204" pitchFamily="18" charset="0"/>
                        </a:rPr>
                        <m:t>=0</m:t>
                      </m:r>
                    </m:oMath>
                    <m:oMath xmlns:m="http://schemas.openxmlformats.org/officeDocument/2006/math">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r>
                            <a:rPr lang="en-AU" sz="2400" b="0" i="1" smtClean="0">
                              <a:latin typeface="Cambria Math" panose="02040503050406030204" pitchFamily="18" charset="0"/>
                            </a:rPr>
                            <m:t>−3</m:t>
                          </m:r>
                        </m:e>
                      </m:d>
                      <m:r>
                        <a:rPr lang="en-AU" sz="2400" b="0" i="1" smtClean="0">
                          <a:latin typeface="Cambria Math" panose="02040503050406030204" pitchFamily="18" charset="0"/>
                        </a:rPr>
                        <m:t>×0=0</m:t>
                      </m:r>
                    </m:oMath>
                    <m:oMath xmlns:m="http://schemas.openxmlformats.org/officeDocument/2006/math">
                      <m:r>
                        <a:rPr lang="en-AU" sz="2400" b="0" i="1" smtClean="0">
                          <a:latin typeface="Cambria Math" panose="02040503050406030204" pitchFamily="18" charset="0"/>
                        </a:rPr>
                        <m:t>0×0=0</m:t>
                      </m:r>
                    </m:oMath>
                  </m:oMathPara>
                </a14:m>
                <a:endParaRPr lang="en-AU" sz="2400" b="0" dirty="0"/>
              </a:p>
            </p:txBody>
          </p:sp>
        </mc:Choice>
        <mc:Fallback xmlns="">
          <p:sp>
            <p:nvSpPr>
              <p:cNvPr id="4" name="Text Placeholder 3">
                <a:extLst>
                  <a:ext uri="{FF2B5EF4-FFF2-40B4-BE49-F238E27FC236}">
                    <a16:creationId xmlns:a16="http://schemas.microsoft.com/office/drawing/2014/main" id="{B280E3A4-C7C9-D1FD-7DAE-BA143FB36A9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76575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C9AF0-2C67-4BE4-1466-C98E4733929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C11C037-F23C-7119-CEF3-27085DC01C5F}"/>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44838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1BD38B15-2044-AAC5-E8B3-EB9188A661CB}"/>
                  </a:ext>
                </a:extLst>
              </p:cNvPr>
              <p:cNvSpPr>
                <a:spLocks noGrp="1"/>
              </p:cNvSpPr>
              <p:nvPr>
                <p:ph type="title"/>
              </p:nvPr>
            </p:nvSpPr>
            <p:spPr/>
            <p:txBody>
              <a:bodyPr/>
              <a:lstStyle/>
              <a:p>
                <a:r>
                  <a:rPr lang="en-AU" dirty="0"/>
                  <a:t>Finding the </a:t>
                </a:r>
                <a14:m>
                  <m:oMath xmlns:m="http://schemas.openxmlformats.org/officeDocument/2006/math">
                    <m:r>
                      <a:rPr lang="en-AU" b="0" i="1" smtClean="0">
                        <a:latin typeface="Cambria Math" panose="02040503050406030204" pitchFamily="18" charset="0"/>
                      </a:rPr>
                      <m:t>𝑥</m:t>
                    </m:r>
                  </m:oMath>
                </a14:m>
                <a:r>
                  <a:rPr lang="en-AU" dirty="0"/>
                  <a:t>-intercepts</a:t>
                </a:r>
              </a:p>
            </p:txBody>
          </p:sp>
        </mc:Choice>
        <mc:Fallback xmlns="">
          <p:sp>
            <p:nvSpPr>
              <p:cNvPr id="3" name="Title 2">
                <a:extLst>
                  <a:ext uri="{FF2B5EF4-FFF2-40B4-BE49-F238E27FC236}">
                    <a16:creationId xmlns:a16="http://schemas.microsoft.com/office/drawing/2014/main" id="{1BD38B15-2044-AAC5-E8B3-EB9188A661CB}"/>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p:sp>
        <p:nvSpPr>
          <p:cNvPr id="4" name="Text Placeholder 3">
            <a:extLst>
              <a:ext uri="{FF2B5EF4-FFF2-40B4-BE49-F238E27FC236}">
                <a16:creationId xmlns:a16="http://schemas.microsoft.com/office/drawing/2014/main" id="{13DB3BE6-0898-A4EB-88F6-19DC297DDE9A}"/>
              </a:ext>
            </a:extLst>
          </p:cNvPr>
          <p:cNvSpPr>
            <a:spLocks noGrp="1"/>
          </p:cNvSpPr>
          <p:nvPr>
            <p:ph type="body" sz="quarter" idx="18"/>
          </p:nvPr>
        </p:nvSpPr>
        <p:spPr/>
        <p:txBody>
          <a:bodyPr/>
          <a:lstStyle/>
          <a:p>
            <a:r>
              <a:rPr lang="en-AU" dirty="0"/>
              <a:t>Solving quadratic equations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F096669-2762-1E88-34BB-38F5D3C3AA72}"/>
                  </a:ext>
                </a:extLst>
              </p:cNvPr>
              <p:cNvSpPr>
                <a:spLocks noGrp="1"/>
              </p:cNvSpPr>
              <p:nvPr>
                <p:ph type="body" sz="quarter" idx="17"/>
              </p:nvPr>
            </p:nvSpPr>
            <p:spPr>
              <a:xfrm>
                <a:off x="713999" y="2083152"/>
                <a:ext cx="10764001" cy="731533"/>
              </a:xfrm>
              <a:prstGeom prst="roundRect">
                <a:avLst/>
              </a:prstGeom>
              <a:solidFill>
                <a:schemeClr val="accent4"/>
              </a:solidFill>
            </p:spPr>
            <p:txBody>
              <a:bodyPr/>
              <a:lstStyle/>
              <a:p>
                <a:pPr algn="ctr"/>
                <a:r>
                  <a:rPr lang="en-AU" sz="2400" dirty="0"/>
                  <a:t>Let </a:t>
                </a:r>
                <a14:m>
                  <m:oMath xmlns:m="http://schemas.openxmlformats.org/officeDocument/2006/math">
                    <m:r>
                      <a:rPr lang="en-AU" sz="2400" i="1">
                        <a:latin typeface="Cambria Math" panose="02040503050406030204" pitchFamily="18" charset="0"/>
                      </a:rPr>
                      <m:t>𝑓</m:t>
                    </m:r>
                    <m:d>
                      <m:dPr>
                        <m:ctrlPr>
                          <a:rPr lang="en-AU" sz="2400" i="1">
                            <a:latin typeface="Cambria Math" panose="02040503050406030204" pitchFamily="18" charset="0"/>
                          </a:rPr>
                        </m:ctrlPr>
                      </m:dPr>
                      <m:e>
                        <m:r>
                          <a:rPr lang="en-AU" sz="2400" i="1">
                            <a:latin typeface="Cambria Math" panose="02040503050406030204" pitchFamily="18" charset="0"/>
                          </a:rPr>
                          <m:t>𝑥</m:t>
                        </m:r>
                      </m:e>
                    </m:d>
                    <m:r>
                      <a:rPr lang="en-AU" sz="2400" i="1">
                        <a:latin typeface="Cambria Math" panose="02040503050406030204" pitchFamily="18" charset="0"/>
                      </a:rPr>
                      <m:t>=0</m:t>
                    </m:r>
                  </m:oMath>
                </a14:m>
                <a:r>
                  <a:rPr lang="en-AU" sz="2400" dirty="0"/>
                  <a:t> to find the </a:t>
                </a:r>
                <a14:m>
                  <m:oMath xmlns:m="http://schemas.openxmlformats.org/officeDocument/2006/math">
                    <m:r>
                      <a:rPr lang="en-AU" sz="2400" i="1">
                        <a:latin typeface="Cambria Math" panose="02040503050406030204" pitchFamily="18" charset="0"/>
                      </a:rPr>
                      <m:t>𝑥</m:t>
                    </m:r>
                  </m:oMath>
                </a14:m>
                <a:r>
                  <a:rPr lang="en-AU" sz="2400" dirty="0"/>
                  <a:t>-intercepts</a:t>
                </a:r>
              </a:p>
              <a:p>
                <a:pPr algn="ctr"/>
                <a:endParaRPr lang="en-AU" sz="2400" dirty="0"/>
              </a:p>
            </p:txBody>
          </p:sp>
        </mc:Choice>
        <mc:Fallback xmlns="">
          <p:sp>
            <p:nvSpPr>
              <p:cNvPr id="5" name="Text Placeholder 4">
                <a:extLst>
                  <a:ext uri="{FF2B5EF4-FFF2-40B4-BE49-F238E27FC236}">
                    <a16:creationId xmlns:a16="http://schemas.microsoft.com/office/drawing/2014/main" id="{9F096669-2762-1E88-34BB-38F5D3C3AA72}"/>
                  </a:ext>
                </a:extLst>
              </p:cNvPr>
              <p:cNvSpPr>
                <a:spLocks noGrp="1" noRot="1" noChangeAspect="1" noMove="1" noResize="1" noEditPoints="1" noAdjustHandles="1" noChangeArrowheads="1" noChangeShapeType="1" noTextEdit="1"/>
              </p:cNvSpPr>
              <p:nvPr>
                <p:ph type="body" sz="quarter" idx="17"/>
              </p:nvPr>
            </p:nvSpPr>
            <p:spPr>
              <a:xfrm>
                <a:off x="713999" y="2083152"/>
                <a:ext cx="10764001" cy="731533"/>
              </a:xfrm>
              <a:prstGeom prst="round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072CE1-70A2-4E8D-E4E7-B39F8683AC3B}"/>
                  </a:ext>
                </a:extLst>
              </p:cNvPr>
              <p:cNvSpPr txBox="1"/>
              <p:nvPr/>
            </p:nvSpPr>
            <p:spPr>
              <a:xfrm>
                <a:off x="359999" y="1478487"/>
                <a:ext cx="3422864" cy="193899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r>
                        <a:rPr lang="en-AU" i="1" smtClean="0">
                          <a:latin typeface="Cambria Math" panose="02040503050406030204" pitchFamily="18" charset="0"/>
                        </a:rPr>
                        <m:t>(</m:t>
                      </m:r>
                      <m:r>
                        <a:rPr lang="en-AU" i="1" smtClean="0">
                          <a:latin typeface="Cambria Math" panose="02040503050406030204" pitchFamily="18" charset="0"/>
                        </a:rPr>
                        <m:t>𝑥</m:t>
                      </m:r>
                      <m:r>
                        <a:rPr lang="en-AU" i="1" smtClean="0">
                          <a:latin typeface="Cambria Math" panose="02040503050406030204" pitchFamily="18" charset="0"/>
                        </a:rPr>
                        <m:t>)=(</m:t>
                      </m:r>
                      <m:r>
                        <a:rPr lang="en-AU" i="1" smtClean="0">
                          <a:latin typeface="Cambria Math" panose="02040503050406030204" pitchFamily="18" charset="0"/>
                        </a:rPr>
                        <m:t>𝑥</m:t>
                      </m:r>
                      <m:r>
                        <a:rPr lang="en-AU" i="1" smtClean="0">
                          <a:latin typeface="Cambria Math" panose="02040503050406030204" pitchFamily="18" charset="0"/>
                        </a:rPr>
                        <m:t>+3)(</m:t>
                      </m:r>
                      <m:r>
                        <a:rPr lang="en-AU" i="1" smtClean="0">
                          <a:latin typeface="Cambria Math" panose="02040503050406030204" pitchFamily="18" charset="0"/>
                        </a:rPr>
                        <m:t>𝑥</m:t>
                      </m:r>
                      <m:r>
                        <a:rPr lang="en-AU" i="1" smtClean="0">
                          <a:latin typeface="Cambria Math" panose="02040503050406030204" pitchFamily="18" charset="0"/>
                        </a:rPr>
                        <m:t>−3)</m:t>
                      </m:r>
                    </m:oMath>
                  </m:oMathPara>
                </a14:m>
                <a:endParaRPr lang="en-AU" dirty="0"/>
              </a:p>
              <a:p>
                <a:endParaRPr lang="en-AU" b="0" dirty="0"/>
              </a:p>
              <a:p>
                <a:endParaRPr lang="en-AU" dirty="0"/>
              </a:p>
              <a:p>
                <a:endParaRPr lang="en-AU" b="0" dirty="0"/>
              </a:p>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r>
                        <a:rPr lang="en-AU" b="0" i="1" smtClean="0">
                          <a:latin typeface="Cambria Math" panose="02040503050406030204" pitchFamily="18" charset="0"/>
                        </a:rPr>
                        <m:t>=0</m:t>
                      </m:r>
                    </m:oMath>
                  </m:oMathPara>
                </a14:m>
                <a:endParaRPr lang="en-AU" b="0" dirty="0"/>
              </a:p>
            </p:txBody>
          </p:sp>
        </mc:Choice>
        <mc:Fallback xmlns="">
          <p:sp>
            <p:nvSpPr>
              <p:cNvPr id="6" name="TextBox 5">
                <a:extLst>
                  <a:ext uri="{FF2B5EF4-FFF2-40B4-BE49-F238E27FC236}">
                    <a16:creationId xmlns:a16="http://schemas.microsoft.com/office/drawing/2014/main" id="{3D072CE1-70A2-4E8D-E4E7-B39F8683AC3B}"/>
                  </a:ext>
                </a:extLst>
              </p:cNvPr>
              <p:cNvSpPr txBox="1">
                <a:spLocks noRot="1" noChangeAspect="1" noMove="1" noResize="1" noEditPoints="1" noAdjustHandles="1" noChangeArrowheads="1" noChangeShapeType="1" noTextEdit="1"/>
              </p:cNvSpPr>
              <p:nvPr/>
            </p:nvSpPr>
            <p:spPr>
              <a:xfrm>
                <a:off x="359999" y="1478487"/>
                <a:ext cx="3422864" cy="1938992"/>
              </a:xfrm>
              <a:prstGeom prst="rect">
                <a:avLst/>
              </a:prstGeom>
              <a:blipFill>
                <a:blip r:embed="rId4"/>
                <a:stretch>
                  <a:fillRect l="-147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95BB73-1B61-2F50-B83D-42508C17CE8B}"/>
                  </a:ext>
                </a:extLst>
              </p:cNvPr>
              <p:cNvSpPr txBox="1"/>
              <p:nvPr/>
            </p:nvSpPr>
            <p:spPr>
              <a:xfrm>
                <a:off x="4384568" y="1478487"/>
                <a:ext cx="3422864" cy="1938992"/>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AU" i="1" smtClean="0">
                          <a:latin typeface="Cambria Math" panose="02040503050406030204" pitchFamily="18" charset="0"/>
                        </a:rPr>
                        <m:t>𝑓</m:t>
                      </m:r>
                      <m:r>
                        <a:rPr lang="en-AU" i="1" smtClean="0">
                          <a:latin typeface="Cambria Math" panose="02040503050406030204" pitchFamily="18" charset="0"/>
                        </a:rPr>
                        <m:t>(</m:t>
                      </m:r>
                      <m:r>
                        <a:rPr lang="en-AU" i="1" smtClean="0">
                          <a:latin typeface="Cambria Math" panose="02040503050406030204" pitchFamily="18" charset="0"/>
                        </a:rPr>
                        <m:t>𝑥</m:t>
                      </m:r>
                      <m:r>
                        <a:rPr lang="en-AU"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e>
                        <m:sup>
                          <m:r>
                            <a:rPr lang="en-AU" i="1">
                              <a:latin typeface="Cambria Math" panose="02040503050406030204" pitchFamily="18" charset="0"/>
                            </a:rPr>
                            <m:t>2</m:t>
                          </m:r>
                        </m:sup>
                      </m:sSup>
                    </m:oMath>
                  </m:oMathPara>
                </a14:m>
                <a:endParaRPr lang="en-AU" dirty="0"/>
              </a:p>
              <a:p>
                <a:pPr algn="ctr"/>
                <a:endParaRPr lang="en-AU" dirty="0"/>
              </a:p>
              <a:p>
                <a:pPr algn="ctr"/>
                <a:endParaRPr lang="en-AU" dirty="0"/>
              </a:p>
              <a:p>
                <a:pPr algn="ctr"/>
                <a:endParaRPr lang="en-AU" dirty="0"/>
              </a:p>
              <a:p>
                <a:pPr algn="ctr"/>
                <a14:m>
                  <m:oMathPara xmlns:m="http://schemas.openxmlformats.org/officeDocument/2006/math">
                    <m:oMathParaPr>
                      <m:jc m:val="center"/>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=0</m:t>
                      </m:r>
                    </m:oMath>
                  </m:oMathPara>
                </a14:m>
                <a:endParaRPr lang="en-AU" dirty="0"/>
              </a:p>
            </p:txBody>
          </p:sp>
        </mc:Choice>
        <mc:Fallback xmlns="">
          <p:sp>
            <p:nvSpPr>
              <p:cNvPr id="7" name="TextBox 6">
                <a:extLst>
                  <a:ext uri="{FF2B5EF4-FFF2-40B4-BE49-F238E27FC236}">
                    <a16:creationId xmlns:a16="http://schemas.microsoft.com/office/drawing/2014/main" id="{9D95BB73-1B61-2F50-B83D-42508C17CE8B}"/>
                  </a:ext>
                </a:extLst>
              </p:cNvPr>
              <p:cNvSpPr txBox="1">
                <a:spLocks noRot="1" noChangeAspect="1" noMove="1" noResize="1" noEditPoints="1" noAdjustHandles="1" noChangeArrowheads="1" noChangeShapeType="1" noTextEdit="1"/>
              </p:cNvSpPr>
              <p:nvPr/>
            </p:nvSpPr>
            <p:spPr>
              <a:xfrm>
                <a:off x="4384568" y="1478487"/>
                <a:ext cx="3422864" cy="1938992"/>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B123BD-A8D6-EF88-BB2C-2A35DFB6E30E}"/>
                  </a:ext>
                </a:extLst>
              </p:cNvPr>
              <p:cNvSpPr txBox="1"/>
              <p:nvPr/>
            </p:nvSpPr>
            <p:spPr>
              <a:xfrm>
                <a:off x="8396945" y="1478487"/>
                <a:ext cx="3422864" cy="193899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3</m:t>
                          </m:r>
                        </m:e>
                      </m:d>
                    </m:oMath>
                  </m:oMathPara>
                </a14:m>
                <a:endParaRPr lang="en-AU" dirty="0"/>
              </a:p>
              <a:p>
                <a:endParaRPr lang="en-AU" dirty="0"/>
              </a:p>
              <a:p>
                <a:endParaRPr lang="en-AU" dirty="0"/>
              </a:p>
              <a:p>
                <a:endParaRPr lang="en-AU" dirty="0"/>
              </a:p>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r>
                        <a:rPr lang="en-AU" b="0" i="1" smtClean="0">
                          <a:latin typeface="Cambria Math" panose="02040503050406030204" pitchFamily="18" charset="0"/>
                        </a:rPr>
                        <m:t>=0</m:t>
                      </m:r>
                    </m:oMath>
                  </m:oMathPara>
                </a14:m>
                <a:endParaRPr lang="en-AU" dirty="0"/>
              </a:p>
            </p:txBody>
          </p:sp>
        </mc:Choice>
        <mc:Fallback xmlns="">
          <p:sp>
            <p:nvSpPr>
              <p:cNvPr id="8" name="TextBox 7">
                <a:extLst>
                  <a:ext uri="{FF2B5EF4-FFF2-40B4-BE49-F238E27FC236}">
                    <a16:creationId xmlns:a16="http://schemas.microsoft.com/office/drawing/2014/main" id="{F4B123BD-A8D6-EF88-BB2C-2A35DFB6E30E}"/>
                  </a:ext>
                </a:extLst>
              </p:cNvPr>
              <p:cNvSpPr txBox="1">
                <a:spLocks noRot="1" noChangeAspect="1" noMove="1" noResize="1" noEditPoints="1" noAdjustHandles="1" noChangeArrowheads="1" noChangeShapeType="1" noTextEdit="1"/>
              </p:cNvSpPr>
              <p:nvPr/>
            </p:nvSpPr>
            <p:spPr>
              <a:xfrm>
                <a:off x="8396945" y="1478487"/>
                <a:ext cx="3422864" cy="1938992"/>
              </a:xfrm>
              <a:prstGeom prst="rect">
                <a:avLst/>
              </a:prstGeom>
              <a:blipFill>
                <a:blip r:embed="rId6"/>
                <a:stretch>
                  <a:fillRect l="-110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2BD0C3B-4E0A-C06D-02B7-1BD11F2A9DC7}"/>
                  </a:ext>
                </a:extLst>
              </p:cNvPr>
              <p:cNvSpPr txBox="1"/>
              <p:nvPr/>
            </p:nvSpPr>
            <p:spPr>
              <a:xfrm>
                <a:off x="359999" y="3828802"/>
                <a:ext cx="3730738" cy="2308324"/>
              </a:xfrm>
              <a:prstGeom prst="rect">
                <a:avLst/>
              </a:prstGeom>
              <a:noFill/>
            </p:spPr>
            <p:txBody>
              <a:bodyPr wrap="square">
                <a:spAutoFit/>
              </a:bodyPr>
              <a:lstStyle/>
              <a:p>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+3=0 </m:t>
                    </m:r>
                  </m:oMath>
                </a14:m>
                <a:r>
                  <a:rPr lang="en-AU" b="0" i="0" dirty="0">
                    <a:latin typeface="+mj-lt"/>
                  </a:rPr>
                  <a:t>or </a:t>
                </a:r>
                <a14:m>
                  <m:oMath xmlns:m="http://schemas.openxmlformats.org/officeDocument/2006/math">
                    <m:r>
                      <a:rPr lang="en-AU" b="0" i="1" smtClean="0">
                        <a:latin typeface="Cambria Math" panose="02040503050406030204" pitchFamily="18" charset="0"/>
                      </a:rPr>
                      <m:t>𝑥</m:t>
                    </m:r>
                    <m:r>
                      <a:rPr lang="en-AU" b="0" i="0" smtClean="0">
                        <a:latin typeface="Cambria Math" panose="02040503050406030204" pitchFamily="18" charset="0"/>
                      </a:rPr>
                      <m:t>−3</m:t>
                    </m:r>
                    <m:r>
                      <a:rPr lang="en-AU" b="0" i="1" smtClean="0">
                        <a:latin typeface="Cambria Math" panose="02040503050406030204" pitchFamily="18" charset="0"/>
                      </a:rPr>
                      <m:t>=0</m:t>
                    </m:r>
                  </m:oMath>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r>
                        <a:rPr lang="en-AU" b="0" i="0" smtClean="0">
                          <a:latin typeface="Cambria Math" panose="02040503050406030204" pitchFamily="18" charset="0"/>
                        </a:rPr>
                        <m:t>, 3</m:t>
                      </m:r>
                    </m:oMath>
                  </m:oMathPara>
                </a14:m>
                <a:endParaRPr lang="en-AU" b="0" dirty="0"/>
              </a:p>
              <a:p>
                <a:endParaRPr lang="en-AU" b="0" dirty="0"/>
              </a:p>
              <a:p>
                <a:r>
                  <a:rPr lang="en-AU" dirty="0"/>
                  <a:t>The graph of the parabola will have </a:t>
                </a:r>
                <a14:m>
                  <m:oMath xmlns:m="http://schemas.openxmlformats.org/officeDocument/2006/math">
                    <m:r>
                      <a:rPr lang="en-AU" b="0" i="1" smtClean="0">
                        <a:latin typeface="Cambria Math" panose="02040503050406030204" pitchFamily="18" charset="0"/>
                      </a:rPr>
                      <m:t>𝑥</m:t>
                    </m:r>
                  </m:oMath>
                </a14:m>
                <a:r>
                  <a:rPr lang="en-AU" b="0" dirty="0"/>
                  <a:t>-intercepts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oMath>
                </a14:m>
                <a:endParaRPr lang="en-AU" b="0" dirty="0"/>
              </a:p>
            </p:txBody>
          </p:sp>
        </mc:Choice>
        <mc:Fallback xmlns="">
          <p:sp>
            <p:nvSpPr>
              <p:cNvPr id="9" name="TextBox 8">
                <a:extLst>
                  <a:ext uri="{FF2B5EF4-FFF2-40B4-BE49-F238E27FC236}">
                    <a16:creationId xmlns:a16="http://schemas.microsoft.com/office/drawing/2014/main" id="{C2BD0C3B-4E0A-C06D-02B7-1BD11F2A9DC7}"/>
                  </a:ext>
                </a:extLst>
              </p:cNvPr>
              <p:cNvSpPr txBox="1">
                <a:spLocks noRot="1" noChangeAspect="1" noMove="1" noResize="1" noEditPoints="1" noAdjustHandles="1" noChangeArrowheads="1" noChangeShapeType="1" noTextEdit="1"/>
              </p:cNvSpPr>
              <p:nvPr/>
            </p:nvSpPr>
            <p:spPr>
              <a:xfrm>
                <a:off x="359999" y="3828802"/>
                <a:ext cx="3730738" cy="2308324"/>
              </a:xfrm>
              <a:prstGeom prst="rect">
                <a:avLst/>
              </a:prstGeom>
              <a:blipFill>
                <a:blip r:embed="rId7"/>
                <a:stretch>
                  <a:fillRect l="-2712" t="-2186" r="-372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CA861B-E9DB-A220-0AD0-4D78E0BA2079}"/>
                  </a:ext>
                </a:extLst>
              </p:cNvPr>
              <p:cNvSpPr txBox="1"/>
              <p:nvPr/>
            </p:nvSpPr>
            <p:spPr>
              <a:xfrm>
                <a:off x="4769576" y="3828802"/>
                <a:ext cx="3075011" cy="2677656"/>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+3=0</m:t>
                      </m:r>
                    </m:oMath>
                  </m:oMathPara>
                </a14:m>
                <a:endParaRPr lang="en-AU" b="0" dirty="0"/>
              </a:p>
              <a:p>
                <a:pPr algn="ct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dirty="0"/>
              </a:p>
              <a:p>
                <a:pPr algn="ctr"/>
                <a:endParaRPr lang="en-AU" dirty="0"/>
              </a:p>
              <a:p>
                <a:pPr marL="265113"/>
                <a:r>
                  <a:rPr lang="en-AU" dirty="0"/>
                  <a:t>The graph of the parabola will have </a:t>
                </a:r>
                <a:br>
                  <a:rPr lang="en-AU" dirty="0"/>
                </a:br>
                <a14:m>
                  <m:oMath xmlns:m="http://schemas.openxmlformats.org/officeDocument/2006/math">
                    <m:r>
                      <a:rPr lang="en-AU" i="1">
                        <a:latin typeface="Cambria Math" panose="02040503050406030204" pitchFamily="18" charset="0"/>
                      </a:rPr>
                      <m:t>𝑥</m:t>
                    </m:r>
                  </m:oMath>
                </a14:m>
                <a:r>
                  <a:rPr lang="en-AU" dirty="0"/>
                  <a:t>-intercepts at </a:t>
                </a:r>
                <a:br>
                  <a:rPr lang="en-AU" dirty="0"/>
                </a:b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=−3</m:t>
                      </m:r>
                    </m:oMath>
                  </m:oMathPara>
                </a14:m>
                <a:endParaRPr lang="en-AU" dirty="0"/>
              </a:p>
            </p:txBody>
          </p:sp>
        </mc:Choice>
        <mc:Fallback xmlns="">
          <p:sp>
            <p:nvSpPr>
              <p:cNvPr id="10" name="TextBox 9">
                <a:extLst>
                  <a:ext uri="{FF2B5EF4-FFF2-40B4-BE49-F238E27FC236}">
                    <a16:creationId xmlns:a16="http://schemas.microsoft.com/office/drawing/2014/main" id="{E6CA861B-E9DB-A220-0AD0-4D78E0BA2079}"/>
                  </a:ext>
                </a:extLst>
              </p:cNvPr>
              <p:cNvSpPr txBox="1">
                <a:spLocks noRot="1" noChangeAspect="1" noMove="1" noResize="1" noEditPoints="1" noAdjustHandles="1" noChangeArrowheads="1" noChangeShapeType="1" noTextEdit="1"/>
              </p:cNvSpPr>
              <p:nvPr/>
            </p:nvSpPr>
            <p:spPr>
              <a:xfrm>
                <a:off x="4769576" y="3828802"/>
                <a:ext cx="3075011" cy="2677656"/>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1BD3651-E39F-785D-88B3-3E1215B492A8}"/>
                  </a:ext>
                </a:extLst>
              </p:cNvPr>
              <p:cNvSpPr txBox="1"/>
              <p:nvPr/>
            </p:nvSpPr>
            <p:spPr>
              <a:xfrm>
                <a:off x="8396945" y="3828802"/>
                <a:ext cx="3422864" cy="3046988"/>
              </a:xfrm>
              <a:prstGeom prst="rect">
                <a:avLst/>
              </a:prstGeom>
              <a:noFill/>
            </p:spPr>
            <p:txBody>
              <a:bodyPr wrap="square">
                <a:spAutoFit/>
              </a:bodyPr>
              <a:lstStyle/>
              <a:p>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−1=0</m:t>
                    </m:r>
                  </m:oMath>
                </a14:m>
                <a:r>
                  <a:rPr lang="en-AU" dirty="0"/>
                  <a:t> or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+3=0</m:t>
                    </m:r>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 −3</m:t>
                      </m:r>
                    </m:oMath>
                  </m:oMathPara>
                </a14:m>
                <a:endParaRPr lang="en-AU" b="0" dirty="0"/>
              </a:p>
              <a:p>
                <a:endParaRPr lang="en-AU" dirty="0"/>
              </a:p>
              <a:p>
                <a:r>
                  <a:rPr lang="en-AU" dirty="0"/>
                  <a:t>The graph of the parabola will have </a:t>
                </a:r>
                <a14:m>
                  <m:oMath xmlns:m="http://schemas.openxmlformats.org/officeDocument/2006/math">
                    <m:r>
                      <a:rPr lang="en-AU" i="1">
                        <a:latin typeface="Cambria Math" panose="02040503050406030204" pitchFamily="18" charset="0"/>
                      </a:rPr>
                      <m:t>𝑥</m:t>
                    </m:r>
                  </m:oMath>
                </a14:m>
                <a:r>
                  <a:rPr lang="en-AU" dirty="0"/>
                  <a:t>-intercepts at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m:t>
                    </m:r>
                  </m:oMath>
                </a14:m>
                <a:r>
                  <a:rPr lang="en-AU" dirty="0"/>
                  <a:t> and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oMath>
                </a14:m>
                <a:endParaRPr lang="en-AU" dirty="0"/>
              </a:p>
              <a:p>
                <a:endParaRPr lang="en-AU" dirty="0"/>
              </a:p>
            </p:txBody>
          </p:sp>
        </mc:Choice>
        <mc:Fallback xmlns="">
          <p:sp>
            <p:nvSpPr>
              <p:cNvPr id="11" name="TextBox 10">
                <a:extLst>
                  <a:ext uri="{FF2B5EF4-FFF2-40B4-BE49-F238E27FC236}">
                    <a16:creationId xmlns:a16="http://schemas.microsoft.com/office/drawing/2014/main" id="{B1BD3651-E39F-785D-88B3-3E1215B492A8}"/>
                  </a:ext>
                </a:extLst>
              </p:cNvPr>
              <p:cNvSpPr txBox="1">
                <a:spLocks noRot="1" noChangeAspect="1" noMove="1" noResize="1" noEditPoints="1" noAdjustHandles="1" noChangeArrowheads="1" noChangeShapeType="1" noTextEdit="1"/>
              </p:cNvSpPr>
              <p:nvPr/>
            </p:nvSpPr>
            <p:spPr>
              <a:xfrm>
                <a:off x="8396945" y="3828802"/>
                <a:ext cx="3422864" cy="3046988"/>
              </a:xfrm>
              <a:prstGeom prst="rect">
                <a:avLst/>
              </a:prstGeom>
              <a:blipFill>
                <a:blip r:embed="rId9"/>
                <a:stretch>
                  <a:fillRect l="-2583" t="-1660" r="-369"/>
                </a:stretch>
              </a:blipFill>
            </p:spPr>
            <p:txBody>
              <a:bodyPr/>
              <a:lstStyle/>
              <a:p>
                <a:r>
                  <a:rPr lang="en-AU">
                    <a:noFill/>
                  </a:rPr>
                  <a:t> </a:t>
                </a:r>
              </a:p>
            </p:txBody>
          </p:sp>
        </mc:Fallback>
      </mc:AlternateContent>
      <p:cxnSp>
        <p:nvCxnSpPr>
          <p:cNvPr id="13" name="Straight Connector 12">
            <a:extLst>
              <a:ext uri="{FF2B5EF4-FFF2-40B4-BE49-F238E27FC236}">
                <a16:creationId xmlns:a16="http://schemas.microsoft.com/office/drawing/2014/main" id="{55D27F5C-0863-3E71-BE59-D106F17DA021}"/>
              </a:ext>
              <a:ext uri="{C183D7F6-B498-43B3-948B-1728B52AA6E4}">
                <adec:decorative xmlns:adec="http://schemas.microsoft.com/office/drawing/2017/decorative" val="1"/>
              </a:ext>
            </a:extLst>
          </p:cNvPr>
          <p:cNvCxnSpPr/>
          <p:nvPr/>
        </p:nvCxnSpPr>
        <p:spPr>
          <a:xfrm>
            <a:off x="4384568" y="3007895"/>
            <a:ext cx="0" cy="3484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544423-4B03-AE9E-3658-1E4E06E3E4B9}"/>
              </a:ext>
              <a:ext uri="{C183D7F6-B498-43B3-948B-1728B52AA6E4}">
                <adec:decorative xmlns:adec="http://schemas.microsoft.com/office/drawing/2017/decorative" val="1"/>
              </a:ext>
            </a:extLst>
          </p:cNvPr>
          <p:cNvCxnSpPr/>
          <p:nvPr/>
        </p:nvCxnSpPr>
        <p:spPr>
          <a:xfrm>
            <a:off x="7844587" y="3007895"/>
            <a:ext cx="0" cy="3484042"/>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71600DB-E0B5-DE01-D13B-8DAFA2BBEB80}"/>
              </a:ext>
              <a:ext uri="{C183D7F6-B498-43B3-948B-1728B52AA6E4}">
                <adec:decorative xmlns:adec="http://schemas.microsoft.com/office/drawing/2017/decorative" val="1"/>
              </a:ext>
            </a:extLst>
          </p:cNvPr>
          <p:cNvSpPr>
            <a:spLocks noGrp="1"/>
          </p:cNvSpPr>
          <p:nvPr>
            <p:ph type="sldNum" sz="quarter" idx="12"/>
          </p:nvPr>
        </p:nvSpPr>
        <p:spPr>
          <a:xfrm>
            <a:off x="11124000" y="6491937"/>
            <a:ext cx="720000" cy="180000"/>
          </a:xfrm>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37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58E23-E824-4417-EFEE-8EFB0DC963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24DE43-5377-3F03-93FA-F994EA328F4C}"/>
              </a:ext>
            </a:extLst>
          </p:cNvPr>
          <p:cNvSpPr>
            <a:spLocks noGrp="1"/>
          </p:cNvSpPr>
          <p:nvPr>
            <p:ph type="title"/>
          </p:nvPr>
        </p:nvSpPr>
        <p:spPr/>
        <p:txBody>
          <a:bodyPr/>
          <a:lstStyle/>
          <a:p>
            <a:r>
              <a:rPr lang="en-AU" dirty="0"/>
              <a:t>Graphing a monic quadratic function (1)</a:t>
            </a:r>
            <a:endParaRPr lang="en-AU" dirty="0">
              <a:latin typeface="+mj-lt"/>
            </a:endParaRPr>
          </a:p>
        </p:txBody>
      </p:sp>
      <p:sp>
        <p:nvSpPr>
          <p:cNvPr id="13" name="Text Placeholder 12">
            <a:extLst>
              <a:ext uri="{FF2B5EF4-FFF2-40B4-BE49-F238E27FC236}">
                <a16:creationId xmlns:a16="http://schemas.microsoft.com/office/drawing/2014/main" id="{4A50E9A7-4315-A2BB-1F3A-3E6AC09BA741}"/>
              </a:ext>
            </a:extLst>
          </p:cNvPr>
          <p:cNvSpPr>
            <a:spLocks noGrp="1"/>
          </p:cNvSpPr>
          <p:nvPr>
            <p:ph type="body" sz="quarter" idx="18"/>
          </p:nvPr>
        </p:nvSpPr>
        <p:spPr/>
        <p:txBody>
          <a:bodyPr/>
          <a:lstStyle/>
          <a:p>
            <a:r>
              <a:rPr lang="en-AU" dirty="0">
                <a:latin typeface="+mj-lt"/>
              </a:rPr>
              <a:t>Worked example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70D9B20-5448-7847-4202-CD4D36ACCCC7}"/>
                  </a:ext>
                </a:extLst>
              </p:cNvPr>
              <p:cNvSpPr txBox="1">
                <a:spLocks/>
              </p:cNvSpPr>
              <p:nvPr/>
            </p:nvSpPr>
            <p:spPr>
              <a:xfrm>
                <a:off x="512400" y="1719486"/>
                <a:ext cx="11484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Graph </a:t>
                </a:r>
                <a14:m>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r>
                      <a:rPr lang="en-AU" i="1" dirty="0">
                        <a:latin typeface="Cambria Math" panose="02040503050406030204" pitchFamily="18" charset="0"/>
                      </a:rPr>
                      <m:t> </m:t>
                    </m:r>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2</m:t>
                        </m:r>
                      </m:sup>
                    </m:sSup>
                    <m:r>
                      <a:rPr lang="en-AU" b="0" i="1" dirty="0" smtClean="0">
                        <a:latin typeface="Cambria Math" panose="02040503050406030204" pitchFamily="18" charset="0"/>
                      </a:rPr>
                      <m:t>−6</m:t>
                    </m:r>
                    <m:r>
                      <a:rPr lang="en-AU" i="1" dirty="0" smtClean="0">
                        <a:latin typeface="Cambria Math" panose="02040503050406030204" pitchFamily="18" charset="0"/>
                      </a:rPr>
                      <m:t>𝑥</m:t>
                    </m:r>
                    <m:r>
                      <a:rPr lang="en-AU" i="1" dirty="0" smtClean="0">
                        <a:latin typeface="Cambria Math" panose="02040503050406030204" pitchFamily="18" charset="0"/>
                      </a:rPr>
                      <m:t> −16</m:t>
                    </m:r>
                  </m:oMath>
                </a14:m>
                <a:r>
                  <a:rPr lang="en-AU" dirty="0"/>
                  <a:t> by first factorising the expression to determine its </a:t>
                </a:r>
                <a14:m>
                  <m:oMath xmlns:m="http://schemas.openxmlformats.org/officeDocument/2006/math">
                    <m:r>
                      <a:rPr lang="en-AU" i="1" dirty="0" smtClean="0">
                        <a:latin typeface="Cambria Math" panose="02040503050406030204" pitchFamily="18" charset="0"/>
                      </a:rPr>
                      <m:t>𝑥</m:t>
                    </m:r>
                  </m:oMath>
                </a14:m>
                <a:r>
                  <a:rPr lang="en-AU" dirty="0"/>
                  <a:t>-intercepts.</a:t>
                </a:r>
              </a:p>
              <a:p>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r>
                        <a:rPr lang="en-AU" i="1" dirty="0">
                          <a:latin typeface="Cambria Math" panose="02040503050406030204" pitchFamily="18" charset="0"/>
                        </a:rPr>
                        <m:t> </m:t>
                      </m:r>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2</m:t>
                          </m:r>
                        </m:sup>
                      </m:sSup>
                      <m:r>
                        <a:rPr lang="en-AU" b="0" i="1" dirty="0" smtClean="0">
                          <a:latin typeface="Cambria Math" panose="02040503050406030204" pitchFamily="18" charset="0"/>
                        </a:rPr>
                        <m:t>−6</m:t>
                      </m:r>
                      <m:r>
                        <a:rPr lang="en-AU" i="1" dirty="0" smtClean="0">
                          <a:latin typeface="Cambria Math" panose="02040503050406030204" pitchFamily="18" charset="0"/>
                        </a:rPr>
                        <m:t>𝑥</m:t>
                      </m:r>
                      <m:r>
                        <a:rPr lang="en-AU" i="1" dirty="0" smtClean="0">
                          <a:latin typeface="Cambria Math" panose="02040503050406030204" pitchFamily="18" charset="0"/>
                        </a:rPr>
                        <m:t> −16</m:t>
                      </m:r>
                    </m:oMath>
                  </m:oMathPara>
                </a14:m>
                <a:endParaRPr lang="en-AU" b="0" i="1" dirty="0">
                  <a:latin typeface="Cambria Math" panose="02040503050406030204" pitchFamily="18" charset="0"/>
                </a:endParaRPr>
              </a:p>
              <a:p>
                <a:endParaRPr lang="en-AU" b="0" i="1" dirty="0">
                  <a:latin typeface="Cambria Math" panose="02040503050406030204" pitchFamily="18" charset="0"/>
                </a:endParaRPr>
              </a:p>
              <a:p>
                <a:endParaRPr lang="en-AU" b="0" i="1" dirty="0">
                  <a:latin typeface="Cambria Math" panose="02040503050406030204" pitchFamily="18" charset="0"/>
                </a:endParaRPr>
              </a:p>
              <a:p>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i="1" dirty="0">
                          <a:latin typeface="Cambria Math" panose="02040503050406030204" pitchFamily="18" charset="0"/>
                        </a:rPr>
                        <m:t>𝑓</m:t>
                      </m:r>
                      <m:d>
                        <m:dPr>
                          <m:ctrlPr>
                            <a:rPr lang="en-AU" i="1" dirty="0">
                              <a:latin typeface="Cambria Math" panose="02040503050406030204" pitchFamily="18" charset="0"/>
                            </a:rPr>
                          </m:ctrlPr>
                        </m:dPr>
                        <m:e>
                          <m:r>
                            <a:rPr lang="en-AU" i="1" dirty="0">
                              <a:latin typeface="Cambria Math" panose="02040503050406030204" pitchFamily="18" charset="0"/>
                            </a:rPr>
                            <m:t>𝑥</m:t>
                          </m:r>
                        </m:e>
                      </m:d>
                      <m:r>
                        <a:rPr lang="en-AU" i="1" dirty="0">
                          <a:latin typeface="Cambria Math" panose="02040503050406030204" pitchFamily="18" charset="0"/>
                        </a:rPr>
                        <m:t>=</m:t>
                      </m:r>
                      <m:r>
                        <a:rPr lang="en-AU" b="0" i="1" dirty="0" smtClean="0">
                          <a:latin typeface="Cambria Math" panose="02040503050406030204" pitchFamily="18" charset="0"/>
                        </a:rPr>
                        <m:t>(</m:t>
                      </m:r>
                      <m:r>
                        <a:rPr lang="en-AU" b="0" i="1" dirty="0" smtClean="0">
                          <a:latin typeface="Cambria Math" panose="02040503050406030204" pitchFamily="18" charset="0"/>
                        </a:rPr>
                        <m:t>𝑥</m:t>
                      </m:r>
                      <m:r>
                        <a:rPr lang="en-AU" b="0" i="1" dirty="0" smtClean="0">
                          <a:latin typeface="Cambria Math" panose="02040503050406030204" pitchFamily="18" charset="0"/>
                        </a:rPr>
                        <m:t>+2)(</m:t>
                      </m:r>
                      <m:r>
                        <a:rPr lang="en-AU" b="0" i="1" dirty="0" smtClean="0">
                          <a:latin typeface="Cambria Math" panose="02040503050406030204" pitchFamily="18" charset="0"/>
                        </a:rPr>
                        <m:t>𝑥</m:t>
                      </m:r>
                      <m:r>
                        <a:rPr lang="en-AU" b="0" i="1" dirty="0" smtClean="0">
                          <a:latin typeface="Cambria Math" panose="02040503050406030204" pitchFamily="18" charset="0"/>
                        </a:rPr>
                        <m:t>−8)</m:t>
                      </m:r>
                    </m:oMath>
                  </m:oMathPara>
                </a14:m>
                <a:endParaRPr lang="en-AU" dirty="0"/>
              </a:p>
            </p:txBody>
          </p:sp>
        </mc:Choice>
        <mc:Fallback xmlns="">
          <p:sp>
            <p:nvSpPr>
              <p:cNvPr id="5" name="Text Placeholder 4">
                <a:extLst>
                  <a:ext uri="{FF2B5EF4-FFF2-40B4-BE49-F238E27FC236}">
                    <a16:creationId xmlns:a16="http://schemas.microsoft.com/office/drawing/2014/main" id="{270D9B20-5448-7847-4202-CD4D36ACCCC7}"/>
                  </a:ext>
                </a:extLst>
              </p:cNvPr>
              <p:cNvSpPr txBox="1">
                <a:spLocks noRot="1" noChangeAspect="1" noMove="1" noResize="1" noEditPoints="1" noAdjustHandles="1" noChangeArrowheads="1" noChangeShapeType="1" noTextEdit="1"/>
              </p:cNvSpPr>
              <p:nvPr/>
            </p:nvSpPr>
            <p:spPr>
              <a:xfrm>
                <a:off x="512400" y="1719486"/>
                <a:ext cx="11484000" cy="4807835"/>
              </a:xfrm>
              <a:prstGeom prst="rect">
                <a:avLst/>
              </a:prstGeom>
              <a:blipFill>
                <a:blip r:embed="rId4"/>
                <a:stretch>
                  <a:fillRect l="-1326"/>
                </a:stretch>
              </a:blipFill>
            </p:spPr>
            <p:txBody>
              <a:bodyPr/>
              <a:lstStyle/>
              <a:p>
                <a:r>
                  <a:rPr lang="en-AU">
                    <a:noFill/>
                  </a:rPr>
                  <a:t> </a:t>
                </a:r>
              </a:p>
            </p:txBody>
          </p:sp>
        </mc:Fallback>
      </mc:AlternateContent>
      <p:graphicFrame>
        <p:nvGraphicFramePr>
          <p:cNvPr id="2" name="Table 1" descr="A table listing all of the possible factors of 24 and their possible sum.">
            <a:extLst>
              <a:ext uri="{FF2B5EF4-FFF2-40B4-BE49-F238E27FC236}">
                <a16:creationId xmlns:a16="http://schemas.microsoft.com/office/drawing/2014/main" id="{AF6AA69E-35F1-0716-DF4B-2BC3929AE69B}"/>
              </a:ext>
            </a:extLst>
          </p:cNvPr>
          <p:cNvGraphicFramePr>
            <a:graphicFrameLocks noGrp="1"/>
          </p:cNvGraphicFramePr>
          <p:nvPr>
            <p:extLst>
              <p:ext uri="{D42A27DB-BD31-4B8C-83A1-F6EECF244321}">
                <p14:modId xmlns:p14="http://schemas.microsoft.com/office/powerpoint/2010/main" val="3652268927"/>
              </p:ext>
            </p:extLst>
          </p:nvPr>
        </p:nvGraphicFramePr>
        <p:xfrm>
          <a:off x="821408" y="2833440"/>
          <a:ext cx="3351876" cy="1854200"/>
        </p:xfrm>
        <a:graphic>
          <a:graphicData uri="http://schemas.openxmlformats.org/drawingml/2006/table">
            <a:tbl>
              <a:tblPr firstRow="1" bandRow="1">
                <a:tableStyleId>{69012ECD-51FC-41F1-AA8D-1B2483CD663E}</a:tableStyleId>
              </a:tblPr>
              <a:tblGrid>
                <a:gridCol w="1117292">
                  <a:extLst>
                    <a:ext uri="{9D8B030D-6E8A-4147-A177-3AD203B41FA5}">
                      <a16:colId xmlns:a16="http://schemas.microsoft.com/office/drawing/2014/main" val="4084198893"/>
                    </a:ext>
                  </a:extLst>
                </a:gridCol>
                <a:gridCol w="1117292">
                  <a:extLst>
                    <a:ext uri="{9D8B030D-6E8A-4147-A177-3AD203B41FA5}">
                      <a16:colId xmlns:a16="http://schemas.microsoft.com/office/drawing/2014/main" val="3958148331"/>
                    </a:ext>
                  </a:extLst>
                </a:gridCol>
                <a:gridCol w="1117292">
                  <a:extLst>
                    <a:ext uri="{9D8B030D-6E8A-4147-A177-3AD203B41FA5}">
                      <a16:colId xmlns:a16="http://schemas.microsoft.com/office/drawing/2014/main" val="28611785"/>
                    </a:ext>
                  </a:extLst>
                </a:gridCol>
              </a:tblGrid>
              <a:tr h="370840">
                <a:tc>
                  <a:txBody>
                    <a:bodyPr/>
                    <a:lstStyle/>
                    <a:p>
                      <a:pPr algn="ctr"/>
                      <a:r>
                        <a:rPr lang="en-AU" dirty="0"/>
                        <a:t>Factor 1</a:t>
                      </a:r>
                    </a:p>
                  </a:txBody>
                  <a:tcPr/>
                </a:tc>
                <a:tc>
                  <a:txBody>
                    <a:bodyPr/>
                    <a:lstStyle/>
                    <a:p>
                      <a:pPr algn="ctr"/>
                      <a:r>
                        <a:rPr lang="en-AU" dirty="0"/>
                        <a:t>Factor 2</a:t>
                      </a:r>
                    </a:p>
                  </a:txBody>
                  <a:tcPr/>
                </a:tc>
                <a:tc>
                  <a:txBody>
                    <a:bodyPr/>
                    <a:lstStyle/>
                    <a:p>
                      <a:pPr algn="ctr"/>
                      <a:r>
                        <a:rPr lang="en-AU" dirty="0"/>
                        <a:t>Sum</a:t>
                      </a:r>
                    </a:p>
                  </a:txBody>
                  <a:tcPr/>
                </a:tc>
                <a:extLst>
                  <a:ext uri="{0D108BD9-81ED-4DB2-BD59-A6C34878D82A}">
                    <a16:rowId xmlns:a16="http://schemas.microsoft.com/office/drawing/2014/main" val="4116916821"/>
                  </a:ext>
                </a:extLst>
              </a:tr>
              <a:tr h="370840">
                <a:tc>
                  <a:txBody>
                    <a:bodyPr/>
                    <a:lstStyle/>
                    <a:p>
                      <a:pPr algn="ctr"/>
                      <a:r>
                        <a:rPr lang="en-AU" dirty="0"/>
                        <a:t>-1</a:t>
                      </a:r>
                    </a:p>
                  </a:txBody>
                  <a:tcPr/>
                </a:tc>
                <a:tc>
                  <a:txBody>
                    <a:bodyPr/>
                    <a:lstStyle/>
                    <a:p>
                      <a:pPr algn="ctr"/>
                      <a:r>
                        <a:rPr lang="en-AU" dirty="0"/>
                        <a:t>16</a:t>
                      </a:r>
                    </a:p>
                  </a:txBody>
                  <a:tcPr/>
                </a:tc>
                <a:tc>
                  <a:txBody>
                    <a:bodyPr/>
                    <a:lstStyle/>
                    <a:p>
                      <a:pPr algn="ctr"/>
                      <a:r>
                        <a:rPr lang="en-AU" dirty="0"/>
                        <a:t>+15</a:t>
                      </a:r>
                    </a:p>
                  </a:txBody>
                  <a:tcPr/>
                </a:tc>
                <a:extLst>
                  <a:ext uri="{0D108BD9-81ED-4DB2-BD59-A6C34878D82A}">
                    <a16:rowId xmlns:a16="http://schemas.microsoft.com/office/drawing/2014/main" val="1840441529"/>
                  </a:ext>
                </a:extLst>
              </a:tr>
              <a:tr h="370840">
                <a:tc>
                  <a:txBody>
                    <a:bodyPr/>
                    <a:lstStyle/>
                    <a:p>
                      <a:pPr algn="ctr"/>
                      <a:r>
                        <a:rPr lang="en-AU" dirty="0"/>
                        <a:t>-2</a:t>
                      </a:r>
                    </a:p>
                  </a:txBody>
                  <a:tcPr/>
                </a:tc>
                <a:tc>
                  <a:txBody>
                    <a:bodyPr/>
                    <a:lstStyle/>
                    <a:p>
                      <a:pPr algn="ctr"/>
                      <a:r>
                        <a:rPr lang="en-AU" dirty="0"/>
                        <a:t>8</a:t>
                      </a:r>
                    </a:p>
                  </a:txBody>
                  <a:tcPr/>
                </a:tc>
                <a:tc>
                  <a:txBody>
                    <a:bodyPr/>
                    <a:lstStyle/>
                    <a:p>
                      <a:pPr algn="ctr"/>
                      <a:r>
                        <a:rPr lang="en-AU" dirty="0"/>
                        <a:t>+6</a:t>
                      </a:r>
                    </a:p>
                  </a:txBody>
                  <a:tcPr/>
                </a:tc>
                <a:extLst>
                  <a:ext uri="{0D108BD9-81ED-4DB2-BD59-A6C34878D82A}">
                    <a16:rowId xmlns:a16="http://schemas.microsoft.com/office/drawing/2014/main" val="34379444"/>
                  </a:ext>
                </a:extLst>
              </a:tr>
              <a:tr h="370840">
                <a:tc>
                  <a:txBody>
                    <a:bodyPr/>
                    <a:lstStyle/>
                    <a:p>
                      <a:pPr algn="ctr"/>
                      <a:r>
                        <a:rPr lang="en-AU" dirty="0"/>
                        <a:t>-4</a:t>
                      </a:r>
                    </a:p>
                  </a:txBody>
                  <a:tcPr/>
                </a:tc>
                <a:tc>
                  <a:txBody>
                    <a:bodyPr/>
                    <a:lstStyle/>
                    <a:p>
                      <a:pPr algn="ctr"/>
                      <a:r>
                        <a:rPr lang="en-AU" dirty="0"/>
                        <a:t>4</a:t>
                      </a:r>
                    </a:p>
                  </a:txBody>
                  <a:tcPr/>
                </a:tc>
                <a:tc>
                  <a:txBody>
                    <a:bodyPr/>
                    <a:lstStyle/>
                    <a:p>
                      <a:pPr algn="ctr"/>
                      <a:r>
                        <a:rPr lang="en-AU" dirty="0"/>
                        <a:t>0</a:t>
                      </a:r>
                    </a:p>
                  </a:txBody>
                  <a:tcPr/>
                </a:tc>
                <a:extLst>
                  <a:ext uri="{0D108BD9-81ED-4DB2-BD59-A6C34878D82A}">
                    <a16:rowId xmlns:a16="http://schemas.microsoft.com/office/drawing/2014/main" val="3461498994"/>
                  </a:ext>
                </a:extLst>
              </a:tr>
              <a:tr h="370840">
                <a:tc>
                  <a:txBody>
                    <a:bodyPr/>
                    <a:lstStyle/>
                    <a:p>
                      <a:pPr algn="ctr"/>
                      <a:r>
                        <a:rPr lang="en-AU" dirty="0"/>
                        <a:t>2</a:t>
                      </a:r>
                    </a:p>
                  </a:txBody>
                  <a:tcPr/>
                </a:tc>
                <a:tc>
                  <a:txBody>
                    <a:bodyPr/>
                    <a:lstStyle/>
                    <a:p>
                      <a:pPr algn="ctr"/>
                      <a:r>
                        <a:rPr lang="en-AU" dirty="0"/>
                        <a:t>-8</a:t>
                      </a:r>
                    </a:p>
                  </a:txBody>
                  <a:tcPr/>
                </a:tc>
                <a:tc>
                  <a:txBody>
                    <a:bodyPr/>
                    <a:lstStyle/>
                    <a:p>
                      <a:pPr algn="ctr"/>
                      <a:r>
                        <a:rPr lang="en-AU" dirty="0"/>
                        <a:t>-6</a:t>
                      </a:r>
                    </a:p>
                  </a:txBody>
                  <a:tcPr/>
                </a:tc>
                <a:extLst>
                  <a:ext uri="{0D108BD9-81ED-4DB2-BD59-A6C34878D82A}">
                    <a16:rowId xmlns:a16="http://schemas.microsoft.com/office/drawing/2014/main" val="1013841163"/>
                  </a:ext>
                </a:extLst>
              </a:tr>
            </a:tbl>
          </a:graphicData>
        </a:graphic>
      </p:graphicFrame>
      <p:pic>
        <p:nvPicPr>
          <p:cNvPr id="6" name="Picture 5" descr="A graph of the parabola f(x) = x^2 -6x-16">
            <a:extLst>
              <a:ext uri="{FF2B5EF4-FFF2-40B4-BE49-F238E27FC236}">
                <a16:creationId xmlns:a16="http://schemas.microsoft.com/office/drawing/2014/main" id="{7F3C97C1-EB87-9922-5E9F-AE648BF00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562" y="2282978"/>
            <a:ext cx="5178765" cy="4325792"/>
          </a:xfrm>
          <a:prstGeom prst="rect">
            <a:avLst/>
          </a:prstGeom>
        </p:spPr>
      </p:pic>
      <p:sp>
        <p:nvSpPr>
          <p:cNvPr id="11" name="Speech Bubble: Rectangle with Corners Rounded 10">
            <a:extLst>
              <a:ext uri="{FF2B5EF4-FFF2-40B4-BE49-F238E27FC236}">
                <a16:creationId xmlns:a16="http://schemas.microsoft.com/office/drawing/2014/main" id="{235F8C70-31AF-91BD-DBA0-9EA1F8CB835A}"/>
              </a:ext>
            </a:extLst>
          </p:cNvPr>
          <p:cNvSpPr/>
          <p:nvPr/>
        </p:nvSpPr>
        <p:spPr>
          <a:xfrm>
            <a:off x="7582534" y="1072181"/>
            <a:ext cx="3541466" cy="1142211"/>
          </a:xfrm>
          <a:prstGeom prst="wedgeRoundRectCallout">
            <a:avLst>
              <a:gd name="adj1" fmla="val -28755"/>
              <a:gd name="adj2" fmla="val 843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are the key features of this graph?</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D9F4ED32-A8B5-399D-E2A4-DFED0CF4F39A}"/>
                  </a:ext>
                </a:extLst>
              </p:cNvPr>
              <p:cNvSpPr/>
              <p:nvPr/>
            </p:nvSpPr>
            <p:spPr>
              <a:xfrm>
                <a:off x="195600" y="5552660"/>
                <a:ext cx="2196503" cy="1143339"/>
              </a:xfrm>
              <a:prstGeom prst="wedgeRoundRectCallout">
                <a:avLst>
                  <a:gd name="adj1" fmla="val 23025"/>
                  <a:gd name="adj2" fmla="val -761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can the factored form be used to solve </a:t>
                </a:r>
                <a14:m>
                  <m:oMath xmlns:m="http://schemas.openxmlformats.org/officeDocument/2006/math">
                    <m:r>
                      <a:rPr lang="en-AU" sz="1800" i="1" dirty="0">
                        <a:latin typeface="Cambria Math" panose="02040503050406030204" pitchFamily="18" charset="0"/>
                      </a:rPr>
                      <m:t>𝑓</m:t>
                    </m:r>
                    <m:r>
                      <a:rPr lang="en-AU" sz="1800" i="1" dirty="0">
                        <a:latin typeface="Cambria Math" panose="02040503050406030204" pitchFamily="18" charset="0"/>
                      </a:rPr>
                      <m:t>(</m:t>
                    </m:r>
                    <m:r>
                      <a:rPr lang="en-AU" sz="1800" i="1" dirty="0">
                        <a:latin typeface="Cambria Math" panose="02040503050406030204" pitchFamily="18" charset="0"/>
                      </a:rPr>
                      <m:t>𝑥</m:t>
                    </m:r>
                    <m:r>
                      <a:rPr lang="en-AU" sz="1800" i="1" dirty="0">
                        <a:latin typeface="Cambria Math" panose="02040503050406030204" pitchFamily="18" charset="0"/>
                      </a:rPr>
                      <m:t>) = 0</m:t>
                    </m:r>
                  </m:oMath>
                </a14:m>
                <a:r>
                  <a:rPr lang="en-AU" sz="1800" dirty="0"/>
                  <a:t>?</a:t>
                </a:r>
              </a:p>
            </p:txBody>
          </p:sp>
        </mc:Choice>
        <mc:Fallback xmlns="">
          <p:sp>
            <p:nvSpPr>
              <p:cNvPr id="7" name="Speech Bubble: Rectangle with Corners Rounded 6">
                <a:extLst>
                  <a:ext uri="{FF2B5EF4-FFF2-40B4-BE49-F238E27FC236}">
                    <a16:creationId xmlns:a16="http://schemas.microsoft.com/office/drawing/2014/main" id="{D9F4ED32-A8B5-399D-E2A4-DFED0CF4F39A}"/>
                  </a:ext>
                </a:extLst>
              </p:cNvPr>
              <p:cNvSpPr>
                <a:spLocks noRot="1" noChangeAspect="1" noMove="1" noResize="1" noEditPoints="1" noAdjustHandles="1" noChangeArrowheads="1" noChangeShapeType="1" noTextEdit="1"/>
              </p:cNvSpPr>
              <p:nvPr/>
            </p:nvSpPr>
            <p:spPr>
              <a:xfrm>
                <a:off x="195600" y="5552660"/>
                <a:ext cx="2196503" cy="1143339"/>
              </a:xfrm>
              <a:prstGeom prst="wedgeRoundRectCallout">
                <a:avLst>
                  <a:gd name="adj1" fmla="val 23025"/>
                  <a:gd name="adj2" fmla="val -76190"/>
                  <a:gd name="adj3" fmla="val 16667"/>
                </a:avLst>
              </a:prstGeom>
              <a:blipFill>
                <a:blip r:embed="rId6"/>
                <a:stretch>
                  <a:fillRect b="-775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EE1BD0F4-FF85-3398-BAC7-51F1025FE5CB}"/>
                  </a:ext>
                </a:extLst>
              </p:cNvPr>
              <p:cNvSpPr/>
              <p:nvPr/>
            </p:nvSpPr>
            <p:spPr>
              <a:xfrm>
                <a:off x="2535952" y="5552660"/>
                <a:ext cx="2658210" cy="1143339"/>
              </a:xfrm>
              <a:prstGeom prst="wedgeRoundRectCallout">
                <a:avLst>
                  <a:gd name="adj1" fmla="val -43932"/>
                  <a:gd name="adj2" fmla="val -761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does finding </a:t>
                </a:r>
                <a14:m>
                  <m:oMath xmlns:m="http://schemas.openxmlformats.org/officeDocument/2006/math">
                    <m:r>
                      <a:rPr lang="en-AU" sz="1800" i="1" dirty="0" smtClean="0">
                        <a:latin typeface="Cambria Math" panose="02040503050406030204" pitchFamily="18" charset="0"/>
                      </a:rPr>
                      <m:t>𝑓</m:t>
                    </m:r>
                    <m:r>
                      <a:rPr lang="en-AU" sz="1800" i="1" dirty="0" smtClean="0">
                        <a:latin typeface="Cambria Math" panose="02040503050406030204" pitchFamily="18" charset="0"/>
                      </a:rPr>
                      <m:t>(</m:t>
                    </m:r>
                    <m:r>
                      <a:rPr lang="en-AU" sz="1800" i="1" dirty="0" smtClean="0">
                        <a:latin typeface="Cambria Math" panose="02040503050406030204" pitchFamily="18" charset="0"/>
                      </a:rPr>
                      <m:t>𝑥</m:t>
                    </m:r>
                    <m:r>
                      <a:rPr lang="en-AU" sz="1800" i="1" dirty="0" smtClean="0">
                        <a:latin typeface="Cambria Math" panose="02040503050406030204" pitchFamily="18" charset="0"/>
                      </a:rPr>
                      <m:t>) = 0</m:t>
                    </m:r>
                  </m:oMath>
                </a14:m>
                <a:r>
                  <a:rPr lang="en-AU" sz="1800" dirty="0"/>
                  <a:t> help you identify the </a:t>
                </a:r>
                <a14:m>
                  <m:oMath xmlns:m="http://schemas.openxmlformats.org/officeDocument/2006/math">
                    <m:r>
                      <a:rPr lang="en-AU" sz="1800" i="1" dirty="0" smtClean="0">
                        <a:latin typeface="Cambria Math" panose="02040503050406030204" pitchFamily="18" charset="0"/>
                      </a:rPr>
                      <m:t>𝑥</m:t>
                    </m:r>
                  </m:oMath>
                </a14:m>
                <a:r>
                  <a:rPr lang="en-AU" sz="1800" dirty="0"/>
                  <a:t>-intercepts?</a:t>
                </a:r>
              </a:p>
            </p:txBody>
          </p:sp>
        </mc:Choice>
        <mc:Fallback xmlns="">
          <p:sp>
            <p:nvSpPr>
              <p:cNvPr id="14" name="Speech Bubble: Rectangle with Corners Rounded 13">
                <a:extLst>
                  <a:ext uri="{FF2B5EF4-FFF2-40B4-BE49-F238E27FC236}">
                    <a16:creationId xmlns:a16="http://schemas.microsoft.com/office/drawing/2014/main" id="{EE1BD0F4-FF85-3398-BAC7-51F1025FE5CB}"/>
                  </a:ext>
                </a:extLst>
              </p:cNvPr>
              <p:cNvSpPr>
                <a:spLocks noRot="1" noChangeAspect="1" noMove="1" noResize="1" noEditPoints="1" noAdjustHandles="1" noChangeArrowheads="1" noChangeShapeType="1" noTextEdit="1"/>
              </p:cNvSpPr>
              <p:nvPr/>
            </p:nvSpPr>
            <p:spPr>
              <a:xfrm>
                <a:off x="2535952" y="5552660"/>
                <a:ext cx="2658210" cy="1143339"/>
              </a:xfrm>
              <a:prstGeom prst="wedgeRoundRectCallout">
                <a:avLst>
                  <a:gd name="adj1" fmla="val -43932"/>
                  <a:gd name="adj2" fmla="val -76190"/>
                  <a:gd name="adj3" fmla="val 16667"/>
                </a:avLst>
              </a:prstGeom>
              <a:blipFill>
                <a:blip r:embed="rId7"/>
                <a:stretch>
                  <a:fillRect b="-7759"/>
                </a:stretch>
              </a:blipFill>
            </p:spPr>
            <p:txBody>
              <a:bodyPr/>
              <a:lstStyle/>
              <a:p>
                <a:r>
                  <a:rPr lang="en-AU">
                    <a:noFill/>
                  </a:rPr>
                  <a:t> </a:t>
                </a:r>
              </a:p>
            </p:txBody>
          </p:sp>
        </mc:Fallback>
      </mc:AlternateContent>
      <p:sp>
        <p:nvSpPr>
          <p:cNvPr id="8" name="Rectangle: Rounded Corners 7">
            <a:extLst>
              <a:ext uri="{FF2B5EF4-FFF2-40B4-BE49-F238E27FC236}">
                <a16:creationId xmlns:a16="http://schemas.microsoft.com/office/drawing/2014/main" id="{24E5C49E-89C3-268C-3B09-438EA31F0C89}"/>
              </a:ext>
              <a:ext uri="{C183D7F6-B498-43B3-948B-1728B52AA6E4}">
                <adec:decorative xmlns:adec="http://schemas.microsoft.com/office/drawing/2017/decorative" val="1"/>
              </a:ext>
            </a:extLst>
          </p:cNvPr>
          <p:cNvSpPr/>
          <p:nvPr/>
        </p:nvSpPr>
        <p:spPr>
          <a:xfrm>
            <a:off x="846486" y="4337605"/>
            <a:ext cx="3351875" cy="365242"/>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FF878397-5D7F-34DC-21EF-26DA77C679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137000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6AA14-931D-6FB5-A43D-E5C97C00D4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60950D-D17A-1901-979A-E96FC3F601DA}"/>
              </a:ext>
            </a:extLst>
          </p:cNvPr>
          <p:cNvSpPr>
            <a:spLocks noGrp="1"/>
          </p:cNvSpPr>
          <p:nvPr>
            <p:ph type="title"/>
          </p:nvPr>
        </p:nvSpPr>
        <p:spPr/>
        <p:txBody>
          <a:bodyPr/>
          <a:lstStyle/>
          <a:p>
            <a:r>
              <a:rPr lang="en-AU" dirty="0"/>
              <a:t>Graphing a monic quadratic function (2)</a:t>
            </a:r>
          </a:p>
        </p:txBody>
      </p:sp>
      <p:sp>
        <p:nvSpPr>
          <p:cNvPr id="4" name="Text Placeholder 3">
            <a:extLst>
              <a:ext uri="{FF2B5EF4-FFF2-40B4-BE49-F238E27FC236}">
                <a16:creationId xmlns:a16="http://schemas.microsoft.com/office/drawing/2014/main" id="{47F965FB-882F-DBF9-4D8F-DC9DC03E4E0E}"/>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65E84A4-2491-53FA-E5B1-AA81A4186630}"/>
                  </a:ext>
                </a:extLst>
              </p:cNvPr>
              <p:cNvSpPr>
                <a:spLocks noGrp="1"/>
              </p:cNvSpPr>
              <p:nvPr>
                <p:ph type="body" sz="quarter" idx="17"/>
              </p:nvPr>
            </p:nvSpPr>
            <p:spPr/>
            <p:txBody>
              <a:bodyPr/>
              <a:lstStyle/>
              <a:p>
                <a:r>
                  <a:rPr lang="en-AU" dirty="0"/>
                  <a:t>Graph </a:t>
                </a:r>
                <a14:m>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r>
                      <a:rPr lang="en-AU" i="1" dirty="0">
                        <a:latin typeface="Cambria Math" panose="02040503050406030204" pitchFamily="18" charset="0"/>
                      </a:rPr>
                      <m:t> </m:t>
                    </m:r>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2</m:t>
                        </m:r>
                      </m:sup>
                    </m:sSup>
                    <m:r>
                      <a:rPr lang="en-AU" b="0" i="1" dirty="0" smtClean="0">
                        <a:latin typeface="Cambria Math" panose="02040503050406030204" pitchFamily="18" charset="0"/>
                      </a:rPr>
                      <m:t>+8</m:t>
                    </m:r>
                    <m:r>
                      <a:rPr lang="en-AU" i="1" dirty="0" smtClean="0">
                        <a:latin typeface="Cambria Math" panose="02040503050406030204" pitchFamily="18" charset="0"/>
                      </a:rPr>
                      <m:t>𝑥</m:t>
                    </m:r>
                    <m:r>
                      <a:rPr lang="en-AU" b="0" i="1" dirty="0" smtClean="0">
                        <a:latin typeface="Cambria Math" panose="02040503050406030204" pitchFamily="18" charset="0"/>
                      </a:rPr>
                      <m:t>+15</m:t>
                    </m:r>
                  </m:oMath>
                </a14:m>
                <a:r>
                  <a:rPr lang="en-AU" dirty="0"/>
                  <a:t> by first factorising the expression to determine its </a:t>
                </a:r>
                <a14:m>
                  <m:oMath xmlns:m="http://schemas.openxmlformats.org/officeDocument/2006/math">
                    <m:r>
                      <a:rPr lang="en-AU" i="1" dirty="0" smtClean="0">
                        <a:latin typeface="Cambria Math" panose="02040503050406030204" pitchFamily="18" charset="0"/>
                      </a:rPr>
                      <m:t>𝑥</m:t>
                    </m:r>
                  </m:oMath>
                </a14:m>
                <a:r>
                  <a:rPr lang="en-AU" dirty="0"/>
                  <a:t>-intercepts.</a:t>
                </a:r>
              </a:p>
              <a:p>
                <a:endParaRPr lang="en-AU" dirty="0"/>
              </a:p>
            </p:txBody>
          </p:sp>
        </mc:Choice>
        <mc:Fallback xmlns="">
          <p:sp>
            <p:nvSpPr>
              <p:cNvPr id="5" name="Text Placeholder 4">
                <a:extLst>
                  <a:ext uri="{FF2B5EF4-FFF2-40B4-BE49-F238E27FC236}">
                    <a16:creationId xmlns:a16="http://schemas.microsoft.com/office/drawing/2014/main" id="{865E84A4-2491-53FA-E5B1-AA81A418663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A6DE53-B4A6-2FDB-07FC-94233B8811E9}"/>
                  </a:ext>
                </a:extLst>
              </p:cNvPr>
              <p:cNvSpPr txBox="1"/>
              <p:nvPr/>
            </p:nvSpPr>
            <p:spPr>
              <a:xfrm>
                <a:off x="359999" y="2228671"/>
                <a:ext cx="6097384" cy="646331"/>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𝑓</m:t>
                      </m:r>
                      <m:d>
                        <m:dPr>
                          <m:ctrlPr>
                            <a:rPr lang="en-AU" i="1" dirty="0">
                              <a:latin typeface="Cambria Math" panose="02040503050406030204" pitchFamily="18" charset="0"/>
                            </a:rPr>
                          </m:ctrlPr>
                        </m:dPr>
                        <m:e>
                          <m:r>
                            <a:rPr lang="en-AU" i="1" dirty="0">
                              <a:latin typeface="Cambria Math" panose="02040503050406030204" pitchFamily="18" charset="0"/>
                            </a:rPr>
                            <m:t>𝑥</m:t>
                          </m:r>
                        </m:e>
                      </m:d>
                      <m:r>
                        <a:rPr lang="en-AU" i="1" dirty="0">
                          <a:latin typeface="Cambria Math" panose="02040503050406030204" pitchFamily="18" charset="0"/>
                        </a:rPr>
                        <m:t>= </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2</m:t>
                          </m:r>
                        </m:sup>
                      </m:sSup>
                      <m:r>
                        <a:rPr lang="en-AU" b="0" i="1" dirty="0" smtClean="0">
                          <a:latin typeface="Cambria Math" panose="02040503050406030204" pitchFamily="18" charset="0"/>
                        </a:rPr>
                        <m:t>+8</m:t>
                      </m:r>
                      <m:r>
                        <a:rPr lang="en-AU" i="1" dirty="0">
                          <a:latin typeface="Cambria Math" panose="02040503050406030204" pitchFamily="18" charset="0"/>
                        </a:rPr>
                        <m:t>𝑥</m:t>
                      </m:r>
                      <m:r>
                        <a:rPr lang="en-AU" b="0" i="1" dirty="0" smtClean="0">
                          <a:latin typeface="Cambria Math" panose="02040503050406030204" pitchFamily="18" charset="0"/>
                        </a:rPr>
                        <m:t>+</m:t>
                      </m:r>
                      <m:r>
                        <a:rPr lang="en-AU" i="1" dirty="0">
                          <a:latin typeface="Cambria Math" panose="02040503050406030204" pitchFamily="18" charset="0"/>
                        </a:rPr>
                        <m:t>1</m:t>
                      </m:r>
                      <m:r>
                        <a:rPr lang="en-AU" b="0" i="1" dirty="0" smtClean="0">
                          <a:latin typeface="Cambria Math" panose="02040503050406030204" pitchFamily="18" charset="0"/>
                        </a:rPr>
                        <m:t>5</m:t>
                      </m:r>
                    </m:oMath>
                  </m:oMathPara>
                </a14:m>
                <a:endParaRPr lang="en-AU"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75A6DE53-B4A6-2FDB-07FC-94233B8811E9}"/>
                  </a:ext>
                </a:extLst>
              </p:cNvPr>
              <p:cNvSpPr txBox="1">
                <a:spLocks noRot="1" noChangeAspect="1" noMove="1" noResize="1" noEditPoints="1" noAdjustHandles="1" noChangeArrowheads="1" noChangeShapeType="1" noTextEdit="1"/>
              </p:cNvSpPr>
              <p:nvPr/>
            </p:nvSpPr>
            <p:spPr>
              <a:xfrm>
                <a:off x="359999" y="2228671"/>
                <a:ext cx="6097384" cy="646331"/>
              </a:xfrm>
              <a:prstGeom prst="rect">
                <a:avLst/>
              </a:prstGeom>
              <a:blipFill>
                <a:blip r:embed="rId3"/>
                <a:stretch>
                  <a:fillRect/>
                </a:stretch>
              </a:blipFill>
            </p:spPr>
            <p:txBody>
              <a:bodyPr/>
              <a:lstStyle/>
              <a:p>
                <a:r>
                  <a:rPr lang="en-AU">
                    <a:noFill/>
                  </a:rPr>
                  <a:t> </a:t>
                </a:r>
              </a:p>
            </p:txBody>
          </p:sp>
        </mc:Fallback>
      </mc:AlternateContent>
      <p:graphicFrame>
        <p:nvGraphicFramePr>
          <p:cNvPr id="6" name="Table 5" descr="A table listing all of the possible factors of 24 and their possible sum.">
            <a:extLst>
              <a:ext uri="{FF2B5EF4-FFF2-40B4-BE49-F238E27FC236}">
                <a16:creationId xmlns:a16="http://schemas.microsoft.com/office/drawing/2014/main" id="{ACFEBCFE-A50F-0075-87A5-1109467ACB14}"/>
              </a:ext>
            </a:extLst>
          </p:cNvPr>
          <p:cNvGraphicFramePr>
            <a:graphicFrameLocks noGrp="1"/>
          </p:cNvGraphicFramePr>
          <p:nvPr>
            <p:extLst>
              <p:ext uri="{D42A27DB-BD31-4B8C-83A1-F6EECF244321}">
                <p14:modId xmlns:p14="http://schemas.microsoft.com/office/powerpoint/2010/main" val="759426887"/>
              </p:ext>
            </p:extLst>
          </p:nvPr>
        </p:nvGraphicFramePr>
        <p:xfrm>
          <a:off x="359998" y="3132945"/>
          <a:ext cx="3351876" cy="1112520"/>
        </p:xfrm>
        <a:graphic>
          <a:graphicData uri="http://schemas.openxmlformats.org/drawingml/2006/table">
            <a:tbl>
              <a:tblPr firstRow="1" bandRow="1">
                <a:tableStyleId>{69012ECD-51FC-41F1-AA8D-1B2483CD663E}</a:tableStyleId>
              </a:tblPr>
              <a:tblGrid>
                <a:gridCol w="1117292">
                  <a:extLst>
                    <a:ext uri="{9D8B030D-6E8A-4147-A177-3AD203B41FA5}">
                      <a16:colId xmlns:a16="http://schemas.microsoft.com/office/drawing/2014/main" val="4084198893"/>
                    </a:ext>
                  </a:extLst>
                </a:gridCol>
                <a:gridCol w="1117292">
                  <a:extLst>
                    <a:ext uri="{9D8B030D-6E8A-4147-A177-3AD203B41FA5}">
                      <a16:colId xmlns:a16="http://schemas.microsoft.com/office/drawing/2014/main" val="3958148331"/>
                    </a:ext>
                  </a:extLst>
                </a:gridCol>
                <a:gridCol w="1117292">
                  <a:extLst>
                    <a:ext uri="{9D8B030D-6E8A-4147-A177-3AD203B41FA5}">
                      <a16:colId xmlns:a16="http://schemas.microsoft.com/office/drawing/2014/main" val="28611785"/>
                    </a:ext>
                  </a:extLst>
                </a:gridCol>
              </a:tblGrid>
              <a:tr h="370840">
                <a:tc>
                  <a:txBody>
                    <a:bodyPr/>
                    <a:lstStyle/>
                    <a:p>
                      <a:pPr algn="ctr"/>
                      <a:r>
                        <a:rPr lang="en-AU" dirty="0"/>
                        <a:t>Factor 1</a:t>
                      </a:r>
                    </a:p>
                  </a:txBody>
                  <a:tcPr/>
                </a:tc>
                <a:tc>
                  <a:txBody>
                    <a:bodyPr/>
                    <a:lstStyle/>
                    <a:p>
                      <a:pPr algn="ctr"/>
                      <a:r>
                        <a:rPr lang="en-AU" dirty="0"/>
                        <a:t>Factor 2</a:t>
                      </a:r>
                    </a:p>
                  </a:txBody>
                  <a:tcPr/>
                </a:tc>
                <a:tc>
                  <a:txBody>
                    <a:bodyPr/>
                    <a:lstStyle/>
                    <a:p>
                      <a:pPr algn="ctr"/>
                      <a:r>
                        <a:rPr lang="en-AU" dirty="0"/>
                        <a:t>Sum</a:t>
                      </a:r>
                    </a:p>
                  </a:txBody>
                  <a:tcPr/>
                </a:tc>
                <a:extLst>
                  <a:ext uri="{0D108BD9-81ED-4DB2-BD59-A6C34878D82A}">
                    <a16:rowId xmlns:a16="http://schemas.microsoft.com/office/drawing/2014/main" val="4116916821"/>
                  </a:ext>
                </a:extLst>
              </a:tr>
              <a:tr h="370840">
                <a:tc>
                  <a:txBody>
                    <a:bodyPr/>
                    <a:lstStyle/>
                    <a:p>
                      <a:pPr algn="ctr"/>
                      <a:r>
                        <a:rPr lang="en-AU" dirty="0"/>
                        <a:t>1</a:t>
                      </a:r>
                    </a:p>
                  </a:txBody>
                  <a:tcPr/>
                </a:tc>
                <a:tc>
                  <a:txBody>
                    <a:bodyPr/>
                    <a:lstStyle/>
                    <a:p>
                      <a:pPr algn="ctr"/>
                      <a:r>
                        <a:rPr lang="en-AU" dirty="0"/>
                        <a:t>15</a:t>
                      </a:r>
                    </a:p>
                  </a:txBody>
                  <a:tcPr/>
                </a:tc>
                <a:tc>
                  <a:txBody>
                    <a:bodyPr/>
                    <a:lstStyle/>
                    <a:p>
                      <a:pPr algn="ctr"/>
                      <a:r>
                        <a:rPr lang="en-AU" dirty="0"/>
                        <a:t>+16</a:t>
                      </a:r>
                    </a:p>
                  </a:txBody>
                  <a:tcPr/>
                </a:tc>
                <a:extLst>
                  <a:ext uri="{0D108BD9-81ED-4DB2-BD59-A6C34878D82A}">
                    <a16:rowId xmlns:a16="http://schemas.microsoft.com/office/drawing/2014/main" val="1840441529"/>
                  </a:ext>
                </a:extLst>
              </a:tr>
              <a:tr h="370840">
                <a:tc>
                  <a:txBody>
                    <a:bodyPr/>
                    <a:lstStyle/>
                    <a:p>
                      <a:pPr algn="ctr"/>
                      <a:r>
                        <a:rPr lang="en-AU" dirty="0"/>
                        <a:t>3</a:t>
                      </a:r>
                    </a:p>
                  </a:txBody>
                  <a:tcPr/>
                </a:tc>
                <a:tc>
                  <a:txBody>
                    <a:bodyPr/>
                    <a:lstStyle/>
                    <a:p>
                      <a:pPr algn="ctr"/>
                      <a:r>
                        <a:rPr lang="en-AU" dirty="0"/>
                        <a:t>5</a:t>
                      </a:r>
                    </a:p>
                  </a:txBody>
                  <a:tcPr/>
                </a:tc>
                <a:tc>
                  <a:txBody>
                    <a:bodyPr/>
                    <a:lstStyle/>
                    <a:p>
                      <a:pPr algn="ctr"/>
                      <a:r>
                        <a:rPr lang="en-AU" dirty="0"/>
                        <a:t>+8</a:t>
                      </a:r>
                    </a:p>
                  </a:txBody>
                  <a:tcPr/>
                </a:tc>
                <a:extLst>
                  <a:ext uri="{0D108BD9-81ED-4DB2-BD59-A6C34878D82A}">
                    <a16:rowId xmlns:a16="http://schemas.microsoft.com/office/drawing/2014/main" val="34379444"/>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A06B72E-2D79-4F05-47B4-3EFCAC64F459}"/>
                  </a:ext>
                </a:extLst>
              </p:cNvPr>
              <p:cNvSpPr txBox="1"/>
              <p:nvPr/>
            </p:nvSpPr>
            <p:spPr>
              <a:xfrm>
                <a:off x="348000" y="4503408"/>
                <a:ext cx="6097384" cy="646331"/>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i="1" dirty="0">
                          <a:latin typeface="Cambria Math" panose="02040503050406030204" pitchFamily="18" charset="0"/>
                        </a:rPr>
                        <m:t>𝑓</m:t>
                      </m:r>
                      <m:d>
                        <m:dPr>
                          <m:ctrlPr>
                            <a:rPr lang="en-AU" i="1" dirty="0">
                              <a:latin typeface="Cambria Math" panose="02040503050406030204" pitchFamily="18" charset="0"/>
                            </a:rPr>
                          </m:ctrlPr>
                        </m:dPr>
                        <m:e>
                          <m:r>
                            <a:rPr lang="en-AU" i="1" dirty="0">
                              <a:latin typeface="Cambria Math" panose="02040503050406030204" pitchFamily="18" charset="0"/>
                            </a:rPr>
                            <m:t>𝑥</m:t>
                          </m:r>
                        </m:e>
                      </m:d>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+3)(</m:t>
                      </m:r>
                      <m:r>
                        <a:rPr lang="en-AU" i="1" dirty="0">
                          <a:latin typeface="Cambria Math" panose="02040503050406030204" pitchFamily="18" charset="0"/>
                        </a:rPr>
                        <m:t>𝑥</m:t>
                      </m:r>
                      <m:r>
                        <a:rPr lang="en-AU" b="0" i="1" dirty="0" smtClean="0">
                          <a:latin typeface="Cambria Math" panose="02040503050406030204" pitchFamily="18" charset="0"/>
                        </a:rPr>
                        <m:t>+5</m:t>
                      </m:r>
                      <m:r>
                        <a:rPr lang="en-AU" i="1" dirty="0">
                          <a:latin typeface="Cambria Math" panose="02040503050406030204" pitchFamily="18" charset="0"/>
                        </a:rPr>
                        <m:t>)</m:t>
                      </m:r>
                    </m:oMath>
                  </m:oMathPara>
                </a14:m>
                <a:endParaRPr lang="en-AU" dirty="0"/>
              </a:p>
            </p:txBody>
          </p:sp>
        </mc:Choice>
        <mc:Fallback xmlns="">
          <p:sp>
            <p:nvSpPr>
              <p:cNvPr id="10" name="TextBox 9">
                <a:extLst>
                  <a:ext uri="{FF2B5EF4-FFF2-40B4-BE49-F238E27FC236}">
                    <a16:creationId xmlns:a16="http://schemas.microsoft.com/office/drawing/2014/main" id="{1A06B72E-2D79-4F05-47B4-3EFCAC64F459}"/>
                  </a:ext>
                </a:extLst>
              </p:cNvPr>
              <p:cNvSpPr txBox="1">
                <a:spLocks noRot="1" noChangeAspect="1" noMove="1" noResize="1" noEditPoints="1" noAdjustHandles="1" noChangeArrowheads="1" noChangeShapeType="1" noTextEdit="1"/>
              </p:cNvSpPr>
              <p:nvPr/>
            </p:nvSpPr>
            <p:spPr>
              <a:xfrm>
                <a:off x="348000" y="4503408"/>
                <a:ext cx="6097384" cy="646331"/>
              </a:xfrm>
              <a:prstGeom prst="rect">
                <a:avLst/>
              </a:prstGeom>
              <a:blipFill>
                <a:blip r:embed="rId4"/>
                <a:stretch>
                  <a:fillRect/>
                </a:stretch>
              </a:blipFill>
            </p:spPr>
            <p:txBody>
              <a:bodyPr/>
              <a:lstStyle/>
              <a:p>
                <a:r>
                  <a:rPr lang="en-AU">
                    <a:noFill/>
                  </a:rPr>
                  <a:t> </a:t>
                </a:r>
              </a:p>
            </p:txBody>
          </p:sp>
        </mc:Fallback>
      </mc:AlternateContent>
      <p:pic>
        <p:nvPicPr>
          <p:cNvPr id="7" name="Picture 6" descr="A graph of the parabola f(x) = x^2 +8x+15">
            <a:extLst>
              <a:ext uri="{FF2B5EF4-FFF2-40B4-BE49-F238E27FC236}">
                <a16:creationId xmlns:a16="http://schemas.microsoft.com/office/drawing/2014/main" id="{259691AE-A16B-D76D-F142-509B60BE534E}"/>
              </a:ext>
            </a:extLst>
          </p:cNvPr>
          <p:cNvPicPr>
            <a:picLocks noChangeAspect="1"/>
          </p:cNvPicPr>
          <p:nvPr/>
        </p:nvPicPr>
        <p:blipFill>
          <a:blip r:embed="rId5">
            <a:extLst>
              <a:ext uri="{28A0092B-C50C-407E-A947-70E740481C1C}">
                <a14:useLocalDpi xmlns:a14="http://schemas.microsoft.com/office/drawing/2010/main" val="0"/>
              </a:ext>
            </a:extLst>
          </a:blip>
          <a:srcRect t="5338"/>
          <a:stretch>
            <a:fillRect/>
          </a:stretch>
        </p:blipFill>
        <p:spPr>
          <a:xfrm>
            <a:off x="4948136" y="1973475"/>
            <a:ext cx="5907932" cy="4543980"/>
          </a:xfrm>
          <a:prstGeom prst="rect">
            <a:avLst/>
          </a:prstGeom>
        </p:spPr>
      </p:pic>
      <p:sp>
        <p:nvSpPr>
          <p:cNvPr id="8" name="Rectangle: Rounded Corners 7">
            <a:extLst>
              <a:ext uri="{FF2B5EF4-FFF2-40B4-BE49-F238E27FC236}">
                <a16:creationId xmlns:a16="http://schemas.microsoft.com/office/drawing/2014/main" id="{E0DA7D22-9CFA-F886-3244-B4F68A2DAB88}"/>
              </a:ext>
              <a:ext uri="{C183D7F6-B498-43B3-948B-1728B52AA6E4}">
                <adec:decorative xmlns:adec="http://schemas.microsoft.com/office/drawing/2017/decorative" val="1"/>
              </a:ext>
            </a:extLst>
          </p:cNvPr>
          <p:cNvSpPr/>
          <p:nvPr/>
        </p:nvSpPr>
        <p:spPr>
          <a:xfrm>
            <a:off x="348000" y="3880223"/>
            <a:ext cx="3351875" cy="365242"/>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ABA94984-7306-E7CC-9927-903875B860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1895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1ACD0FE9-2E36-4E2D-A2C6-E227E84C4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E3E76218-B129-49DE-ACFC-BAB9D9414ACE}">
  <ds:schemaRefs>
    <ds:schemaRef ds:uri="http://schemas.openxmlformats.org/package/2006/metadata/core-properties"/>
    <ds:schemaRef ds:uri="0d94be99-a0f6-44e7-93d1-7f56be2e14d5"/>
    <ds:schemaRef ds:uri="8c6f0761-0ef4-4d3b-8fe8-3b60dff82ea3"/>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1228</TotalTime>
  <Words>1103</Words>
  <Application>Microsoft Office PowerPoint</Application>
  <PresentationFormat>Widescreen</PresentationFormat>
  <Paragraphs>131</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Public Sans</vt:lpstr>
      <vt:lpstr>Times New Roman</vt:lpstr>
      <vt:lpstr>Calibri</vt:lpstr>
      <vt:lpstr>Cambria Math</vt:lpstr>
      <vt:lpstr>Open Sans</vt:lpstr>
      <vt:lpstr>NSWG Corporate</vt:lpstr>
      <vt:lpstr>Graphing monic quadratic functions</vt:lpstr>
      <vt:lpstr>Learning intentions and success criteria</vt:lpstr>
      <vt:lpstr>Activating prior knowledge</vt:lpstr>
      <vt:lpstr>Making zero</vt:lpstr>
      <vt:lpstr>Connecting learning</vt:lpstr>
      <vt:lpstr>Finding the x-intercepts</vt:lpstr>
      <vt:lpstr>Releasing responsibility</vt:lpstr>
      <vt:lpstr>Graphing a monic quadratic function (1)</vt:lpstr>
      <vt:lpstr>Graphing a monic quadratic function (2)</vt:lpstr>
      <vt:lpstr>Independent practice</vt:lpstr>
      <vt:lpstr>Which parabola?</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6 – Graphing monic quadratic functions – slide deck </dc:title>
  <dc:creator>NSW Department of Education</dc:creator>
  <dcterms:created xsi:type="dcterms:W3CDTF">2025-05-19T21:52:24Z</dcterms:created>
  <dcterms:modified xsi:type="dcterms:W3CDTF">2025-12-03T01:03:19Z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