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5"/>
  </p:notesMasterIdLst>
  <p:handoutMasterIdLst>
    <p:handoutMasterId r:id="rId16"/>
  </p:handoutMasterIdLst>
  <p:sldIdLst>
    <p:sldId id="26505" r:id="rId5"/>
    <p:sldId id="26383" r:id="rId6"/>
    <p:sldId id="26506" r:id="rId7"/>
    <p:sldId id="26524" r:id="rId8"/>
    <p:sldId id="2141411854" r:id="rId9"/>
    <p:sldId id="26508" r:id="rId10"/>
    <p:sldId id="26509" r:id="rId11"/>
    <p:sldId id="26512" r:id="rId12"/>
    <p:sldId id="360" r:id="rId13"/>
    <p:sldId id="361" r:id="rId14"/>
  </p:sldIdLst>
  <p:sldSz cx="12192000" cy="6858000"/>
  <p:notesSz cx="6858000" cy="9144000"/>
  <p:embeddedFontLst>
    <p:embeddedFont>
      <p:font typeface="Cambria Math" panose="02040503050406030204" pitchFamily="18" charset="0"/>
      <p:regular r:id="rId17"/>
    </p:embeddedFont>
    <p:embeddedFont>
      <p:font typeface="Public Sans" pitchFamily="2" charset="0"/>
      <p:regular r:id="rId18"/>
      <p:bold r:id="rId19"/>
      <p:italic r:id="rId20"/>
      <p:boldItalic r:id="rId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id="{37641C72-2B0D-4DA7-863C-82465FA72A95}">
          <p14:sldIdLst>
            <p14:sldId id="26505"/>
            <p14:sldId id="26383"/>
            <p14:sldId id="26506"/>
            <p14:sldId id="26524"/>
            <p14:sldId id="2141411854"/>
            <p14:sldId id="26508"/>
            <p14:sldId id="26509"/>
            <p14:sldId id="26512"/>
            <p14:sldId id="360"/>
            <p14:sldId id="361"/>
          </p14:sldIdLst>
        </p14:section>
        <p14:section name="Remove slides below once finalised" id="{BEA36A65-5040-4542-B1F5-8DA14C22E91D}">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1F9DAA67-1999-CDD5-89B9-99579500886D}" name="Belinda Zammit" initials="BZ" userId="S::Belinda.Zammit3@det.nsw.edu.au::19300e28-55a3-4c43-b3ac-256c5f3db2f0" providerId="AD"/>
  <p188:author id="{7A515281-0D4E-108C-0E29-1B372EFE0351}" name="Casey Law" initials="CL" userId="S::casey.law6@det.nsw.edu.au::f30dbcee-59ca-40a3-8d27-f74b8047a654" providerId="AD"/>
  <p188:author id="{C25A559F-B1DB-14E4-86C7-DB877BD15D7B}"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5EB52E-75FB-4D55-B7E9-11F48D422F71}" v="1" dt="2025-11-26T02:06:12.29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4" autoAdjust="0"/>
    <p:restoredTop sz="86370" autoAdjust="0"/>
  </p:normalViewPr>
  <p:slideViewPr>
    <p:cSldViewPr snapToGrid="0">
      <p:cViewPr varScale="1">
        <p:scale>
          <a:sx n="78" d="100"/>
          <a:sy n="78" d="100"/>
        </p:scale>
        <p:origin x="276" y="96"/>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152033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cs typeface="Arial"/>
              </a:rPr>
              <a:t>Factorising monic quadratic functions</a:t>
            </a:r>
            <a:endParaRPr lang="en-US" dirty="0"/>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cs typeface="Arial"/>
              </a:rPr>
              <a:t>Mathematics Advanced – (Stage 6) Year 11</a:t>
            </a:r>
            <a:endParaRPr lang="en-US" dirty="0"/>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vert="horz" lIns="0" tIns="0" rIns="0" bIns="0" rtlCol="0" anchor="t">
            <a:noAutofit/>
          </a:bodyPr>
          <a:lstStyle/>
          <a:p>
            <a:r>
              <a:rPr lang="en-AU">
                <a:latin typeface="+mj-lt"/>
                <a:cs typeface="Arial"/>
              </a:rPr>
              <a:t>Working with </a:t>
            </a:r>
            <a:r>
              <a:rPr lang="en-AU" dirty="0">
                <a:latin typeface="+mj-lt"/>
                <a:cs typeface="Arial"/>
              </a:rPr>
              <a:t>linear and quadratic functions</a:t>
            </a:r>
            <a:endParaRPr lang="en-AU" dirty="0">
              <a:latin typeface="+mj-lt"/>
            </a:endParaRPr>
          </a:p>
        </p:txBody>
      </p:sp>
      <p:sp>
        <p:nvSpPr>
          <p:cNvPr id="2" name="Picture Placeholder 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a:latin typeface="+mn-lt"/>
            </a:endParaRPr>
          </a:p>
        </p:txBody>
      </p:sp>
      <p:pic>
        <p:nvPicPr>
          <p:cNvPr id="4" name="Picture Placeholder 4">
            <a:extLst>
              <a:ext uri="{FF2B5EF4-FFF2-40B4-BE49-F238E27FC236}">
                <a16:creationId xmlns:a16="http://schemas.microsoft.com/office/drawing/2014/main" id="{23571B2C-D719-9EF6-D49A-7AAAA509CFB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3150" r="27598"/>
          <a:stretch/>
        </p:blipFill>
        <p:spPr>
          <a:xfrm>
            <a:off x="7127996" y="0"/>
            <a:ext cx="5064000"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0977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expand and factorise algebraic expressions involved in quadratic functions.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expand binomial products.</a:t>
            </a:r>
          </a:p>
          <a:p>
            <a:pPr marL="342900" indent="-342900">
              <a:lnSpc>
                <a:spcPct val="150000"/>
              </a:lnSpc>
              <a:spcAft>
                <a:spcPts val="600"/>
              </a:spcAft>
              <a:buFont typeface="Arial"/>
              <a:buChar char="•"/>
            </a:pPr>
            <a:r>
              <a:rPr lang="en-AU" sz="2000" dirty="0">
                <a:cs typeface="Arial" panose="020B0604020202020204" pitchFamily="34" charset="0"/>
              </a:rPr>
              <a:t>I can factorise monic quadratic functions.</a:t>
            </a:r>
          </a:p>
          <a:p>
            <a:pPr marL="342900" indent="-342900">
              <a:lnSpc>
                <a:spcPct val="150000"/>
              </a:lnSpc>
              <a:spcAft>
                <a:spcPts val="600"/>
              </a:spcAft>
              <a:buFont typeface="Arial"/>
              <a:buChar char="•"/>
            </a:pPr>
            <a:r>
              <a:rPr lang="en-AU" sz="2000" dirty="0">
                <a:cs typeface="Arial" panose="020B0604020202020204" pitchFamily="34" charset="0"/>
              </a:rPr>
              <a:t>I can connect the concept of expansion and factorisation.</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B96A71-1255-F843-398F-FB7BAC85F24E}"/>
              </a:ext>
            </a:extLst>
          </p:cNvPr>
          <p:cNvSpPr>
            <a:spLocks noGrp="1"/>
          </p:cNvSpPr>
          <p:nvPr>
            <p:ph type="title"/>
          </p:nvPr>
        </p:nvSpPr>
        <p:spPr>
          <a:xfrm>
            <a:off x="359999" y="346877"/>
            <a:ext cx="11484000" cy="545601"/>
          </a:xfrm>
        </p:spPr>
        <p:txBody>
          <a:bodyPr/>
          <a:lstStyle/>
          <a:p>
            <a:r>
              <a:rPr lang="en-AU" dirty="0"/>
              <a:t>Comparing representations</a:t>
            </a:r>
          </a:p>
        </p:txBody>
      </p:sp>
      <p:sp>
        <p:nvSpPr>
          <p:cNvPr id="5" name="Text Placeholder 4">
            <a:extLst>
              <a:ext uri="{FF2B5EF4-FFF2-40B4-BE49-F238E27FC236}">
                <a16:creationId xmlns:a16="http://schemas.microsoft.com/office/drawing/2014/main" id="{07E7289C-1808-2D2E-DC2F-547D421C76FB}"/>
              </a:ext>
            </a:extLst>
          </p:cNvPr>
          <p:cNvSpPr>
            <a:spLocks noGrp="1"/>
          </p:cNvSpPr>
          <p:nvPr>
            <p:ph type="body" sz="quarter" idx="18"/>
          </p:nvPr>
        </p:nvSpPr>
        <p:spPr/>
        <p:txBody>
          <a:bodyPr/>
          <a:lstStyle/>
          <a:p>
            <a:r>
              <a:rPr lang="en-AU" dirty="0"/>
              <a:t>Expanding binomial products</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9165AA2-8298-8860-7F5D-E0EA4AF32CE5}"/>
                  </a:ext>
                </a:extLst>
              </p:cNvPr>
              <p:cNvSpPr>
                <a:spLocks noGrp="1"/>
              </p:cNvSpPr>
              <p:nvPr>
                <p:ph type="body" sz="quarter" idx="17"/>
              </p:nvPr>
            </p:nvSpPr>
            <p:spPr/>
            <p:txBody>
              <a:bodyPr/>
              <a:lstStyle/>
              <a:p>
                <a:r>
                  <a:rPr lang="en-AU" dirty="0"/>
                  <a:t>Expand </a:t>
                </a:r>
                <a14:m>
                  <m:oMath xmlns:m="http://schemas.openxmlformats.org/officeDocument/2006/math">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+5)(</m:t>
                    </m:r>
                    <m:r>
                      <a:rPr lang="en-AU" i="1">
                        <a:latin typeface="Cambria Math" panose="02040503050406030204" pitchFamily="18" charset="0"/>
                      </a:rPr>
                      <m:t>𝑥</m:t>
                    </m:r>
                    <m:r>
                      <a:rPr lang="en-AU" i="1">
                        <a:latin typeface="Cambria Math" panose="02040503050406030204" pitchFamily="18" charset="0"/>
                      </a:rPr>
                      <m:t>−3)</m:t>
                    </m:r>
                  </m:oMath>
                </a14:m>
                <a:endParaRPr lang="en-AU" dirty="0"/>
              </a:p>
            </p:txBody>
          </p:sp>
        </mc:Choice>
        <mc:Fallback xmlns="">
          <p:sp>
            <p:nvSpPr>
              <p:cNvPr id="4" name="Text Placeholder 3">
                <a:extLst>
                  <a:ext uri="{FF2B5EF4-FFF2-40B4-BE49-F238E27FC236}">
                    <a16:creationId xmlns:a16="http://schemas.microsoft.com/office/drawing/2014/main" id="{89165AA2-8298-8860-7F5D-E0EA4AF32CE5}"/>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pic>
        <p:nvPicPr>
          <p:cNvPr id="9" name="Picture 8" descr="A comparative worked example comparing using the area model to the FOIL method for expanding (x+5)(x-3). On the left-hand side, the area model is presented with the solution of x^2+2x-15 being presented below it. On the right-hand side, the FOIL method is illustrated with colour-coded arrows that match the terms on the right-hand side of the equation they create.">
            <a:extLst>
              <a:ext uri="{FF2B5EF4-FFF2-40B4-BE49-F238E27FC236}">
                <a16:creationId xmlns:a16="http://schemas.microsoft.com/office/drawing/2014/main" id="{D662FE04-7D32-8D24-7259-1D34369BAAED}"/>
              </a:ext>
            </a:extLst>
          </p:cNvPr>
          <p:cNvPicPr>
            <a:picLocks noChangeAspect="1"/>
          </p:cNvPicPr>
          <p:nvPr/>
        </p:nvPicPr>
        <p:blipFill>
          <a:blip r:embed="rId3"/>
          <a:srcRect t="11711"/>
          <a:stretch>
            <a:fillRect/>
          </a:stretch>
        </p:blipFill>
        <p:spPr>
          <a:xfrm>
            <a:off x="359999" y="2130543"/>
            <a:ext cx="11472001" cy="4248156"/>
          </a:xfrm>
          <a:prstGeom prst="rect">
            <a:avLst/>
          </a:prstGeom>
        </p:spPr>
      </p:pic>
      <p:sp>
        <p:nvSpPr>
          <p:cNvPr id="10" name="Speech Bubble: Rectangle with Corners Rounded 9">
            <a:extLst>
              <a:ext uri="{FF2B5EF4-FFF2-40B4-BE49-F238E27FC236}">
                <a16:creationId xmlns:a16="http://schemas.microsoft.com/office/drawing/2014/main" id="{E0475549-D0C5-3F66-E9DC-0F804A31CFD1}"/>
              </a:ext>
            </a:extLst>
          </p:cNvPr>
          <p:cNvSpPr/>
          <p:nvPr/>
        </p:nvSpPr>
        <p:spPr>
          <a:xfrm>
            <a:off x="262156" y="2665890"/>
            <a:ext cx="2489550" cy="1468694"/>
          </a:xfrm>
          <a:prstGeom prst="wedgeRoundRectCallout">
            <a:avLst>
              <a:gd name="adj1" fmla="val 67222"/>
              <a:gd name="adj2" fmla="val 2781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Which of the arrows in the FOIL method correspond to each rectangle in the area model?</a:t>
            </a:r>
          </a:p>
        </p:txBody>
      </p:sp>
      <p:sp>
        <p:nvSpPr>
          <p:cNvPr id="11" name="Speech Bubble: Rectangle with Corners Rounded 10">
            <a:extLst>
              <a:ext uri="{FF2B5EF4-FFF2-40B4-BE49-F238E27FC236}">
                <a16:creationId xmlns:a16="http://schemas.microsoft.com/office/drawing/2014/main" id="{94EA4515-E64F-3AB8-B659-64E177557D97}"/>
              </a:ext>
            </a:extLst>
          </p:cNvPr>
          <p:cNvSpPr/>
          <p:nvPr/>
        </p:nvSpPr>
        <p:spPr>
          <a:xfrm>
            <a:off x="9611625" y="2130543"/>
            <a:ext cx="2489550" cy="956605"/>
          </a:xfrm>
          <a:prstGeom prst="wedgeRoundRectCallout">
            <a:avLst>
              <a:gd name="adj1" fmla="val -42071"/>
              <a:gd name="adj2" fmla="val 7489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are there four terms before simplifying?</a:t>
            </a:r>
          </a:p>
        </p:txBody>
      </p:sp>
      <p:sp>
        <p:nvSpPr>
          <p:cNvPr id="17" name="Speech Bubble: Rectangle with Corners Rounded 16">
            <a:extLst>
              <a:ext uri="{FF2B5EF4-FFF2-40B4-BE49-F238E27FC236}">
                <a16:creationId xmlns:a16="http://schemas.microsoft.com/office/drawing/2014/main" id="{AE237ACA-DA3D-B32E-4CD8-A2CB560F9EA8}"/>
              </a:ext>
            </a:extLst>
          </p:cNvPr>
          <p:cNvSpPr/>
          <p:nvPr/>
        </p:nvSpPr>
        <p:spPr>
          <a:xfrm>
            <a:off x="6585123" y="5149209"/>
            <a:ext cx="3227950" cy="956605"/>
          </a:xfrm>
          <a:prstGeom prst="wedgeRoundRectCallout">
            <a:avLst>
              <a:gd name="adj1" fmla="val -35165"/>
              <a:gd name="adj2" fmla="val -8247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could you predict the sign of each term before expanding?</a:t>
            </a:r>
          </a:p>
        </p:txBody>
      </p:sp>
    </p:spTree>
    <p:extLst>
      <p:ext uri="{BB962C8B-B14F-4D97-AF65-F5344CB8AC3E}">
        <p14:creationId xmlns:p14="http://schemas.microsoft.com/office/powerpoint/2010/main" val="32335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1A480-FF6D-5566-E6C7-BD469E3A889E}"/>
              </a:ext>
            </a:extLst>
          </p:cNvPr>
          <p:cNvSpPr>
            <a:spLocks noGrp="1"/>
          </p:cNvSpPr>
          <p:nvPr>
            <p:ph type="title"/>
          </p:nvPr>
        </p:nvSpPr>
        <p:spPr/>
        <p:txBody>
          <a:bodyPr/>
          <a:lstStyle/>
          <a:p>
            <a:r>
              <a:rPr lang="en-AU" dirty="0"/>
              <a:t>Your turn – expanding binomial products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2C3B1ED-6069-C837-BB56-8066AFF471C1}"/>
                  </a:ext>
                </a:extLst>
              </p:cNvPr>
              <p:cNvSpPr>
                <a:spLocks noGrp="1"/>
              </p:cNvSpPr>
              <p:nvPr>
                <p:ph type="body" sz="quarter" idx="17"/>
              </p:nvPr>
            </p:nvSpPr>
            <p:spPr/>
            <p:txBody>
              <a:bodyPr/>
              <a:lstStyle/>
              <a:p>
                <a:r>
                  <a:rPr lang="en-AU" dirty="0"/>
                  <a:t>Expand </a:t>
                </a:r>
                <a14:m>
                  <m:oMath xmlns:m="http://schemas.openxmlformats.org/officeDocument/2006/math">
                    <m:r>
                      <a:rPr lang="en-AU" i="1">
                        <a:latin typeface="Cambria Math" panose="02040503050406030204" pitchFamily="18" charset="0"/>
                      </a:rPr>
                      <m:t>(</m:t>
                    </m:r>
                    <m:r>
                      <a:rPr lang="en-AU" i="1">
                        <a:latin typeface="Cambria Math" panose="02040503050406030204" pitchFamily="18" charset="0"/>
                      </a:rPr>
                      <m:t>𝑥</m:t>
                    </m:r>
                    <m:r>
                      <a:rPr lang="en-AU" b="0" i="1" smtClean="0">
                        <a:latin typeface="Cambria Math" panose="02040503050406030204" pitchFamily="18" charset="0"/>
                      </a:rPr>
                      <m:t>−6</m:t>
                    </m:r>
                    <m:r>
                      <a:rPr lang="en-AU" i="1">
                        <a:latin typeface="Cambria Math" panose="02040503050406030204" pitchFamily="18" charset="0"/>
                      </a:rPr>
                      <m:t>)(</m:t>
                    </m:r>
                    <m:r>
                      <a:rPr lang="en-AU" i="1">
                        <a:latin typeface="Cambria Math" panose="02040503050406030204" pitchFamily="18" charset="0"/>
                      </a:rPr>
                      <m:t>𝑥</m:t>
                    </m:r>
                    <m:r>
                      <a:rPr lang="en-AU" b="0" i="1" smtClean="0">
                        <a:latin typeface="Cambria Math" panose="02040503050406030204" pitchFamily="18" charset="0"/>
                      </a:rPr>
                      <m:t>+4</m:t>
                    </m:r>
                    <m:r>
                      <a:rPr lang="en-AU" i="1">
                        <a:latin typeface="Cambria Math" panose="02040503050406030204" pitchFamily="18" charset="0"/>
                      </a:rPr>
                      <m:t>)</m:t>
                    </m:r>
                  </m:oMath>
                </a14:m>
                <a:endParaRPr lang="en-AU" dirty="0"/>
              </a:p>
              <a:p>
                <a:endParaRPr lang="en-AU" dirty="0"/>
              </a:p>
            </p:txBody>
          </p:sp>
        </mc:Choice>
        <mc:Fallback xmlns="">
          <p:sp>
            <p:nvSpPr>
              <p:cNvPr id="5" name="Text Placeholder 4">
                <a:extLst>
                  <a:ext uri="{FF2B5EF4-FFF2-40B4-BE49-F238E27FC236}">
                    <a16:creationId xmlns:a16="http://schemas.microsoft.com/office/drawing/2014/main" id="{42C3B1ED-6069-C837-BB56-8066AFF471C1}"/>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pic>
        <p:nvPicPr>
          <p:cNvPr id="7" name="Picture 6" descr="A comparative worked example comparing the use of the area model to the FOIL method for expanding (x-6)(x+4). On the left-hand side, the area model is presented with the solution of x^2-2x-24 being presented below it. On the right-hand side, the FOIL method is shown with colour-coded arrows matching the terms on the right-hand side of the equation that they create.">
            <a:extLst>
              <a:ext uri="{FF2B5EF4-FFF2-40B4-BE49-F238E27FC236}">
                <a16:creationId xmlns:a16="http://schemas.microsoft.com/office/drawing/2014/main" id="{46D186B5-8B64-8833-5C67-8E3F0EC34C34}"/>
              </a:ext>
            </a:extLst>
          </p:cNvPr>
          <p:cNvPicPr>
            <a:picLocks noChangeAspect="1"/>
          </p:cNvPicPr>
          <p:nvPr/>
        </p:nvPicPr>
        <p:blipFill>
          <a:blip r:embed="rId3"/>
          <a:stretch>
            <a:fillRect/>
          </a:stretch>
        </p:blipFill>
        <p:spPr>
          <a:xfrm>
            <a:off x="348000" y="2171174"/>
            <a:ext cx="11483999" cy="4177292"/>
          </a:xfrm>
          <a:prstGeom prst="rect">
            <a:avLst/>
          </a:prstGeom>
        </p:spPr>
      </p:pic>
      <p:sp>
        <p:nvSpPr>
          <p:cNvPr id="2" name="Slide Number Placeholder 1">
            <a:extLst>
              <a:ext uri="{FF2B5EF4-FFF2-40B4-BE49-F238E27FC236}">
                <a16:creationId xmlns:a16="http://schemas.microsoft.com/office/drawing/2014/main" id="{F2AE5188-700B-BA77-3154-51B567DB5E7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175313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t>Factorising a monic quadratic function (1)</a:t>
            </a:r>
            <a:endParaRPr lang="en-AU" dirty="0">
              <a:latin typeface="+mj-lt"/>
            </a:endParaRP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p:txBody>
          <a:bodyPr/>
          <a:lstStyle/>
          <a:p>
            <a:r>
              <a:rPr lang="en-AU" dirty="0">
                <a:latin typeface="+mj-lt"/>
              </a:rPr>
              <a:t>Worked example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2DE9D8A4-6281-8EEE-1945-2BBAEEDCC55F}"/>
                  </a:ext>
                </a:extLst>
              </p:cNvPr>
              <p:cNvSpPr txBox="1">
                <a:spLocks/>
              </p:cNvSpPr>
              <p:nvPr/>
            </p:nvSpPr>
            <p:spPr>
              <a:xfrm>
                <a:off x="359999" y="1545400"/>
                <a:ext cx="11484000"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Graph </a:t>
                </a:r>
                <a14:m>
                  <m:oMath xmlns:m="http://schemas.openxmlformats.org/officeDocument/2006/math">
                    <m:r>
                      <a:rPr lang="en-AU" i="1" dirty="0" smtClean="0">
                        <a:latin typeface="Cambria Math" panose="02040503050406030204" pitchFamily="18" charset="0"/>
                      </a:rPr>
                      <m:t>𝑓</m:t>
                    </m:r>
                    <m:d>
                      <m:dPr>
                        <m:ctrlPr>
                          <a:rPr lang="en-AU" i="1" dirty="0" smtClean="0">
                            <a:latin typeface="Cambria Math" panose="02040503050406030204" pitchFamily="18" charset="0"/>
                          </a:rPr>
                        </m:ctrlPr>
                      </m:dPr>
                      <m:e>
                        <m:r>
                          <a:rPr lang="en-AU" i="1" dirty="0" smtClean="0">
                            <a:latin typeface="Cambria Math" panose="02040503050406030204" pitchFamily="18" charset="0"/>
                          </a:rPr>
                          <m:t>𝑥</m:t>
                        </m:r>
                      </m:e>
                    </m:d>
                    <m:r>
                      <a:rPr lang="en-AU" i="1" dirty="0" smtClean="0">
                        <a:latin typeface="Cambria Math" panose="02040503050406030204" pitchFamily="18" charset="0"/>
                      </a:rPr>
                      <m:t>=</m:t>
                    </m:r>
                    <m:r>
                      <a:rPr lang="en-AU" i="1" dirty="0">
                        <a:latin typeface="Cambria Math" panose="02040503050406030204" pitchFamily="18" charset="0"/>
                      </a:rPr>
                      <m:t> </m:t>
                    </m:r>
                    <m:sSup>
                      <m:sSupPr>
                        <m:ctrlPr>
                          <a:rPr lang="en-AU" i="1" dirty="0" smtClean="0">
                            <a:latin typeface="Cambria Math" panose="02040503050406030204" pitchFamily="18" charset="0"/>
                          </a:rPr>
                        </m:ctrlPr>
                      </m:sSupPr>
                      <m:e>
                        <m:r>
                          <a:rPr lang="en-AU" i="1" dirty="0" smtClean="0">
                            <a:latin typeface="Cambria Math" panose="02040503050406030204" pitchFamily="18" charset="0"/>
                          </a:rPr>
                          <m:t>𝑥</m:t>
                        </m:r>
                      </m:e>
                      <m:sup>
                        <m:r>
                          <a:rPr lang="en-AU" i="1" dirty="0" smtClean="0">
                            <a:latin typeface="Cambria Math" panose="02040503050406030204" pitchFamily="18" charset="0"/>
                          </a:rPr>
                          <m:t>2</m:t>
                        </m:r>
                      </m:sup>
                    </m:sSup>
                    <m:r>
                      <a:rPr lang="en-AU" b="0" i="1" dirty="0" smtClean="0">
                        <a:latin typeface="Cambria Math" panose="02040503050406030204" pitchFamily="18" charset="0"/>
                      </a:rPr>
                      <m:t>+4</m:t>
                    </m:r>
                    <m:r>
                      <a:rPr lang="en-AU" i="1" dirty="0" smtClean="0">
                        <a:latin typeface="Cambria Math" panose="02040503050406030204" pitchFamily="18" charset="0"/>
                      </a:rPr>
                      <m:t>𝑥</m:t>
                    </m:r>
                    <m:r>
                      <a:rPr lang="en-AU" i="1" dirty="0" smtClean="0">
                        <a:latin typeface="Cambria Math" panose="02040503050406030204" pitchFamily="18" charset="0"/>
                      </a:rPr>
                      <m:t> −12</m:t>
                    </m:r>
                  </m:oMath>
                </a14:m>
                <a:r>
                  <a:rPr lang="en-AU" dirty="0"/>
                  <a:t> by first factorising the expression to determine its </a:t>
                </a:r>
                <a14:m>
                  <m:oMath xmlns:m="http://schemas.openxmlformats.org/officeDocument/2006/math">
                    <m:r>
                      <a:rPr lang="en-AU" i="1" dirty="0" smtClean="0">
                        <a:latin typeface="Cambria Math" panose="02040503050406030204" pitchFamily="18" charset="0"/>
                      </a:rPr>
                      <m:t>𝑥</m:t>
                    </m:r>
                  </m:oMath>
                </a14:m>
                <a:r>
                  <a:rPr lang="en-AU" dirty="0"/>
                  <a:t>-intercepts.</a:t>
                </a:r>
              </a:p>
              <a:p>
                <a:endParaRPr lang="en-AU" dirty="0"/>
              </a:p>
              <a:p>
                <a:endParaRPr lang="en-AU" dirty="0"/>
              </a:p>
              <a:p>
                <a:endParaRPr lang="en-AU" dirty="0"/>
              </a:p>
              <a:p>
                <a:endParaRPr lang="en-AU" dirty="0"/>
              </a:p>
              <a:p>
                <a:pPr/>
                <a14:m>
                  <m:oMathPara xmlns:m="http://schemas.openxmlformats.org/officeDocument/2006/math">
                    <m:oMathParaPr>
                      <m:jc m:val="left"/>
                    </m:oMathParaPr>
                    <m:oMath xmlns:m="http://schemas.openxmlformats.org/officeDocument/2006/math">
                      <m:r>
                        <a:rPr lang="en-AU" i="1" dirty="0" smtClean="0">
                          <a:latin typeface="Cambria Math" panose="02040503050406030204" pitchFamily="18" charset="0"/>
                        </a:rPr>
                        <m:t>𝑓</m:t>
                      </m:r>
                      <m:d>
                        <m:dPr>
                          <m:ctrlPr>
                            <a:rPr lang="en-AU" i="1" dirty="0" smtClean="0">
                              <a:latin typeface="Cambria Math" panose="02040503050406030204" pitchFamily="18" charset="0"/>
                            </a:rPr>
                          </m:ctrlPr>
                        </m:dPr>
                        <m:e>
                          <m:r>
                            <a:rPr lang="en-AU" i="1" dirty="0" smtClean="0">
                              <a:latin typeface="Cambria Math" panose="02040503050406030204" pitchFamily="18" charset="0"/>
                            </a:rPr>
                            <m:t>𝑥</m:t>
                          </m:r>
                        </m:e>
                      </m:d>
                      <m:r>
                        <a:rPr lang="en-AU" i="1" dirty="0" smtClean="0">
                          <a:latin typeface="Cambria Math" panose="02040503050406030204" pitchFamily="18" charset="0"/>
                        </a:rPr>
                        <m:t>=</m:t>
                      </m:r>
                      <m:r>
                        <a:rPr lang="en-AU" i="1" dirty="0">
                          <a:latin typeface="Cambria Math" panose="02040503050406030204" pitchFamily="18" charset="0"/>
                        </a:rPr>
                        <m:t> </m:t>
                      </m:r>
                      <m:sSup>
                        <m:sSupPr>
                          <m:ctrlPr>
                            <a:rPr lang="en-AU" i="1" dirty="0" smtClean="0">
                              <a:latin typeface="Cambria Math" panose="02040503050406030204" pitchFamily="18" charset="0"/>
                            </a:rPr>
                          </m:ctrlPr>
                        </m:sSupPr>
                        <m:e>
                          <m:r>
                            <a:rPr lang="en-AU" i="1" dirty="0" smtClean="0">
                              <a:latin typeface="Cambria Math" panose="02040503050406030204" pitchFamily="18" charset="0"/>
                            </a:rPr>
                            <m:t>𝑥</m:t>
                          </m:r>
                        </m:e>
                        <m:sup>
                          <m:r>
                            <a:rPr lang="en-AU" i="1" dirty="0" smtClean="0">
                              <a:latin typeface="Cambria Math" panose="02040503050406030204" pitchFamily="18" charset="0"/>
                            </a:rPr>
                            <m:t>2</m:t>
                          </m:r>
                        </m:sup>
                      </m:sSup>
                      <m:r>
                        <a:rPr lang="en-AU" b="0" i="1" dirty="0" smtClean="0">
                          <a:latin typeface="Cambria Math" panose="02040503050406030204" pitchFamily="18" charset="0"/>
                        </a:rPr>
                        <m:t>+4</m:t>
                      </m:r>
                      <m:r>
                        <a:rPr lang="en-AU" i="1" dirty="0" smtClean="0">
                          <a:latin typeface="Cambria Math" panose="02040503050406030204" pitchFamily="18" charset="0"/>
                        </a:rPr>
                        <m:t>𝑥</m:t>
                      </m:r>
                      <m:r>
                        <a:rPr lang="en-AU" i="1" dirty="0" smtClean="0">
                          <a:latin typeface="Cambria Math" panose="02040503050406030204" pitchFamily="18" charset="0"/>
                        </a:rPr>
                        <m:t> −12</m:t>
                      </m:r>
                    </m:oMath>
                    <m:oMath xmlns:m="http://schemas.openxmlformats.org/officeDocument/2006/math">
                      <m:r>
                        <a:rPr lang="en-AU" i="1" dirty="0">
                          <a:latin typeface="Cambria Math" panose="02040503050406030204" pitchFamily="18" charset="0"/>
                        </a:rPr>
                        <m:t>𝑓</m:t>
                      </m:r>
                      <m:d>
                        <m:dPr>
                          <m:ctrlPr>
                            <a:rPr lang="en-AU" i="1" dirty="0">
                              <a:latin typeface="Cambria Math" panose="02040503050406030204" pitchFamily="18" charset="0"/>
                            </a:rPr>
                          </m:ctrlPr>
                        </m:dPr>
                        <m:e>
                          <m:r>
                            <a:rPr lang="en-AU" i="1" dirty="0">
                              <a:latin typeface="Cambria Math" panose="02040503050406030204" pitchFamily="18" charset="0"/>
                            </a:rPr>
                            <m:t>𝑥</m:t>
                          </m:r>
                        </m:e>
                      </m:d>
                      <m:r>
                        <a:rPr lang="en-AU" i="1" dirty="0">
                          <a:latin typeface="Cambria Math" panose="02040503050406030204" pitchFamily="18" charset="0"/>
                        </a:rPr>
                        <m:t>=</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𝑥</m:t>
                          </m:r>
                        </m:e>
                        <m:sup>
                          <m:r>
                            <a:rPr lang="en-AU" b="0" i="1" dirty="0" smtClean="0">
                              <a:latin typeface="Cambria Math" panose="02040503050406030204" pitchFamily="18" charset="0"/>
                            </a:rPr>
                            <m:t>2</m:t>
                          </m:r>
                        </m:sup>
                      </m:sSup>
                      <m:r>
                        <a:rPr lang="en-AU" b="0" i="1" dirty="0" smtClean="0">
                          <a:latin typeface="Cambria Math" panose="02040503050406030204" pitchFamily="18" charset="0"/>
                        </a:rPr>
                        <m:t>+6</m:t>
                      </m:r>
                      <m:r>
                        <a:rPr lang="en-AU" b="0" i="1" dirty="0" smtClean="0">
                          <a:latin typeface="Cambria Math" panose="02040503050406030204" pitchFamily="18" charset="0"/>
                        </a:rPr>
                        <m:t>𝑥</m:t>
                      </m:r>
                      <m:r>
                        <a:rPr lang="en-AU" b="0" i="1" dirty="0" smtClean="0">
                          <a:latin typeface="Cambria Math" panose="02040503050406030204" pitchFamily="18" charset="0"/>
                        </a:rPr>
                        <m:t>−2</m:t>
                      </m:r>
                      <m:r>
                        <a:rPr lang="en-AU" b="0" i="1" dirty="0" smtClean="0">
                          <a:latin typeface="Cambria Math" panose="02040503050406030204" pitchFamily="18" charset="0"/>
                        </a:rPr>
                        <m:t>𝑥</m:t>
                      </m:r>
                      <m:r>
                        <a:rPr lang="en-AU" b="0" i="1" dirty="0" smtClean="0">
                          <a:latin typeface="Cambria Math" panose="02040503050406030204" pitchFamily="18" charset="0"/>
                        </a:rPr>
                        <m:t>−12</m:t>
                      </m:r>
                    </m:oMath>
                    <m:oMath xmlns:m="http://schemas.openxmlformats.org/officeDocument/2006/math">
                      <m:r>
                        <a:rPr lang="en-AU" i="1" dirty="0">
                          <a:latin typeface="Cambria Math" panose="02040503050406030204" pitchFamily="18" charset="0"/>
                        </a:rPr>
                        <m:t>𝑓</m:t>
                      </m:r>
                      <m:d>
                        <m:dPr>
                          <m:ctrlPr>
                            <a:rPr lang="en-AU" i="1" dirty="0">
                              <a:latin typeface="Cambria Math" panose="02040503050406030204" pitchFamily="18" charset="0"/>
                            </a:rPr>
                          </m:ctrlPr>
                        </m:dPr>
                        <m:e>
                          <m:r>
                            <a:rPr lang="en-AU" i="1" dirty="0">
                              <a:latin typeface="Cambria Math" panose="02040503050406030204" pitchFamily="18" charset="0"/>
                            </a:rPr>
                            <m:t>𝑥</m:t>
                          </m:r>
                        </m:e>
                      </m:d>
                      <m:r>
                        <a:rPr lang="en-AU" i="1" dirty="0">
                          <a:latin typeface="Cambria Math" panose="02040503050406030204" pitchFamily="18" charset="0"/>
                        </a:rPr>
                        <m:t>=</m:t>
                      </m:r>
                      <m:r>
                        <a:rPr lang="en-AU" b="0" i="1" dirty="0" smtClean="0">
                          <a:latin typeface="Cambria Math" panose="02040503050406030204" pitchFamily="18" charset="0"/>
                        </a:rPr>
                        <m:t>(</m:t>
                      </m:r>
                      <m:r>
                        <a:rPr lang="en-AU" b="0" i="1" dirty="0" smtClean="0">
                          <a:latin typeface="Cambria Math" panose="02040503050406030204" pitchFamily="18" charset="0"/>
                        </a:rPr>
                        <m:t>𝑥</m:t>
                      </m:r>
                      <m:r>
                        <a:rPr lang="en-AU" b="0" i="1" dirty="0" smtClean="0">
                          <a:latin typeface="Cambria Math" panose="02040503050406030204" pitchFamily="18" charset="0"/>
                        </a:rPr>
                        <m:t>+6)(</m:t>
                      </m:r>
                      <m:r>
                        <a:rPr lang="en-AU" b="0" i="1" dirty="0" smtClean="0">
                          <a:latin typeface="Cambria Math" panose="02040503050406030204" pitchFamily="18" charset="0"/>
                        </a:rPr>
                        <m:t>𝑥</m:t>
                      </m:r>
                      <m:r>
                        <a:rPr lang="en-AU" b="0" i="1" dirty="0" smtClean="0">
                          <a:latin typeface="Cambria Math" panose="02040503050406030204" pitchFamily="18" charset="0"/>
                        </a:rPr>
                        <m:t>−2)</m:t>
                      </m:r>
                    </m:oMath>
                  </m:oMathPara>
                </a14:m>
                <a:endParaRPr lang="en-AU" dirty="0"/>
              </a:p>
            </p:txBody>
          </p:sp>
        </mc:Choice>
        <mc:Fallback xmlns="">
          <p:sp>
            <p:nvSpPr>
              <p:cNvPr id="5" name="Text Placeholder 4">
                <a:extLst>
                  <a:ext uri="{FF2B5EF4-FFF2-40B4-BE49-F238E27FC236}">
                    <a16:creationId xmlns:a16="http://schemas.microsoft.com/office/drawing/2014/main" id="{2DE9D8A4-6281-8EEE-1945-2BBAEEDCC55F}"/>
                  </a:ext>
                </a:extLst>
              </p:cNvPr>
              <p:cNvSpPr txBox="1">
                <a:spLocks noRot="1" noChangeAspect="1" noMove="1" noResize="1" noEditPoints="1" noAdjustHandles="1" noChangeArrowheads="1" noChangeShapeType="1" noTextEdit="1"/>
              </p:cNvSpPr>
              <p:nvPr/>
            </p:nvSpPr>
            <p:spPr>
              <a:xfrm>
                <a:off x="359999" y="1545400"/>
                <a:ext cx="11484000" cy="4807835"/>
              </a:xfrm>
              <a:prstGeom prst="rect">
                <a:avLst/>
              </a:prstGeom>
              <a:blipFill>
                <a:blip r:embed="rId4"/>
                <a:stretch>
                  <a:fillRect l="-132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6" name="Table 5" descr="Completed area model of f(x)=x^2+4x+1">
                <a:extLst>
                  <a:ext uri="{FF2B5EF4-FFF2-40B4-BE49-F238E27FC236}">
                    <a16:creationId xmlns:a16="http://schemas.microsoft.com/office/drawing/2014/main" id="{9D79CCFA-D9FE-C3C5-4A54-17B53C017D37}"/>
                  </a:ext>
                </a:extLst>
              </p:cNvPr>
              <p:cNvGraphicFramePr>
                <a:graphicFrameLocks noGrp="1"/>
              </p:cNvGraphicFramePr>
              <p:nvPr>
                <p:extLst>
                  <p:ext uri="{D42A27DB-BD31-4B8C-83A1-F6EECF244321}">
                    <p14:modId xmlns:p14="http://schemas.microsoft.com/office/powerpoint/2010/main" val="891696559"/>
                  </p:ext>
                </p:extLst>
              </p:nvPr>
            </p:nvGraphicFramePr>
            <p:xfrm>
              <a:off x="1349215" y="2485482"/>
              <a:ext cx="2480181" cy="1112520"/>
            </p:xfrm>
            <a:graphic>
              <a:graphicData uri="http://schemas.openxmlformats.org/drawingml/2006/table">
                <a:tbl>
                  <a:tblPr firstRow="1" bandRow="1">
                    <a:tableStyleId>{5A111915-BE36-4E01-A7E5-04B1672EAD32}</a:tableStyleId>
                  </a:tblPr>
                  <a:tblGrid>
                    <a:gridCol w="826727">
                      <a:extLst>
                        <a:ext uri="{9D8B030D-6E8A-4147-A177-3AD203B41FA5}">
                          <a16:colId xmlns:a16="http://schemas.microsoft.com/office/drawing/2014/main" val="1209551170"/>
                        </a:ext>
                      </a:extLst>
                    </a:gridCol>
                    <a:gridCol w="826727">
                      <a:extLst>
                        <a:ext uri="{9D8B030D-6E8A-4147-A177-3AD203B41FA5}">
                          <a16:colId xmlns:a16="http://schemas.microsoft.com/office/drawing/2014/main" val="1172687155"/>
                        </a:ext>
                      </a:extLst>
                    </a:gridCol>
                    <a:gridCol w="826727">
                      <a:extLst>
                        <a:ext uri="{9D8B030D-6E8A-4147-A177-3AD203B41FA5}">
                          <a16:colId xmlns:a16="http://schemas.microsoft.com/office/drawing/2014/main" val="3825137472"/>
                        </a:ext>
                      </a:extLst>
                    </a:gridCol>
                  </a:tblGrid>
                  <a:tr h="370840">
                    <a:tc>
                      <a:txBody>
                        <a:bodyPr/>
                        <a:lstStyle/>
                        <a:p>
                          <a:pPr algn="ctr"/>
                          <a:endParaRPr lang="en-AU" b="0">
                            <a:solidFill>
                              <a:schemeClr val="tx1"/>
                            </a:solidFill>
                          </a:endParaRP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𝑥</m:t>
                                </m:r>
                              </m:oMath>
                            </m:oMathPara>
                          </a14:m>
                          <a:endParaRPr lang="en-AU" b="0">
                            <a:solidFill>
                              <a:schemeClr val="tx1"/>
                            </a:solidFill>
                          </a:endParaRPr>
                        </a:p>
                      </a:txBody>
                      <a:tcPr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+6</m:t>
                                </m:r>
                              </m:oMath>
                            </m:oMathPara>
                          </a14:m>
                          <a:endParaRPr lang="en-AU" b="0">
                            <a:solidFill>
                              <a:schemeClr val="tx1"/>
                            </a:solidFill>
                          </a:endParaRPr>
                        </a:p>
                      </a:txBody>
                      <a:tcPr anchor="ctr">
                        <a:lnL>
                          <a:noFill/>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369668"/>
                      </a:ext>
                    </a:extLst>
                  </a:tr>
                  <a:tr h="370840">
                    <a:tc>
                      <a:txBody>
                        <a:bodyPr/>
                        <a:lstStyle/>
                        <a:p>
                          <a:pPr algn="ct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𝑥</m:t>
                                </m:r>
                              </m:oMath>
                            </m:oMathPara>
                          </a14:m>
                          <a:endParaRPr lang="en-AU" b="0">
                            <a:solidFill>
                              <a:schemeClr val="tx1"/>
                            </a:solidFill>
                          </a:endParaRP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14:m>
                            <m:oMath xmlns:m="http://schemas.openxmlformats.org/officeDocument/2006/math">
                              <m:sSup>
                                <m:sSupPr>
                                  <m:ctrlPr>
                                    <a:rPr lang="en-AU" b="0" i="1" dirty="0" smtClean="0">
                                      <a:solidFill>
                                        <a:schemeClr val="tx1"/>
                                      </a:solidFill>
                                      <a:latin typeface="Cambria Math" panose="02040503050406030204" pitchFamily="18" charset="0"/>
                                    </a:rPr>
                                  </m:ctrlPr>
                                </m:sSupPr>
                                <m:e>
                                  <m:r>
                                    <a:rPr lang="en-AU" b="0" i="1" dirty="0" smtClean="0">
                                      <a:solidFill>
                                        <a:schemeClr val="tx1"/>
                                      </a:solidFill>
                                      <a:latin typeface="Cambria Math" panose="02040503050406030204" pitchFamily="18" charset="0"/>
                                    </a:rPr>
                                    <m:t>𝑥</m:t>
                                  </m:r>
                                </m:e>
                                <m:sup>
                                  <m:r>
                                    <a:rPr lang="en-AU" b="0" i="1" dirty="0" smtClean="0">
                                      <a:solidFill>
                                        <a:schemeClr val="tx1"/>
                                      </a:solidFill>
                                      <a:latin typeface="Cambria Math" panose="02040503050406030204" pitchFamily="18" charset="0"/>
                                    </a:rPr>
                                    <m:t>2</m:t>
                                  </m:r>
                                </m:sup>
                              </m:sSup>
                            </m:oMath>
                          </a14:m>
                          <a:r>
                            <a:rPr lang="en-AU" b="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6</m:t>
                                </m:r>
                                <m:r>
                                  <a:rPr lang="en-AU" b="0" i="1" dirty="0" smtClean="0">
                                    <a:solidFill>
                                      <a:schemeClr val="tx1"/>
                                    </a:solidFill>
                                    <a:latin typeface="Cambria Math" panose="02040503050406030204" pitchFamily="18" charset="0"/>
                                  </a:rPr>
                                  <m:t>𝑥</m:t>
                                </m:r>
                              </m:oMath>
                            </m:oMathPara>
                          </a14:m>
                          <a:endParaRPr lang="en-AU"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5217805"/>
                      </a:ext>
                    </a:extLst>
                  </a:tr>
                  <a:tr h="370840">
                    <a:tc>
                      <a:txBody>
                        <a:bodyPr/>
                        <a:lstStyle/>
                        <a:p>
                          <a:pPr algn="ct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−2</m:t>
                                </m:r>
                              </m:oMath>
                            </m:oMathPara>
                          </a14:m>
                          <a:endParaRPr lang="en-AU" b="0">
                            <a:solidFill>
                              <a:schemeClr val="tx1"/>
                            </a:solidFill>
                          </a:endParaRP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−2</m:t>
                                </m:r>
                                <m:r>
                                  <a:rPr lang="en-AU" b="0" i="1" dirty="0" smtClean="0">
                                    <a:solidFill>
                                      <a:schemeClr val="tx1"/>
                                    </a:solidFill>
                                    <a:latin typeface="Cambria Math" panose="02040503050406030204" pitchFamily="18" charset="0"/>
                                  </a:rPr>
                                  <m:t>𝑥</m:t>
                                </m:r>
                              </m:oMath>
                            </m:oMathPara>
                          </a14:m>
                          <a:endParaRPr lang="en-AU"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−12</m:t>
                                </m:r>
                              </m:oMath>
                            </m:oMathPara>
                          </a14:m>
                          <a:endParaRPr lang="en-AU"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011426"/>
                      </a:ext>
                    </a:extLst>
                  </a:tr>
                </a:tbl>
              </a:graphicData>
            </a:graphic>
          </p:graphicFrame>
        </mc:Choice>
        <mc:Fallback xmlns="">
          <p:graphicFrame>
            <p:nvGraphicFramePr>
              <p:cNvPr id="6" name="Table 5" descr="Completed area model of f(x)=x^2+4x+1">
                <a:extLst>
                  <a:ext uri="{FF2B5EF4-FFF2-40B4-BE49-F238E27FC236}">
                    <a16:creationId xmlns:a16="http://schemas.microsoft.com/office/drawing/2014/main" id="{9D79CCFA-D9FE-C3C5-4A54-17B53C017D37}"/>
                  </a:ext>
                </a:extLst>
              </p:cNvPr>
              <p:cNvGraphicFramePr>
                <a:graphicFrameLocks noGrp="1"/>
              </p:cNvGraphicFramePr>
              <p:nvPr>
                <p:extLst>
                  <p:ext uri="{D42A27DB-BD31-4B8C-83A1-F6EECF244321}">
                    <p14:modId xmlns:p14="http://schemas.microsoft.com/office/powerpoint/2010/main" val="891696559"/>
                  </p:ext>
                </p:extLst>
              </p:nvPr>
            </p:nvGraphicFramePr>
            <p:xfrm>
              <a:off x="1349215" y="2485482"/>
              <a:ext cx="2480181" cy="1112520"/>
            </p:xfrm>
            <a:graphic>
              <a:graphicData uri="http://schemas.openxmlformats.org/drawingml/2006/table">
                <a:tbl>
                  <a:tblPr firstRow="1" bandRow="1">
                    <a:tableStyleId>{5A111915-BE36-4E01-A7E5-04B1672EAD32}</a:tableStyleId>
                  </a:tblPr>
                  <a:tblGrid>
                    <a:gridCol w="826727">
                      <a:extLst>
                        <a:ext uri="{9D8B030D-6E8A-4147-A177-3AD203B41FA5}">
                          <a16:colId xmlns:a16="http://schemas.microsoft.com/office/drawing/2014/main" val="1209551170"/>
                        </a:ext>
                      </a:extLst>
                    </a:gridCol>
                    <a:gridCol w="826727">
                      <a:extLst>
                        <a:ext uri="{9D8B030D-6E8A-4147-A177-3AD203B41FA5}">
                          <a16:colId xmlns:a16="http://schemas.microsoft.com/office/drawing/2014/main" val="1172687155"/>
                        </a:ext>
                      </a:extLst>
                    </a:gridCol>
                    <a:gridCol w="826727">
                      <a:extLst>
                        <a:ext uri="{9D8B030D-6E8A-4147-A177-3AD203B41FA5}">
                          <a16:colId xmlns:a16="http://schemas.microsoft.com/office/drawing/2014/main" val="3825137472"/>
                        </a:ext>
                      </a:extLst>
                    </a:gridCol>
                  </a:tblGrid>
                  <a:tr h="370840">
                    <a:tc>
                      <a:txBody>
                        <a:bodyPr/>
                        <a:lstStyle/>
                        <a:p>
                          <a:pPr algn="ctr"/>
                          <a:endParaRPr lang="en-AU" b="0">
                            <a:solidFill>
                              <a:schemeClr val="tx1"/>
                            </a:solidFill>
                          </a:endParaRP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endParaRPr lang="en-US"/>
                        </a:p>
                      </a:txBody>
                      <a:tcPr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00000" r="-101471" b="-204918"/>
                          </a:stretch>
                        </a:blipFill>
                      </a:tcPr>
                    </a:tc>
                    <a:tc>
                      <a:txBody>
                        <a:bodyPr/>
                        <a:lstStyle/>
                        <a:p>
                          <a:endParaRPr lang="en-US"/>
                        </a:p>
                      </a:txBody>
                      <a:tcPr anchor="ctr">
                        <a:lnL>
                          <a:noFill/>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00000" r="-1471" b="-204918"/>
                          </a:stretch>
                        </a:blipFill>
                      </a:tcPr>
                    </a:tc>
                    <a:extLst>
                      <a:ext uri="{0D108BD9-81ED-4DB2-BD59-A6C34878D82A}">
                        <a16:rowId xmlns:a16="http://schemas.microsoft.com/office/drawing/2014/main" val="3601369668"/>
                      </a:ext>
                    </a:extLst>
                  </a:tr>
                  <a:tr h="370840">
                    <a:tc>
                      <a:txBody>
                        <a:bodyPr/>
                        <a:lstStyle/>
                        <a:p>
                          <a:endParaRPr lang="en-US"/>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5"/>
                          <a:stretch>
                            <a:fillRect t="-98387" r="-201471" b="-1016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00000" t="-98387" r="-101471" b="-1016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00000" t="-98387" r="-1471" b="-101613"/>
                          </a:stretch>
                        </a:blipFill>
                      </a:tcPr>
                    </a:tc>
                    <a:extLst>
                      <a:ext uri="{0D108BD9-81ED-4DB2-BD59-A6C34878D82A}">
                        <a16:rowId xmlns:a16="http://schemas.microsoft.com/office/drawing/2014/main" val="1505217805"/>
                      </a:ext>
                    </a:extLst>
                  </a:tr>
                  <a:tr h="370840">
                    <a:tc>
                      <a:txBody>
                        <a:bodyPr/>
                        <a:lstStyle/>
                        <a:p>
                          <a:endParaRPr lang="en-US"/>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5"/>
                          <a:stretch>
                            <a:fillRect t="-201639" r="-201471"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100000" t="-201639" r="-101471"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200000" t="-201639" r="-1471" b="-3279"/>
                          </a:stretch>
                        </a:blipFill>
                      </a:tcPr>
                    </a:tc>
                    <a:extLst>
                      <a:ext uri="{0D108BD9-81ED-4DB2-BD59-A6C34878D82A}">
                        <a16:rowId xmlns:a16="http://schemas.microsoft.com/office/drawing/2014/main" val="2213011426"/>
                      </a:ext>
                    </a:extLst>
                  </a:tr>
                </a:tbl>
              </a:graphicData>
            </a:graphic>
          </p:graphicFrame>
        </mc:Fallback>
      </mc:AlternateContent>
      <p:graphicFrame>
        <p:nvGraphicFramePr>
          <p:cNvPr id="7" name="Table 6" descr="A table listing all of the possible factors of -12 and their possible sum.">
            <a:extLst>
              <a:ext uri="{FF2B5EF4-FFF2-40B4-BE49-F238E27FC236}">
                <a16:creationId xmlns:a16="http://schemas.microsoft.com/office/drawing/2014/main" id="{B23C9E23-5BD6-4728-C646-13E8D871EC91}"/>
              </a:ext>
            </a:extLst>
          </p:cNvPr>
          <p:cNvGraphicFramePr>
            <a:graphicFrameLocks noGrp="1"/>
          </p:cNvGraphicFramePr>
          <p:nvPr>
            <p:extLst>
              <p:ext uri="{D42A27DB-BD31-4B8C-83A1-F6EECF244321}">
                <p14:modId xmlns:p14="http://schemas.microsoft.com/office/powerpoint/2010/main" val="326171286"/>
              </p:ext>
            </p:extLst>
          </p:nvPr>
        </p:nvGraphicFramePr>
        <p:xfrm>
          <a:off x="7332865" y="2743413"/>
          <a:ext cx="3351876" cy="2595880"/>
        </p:xfrm>
        <a:graphic>
          <a:graphicData uri="http://schemas.openxmlformats.org/drawingml/2006/table">
            <a:tbl>
              <a:tblPr firstRow="1" bandRow="1">
                <a:tableStyleId>{69012ECD-51FC-41F1-AA8D-1B2483CD663E}</a:tableStyleId>
              </a:tblPr>
              <a:tblGrid>
                <a:gridCol w="1117292">
                  <a:extLst>
                    <a:ext uri="{9D8B030D-6E8A-4147-A177-3AD203B41FA5}">
                      <a16:colId xmlns:a16="http://schemas.microsoft.com/office/drawing/2014/main" val="4084198893"/>
                    </a:ext>
                  </a:extLst>
                </a:gridCol>
                <a:gridCol w="1117292">
                  <a:extLst>
                    <a:ext uri="{9D8B030D-6E8A-4147-A177-3AD203B41FA5}">
                      <a16:colId xmlns:a16="http://schemas.microsoft.com/office/drawing/2014/main" val="3958148331"/>
                    </a:ext>
                  </a:extLst>
                </a:gridCol>
                <a:gridCol w="1117292">
                  <a:extLst>
                    <a:ext uri="{9D8B030D-6E8A-4147-A177-3AD203B41FA5}">
                      <a16:colId xmlns:a16="http://schemas.microsoft.com/office/drawing/2014/main" val="28611785"/>
                    </a:ext>
                  </a:extLst>
                </a:gridCol>
              </a:tblGrid>
              <a:tr h="370840">
                <a:tc>
                  <a:txBody>
                    <a:bodyPr/>
                    <a:lstStyle/>
                    <a:p>
                      <a:pPr algn="ctr"/>
                      <a:r>
                        <a:rPr lang="en-AU"/>
                        <a:t>Factor 1</a:t>
                      </a:r>
                    </a:p>
                  </a:txBody>
                  <a:tcPr/>
                </a:tc>
                <a:tc>
                  <a:txBody>
                    <a:bodyPr/>
                    <a:lstStyle/>
                    <a:p>
                      <a:pPr algn="ctr"/>
                      <a:r>
                        <a:rPr lang="en-AU" dirty="0"/>
                        <a:t>Factor 2</a:t>
                      </a:r>
                    </a:p>
                  </a:txBody>
                  <a:tcPr/>
                </a:tc>
                <a:tc>
                  <a:txBody>
                    <a:bodyPr/>
                    <a:lstStyle/>
                    <a:p>
                      <a:pPr algn="ctr"/>
                      <a:r>
                        <a:rPr lang="en-AU"/>
                        <a:t>Sum</a:t>
                      </a:r>
                    </a:p>
                  </a:txBody>
                  <a:tcPr/>
                </a:tc>
                <a:extLst>
                  <a:ext uri="{0D108BD9-81ED-4DB2-BD59-A6C34878D82A}">
                    <a16:rowId xmlns:a16="http://schemas.microsoft.com/office/drawing/2014/main" val="4116916821"/>
                  </a:ext>
                </a:extLst>
              </a:tr>
              <a:tr h="370840">
                <a:tc>
                  <a:txBody>
                    <a:bodyPr/>
                    <a:lstStyle/>
                    <a:p>
                      <a:pPr algn="ctr"/>
                      <a:r>
                        <a:rPr lang="en-AU"/>
                        <a:t>1</a:t>
                      </a:r>
                    </a:p>
                  </a:txBody>
                  <a:tcPr/>
                </a:tc>
                <a:tc>
                  <a:txBody>
                    <a:bodyPr/>
                    <a:lstStyle/>
                    <a:p>
                      <a:pPr algn="ctr"/>
                      <a:r>
                        <a:rPr lang="en-AU"/>
                        <a:t>-12</a:t>
                      </a:r>
                    </a:p>
                  </a:txBody>
                  <a:tcPr/>
                </a:tc>
                <a:tc>
                  <a:txBody>
                    <a:bodyPr/>
                    <a:lstStyle/>
                    <a:p>
                      <a:pPr algn="ctr"/>
                      <a:r>
                        <a:rPr lang="en-AU"/>
                        <a:t>-11</a:t>
                      </a:r>
                    </a:p>
                  </a:txBody>
                  <a:tcPr/>
                </a:tc>
                <a:extLst>
                  <a:ext uri="{0D108BD9-81ED-4DB2-BD59-A6C34878D82A}">
                    <a16:rowId xmlns:a16="http://schemas.microsoft.com/office/drawing/2014/main" val="1840441529"/>
                  </a:ext>
                </a:extLst>
              </a:tr>
              <a:tr h="370840">
                <a:tc>
                  <a:txBody>
                    <a:bodyPr/>
                    <a:lstStyle/>
                    <a:p>
                      <a:pPr algn="ctr"/>
                      <a:r>
                        <a:rPr lang="en-AU"/>
                        <a:t>2</a:t>
                      </a:r>
                    </a:p>
                  </a:txBody>
                  <a:tcPr/>
                </a:tc>
                <a:tc>
                  <a:txBody>
                    <a:bodyPr/>
                    <a:lstStyle/>
                    <a:p>
                      <a:pPr algn="ctr"/>
                      <a:r>
                        <a:rPr lang="en-AU"/>
                        <a:t>-6</a:t>
                      </a:r>
                    </a:p>
                  </a:txBody>
                  <a:tcPr/>
                </a:tc>
                <a:tc>
                  <a:txBody>
                    <a:bodyPr/>
                    <a:lstStyle/>
                    <a:p>
                      <a:pPr algn="ctr"/>
                      <a:r>
                        <a:rPr lang="en-AU"/>
                        <a:t>-4</a:t>
                      </a:r>
                    </a:p>
                  </a:txBody>
                  <a:tcPr/>
                </a:tc>
                <a:extLst>
                  <a:ext uri="{0D108BD9-81ED-4DB2-BD59-A6C34878D82A}">
                    <a16:rowId xmlns:a16="http://schemas.microsoft.com/office/drawing/2014/main" val="34379444"/>
                  </a:ext>
                </a:extLst>
              </a:tr>
              <a:tr h="370840">
                <a:tc>
                  <a:txBody>
                    <a:bodyPr/>
                    <a:lstStyle/>
                    <a:p>
                      <a:pPr algn="ctr"/>
                      <a:r>
                        <a:rPr lang="en-AU"/>
                        <a:t>3</a:t>
                      </a:r>
                    </a:p>
                  </a:txBody>
                  <a:tcPr/>
                </a:tc>
                <a:tc>
                  <a:txBody>
                    <a:bodyPr/>
                    <a:lstStyle/>
                    <a:p>
                      <a:pPr algn="ctr"/>
                      <a:r>
                        <a:rPr lang="en-AU"/>
                        <a:t>-4</a:t>
                      </a:r>
                    </a:p>
                  </a:txBody>
                  <a:tcPr/>
                </a:tc>
                <a:tc>
                  <a:txBody>
                    <a:bodyPr/>
                    <a:lstStyle/>
                    <a:p>
                      <a:pPr algn="ctr"/>
                      <a:r>
                        <a:rPr lang="en-AU"/>
                        <a:t>-1</a:t>
                      </a:r>
                    </a:p>
                  </a:txBody>
                  <a:tcPr/>
                </a:tc>
                <a:extLst>
                  <a:ext uri="{0D108BD9-81ED-4DB2-BD59-A6C34878D82A}">
                    <a16:rowId xmlns:a16="http://schemas.microsoft.com/office/drawing/2014/main" val="3461498994"/>
                  </a:ext>
                </a:extLst>
              </a:tr>
              <a:tr h="370840">
                <a:tc>
                  <a:txBody>
                    <a:bodyPr/>
                    <a:lstStyle/>
                    <a:p>
                      <a:pPr algn="ctr"/>
                      <a:r>
                        <a:rPr lang="en-AU"/>
                        <a:t>4</a:t>
                      </a:r>
                    </a:p>
                  </a:txBody>
                  <a:tcPr/>
                </a:tc>
                <a:tc>
                  <a:txBody>
                    <a:bodyPr/>
                    <a:lstStyle/>
                    <a:p>
                      <a:pPr algn="ctr"/>
                      <a:r>
                        <a:rPr lang="en-AU"/>
                        <a:t>-3</a:t>
                      </a:r>
                    </a:p>
                  </a:txBody>
                  <a:tcPr/>
                </a:tc>
                <a:tc>
                  <a:txBody>
                    <a:bodyPr/>
                    <a:lstStyle/>
                    <a:p>
                      <a:pPr algn="ctr"/>
                      <a:r>
                        <a:rPr lang="en-AU"/>
                        <a:t>1</a:t>
                      </a:r>
                    </a:p>
                  </a:txBody>
                  <a:tcPr/>
                </a:tc>
                <a:extLst>
                  <a:ext uri="{0D108BD9-81ED-4DB2-BD59-A6C34878D82A}">
                    <a16:rowId xmlns:a16="http://schemas.microsoft.com/office/drawing/2014/main" val="1013841163"/>
                  </a:ext>
                </a:extLst>
              </a:tr>
              <a:tr h="370840">
                <a:tc>
                  <a:txBody>
                    <a:bodyPr/>
                    <a:lstStyle/>
                    <a:p>
                      <a:pPr algn="ctr"/>
                      <a:r>
                        <a:rPr lang="en-AU"/>
                        <a:t>6</a:t>
                      </a:r>
                    </a:p>
                  </a:txBody>
                  <a:tcPr/>
                </a:tc>
                <a:tc>
                  <a:txBody>
                    <a:bodyPr/>
                    <a:lstStyle/>
                    <a:p>
                      <a:pPr algn="ctr"/>
                      <a:r>
                        <a:rPr lang="en-AU"/>
                        <a:t>-2</a:t>
                      </a:r>
                    </a:p>
                  </a:txBody>
                  <a:tcPr/>
                </a:tc>
                <a:tc>
                  <a:txBody>
                    <a:bodyPr/>
                    <a:lstStyle/>
                    <a:p>
                      <a:pPr algn="ctr"/>
                      <a:r>
                        <a:rPr lang="en-AU"/>
                        <a:t>4</a:t>
                      </a:r>
                    </a:p>
                  </a:txBody>
                  <a:tcPr/>
                </a:tc>
                <a:extLst>
                  <a:ext uri="{0D108BD9-81ED-4DB2-BD59-A6C34878D82A}">
                    <a16:rowId xmlns:a16="http://schemas.microsoft.com/office/drawing/2014/main" val="778410164"/>
                  </a:ext>
                </a:extLst>
              </a:tr>
              <a:tr h="370840">
                <a:tc>
                  <a:txBody>
                    <a:bodyPr/>
                    <a:lstStyle/>
                    <a:p>
                      <a:pPr algn="ctr"/>
                      <a:r>
                        <a:rPr lang="en-AU"/>
                        <a:t>12</a:t>
                      </a:r>
                    </a:p>
                  </a:txBody>
                  <a:tcPr/>
                </a:tc>
                <a:tc>
                  <a:txBody>
                    <a:bodyPr/>
                    <a:lstStyle/>
                    <a:p>
                      <a:pPr algn="ctr"/>
                      <a:r>
                        <a:rPr lang="en-AU"/>
                        <a:t>-1</a:t>
                      </a:r>
                    </a:p>
                  </a:txBody>
                  <a:tcPr/>
                </a:tc>
                <a:tc>
                  <a:txBody>
                    <a:bodyPr/>
                    <a:lstStyle/>
                    <a:p>
                      <a:pPr algn="ctr"/>
                      <a:r>
                        <a:rPr lang="en-AU" dirty="0"/>
                        <a:t>11</a:t>
                      </a:r>
                    </a:p>
                  </a:txBody>
                  <a:tcPr/>
                </a:tc>
                <a:extLst>
                  <a:ext uri="{0D108BD9-81ED-4DB2-BD59-A6C34878D82A}">
                    <a16:rowId xmlns:a16="http://schemas.microsoft.com/office/drawing/2014/main" val="3298795092"/>
                  </a:ext>
                </a:extLst>
              </a:tr>
            </a:tbl>
          </a:graphicData>
        </a:graphic>
      </p:graphicFrame>
      <p:sp>
        <p:nvSpPr>
          <p:cNvPr id="8" name="Rectangle: Rounded Corners 7">
            <a:extLst>
              <a:ext uri="{FF2B5EF4-FFF2-40B4-BE49-F238E27FC236}">
                <a16:creationId xmlns:a16="http://schemas.microsoft.com/office/drawing/2014/main" id="{DC9699A3-9EED-A4F9-F341-FE102EA08376}"/>
              </a:ext>
              <a:ext uri="{C183D7F6-B498-43B3-948B-1728B52AA6E4}">
                <adec:decorative xmlns:adec="http://schemas.microsoft.com/office/drawing/2017/decorative" val="1"/>
              </a:ext>
            </a:extLst>
          </p:cNvPr>
          <p:cNvSpPr/>
          <p:nvPr/>
        </p:nvSpPr>
        <p:spPr>
          <a:xfrm>
            <a:off x="7507432" y="4629472"/>
            <a:ext cx="3025833" cy="307571"/>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3391349" y="1235385"/>
            <a:ext cx="3541466" cy="1142211"/>
          </a:xfrm>
          <a:prstGeom prst="wedgeRoundRectCallout">
            <a:avLst>
              <a:gd name="adj1" fmla="val -28755"/>
              <a:gd name="adj2" fmla="val 843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do we determine the numbers in the bottom left and top right boxes?</a:t>
            </a:r>
          </a:p>
        </p:txBody>
      </p:sp>
      <p:sp>
        <p:nvSpPr>
          <p:cNvPr id="14" name="Speech Bubble: Rectangle with Corners Rounded 13">
            <a:extLst>
              <a:ext uri="{FF2B5EF4-FFF2-40B4-BE49-F238E27FC236}">
                <a16:creationId xmlns:a16="http://schemas.microsoft.com/office/drawing/2014/main" id="{3E90BAE0-016E-10B0-225B-70557D29527A}"/>
              </a:ext>
            </a:extLst>
          </p:cNvPr>
          <p:cNvSpPr/>
          <p:nvPr/>
        </p:nvSpPr>
        <p:spPr>
          <a:xfrm>
            <a:off x="3391349" y="4089537"/>
            <a:ext cx="1980751" cy="1142211"/>
          </a:xfrm>
          <a:prstGeom prst="wedgeRoundRectCallout">
            <a:avLst>
              <a:gd name="adj1" fmla="val -49929"/>
              <a:gd name="adj2" fmla="val 9446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is this step showing?</a:t>
            </a:r>
          </a:p>
        </p:txBody>
      </p:sp>
      <p:sp>
        <p:nvSpPr>
          <p:cNvPr id="9" name="Speech Bubble: Rectangle with Corners Rounded 13">
            <a:extLst>
              <a:ext uri="{FF2B5EF4-FFF2-40B4-BE49-F238E27FC236}">
                <a16:creationId xmlns:a16="http://schemas.microsoft.com/office/drawing/2014/main" id="{61BA129D-BCEF-45DA-88AE-B63B5086DEFA}"/>
              </a:ext>
            </a:extLst>
          </p:cNvPr>
          <p:cNvSpPr/>
          <p:nvPr/>
        </p:nvSpPr>
        <p:spPr>
          <a:xfrm>
            <a:off x="4666212" y="2871126"/>
            <a:ext cx="2266604" cy="1142211"/>
          </a:xfrm>
          <a:prstGeom prst="wedgeRoundRectCallout">
            <a:avLst>
              <a:gd name="adj1" fmla="val 71252"/>
              <a:gd name="adj2" fmla="val 911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were these factors selected?</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Factorising a monic quadratic function (2)</a:t>
            </a:r>
            <a:endParaRPr lang="en-AU" dirty="0"/>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p:txBody>
              <a:bodyPr/>
              <a:lstStyle/>
              <a:p>
                <a:r>
                  <a:rPr lang="en-AU"/>
                  <a:t>Graph </a:t>
                </a:r>
                <a14:m>
                  <m:oMath xmlns:m="http://schemas.openxmlformats.org/officeDocument/2006/math">
                    <m:r>
                      <a:rPr lang="en-AU" i="1" dirty="0" smtClean="0">
                        <a:latin typeface="Cambria Math" panose="02040503050406030204" pitchFamily="18" charset="0"/>
                      </a:rPr>
                      <m:t>𝑓</m:t>
                    </m:r>
                    <m:d>
                      <m:dPr>
                        <m:ctrlPr>
                          <a:rPr lang="en-AU" i="1" dirty="0" smtClean="0">
                            <a:latin typeface="Cambria Math" panose="02040503050406030204" pitchFamily="18" charset="0"/>
                          </a:rPr>
                        </m:ctrlPr>
                      </m:dPr>
                      <m:e>
                        <m:r>
                          <a:rPr lang="en-AU" i="1" dirty="0" smtClean="0">
                            <a:latin typeface="Cambria Math" panose="02040503050406030204" pitchFamily="18" charset="0"/>
                          </a:rPr>
                          <m:t>𝑥</m:t>
                        </m:r>
                      </m:e>
                    </m:d>
                    <m:r>
                      <a:rPr lang="en-AU" i="1" dirty="0" smtClean="0">
                        <a:latin typeface="Cambria Math" panose="02040503050406030204" pitchFamily="18" charset="0"/>
                      </a:rPr>
                      <m:t>=</m:t>
                    </m:r>
                    <m:r>
                      <a:rPr lang="en-AU" i="1" dirty="0">
                        <a:latin typeface="Cambria Math" panose="02040503050406030204" pitchFamily="18" charset="0"/>
                      </a:rPr>
                      <m:t> </m:t>
                    </m:r>
                    <m:sSup>
                      <m:sSupPr>
                        <m:ctrlPr>
                          <a:rPr lang="en-AU" i="1" dirty="0" smtClean="0">
                            <a:latin typeface="Cambria Math" panose="02040503050406030204" pitchFamily="18" charset="0"/>
                          </a:rPr>
                        </m:ctrlPr>
                      </m:sSupPr>
                      <m:e>
                        <m:r>
                          <a:rPr lang="en-AU" i="1" dirty="0" smtClean="0">
                            <a:latin typeface="Cambria Math" panose="02040503050406030204" pitchFamily="18" charset="0"/>
                          </a:rPr>
                          <m:t>𝑥</m:t>
                        </m:r>
                      </m:e>
                      <m:sup>
                        <m:r>
                          <a:rPr lang="en-AU" i="1" dirty="0" smtClean="0">
                            <a:latin typeface="Cambria Math" panose="02040503050406030204" pitchFamily="18" charset="0"/>
                          </a:rPr>
                          <m:t>2</m:t>
                        </m:r>
                      </m:sup>
                    </m:sSup>
                    <m:r>
                      <a:rPr lang="en-AU" i="1" dirty="0" smtClean="0">
                        <a:latin typeface="Cambria Math" panose="02040503050406030204" pitchFamily="18" charset="0"/>
                      </a:rPr>
                      <m:t> </m:t>
                    </m:r>
                    <m:r>
                      <a:rPr lang="en-AU" b="0" i="1" dirty="0" smtClean="0">
                        <a:latin typeface="Cambria Math" panose="02040503050406030204" pitchFamily="18" charset="0"/>
                      </a:rPr>
                      <m:t>−10</m:t>
                    </m:r>
                    <m:r>
                      <a:rPr lang="en-AU" i="1" dirty="0" smtClean="0">
                        <a:latin typeface="Cambria Math" panose="02040503050406030204" pitchFamily="18" charset="0"/>
                      </a:rPr>
                      <m:t>𝑥</m:t>
                    </m:r>
                    <m:r>
                      <a:rPr lang="en-AU" b="0" i="1" dirty="0" smtClean="0">
                        <a:latin typeface="Cambria Math" panose="02040503050406030204" pitchFamily="18" charset="0"/>
                      </a:rPr>
                      <m:t>+24</m:t>
                    </m:r>
                  </m:oMath>
                </a14:m>
                <a:r>
                  <a:rPr lang="en-AU"/>
                  <a:t> by first factorising the expression to determine its </a:t>
                </a:r>
                <a14:m>
                  <m:oMath xmlns:m="http://schemas.openxmlformats.org/officeDocument/2006/math">
                    <m:r>
                      <a:rPr lang="en-AU" i="1" dirty="0" smtClean="0">
                        <a:latin typeface="Cambria Math" panose="02040503050406030204" pitchFamily="18" charset="0"/>
                      </a:rPr>
                      <m:t>𝑥</m:t>
                    </m:r>
                  </m:oMath>
                </a14:m>
                <a:r>
                  <a:rPr lang="en-AU"/>
                  <a:t>-intercepts.</a:t>
                </a:r>
              </a:p>
              <a:p>
                <a:endParaRPr lang="en-AU"/>
              </a:p>
            </p:txBody>
          </p:sp>
        </mc:Choice>
        <mc:Fallback xmlns="">
          <p:sp>
            <p:nvSpPr>
              <p:cNvPr id="5" name="Text Placeholder 4">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6" name="Table 5" descr="Completed area model of f(x)=x^2-10x+24">
                <a:extLst>
                  <a:ext uri="{FF2B5EF4-FFF2-40B4-BE49-F238E27FC236}">
                    <a16:creationId xmlns:a16="http://schemas.microsoft.com/office/drawing/2014/main" id="{1A89C4E9-2831-73B7-A9D1-A2DB3A244ED5}"/>
                  </a:ext>
                </a:extLst>
              </p:cNvPr>
              <p:cNvGraphicFramePr>
                <a:graphicFrameLocks noGrp="1"/>
              </p:cNvGraphicFramePr>
              <p:nvPr>
                <p:extLst>
                  <p:ext uri="{D42A27DB-BD31-4B8C-83A1-F6EECF244321}">
                    <p14:modId xmlns:p14="http://schemas.microsoft.com/office/powerpoint/2010/main" val="2269844213"/>
                  </p:ext>
                </p:extLst>
              </p:nvPr>
            </p:nvGraphicFramePr>
            <p:xfrm>
              <a:off x="1194801" y="2431532"/>
              <a:ext cx="2480181" cy="1112520"/>
            </p:xfrm>
            <a:graphic>
              <a:graphicData uri="http://schemas.openxmlformats.org/drawingml/2006/table">
                <a:tbl>
                  <a:tblPr firstRow="1" bandRow="1">
                    <a:tableStyleId>{5A111915-BE36-4E01-A7E5-04B1672EAD32}</a:tableStyleId>
                  </a:tblPr>
                  <a:tblGrid>
                    <a:gridCol w="826727">
                      <a:extLst>
                        <a:ext uri="{9D8B030D-6E8A-4147-A177-3AD203B41FA5}">
                          <a16:colId xmlns:a16="http://schemas.microsoft.com/office/drawing/2014/main" val="1209551170"/>
                        </a:ext>
                      </a:extLst>
                    </a:gridCol>
                    <a:gridCol w="826727">
                      <a:extLst>
                        <a:ext uri="{9D8B030D-6E8A-4147-A177-3AD203B41FA5}">
                          <a16:colId xmlns:a16="http://schemas.microsoft.com/office/drawing/2014/main" val="1172687155"/>
                        </a:ext>
                      </a:extLst>
                    </a:gridCol>
                    <a:gridCol w="826727">
                      <a:extLst>
                        <a:ext uri="{9D8B030D-6E8A-4147-A177-3AD203B41FA5}">
                          <a16:colId xmlns:a16="http://schemas.microsoft.com/office/drawing/2014/main" val="3825137472"/>
                        </a:ext>
                      </a:extLst>
                    </a:gridCol>
                  </a:tblGrid>
                  <a:tr h="370840">
                    <a:tc>
                      <a:txBody>
                        <a:bodyPr/>
                        <a:lstStyle/>
                        <a:p>
                          <a:pPr algn="ctr"/>
                          <a:endParaRPr lang="en-AU" b="0">
                            <a:solidFill>
                              <a:schemeClr val="tx1"/>
                            </a:solidFill>
                          </a:endParaRP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𝑥</m:t>
                                </m:r>
                              </m:oMath>
                            </m:oMathPara>
                          </a14:m>
                          <a:endParaRPr lang="en-AU" b="0">
                            <a:solidFill>
                              <a:schemeClr val="tx1"/>
                            </a:solidFill>
                          </a:endParaRPr>
                        </a:p>
                      </a:txBody>
                      <a:tcPr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−4</m:t>
                                </m:r>
                              </m:oMath>
                            </m:oMathPara>
                          </a14:m>
                          <a:endParaRPr lang="en-AU" b="0">
                            <a:solidFill>
                              <a:schemeClr val="tx1"/>
                            </a:solidFill>
                          </a:endParaRPr>
                        </a:p>
                      </a:txBody>
                      <a:tcPr anchor="ctr">
                        <a:lnL>
                          <a:noFill/>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369668"/>
                      </a:ext>
                    </a:extLst>
                  </a:tr>
                  <a:tr h="370840">
                    <a:tc>
                      <a:txBody>
                        <a:bodyPr/>
                        <a:lstStyle/>
                        <a:p>
                          <a:pPr algn="ct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𝑥</m:t>
                                </m:r>
                              </m:oMath>
                            </m:oMathPara>
                          </a14:m>
                          <a:endParaRPr lang="en-AU" b="0">
                            <a:solidFill>
                              <a:schemeClr val="tx1"/>
                            </a:solidFill>
                          </a:endParaRP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14:m>
                            <m:oMath xmlns:m="http://schemas.openxmlformats.org/officeDocument/2006/math">
                              <m:sSup>
                                <m:sSupPr>
                                  <m:ctrlPr>
                                    <a:rPr lang="en-AU" b="0" i="1" dirty="0" smtClean="0">
                                      <a:solidFill>
                                        <a:schemeClr val="tx1"/>
                                      </a:solidFill>
                                      <a:latin typeface="Cambria Math" panose="02040503050406030204" pitchFamily="18" charset="0"/>
                                    </a:rPr>
                                  </m:ctrlPr>
                                </m:sSupPr>
                                <m:e>
                                  <m:r>
                                    <a:rPr lang="en-AU" b="0" i="1" dirty="0" smtClean="0">
                                      <a:solidFill>
                                        <a:schemeClr val="tx1"/>
                                      </a:solidFill>
                                      <a:latin typeface="Cambria Math" panose="02040503050406030204" pitchFamily="18" charset="0"/>
                                    </a:rPr>
                                    <m:t>𝑥</m:t>
                                  </m:r>
                                </m:e>
                                <m:sup>
                                  <m:r>
                                    <a:rPr lang="en-AU" b="0" i="1" dirty="0" smtClean="0">
                                      <a:solidFill>
                                        <a:schemeClr val="tx1"/>
                                      </a:solidFill>
                                      <a:latin typeface="Cambria Math" panose="02040503050406030204" pitchFamily="18" charset="0"/>
                                    </a:rPr>
                                    <m:t>2</m:t>
                                  </m:r>
                                </m:sup>
                              </m:sSup>
                            </m:oMath>
                          </a14:m>
                          <a:r>
                            <a:rPr lang="en-AU" b="0"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−4</m:t>
                                </m:r>
                                <m:r>
                                  <a:rPr lang="en-AU" b="0" i="1" dirty="0" smtClean="0">
                                    <a:solidFill>
                                      <a:schemeClr val="tx1"/>
                                    </a:solidFill>
                                    <a:latin typeface="Cambria Math" panose="02040503050406030204" pitchFamily="18" charset="0"/>
                                  </a:rPr>
                                  <m:t>𝑥</m:t>
                                </m:r>
                              </m:oMath>
                            </m:oMathPara>
                          </a14:m>
                          <a:endParaRPr lang="en-AU"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5217805"/>
                      </a:ext>
                    </a:extLst>
                  </a:tr>
                  <a:tr h="370840">
                    <a:tc>
                      <a:txBody>
                        <a:bodyPr/>
                        <a:lstStyle/>
                        <a:p>
                          <a:pPr algn="ct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−6</m:t>
                                </m:r>
                              </m:oMath>
                            </m:oMathPara>
                          </a14:m>
                          <a:endParaRPr lang="en-AU" b="0">
                            <a:solidFill>
                              <a:schemeClr val="tx1"/>
                            </a:solidFill>
                          </a:endParaRPr>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−6</m:t>
                                </m:r>
                                <m:r>
                                  <a:rPr lang="en-AU" b="0" i="1" dirty="0" smtClean="0">
                                    <a:solidFill>
                                      <a:schemeClr val="tx1"/>
                                    </a:solidFill>
                                    <a:latin typeface="Cambria Math" panose="02040503050406030204" pitchFamily="18" charset="0"/>
                                  </a:rPr>
                                  <m:t>𝑥</m:t>
                                </m:r>
                              </m:oMath>
                            </m:oMathPara>
                          </a14:m>
                          <a:endParaRPr lang="en-AU"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AU" b="0" i="1" dirty="0" smtClean="0">
                                    <a:solidFill>
                                      <a:schemeClr val="tx1"/>
                                    </a:solidFill>
                                    <a:latin typeface="Cambria Math" panose="02040503050406030204" pitchFamily="18" charset="0"/>
                                  </a:rPr>
                                  <m:t>24</m:t>
                                </m:r>
                              </m:oMath>
                            </m:oMathPara>
                          </a14:m>
                          <a:endParaRPr lang="en-AU"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011426"/>
                      </a:ext>
                    </a:extLst>
                  </a:tr>
                </a:tbl>
              </a:graphicData>
            </a:graphic>
          </p:graphicFrame>
        </mc:Choice>
        <mc:Fallback xmlns="">
          <p:graphicFrame>
            <p:nvGraphicFramePr>
              <p:cNvPr id="6" name="Table 5" descr="Completed area model of f(x)=x^2-10x+24">
                <a:extLst>
                  <a:ext uri="{FF2B5EF4-FFF2-40B4-BE49-F238E27FC236}">
                    <a16:creationId xmlns:a16="http://schemas.microsoft.com/office/drawing/2014/main" id="{1A89C4E9-2831-73B7-A9D1-A2DB3A244ED5}"/>
                  </a:ext>
                </a:extLst>
              </p:cNvPr>
              <p:cNvGraphicFramePr>
                <a:graphicFrameLocks noGrp="1"/>
              </p:cNvGraphicFramePr>
              <p:nvPr>
                <p:extLst>
                  <p:ext uri="{D42A27DB-BD31-4B8C-83A1-F6EECF244321}">
                    <p14:modId xmlns:p14="http://schemas.microsoft.com/office/powerpoint/2010/main" val="2269844213"/>
                  </p:ext>
                </p:extLst>
              </p:nvPr>
            </p:nvGraphicFramePr>
            <p:xfrm>
              <a:off x="1194801" y="2431532"/>
              <a:ext cx="2480181" cy="1112520"/>
            </p:xfrm>
            <a:graphic>
              <a:graphicData uri="http://schemas.openxmlformats.org/drawingml/2006/table">
                <a:tbl>
                  <a:tblPr firstRow="1" bandRow="1">
                    <a:tableStyleId>{5A111915-BE36-4E01-A7E5-04B1672EAD32}</a:tableStyleId>
                  </a:tblPr>
                  <a:tblGrid>
                    <a:gridCol w="826727">
                      <a:extLst>
                        <a:ext uri="{9D8B030D-6E8A-4147-A177-3AD203B41FA5}">
                          <a16:colId xmlns:a16="http://schemas.microsoft.com/office/drawing/2014/main" val="1209551170"/>
                        </a:ext>
                      </a:extLst>
                    </a:gridCol>
                    <a:gridCol w="826727">
                      <a:extLst>
                        <a:ext uri="{9D8B030D-6E8A-4147-A177-3AD203B41FA5}">
                          <a16:colId xmlns:a16="http://schemas.microsoft.com/office/drawing/2014/main" val="1172687155"/>
                        </a:ext>
                      </a:extLst>
                    </a:gridCol>
                    <a:gridCol w="826727">
                      <a:extLst>
                        <a:ext uri="{9D8B030D-6E8A-4147-A177-3AD203B41FA5}">
                          <a16:colId xmlns:a16="http://schemas.microsoft.com/office/drawing/2014/main" val="3825137472"/>
                        </a:ext>
                      </a:extLst>
                    </a:gridCol>
                  </a:tblGrid>
                  <a:tr h="370840">
                    <a:tc>
                      <a:txBody>
                        <a:bodyPr/>
                        <a:lstStyle/>
                        <a:p>
                          <a:pPr algn="ctr"/>
                          <a:endParaRPr lang="en-AU" b="0">
                            <a:solidFill>
                              <a:schemeClr val="tx1"/>
                            </a:solidFill>
                          </a:endParaRP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endParaRPr lang="en-US"/>
                        </a:p>
                      </a:txBody>
                      <a:tcPr anchor="ctr">
                        <a:lnL>
                          <a:noFill/>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000" r="-101471" b="-204918"/>
                          </a:stretch>
                        </a:blipFill>
                      </a:tcPr>
                    </a:tc>
                    <a:tc>
                      <a:txBody>
                        <a:bodyPr/>
                        <a:lstStyle/>
                        <a:p>
                          <a:endParaRPr lang="en-US"/>
                        </a:p>
                      </a:txBody>
                      <a:tcPr anchor="ctr">
                        <a:lnL>
                          <a:noFill/>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0000" r="-1471" b="-204918"/>
                          </a:stretch>
                        </a:blipFill>
                      </a:tcPr>
                    </a:tc>
                    <a:extLst>
                      <a:ext uri="{0D108BD9-81ED-4DB2-BD59-A6C34878D82A}">
                        <a16:rowId xmlns:a16="http://schemas.microsoft.com/office/drawing/2014/main" val="3601369668"/>
                      </a:ext>
                    </a:extLst>
                  </a:tr>
                  <a:tr h="370840">
                    <a:tc>
                      <a:txBody>
                        <a:bodyPr/>
                        <a:lstStyle/>
                        <a:p>
                          <a:endParaRPr lang="en-US"/>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3"/>
                          <a:stretch>
                            <a:fillRect t="-98387" r="-201471" b="-1016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000" t="-98387" r="-101471" b="-1016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0000" t="-98387" r="-1471" b="-101613"/>
                          </a:stretch>
                        </a:blipFill>
                      </a:tcPr>
                    </a:tc>
                    <a:extLst>
                      <a:ext uri="{0D108BD9-81ED-4DB2-BD59-A6C34878D82A}">
                        <a16:rowId xmlns:a16="http://schemas.microsoft.com/office/drawing/2014/main" val="1505217805"/>
                      </a:ext>
                    </a:extLst>
                  </a:tr>
                  <a:tr h="370840">
                    <a:tc>
                      <a:txBody>
                        <a:bodyPr/>
                        <a:lstStyle/>
                        <a:p>
                          <a:endParaRPr lang="en-US"/>
                        </a:p>
                      </a:txBody>
                      <a:tcPr anchor="ct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blipFill>
                          <a:blip r:embed="rId3"/>
                          <a:stretch>
                            <a:fillRect t="-201639" r="-201471"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000" t="-201639" r="-101471" b="-327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00000" t="-201639" r="-1471" b="-3279"/>
                          </a:stretch>
                        </a:blipFill>
                      </a:tcPr>
                    </a:tc>
                    <a:extLst>
                      <a:ext uri="{0D108BD9-81ED-4DB2-BD59-A6C34878D82A}">
                        <a16:rowId xmlns:a16="http://schemas.microsoft.com/office/drawing/2014/main" val="2213011426"/>
                      </a:ext>
                    </a:extLst>
                  </a:tr>
                </a:tbl>
              </a:graphicData>
            </a:graphic>
          </p:graphicFrame>
        </mc:Fallback>
      </mc:AlternateContent>
      <p:graphicFrame>
        <p:nvGraphicFramePr>
          <p:cNvPr id="7" name="Table 6" descr="A table listing all of the possible factors of 24 and their possible sum.">
            <a:extLst>
              <a:ext uri="{FF2B5EF4-FFF2-40B4-BE49-F238E27FC236}">
                <a16:creationId xmlns:a16="http://schemas.microsoft.com/office/drawing/2014/main" id="{8AF043A8-A659-275F-5795-8511FC6EB117}"/>
              </a:ext>
            </a:extLst>
          </p:cNvPr>
          <p:cNvGraphicFramePr>
            <a:graphicFrameLocks noGrp="1"/>
          </p:cNvGraphicFramePr>
          <p:nvPr>
            <p:extLst>
              <p:ext uri="{D42A27DB-BD31-4B8C-83A1-F6EECF244321}">
                <p14:modId xmlns:p14="http://schemas.microsoft.com/office/powerpoint/2010/main" val="403128245"/>
              </p:ext>
            </p:extLst>
          </p:nvPr>
        </p:nvGraphicFramePr>
        <p:xfrm>
          <a:off x="6989965" y="2987792"/>
          <a:ext cx="3351876" cy="1854200"/>
        </p:xfrm>
        <a:graphic>
          <a:graphicData uri="http://schemas.openxmlformats.org/drawingml/2006/table">
            <a:tbl>
              <a:tblPr firstRow="1" bandRow="1">
                <a:tableStyleId>{69012ECD-51FC-41F1-AA8D-1B2483CD663E}</a:tableStyleId>
              </a:tblPr>
              <a:tblGrid>
                <a:gridCol w="1117292">
                  <a:extLst>
                    <a:ext uri="{9D8B030D-6E8A-4147-A177-3AD203B41FA5}">
                      <a16:colId xmlns:a16="http://schemas.microsoft.com/office/drawing/2014/main" val="4084198893"/>
                    </a:ext>
                  </a:extLst>
                </a:gridCol>
                <a:gridCol w="1117292">
                  <a:extLst>
                    <a:ext uri="{9D8B030D-6E8A-4147-A177-3AD203B41FA5}">
                      <a16:colId xmlns:a16="http://schemas.microsoft.com/office/drawing/2014/main" val="3958148331"/>
                    </a:ext>
                  </a:extLst>
                </a:gridCol>
                <a:gridCol w="1117292">
                  <a:extLst>
                    <a:ext uri="{9D8B030D-6E8A-4147-A177-3AD203B41FA5}">
                      <a16:colId xmlns:a16="http://schemas.microsoft.com/office/drawing/2014/main" val="28611785"/>
                    </a:ext>
                  </a:extLst>
                </a:gridCol>
              </a:tblGrid>
              <a:tr h="370840">
                <a:tc>
                  <a:txBody>
                    <a:bodyPr/>
                    <a:lstStyle/>
                    <a:p>
                      <a:pPr algn="ctr"/>
                      <a:r>
                        <a:rPr lang="en-AU"/>
                        <a:t>Factor 1</a:t>
                      </a:r>
                    </a:p>
                  </a:txBody>
                  <a:tcPr/>
                </a:tc>
                <a:tc>
                  <a:txBody>
                    <a:bodyPr/>
                    <a:lstStyle/>
                    <a:p>
                      <a:pPr algn="ctr"/>
                      <a:r>
                        <a:rPr lang="en-AU" dirty="0"/>
                        <a:t>Factor 2</a:t>
                      </a:r>
                    </a:p>
                  </a:txBody>
                  <a:tcPr/>
                </a:tc>
                <a:tc>
                  <a:txBody>
                    <a:bodyPr/>
                    <a:lstStyle/>
                    <a:p>
                      <a:pPr algn="ctr"/>
                      <a:r>
                        <a:rPr lang="en-AU" dirty="0"/>
                        <a:t>Sum</a:t>
                      </a:r>
                    </a:p>
                  </a:txBody>
                  <a:tcPr/>
                </a:tc>
                <a:extLst>
                  <a:ext uri="{0D108BD9-81ED-4DB2-BD59-A6C34878D82A}">
                    <a16:rowId xmlns:a16="http://schemas.microsoft.com/office/drawing/2014/main" val="4116916821"/>
                  </a:ext>
                </a:extLst>
              </a:tr>
              <a:tr h="370840">
                <a:tc>
                  <a:txBody>
                    <a:bodyPr/>
                    <a:lstStyle/>
                    <a:p>
                      <a:pPr algn="ctr"/>
                      <a:r>
                        <a:rPr lang="en-AU"/>
                        <a:t>-1</a:t>
                      </a:r>
                    </a:p>
                  </a:txBody>
                  <a:tcPr/>
                </a:tc>
                <a:tc>
                  <a:txBody>
                    <a:bodyPr/>
                    <a:lstStyle/>
                    <a:p>
                      <a:pPr algn="ctr"/>
                      <a:r>
                        <a:rPr lang="en-AU"/>
                        <a:t>-24</a:t>
                      </a:r>
                    </a:p>
                  </a:txBody>
                  <a:tcPr/>
                </a:tc>
                <a:tc>
                  <a:txBody>
                    <a:bodyPr/>
                    <a:lstStyle/>
                    <a:p>
                      <a:pPr algn="ctr"/>
                      <a:r>
                        <a:rPr lang="en-AU"/>
                        <a:t>-25</a:t>
                      </a:r>
                    </a:p>
                  </a:txBody>
                  <a:tcPr/>
                </a:tc>
                <a:extLst>
                  <a:ext uri="{0D108BD9-81ED-4DB2-BD59-A6C34878D82A}">
                    <a16:rowId xmlns:a16="http://schemas.microsoft.com/office/drawing/2014/main" val="1840441529"/>
                  </a:ext>
                </a:extLst>
              </a:tr>
              <a:tr h="370840">
                <a:tc>
                  <a:txBody>
                    <a:bodyPr/>
                    <a:lstStyle/>
                    <a:p>
                      <a:pPr algn="ctr"/>
                      <a:r>
                        <a:rPr lang="en-AU"/>
                        <a:t>-2</a:t>
                      </a:r>
                    </a:p>
                  </a:txBody>
                  <a:tcPr/>
                </a:tc>
                <a:tc>
                  <a:txBody>
                    <a:bodyPr/>
                    <a:lstStyle/>
                    <a:p>
                      <a:pPr algn="ctr"/>
                      <a:r>
                        <a:rPr lang="en-AU"/>
                        <a:t>-12</a:t>
                      </a:r>
                    </a:p>
                  </a:txBody>
                  <a:tcPr/>
                </a:tc>
                <a:tc>
                  <a:txBody>
                    <a:bodyPr/>
                    <a:lstStyle/>
                    <a:p>
                      <a:pPr algn="ctr"/>
                      <a:r>
                        <a:rPr lang="en-AU"/>
                        <a:t>-14</a:t>
                      </a:r>
                    </a:p>
                  </a:txBody>
                  <a:tcPr/>
                </a:tc>
                <a:extLst>
                  <a:ext uri="{0D108BD9-81ED-4DB2-BD59-A6C34878D82A}">
                    <a16:rowId xmlns:a16="http://schemas.microsoft.com/office/drawing/2014/main" val="34379444"/>
                  </a:ext>
                </a:extLst>
              </a:tr>
              <a:tr h="370840">
                <a:tc>
                  <a:txBody>
                    <a:bodyPr/>
                    <a:lstStyle/>
                    <a:p>
                      <a:pPr algn="ctr"/>
                      <a:r>
                        <a:rPr lang="en-AU"/>
                        <a:t>-3</a:t>
                      </a:r>
                    </a:p>
                  </a:txBody>
                  <a:tcPr/>
                </a:tc>
                <a:tc>
                  <a:txBody>
                    <a:bodyPr/>
                    <a:lstStyle/>
                    <a:p>
                      <a:pPr algn="ctr"/>
                      <a:r>
                        <a:rPr lang="en-AU"/>
                        <a:t>-8</a:t>
                      </a:r>
                    </a:p>
                  </a:txBody>
                  <a:tcPr/>
                </a:tc>
                <a:tc>
                  <a:txBody>
                    <a:bodyPr/>
                    <a:lstStyle/>
                    <a:p>
                      <a:pPr algn="ctr"/>
                      <a:r>
                        <a:rPr lang="en-AU"/>
                        <a:t>-11</a:t>
                      </a:r>
                    </a:p>
                  </a:txBody>
                  <a:tcPr/>
                </a:tc>
                <a:extLst>
                  <a:ext uri="{0D108BD9-81ED-4DB2-BD59-A6C34878D82A}">
                    <a16:rowId xmlns:a16="http://schemas.microsoft.com/office/drawing/2014/main" val="3461498994"/>
                  </a:ext>
                </a:extLst>
              </a:tr>
              <a:tr h="370840">
                <a:tc>
                  <a:txBody>
                    <a:bodyPr/>
                    <a:lstStyle/>
                    <a:p>
                      <a:pPr algn="ctr"/>
                      <a:r>
                        <a:rPr lang="en-AU"/>
                        <a:t>-4</a:t>
                      </a:r>
                    </a:p>
                  </a:txBody>
                  <a:tcPr/>
                </a:tc>
                <a:tc>
                  <a:txBody>
                    <a:bodyPr/>
                    <a:lstStyle/>
                    <a:p>
                      <a:pPr algn="ctr"/>
                      <a:r>
                        <a:rPr lang="en-AU"/>
                        <a:t>-6</a:t>
                      </a:r>
                    </a:p>
                  </a:txBody>
                  <a:tcPr/>
                </a:tc>
                <a:tc>
                  <a:txBody>
                    <a:bodyPr/>
                    <a:lstStyle/>
                    <a:p>
                      <a:pPr algn="ctr"/>
                      <a:r>
                        <a:rPr lang="en-AU" dirty="0"/>
                        <a:t>-10</a:t>
                      </a:r>
                    </a:p>
                  </a:txBody>
                  <a:tcPr/>
                </a:tc>
                <a:extLst>
                  <a:ext uri="{0D108BD9-81ED-4DB2-BD59-A6C34878D82A}">
                    <a16:rowId xmlns:a16="http://schemas.microsoft.com/office/drawing/2014/main" val="1013841163"/>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186BB78-1653-DF94-4627-F58494462D70}"/>
                  </a:ext>
                </a:extLst>
              </p:cNvPr>
              <p:cNvSpPr txBox="1"/>
              <p:nvPr/>
            </p:nvSpPr>
            <p:spPr>
              <a:xfrm>
                <a:off x="512400" y="4720563"/>
                <a:ext cx="6097384" cy="120032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AU" i="1" dirty="0" smtClean="0">
                          <a:latin typeface="Cambria Math" panose="02040503050406030204" pitchFamily="18" charset="0"/>
                        </a:rPr>
                        <m:t>𝑓</m:t>
                      </m:r>
                      <m:d>
                        <m:dPr>
                          <m:ctrlPr>
                            <a:rPr lang="en-AU" i="1" dirty="0" smtClean="0">
                              <a:latin typeface="Cambria Math" panose="02040503050406030204" pitchFamily="18" charset="0"/>
                            </a:rPr>
                          </m:ctrlPr>
                        </m:dPr>
                        <m:e>
                          <m:r>
                            <a:rPr lang="en-AU" i="1" dirty="0" smtClean="0">
                              <a:latin typeface="Cambria Math" panose="02040503050406030204" pitchFamily="18" charset="0"/>
                            </a:rPr>
                            <m:t>𝑥</m:t>
                          </m:r>
                        </m:e>
                      </m:d>
                      <m:r>
                        <a:rPr lang="en-AU" i="1" dirty="0" smtClean="0">
                          <a:latin typeface="Cambria Math" panose="02040503050406030204" pitchFamily="18" charset="0"/>
                        </a:rPr>
                        <m:t>=</m:t>
                      </m:r>
                      <m:r>
                        <a:rPr lang="en-AU" i="1" dirty="0">
                          <a:latin typeface="Cambria Math" panose="02040503050406030204" pitchFamily="18" charset="0"/>
                        </a:rPr>
                        <m:t> </m:t>
                      </m:r>
                      <m:sSup>
                        <m:sSupPr>
                          <m:ctrlPr>
                            <a:rPr lang="en-AU" i="1" dirty="0" smtClean="0">
                              <a:latin typeface="Cambria Math" panose="02040503050406030204" pitchFamily="18" charset="0"/>
                            </a:rPr>
                          </m:ctrlPr>
                        </m:sSupPr>
                        <m:e>
                          <m:r>
                            <a:rPr lang="en-AU" i="1" dirty="0" smtClean="0">
                              <a:latin typeface="Cambria Math" panose="02040503050406030204" pitchFamily="18" charset="0"/>
                            </a:rPr>
                            <m:t>𝑥</m:t>
                          </m:r>
                        </m:e>
                        <m:sup>
                          <m:r>
                            <a:rPr lang="en-AU" i="1" dirty="0" smtClean="0">
                              <a:latin typeface="Cambria Math" panose="02040503050406030204" pitchFamily="18" charset="0"/>
                            </a:rPr>
                            <m:t>2</m:t>
                          </m:r>
                        </m:sup>
                      </m:sSup>
                      <m:r>
                        <a:rPr lang="en-AU" b="0" i="1" dirty="0" smtClean="0">
                          <a:latin typeface="Cambria Math" panose="02040503050406030204" pitchFamily="18" charset="0"/>
                        </a:rPr>
                        <m:t>−10</m:t>
                      </m:r>
                      <m:r>
                        <a:rPr lang="en-AU" i="1" dirty="0" smtClean="0">
                          <a:latin typeface="Cambria Math" panose="02040503050406030204" pitchFamily="18" charset="0"/>
                        </a:rPr>
                        <m:t>𝑥</m:t>
                      </m:r>
                      <m:r>
                        <a:rPr lang="en-AU" b="0" i="1" dirty="0" smtClean="0">
                          <a:latin typeface="Cambria Math" panose="02040503050406030204" pitchFamily="18" charset="0"/>
                        </a:rPr>
                        <m:t>+24</m:t>
                      </m:r>
                    </m:oMath>
                    <m:oMath xmlns:m="http://schemas.openxmlformats.org/officeDocument/2006/math">
                      <m:r>
                        <a:rPr lang="en-AU" i="1" dirty="0">
                          <a:latin typeface="Cambria Math" panose="02040503050406030204" pitchFamily="18" charset="0"/>
                        </a:rPr>
                        <m:t>𝑓</m:t>
                      </m:r>
                      <m:d>
                        <m:dPr>
                          <m:ctrlPr>
                            <a:rPr lang="en-AU" i="1" dirty="0">
                              <a:latin typeface="Cambria Math" panose="02040503050406030204" pitchFamily="18" charset="0"/>
                            </a:rPr>
                          </m:ctrlPr>
                        </m:dPr>
                        <m:e>
                          <m:r>
                            <a:rPr lang="en-AU" i="1" dirty="0">
                              <a:latin typeface="Cambria Math" panose="02040503050406030204" pitchFamily="18" charset="0"/>
                            </a:rPr>
                            <m:t>𝑥</m:t>
                          </m:r>
                        </m:e>
                      </m:d>
                      <m:r>
                        <a:rPr lang="en-AU" i="1" dirty="0">
                          <a:latin typeface="Cambria Math" panose="02040503050406030204" pitchFamily="18" charset="0"/>
                        </a:rPr>
                        <m:t>=</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𝑥</m:t>
                          </m:r>
                        </m:e>
                        <m:sup>
                          <m:r>
                            <a:rPr lang="en-AU" b="0" i="1" dirty="0" smtClean="0">
                              <a:latin typeface="Cambria Math" panose="02040503050406030204" pitchFamily="18" charset="0"/>
                            </a:rPr>
                            <m:t>2</m:t>
                          </m:r>
                        </m:sup>
                      </m:sSup>
                      <m:r>
                        <a:rPr lang="en-AU" b="0" i="1" dirty="0" smtClean="0">
                          <a:latin typeface="Cambria Math" panose="02040503050406030204" pitchFamily="18" charset="0"/>
                        </a:rPr>
                        <m:t>−4</m:t>
                      </m:r>
                      <m:r>
                        <a:rPr lang="en-AU" b="0" i="1" dirty="0" smtClean="0">
                          <a:latin typeface="Cambria Math" panose="02040503050406030204" pitchFamily="18" charset="0"/>
                        </a:rPr>
                        <m:t>𝑥</m:t>
                      </m:r>
                      <m:r>
                        <a:rPr lang="en-AU" b="0" i="1" dirty="0" smtClean="0">
                          <a:latin typeface="Cambria Math" panose="02040503050406030204" pitchFamily="18" charset="0"/>
                        </a:rPr>
                        <m:t>−6</m:t>
                      </m:r>
                      <m:r>
                        <a:rPr lang="en-AU" b="0" i="1" dirty="0" smtClean="0">
                          <a:latin typeface="Cambria Math" panose="02040503050406030204" pitchFamily="18" charset="0"/>
                        </a:rPr>
                        <m:t>𝑥</m:t>
                      </m:r>
                      <m:r>
                        <a:rPr lang="en-AU" b="0" i="1" dirty="0" smtClean="0">
                          <a:latin typeface="Cambria Math" panose="02040503050406030204" pitchFamily="18" charset="0"/>
                        </a:rPr>
                        <m:t>+24</m:t>
                      </m:r>
                    </m:oMath>
                    <m:oMath xmlns:m="http://schemas.openxmlformats.org/officeDocument/2006/math">
                      <m:r>
                        <a:rPr lang="en-AU" i="1" dirty="0">
                          <a:latin typeface="Cambria Math" panose="02040503050406030204" pitchFamily="18" charset="0"/>
                        </a:rPr>
                        <m:t>𝑓</m:t>
                      </m:r>
                      <m:d>
                        <m:dPr>
                          <m:ctrlPr>
                            <a:rPr lang="en-AU" i="1" dirty="0">
                              <a:latin typeface="Cambria Math" panose="02040503050406030204" pitchFamily="18" charset="0"/>
                            </a:rPr>
                          </m:ctrlPr>
                        </m:dPr>
                        <m:e>
                          <m:r>
                            <a:rPr lang="en-AU" i="1" dirty="0">
                              <a:latin typeface="Cambria Math" panose="02040503050406030204" pitchFamily="18" charset="0"/>
                            </a:rPr>
                            <m:t>𝑥</m:t>
                          </m:r>
                        </m:e>
                      </m:d>
                      <m:r>
                        <a:rPr lang="en-AU" i="1" dirty="0">
                          <a:latin typeface="Cambria Math" panose="02040503050406030204" pitchFamily="18" charset="0"/>
                        </a:rPr>
                        <m:t>=</m:t>
                      </m:r>
                      <m:r>
                        <a:rPr lang="en-AU" b="0" i="1" dirty="0" smtClean="0">
                          <a:latin typeface="Cambria Math" panose="02040503050406030204" pitchFamily="18" charset="0"/>
                        </a:rPr>
                        <m:t>(</m:t>
                      </m:r>
                      <m:r>
                        <a:rPr lang="en-AU" b="0" i="1" dirty="0" smtClean="0">
                          <a:latin typeface="Cambria Math" panose="02040503050406030204" pitchFamily="18" charset="0"/>
                        </a:rPr>
                        <m:t>𝑥</m:t>
                      </m:r>
                      <m:r>
                        <a:rPr lang="en-AU" b="0" i="1" dirty="0" smtClean="0">
                          <a:latin typeface="Cambria Math" panose="02040503050406030204" pitchFamily="18" charset="0"/>
                        </a:rPr>
                        <m:t>−4)(</m:t>
                      </m:r>
                      <m:r>
                        <a:rPr lang="en-AU" b="0" i="1" dirty="0" smtClean="0">
                          <a:latin typeface="Cambria Math" panose="02040503050406030204" pitchFamily="18" charset="0"/>
                        </a:rPr>
                        <m:t>𝑥</m:t>
                      </m:r>
                      <m:r>
                        <a:rPr lang="en-AU" b="0" i="1" dirty="0" smtClean="0">
                          <a:latin typeface="Cambria Math" panose="02040503050406030204" pitchFamily="18" charset="0"/>
                        </a:rPr>
                        <m:t>−6)</m:t>
                      </m:r>
                    </m:oMath>
                  </m:oMathPara>
                </a14:m>
                <a:endParaRPr lang="en-AU"/>
              </a:p>
            </p:txBody>
          </p:sp>
        </mc:Choice>
        <mc:Fallback xmlns="">
          <p:sp>
            <p:nvSpPr>
              <p:cNvPr id="9" name="TextBox 8">
                <a:extLst>
                  <a:ext uri="{FF2B5EF4-FFF2-40B4-BE49-F238E27FC236}">
                    <a16:creationId xmlns:a16="http://schemas.microsoft.com/office/drawing/2014/main" id="{B186BB78-1653-DF94-4627-F58494462D70}"/>
                  </a:ext>
                </a:extLst>
              </p:cNvPr>
              <p:cNvSpPr txBox="1">
                <a:spLocks noRot="1" noChangeAspect="1" noMove="1" noResize="1" noEditPoints="1" noAdjustHandles="1" noChangeArrowheads="1" noChangeShapeType="1" noTextEdit="1"/>
              </p:cNvSpPr>
              <p:nvPr/>
            </p:nvSpPr>
            <p:spPr>
              <a:xfrm>
                <a:off x="512400" y="4720563"/>
                <a:ext cx="6097384" cy="1200329"/>
              </a:xfrm>
              <a:prstGeom prst="rect">
                <a:avLst/>
              </a:prstGeom>
              <a:blipFill>
                <a:blip r:embed="rId4"/>
                <a:stretch>
                  <a:fillRect l="-832" b="-6250"/>
                </a:stretch>
              </a:blipFill>
            </p:spPr>
            <p:txBody>
              <a:bodyPr/>
              <a:lstStyle/>
              <a:p>
                <a:r>
                  <a:rPr lang="en-AU">
                    <a:noFill/>
                  </a:rPr>
                  <a:t> </a:t>
                </a:r>
              </a:p>
            </p:txBody>
          </p:sp>
        </mc:Fallback>
      </mc:AlternateContent>
      <p:sp>
        <p:nvSpPr>
          <p:cNvPr id="8" name="Rectangle: Rounded Corners 7">
            <a:extLst>
              <a:ext uri="{FF2B5EF4-FFF2-40B4-BE49-F238E27FC236}">
                <a16:creationId xmlns:a16="http://schemas.microsoft.com/office/drawing/2014/main" id="{826AA714-E1C0-4396-7E73-8A54122E88C7}"/>
              </a:ext>
              <a:ext uri="{C183D7F6-B498-43B3-948B-1728B52AA6E4}">
                <adec:decorative xmlns:adec="http://schemas.microsoft.com/office/drawing/2017/decorative" val="1"/>
              </a:ext>
            </a:extLst>
          </p:cNvPr>
          <p:cNvSpPr/>
          <p:nvPr/>
        </p:nvSpPr>
        <p:spPr>
          <a:xfrm>
            <a:off x="6989966" y="4476751"/>
            <a:ext cx="3351875" cy="365242"/>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3" ma:contentTypeDescription="Create a new document." ma:contentTypeScope="" ma:versionID="8b8714e7fddb2f24f91623a267cb4c27">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85a416b272d860568535f790367f86e1"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Props1.xml><?xml version="1.0" encoding="utf-8"?>
<ds:datastoreItem xmlns:ds="http://schemas.openxmlformats.org/officeDocument/2006/customXml" ds:itemID="{A6FEAC58-A506-49CA-84DC-7CF9533D57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3.xml><?xml version="1.0" encoding="utf-8"?>
<ds:datastoreItem xmlns:ds="http://schemas.openxmlformats.org/officeDocument/2006/customXml" ds:itemID="{E3E76218-B129-49DE-ACFC-BAB9D9414ACE}">
  <ds:schemaRefs>
    <ds:schemaRef ds:uri="http://schemas.microsoft.com/office/2006/metadata/properties"/>
    <ds:schemaRef ds:uri="http://purl.org/dc/terms/"/>
    <ds:schemaRef ds:uri="http://schemas.microsoft.com/office/2006/documentManagement/types"/>
    <ds:schemaRef ds:uri="0d94be99-a0f6-44e7-93d1-7f56be2e14d5"/>
    <ds:schemaRef ds:uri="http://schemas.openxmlformats.org/package/2006/metadata/core-properties"/>
    <ds:schemaRef ds:uri="http://purl.org/dc/dcmitype/"/>
    <ds:schemaRef ds:uri="http://purl.org/dc/elements/1.1/"/>
    <ds:schemaRef ds:uri="http://schemas.microsoft.com/office/infopath/2007/PartnerControls"/>
    <ds:schemaRef ds:uri="8c6f0761-0ef4-4d3b-8fe8-3b60dff82ea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 (1)</Template>
  <TotalTime>869</TotalTime>
  <Words>989</Words>
  <Application>Microsoft Office PowerPoint</Application>
  <PresentationFormat>Widescreen</PresentationFormat>
  <Paragraphs>121</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Times New Roman</vt:lpstr>
      <vt:lpstr>Public Sans</vt:lpstr>
      <vt:lpstr>Calibri</vt:lpstr>
      <vt:lpstr>Cambria Math</vt:lpstr>
      <vt:lpstr>NSWG Corporate</vt:lpstr>
      <vt:lpstr>Factorising monic quadratic functions</vt:lpstr>
      <vt:lpstr>Learning intentions and success criteria</vt:lpstr>
      <vt:lpstr>Activating prior knowledge</vt:lpstr>
      <vt:lpstr>Comparing representations</vt:lpstr>
      <vt:lpstr>Your turn – expanding binomial products</vt:lpstr>
      <vt:lpstr>Releasing responsibility</vt:lpstr>
      <vt:lpstr>Factorising a monic quadratic function (1)</vt:lpstr>
      <vt:lpstr>Factorising a monic quadratic function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5 – Factorising monic quadratic functions – slide deck</dc:title>
  <dc:creator>NSW Department of Education</dc:creator>
  <dcterms:created xsi:type="dcterms:W3CDTF">2025-05-19T21:52:24Z</dcterms:created>
  <dcterms:modified xsi:type="dcterms:W3CDTF">2025-12-03T01:01:36Z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