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7"/>
  </p:notesMasterIdLst>
  <p:handoutMasterIdLst>
    <p:handoutMasterId r:id="rId28"/>
  </p:handoutMasterIdLst>
  <p:sldIdLst>
    <p:sldId id="26505" r:id="rId5"/>
    <p:sldId id="26383" r:id="rId6"/>
    <p:sldId id="26506" r:id="rId7"/>
    <p:sldId id="26523" r:id="rId8"/>
    <p:sldId id="26537" r:id="rId9"/>
    <p:sldId id="26539" r:id="rId10"/>
    <p:sldId id="26538" r:id="rId11"/>
    <p:sldId id="26508" r:id="rId12"/>
    <p:sldId id="26529" r:id="rId13"/>
    <p:sldId id="26543" r:id="rId14"/>
    <p:sldId id="26544" r:id="rId15"/>
    <p:sldId id="26532" r:id="rId16"/>
    <p:sldId id="26540" r:id="rId17"/>
    <p:sldId id="26541" r:id="rId18"/>
    <p:sldId id="26533" r:id="rId19"/>
    <p:sldId id="26534" r:id="rId20"/>
    <p:sldId id="26535" r:id="rId21"/>
    <p:sldId id="26510" r:id="rId22"/>
    <p:sldId id="26522" r:id="rId23"/>
    <p:sldId id="26542" r:id="rId24"/>
    <p:sldId id="360" r:id="rId25"/>
    <p:sldId id="361" r:id="rId26"/>
  </p:sldIdLst>
  <p:sldSz cx="12192000" cy="6858000"/>
  <p:notesSz cx="6858000" cy="9144000"/>
  <p:embeddedFontLst>
    <p:embeddedFont>
      <p:font typeface="Cambria Math" panose="02040503050406030204" pitchFamily="18" charset="0"/>
      <p:regular r:id="rId29"/>
    </p:embeddedFont>
    <p:embeddedFont>
      <p:font typeface="Public Sans" pitchFamily="2"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0"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B608F32-918A-4A14-94F6-A0382153581E}"/>
    <pc:docChg chg="undo custSel modSld">
      <pc:chgData name="Daisy Hong" userId="852f2fe8-ba51-4773-8c32-260fca1b2ee4" providerId="ADAL" clId="{BB608F32-918A-4A14-94F6-A0382153581E}" dt="2025-11-26T22:41:06.481" v="3" actId="26606"/>
      <pc:docMkLst>
        <pc:docMk/>
      </pc:docMkLst>
      <pc:sldChg chg="addSp delSp modSp mod modClrScheme chgLayout">
        <pc:chgData name="Daisy Hong" userId="852f2fe8-ba51-4773-8c32-260fca1b2ee4" providerId="ADAL" clId="{BB608F32-918A-4A14-94F6-A0382153581E}" dt="2025-11-26T22:41:06.481" v="3" actId="26606"/>
        <pc:sldMkLst>
          <pc:docMk/>
          <pc:sldMk cId="2212264922" sldId="26505"/>
        </pc:sldMkLst>
        <pc:spChg chg="mod">
          <ac:chgData name="Daisy Hong" userId="852f2fe8-ba51-4773-8c32-260fca1b2ee4" providerId="ADAL" clId="{BB608F32-918A-4A14-94F6-A0382153581E}" dt="2025-11-26T22:41:06.481" v="3" actId="26606"/>
          <ac:spMkLst>
            <pc:docMk/>
            <pc:sldMk cId="2212264922" sldId="26505"/>
            <ac:spMk id="3" creationId="{2EF38185-B00A-9878-8E80-7D55E5647711}"/>
          </ac:spMkLst>
        </pc:spChg>
        <pc:spChg chg="mod ord">
          <ac:chgData name="Daisy Hong" userId="852f2fe8-ba51-4773-8c32-260fca1b2ee4" providerId="ADAL" clId="{BB608F32-918A-4A14-94F6-A0382153581E}" dt="2025-11-26T22:41:06.481" v="3" actId="26606"/>
          <ac:spMkLst>
            <pc:docMk/>
            <pc:sldMk cId="2212264922" sldId="26505"/>
            <ac:spMk id="10" creationId="{CA5E7E5A-B4C4-F5B9-98E5-6C838D018316}"/>
          </ac:spMkLst>
        </pc:spChg>
        <pc:spChg chg="mod">
          <ac:chgData name="Daisy Hong" userId="852f2fe8-ba51-4773-8c32-260fca1b2ee4" providerId="ADAL" clId="{BB608F32-918A-4A14-94F6-A0382153581E}" dt="2025-11-26T22:41:06.481" v="3" actId="26606"/>
          <ac:spMkLst>
            <pc:docMk/>
            <pc:sldMk cId="2212264922" sldId="26505"/>
            <ac:spMk id="11" creationId="{3D12AD43-6748-1D46-1B69-DCBF45A45856}"/>
          </ac:spMkLst>
        </pc:spChg>
        <pc:spChg chg="add del mod ord">
          <ac:chgData name="Daisy Hong" userId="852f2fe8-ba51-4773-8c32-260fca1b2ee4" providerId="ADAL" clId="{BB608F32-918A-4A14-94F6-A0382153581E}" dt="2025-11-26T22:41:06.481" v="3" actId="26606"/>
          <ac:spMkLst>
            <pc:docMk/>
            <pc:sldMk cId="2212264922" sldId="26505"/>
            <ac:spMk id="16" creationId="{983C6A91-9659-0FEE-8C64-E2B870B2E2AC}"/>
          </ac:spMkLst>
        </pc:spChg>
        <pc:picChg chg="mod">
          <ac:chgData name="Daisy Hong" userId="852f2fe8-ba51-4773-8c32-260fca1b2ee4" providerId="ADAL" clId="{BB608F32-918A-4A14-94F6-A0382153581E}" dt="2025-11-26T22:41:06.481" v="3" actId="26606"/>
          <ac:picMkLst>
            <pc:docMk/>
            <pc:sldMk cId="2212264922" sldId="26505"/>
            <ac:picMk id="7" creationId="{8EDA8429-5505-5891-8205-7EB7044C0BF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1B1E2-1978-8A7A-776D-0A75B60FB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F64CF-BA14-C2E1-4936-DA6C505A0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E84FAE-3C22-82CA-D5FA-0910F3419E3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A008DA9-D939-4511-0909-2EE4C567ECDF}"/>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55534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A9B3B-5D48-9392-E19B-2ABE4C1A9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829B9-A12E-BB25-8C2A-F8DBE5E36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272D0-0B16-7C09-114A-CF50557B4BF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C1F92E3-38EA-D174-3F8F-347581CB2CDA}"/>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9098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2B628-1971-18E8-BB86-A014BB139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432D3-7908-ED8D-E23C-080040F44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4BA53-434C-E392-BC4E-40492614580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BCFE932-52F5-673E-1347-0F3ACF33D013}"/>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62395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4E0F-7E68-37D7-9F23-C68DF800E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208AF-0866-7683-B3B8-3ADFC4DF0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DA1AB-E045-CADE-06CE-61892B8A31D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F64DA6-8219-DF54-0EBC-D1EA741B2CF7}"/>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09364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8071A-66B5-B18D-1B35-8B5A91C12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9A69-9240-3B04-1785-9DD753A06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9D5E1-43F5-BEA4-CDA7-3AC50CFE024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7F419AD-447E-BD1C-9030-B49F0C2A373D}"/>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712418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6683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Solving simultaneous equations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Working with linear and quadratic functions</a:t>
            </a:r>
          </a:p>
        </p:txBody>
      </p:sp>
      <p:pic>
        <p:nvPicPr>
          <p:cNvPr id="7" name="Picture 6">
            <a:extLst>
              <a:ext uri="{FF2B5EF4-FFF2-40B4-BE49-F238E27FC236}">
                <a16:creationId xmlns:a16="http://schemas.microsoft.com/office/drawing/2014/main" id="{8EDA8429-5505-5891-8205-7EB7044C0B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3150" r="27598"/>
          <a:stretch/>
        </p:blipFill>
        <p:spPr>
          <a:xfrm>
            <a:off x="7128000" y="0"/>
            <a:ext cx="5064000"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95DB-7C2D-B65B-1A2C-371EF34EC0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1707D7-8DCD-CF8E-378C-B345E067FB0B}"/>
              </a:ext>
            </a:extLst>
          </p:cNvPr>
          <p:cNvSpPr>
            <a:spLocks noGrp="1"/>
          </p:cNvSpPr>
          <p:nvPr>
            <p:ph type="title"/>
          </p:nvPr>
        </p:nvSpPr>
        <p:spPr/>
        <p:txBody>
          <a:bodyPr/>
          <a:lstStyle/>
          <a:p>
            <a:r>
              <a:rPr lang="en-AU">
                <a:latin typeface="+mj-lt"/>
              </a:rPr>
              <a:t>Elimination method (2)</a:t>
            </a:r>
          </a:p>
        </p:txBody>
      </p:sp>
      <p:sp>
        <p:nvSpPr>
          <p:cNvPr id="13" name="Text Placeholder 12">
            <a:extLst>
              <a:ext uri="{FF2B5EF4-FFF2-40B4-BE49-F238E27FC236}">
                <a16:creationId xmlns:a16="http://schemas.microsoft.com/office/drawing/2014/main" id="{19AED764-7466-D7E5-54EB-F64C5F1D3C87}"/>
              </a:ext>
            </a:extLst>
          </p:cNvPr>
          <p:cNvSpPr>
            <a:spLocks noGrp="1"/>
          </p:cNvSpPr>
          <p:nvPr>
            <p:ph type="body" sz="quarter" idx="18"/>
          </p:nvPr>
        </p:nvSpPr>
        <p:spPr>
          <a:xfrm>
            <a:off x="360000" y="982520"/>
            <a:ext cx="11483998" cy="356423"/>
          </a:xfrm>
        </p:spPr>
        <p:txBody>
          <a:bodyPr/>
          <a:lstStyle/>
          <a:p>
            <a:r>
              <a:rPr lang="en-AU"/>
              <a:t>Your turn – question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553D985-AFA5-91AD-37A4-11E43377163C}"/>
                  </a:ext>
                </a:extLst>
              </p:cNvPr>
              <p:cNvSpPr>
                <a:spLocks noGrp="1"/>
              </p:cNvSpPr>
              <p:nvPr>
                <p:ph type="body" sz="quarter" idx="17"/>
              </p:nvPr>
            </p:nvSpPr>
            <p:spPr/>
            <p:txBody>
              <a:bodyPr/>
              <a:lstStyle/>
              <a:p>
                <a:pPr lvl="0">
                  <a:lnSpc>
                    <a:spcPct val="150000"/>
                  </a:lnSpc>
                  <a:spcBef>
                    <a:spcPts val="1200"/>
                  </a:spcBef>
                  <a:spcAft>
                    <a:spcPts val="600"/>
                  </a:spcAft>
                </a:pPr>
                <a:r>
                  <a:rPr lang="en-AU" sz="1800">
                    <a:effectLst/>
                    <a:latin typeface="Arial" panose="020B0604020202020204" pitchFamily="34" charset="0"/>
                    <a:ea typeface="Calibri" panose="020F0502020204030204" pitchFamily="34" charset="0"/>
                  </a:rPr>
                  <a:t>Rosie is buying notebooks and pens for school She first buys 3 notebooks and 4 pens for $38. Later, she buys another </a:t>
                </a:r>
                <a:r>
                  <a:rPr lang="en-AU" sz="1800">
                    <a:ea typeface="Calibri" panose="020F0502020204030204" pitchFamily="34" charset="0"/>
                  </a:rPr>
                  <a:t>3</a:t>
                </a:r>
                <a:r>
                  <a:rPr lang="en-AU" sz="1800">
                    <a:effectLst/>
                    <a:latin typeface="Arial" panose="020B0604020202020204" pitchFamily="34" charset="0"/>
                    <a:ea typeface="Calibri" panose="020F0502020204030204" pitchFamily="34" charset="0"/>
                  </a:rPr>
                  <a:t> notebooks and 9 pens for $63. How much does each notebook and pen cost? Let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𝑛</m:t>
                    </m:r>
                  </m:oMath>
                </a14:m>
                <a:r>
                  <a:rPr lang="en-AU" sz="1800">
                    <a:effectLst/>
                    <a:latin typeface="Arial" panose="020B0604020202020204" pitchFamily="34" charset="0"/>
                    <a:ea typeface="Calibri" panose="020F0502020204030204" pitchFamily="34" charset="0"/>
                  </a:rPr>
                  <a:t> be the cost of a notebook and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𝑝</m:t>
                    </m:r>
                  </m:oMath>
                </a14:m>
                <a:r>
                  <a:rPr lang="en-AU" sz="1800">
                    <a:effectLst/>
                    <a:latin typeface="Arial" panose="020B0604020202020204" pitchFamily="34" charset="0"/>
                    <a:ea typeface="Calibri" panose="020F0502020204030204" pitchFamily="34" charset="0"/>
                  </a:rPr>
                  <a:t> be the cost of a pen. </a:t>
                </a:r>
              </a:p>
              <a:p>
                <a:pPr lvl="0">
                  <a:lnSpc>
                    <a:spcPct val="150000"/>
                  </a:lnSpc>
                  <a:spcBef>
                    <a:spcPts val="1200"/>
                  </a:spcBef>
                  <a:spcAft>
                    <a:spcPts val="600"/>
                  </a:spcAft>
                </a:pPr>
                <a:r>
                  <a:rPr lang="en-AU" sz="1800">
                    <a:effectLst/>
                    <a:ea typeface="Calibri" panose="020F0502020204030204" pitchFamily="34" charset="0"/>
                  </a:rPr>
                  <a:t>			</a:t>
                </a:r>
                <a14:m>
                  <m:oMath xmlns:m="http://schemas.openxmlformats.org/officeDocument/2006/math">
                    <m:r>
                      <a:rPr lang="en-AU" sz="1800" b="0" i="1" dirty="0" smtClean="0">
                        <a:effectLst/>
                        <a:latin typeface="Cambria Math" panose="02040503050406030204" pitchFamily="18" charset="0"/>
                        <a:ea typeface="Calibri" panose="020F0502020204030204" pitchFamily="34" charset="0"/>
                      </a:rPr>
                      <m:t>3</m:t>
                    </m:r>
                    <m:r>
                      <a:rPr lang="en-AU" sz="1800" b="0" i="1" dirty="0" smtClean="0">
                        <a:effectLst/>
                        <a:latin typeface="Cambria Math" panose="02040503050406030204" pitchFamily="18" charset="0"/>
                        <a:ea typeface="Calibri" panose="020F0502020204030204" pitchFamily="34" charset="0"/>
                      </a:rPr>
                      <m:t>𝑛</m:t>
                    </m:r>
                    <m:r>
                      <a:rPr lang="en-AU" sz="1800" b="0" i="1" dirty="0" smtClean="0">
                        <a:effectLst/>
                        <a:latin typeface="Cambria Math" panose="02040503050406030204" pitchFamily="18" charset="0"/>
                        <a:ea typeface="Calibri" panose="020F0502020204030204" pitchFamily="34" charset="0"/>
                      </a:rPr>
                      <m:t>+4</m:t>
                    </m:r>
                    <m:r>
                      <a:rPr lang="en-AU" sz="1800" b="0" i="1" dirty="0" smtClean="0">
                        <a:effectLst/>
                        <a:latin typeface="Cambria Math" panose="02040503050406030204" pitchFamily="18" charset="0"/>
                        <a:ea typeface="Calibri" panose="020F0502020204030204" pitchFamily="34" charset="0"/>
                      </a:rPr>
                      <m:t>𝑝</m:t>
                    </m:r>
                    <m:r>
                      <a:rPr lang="en-AU" sz="1800" b="0" i="1" dirty="0" smtClean="0">
                        <a:effectLst/>
                        <a:latin typeface="Cambria Math" panose="02040503050406030204" pitchFamily="18" charset="0"/>
                        <a:ea typeface="Calibri" panose="020F0502020204030204" pitchFamily="34" charset="0"/>
                      </a:rPr>
                      <m:t>=3</m:t>
                    </m:r>
                    <m:r>
                      <a:rPr lang="en-AU" sz="1800" b="0" i="0" dirty="0" smtClean="0">
                        <a:effectLst/>
                        <a:latin typeface="Cambria Math" panose="02040503050406030204" pitchFamily="18" charset="0"/>
                        <a:ea typeface="Calibri" panose="020F0502020204030204" pitchFamily="34" charset="0"/>
                      </a:rPr>
                      <m:t>8</m:t>
                    </m:r>
                  </m:oMath>
                </a14:m>
                <a:r>
                  <a:rPr lang="en-AU" sz="1800">
                    <a:effectLst/>
                    <a:latin typeface="Arial" panose="020B0604020202020204" pitchFamily="34" charset="0"/>
                    <a:ea typeface="Calibri" panose="020F0502020204030204" pitchFamily="34" charset="0"/>
                  </a:rPr>
                  <a:t>	</a:t>
                </a:r>
                <a:r>
                  <a:rPr lang="en-AU" sz="1800">
                    <a:ea typeface="Calibri" panose="020F0502020204030204" pitchFamily="34" charset="0"/>
                  </a:rPr>
                  <a:t>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(1)</m:t>
                    </m:r>
                  </m:oMath>
                </a14:m>
                <a:endParaRPr lang="en-AU" sz="1800">
                  <a:effectLst/>
                  <a:latin typeface="Arial" panose="020B0604020202020204" pitchFamily="34" charset="0"/>
                  <a:ea typeface="Calibri" panose="020F0502020204030204" pitchFamily="34" charset="0"/>
                </a:endParaRPr>
              </a:p>
              <a:p>
                <a:pPr lvl="0">
                  <a:lnSpc>
                    <a:spcPct val="150000"/>
                  </a:lnSpc>
                  <a:spcBef>
                    <a:spcPts val="1200"/>
                  </a:spcBef>
                  <a:spcAft>
                    <a:spcPts val="600"/>
                  </a:spcAft>
                </a:pPr>
                <a:r>
                  <a:rPr lang="en-AU" sz="1800" b="0">
                    <a:ea typeface="Calibri" panose="020F0502020204030204" pitchFamily="34" charset="0"/>
                  </a:rPr>
                  <a:t>			</a:t>
                </a:r>
                <a14:m>
                  <m:oMath xmlns:m="http://schemas.openxmlformats.org/officeDocument/2006/math">
                    <m:r>
                      <a:rPr lang="en-AU" sz="1800" dirty="0">
                        <a:latin typeface="Cambria Math" panose="02040503050406030204" pitchFamily="18" charset="0"/>
                        <a:ea typeface="Calibri" panose="020F0502020204030204" pitchFamily="34" charset="0"/>
                      </a:rPr>
                      <m:t>3</m:t>
                    </m:r>
                    <m:r>
                      <m:rPr>
                        <m:sty m:val="p"/>
                      </m:rPr>
                      <a:rPr lang="en-AU" sz="1800" b="0" i="0" dirty="0" smtClean="0">
                        <a:latin typeface="Cambria Math" panose="02040503050406030204" pitchFamily="18" charset="0"/>
                        <a:ea typeface="Calibri" panose="020F0502020204030204" pitchFamily="34" charset="0"/>
                      </a:rPr>
                      <m:t>n</m:t>
                    </m:r>
                    <m:r>
                      <a:rPr lang="en-AU" sz="1800" b="0" i="1" dirty="0" smtClean="0">
                        <a:latin typeface="Cambria Math" panose="02040503050406030204" pitchFamily="18" charset="0"/>
                        <a:ea typeface="Calibri" panose="020F0502020204030204" pitchFamily="34" charset="0"/>
                      </a:rPr>
                      <m:t>+9</m:t>
                    </m:r>
                    <m:r>
                      <a:rPr lang="en-AU" sz="1800" b="0" i="1" dirty="0" smtClean="0">
                        <a:latin typeface="Cambria Math" panose="02040503050406030204" pitchFamily="18" charset="0"/>
                        <a:ea typeface="Calibri" panose="020F0502020204030204" pitchFamily="34" charset="0"/>
                      </a:rPr>
                      <m:t>𝑝</m:t>
                    </m:r>
                    <m:r>
                      <a:rPr lang="en-AU" sz="1800" b="0" i="1" dirty="0" smtClean="0">
                        <a:latin typeface="Cambria Math" panose="02040503050406030204" pitchFamily="18" charset="0"/>
                        <a:ea typeface="Calibri" panose="020F0502020204030204" pitchFamily="34" charset="0"/>
                      </a:rPr>
                      <m:t>=</m:t>
                    </m:r>
                    <m:r>
                      <a:rPr lang="en-AU" sz="1800" b="0" i="0" dirty="0" smtClean="0">
                        <a:latin typeface="Cambria Math" panose="02040503050406030204" pitchFamily="18" charset="0"/>
                        <a:ea typeface="Calibri" panose="020F0502020204030204" pitchFamily="34" charset="0"/>
                      </a:rPr>
                      <m:t>63</m:t>
                    </m:r>
                  </m:oMath>
                </a14:m>
                <a:r>
                  <a:rPr lang="en-AU" sz="1800">
                    <a:effectLst/>
                    <a:latin typeface="Arial" panose="020B0604020202020204" pitchFamily="34" charset="0"/>
                    <a:ea typeface="Calibri" panose="020F0502020204030204" pitchFamily="34" charset="0"/>
                  </a:rPr>
                  <a:t>	      </a:t>
                </a:r>
                <a14:m>
                  <m:oMath xmlns:m="http://schemas.openxmlformats.org/officeDocument/2006/math">
                    <m:d>
                      <m:dPr>
                        <m:ctrlPr>
                          <a:rPr lang="en-AU" sz="1800" i="1" dirty="0" smtClean="0">
                            <a:effectLst/>
                            <a:latin typeface="Cambria Math" panose="02040503050406030204" pitchFamily="18" charset="0"/>
                            <a:ea typeface="Calibri" panose="020F0502020204030204" pitchFamily="34" charset="0"/>
                          </a:rPr>
                        </m:ctrlPr>
                      </m:dPr>
                      <m:e>
                        <m:r>
                          <a:rPr lang="en-AU" sz="1800" i="1" dirty="0" smtClean="0">
                            <a:effectLst/>
                            <a:latin typeface="Cambria Math" panose="02040503050406030204" pitchFamily="18" charset="0"/>
                            <a:ea typeface="Calibri" panose="020F0502020204030204" pitchFamily="34" charset="0"/>
                          </a:rPr>
                          <m:t>2</m:t>
                        </m:r>
                      </m:e>
                    </m:d>
                  </m:oMath>
                </a14:m>
                <a:endParaRPr lang="en-AU" sz="1800" i="1">
                  <a:effectLst/>
                  <a:latin typeface="Cambria Math" panose="02040503050406030204" pitchFamily="18" charset="0"/>
                  <a:ea typeface="Calibri" panose="020F0502020204030204" pitchFamily="34" charset="0"/>
                </a:endParaRPr>
              </a:p>
              <a:p>
                <a:pPr lvl="0">
                  <a:lnSpc>
                    <a:spcPct val="150000"/>
                  </a:lnSpc>
                  <a:spcBef>
                    <a:spcPts val="1200"/>
                  </a:spcBef>
                  <a:spcAft>
                    <a:spcPts val="600"/>
                  </a:spcAft>
                </a:pPr>
                <a:r>
                  <a:rPr lang="en-AU" sz="1800" b="0">
                    <a:ea typeface="Calibri" panose="020F0502020204030204" pitchFamily="34" charset="0"/>
                  </a:rPr>
                  <a:t>	</a:t>
                </a:r>
                <a:endParaRPr lang="en-AU" sz="1800">
                  <a:effectLst/>
                  <a:latin typeface="Arial" panose="020B0604020202020204" pitchFamily="34" charset="0"/>
                  <a:ea typeface="Calibri" panose="020F0502020204030204" pitchFamily="34" charset="0"/>
                </a:endParaRPr>
              </a:p>
            </p:txBody>
          </p:sp>
        </mc:Choice>
        <mc:Fallback xmlns="">
          <p:sp>
            <p:nvSpPr>
              <p:cNvPr id="12" name="Text Placeholder 11">
                <a:extLst>
                  <a:ext uri="{FF2B5EF4-FFF2-40B4-BE49-F238E27FC236}">
                    <a16:creationId xmlns:a16="http://schemas.microsoft.com/office/drawing/2014/main" id="{F553D985-AFA5-91AD-37A4-11E43377163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9279F504-19A0-8355-6B89-79F998506741}"/>
                  </a:ext>
                </a:extLst>
              </p:cNvPr>
              <p:cNvGraphicFramePr>
                <a:graphicFrameLocks noGrp="1"/>
              </p:cNvGraphicFramePr>
              <p:nvPr>
                <p:extLst>
                  <p:ext uri="{D42A27DB-BD31-4B8C-83A1-F6EECF244321}">
                    <p14:modId xmlns:p14="http://schemas.microsoft.com/office/powerpoint/2010/main" val="1053377801"/>
                  </p:ext>
                </p:extLst>
              </p:nvPr>
            </p:nvGraphicFramePr>
            <p:xfrm>
              <a:off x="1489512" y="4463019"/>
              <a:ext cx="4142141" cy="1921512"/>
            </p:xfrm>
            <a:graphic>
              <a:graphicData uri="http://schemas.openxmlformats.org/drawingml/2006/table">
                <a:tbl>
                  <a:tblPr firstRow="1" bandRow="1">
                    <a:tableStyleId>{5A111915-BE36-4E01-A7E5-04B1672EAD32}</a:tableStyleId>
                  </a:tblPr>
                  <a:tblGrid>
                    <a:gridCol w="284611">
                      <a:extLst>
                        <a:ext uri="{9D8B030D-6E8A-4147-A177-3AD203B41FA5}">
                          <a16:colId xmlns:a16="http://schemas.microsoft.com/office/drawing/2014/main" val="2122319943"/>
                        </a:ext>
                      </a:extLst>
                    </a:gridCol>
                    <a:gridCol w="1229942">
                      <a:extLst>
                        <a:ext uri="{9D8B030D-6E8A-4147-A177-3AD203B41FA5}">
                          <a16:colId xmlns:a16="http://schemas.microsoft.com/office/drawing/2014/main" val="2388546013"/>
                        </a:ext>
                      </a:extLst>
                    </a:gridCol>
                    <a:gridCol w="325820">
                      <a:extLst>
                        <a:ext uri="{9D8B030D-6E8A-4147-A177-3AD203B41FA5}">
                          <a16:colId xmlns:a16="http://schemas.microsoft.com/office/drawing/2014/main" val="3968390742"/>
                        </a:ext>
                      </a:extLst>
                    </a:gridCol>
                    <a:gridCol w="536028">
                      <a:extLst>
                        <a:ext uri="{9D8B030D-6E8A-4147-A177-3AD203B41FA5}">
                          <a16:colId xmlns:a16="http://schemas.microsoft.com/office/drawing/2014/main" val="3562373196"/>
                        </a:ext>
                      </a:extLst>
                    </a:gridCol>
                    <a:gridCol w="1765740">
                      <a:extLst>
                        <a:ext uri="{9D8B030D-6E8A-4147-A177-3AD203B41FA5}">
                          <a16:colId xmlns:a16="http://schemas.microsoft.com/office/drawing/2014/main" val="540227402"/>
                        </a:ext>
                      </a:extLst>
                    </a:gridCol>
                  </a:tblGrid>
                  <a:tr h="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sz="1800" b="0" i="1" dirty="0" smtClean="0">
                                    <a:solidFill>
                                      <a:schemeClr val="tx1"/>
                                    </a:solidFill>
                                    <a:effectLst/>
                                    <a:latin typeface="Cambria Math" panose="02040503050406030204" pitchFamily="18" charset="0"/>
                                    <a:ea typeface="Calibri" panose="020F0502020204030204" pitchFamily="34" charset="0"/>
                                  </a:rPr>
                                  <m:t>3</m:t>
                                </m:r>
                                <m:r>
                                  <a:rPr lang="en-AU" sz="1800" b="0" i="1" dirty="0" smtClean="0">
                                    <a:solidFill>
                                      <a:schemeClr val="tx1"/>
                                    </a:solidFill>
                                    <a:effectLst/>
                                    <a:latin typeface="Cambria Math" panose="02040503050406030204" pitchFamily="18" charset="0"/>
                                    <a:ea typeface="Calibri" panose="020F0502020204030204" pitchFamily="34" charset="0"/>
                                  </a:rPr>
                                  <m:t>𝑛</m:t>
                                </m:r>
                                <m:r>
                                  <a:rPr lang="en-AU" sz="1800" b="0" i="1" dirty="0" smtClean="0">
                                    <a:solidFill>
                                      <a:schemeClr val="tx1"/>
                                    </a:solidFill>
                                    <a:effectLst/>
                                    <a:latin typeface="Cambria Math" panose="02040503050406030204" pitchFamily="18" charset="0"/>
                                    <a:ea typeface="Calibri" panose="020F0502020204030204" pitchFamily="34" charset="0"/>
                                  </a:rPr>
                                  <m:t>+9</m:t>
                                </m:r>
                                <m:r>
                                  <a:rPr lang="en-AU" sz="1800" b="0" i="1" dirty="0" smtClean="0">
                                    <a:solidFill>
                                      <a:schemeClr val="tx1"/>
                                    </a:solidFill>
                                    <a:effectLst/>
                                    <a:latin typeface="Cambria Math" panose="02040503050406030204" pitchFamily="18" charset="0"/>
                                    <a:ea typeface="Calibri" panose="020F0502020204030204" pitchFamily="34" charset="0"/>
                                  </a:rPr>
                                  <m:t>𝑝</m:t>
                                </m:r>
                              </m:oMath>
                            </m:oMathPara>
                          </a14:m>
                          <a:br>
                            <a:rPr lang="en-AU" sz="1800" b="0" i="1">
                              <a:solidFill>
                                <a:schemeClr val="tx1"/>
                              </a:solidFill>
                              <a:effectLst/>
                              <a:latin typeface="Cambria Math" panose="02040503050406030204" pitchFamily="18" charset="0"/>
                              <a:ea typeface="Calibri" panose="020F0502020204030204" pitchFamily="34" charset="0"/>
                            </a:rPr>
                          </a:br>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63</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d>
                                  <m:dPr>
                                    <m:ctrlPr>
                                      <a:rPr lang="en-AU" sz="1800" b="0" i="1" dirty="0" smtClean="0">
                                        <a:solidFill>
                                          <a:schemeClr val="tx1"/>
                                        </a:solidFill>
                                        <a:effectLst/>
                                        <a:latin typeface="Cambria Math" panose="02040503050406030204" pitchFamily="18" charset="0"/>
                                        <a:ea typeface="Calibri" panose="020F0502020204030204" pitchFamily="34" charset="0"/>
                                      </a:rPr>
                                    </m:ctrlPr>
                                  </m:dPr>
                                  <m:e>
                                    <m:r>
                                      <a:rPr lang="en-AU" sz="1800" b="0" i="1" dirty="0" smtClean="0">
                                        <a:solidFill>
                                          <a:schemeClr val="tx1"/>
                                        </a:solidFill>
                                        <a:effectLst/>
                                        <a:latin typeface="Cambria Math" panose="02040503050406030204" pitchFamily="18" charset="0"/>
                                        <a:ea typeface="Calibri" panose="020F0502020204030204" pitchFamily="34" charset="0"/>
                                      </a:rPr>
                                      <m:t>2</m:t>
                                    </m:r>
                                  </m:e>
                                </m:d>
                                <m:r>
                                  <a:rPr lang="en-AU" sz="1800" b="0" i="1" dirty="0" smtClean="0">
                                    <a:solidFill>
                                      <a:schemeClr val="tx1"/>
                                    </a:solidFill>
                                    <a:effectLst/>
                                    <a:latin typeface="Cambria Math" panose="02040503050406030204" pitchFamily="18" charset="0"/>
                                    <a:ea typeface="Calibri" panose="020F0502020204030204" pitchFamily="34" charset="0"/>
                                  </a:rPr>
                                  <m:t>−</m:t>
                                </m:r>
                                <m:d>
                                  <m:dPr>
                                    <m:ctrlPr>
                                      <a:rPr lang="en-AU" sz="1800" i="1" dirty="0" smtClean="0">
                                        <a:solidFill>
                                          <a:schemeClr val="tx1"/>
                                        </a:solidFill>
                                        <a:effectLst/>
                                        <a:latin typeface="Cambria Math" panose="02040503050406030204" pitchFamily="18" charset="0"/>
                                        <a:ea typeface="Calibri" panose="020F0502020204030204" pitchFamily="34" charset="0"/>
                                      </a:rPr>
                                    </m:ctrlPr>
                                  </m:dPr>
                                  <m:e>
                                    <m:r>
                                      <a:rPr lang="en-AU" sz="1800" i="1" dirty="0" smtClean="0">
                                        <a:solidFill>
                                          <a:schemeClr val="tx1"/>
                                        </a:solidFill>
                                        <a:effectLst/>
                                        <a:latin typeface="Cambria Math" panose="02040503050406030204" pitchFamily="18" charset="0"/>
                                        <a:ea typeface="Calibri" panose="020F0502020204030204" pitchFamily="34" charset="0"/>
                                      </a:rPr>
                                      <m:t>1</m:t>
                                    </m:r>
                                  </m:e>
                                </m:d>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086438"/>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sz="1800" b="0" i="1" dirty="0" smtClean="0">
                                    <a:solidFill>
                                      <a:schemeClr val="tx1"/>
                                    </a:solidFill>
                                    <a:latin typeface="Cambria Math" panose="02040503050406030204" pitchFamily="18" charset="0"/>
                                    <a:ea typeface="Calibri" panose="020F0502020204030204" pitchFamily="34" charset="0"/>
                                  </a:rPr>
                                  <m:t>3</m:t>
                                </m:r>
                                <m:r>
                                  <a:rPr lang="en-AU" sz="1800" b="0" i="1" dirty="0" smtClean="0">
                                    <a:solidFill>
                                      <a:schemeClr val="tx1"/>
                                    </a:solidFill>
                                    <a:latin typeface="Cambria Math" panose="02040503050406030204" pitchFamily="18" charset="0"/>
                                    <a:ea typeface="Calibri" panose="020F0502020204030204" pitchFamily="34" charset="0"/>
                                  </a:rPr>
                                  <m:t>𝑛</m:t>
                                </m:r>
                                <m:r>
                                  <a:rPr lang="en-AU" sz="1800" b="0" i="1" dirty="0" smtClean="0">
                                    <a:solidFill>
                                      <a:schemeClr val="tx1"/>
                                    </a:solidFill>
                                    <a:latin typeface="Cambria Math" panose="02040503050406030204" pitchFamily="18" charset="0"/>
                                    <a:ea typeface="Calibri" panose="020F0502020204030204" pitchFamily="34" charset="0"/>
                                  </a:rPr>
                                  <m:t>+4</m:t>
                                </m:r>
                                <m:r>
                                  <a:rPr lang="en-AU" sz="1800" b="0" i="1" dirty="0" smtClean="0">
                                    <a:solidFill>
                                      <a:schemeClr val="tx1"/>
                                    </a:solidFill>
                                    <a:latin typeface="Cambria Math" panose="02040503050406030204" pitchFamily="18" charset="0"/>
                                    <a:ea typeface="Calibri" panose="020F0502020204030204" pitchFamily="34" charset="0"/>
                                  </a:rPr>
                                  <m:t>𝑝</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38</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5</m:t>
                                </m:r>
                                <m:r>
                                  <a:rPr lang="en-AU" b="0" i="1" smtClean="0">
                                    <a:solidFill>
                                      <a:schemeClr val="tx1"/>
                                    </a:solidFill>
                                    <a:latin typeface="Cambria Math" panose="02040503050406030204" pitchFamily="18" charset="0"/>
                                  </a:rPr>
                                  <m:t>𝑝</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25</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𝑝</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45</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dirty="0">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Choice>
        <mc:Fallback xmlns="">
          <p:graphicFrame>
            <p:nvGraphicFramePr>
              <p:cNvPr id="2" name="Table 1">
                <a:extLst>
                  <a:ext uri="{FF2B5EF4-FFF2-40B4-BE49-F238E27FC236}">
                    <a16:creationId xmlns:a16="http://schemas.microsoft.com/office/drawing/2014/main" id="{9279F504-19A0-8355-6B89-79F998506741}"/>
                  </a:ext>
                </a:extLst>
              </p:cNvPr>
              <p:cNvGraphicFramePr>
                <a:graphicFrameLocks noGrp="1"/>
              </p:cNvGraphicFramePr>
              <p:nvPr>
                <p:extLst>
                  <p:ext uri="{D42A27DB-BD31-4B8C-83A1-F6EECF244321}">
                    <p14:modId xmlns:p14="http://schemas.microsoft.com/office/powerpoint/2010/main" val="1053377801"/>
                  </p:ext>
                </p:extLst>
              </p:nvPr>
            </p:nvGraphicFramePr>
            <p:xfrm>
              <a:off x="1489512" y="4463019"/>
              <a:ext cx="4142141" cy="1921512"/>
            </p:xfrm>
            <a:graphic>
              <a:graphicData uri="http://schemas.openxmlformats.org/drawingml/2006/table">
                <a:tbl>
                  <a:tblPr firstRow="1" bandRow="1">
                    <a:tableStyleId>{5A111915-BE36-4E01-A7E5-04B1672EAD32}</a:tableStyleId>
                  </a:tblPr>
                  <a:tblGrid>
                    <a:gridCol w="284611">
                      <a:extLst>
                        <a:ext uri="{9D8B030D-6E8A-4147-A177-3AD203B41FA5}">
                          <a16:colId xmlns:a16="http://schemas.microsoft.com/office/drawing/2014/main" val="2122319943"/>
                        </a:ext>
                      </a:extLst>
                    </a:gridCol>
                    <a:gridCol w="1229942">
                      <a:extLst>
                        <a:ext uri="{9D8B030D-6E8A-4147-A177-3AD203B41FA5}">
                          <a16:colId xmlns:a16="http://schemas.microsoft.com/office/drawing/2014/main" val="2388546013"/>
                        </a:ext>
                      </a:extLst>
                    </a:gridCol>
                    <a:gridCol w="325820">
                      <a:extLst>
                        <a:ext uri="{9D8B030D-6E8A-4147-A177-3AD203B41FA5}">
                          <a16:colId xmlns:a16="http://schemas.microsoft.com/office/drawing/2014/main" val="3968390742"/>
                        </a:ext>
                      </a:extLst>
                    </a:gridCol>
                    <a:gridCol w="536028">
                      <a:extLst>
                        <a:ext uri="{9D8B030D-6E8A-4147-A177-3AD203B41FA5}">
                          <a16:colId xmlns:a16="http://schemas.microsoft.com/office/drawing/2014/main" val="3562373196"/>
                        </a:ext>
                      </a:extLst>
                    </a:gridCol>
                    <a:gridCol w="1765740">
                      <a:extLst>
                        <a:ext uri="{9D8B030D-6E8A-4147-A177-3AD203B41FA5}">
                          <a16:colId xmlns:a16="http://schemas.microsoft.com/office/drawing/2014/main" val="540227402"/>
                        </a:ext>
                      </a:extLst>
                    </a:gridCol>
                  </a:tblGrid>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23267" r="-213366"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469811" r="-713208"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43182" r="-329545"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34483" b="-300000"/>
                          </a:stretch>
                        </a:blipFill>
                      </a:tcPr>
                    </a:tc>
                    <a:extLst>
                      <a:ext uri="{0D108BD9-81ED-4DB2-BD59-A6C34878D82A}">
                        <a16:rowId xmlns:a16="http://schemas.microsoft.com/office/drawing/2014/main" val="4010086438"/>
                      </a:ext>
                    </a:extLst>
                  </a:tr>
                  <a:tr h="48037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100000" r="-1346809"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3267" t="-100000" r="-213366"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469811" t="-100000" r="-713208"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43182" t="-100000" r="-329545" b="-2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23267" t="-200000" r="-213366"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469811" t="-200000" r="-713208"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43182" t="-200000" r="-329545" b="-1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23267" t="-300000" r="-21336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469811" t="-300000" r="-71320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43182" t="-300000" r="-329545"/>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Fallback>
      </mc:AlternateContent>
      <mc:AlternateContent xmlns:mc="http://schemas.openxmlformats.org/markup-compatibility/2006" xmlns:a14="http://schemas.microsoft.com/office/drawing/2010/main">
        <mc:Choice Requires="a14">
          <p:sp>
            <p:nvSpPr>
              <p:cNvPr id="26" name="Text Placeholder 11">
                <a:extLst>
                  <a:ext uri="{FF2B5EF4-FFF2-40B4-BE49-F238E27FC236}">
                    <a16:creationId xmlns:a16="http://schemas.microsoft.com/office/drawing/2014/main" id="{21BD6B5C-7CD3-9352-5C55-14BDF2038BDB}"/>
                  </a:ext>
                </a:extLst>
              </p:cNvPr>
              <p:cNvSpPr txBox="1">
                <a:spLocks/>
              </p:cNvSpPr>
              <p:nvPr/>
            </p:nvSpPr>
            <p:spPr>
              <a:xfrm>
                <a:off x="6846505" y="3265433"/>
                <a:ext cx="5424778" cy="43166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1200"/>
                  </a:spcBef>
                  <a:spcAft>
                    <a:spcPts val="600"/>
                  </a:spcAft>
                </a:pPr>
                <a:r>
                  <a:rPr lang="en-AU" sz="1800">
                    <a:ea typeface="Calibri" panose="020F0502020204030204" pitchFamily="34" charset="0"/>
                  </a:rPr>
                  <a:t>Sub </a:t>
                </a:r>
                <a14:m>
                  <m:oMath xmlns:m="http://schemas.openxmlformats.org/officeDocument/2006/math">
                    <m:r>
                      <a:rPr lang="en-AU" sz="1800" b="0" i="1" dirty="0" smtClean="0">
                        <a:latin typeface="Cambria Math" panose="02040503050406030204" pitchFamily="18" charset="0"/>
                        <a:ea typeface="Calibri" panose="020F0502020204030204" pitchFamily="34" charset="0"/>
                      </a:rPr>
                      <m:t>𝑝</m:t>
                    </m:r>
                    <m:r>
                      <a:rPr lang="en-AU" sz="1800" b="0" i="1" dirty="0" smtClean="0">
                        <a:latin typeface="Cambria Math" panose="02040503050406030204" pitchFamily="18" charset="0"/>
                        <a:ea typeface="Calibri" panose="020F0502020204030204" pitchFamily="34" charset="0"/>
                      </a:rPr>
                      <m:t>=5</m:t>
                    </m:r>
                  </m:oMath>
                </a14:m>
                <a:r>
                  <a:rPr lang="en-AU" sz="1800">
                    <a:ea typeface="Calibri" panose="020F0502020204030204" pitchFamily="34" charset="0"/>
                  </a:rPr>
                  <a:t> into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m:t>
                    </m:r>
                    <m:r>
                      <a:rPr lang="en-AU" sz="1800" i="1" dirty="0" smtClean="0">
                        <a:latin typeface="Cambria Math" panose="02040503050406030204" pitchFamily="18" charset="0"/>
                        <a:ea typeface="Calibri" panose="020F0502020204030204" pitchFamily="34" charset="0"/>
                      </a:rPr>
                      <m:t>)</m:t>
                    </m:r>
                  </m:oMath>
                </a14:m>
                <a:r>
                  <a:rPr lang="en-AU" sz="1800">
                    <a:ea typeface="Calibri" panose="020F0502020204030204" pitchFamily="34" charset="0"/>
                  </a:rPr>
                  <a:t>:    </a:t>
                </a:r>
                <a14:m>
                  <m:oMath xmlns:m="http://schemas.openxmlformats.org/officeDocument/2006/math">
                    <m:r>
                      <a:rPr lang="en-AU" sz="1800" b="0" i="0"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3</m:t>
                    </m:r>
                    <m:r>
                      <a:rPr lang="en-AU" sz="1800" b="0" i="1" dirty="0" smtClean="0">
                        <a:latin typeface="Cambria Math" panose="02040503050406030204" pitchFamily="18" charset="0"/>
                        <a:ea typeface="Calibri" panose="020F0502020204030204" pitchFamily="34" charset="0"/>
                      </a:rPr>
                      <m:t>𝑛</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4</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5</m:t>
                    </m:r>
                    <m:r>
                      <a:rPr lang="en-AU" sz="1800" i="1" dirty="0" smtClean="0">
                        <a:latin typeface="Cambria Math" panose="02040503050406030204" pitchFamily="18" charset="0"/>
                        <a:ea typeface="Calibri" panose="020F0502020204030204" pitchFamily="34" charset="0"/>
                      </a:rPr>
                      <m:t>=3</m:t>
                    </m:r>
                  </m:oMath>
                </a14:m>
                <a:r>
                  <a:rPr lang="en-AU" sz="1800">
                    <a:ea typeface="Calibri" panose="020F0502020204030204" pitchFamily="34" charset="0"/>
                  </a:rPr>
                  <a:t>8</a:t>
                </a:r>
              </a:p>
              <a:p>
                <a:pPr>
                  <a:lnSpc>
                    <a:spcPct val="114000"/>
                  </a:lnSpc>
                  <a:spcBef>
                    <a:spcPts val="1200"/>
                  </a:spcBef>
                  <a:spcAft>
                    <a:spcPts val="600"/>
                  </a:spcAft>
                </a:pPr>
                <a:r>
                  <a:rPr lang="en-AU" sz="1800">
                    <a:ea typeface="Calibri" panose="020F0502020204030204" pitchFamily="34" charset="0"/>
                  </a:rPr>
                  <a:t>		                   </a:t>
                </a:r>
                <a14:m>
                  <m:oMath xmlns:m="http://schemas.openxmlformats.org/officeDocument/2006/math">
                    <m:r>
                      <a:rPr lang="en-AU" sz="1800" i="1">
                        <a:latin typeface="Cambria Math" panose="02040503050406030204" pitchFamily="18" charset="0"/>
                        <a:ea typeface="Calibri" panose="020F0502020204030204" pitchFamily="34" charset="0"/>
                      </a:rPr>
                      <m:t>3</m:t>
                    </m:r>
                    <m:r>
                      <a:rPr lang="en-AU" sz="1800" b="0" i="1" smtClean="0">
                        <a:latin typeface="Cambria Math" panose="02040503050406030204" pitchFamily="18" charset="0"/>
                        <a:ea typeface="Calibri" panose="020F0502020204030204" pitchFamily="34" charset="0"/>
                      </a:rPr>
                      <m:t>𝑛</m:t>
                    </m:r>
                    <m:r>
                      <a:rPr lang="en-AU" sz="1800" b="0" i="1" smtClean="0">
                        <a:latin typeface="Cambria Math" panose="02040503050406030204" pitchFamily="18" charset="0"/>
                        <a:ea typeface="Calibri" panose="020F0502020204030204" pitchFamily="34" charset="0"/>
                      </a:rPr>
                      <m:t>=38−</m:t>
                    </m:r>
                  </m:oMath>
                </a14:m>
                <a:r>
                  <a:rPr lang="en-AU" sz="1800">
                    <a:ea typeface="Calibri" panose="020F0502020204030204" pitchFamily="34" charset="0"/>
                  </a:rPr>
                  <a:t>20</a:t>
                </a:r>
              </a:p>
              <a:p>
                <a:pPr>
                  <a:lnSpc>
                    <a:spcPct val="114000"/>
                  </a:lnSpc>
                  <a:spcBef>
                    <a:spcPts val="1200"/>
                  </a:spcBef>
                  <a:spcAft>
                    <a:spcPts val="600"/>
                  </a:spcAft>
                </a:pPr>
                <a:r>
                  <a:rPr lang="en-AU" sz="1800" b="0">
                    <a:ea typeface="Calibri" panose="020F0502020204030204" pitchFamily="34" charset="0"/>
                  </a:rPr>
                  <a:t>		</a:t>
                </a:r>
                <a14:m>
                  <m:oMath xmlns:m="http://schemas.openxmlformats.org/officeDocument/2006/math">
                    <m:r>
                      <a:rPr lang="en-AU" sz="1800" b="0" i="1" smtClean="0">
                        <a:latin typeface="Cambria Math" panose="02040503050406030204" pitchFamily="18" charset="0"/>
                        <a:ea typeface="Calibri" panose="020F0502020204030204" pitchFamily="34" charset="0"/>
                      </a:rPr>
                      <m:t>                          </m:t>
                    </m:r>
                    <m:r>
                      <a:rPr lang="en-AU" sz="1800" b="0" i="1" smtClean="0">
                        <a:latin typeface="Cambria Math" panose="02040503050406030204" pitchFamily="18" charset="0"/>
                        <a:ea typeface="Calibri" panose="020F0502020204030204" pitchFamily="34" charset="0"/>
                      </a:rPr>
                      <m:t>𝑛</m:t>
                    </m:r>
                    <m:r>
                      <a:rPr lang="en-AU" sz="1800" b="0" i="1" smtClean="0">
                        <a:latin typeface="Cambria Math" panose="02040503050406030204" pitchFamily="18" charset="0"/>
                        <a:ea typeface="Calibri" panose="020F0502020204030204" pitchFamily="34" charset="0"/>
                      </a:rPr>
                      <m:t>=</m:t>
                    </m:r>
                    <m:f>
                      <m:fPr>
                        <m:ctrlPr>
                          <a:rPr lang="en-AU" sz="1800" b="0" i="1" smtClean="0">
                            <a:latin typeface="Cambria Math" panose="02040503050406030204" pitchFamily="18" charset="0"/>
                            <a:ea typeface="Calibri" panose="020F0502020204030204" pitchFamily="34" charset="0"/>
                          </a:rPr>
                        </m:ctrlPr>
                      </m:fPr>
                      <m:num>
                        <m:r>
                          <a:rPr lang="en-AU" sz="1800" b="0" i="1" smtClean="0">
                            <a:latin typeface="Cambria Math" panose="02040503050406030204" pitchFamily="18" charset="0"/>
                            <a:ea typeface="Calibri" panose="020F0502020204030204" pitchFamily="34" charset="0"/>
                          </a:rPr>
                          <m:t>18</m:t>
                        </m:r>
                      </m:num>
                      <m:den>
                        <m:r>
                          <a:rPr lang="en-AU" sz="1800" b="0" i="1" smtClean="0">
                            <a:latin typeface="Cambria Math" panose="02040503050406030204" pitchFamily="18" charset="0"/>
                            <a:ea typeface="Calibri" panose="020F0502020204030204" pitchFamily="34" charset="0"/>
                          </a:rPr>
                          <m:t>3</m:t>
                        </m:r>
                      </m:den>
                    </m:f>
                  </m:oMath>
                </a14:m>
                <a:r>
                  <a:rPr lang="en-AU" sz="1800">
                    <a:ea typeface="Calibri" panose="020F0502020204030204" pitchFamily="34" charset="0"/>
                  </a:rPr>
                  <a:t> </a:t>
                </a:r>
              </a:p>
              <a:p>
                <a:pPr>
                  <a:lnSpc>
                    <a:spcPct val="114000"/>
                  </a:lnSpc>
                  <a:spcBef>
                    <a:spcPts val="1200"/>
                  </a:spcBef>
                  <a:spcAft>
                    <a:spcPts val="600"/>
                  </a:spcAft>
                </a:pPr>
                <a:r>
                  <a:rPr lang="en-AU" sz="1800" b="0">
                    <a:ea typeface="Calibri" panose="020F0502020204030204" pitchFamily="34" charset="0"/>
                  </a:rPr>
                  <a:t>   		   	       </a:t>
                </a:r>
                <a14:m>
                  <m:oMath xmlns:m="http://schemas.openxmlformats.org/officeDocument/2006/math">
                    <m:r>
                      <m:rPr>
                        <m:sty m:val="p"/>
                      </m:rPr>
                      <a:rPr lang="en-AU" sz="1800" b="0" i="0" smtClean="0">
                        <a:latin typeface="Cambria Math" panose="02040503050406030204" pitchFamily="18" charset="0"/>
                        <a:ea typeface="Calibri" panose="020F0502020204030204" pitchFamily="34" charset="0"/>
                      </a:rPr>
                      <m:t>n</m:t>
                    </m:r>
                    <m:r>
                      <a:rPr lang="en-AU" sz="1800" b="0" i="1" smtClean="0">
                        <a:latin typeface="Cambria Math" panose="02040503050406030204" pitchFamily="18" charset="0"/>
                        <a:ea typeface="Calibri" panose="020F0502020204030204" pitchFamily="34" charset="0"/>
                      </a:rPr>
                      <m:t>=9</m:t>
                    </m:r>
                  </m:oMath>
                </a14:m>
                <a:endParaRPr lang="en-AU" sz="1800">
                  <a:ea typeface="Calibri" panose="020F0502020204030204" pitchFamily="34" charset="0"/>
                </a:endParaRPr>
              </a:p>
              <a:p>
                <a:pPr>
                  <a:lnSpc>
                    <a:spcPct val="114000"/>
                  </a:lnSpc>
                  <a:spcBef>
                    <a:spcPts val="1200"/>
                  </a:spcBef>
                  <a:spcAft>
                    <a:spcPts val="600"/>
                  </a:spcAft>
                </a:pPr>
                <a:r>
                  <a:rPr lang="en-AU" sz="1800">
                    <a:ea typeface="Calibri" panose="020F0502020204030204" pitchFamily="34" charset="0"/>
                  </a:rPr>
                  <a:t>Therefore: </a:t>
                </a:r>
                <a14:m>
                  <m:oMath xmlns:m="http://schemas.openxmlformats.org/officeDocument/2006/math">
                    <m:r>
                      <m:rPr>
                        <m:sty m:val="p"/>
                      </m:rPr>
                      <a:rPr lang="en-AU" sz="1800" b="0" i="0" dirty="0" smtClean="0">
                        <a:latin typeface="Cambria Math" panose="02040503050406030204" pitchFamily="18" charset="0"/>
                        <a:ea typeface="Calibri" panose="020F0502020204030204" pitchFamily="34" charset="0"/>
                      </a:rPr>
                      <m:t>p</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5</m:t>
                    </m:r>
                    <m:r>
                      <a:rPr lang="en-AU" sz="1800" i="1"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𝑛</m:t>
                    </m:r>
                    <m:r>
                      <a:rPr lang="en-AU" sz="1800" i="1" dirty="0" smtClean="0">
                        <a:latin typeface="Cambria Math" panose="02040503050406030204" pitchFamily="18" charset="0"/>
                        <a:ea typeface="Calibri" panose="020F0502020204030204" pitchFamily="34" charset="0"/>
                      </a:rPr>
                      <m:t>=</m:t>
                    </m:r>
                  </m:oMath>
                </a14:m>
                <a:r>
                  <a:rPr lang="en-AU" sz="1800">
                    <a:ea typeface="Calibri" panose="020F0502020204030204" pitchFamily="34" charset="0"/>
                  </a:rPr>
                  <a:t>9</a:t>
                </a:r>
                <a:br>
                  <a:rPr lang="en-AU" sz="1800">
                    <a:ea typeface="Calibri" panose="020F0502020204030204" pitchFamily="34" charset="0"/>
                  </a:rPr>
                </a:br>
                <a:r>
                  <a:rPr lang="en-AU" sz="1800">
                    <a:ea typeface="Calibri" panose="020F0502020204030204" pitchFamily="34" charset="0"/>
                  </a:rPr>
                  <a:t>Pens cost $5 and notebooks cost $9</a:t>
                </a:r>
              </a:p>
            </p:txBody>
          </p:sp>
        </mc:Choice>
        <mc:Fallback xmlns="">
          <p:sp>
            <p:nvSpPr>
              <p:cNvPr id="26" name="Text Placeholder 11">
                <a:extLst>
                  <a:ext uri="{FF2B5EF4-FFF2-40B4-BE49-F238E27FC236}">
                    <a16:creationId xmlns:a16="http://schemas.microsoft.com/office/drawing/2014/main" id="{21BD6B5C-7CD3-9352-5C55-14BDF2038BDB}"/>
                  </a:ext>
                </a:extLst>
              </p:cNvPr>
              <p:cNvSpPr txBox="1">
                <a:spLocks noRot="1" noChangeAspect="1" noMove="1" noResize="1" noEditPoints="1" noAdjustHandles="1" noChangeArrowheads="1" noChangeShapeType="1" noTextEdit="1"/>
              </p:cNvSpPr>
              <p:nvPr/>
            </p:nvSpPr>
            <p:spPr>
              <a:xfrm>
                <a:off x="6846505" y="3265433"/>
                <a:ext cx="5424778" cy="4316684"/>
              </a:xfrm>
              <a:prstGeom prst="rect">
                <a:avLst/>
              </a:prstGeom>
              <a:blipFill>
                <a:blip r:embed="rId4"/>
                <a:stretch>
                  <a:fillRect l="-2584" t="-1554"/>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78538937-8736-602B-D7D0-B7F288FB046B}"/>
              </a:ext>
              <a:ext uri="{C183D7F6-B498-43B3-948B-1728B52AA6E4}">
                <adec:decorative xmlns:adec="http://schemas.microsoft.com/office/drawing/2017/decorative" val="1"/>
              </a:ext>
            </a:extLst>
          </p:cNvPr>
          <p:cNvCxnSpPr/>
          <p:nvPr/>
        </p:nvCxnSpPr>
        <p:spPr>
          <a:xfrm>
            <a:off x="6236079" y="3160148"/>
            <a:ext cx="6000" cy="311772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AE0549F-DD6C-136D-C4F5-CC3E4B53D8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99876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10961-44B9-A94B-2A29-EF3384ECC5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38DED8-7A7A-A937-C0FB-1C09D9407292}"/>
              </a:ext>
            </a:extLst>
          </p:cNvPr>
          <p:cNvSpPr>
            <a:spLocks noGrp="1"/>
          </p:cNvSpPr>
          <p:nvPr>
            <p:ph type="title"/>
          </p:nvPr>
        </p:nvSpPr>
        <p:spPr/>
        <p:txBody>
          <a:bodyPr/>
          <a:lstStyle/>
          <a:p>
            <a:r>
              <a:rPr lang="en-AU">
                <a:latin typeface="+mj-lt"/>
              </a:rPr>
              <a:t>Elimination method (3)</a:t>
            </a:r>
          </a:p>
        </p:txBody>
      </p:sp>
      <p:sp>
        <p:nvSpPr>
          <p:cNvPr id="13" name="Text Placeholder 12">
            <a:extLst>
              <a:ext uri="{FF2B5EF4-FFF2-40B4-BE49-F238E27FC236}">
                <a16:creationId xmlns:a16="http://schemas.microsoft.com/office/drawing/2014/main" id="{08A3D8A0-79C3-2219-CDFB-5EAF8EA562F5}"/>
              </a:ext>
            </a:extLst>
          </p:cNvPr>
          <p:cNvSpPr>
            <a:spLocks noGrp="1"/>
          </p:cNvSpPr>
          <p:nvPr>
            <p:ph type="body" sz="quarter" idx="18"/>
          </p:nvPr>
        </p:nvSpPr>
        <p:spPr>
          <a:xfrm>
            <a:off x="360000" y="982520"/>
            <a:ext cx="11483998" cy="356423"/>
          </a:xfrm>
        </p:spPr>
        <p:txBody>
          <a:bodyPr/>
          <a:lstStyle/>
          <a:p>
            <a:r>
              <a:rPr lang="en-AU"/>
              <a:t>Worked example 2</a:t>
            </a:r>
            <a:endParaRPr lang="en-AU">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CE67ED6-6950-0178-E29A-FA5CF5139707}"/>
                  </a:ext>
                </a:extLst>
              </p:cNvPr>
              <p:cNvSpPr>
                <a:spLocks noGrp="1"/>
              </p:cNvSpPr>
              <p:nvPr>
                <p:ph type="body" sz="quarter" idx="17"/>
              </p:nvPr>
            </p:nvSpPr>
            <p:spPr/>
            <p:txBody>
              <a:bodyPr/>
              <a:lstStyle/>
              <a:p>
                <a:pPr lvl="0">
                  <a:lnSpc>
                    <a:spcPct val="150000"/>
                  </a:lnSpc>
                  <a:spcBef>
                    <a:spcPts val="1200"/>
                  </a:spcBef>
                  <a:spcAft>
                    <a:spcPts val="600"/>
                  </a:spcAft>
                </a:pPr>
                <a:r>
                  <a:rPr lang="en-AU" sz="1800">
                    <a:effectLst/>
                    <a:latin typeface="Arial" panose="020B0604020202020204" pitchFamily="34" charset="0"/>
                    <a:ea typeface="Calibri" panose="020F0502020204030204" pitchFamily="34" charset="0"/>
                  </a:rPr>
                  <a:t>Twice one number plus another number equals 90. The difference between the two numbers is 12. What are the two numbers? Let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𝑥</m:t>
                    </m:r>
                    <m:r>
                      <a:rPr lang="en-AU" sz="1800" b="0" i="1" smtClean="0">
                        <a:effectLst/>
                        <a:latin typeface="Cambria Math" panose="02040503050406030204" pitchFamily="18" charset="0"/>
                        <a:ea typeface="Calibri" panose="020F0502020204030204" pitchFamily="34" charset="0"/>
                      </a:rPr>
                      <m:t> </m:t>
                    </m:r>
                  </m:oMath>
                </a14:m>
                <a:r>
                  <a:rPr lang="en-AU" sz="1800">
                    <a:effectLst/>
                    <a:latin typeface="Arial" panose="020B0604020202020204" pitchFamily="34" charset="0"/>
                    <a:ea typeface="Calibri" panose="020F0502020204030204" pitchFamily="34" charset="0"/>
                  </a:rPr>
                  <a:t>be the first number and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𝑦</m:t>
                    </m:r>
                  </m:oMath>
                </a14:m>
                <a:r>
                  <a:rPr lang="en-AU" sz="1800">
                    <a:effectLst/>
                    <a:latin typeface="Arial" panose="020B0604020202020204" pitchFamily="34" charset="0"/>
                    <a:ea typeface="Calibri" panose="020F0502020204030204" pitchFamily="34" charset="0"/>
                  </a:rPr>
                  <a:t> be the second number.</a:t>
                </a:r>
              </a:p>
              <a:p>
                <a:pPr lvl="0">
                  <a:lnSpc>
                    <a:spcPct val="150000"/>
                  </a:lnSpc>
                  <a:spcBef>
                    <a:spcPts val="1200"/>
                  </a:spcBef>
                  <a:spcAft>
                    <a:spcPts val="600"/>
                  </a:spcAft>
                </a:pPr>
                <a:r>
                  <a:rPr lang="en-AU" sz="1800">
                    <a:effectLst/>
                    <a:ea typeface="Calibri" panose="020F0502020204030204" pitchFamily="34" charset="0"/>
                  </a:rPr>
                  <a:t>			</a:t>
                </a:r>
                <a14:m>
                  <m:oMath xmlns:m="http://schemas.openxmlformats.org/officeDocument/2006/math">
                    <m:r>
                      <a:rPr lang="en-AU" sz="1800" b="0" i="1" dirty="0" smtClean="0">
                        <a:latin typeface="Cambria Math" panose="02040503050406030204" pitchFamily="18" charset="0"/>
                        <a:ea typeface="Calibri" panose="020F0502020204030204" pitchFamily="34" charset="0"/>
                      </a:rPr>
                      <m:t>2</m:t>
                    </m:r>
                    <m:r>
                      <a:rPr lang="en-AU" sz="1800" b="0" i="1" dirty="0" smtClean="0">
                        <a:latin typeface="Cambria Math" panose="02040503050406030204" pitchFamily="18" charset="0"/>
                        <a:ea typeface="Calibri" panose="020F0502020204030204" pitchFamily="34" charset="0"/>
                      </a:rPr>
                      <m:t>𝑥</m:t>
                    </m:r>
                    <m:r>
                      <a:rPr lang="en-AU" sz="1800" b="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𝑦</m:t>
                    </m:r>
                    <m:r>
                      <a:rPr lang="en-AU" sz="1800" b="0" i="1" dirty="0" smtClean="0">
                        <a:effectLst/>
                        <a:latin typeface="Cambria Math" panose="02040503050406030204" pitchFamily="18" charset="0"/>
                        <a:ea typeface="Calibri" panose="020F0502020204030204" pitchFamily="34" charset="0"/>
                      </a:rPr>
                      <m:t>=90</m:t>
                    </m:r>
                  </m:oMath>
                </a14:m>
                <a:r>
                  <a:rPr lang="en-AU" sz="1800">
                    <a:effectLst/>
                    <a:latin typeface="Arial" panose="020B0604020202020204" pitchFamily="34" charset="0"/>
                    <a:ea typeface="Calibri" panose="020F0502020204030204" pitchFamily="34" charset="0"/>
                  </a:rPr>
                  <a:t>	</a:t>
                </a:r>
                <a:r>
                  <a:rPr lang="en-AU" sz="1800">
                    <a:ea typeface="Calibri" panose="020F0502020204030204" pitchFamily="34" charset="0"/>
                  </a:rPr>
                  <a:t>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(1)</m:t>
                    </m:r>
                  </m:oMath>
                </a14:m>
                <a:endParaRPr lang="en-AU" sz="1800">
                  <a:effectLst/>
                  <a:latin typeface="Arial" panose="020B0604020202020204" pitchFamily="34" charset="0"/>
                  <a:ea typeface="Calibri" panose="020F0502020204030204" pitchFamily="34" charset="0"/>
                </a:endParaRPr>
              </a:p>
              <a:p>
                <a:pPr lvl="0">
                  <a:lnSpc>
                    <a:spcPct val="150000"/>
                  </a:lnSpc>
                  <a:spcBef>
                    <a:spcPts val="1200"/>
                  </a:spcBef>
                  <a:spcAft>
                    <a:spcPts val="600"/>
                  </a:spcAft>
                </a:pPr>
                <a:r>
                  <a:rPr lang="en-AU" sz="1800" b="0">
                    <a:ea typeface="Calibri" panose="020F0502020204030204" pitchFamily="34" charset="0"/>
                  </a:rPr>
                  <a:t>			</a:t>
                </a:r>
                <a14:m>
                  <m:oMath xmlns:m="http://schemas.openxmlformats.org/officeDocument/2006/math">
                    <m:r>
                      <m:rPr>
                        <m:sty m:val="p"/>
                      </m:rPr>
                      <a:rPr lang="en-AU" sz="1800" b="0" i="0" dirty="0" smtClean="0">
                        <a:latin typeface="Cambria Math" panose="02040503050406030204" pitchFamily="18" charset="0"/>
                        <a:ea typeface="Calibri" panose="020F0502020204030204" pitchFamily="34" charset="0"/>
                      </a:rPr>
                      <m:t>x</m:t>
                    </m:r>
                    <m:r>
                      <a:rPr lang="en-AU" sz="1800" b="0" i="0" dirty="0" smtClean="0">
                        <a:latin typeface="Cambria Math" panose="02040503050406030204" pitchFamily="18" charset="0"/>
                        <a:ea typeface="Calibri" panose="020F0502020204030204" pitchFamily="34" charset="0"/>
                      </a:rPr>
                      <m:t>−</m:t>
                    </m:r>
                    <m:r>
                      <m:rPr>
                        <m:sty m:val="p"/>
                      </m:rPr>
                      <a:rPr lang="en-AU" sz="1800" b="0" i="0" dirty="0" smtClean="0">
                        <a:latin typeface="Cambria Math" panose="02040503050406030204" pitchFamily="18" charset="0"/>
                        <a:ea typeface="Calibri" panose="020F0502020204030204" pitchFamily="34" charset="0"/>
                      </a:rPr>
                      <m:t>y</m:t>
                    </m:r>
                    <m:r>
                      <a:rPr lang="en-AU" sz="1800" b="0" i="1" dirty="0" smtClean="0">
                        <a:latin typeface="Cambria Math" panose="02040503050406030204" pitchFamily="18" charset="0"/>
                        <a:ea typeface="Calibri" panose="020F0502020204030204" pitchFamily="34" charset="0"/>
                      </a:rPr>
                      <m:t>=12</m:t>
                    </m:r>
                  </m:oMath>
                </a14:m>
                <a:r>
                  <a:rPr lang="en-AU" sz="1800">
                    <a:effectLst/>
                    <a:latin typeface="Arial" panose="020B0604020202020204" pitchFamily="34" charset="0"/>
                    <a:ea typeface="Calibri" panose="020F0502020204030204" pitchFamily="34" charset="0"/>
                  </a:rPr>
                  <a:t>	      </a:t>
                </a:r>
                <a14:m>
                  <m:oMath xmlns:m="http://schemas.openxmlformats.org/officeDocument/2006/math">
                    <m:d>
                      <m:dPr>
                        <m:ctrlPr>
                          <a:rPr lang="en-AU" sz="1800" i="1" dirty="0" smtClean="0">
                            <a:effectLst/>
                            <a:latin typeface="Cambria Math" panose="02040503050406030204" pitchFamily="18" charset="0"/>
                            <a:ea typeface="Calibri" panose="020F0502020204030204" pitchFamily="34" charset="0"/>
                          </a:rPr>
                        </m:ctrlPr>
                      </m:dPr>
                      <m:e>
                        <m:r>
                          <a:rPr lang="en-AU" sz="1800" i="1" dirty="0" smtClean="0">
                            <a:effectLst/>
                            <a:latin typeface="Cambria Math" panose="02040503050406030204" pitchFamily="18" charset="0"/>
                            <a:ea typeface="Calibri" panose="020F0502020204030204" pitchFamily="34" charset="0"/>
                          </a:rPr>
                          <m:t>2</m:t>
                        </m:r>
                      </m:e>
                    </m:d>
                  </m:oMath>
                </a14:m>
                <a:endParaRPr lang="en-AU" sz="1800" i="1">
                  <a:effectLst/>
                  <a:latin typeface="Cambria Math" panose="02040503050406030204" pitchFamily="18" charset="0"/>
                  <a:ea typeface="Calibri" panose="020F0502020204030204" pitchFamily="34" charset="0"/>
                </a:endParaRPr>
              </a:p>
              <a:p>
                <a:pPr lvl="0">
                  <a:lnSpc>
                    <a:spcPct val="150000"/>
                  </a:lnSpc>
                  <a:spcBef>
                    <a:spcPts val="1200"/>
                  </a:spcBef>
                  <a:spcAft>
                    <a:spcPts val="600"/>
                  </a:spcAft>
                </a:pPr>
                <a:r>
                  <a:rPr lang="en-AU" sz="1800" b="0">
                    <a:ea typeface="Calibri" panose="020F0502020204030204" pitchFamily="34" charset="0"/>
                  </a:rPr>
                  <a:t>	</a:t>
                </a:r>
                <a:endParaRPr lang="en-AU" sz="1800">
                  <a:effectLst/>
                  <a:latin typeface="Arial" panose="020B0604020202020204" pitchFamily="34" charset="0"/>
                  <a:ea typeface="Calibri" panose="020F0502020204030204" pitchFamily="34" charset="0"/>
                </a:endParaRPr>
              </a:p>
            </p:txBody>
          </p:sp>
        </mc:Choice>
        <mc:Fallback xmlns="">
          <p:sp>
            <p:nvSpPr>
              <p:cNvPr id="12" name="Text Placeholder 11">
                <a:extLst>
                  <a:ext uri="{FF2B5EF4-FFF2-40B4-BE49-F238E27FC236}">
                    <a16:creationId xmlns:a16="http://schemas.microsoft.com/office/drawing/2014/main" id="{DCE67ED6-6950-0178-E29A-FA5CF5139707}"/>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r="-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9FC2CDD-F89B-97E4-ECF3-E196BFC7F7DF}"/>
                  </a:ext>
                </a:extLst>
              </p:cNvPr>
              <p:cNvGraphicFramePr>
                <a:graphicFrameLocks noGrp="1"/>
              </p:cNvGraphicFramePr>
              <p:nvPr>
                <p:extLst>
                  <p:ext uri="{D42A27DB-BD31-4B8C-83A1-F6EECF244321}">
                    <p14:modId xmlns:p14="http://schemas.microsoft.com/office/powerpoint/2010/main" val="3362008175"/>
                  </p:ext>
                </p:extLst>
              </p:nvPr>
            </p:nvGraphicFramePr>
            <p:xfrm>
              <a:off x="1069049" y="4083718"/>
              <a:ext cx="4142141" cy="1921512"/>
            </p:xfrm>
            <a:graphic>
              <a:graphicData uri="http://schemas.openxmlformats.org/drawingml/2006/table">
                <a:tbl>
                  <a:tblPr firstRow="1" bandRow="1">
                    <a:tableStyleId>{5A111915-BE36-4E01-A7E5-04B1672EAD32}</a:tableStyleId>
                  </a:tblPr>
                  <a:tblGrid>
                    <a:gridCol w="284611">
                      <a:extLst>
                        <a:ext uri="{9D8B030D-6E8A-4147-A177-3AD203B41FA5}">
                          <a16:colId xmlns:a16="http://schemas.microsoft.com/office/drawing/2014/main" val="2122319943"/>
                        </a:ext>
                      </a:extLst>
                    </a:gridCol>
                    <a:gridCol w="1229942">
                      <a:extLst>
                        <a:ext uri="{9D8B030D-6E8A-4147-A177-3AD203B41FA5}">
                          <a16:colId xmlns:a16="http://schemas.microsoft.com/office/drawing/2014/main" val="2388546013"/>
                        </a:ext>
                      </a:extLst>
                    </a:gridCol>
                    <a:gridCol w="325820">
                      <a:extLst>
                        <a:ext uri="{9D8B030D-6E8A-4147-A177-3AD203B41FA5}">
                          <a16:colId xmlns:a16="http://schemas.microsoft.com/office/drawing/2014/main" val="3968390742"/>
                        </a:ext>
                      </a:extLst>
                    </a:gridCol>
                    <a:gridCol w="536028">
                      <a:extLst>
                        <a:ext uri="{9D8B030D-6E8A-4147-A177-3AD203B41FA5}">
                          <a16:colId xmlns:a16="http://schemas.microsoft.com/office/drawing/2014/main" val="3562373196"/>
                        </a:ext>
                      </a:extLst>
                    </a:gridCol>
                    <a:gridCol w="1765740">
                      <a:extLst>
                        <a:ext uri="{9D8B030D-6E8A-4147-A177-3AD203B41FA5}">
                          <a16:colId xmlns:a16="http://schemas.microsoft.com/office/drawing/2014/main" val="540227402"/>
                        </a:ext>
                      </a:extLst>
                    </a:gridCol>
                  </a:tblGrid>
                  <a:tr h="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sz="1800" b="0" i="1" dirty="0" smtClean="0">
                                    <a:solidFill>
                                      <a:schemeClr val="tx1"/>
                                    </a:solidFill>
                                    <a:effectLst/>
                                    <a:latin typeface="Cambria Math" panose="02040503050406030204" pitchFamily="18" charset="0"/>
                                    <a:ea typeface="Calibri" panose="020F0502020204030204" pitchFamily="34" charset="0"/>
                                  </a:rPr>
                                  <m:t>2</m:t>
                                </m:r>
                                <m:r>
                                  <a:rPr lang="en-AU" sz="1800" b="0" i="1" dirty="0" smtClean="0">
                                    <a:solidFill>
                                      <a:schemeClr val="tx1"/>
                                    </a:solidFill>
                                    <a:effectLst/>
                                    <a:latin typeface="Cambria Math" panose="02040503050406030204" pitchFamily="18" charset="0"/>
                                    <a:ea typeface="Calibri" panose="020F0502020204030204" pitchFamily="34" charset="0"/>
                                  </a:rPr>
                                  <m:t>𝑥</m:t>
                                </m:r>
                                <m:r>
                                  <a:rPr lang="en-AU" sz="1800" b="0" i="1" dirty="0" smtClean="0">
                                    <a:solidFill>
                                      <a:schemeClr val="tx1"/>
                                    </a:solidFill>
                                    <a:effectLst/>
                                    <a:latin typeface="Cambria Math" panose="02040503050406030204" pitchFamily="18" charset="0"/>
                                    <a:ea typeface="Calibri" panose="020F0502020204030204" pitchFamily="34" charset="0"/>
                                  </a:rPr>
                                  <m:t>+</m:t>
                                </m:r>
                                <m:r>
                                  <a:rPr lang="en-AU" sz="1800" b="0" i="1" dirty="0" smtClean="0">
                                    <a:solidFill>
                                      <a:schemeClr val="tx1"/>
                                    </a:solidFill>
                                    <a:effectLst/>
                                    <a:latin typeface="Cambria Math" panose="02040503050406030204" pitchFamily="18" charset="0"/>
                                    <a:ea typeface="Calibri" panose="020F0502020204030204" pitchFamily="34" charset="0"/>
                                  </a:rPr>
                                  <m:t>𝑦</m:t>
                                </m:r>
                              </m:oMath>
                            </m:oMathPara>
                          </a14:m>
                          <a:br>
                            <a:rPr lang="en-AU" sz="1800" b="0" i="1">
                              <a:solidFill>
                                <a:schemeClr val="tx1"/>
                              </a:solidFill>
                              <a:effectLst/>
                              <a:latin typeface="Cambria Math" panose="02040503050406030204" pitchFamily="18" charset="0"/>
                              <a:ea typeface="Calibri" panose="020F0502020204030204" pitchFamily="34" charset="0"/>
                            </a:rPr>
                          </a:br>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90</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d>
                                  <m:dPr>
                                    <m:ctrlPr>
                                      <a:rPr lang="en-AU" sz="1800" b="0" i="1" dirty="0" smtClean="0">
                                        <a:solidFill>
                                          <a:schemeClr val="tx1"/>
                                        </a:solidFill>
                                        <a:effectLst/>
                                        <a:latin typeface="Cambria Math" panose="02040503050406030204" pitchFamily="18" charset="0"/>
                                        <a:ea typeface="Calibri" panose="020F0502020204030204" pitchFamily="34" charset="0"/>
                                      </a:rPr>
                                    </m:ctrlPr>
                                  </m:dPr>
                                  <m:e>
                                    <m:r>
                                      <a:rPr lang="en-AU" sz="1800" b="0" i="1" dirty="0" smtClean="0">
                                        <a:solidFill>
                                          <a:schemeClr val="tx1"/>
                                        </a:solidFill>
                                        <a:effectLst/>
                                        <a:latin typeface="Cambria Math" panose="02040503050406030204" pitchFamily="18" charset="0"/>
                                        <a:ea typeface="Calibri" panose="020F0502020204030204" pitchFamily="34" charset="0"/>
                                      </a:rPr>
                                      <m:t>2</m:t>
                                    </m:r>
                                  </m:e>
                                </m:d>
                                <m:r>
                                  <a:rPr lang="en-AU" sz="1800" b="0" i="1" dirty="0" smtClean="0">
                                    <a:solidFill>
                                      <a:schemeClr val="tx1"/>
                                    </a:solidFill>
                                    <a:effectLst/>
                                    <a:latin typeface="Cambria Math" panose="02040503050406030204" pitchFamily="18" charset="0"/>
                                    <a:ea typeface="Calibri" panose="020F0502020204030204" pitchFamily="34" charset="0"/>
                                  </a:rPr>
                                  <m:t>+</m:t>
                                </m:r>
                                <m:d>
                                  <m:dPr>
                                    <m:ctrlPr>
                                      <a:rPr lang="en-AU" sz="1800" i="1" dirty="0" smtClean="0">
                                        <a:solidFill>
                                          <a:schemeClr val="tx1"/>
                                        </a:solidFill>
                                        <a:effectLst/>
                                        <a:latin typeface="Cambria Math" panose="02040503050406030204" pitchFamily="18" charset="0"/>
                                        <a:ea typeface="Calibri" panose="020F0502020204030204" pitchFamily="34" charset="0"/>
                                      </a:rPr>
                                    </m:ctrlPr>
                                  </m:dPr>
                                  <m:e>
                                    <m:r>
                                      <a:rPr lang="en-AU" sz="1800" i="1" dirty="0" smtClean="0">
                                        <a:solidFill>
                                          <a:schemeClr val="tx1"/>
                                        </a:solidFill>
                                        <a:effectLst/>
                                        <a:latin typeface="Cambria Math" panose="02040503050406030204" pitchFamily="18" charset="0"/>
                                        <a:ea typeface="Calibri" panose="020F0502020204030204" pitchFamily="34" charset="0"/>
                                      </a:rPr>
                                      <m:t>1</m:t>
                                    </m:r>
                                  </m:e>
                                </m:d>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086438"/>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𝑦</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12</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3</m:t>
                                </m:r>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102</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34</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dirty="0">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Choice>
        <mc:Fallback xmlns="">
          <p:graphicFrame>
            <p:nvGraphicFramePr>
              <p:cNvPr id="2" name="Table 1">
                <a:extLst>
                  <a:ext uri="{FF2B5EF4-FFF2-40B4-BE49-F238E27FC236}">
                    <a16:creationId xmlns:a16="http://schemas.microsoft.com/office/drawing/2014/main" id="{19FC2CDD-F89B-97E4-ECF3-E196BFC7F7DF}"/>
                  </a:ext>
                </a:extLst>
              </p:cNvPr>
              <p:cNvGraphicFramePr>
                <a:graphicFrameLocks noGrp="1"/>
              </p:cNvGraphicFramePr>
              <p:nvPr>
                <p:extLst>
                  <p:ext uri="{D42A27DB-BD31-4B8C-83A1-F6EECF244321}">
                    <p14:modId xmlns:p14="http://schemas.microsoft.com/office/powerpoint/2010/main" val="3362008175"/>
                  </p:ext>
                </p:extLst>
              </p:nvPr>
            </p:nvGraphicFramePr>
            <p:xfrm>
              <a:off x="1069049" y="4083718"/>
              <a:ext cx="4142141" cy="1921512"/>
            </p:xfrm>
            <a:graphic>
              <a:graphicData uri="http://schemas.openxmlformats.org/drawingml/2006/table">
                <a:tbl>
                  <a:tblPr firstRow="1" bandRow="1">
                    <a:tableStyleId>{5A111915-BE36-4E01-A7E5-04B1672EAD32}</a:tableStyleId>
                  </a:tblPr>
                  <a:tblGrid>
                    <a:gridCol w="284611">
                      <a:extLst>
                        <a:ext uri="{9D8B030D-6E8A-4147-A177-3AD203B41FA5}">
                          <a16:colId xmlns:a16="http://schemas.microsoft.com/office/drawing/2014/main" val="2122319943"/>
                        </a:ext>
                      </a:extLst>
                    </a:gridCol>
                    <a:gridCol w="1229942">
                      <a:extLst>
                        <a:ext uri="{9D8B030D-6E8A-4147-A177-3AD203B41FA5}">
                          <a16:colId xmlns:a16="http://schemas.microsoft.com/office/drawing/2014/main" val="2388546013"/>
                        </a:ext>
                      </a:extLst>
                    </a:gridCol>
                    <a:gridCol w="325820">
                      <a:extLst>
                        <a:ext uri="{9D8B030D-6E8A-4147-A177-3AD203B41FA5}">
                          <a16:colId xmlns:a16="http://schemas.microsoft.com/office/drawing/2014/main" val="3968390742"/>
                        </a:ext>
                      </a:extLst>
                    </a:gridCol>
                    <a:gridCol w="536028">
                      <a:extLst>
                        <a:ext uri="{9D8B030D-6E8A-4147-A177-3AD203B41FA5}">
                          <a16:colId xmlns:a16="http://schemas.microsoft.com/office/drawing/2014/main" val="3562373196"/>
                        </a:ext>
                      </a:extLst>
                    </a:gridCol>
                    <a:gridCol w="1765740">
                      <a:extLst>
                        <a:ext uri="{9D8B030D-6E8A-4147-A177-3AD203B41FA5}">
                          <a16:colId xmlns:a16="http://schemas.microsoft.com/office/drawing/2014/main" val="540227402"/>
                        </a:ext>
                      </a:extLst>
                    </a:gridCol>
                  </a:tblGrid>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3267" r="-213366" b="-30126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469811" r="-713208" b="-30126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343182" r="-329545" b="-30126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34483" b="-301266"/>
                          </a:stretch>
                        </a:blipFill>
                      </a:tcPr>
                    </a:tc>
                    <a:extLst>
                      <a:ext uri="{0D108BD9-81ED-4DB2-BD59-A6C34878D82A}">
                        <a16:rowId xmlns:a16="http://schemas.microsoft.com/office/drawing/2014/main" val="4010086438"/>
                      </a:ext>
                    </a:extLst>
                  </a:tr>
                  <a:tr h="48037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98750" r="-1346809" b="-1975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3267" t="-98750" r="-213366" b="-1975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469811" t="-98750" r="-713208" b="-1975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43182" t="-98750" r="-329545" b="-1975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3267" t="-201266" r="-213366"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469811" t="-201266" r="-713208"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343182" t="-201266" r="-329545" b="-1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3267" t="-301266" r="-21336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469811" t="-301266" r="-71320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343182" t="-301266" r="-329545"/>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Fallback>
      </mc:AlternateContent>
      <mc:AlternateContent xmlns:mc="http://schemas.openxmlformats.org/markup-compatibility/2006" xmlns:a14="http://schemas.microsoft.com/office/drawing/2010/main">
        <mc:Choice Requires="a14">
          <p:sp>
            <p:nvSpPr>
              <p:cNvPr id="26" name="Text Placeholder 11">
                <a:extLst>
                  <a:ext uri="{FF2B5EF4-FFF2-40B4-BE49-F238E27FC236}">
                    <a16:creationId xmlns:a16="http://schemas.microsoft.com/office/drawing/2014/main" id="{BC0798DD-A0DE-E37C-7F6E-819FEDFAD095}"/>
                  </a:ext>
                </a:extLst>
              </p:cNvPr>
              <p:cNvSpPr txBox="1">
                <a:spLocks/>
              </p:cNvSpPr>
              <p:nvPr/>
            </p:nvSpPr>
            <p:spPr>
              <a:xfrm>
                <a:off x="6846505" y="3265433"/>
                <a:ext cx="5424778" cy="43166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1200"/>
                  </a:spcBef>
                  <a:spcAft>
                    <a:spcPts val="600"/>
                  </a:spcAft>
                </a:pPr>
                <a:r>
                  <a:rPr lang="en-AU" sz="1800">
                    <a:ea typeface="Calibri" panose="020F0502020204030204" pitchFamily="34" charset="0"/>
                  </a:rPr>
                  <a:t>Sub </a:t>
                </a:r>
                <a14:m>
                  <m:oMath xmlns:m="http://schemas.openxmlformats.org/officeDocument/2006/math">
                    <m:r>
                      <a:rPr lang="en-AU" sz="1800" b="0" i="1" dirty="0" smtClean="0">
                        <a:latin typeface="Cambria Math" panose="02040503050406030204" pitchFamily="18" charset="0"/>
                        <a:ea typeface="Calibri" panose="020F0502020204030204" pitchFamily="34" charset="0"/>
                      </a:rPr>
                      <m:t>𝑥</m:t>
                    </m:r>
                    <m:r>
                      <a:rPr lang="en-AU" sz="1800" b="0" i="1" dirty="0" smtClean="0">
                        <a:latin typeface="Cambria Math" panose="02040503050406030204" pitchFamily="18" charset="0"/>
                        <a:ea typeface="Calibri" panose="020F0502020204030204" pitchFamily="34" charset="0"/>
                      </a:rPr>
                      <m:t>=34</m:t>
                    </m:r>
                  </m:oMath>
                </a14:m>
                <a:r>
                  <a:rPr lang="en-AU" sz="1800">
                    <a:ea typeface="Calibri" panose="020F0502020204030204" pitchFamily="34" charset="0"/>
                  </a:rPr>
                  <a:t> into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m:t>
                    </m:r>
                    <m:r>
                      <a:rPr lang="en-AU" sz="1800" i="1" dirty="0" smtClean="0">
                        <a:latin typeface="Cambria Math" panose="02040503050406030204" pitchFamily="18" charset="0"/>
                        <a:ea typeface="Calibri" panose="020F0502020204030204" pitchFamily="34" charset="0"/>
                      </a:rPr>
                      <m:t>)</m:t>
                    </m:r>
                  </m:oMath>
                </a14:m>
                <a:r>
                  <a:rPr lang="en-AU" sz="1800">
                    <a:ea typeface="Calibri" panose="020F0502020204030204" pitchFamily="34" charset="0"/>
                  </a:rPr>
                  <a:t>:    </a:t>
                </a:r>
                <a14:m>
                  <m:oMath xmlns:m="http://schemas.openxmlformats.org/officeDocument/2006/math">
                    <m:r>
                      <a:rPr lang="en-AU" sz="1800" b="0" i="0"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2×34+</m:t>
                    </m:r>
                    <m:r>
                      <a:rPr lang="en-AU" sz="1800" b="0" i="1" dirty="0" smtClean="0">
                        <a:latin typeface="Cambria Math" panose="02040503050406030204" pitchFamily="18" charset="0"/>
                        <a:ea typeface="Calibri" panose="020F0502020204030204" pitchFamily="34" charset="0"/>
                      </a:rPr>
                      <m:t>𝑦</m:t>
                    </m:r>
                    <m:r>
                      <a:rPr lang="en-AU" sz="1800" b="0" i="1" dirty="0" smtClean="0">
                        <a:latin typeface="Cambria Math" panose="02040503050406030204" pitchFamily="18" charset="0"/>
                        <a:ea typeface="Calibri" panose="020F0502020204030204" pitchFamily="34" charset="0"/>
                      </a:rPr>
                      <m:t>=90</m:t>
                    </m:r>
                  </m:oMath>
                </a14:m>
                <a:endParaRPr lang="en-AU" sz="1800">
                  <a:ea typeface="Calibri" panose="020F0502020204030204" pitchFamily="34" charset="0"/>
                </a:endParaRPr>
              </a:p>
              <a:p>
                <a:pPr>
                  <a:lnSpc>
                    <a:spcPct val="114000"/>
                  </a:lnSpc>
                  <a:spcBef>
                    <a:spcPts val="1200"/>
                  </a:spcBef>
                  <a:spcAft>
                    <a:spcPts val="600"/>
                  </a:spcAft>
                </a:pPr>
                <a:r>
                  <a:rPr lang="en-AU" sz="1800">
                    <a:ea typeface="Calibri" panose="020F0502020204030204" pitchFamily="34" charset="0"/>
                  </a:rPr>
                  <a:t>		                   </a:t>
                </a:r>
                <a14:m>
                  <m:oMath xmlns:m="http://schemas.openxmlformats.org/officeDocument/2006/math">
                    <m:r>
                      <m:rPr>
                        <m:sty m:val="p"/>
                      </m:rPr>
                      <a:rPr lang="en-AU" sz="1800" b="0" i="0" smtClean="0">
                        <a:latin typeface="Cambria Math" panose="02040503050406030204" pitchFamily="18" charset="0"/>
                        <a:ea typeface="Calibri" panose="020F0502020204030204" pitchFamily="34" charset="0"/>
                      </a:rPr>
                      <m:t>y</m:t>
                    </m:r>
                    <m:r>
                      <a:rPr lang="en-AU" sz="1800" b="0" i="1" smtClean="0">
                        <a:latin typeface="Cambria Math" panose="02040503050406030204" pitchFamily="18" charset="0"/>
                        <a:ea typeface="Calibri" panose="020F0502020204030204" pitchFamily="34" charset="0"/>
                      </a:rPr>
                      <m:t>=90 −68</m:t>
                    </m:r>
                  </m:oMath>
                </a14:m>
                <a:endParaRPr lang="en-AU" sz="1800">
                  <a:ea typeface="Calibri" panose="020F0502020204030204" pitchFamily="34" charset="0"/>
                </a:endParaRPr>
              </a:p>
              <a:p>
                <a:pPr>
                  <a:lnSpc>
                    <a:spcPct val="114000"/>
                  </a:lnSpc>
                  <a:spcBef>
                    <a:spcPts val="1200"/>
                  </a:spcBef>
                  <a:spcAft>
                    <a:spcPts val="600"/>
                  </a:spcAft>
                </a:pPr>
                <a:r>
                  <a:rPr lang="en-AU" sz="1800" b="0">
                    <a:ea typeface="Calibri" panose="020F0502020204030204" pitchFamily="34" charset="0"/>
                  </a:rPr>
                  <a:t>		</a:t>
                </a:r>
                <a14:m>
                  <m:oMath xmlns:m="http://schemas.openxmlformats.org/officeDocument/2006/math">
                    <m:r>
                      <a:rPr lang="en-AU" sz="1800" b="0" i="1" smtClean="0">
                        <a:latin typeface="Cambria Math" panose="02040503050406030204" pitchFamily="18" charset="0"/>
                        <a:ea typeface="Calibri" panose="020F0502020204030204" pitchFamily="34" charset="0"/>
                      </a:rPr>
                      <m:t>                          </m:t>
                    </m:r>
                    <m:r>
                      <a:rPr lang="en-AU" sz="1800" b="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=22</m:t>
                    </m:r>
                  </m:oMath>
                </a14:m>
                <a:endParaRPr lang="en-AU" sz="1800">
                  <a:ea typeface="Calibri" panose="020F0502020204030204" pitchFamily="34" charset="0"/>
                </a:endParaRPr>
              </a:p>
              <a:p>
                <a:pPr>
                  <a:lnSpc>
                    <a:spcPct val="114000"/>
                  </a:lnSpc>
                  <a:spcBef>
                    <a:spcPts val="1200"/>
                  </a:spcBef>
                  <a:spcAft>
                    <a:spcPts val="600"/>
                  </a:spcAft>
                </a:pPr>
                <a:r>
                  <a:rPr lang="en-AU" sz="1800" b="0">
                    <a:ea typeface="Calibri" panose="020F0502020204030204" pitchFamily="34" charset="0"/>
                  </a:rPr>
                  <a:t>   		   	       </a:t>
                </a:r>
              </a:p>
              <a:p>
                <a:pPr>
                  <a:lnSpc>
                    <a:spcPct val="114000"/>
                  </a:lnSpc>
                  <a:spcBef>
                    <a:spcPts val="1200"/>
                  </a:spcBef>
                  <a:spcAft>
                    <a:spcPts val="600"/>
                  </a:spcAft>
                </a:pPr>
                <a:r>
                  <a:rPr lang="en-AU" sz="1800">
                    <a:ea typeface="Calibri" panose="020F0502020204030204" pitchFamily="34" charset="0"/>
                  </a:rPr>
                  <a:t>Therefore: </a:t>
                </a:r>
                <a14:m>
                  <m:oMath xmlns:m="http://schemas.openxmlformats.org/officeDocument/2006/math">
                    <m:r>
                      <a:rPr lang="en-AU" sz="1800" b="0" i="1" dirty="0" smtClean="0">
                        <a:latin typeface="Cambria Math" panose="02040503050406030204" pitchFamily="18" charset="0"/>
                        <a:ea typeface="Calibri" panose="020F0502020204030204" pitchFamily="34" charset="0"/>
                      </a:rPr>
                      <m:t>𝑥</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34</m:t>
                    </m:r>
                    <m:r>
                      <a:rPr lang="en-AU" sz="1800" i="1"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𝑦</m:t>
                    </m:r>
                    <m:r>
                      <a:rPr lang="en-AU" sz="1800" i="1" dirty="0" smtClean="0">
                        <a:latin typeface="Cambria Math" panose="02040503050406030204" pitchFamily="18" charset="0"/>
                        <a:ea typeface="Calibri" panose="020F0502020204030204" pitchFamily="34" charset="0"/>
                      </a:rPr>
                      <m:t>=</m:t>
                    </m:r>
                    <m:r>
                      <a:rPr lang="en-AU" sz="1800" b="0" i="0" dirty="0" smtClean="0">
                        <a:latin typeface="Cambria Math" panose="02040503050406030204" pitchFamily="18" charset="0"/>
                        <a:ea typeface="Calibri" panose="020F0502020204030204" pitchFamily="34" charset="0"/>
                      </a:rPr>
                      <m:t>22</m:t>
                    </m:r>
                  </m:oMath>
                </a14:m>
                <a:br>
                  <a:rPr lang="en-AU" sz="1800">
                    <a:ea typeface="Calibri" panose="020F0502020204030204" pitchFamily="34" charset="0"/>
                  </a:rPr>
                </a:br>
                <a:r>
                  <a:rPr lang="en-AU" sz="1800">
                    <a:ea typeface="Calibri" panose="020F0502020204030204" pitchFamily="34" charset="0"/>
                  </a:rPr>
                  <a:t>The two numbers are 34 and 22</a:t>
                </a:r>
              </a:p>
            </p:txBody>
          </p:sp>
        </mc:Choice>
        <mc:Fallback xmlns="">
          <p:sp>
            <p:nvSpPr>
              <p:cNvPr id="26" name="Text Placeholder 11">
                <a:extLst>
                  <a:ext uri="{FF2B5EF4-FFF2-40B4-BE49-F238E27FC236}">
                    <a16:creationId xmlns:a16="http://schemas.microsoft.com/office/drawing/2014/main" id="{BC0798DD-A0DE-E37C-7F6E-819FEDFAD095}"/>
                  </a:ext>
                </a:extLst>
              </p:cNvPr>
              <p:cNvSpPr txBox="1">
                <a:spLocks noRot="1" noChangeAspect="1" noMove="1" noResize="1" noEditPoints="1" noAdjustHandles="1" noChangeArrowheads="1" noChangeShapeType="1" noTextEdit="1"/>
              </p:cNvSpPr>
              <p:nvPr/>
            </p:nvSpPr>
            <p:spPr>
              <a:xfrm>
                <a:off x="6846505" y="3265433"/>
                <a:ext cx="5424778" cy="4316684"/>
              </a:xfrm>
              <a:prstGeom prst="rect">
                <a:avLst/>
              </a:prstGeom>
              <a:blipFill>
                <a:blip r:embed="rId5"/>
                <a:stretch>
                  <a:fillRect l="-2584" t="-1554"/>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5FC0EC43-F80A-C490-07B7-E7A9B5069D64}"/>
              </a:ext>
            </a:extLst>
          </p:cNvPr>
          <p:cNvSpPr/>
          <p:nvPr/>
        </p:nvSpPr>
        <p:spPr>
          <a:xfrm>
            <a:off x="6604972" y="4719009"/>
            <a:ext cx="2880360" cy="529533"/>
          </a:xfrm>
          <a:prstGeom prst="wedgeRoundRectCallout">
            <a:avLst>
              <a:gd name="adj1" fmla="val -18441"/>
              <a:gd name="adj2" fmla="val 756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How can we check?</a:t>
            </a:r>
          </a:p>
        </p:txBody>
      </p:sp>
      <p:sp>
        <p:nvSpPr>
          <p:cNvPr id="9" name="Speech Bubble: Rectangle with Corners Rounded 8">
            <a:extLst>
              <a:ext uri="{FF2B5EF4-FFF2-40B4-BE49-F238E27FC236}">
                <a16:creationId xmlns:a16="http://schemas.microsoft.com/office/drawing/2014/main" id="{EB2B540D-96F1-256B-5822-42D89CFCC5B8}"/>
              </a:ext>
            </a:extLst>
          </p:cNvPr>
          <p:cNvSpPr/>
          <p:nvPr/>
        </p:nvSpPr>
        <p:spPr>
          <a:xfrm>
            <a:off x="3867959" y="5332738"/>
            <a:ext cx="2228041" cy="862474"/>
          </a:xfrm>
          <a:prstGeom prst="wedgeRoundRectCallout">
            <a:avLst>
              <a:gd name="adj1" fmla="val -30665"/>
              <a:gd name="adj2" fmla="val -1451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Why did we do (2) + (1)?</a:t>
            </a:r>
          </a:p>
        </p:txBody>
      </p:sp>
      <p:cxnSp>
        <p:nvCxnSpPr>
          <p:cNvPr id="7" name="Straight Connector 6">
            <a:extLst>
              <a:ext uri="{FF2B5EF4-FFF2-40B4-BE49-F238E27FC236}">
                <a16:creationId xmlns:a16="http://schemas.microsoft.com/office/drawing/2014/main" id="{DCD86FAF-D42E-087C-E930-94FA0AE8FC34}"/>
              </a:ext>
              <a:ext uri="{C183D7F6-B498-43B3-948B-1728B52AA6E4}">
                <adec:decorative xmlns:adec="http://schemas.microsoft.com/office/drawing/2017/decorative" val="1"/>
              </a:ext>
            </a:extLst>
          </p:cNvPr>
          <p:cNvCxnSpPr/>
          <p:nvPr/>
        </p:nvCxnSpPr>
        <p:spPr>
          <a:xfrm>
            <a:off x="6236079" y="3160148"/>
            <a:ext cx="6000" cy="311772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1C1A398-CBA5-7D01-873E-C929405847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53412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7CD2A-E57D-B34E-D842-03B45ADE2DB2}"/>
              </a:ext>
            </a:extLst>
          </p:cNvPr>
          <p:cNvSpPr>
            <a:spLocks noGrp="1"/>
          </p:cNvSpPr>
          <p:nvPr>
            <p:ph type="title"/>
          </p:nvPr>
        </p:nvSpPr>
        <p:spPr/>
        <p:txBody>
          <a:bodyPr/>
          <a:lstStyle/>
          <a:p>
            <a:r>
              <a:rPr lang="en-AU">
                <a:latin typeface="+mj-lt"/>
              </a:rPr>
              <a:t>Elimination method (4)</a:t>
            </a:r>
            <a:endParaRPr lang="en-AU"/>
          </a:p>
        </p:txBody>
      </p:sp>
      <p:sp>
        <p:nvSpPr>
          <p:cNvPr id="4" name="Text Placeholder 3">
            <a:extLst>
              <a:ext uri="{FF2B5EF4-FFF2-40B4-BE49-F238E27FC236}">
                <a16:creationId xmlns:a16="http://schemas.microsoft.com/office/drawing/2014/main" id="{AE475F1F-B7AE-EE2A-1412-2B4F08532EF6}"/>
              </a:ext>
            </a:extLst>
          </p:cNvPr>
          <p:cNvSpPr>
            <a:spLocks noGrp="1"/>
          </p:cNvSpPr>
          <p:nvPr>
            <p:ph type="body" sz="quarter" idx="18"/>
          </p:nvPr>
        </p:nvSpPr>
        <p:spPr/>
        <p:txBody>
          <a:bodyPr/>
          <a:lstStyle/>
          <a:p>
            <a:r>
              <a:rPr lang="en-AU"/>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0E0B2FF-4671-2E54-2B34-904A9EA60B77}"/>
                  </a:ext>
                </a:extLst>
              </p:cNvPr>
              <p:cNvSpPr>
                <a:spLocks noGrp="1"/>
              </p:cNvSpPr>
              <p:nvPr>
                <p:ph type="body" sz="quarter" idx="17"/>
              </p:nvPr>
            </p:nvSpPr>
            <p:spPr/>
            <p:txBody>
              <a:bodyPr/>
              <a:lstStyle/>
              <a:p>
                <a:r>
                  <a:rPr lang="en-AU" sz="1800"/>
                  <a:t>Four times one number plus another equals 70. The difference between the two numbers is 10. What are the two numbers? Let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 </m:t>
                    </m:r>
                  </m:oMath>
                </a14:m>
                <a:r>
                  <a:rPr lang="en-AU" sz="1800">
                    <a:effectLst/>
                    <a:latin typeface="Arial" panose="020B0604020202020204" pitchFamily="34" charset="0"/>
                    <a:ea typeface="Calibri" panose="020F0502020204030204" pitchFamily="34" charset="0"/>
                  </a:rPr>
                  <a:t>be the first number and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𝑦</m:t>
                    </m:r>
                  </m:oMath>
                </a14:m>
                <a:r>
                  <a:rPr lang="en-AU" sz="1800">
                    <a:effectLst/>
                    <a:latin typeface="Arial" panose="020B0604020202020204" pitchFamily="34" charset="0"/>
                    <a:ea typeface="Calibri" panose="020F0502020204030204" pitchFamily="34" charset="0"/>
                  </a:rPr>
                  <a:t> be the second number. </a:t>
                </a:r>
              </a:p>
              <a:p>
                <a:pPr lvl="0">
                  <a:lnSpc>
                    <a:spcPct val="150000"/>
                  </a:lnSpc>
                  <a:spcBef>
                    <a:spcPts val="1200"/>
                  </a:spcBef>
                  <a:spcAft>
                    <a:spcPts val="600"/>
                  </a:spcAft>
                </a:pPr>
                <a:r>
                  <a:rPr lang="en-AU" sz="1800">
                    <a:effectLst/>
                    <a:ea typeface="Calibri" panose="020F0502020204030204" pitchFamily="34" charset="0"/>
                  </a:rPr>
                  <a:t> 			</a:t>
                </a:r>
                <a14:m>
                  <m:oMath xmlns:m="http://schemas.openxmlformats.org/officeDocument/2006/math">
                    <m:r>
                      <a:rPr lang="en-AU" sz="1800" b="0" i="1" dirty="0" smtClean="0">
                        <a:effectLst/>
                        <a:latin typeface="Cambria Math" panose="02040503050406030204" pitchFamily="18" charset="0"/>
                        <a:ea typeface="Calibri" panose="020F0502020204030204" pitchFamily="34" charset="0"/>
                      </a:rPr>
                      <m:t>4</m:t>
                    </m:r>
                    <m:r>
                      <a:rPr lang="en-AU" sz="1800" b="0" i="1" dirty="0" smtClean="0">
                        <a:effectLst/>
                        <a:latin typeface="Cambria Math" panose="02040503050406030204" pitchFamily="18" charset="0"/>
                        <a:ea typeface="Calibri" panose="020F0502020204030204" pitchFamily="34" charset="0"/>
                      </a:rPr>
                      <m:t>𝑥</m:t>
                    </m:r>
                    <m:r>
                      <a:rPr lang="en-AU" sz="1800" b="0" i="1" dirty="0" smtClean="0">
                        <a:effectLst/>
                        <a:latin typeface="Cambria Math" panose="02040503050406030204" pitchFamily="18" charset="0"/>
                        <a:ea typeface="Calibri" panose="020F0502020204030204" pitchFamily="34" charset="0"/>
                      </a:rPr>
                      <m:t>+</m:t>
                    </m:r>
                    <m:r>
                      <a:rPr lang="en-AU" sz="1800" b="0" i="1" dirty="0" smtClean="0">
                        <a:effectLst/>
                        <a:latin typeface="Cambria Math" panose="02040503050406030204" pitchFamily="18" charset="0"/>
                        <a:ea typeface="Calibri" panose="020F0502020204030204" pitchFamily="34" charset="0"/>
                      </a:rPr>
                      <m:t>𝑦</m:t>
                    </m:r>
                    <m:r>
                      <a:rPr lang="en-AU" sz="1800" i="1" dirty="0" smtClean="0">
                        <a:effectLst/>
                        <a:latin typeface="Cambria Math" panose="02040503050406030204" pitchFamily="18" charset="0"/>
                        <a:ea typeface="Calibri" panose="020F0502020204030204" pitchFamily="34" charset="0"/>
                      </a:rPr>
                      <m:t>=</m:t>
                    </m:r>
                    <m:r>
                      <a:rPr lang="en-AU" sz="1800" b="0" i="1" dirty="0" smtClean="0">
                        <a:effectLst/>
                        <a:latin typeface="Cambria Math" panose="02040503050406030204" pitchFamily="18" charset="0"/>
                        <a:ea typeface="Calibri" panose="020F0502020204030204" pitchFamily="34" charset="0"/>
                      </a:rPr>
                      <m:t>70</m:t>
                    </m:r>
                  </m:oMath>
                </a14:m>
                <a:r>
                  <a:rPr lang="en-AU" sz="1800">
                    <a:effectLst/>
                    <a:latin typeface="Arial" panose="020B0604020202020204" pitchFamily="34" charset="0"/>
                    <a:ea typeface="Calibri" panose="020F0502020204030204" pitchFamily="34" charset="0"/>
                  </a:rPr>
                  <a:t>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(1)</m:t>
                    </m:r>
                  </m:oMath>
                </a14:m>
                <a:endParaRPr lang="en-AU" sz="1800">
                  <a:effectLst/>
                  <a:latin typeface="Arial" panose="020B0604020202020204" pitchFamily="34" charset="0"/>
                  <a:ea typeface="Calibri" panose="020F0502020204030204" pitchFamily="34" charset="0"/>
                </a:endParaRPr>
              </a:p>
              <a:p>
                <a:pPr lvl="0">
                  <a:lnSpc>
                    <a:spcPct val="150000"/>
                  </a:lnSpc>
                  <a:spcBef>
                    <a:spcPts val="1200"/>
                  </a:spcBef>
                  <a:spcAft>
                    <a:spcPts val="600"/>
                  </a:spcAft>
                </a:pPr>
                <a:r>
                  <a:rPr lang="en-AU" sz="1800" b="0">
                    <a:ea typeface="Calibri" panose="020F0502020204030204" pitchFamily="34" charset="0"/>
                  </a:rPr>
                  <a:t>			</a:t>
                </a:r>
                <a14:m>
                  <m:oMath xmlns:m="http://schemas.openxmlformats.org/officeDocument/2006/math">
                    <m:r>
                      <a:rPr lang="en-AU" sz="1800" b="0" i="1" dirty="0" smtClean="0">
                        <a:latin typeface="Cambria Math" panose="02040503050406030204" pitchFamily="18" charset="0"/>
                        <a:ea typeface="Calibri" panose="020F0502020204030204" pitchFamily="34" charset="0"/>
                      </a:rPr>
                      <m:t>𝑥</m:t>
                    </m:r>
                    <m:r>
                      <a:rPr lang="en-AU" sz="1800" b="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𝑦</m:t>
                    </m:r>
                    <m:r>
                      <a:rPr lang="en-AU" sz="1800" b="0" i="1" dirty="0" smtClean="0">
                        <a:latin typeface="Cambria Math" panose="02040503050406030204" pitchFamily="18" charset="0"/>
                        <a:ea typeface="Calibri" panose="020F0502020204030204" pitchFamily="34" charset="0"/>
                      </a:rPr>
                      <m:t>=10</m:t>
                    </m:r>
                  </m:oMath>
                </a14:m>
                <a:r>
                  <a:rPr lang="en-AU" sz="1800">
                    <a:effectLst/>
                    <a:latin typeface="Arial" panose="020B0604020202020204" pitchFamily="34" charset="0"/>
                    <a:ea typeface="Calibri" panose="020F0502020204030204" pitchFamily="34" charset="0"/>
                  </a:rPr>
                  <a:t>	</a:t>
                </a:r>
                <a14:m>
                  <m:oMath xmlns:m="http://schemas.openxmlformats.org/officeDocument/2006/math">
                    <m:d>
                      <m:dPr>
                        <m:ctrlPr>
                          <a:rPr lang="en-AU" sz="1800" i="1" dirty="0" smtClean="0">
                            <a:effectLst/>
                            <a:latin typeface="Cambria Math" panose="02040503050406030204" pitchFamily="18" charset="0"/>
                            <a:ea typeface="Calibri" panose="020F0502020204030204" pitchFamily="34" charset="0"/>
                          </a:rPr>
                        </m:ctrlPr>
                      </m:dPr>
                      <m:e>
                        <m:r>
                          <a:rPr lang="en-AU" sz="1800" i="1" dirty="0" smtClean="0">
                            <a:effectLst/>
                            <a:latin typeface="Cambria Math" panose="02040503050406030204" pitchFamily="18" charset="0"/>
                            <a:ea typeface="Calibri" panose="020F0502020204030204" pitchFamily="34" charset="0"/>
                          </a:rPr>
                          <m:t>2</m:t>
                        </m:r>
                      </m:e>
                    </m:d>
                  </m:oMath>
                </a14:m>
                <a:endParaRPr lang="en-AU" sz="1800" i="1">
                  <a:effectLst/>
                  <a:latin typeface="Cambria Math" panose="02040503050406030204" pitchFamily="18" charset="0"/>
                  <a:ea typeface="Calibri" panose="020F0502020204030204" pitchFamily="34" charset="0"/>
                </a:endParaRPr>
              </a:p>
              <a:p>
                <a:pPr lvl="0">
                  <a:lnSpc>
                    <a:spcPct val="150000"/>
                  </a:lnSpc>
                  <a:spcBef>
                    <a:spcPts val="1200"/>
                  </a:spcBef>
                  <a:spcAft>
                    <a:spcPts val="600"/>
                  </a:spcAft>
                </a:pPr>
                <a:r>
                  <a:rPr lang="en-AU" sz="1800" b="0">
                    <a:ea typeface="Calibri" panose="020F0502020204030204" pitchFamily="34" charset="0"/>
                  </a:rPr>
                  <a:t>	</a:t>
                </a:r>
                <a:endParaRPr lang="en-AU" sz="2000">
                  <a:effectLst/>
                  <a:latin typeface="Arial" panose="020B0604020202020204" pitchFamily="34" charset="0"/>
                  <a:ea typeface="Calibri" panose="020F0502020204030204" pitchFamily="34" charset="0"/>
                </a:endParaRPr>
              </a:p>
              <a:p>
                <a:endParaRPr lang="en-AU"/>
              </a:p>
              <a:p>
                <a:endParaRPr lang="en-AU"/>
              </a:p>
            </p:txBody>
          </p:sp>
        </mc:Choice>
        <mc:Fallback xmlns="">
          <p:sp>
            <p:nvSpPr>
              <p:cNvPr id="5" name="Text Placeholder 4">
                <a:extLst>
                  <a:ext uri="{FF2B5EF4-FFF2-40B4-BE49-F238E27FC236}">
                    <a16:creationId xmlns:a16="http://schemas.microsoft.com/office/drawing/2014/main" id="{80E0B2FF-4671-2E54-2B34-904A9EA60B77}"/>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21" r="-10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8501512-9ABC-263E-CBA2-D97C89E8F912}"/>
                  </a:ext>
                </a:extLst>
              </p:cNvPr>
              <p:cNvGraphicFramePr>
                <a:graphicFrameLocks noGrp="1"/>
              </p:cNvGraphicFramePr>
              <p:nvPr>
                <p:extLst>
                  <p:ext uri="{D42A27DB-BD31-4B8C-83A1-F6EECF244321}">
                    <p14:modId xmlns:p14="http://schemas.microsoft.com/office/powerpoint/2010/main" val="990157649"/>
                  </p:ext>
                </p:extLst>
              </p:nvPr>
            </p:nvGraphicFramePr>
            <p:xfrm>
              <a:off x="1282638" y="4137432"/>
              <a:ext cx="4142141" cy="1921512"/>
            </p:xfrm>
            <a:graphic>
              <a:graphicData uri="http://schemas.openxmlformats.org/drawingml/2006/table">
                <a:tbl>
                  <a:tblPr firstRow="1" bandRow="1">
                    <a:tableStyleId>{5A111915-BE36-4E01-A7E5-04B1672EAD32}</a:tableStyleId>
                  </a:tblPr>
                  <a:tblGrid>
                    <a:gridCol w="284611">
                      <a:extLst>
                        <a:ext uri="{9D8B030D-6E8A-4147-A177-3AD203B41FA5}">
                          <a16:colId xmlns:a16="http://schemas.microsoft.com/office/drawing/2014/main" val="2122319943"/>
                        </a:ext>
                      </a:extLst>
                    </a:gridCol>
                    <a:gridCol w="1229942">
                      <a:extLst>
                        <a:ext uri="{9D8B030D-6E8A-4147-A177-3AD203B41FA5}">
                          <a16:colId xmlns:a16="http://schemas.microsoft.com/office/drawing/2014/main" val="2388546013"/>
                        </a:ext>
                      </a:extLst>
                    </a:gridCol>
                    <a:gridCol w="325820">
                      <a:extLst>
                        <a:ext uri="{9D8B030D-6E8A-4147-A177-3AD203B41FA5}">
                          <a16:colId xmlns:a16="http://schemas.microsoft.com/office/drawing/2014/main" val="3968390742"/>
                        </a:ext>
                      </a:extLst>
                    </a:gridCol>
                    <a:gridCol w="536028">
                      <a:extLst>
                        <a:ext uri="{9D8B030D-6E8A-4147-A177-3AD203B41FA5}">
                          <a16:colId xmlns:a16="http://schemas.microsoft.com/office/drawing/2014/main" val="3562373196"/>
                        </a:ext>
                      </a:extLst>
                    </a:gridCol>
                    <a:gridCol w="1765740">
                      <a:extLst>
                        <a:ext uri="{9D8B030D-6E8A-4147-A177-3AD203B41FA5}">
                          <a16:colId xmlns:a16="http://schemas.microsoft.com/office/drawing/2014/main" val="540227402"/>
                        </a:ext>
                      </a:extLst>
                    </a:gridCol>
                  </a:tblGrid>
                  <a:tr h="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sz="1800" b="0" i="1" dirty="0" smtClean="0">
                                    <a:solidFill>
                                      <a:schemeClr val="tx1"/>
                                    </a:solidFill>
                                    <a:effectLst/>
                                    <a:latin typeface="Cambria Math" panose="02040503050406030204" pitchFamily="18" charset="0"/>
                                    <a:ea typeface="Calibri" panose="020F0502020204030204" pitchFamily="34" charset="0"/>
                                  </a:rPr>
                                  <m:t>4</m:t>
                                </m:r>
                                <m:r>
                                  <a:rPr lang="en-AU" sz="1800" b="0" i="1" dirty="0" smtClean="0">
                                    <a:solidFill>
                                      <a:schemeClr val="tx1"/>
                                    </a:solidFill>
                                    <a:effectLst/>
                                    <a:latin typeface="Cambria Math" panose="02040503050406030204" pitchFamily="18" charset="0"/>
                                    <a:ea typeface="Calibri" panose="020F0502020204030204" pitchFamily="34" charset="0"/>
                                  </a:rPr>
                                  <m:t>𝑥</m:t>
                                </m:r>
                                <m:r>
                                  <a:rPr lang="en-AU" sz="1800" b="0" i="1" dirty="0" smtClean="0">
                                    <a:solidFill>
                                      <a:schemeClr val="tx1"/>
                                    </a:solidFill>
                                    <a:effectLst/>
                                    <a:latin typeface="Cambria Math" panose="02040503050406030204" pitchFamily="18" charset="0"/>
                                    <a:ea typeface="Calibri" panose="020F0502020204030204" pitchFamily="34" charset="0"/>
                                  </a:rPr>
                                  <m:t>+</m:t>
                                </m:r>
                                <m:r>
                                  <a:rPr lang="en-AU" sz="1800" b="0" i="1" dirty="0" smtClean="0">
                                    <a:solidFill>
                                      <a:schemeClr val="tx1"/>
                                    </a:solidFill>
                                    <a:effectLst/>
                                    <a:latin typeface="Cambria Math" panose="02040503050406030204" pitchFamily="18" charset="0"/>
                                    <a:ea typeface="Calibri" panose="020F0502020204030204" pitchFamily="34" charset="0"/>
                                  </a:rPr>
                                  <m:t>𝑦</m:t>
                                </m:r>
                              </m:oMath>
                            </m:oMathPara>
                          </a14:m>
                          <a:br>
                            <a:rPr lang="en-AU" sz="1800" b="0" i="1">
                              <a:solidFill>
                                <a:schemeClr val="tx1"/>
                              </a:solidFill>
                              <a:effectLst/>
                              <a:latin typeface="Cambria Math" panose="02040503050406030204" pitchFamily="18" charset="0"/>
                              <a:ea typeface="Calibri" panose="020F0502020204030204" pitchFamily="34" charset="0"/>
                            </a:rPr>
                          </a:br>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70</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d>
                                  <m:dPr>
                                    <m:ctrlPr>
                                      <a:rPr lang="en-AU" sz="1800" b="0" i="1" dirty="0" smtClean="0">
                                        <a:solidFill>
                                          <a:schemeClr val="tx1"/>
                                        </a:solidFill>
                                        <a:effectLst/>
                                        <a:latin typeface="Cambria Math" panose="02040503050406030204" pitchFamily="18" charset="0"/>
                                        <a:ea typeface="Calibri" panose="020F0502020204030204" pitchFamily="34" charset="0"/>
                                      </a:rPr>
                                    </m:ctrlPr>
                                  </m:dPr>
                                  <m:e>
                                    <m:r>
                                      <a:rPr lang="en-AU" sz="1800" b="0" i="1" dirty="0" smtClean="0">
                                        <a:solidFill>
                                          <a:schemeClr val="tx1"/>
                                        </a:solidFill>
                                        <a:effectLst/>
                                        <a:latin typeface="Cambria Math" panose="02040503050406030204" pitchFamily="18" charset="0"/>
                                        <a:ea typeface="Calibri" panose="020F0502020204030204" pitchFamily="34" charset="0"/>
                                      </a:rPr>
                                      <m:t>2</m:t>
                                    </m:r>
                                  </m:e>
                                </m:d>
                                <m:r>
                                  <a:rPr lang="en-AU" sz="1800" b="0" i="1" dirty="0" smtClean="0">
                                    <a:solidFill>
                                      <a:schemeClr val="tx1"/>
                                    </a:solidFill>
                                    <a:effectLst/>
                                    <a:latin typeface="Cambria Math" panose="02040503050406030204" pitchFamily="18" charset="0"/>
                                    <a:ea typeface="Calibri" panose="020F0502020204030204" pitchFamily="34" charset="0"/>
                                  </a:rPr>
                                  <m:t>+</m:t>
                                </m:r>
                                <m:d>
                                  <m:dPr>
                                    <m:ctrlPr>
                                      <a:rPr lang="en-AU" sz="1800" i="1" dirty="0" smtClean="0">
                                        <a:solidFill>
                                          <a:schemeClr val="tx1"/>
                                        </a:solidFill>
                                        <a:effectLst/>
                                        <a:latin typeface="Cambria Math" panose="02040503050406030204" pitchFamily="18" charset="0"/>
                                        <a:ea typeface="Calibri" panose="020F0502020204030204" pitchFamily="34" charset="0"/>
                                      </a:rPr>
                                    </m:ctrlPr>
                                  </m:dPr>
                                  <m:e>
                                    <m:r>
                                      <a:rPr lang="en-AU" sz="1800" i="1" dirty="0" smtClean="0">
                                        <a:solidFill>
                                          <a:schemeClr val="tx1"/>
                                        </a:solidFill>
                                        <a:effectLst/>
                                        <a:latin typeface="Cambria Math" panose="02040503050406030204" pitchFamily="18" charset="0"/>
                                        <a:ea typeface="Calibri" panose="020F0502020204030204" pitchFamily="34" charset="0"/>
                                      </a:rPr>
                                      <m:t>1</m:t>
                                    </m:r>
                                  </m:e>
                                </m:d>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086438"/>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𝑦</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10</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5</m:t>
                                </m:r>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80</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𝑥</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16</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Choice>
        <mc:Fallback xmlns="">
          <p:graphicFrame>
            <p:nvGraphicFramePr>
              <p:cNvPr id="6" name="Table 5">
                <a:extLst>
                  <a:ext uri="{FF2B5EF4-FFF2-40B4-BE49-F238E27FC236}">
                    <a16:creationId xmlns:a16="http://schemas.microsoft.com/office/drawing/2014/main" id="{A8501512-9ABC-263E-CBA2-D97C89E8F912}"/>
                  </a:ext>
                </a:extLst>
              </p:cNvPr>
              <p:cNvGraphicFramePr>
                <a:graphicFrameLocks noGrp="1"/>
              </p:cNvGraphicFramePr>
              <p:nvPr>
                <p:extLst>
                  <p:ext uri="{D42A27DB-BD31-4B8C-83A1-F6EECF244321}">
                    <p14:modId xmlns:p14="http://schemas.microsoft.com/office/powerpoint/2010/main" val="990157649"/>
                  </p:ext>
                </p:extLst>
              </p:nvPr>
            </p:nvGraphicFramePr>
            <p:xfrm>
              <a:off x="1282638" y="4137432"/>
              <a:ext cx="4142141" cy="1921512"/>
            </p:xfrm>
            <a:graphic>
              <a:graphicData uri="http://schemas.openxmlformats.org/drawingml/2006/table">
                <a:tbl>
                  <a:tblPr firstRow="1" bandRow="1">
                    <a:tableStyleId>{5A111915-BE36-4E01-A7E5-04B1672EAD32}</a:tableStyleId>
                  </a:tblPr>
                  <a:tblGrid>
                    <a:gridCol w="284611">
                      <a:extLst>
                        <a:ext uri="{9D8B030D-6E8A-4147-A177-3AD203B41FA5}">
                          <a16:colId xmlns:a16="http://schemas.microsoft.com/office/drawing/2014/main" val="2122319943"/>
                        </a:ext>
                      </a:extLst>
                    </a:gridCol>
                    <a:gridCol w="1229942">
                      <a:extLst>
                        <a:ext uri="{9D8B030D-6E8A-4147-A177-3AD203B41FA5}">
                          <a16:colId xmlns:a16="http://schemas.microsoft.com/office/drawing/2014/main" val="2388546013"/>
                        </a:ext>
                      </a:extLst>
                    </a:gridCol>
                    <a:gridCol w="325820">
                      <a:extLst>
                        <a:ext uri="{9D8B030D-6E8A-4147-A177-3AD203B41FA5}">
                          <a16:colId xmlns:a16="http://schemas.microsoft.com/office/drawing/2014/main" val="3968390742"/>
                        </a:ext>
                      </a:extLst>
                    </a:gridCol>
                    <a:gridCol w="536028">
                      <a:extLst>
                        <a:ext uri="{9D8B030D-6E8A-4147-A177-3AD203B41FA5}">
                          <a16:colId xmlns:a16="http://schemas.microsoft.com/office/drawing/2014/main" val="3562373196"/>
                        </a:ext>
                      </a:extLst>
                    </a:gridCol>
                    <a:gridCol w="1765740">
                      <a:extLst>
                        <a:ext uri="{9D8B030D-6E8A-4147-A177-3AD203B41FA5}">
                          <a16:colId xmlns:a16="http://schemas.microsoft.com/office/drawing/2014/main" val="540227402"/>
                        </a:ext>
                      </a:extLst>
                    </a:gridCol>
                  </a:tblGrid>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3267" r="-213366"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469811" r="-713208"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43182" r="-329545"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4483" b="-300000"/>
                          </a:stretch>
                        </a:blipFill>
                      </a:tcPr>
                    </a:tc>
                    <a:extLst>
                      <a:ext uri="{0D108BD9-81ED-4DB2-BD59-A6C34878D82A}">
                        <a16:rowId xmlns:a16="http://schemas.microsoft.com/office/drawing/2014/main" val="4010086438"/>
                      </a:ext>
                    </a:extLst>
                  </a:tr>
                  <a:tr h="48037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00000" r="-1346809"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3267" t="-100000" r="-213366"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69811" t="-100000" r="-713208"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43182" t="-100000" r="-329545" b="-2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3267" t="-200000" r="-213366"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469811" t="-200000" r="-713208"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43182" t="-200000" r="-329545" b="-1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3267" t="-300000" r="-21336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469811" t="-300000" r="-71320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43182" t="-300000" r="-329545"/>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E9AD5D40-7D44-7F82-D238-18715350CDEC}"/>
                  </a:ext>
                </a:extLst>
              </p:cNvPr>
              <p:cNvSpPr txBox="1">
                <a:spLocks/>
              </p:cNvSpPr>
              <p:nvPr/>
            </p:nvSpPr>
            <p:spPr>
              <a:xfrm>
                <a:off x="6767222" y="3616782"/>
                <a:ext cx="5424778" cy="43166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sz="1800">
                    <a:ea typeface="Calibri" panose="020F0502020204030204" pitchFamily="34" charset="0"/>
                  </a:rPr>
                  <a:t>Sub </a:t>
                </a:r>
                <a14:m>
                  <m:oMath xmlns:m="http://schemas.openxmlformats.org/officeDocument/2006/math">
                    <m:r>
                      <a:rPr lang="en-AU" sz="1800" b="0" i="1" smtClean="0">
                        <a:latin typeface="Cambria Math" panose="02040503050406030204" pitchFamily="18" charset="0"/>
                        <a:ea typeface="Calibri" panose="020F0502020204030204" pitchFamily="34" charset="0"/>
                      </a:rPr>
                      <m:t>𝑥</m:t>
                    </m:r>
                    <m:r>
                      <a:rPr lang="en-AU" sz="1800" b="0" i="1" smtClean="0">
                        <a:latin typeface="Cambria Math" panose="02040503050406030204" pitchFamily="18" charset="0"/>
                        <a:ea typeface="Calibri" panose="020F0502020204030204" pitchFamily="34" charset="0"/>
                      </a:rPr>
                      <m:t>=15 </m:t>
                    </m:r>
                  </m:oMath>
                </a14:m>
                <a:r>
                  <a:rPr lang="en-AU" sz="1800">
                    <a:ea typeface="Calibri" panose="020F0502020204030204" pitchFamily="34" charset="0"/>
                  </a:rPr>
                  <a:t>into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m:t>
                    </m:r>
                    <m:r>
                      <a:rPr lang="en-AU" sz="1800" i="1" dirty="0" smtClean="0">
                        <a:latin typeface="Cambria Math" panose="02040503050406030204" pitchFamily="18" charset="0"/>
                        <a:ea typeface="Calibri" panose="020F0502020204030204" pitchFamily="34" charset="0"/>
                      </a:rPr>
                      <m:t>)</m:t>
                    </m:r>
                  </m:oMath>
                </a14:m>
                <a:r>
                  <a:rPr lang="en-AU" sz="1800">
                    <a:ea typeface="Calibri" panose="020F0502020204030204" pitchFamily="34" charset="0"/>
                  </a:rPr>
                  <a:t>:</a:t>
                </a:r>
                <a14:m>
                  <m:oMath xmlns:m="http://schemas.openxmlformats.org/officeDocument/2006/math">
                    <m:r>
                      <a:rPr lang="en-AU" sz="1800" b="0" i="0"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4</m:t>
                    </m:r>
                    <m:d>
                      <m:dPr>
                        <m:ctrlPr>
                          <a:rPr lang="en-AU" sz="1800" b="0" i="1" dirty="0" smtClean="0">
                            <a:latin typeface="Cambria Math" panose="02040503050406030204" pitchFamily="18" charset="0"/>
                            <a:ea typeface="Calibri" panose="020F0502020204030204" pitchFamily="34" charset="0"/>
                          </a:rPr>
                        </m:ctrlPr>
                      </m:dPr>
                      <m:e>
                        <m:r>
                          <a:rPr lang="en-AU" sz="1800" b="0" i="1" dirty="0" smtClean="0">
                            <a:latin typeface="Cambria Math" panose="02040503050406030204" pitchFamily="18" charset="0"/>
                            <a:ea typeface="Calibri" panose="020F0502020204030204" pitchFamily="34" charset="0"/>
                          </a:rPr>
                          <m:t>16</m:t>
                        </m:r>
                      </m:e>
                    </m:d>
                    <m:r>
                      <a:rPr lang="en-AU" sz="1800" b="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𝑦</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70</m:t>
                    </m:r>
                  </m:oMath>
                </a14:m>
                <a:endParaRPr lang="en-AU" sz="1800" b="0">
                  <a:ea typeface="Calibri" panose="020F0502020204030204" pitchFamily="34" charset="0"/>
                </a:endParaRPr>
              </a:p>
              <a:p>
                <a:pPr>
                  <a:spcBef>
                    <a:spcPts val="1200"/>
                  </a:spcBef>
                  <a:spcAft>
                    <a:spcPts val="600"/>
                  </a:spcAft>
                </a:pPr>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𝑦</m:t>
                      </m:r>
                      <m:r>
                        <a:rPr lang="en-AU" sz="1800" b="0" i="1" dirty="0" smtClean="0">
                          <a:latin typeface="Cambria Math" panose="02040503050406030204" pitchFamily="18" charset="0"/>
                          <a:ea typeface="Calibri" panose="020F0502020204030204" pitchFamily="34" charset="0"/>
                        </a:rPr>
                        <m:t>=6</m:t>
                      </m:r>
                    </m:oMath>
                  </m:oMathPara>
                </a14:m>
                <a:endParaRPr lang="en-AU" sz="1800">
                  <a:ea typeface="Calibri" panose="020F0502020204030204" pitchFamily="34" charset="0"/>
                </a:endParaRPr>
              </a:p>
              <a:p>
                <a:pPr>
                  <a:spcBef>
                    <a:spcPts val="1200"/>
                  </a:spcBef>
                  <a:spcAft>
                    <a:spcPts val="600"/>
                  </a:spcAft>
                </a:pPr>
                <a:r>
                  <a:rPr lang="en-AU" sz="1800">
                    <a:ea typeface="Calibri" panose="020F0502020204030204" pitchFamily="34" charset="0"/>
                  </a:rPr>
                  <a:t>		</a:t>
                </a:r>
                <a:endParaRPr lang="en-AU" sz="1800" i="1">
                  <a:latin typeface="Cambria Math" panose="02040503050406030204" pitchFamily="18" charset="0"/>
                  <a:ea typeface="Calibri" panose="020F0502020204030204" pitchFamily="34" charset="0"/>
                </a:endParaRPr>
              </a:p>
              <a:p>
                <a:pPr>
                  <a:spcBef>
                    <a:spcPts val="1200"/>
                  </a:spcBef>
                  <a:spcAft>
                    <a:spcPts val="600"/>
                  </a:spcAft>
                </a:pPr>
                <a14:m>
                  <m:oMathPara xmlns:m="http://schemas.openxmlformats.org/officeDocument/2006/math">
                    <m:oMathParaPr>
                      <m:jc m:val="left"/>
                    </m:oMathParaPr>
                    <m:oMath xmlns:m="http://schemas.openxmlformats.org/officeDocument/2006/math">
                      <m:r>
                        <a:rPr lang="en-AU" sz="1800" b="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𝑥</m:t>
                      </m:r>
                      <m:r>
                        <a:rPr lang="en-AU" sz="1800" b="0" i="1" dirty="0" smtClean="0">
                          <a:latin typeface="Cambria Math" panose="02040503050406030204" pitchFamily="18" charset="0"/>
                          <a:ea typeface="Calibri" panose="020F0502020204030204" pitchFamily="34" charset="0"/>
                        </a:rPr>
                        <m:t>=16, </m:t>
                      </m:r>
                      <m:r>
                        <a:rPr lang="en-AU" sz="1800" b="0" i="1" dirty="0" smtClean="0">
                          <a:latin typeface="Cambria Math" panose="02040503050406030204" pitchFamily="18" charset="0"/>
                          <a:ea typeface="Calibri" panose="020F0502020204030204" pitchFamily="34" charset="0"/>
                        </a:rPr>
                        <m:t>𝑦</m:t>
                      </m:r>
                      <m:r>
                        <a:rPr lang="en-AU" sz="1800" b="0" i="1" dirty="0" smtClean="0">
                          <a:latin typeface="Cambria Math" panose="02040503050406030204" pitchFamily="18" charset="0"/>
                          <a:ea typeface="Calibri" panose="020F0502020204030204" pitchFamily="34" charset="0"/>
                        </a:rPr>
                        <m:t>=6</m:t>
                      </m:r>
                    </m:oMath>
                  </m:oMathPara>
                </a14:m>
                <a:br>
                  <a:rPr lang="en-AU" sz="1800" b="0">
                    <a:ea typeface="Calibri" panose="020F0502020204030204" pitchFamily="34" charset="0"/>
                  </a:rPr>
                </a:br>
                <a:r>
                  <a:rPr lang="en-AU" sz="1800">
                    <a:ea typeface="Calibri" panose="020F0502020204030204" pitchFamily="34" charset="0"/>
                  </a:rPr>
                  <a:t>T</a:t>
                </a:r>
                <a:r>
                  <a:rPr lang="en-AU" sz="1800" b="0">
                    <a:ea typeface="Calibri" panose="020F0502020204030204" pitchFamily="34" charset="0"/>
                  </a:rPr>
                  <a:t>he two numbers are 16 and 6</a:t>
                </a:r>
              </a:p>
              <a:p>
                <a:pPr>
                  <a:spcBef>
                    <a:spcPts val="1200"/>
                  </a:spcBef>
                  <a:spcAft>
                    <a:spcPts val="600"/>
                  </a:spcAft>
                </a:pPr>
                <a:endParaRPr lang="en-AU" sz="1800">
                  <a:ea typeface="Calibri" panose="020F0502020204030204" pitchFamily="34" charset="0"/>
                </a:endParaRPr>
              </a:p>
            </p:txBody>
          </p:sp>
        </mc:Choice>
        <mc:Fallback xmlns="">
          <p:sp>
            <p:nvSpPr>
              <p:cNvPr id="8" name="Text Placeholder 11">
                <a:extLst>
                  <a:ext uri="{FF2B5EF4-FFF2-40B4-BE49-F238E27FC236}">
                    <a16:creationId xmlns:a16="http://schemas.microsoft.com/office/drawing/2014/main" id="{E9AD5D40-7D44-7F82-D238-18715350CDEC}"/>
                  </a:ext>
                </a:extLst>
              </p:cNvPr>
              <p:cNvSpPr txBox="1">
                <a:spLocks noRot="1" noChangeAspect="1" noMove="1" noResize="1" noEditPoints="1" noAdjustHandles="1" noChangeArrowheads="1" noChangeShapeType="1" noTextEdit="1"/>
              </p:cNvSpPr>
              <p:nvPr/>
            </p:nvSpPr>
            <p:spPr>
              <a:xfrm>
                <a:off x="6767222" y="3616782"/>
                <a:ext cx="5424778" cy="4316684"/>
              </a:xfrm>
              <a:prstGeom prst="rect">
                <a:avLst/>
              </a:prstGeom>
              <a:blipFill>
                <a:blip r:embed="rId4"/>
                <a:stretch>
                  <a:fillRect l="-2584"/>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B6FA8763-8320-781F-5093-DB2DA5FDEA11}"/>
              </a:ext>
              <a:ext uri="{C183D7F6-B498-43B3-948B-1728B52AA6E4}">
                <adec:decorative xmlns:adec="http://schemas.microsoft.com/office/drawing/2017/decorative" val="1"/>
              </a:ext>
            </a:extLst>
          </p:cNvPr>
          <p:cNvCxnSpPr>
            <a:cxnSpLocks/>
          </p:cNvCxnSpPr>
          <p:nvPr/>
        </p:nvCxnSpPr>
        <p:spPr>
          <a:xfrm>
            <a:off x="6016779" y="3712464"/>
            <a:ext cx="0" cy="2499701"/>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7A386BF-F8F8-F049-41E7-2DB609E2D7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13992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4C8AC-1F25-AE29-F71F-1EF0F1DDBF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40FC16-9225-67FD-16FA-CC73B2D9E9D9}"/>
              </a:ext>
            </a:extLst>
          </p:cNvPr>
          <p:cNvSpPr>
            <a:spLocks noGrp="1"/>
          </p:cNvSpPr>
          <p:nvPr>
            <p:ph type="title"/>
          </p:nvPr>
        </p:nvSpPr>
        <p:spPr/>
        <p:txBody>
          <a:bodyPr/>
          <a:lstStyle/>
          <a:p>
            <a:r>
              <a:rPr lang="en-AU">
                <a:latin typeface="+mj-lt"/>
              </a:rPr>
              <a:t>Elimination method (5)</a:t>
            </a:r>
          </a:p>
        </p:txBody>
      </p:sp>
      <p:sp>
        <p:nvSpPr>
          <p:cNvPr id="13" name="Text Placeholder 12">
            <a:extLst>
              <a:ext uri="{FF2B5EF4-FFF2-40B4-BE49-F238E27FC236}">
                <a16:creationId xmlns:a16="http://schemas.microsoft.com/office/drawing/2014/main" id="{396B9180-3AF3-96CA-C543-D774B6E89A6E}"/>
              </a:ext>
            </a:extLst>
          </p:cNvPr>
          <p:cNvSpPr>
            <a:spLocks noGrp="1"/>
          </p:cNvSpPr>
          <p:nvPr>
            <p:ph type="body" sz="quarter" idx="18"/>
          </p:nvPr>
        </p:nvSpPr>
        <p:spPr>
          <a:xfrm>
            <a:off x="360000" y="982520"/>
            <a:ext cx="11483998" cy="356423"/>
          </a:xfrm>
        </p:spPr>
        <p:txBody>
          <a:bodyPr/>
          <a:lstStyle/>
          <a:p>
            <a:r>
              <a:rPr lang="en-AU"/>
              <a:t>Worked example 3</a:t>
            </a:r>
            <a:endParaRPr lang="en-AU">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3CADC003-0DEC-B57B-00C5-3F3B07B29F48}"/>
                  </a:ext>
                </a:extLst>
              </p:cNvPr>
              <p:cNvSpPr>
                <a:spLocks noGrp="1"/>
              </p:cNvSpPr>
              <p:nvPr>
                <p:ph type="body" sz="quarter" idx="17"/>
              </p:nvPr>
            </p:nvSpPr>
            <p:spPr/>
            <p:txBody>
              <a:bodyPr/>
              <a:lstStyle/>
              <a:p>
                <a:pPr lvl="0">
                  <a:lnSpc>
                    <a:spcPct val="150000"/>
                  </a:lnSpc>
                  <a:spcBef>
                    <a:spcPts val="1200"/>
                  </a:spcBef>
                  <a:spcAft>
                    <a:spcPts val="600"/>
                  </a:spcAft>
                </a:pPr>
                <a:r>
                  <a:rPr lang="en-AU" sz="1800">
                    <a:effectLst/>
                    <a:latin typeface="Arial" panose="020B0604020202020204" pitchFamily="34" charset="0"/>
                    <a:ea typeface="Calibri" panose="020F0502020204030204" pitchFamily="34" charset="0"/>
                  </a:rPr>
                  <a:t>A solo artist charges $500, and a band charges $1200. You have $7200 and need 8 acts total. How many of each type can you book?</a:t>
                </a:r>
              </a:p>
              <a:p>
                <a:pPr lvl="0">
                  <a:lnSpc>
                    <a:spcPct val="150000"/>
                  </a:lnSpc>
                  <a:spcBef>
                    <a:spcPts val="1200"/>
                  </a:spcBef>
                  <a:spcAft>
                    <a:spcPts val="600"/>
                  </a:spcAft>
                </a:pPr>
                <a:r>
                  <a:rPr lang="en-AU" sz="1800">
                    <a:effectLst/>
                    <a:latin typeface="Arial" panose="020B0604020202020204" pitchFamily="34" charset="0"/>
                    <a:ea typeface="Calibri" panose="020F0502020204030204" pitchFamily="34" charset="0"/>
                  </a:rPr>
                  <a:t>Let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𝑥</m:t>
                    </m:r>
                  </m:oMath>
                </a14:m>
                <a:r>
                  <a:rPr lang="en-AU" sz="1800">
                    <a:effectLst/>
                    <a:latin typeface="Arial" panose="020B0604020202020204" pitchFamily="34" charset="0"/>
                    <a:ea typeface="Calibri" panose="020F0502020204030204" pitchFamily="34" charset="0"/>
                  </a:rPr>
                  <a:t> be the number of solo artists and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𝑦</m:t>
                    </m:r>
                  </m:oMath>
                </a14:m>
                <a:r>
                  <a:rPr lang="en-AU" sz="1800">
                    <a:effectLst/>
                    <a:latin typeface="Arial" panose="020B0604020202020204" pitchFamily="34" charset="0"/>
                    <a:ea typeface="Calibri" panose="020F0502020204030204" pitchFamily="34" charset="0"/>
                  </a:rPr>
                  <a:t> be the number of bands.</a:t>
                </a:r>
              </a:p>
            </p:txBody>
          </p:sp>
        </mc:Choice>
        <mc:Fallback xmlns="">
          <p:sp>
            <p:nvSpPr>
              <p:cNvPr id="12" name="Text Placeholder 11">
                <a:extLst>
                  <a:ext uri="{FF2B5EF4-FFF2-40B4-BE49-F238E27FC236}">
                    <a16:creationId xmlns:a16="http://schemas.microsoft.com/office/drawing/2014/main" id="{3CADC003-0DEC-B57B-00C5-3F3B07B29F48}"/>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r="-14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7197E6E0-FF99-20F1-C95D-C87CB0DB268B}"/>
                  </a:ext>
                </a:extLst>
              </p:cNvPr>
              <p:cNvGraphicFramePr>
                <a:graphicFrameLocks noGrp="1"/>
              </p:cNvGraphicFramePr>
              <p:nvPr>
                <p:extLst>
                  <p:ext uri="{D42A27DB-BD31-4B8C-83A1-F6EECF244321}">
                    <p14:modId xmlns:p14="http://schemas.microsoft.com/office/powerpoint/2010/main" val="1631695583"/>
                  </p:ext>
                </p:extLst>
              </p:nvPr>
            </p:nvGraphicFramePr>
            <p:xfrm>
              <a:off x="607881" y="3408983"/>
              <a:ext cx="6222558" cy="1112520"/>
            </p:xfrm>
            <a:graphic>
              <a:graphicData uri="http://schemas.openxmlformats.org/drawingml/2006/table">
                <a:tbl>
                  <a:tblPr firstRow="1" bandRow="1">
                    <a:tableStyleId>{5A111915-BE36-4E01-A7E5-04B1672EAD32}</a:tableStyleId>
                  </a:tblPr>
                  <a:tblGrid>
                    <a:gridCol w="1371427">
                      <a:extLst>
                        <a:ext uri="{9D8B030D-6E8A-4147-A177-3AD203B41FA5}">
                          <a16:colId xmlns:a16="http://schemas.microsoft.com/office/drawing/2014/main" val="304313896"/>
                        </a:ext>
                      </a:extLst>
                    </a:gridCol>
                    <a:gridCol w="2474255">
                      <a:extLst>
                        <a:ext uri="{9D8B030D-6E8A-4147-A177-3AD203B41FA5}">
                          <a16:colId xmlns:a16="http://schemas.microsoft.com/office/drawing/2014/main" val="4203944954"/>
                        </a:ext>
                      </a:extLst>
                    </a:gridCol>
                    <a:gridCol w="2376876">
                      <a:extLst>
                        <a:ext uri="{9D8B030D-6E8A-4147-A177-3AD203B41FA5}">
                          <a16:colId xmlns:a16="http://schemas.microsoft.com/office/drawing/2014/main" val="983655719"/>
                        </a:ext>
                      </a:extLst>
                    </a:gridCol>
                  </a:tblGrid>
                  <a:tr h="370840">
                    <a:tc>
                      <a:txBody>
                        <a:bodyPr/>
                        <a:lstStyle/>
                        <a:p>
                          <a:endParaRPr lang="en-AU">
                            <a:solidFill>
                              <a:schemeClr val="tx1"/>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lang="en-AU" sz="1800" i="1" dirty="0" smtClean="0">
                                    <a:solidFill>
                                      <a:schemeClr val="tx1"/>
                                    </a:solidFill>
                                    <a:effectLst/>
                                    <a:latin typeface="Cambria Math" panose="02040503050406030204" pitchFamily="18" charset="0"/>
                                    <a:ea typeface="Calibri" panose="020F0502020204030204" pitchFamily="34" charset="0"/>
                                  </a:rPr>
                                  <m:t>500</m:t>
                                </m:r>
                                <m:r>
                                  <a:rPr lang="en-AU" sz="1800" i="1" dirty="0" smtClean="0">
                                    <a:solidFill>
                                      <a:schemeClr val="tx1"/>
                                    </a:solidFill>
                                    <a:effectLst/>
                                    <a:latin typeface="Cambria Math" panose="02040503050406030204" pitchFamily="18" charset="0"/>
                                    <a:ea typeface="Calibri" panose="020F0502020204030204" pitchFamily="34" charset="0"/>
                                  </a:rPr>
                                  <m:t>𝑥</m:t>
                                </m:r>
                                <m:r>
                                  <a:rPr lang="en-AU" sz="1800" i="1" dirty="0" smtClean="0">
                                    <a:solidFill>
                                      <a:schemeClr val="tx1"/>
                                    </a:solidFill>
                                    <a:effectLst/>
                                    <a:latin typeface="Cambria Math" panose="02040503050406030204" pitchFamily="18" charset="0"/>
                                    <a:ea typeface="Calibri" panose="020F0502020204030204" pitchFamily="34" charset="0"/>
                                  </a:rPr>
                                  <m:t>+1200</m:t>
                                </m:r>
                                <m:r>
                                  <a:rPr lang="en-AU" sz="1800" i="1" dirty="0" smtClean="0">
                                    <a:solidFill>
                                      <a:schemeClr val="tx1"/>
                                    </a:solidFill>
                                    <a:effectLst/>
                                    <a:latin typeface="Cambria Math" panose="02040503050406030204" pitchFamily="18" charset="0"/>
                                    <a:ea typeface="Calibri" panose="020F0502020204030204" pitchFamily="34" charset="0"/>
                                  </a:rPr>
                                  <m:t>𝑦</m:t>
                                </m:r>
                                <m:r>
                                  <a:rPr lang="en-AU" sz="1800" i="1" dirty="0" smtClean="0">
                                    <a:solidFill>
                                      <a:schemeClr val="tx1"/>
                                    </a:solidFill>
                                    <a:effectLst/>
                                    <a:latin typeface="Cambria Math" panose="02040503050406030204" pitchFamily="18" charset="0"/>
                                    <a:ea typeface="Calibri" panose="020F0502020204030204" pitchFamily="34" charset="0"/>
                                  </a:rPr>
                                  <m:t>=7500</m:t>
                                </m:r>
                              </m:oMath>
                            </m:oMathPara>
                          </a14:m>
                          <a:endParaRPr lang="en-AU">
                            <a:solidFill>
                              <a:schemeClr val="tx1"/>
                            </a:solidFill>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AU" sz="1800" i="1" dirty="0" smtClean="0">
                                        <a:solidFill>
                                          <a:schemeClr val="tx1"/>
                                        </a:solidFill>
                                        <a:effectLst/>
                                        <a:latin typeface="Cambria Math" panose="02040503050406030204" pitchFamily="18" charset="0"/>
                                        <a:ea typeface="Calibri" panose="020F0502020204030204" pitchFamily="34" charset="0"/>
                                      </a:rPr>
                                    </m:ctrlPr>
                                  </m:dPr>
                                  <m:e>
                                    <m:r>
                                      <a:rPr lang="en-AU" sz="1800" i="1" dirty="0" smtClean="0">
                                        <a:solidFill>
                                          <a:schemeClr val="tx1"/>
                                        </a:solidFill>
                                        <a:effectLst/>
                                        <a:latin typeface="Cambria Math" panose="02040503050406030204" pitchFamily="18" charset="0"/>
                                        <a:ea typeface="Calibri" panose="020F0502020204030204" pitchFamily="34" charset="0"/>
                                      </a:rPr>
                                      <m:t>1</m:t>
                                    </m:r>
                                  </m:e>
                                </m:d>
                              </m:oMath>
                            </m:oMathPara>
                          </a14:m>
                          <a:endParaRPr lang="en-AU">
                            <a:solidFill>
                              <a:schemeClr val="tx1"/>
                            </a:solidFill>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888872081"/>
                      </a:ext>
                    </a:extLst>
                  </a:tr>
                  <a:tr h="370840">
                    <a:tc>
                      <a:txBody>
                        <a:bodyPr/>
                        <a:lstStyle/>
                        <a:p>
                          <a:endParaRPr lang="en-AU"/>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lang="en-AU" sz="1800" b="0" i="1" dirty="0" smtClean="0">
                                    <a:latin typeface="Cambria Math" panose="02040503050406030204" pitchFamily="18" charset="0"/>
                                    <a:ea typeface="Calibri" panose="020F0502020204030204" pitchFamily="34" charset="0"/>
                                  </a:rPr>
                                  <m:t>𝑥</m:t>
                                </m:r>
                                <m:r>
                                  <a:rPr lang="en-AU" sz="1800" i="1" dirty="0" smtClean="0">
                                    <a:latin typeface="Cambria Math" panose="02040503050406030204" pitchFamily="18" charset="0"/>
                                    <a:ea typeface="Calibri" panose="020F0502020204030204" pitchFamily="34" charset="0"/>
                                  </a:rPr>
                                  <m:t>+</m:t>
                                </m:r>
                                <m:r>
                                  <a:rPr lang="en-AU" sz="1800" i="1" dirty="0" smtClean="0">
                                    <a:latin typeface="Cambria Math" panose="02040503050406030204" pitchFamily="18" charset="0"/>
                                    <a:ea typeface="Calibri" panose="020F0502020204030204" pitchFamily="34" charset="0"/>
                                  </a:rPr>
                                  <m:t>𝑦</m:t>
                                </m:r>
                                <m:r>
                                  <a:rPr lang="en-AU" sz="1800" i="1" dirty="0" smtClean="0">
                                    <a:latin typeface="Cambria Math" panose="02040503050406030204" pitchFamily="18" charset="0"/>
                                    <a:ea typeface="Calibri" panose="020F0502020204030204" pitchFamily="34" charset="0"/>
                                  </a:rPr>
                                  <m:t>=8</m:t>
                                </m:r>
                              </m:oMath>
                            </m:oMathPara>
                          </a14:m>
                          <a:endParaRPr lang="en-AU"/>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AU" sz="1800" i="1" dirty="0" smtClean="0">
                                        <a:effectLst/>
                                        <a:latin typeface="Cambria Math" panose="02040503050406030204" pitchFamily="18" charset="0"/>
                                        <a:ea typeface="Calibri" panose="020F0502020204030204" pitchFamily="34" charset="0"/>
                                      </a:rPr>
                                    </m:ctrlPr>
                                  </m:dPr>
                                  <m:e>
                                    <m:r>
                                      <a:rPr lang="en-AU" sz="1800" i="1" dirty="0" smtClean="0">
                                        <a:effectLst/>
                                        <a:latin typeface="Cambria Math" panose="02040503050406030204" pitchFamily="18" charset="0"/>
                                        <a:ea typeface="Calibri" panose="020F0502020204030204" pitchFamily="34" charset="0"/>
                                      </a:rPr>
                                      <m:t>2</m:t>
                                    </m:r>
                                  </m:e>
                                </m:d>
                              </m:oMath>
                            </m:oMathPara>
                          </a14:m>
                          <a:endParaRPr lang="en-AU"/>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816099381"/>
                      </a:ext>
                    </a:extLst>
                  </a:tr>
                  <a:tr h="370840">
                    <a:tc>
                      <a:txBody>
                        <a:bodyPr/>
                        <a:lstStyle/>
                        <a:p>
                          <a14:m>
                            <m:oMath xmlns:m="http://schemas.openxmlformats.org/officeDocument/2006/math">
                              <m:r>
                                <a:rPr lang="en-AU" sz="1800" i="1" dirty="0" smtClean="0">
                                  <a:latin typeface="Cambria Math" panose="02040503050406030204" pitchFamily="18" charset="0"/>
                                  <a:ea typeface="Calibri" panose="020F0502020204030204" pitchFamily="34" charset="0"/>
                                </a:rPr>
                                <m:t>5</m:t>
                              </m:r>
                              <m:r>
                                <a:rPr lang="en-AU" sz="1800" b="0" i="1" dirty="0" smtClean="0">
                                  <a:latin typeface="Cambria Math" panose="02040503050406030204" pitchFamily="18" charset="0"/>
                                  <a:ea typeface="Calibri" panose="020F0502020204030204" pitchFamily="34" charset="0"/>
                                </a:rPr>
                                <m:t>00</m:t>
                              </m:r>
                              <m:r>
                                <a:rPr lang="en-AU" sz="1800" i="1" dirty="0" smtClean="0">
                                  <a:latin typeface="Cambria Math" panose="02040503050406030204" pitchFamily="18" charset="0"/>
                                  <a:ea typeface="Calibri" panose="020F0502020204030204" pitchFamily="34" charset="0"/>
                                </a:rPr>
                                <m:t>×</m:t>
                              </m:r>
                              <m:d>
                                <m:dPr>
                                  <m:ctrlPr>
                                    <a:rPr lang="en-AU" sz="1800" i="1" dirty="0">
                                      <a:latin typeface="Cambria Math" panose="02040503050406030204" pitchFamily="18" charset="0"/>
                                      <a:ea typeface="Calibri" panose="020F0502020204030204" pitchFamily="34" charset="0"/>
                                    </a:rPr>
                                  </m:ctrlPr>
                                </m:dPr>
                                <m:e>
                                  <m:r>
                                    <a:rPr lang="en-AU" sz="1800" b="0" i="1" dirty="0" smtClean="0">
                                      <a:latin typeface="Cambria Math" panose="02040503050406030204" pitchFamily="18" charset="0"/>
                                      <a:ea typeface="Calibri" panose="020F0502020204030204" pitchFamily="34" charset="0"/>
                                    </a:rPr>
                                    <m:t>2</m:t>
                                  </m:r>
                                </m:e>
                              </m:d>
                            </m:oMath>
                          </a14:m>
                          <a:r>
                            <a:rPr lang="en-AU" sz="1800">
                              <a:ea typeface="Calibri" panose="020F0502020204030204" pitchFamily="34" charset="0"/>
                            </a:rPr>
                            <a:t>:</a:t>
                          </a:r>
                          <a:endParaRPr lang="en-AU"/>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lang="en-AU" sz="1800" i="1" dirty="0" smtClean="0">
                                    <a:effectLst/>
                                    <a:latin typeface="Cambria Math" panose="02040503050406030204" pitchFamily="18" charset="0"/>
                                    <a:ea typeface="Calibri" panose="020F0502020204030204" pitchFamily="34" charset="0"/>
                                  </a:rPr>
                                  <m:t>500</m:t>
                                </m:r>
                                <m:r>
                                  <a:rPr lang="en-AU" sz="1800" b="0" i="1" dirty="0" smtClean="0">
                                    <a:effectLst/>
                                    <a:latin typeface="Cambria Math" panose="02040503050406030204" pitchFamily="18" charset="0"/>
                                    <a:ea typeface="Calibri" panose="020F0502020204030204" pitchFamily="34" charset="0"/>
                                  </a:rPr>
                                  <m:t>𝑥</m:t>
                                </m:r>
                                <m:r>
                                  <a:rPr lang="en-AU" sz="1800" b="0" i="1" dirty="0" smtClean="0">
                                    <a:effectLst/>
                                    <a:latin typeface="Cambria Math" panose="02040503050406030204" pitchFamily="18" charset="0"/>
                                    <a:ea typeface="Calibri" panose="020F0502020204030204" pitchFamily="34" charset="0"/>
                                  </a:rPr>
                                  <m:t>+500</m:t>
                                </m:r>
                                <m:r>
                                  <a:rPr lang="en-AU" sz="1800" b="0" i="1" dirty="0" smtClean="0">
                                    <a:effectLst/>
                                    <a:latin typeface="Cambria Math" panose="02040503050406030204" pitchFamily="18" charset="0"/>
                                    <a:ea typeface="Calibri" panose="020F0502020204030204" pitchFamily="34" charset="0"/>
                                  </a:rPr>
                                  <m:t>𝑦</m:t>
                                </m:r>
                                <m:r>
                                  <a:rPr lang="en-AU" sz="1800" b="0" i="1" dirty="0" smtClean="0">
                                    <a:effectLst/>
                                    <a:latin typeface="Cambria Math" panose="02040503050406030204" pitchFamily="18" charset="0"/>
                                    <a:ea typeface="Calibri" panose="020F0502020204030204" pitchFamily="34" charset="0"/>
                                  </a:rPr>
                                  <m:t>=4000</m:t>
                                </m:r>
                              </m:oMath>
                            </m:oMathPara>
                          </a14:m>
                          <a:endParaRPr lang="en-AU"/>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AU" sz="1800" b="0" i="1" dirty="0" smtClean="0">
                                        <a:effectLst/>
                                        <a:latin typeface="Cambria Math" panose="02040503050406030204" pitchFamily="18" charset="0"/>
                                        <a:ea typeface="Calibri" panose="020F0502020204030204" pitchFamily="34" charset="0"/>
                                      </a:rPr>
                                    </m:ctrlPr>
                                  </m:dPr>
                                  <m:e>
                                    <m:r>
                                      <a:rPr lang="en-AU" sz="1800" b="0" i="0" dirty="0" smtClean="0">
                                        <a:effectLst/>
                                        <a:latin typeface="Cambria Math" panose="02040503050406030204" pitchFamily="18" charset="0"/>
                                        <a:ea typeface="Calibri" panose="020F0502020204030204" pitchFamily="34" charset="0"/>
                                      </a:rPr>
                                      <m:t>3</m:t>
                                    </m:r>
                                  </m:e>
                                </m:d>
                              </m:oMath>
                            </m:oMathPara>
                          </a14:m>
                          <a:endParaRPr lang="en-AU"/>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500539561"/>
                      </a:ext>
                    </a:extLst>
                  </a:tr>
                </a:tbl>
              </a:graphicData>
            </a:graphic>
          </p:graphicFrame>
        </mc:Choice>
        <mc:Fallback xmlns="">
          <p:graphicFrame>
            <p:nvGraphicFramePr>
              <p:cNvPr id="9" name="Table 8">
                <a:extLst>
                  <a:ext uri="{FF2B5EF4-FFF2-40B4-BE49-F238E27FC236}">
                    <a16:creationId xmlns:a16="http://schemas.microsoft.com/office/drawing/2014/main" id="{7197E6E0-FF99-20F1-C95D-C87CB0DB268B}"/>
                  </a:ext>
                </a:extLst>
              </p:cNvPr>
              <p:cNvGraphicFramePr>
                <a:graphicFrameLocks noGrp="1"/>
              </p:cNvGraphicFramePr>
              <p:nvPr>
                <p:extLst>
                  <p:ext uri="{D42A27DB-BD31-4B8C-83A1-F6EECF244321}">
                    <p14:modId xmlns:p14="http://schemas.microsoft.com/office/powerpoint/2010/main" val="1631695583"/>
                  </p:ext>
                </p:extLst>
              </p:nvPr>
            </p:nvGraphicFramePr>
            <p:xfrm>
              <a:off x="607881" y="3408983"/>
              <a:ext cx="6222558" cy="1112520"/>
            </p:xfrm>
            <a:graphic>
              <a:graphicData uri="http://schemas.openxmlformats.org/drawingml/2006/table">
                <a:tbl>
                  <a:tblPr firstRow="1" bandRow="1">
                    <a:tableStyleId>{5A111915-BE36-4E01-A7E5-04B1672EAD32}</a:tableStyleId>
                  </a:tblPr>
                  <a:tblGrid>
                    <a:gridCol w="1371427">
                      <a:extLst>
                        <a:ext uri="{9D8B030D-6E8A-4147-A177-3AD203B41FA5}">
                          <a16:colId xmlns:a16="http://schemas.microsoft.com/office/drawing/2014/main" val="304313896"/>
                        </a:ext>
                      </a:extLst>
                    </a:gridCol>
                    <a:gridCol w="2474255">
                      <a:extLst>
                        <a:ext uri="{9D8B030D-6E8A-4147-A177-3AD203B41FA5}">
                          <a16:colId xmlns:a16="http://schemas.microsoft.com/office/drawing/2014/main" val="4203944954"/>
                        </a:ext>
                      </a:extLst>
                    </a:gridCol>
                    <a:gridCol w="2376876">
                      <a:extLst>
                        <a:ext uri="{9D8B030D-6E8A-4147-A177-3AD203B41FA5}">
                          <a16:colId xmlns:a16="http://schemas.microsoft.com/office/drawing/2014/main" val="983655719"/>
                        </a:ext>
                      </a:extLst>
                    </a:gridCol>
                  </a:tblGrid>
                  <a:tr h="370840">
                    <a:tc>
                      <a:txBody>
                        <a:bodyPr/>
                        <a:lstStyle/>
                        <a:p>
                          <a:endParaRPr lang="en-AU">
                            <a:solidFill>
                              <a:schemeClr val="tx1"/>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US"/>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l="-55283" r="-95823" b="-224590"/>
                          </a:stretch>
                        </a:blipFill>
                      </a:tcPr>
                    </a:tc>
                    <a:tc>
                      <a:txBody>
                        <a:bodyPr/>
                        <a:lstStyle/>
                        <a:p>
                          <a:endParaRPr lang="en-US"/>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l="-162051" b="-224590"/>
                          </a:stretch>
                        </a:blipFill>
                      </a:tcPr>
                    </a:tc>
                    <a:extLst>
                      <a:ext uri="{0D108BD9-81ED-4DB2-BD59-A6C34878D82A}">
                        <a16:rowId xmlns:a16="http://schemas.microsoft.com/office/drawing/2014/main" val="2888872081"/>
                      </a:ext>
                    </a:extLst>
                  </a:tr>
                  <a:tr h="370840">
                    <a:tc>
                      <a:txBody>
                        <a:bodyPr/>
                        <a:lstStyle/>
                        <a:p>
                          <a:endParaRPr lang="en-AU"/>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US"/>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l="-55283" t="-100000" r="-95823" b="-124590"/>
                          </a:stretch>
                        </a:blipFill>
                      </a:tcPr>
                    </a:tc>
                    <a:tc>
                      <a:txBody>
                        <a:bodyPr/>
                        <a:lstStyle/>
                        <a:p>
                          <a:endParaRPr lang="en-US"/>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l="-162051" t="-100000" b="-124590"/>
                          </a:stretch>
                        </a:blipFill>
                      </a:tcPr>
                    </a:tc>
                    <a:extLst>
                      <a:ext uri="{0D108BD9-81ED-4DB2-BD59-A6C34878D82A}">
                        <a16:rowId xmlns:a16="http://schemas.microsoft.com/office/drawing/2014/main" val="816099381"/>
                      </a:ext>
                    </a:extLst>
                  </a:tr>
                  <a:tr h="370840">
                    <a:tc>
                      <a:txBody>
                        <a:bodyPr/>
                        <a:lstStyle/>
                        <a:p>
                          <a:endParaRPr lang="en-US"/>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t="-200000" r="-354222" b="-24590"/>
                          </a:stretch>
                        </a:blipFill>
                      </a:tcPr>
                    </a:tc>
                    <a:tc>
                      <a:txBody>
                        <a:bodyPr/>
                        <a:lstStyle/>
                        <a:p>
                          <a:endParaRPr lang="en-US"/>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l="-55283" t="-200000" r="-95823" b="-24590"/>
                          </a:stretch>
                        </a:blipFill>
                      </a:tcPr>
                    </a:tc>
                    <a:tc>
                      <a:txBody>
                        <a:bodyPr/>
                        <a:lstStyle/>
                        <a:p>
                          <a:endParaRPr lang="en-US"/>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l="-162051" t="-200000" b="-24590"/>
                          </a:stretch>
                        </a:blipFill>
                      </a:tcPr>
                    </a:tc>
                    <a:extLst>
                      <a:ext uri="{0D108BD9-81ED-4DB2-BD59-A6C34878D82A}">
                        <a16:rowId xmlns:a16="http://schemas.microsoft.com/office/drawing/2014/main" val="50053956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31A219B-0926-7CB0-CFA8-020311FB7453}"/>
                  </a:ext>
                </a:extLst>
              </p:cNvPr>
              <p:cNvGraphicFramePr>
                <a:graphicFrameLocks noGrp="1"/>
              </p:cNvGraphicFramePr>
              <p:nvPr>
                <p:extLst>
                  <p:ext uri="{D42A27DB-BD31-4B8C-83A1-F6EECF244321}">
                    <p14:modId xmlns:p14="http://schemas.microsoft.com/office/powerpoint/2010/main" val="1906268363"/>
                  </p:ext>
                </p:extLst>
              </p:nvPr>
            </p:nvGraphicFramePr>
            <p:xfrm>
              <a:off x="1427018" y="4936488"/>
              <a:ext cx="4809256" cy="1921512"/>
            </p:xfrm>
            <a:graphic>
              <a:graphicData uri="http://schemas.openxmlformats.org/drawingml/2006/table">
                <a:tbl>
                  <a:tblPr firstRow="1" bandRow="1">
                    <a:tableStyleId>{5A111915-BE36-4E01-A7E5-04B1672EAD32}</a:tableStyleId>
                  </a:tblPr>
                  <a:tblGrid>
                    <a:gridCol w="330449">
                      <a:extLst>
                        <a:ext uri="{9D8B030D-6E8A-4147-A177-3AD203B41FA5}">
                          <a16:colId xmlns:a16="http://schemas.microsoft.com/office/drawing/2014/main" val="2122319943"/>
                        </a:ext>
                      </a:extLst>
                    </a:gridCol>
                    <a:gridCol w="1697672">
                      <a:extLst>
                        <a:ext uri="{9D8B030D-6E8A-4147-A177-3AD203B41FA5}">
                          <a16:colId xmlns:a16="http://schemas.microsoft.com/office/drawing/2014/main" val="2388546013"/>
                        </a:ext>
                      </a:extLst>
                    </a:gridCol>
                    <a:gridCol w="539377">
                      <a:extLst>
                        <a:ext uri="{9D8B030D-6E8A-4147-A177-3AD203B41FA5}">
                          <a16:colId xmlns:a16="http://schemas.microsoft.com/office/drawing/2014/main" val="3968390742"/>
                        </a:ext>
                      </a:extLst>
                    </a:gridCol>
                    <a:gridCol w="995133">
                      <a:extLst>
                        <a:ext uri="{9D8B030D-6E8A-4147-A177-3AD203B41FA5}">
                          <a16:colId xmlns:a16="http://schemas.microsoft.com/office/drawing/2014/main" val="3562373196"/>
                        </a:ext>
                      </a:extLst>
                    </a:gridCol>
                    <a:gridCol w="1246625">
                      <a:extLst>
                        <a:ext uri="{9D8B030D-6E8A-4147-A177-3AD203B41FA5}">
                          <a16:colId xmlns:a16="http://schemas.microsoft.com/office/drawing/2014/main" val="540227402"/>
                        </a:ext>
                      </a:extLst>
                    </a:gridCol>
                  </a:tblGrid>
                  <a:tr h="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sz="1800" b="0" i="1" dirty="0" smtClean="0">
                                    <a:solidFill>
                                      <a:schemeClr val="tx1"/>
                                    </a:solidFill>
                                    <a:effectLst/>
                                    <a:latin typeface="Cambria Math" panose="02040503050406030204" pitchFamily="18" charset="0"/>
                                    <a:ea typeface="Calibri" panose="020F0502020204030204" pitchFamily="34" charset="0"/>
                                  </a:rPr>
                                  <m:t>500</m:t>
                                </m:r>
                                <m:r>
                                  <a:rPr lang="en-AU" sz="1800" b="0" i="1" dirty="0" smtClean="0">
                                    <a:solidFill>
                                      <a:schemeClr val="tx1"/>
                                    </a:solidFill>
                                    <a:effectLst/>
                                    <a:latin typeface="Cambria Math" panose="02040503050406030204" pitchFamily="18" charset="0"/>
                                    <a:ea typeface="Calibri" panose="020F0502020204030204" pitchFamily="34" charset="0"/>
                                  </a:rPr>
                                  <m:t>𝑥</m:t>
                                </m:r>
                                <m:r>
                                  <a:rPr lang="en-AU" sz="1800" b="0" i="1" dirty="0" smtClean="0">
                                    <a:solidFill>
                                      <a:schemeClr val="tx1"/>
                                    </a:solidFill>
                                    <a:effectLst/>
                                    <a:latin typeface="Cambria Math" panose="02040503050406030204" pitchFamily="18" charset="0"/>
                                    <a:ea typeface="Calibri" panose="020F0502020204030204" pitchFamily="34" charset="0"/>
                                  </a:rPr>
                                  <m:t>+1200</m:t>
                                </m:r>
                                <m:r>
                                  <a:rPr lang="en-AU" sz="1800" b="0" i="1" dirty="0" smtClean="0">
                                    <a:solidFill>
                                      <a:schemeClr val="tx1"/>
                                    </a:solidFill>
                                    <a:effectLst/>
                                    <a:latin typeface="Cambria Math" panose="02040503050406030204" pitchFamily="18" charset="0"/>
                                    <a:ea typeface="Calibri" panose="020F0502020204030204" pitchFamily="34" charset="0"/>
                                  </a:rPr>
                                  <m:t>𝑦</m:t>
                                </m:r>
                              </m:oMath>
                            </m:oMathPara>
                          </a14:m>
                          <a:br>
                            <a:rPr lang="en-AU" sz="1800" b="0" i="1">
                              <a:solidFill>
                                <a:schemeClr val="tx1"/>
                              </a:solidFill>
                              <a:effectLst/>
                              <a:latin typeface="Cambria Math" panose="02040503050406030204" pitchFamily="18" charset="0"/>
                              <a:ea typeface="Calibri" panose="020F0502020204030204" pitchFamily="34" charset="0"/>
                            </a:rPr>
                          </a:br>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7500</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d>
                                  <m:dPr>
                                    <m:ctrlPr>
                                      <a:rPr lang="en-AU" sz="1800" b="0" i="1" dirty="0" smtClean="0">
                                        <a:solidFill>
                                          <a:schemeClr val="tx1"/>
                                        </a:solidFill>
                                        <a:effectLst/>
                                        <a:latin typeface="Cambria Math" panose="02040503050406030204" pitchFamily="18" charset="0"/>
                                        <a:ea typeface="Calibri" panose="020F0502020204030204" pitchFamily="34" charset="0"/>
                                      </a:rPr>
                                    </m:ctrlPr>
                                  </m:dPr>
                                  <m:e>
                                    <m:r>
                                      <a:rPr lang="en-AU" sz="1800" b="0" i="1" dirty="0" smtClean="0">
                                        <a:solidFill>
                                          <a:schemeClr val="tx1"/>
                                        </a:solidFill>
                                        <a:effectLst/>
                                        <a:latin typeface="Cambria Math" panose="02040503050406030204" pitchFamily="18" charset="0"/>
                                        <a:ea typeface="Calibri" panose="020F0502020204030204" pitchFamily="34" charset="0"/>
                                      </a:rPr>
                                      <m:t>1</m:t>
                                    </m:r>
                                  </m:e>
                                </m:d>
                                <m:r>
                                  <a:rPr lang="en-AU" sz="1800" b="0" i="1" dirty="0" smtClean="0">
                                    <a:solidFill>
                                      <a:schemeClr val="tx1"/>
                                    </a:solidFill>
                                    <a:effectLst/>
                                    <a:latin typeface="Cambria Math" panose="02040503050406030204" pitchFamily="18" charset="0"/>
                                    <a:ea typeface="Calibri" panose="020F0502020204030204" pitchFamily="34" charset="0"/>
                                  </a:rPr>
                                  <m:t>−</m:t>
                                </m:r>
                                <m:d>
                                  <m:dPr>
                                    <m:ctrlPr>
                                      <a:rPr lang="en-AU" sz="1800" b="0" i="1" dirty="0" smtClean="0">
                                        <a:solidFill>
                                          <a:schemeClr val="tx1"/>
                                        </a:solidFill>
                                        <a:effectLst/>
                                        <a:latin typeface="Cambria Math" panose="02040503050406030204" pitchFamily="18" charset="0"/>
                                        <a:ea typeface="Calibri" panose="020F0502020204030204" pitchFamily="34" charset="0"/>
                                      </a:rPr>
                                    </m:ctrlPr>
                                  </m:dPr>
                                  <m:e>
                                    <m:r>
                                      <a:rPr lang="en-AU" sz="1800" b="0" i="1" dirty="0" smtClean="0">
                                        <a:solidFill>
                                          <a:schemeClr val="tx1"/>
                                        </a:solidFill>
                                        <a:effectLst/>
                                        <a:latin typeface="Cambria Math" panose="02040503050406030204" pitchFamily="18" charset="0"/>
                                        <a:ea typeface="Calibri" panose="020F0502020204030204" pitchFamily="34" charset="0"/>
                                      </a:rPr>
                                      <m:t>3</m:t>
                                    </m:r>
                                  </m:e>
                                </m:d>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086438"/>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500</m:t>
                                </m:r>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−500</m:t>
                                </m:r>
                                <m:r>
                                  <a:rPr lang="en-AU" b="0" i="1" smtClean="0">
                                    <a:solidFill>
                                      <a:schemeClr val="tx1"/>
                                    </a:solidFill>
                                    <a:latin typeface="Cambria Math" panose="02040503050406030204" pitchFamily="18" charset="0"/>
                                  </a:rPr>
                                  <m:t>𝑦</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4000</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700</m:t>
                                </m:r>
                                <m:r>
                                  <a:rPr lang="en-AU" b="0" i="1" smtClean="0">
                                    <a:solidFill>
                                      <a:schemeClr val="tx1"/>
                                    </a:solidFill>
                                    <a:latin typeface="Cambria Math" panose="02040503050406030204" pitchFamily="18" charset="0"/>
                                  </a:rPr>
                                  <m:t>𝑦</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3500</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𝑦</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5</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Choice>
        <mc:Fallback xmlns="">
          <p:graphicFrame>
            <p:nvGraphicFramePr>
              <p:cNvPr id="8" name="Table 7">
                <a:extLst>
                  <a:ext uri="{FF2B5EF4-FFF2-40B4-BE49-F238E27FC236}">
                    <a16:creationId xmlns:a16="http://schemas.microsoft.com/office/drawing/2014/main" id="{431A219B-0926-7CB0-CFA8-020311FB7453}"/>
                  </a:ext>
                </a:extLst>
              </p:cNvPr>
              <p:cNvGraphicFramePr>
                <a:graphicFrameLocks noGrp="1"/>
              </p:cNvGraphicFramePr>
              <p:nvPr>
                <p:extLst>
                  <p:ext uri="{D42A27DB-BD31-4B8C-83A1-F6EECF244321}">
                    <p14:modId xmlns:p14="http://schemas.microsoft.com/office/powerpoint/2010/main" val="1906268363"/>
                  </p:ext>
                </p:extLst>
              </p:nvPr>
            </p:nvGraphicFramePr>
            <p:xfrm>
              <a:off x="1427018" y="4936488"/>
              <a:ext cx="4809256" cy="1921512"/>
            </p:xfrm>
            <a:graphic>
              <a:graphicData uri="http://schemas.openxmlformats.org/drawingml/2006/table">
                <a:tbl>
                  <a:tblPr firstRow="1" bandRow="1">
                    <a:tableStyleId>{5A111915-BE36-4E01-A7E5-04B1672EAD32}</a:tableStyleId>
                  </a:tblPr>
                  <a:tblGrid>
                    <a:gridCol w="330449">
                      <a:extLst>
                        <a:ext uri="{9D8B030D-6E8A-4147-A177-3AD203B41FA5}">
                          <a16:colId xmlns:a16="http://schemas.microsoft.com/office/drawing/2014/main" val="2122319943"/>
                        </a:ext>
                      </a:extLst>
                    </a:gridCol>
                    <a:gridCol w="1697672">
                      <a:extLst>
                        <a:ext uri="{9D8B030D-6E8A-4147-A177-3AD203B41FA5}">
                          <a16:colId xmlns:a16="http://schemas.microsoft.com/office/drawing/2014/main" val="2388546013"/>
                        </a:ext>
                      </a:extLst>
                    </a:gridCol>
                    <a:gridCol w="539377">
                      <a:extLst>
                        <a:ext uri="{9D8B030D-6E8A-4147-A177-3AD203B41FA5}">
                          <a16:colId xmlns:a16="http://schemas.microsoft.com/office/drawing/2014/main" val="3968390742"/>
                        </a:ext>
                      </a:extLst>
                    </a:gridCol>
                    <a:gridCol w="995133">
                      <a:extLst>
                        <a:ext uri="{9D8B030D-6E8A-4147-A177-3AD203B41FA5}">
                          <a16:colId xmlns:a16="http://schemas.microsoft.com/office/drawing/2014/main" val="3562373196"/>
                        </a:ext>
                      </a:extLst>
                    </a:gridCol>
                    <a:gridCol w="1246625">
                      <a:extLst>
                        <a:ext uri="{9D8B030D-6E8A-4147-A177-3AD203B41FA5}">
                          <a16:colId xmlns:a16="http://schemas.microsoft.com/office/drawing/2014/main" val="540227402"/>
                        </a:ext>
                      </a:extLst>
                    </a:gridCol>
                  </a:tblGrid>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9355" r="-163799"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74157" r="-413483"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258896" r="-125767"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285366" b="-300000"/>
                          </a:stretch>
                        </a:blipFill>
                      </a:tcPr>
                    </a:tc>
                    <a:extLst>
                      <a:ext uri="{0D108BD9-81ED-4DB2-BD59-A6C34878D82A}">
                        <a16:rowId xmlns:a16="http://schemas.microsoft.com/office/drawing/2014/main" val="4010086438"/>
                      </a:ext>
                    </a:extLst>
                  </a:tr>
                  <a:tr h="48037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100000" r="-1362963"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9355" t="-100000" r="-163799"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74157" t="-100000" r="-413483"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58896" t="-100000" r="-125767" b="-2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9355" t="-200000" r="-163799"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74157" t="-200000" r="-413483"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258896" t="-200000" r="-125767" b="-1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9355" t="-300000" r="-16379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74157" t="-300000" r="-41348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258896" t="-300000" r="-125767"/>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Fallback>
      </mc:AlternateContent>
      <mc:AlternateContent xmlns:mc="http://schemas.openxmlformats.org/markup-compatibility/2006" xmlns:a14="http://schemas.microsoft.com/office/drawing/2010/main">
        <mc:Choice Requires="a14">
          <p:sp>
            <p:nvSpPr>
              <p:cNvPr id="26" name="Text Placeholder 11">
                <a:extLst>
                  <a:ext uri="{FF2B5EF4-FFF2-40B4-BE49-F238E27FC236}">
                    <a16:creationId xmlns:a16="http://schemas.microsoft.com/office/drawing/2014/main" id="{CD47F42B-7658-A394-E051-8B36AC1D73B1}"/>
                  </a:ext>
                </a:extLst>
              </p:cNvPr>
              <p:cNvSpPr txBox="1">
                <a:spLocks/>
              </p:cNvSpPr>
              <p:nvPr/>
            </p:nvSpPr>
            <p:spPr>
              <a:xfrm>
                <a:off x="7742617" y="3292865"/>
                <a:ext cx="5424778" cy="43166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sz="1800">
                    <a:ea typeface="Calibri" panose="020F0502020204030204" pitchFamily="34" charset="0"/>
                  </a:rPr>
                  <a:t>Sub </a:t>
                </a:r>
                <a14:m>
                  <m:oMath xmlns:m="http://schemas.openxmlformats.org/officeDocument/2006/math">
                    <m:r>
                      <a:rPr lang="en-AU" sz="1800" i="1" dirty="0" smtClean="0">
                        <a:latin typeface="Cambria Math" panose="02040503050406030204" pitchFamily="18" charset="0"/>
                        <a:ea typeface="Calibri" panose="020F0502020204030204" pitchFamily="34" charset="0"/>
                      </a:rPr>
                      <m:t>𝑦</m:t>
                    </m:r>
                    <m:r>
                      <a:rPr lang="en-AU" sz="1800" i="1" dirty="0" smtClean="0">
                        <a:latin typeface="Cambria Math" panose="02040503050406030204" pitchFamily="18" charset="0"/>
                        <a:ea typeface="Calibri" panose="020F0502020204030204" pitchFamily="34" charset="0"/>
                      </a:rPr>
                      <m:t>=5</m:t>
                    </m:r>
                  </m:oMath>
                </a14:m>
                <a:r>
                  <a:rPr lang="en-AU" sz="1800">
                    <a:ea typeface="Calibri" panose="020F0502020204030204" pitchFamily="34" charset="0"/>
                  </a:rPr>
                  <a:t> into </a:t>
                </a:r>
                <a14:m>
                  <m:oMath xmlns:m="http://schemas.openxmlformats.org/officeDocument/2006/math">
                    <m:r>
                      <a:rPr lang="en-AU" sz="1800" i="1" dirty="0" smtClean="0">
                        <a:latin typeface="Cambria Math" panose="02040503050406030204" pitchFamily="18" charset="0"/>
                        <a:ea typeface="Calibri" panose="020F0502020204030204" pitchFamily="34" charset="0"/>
                      </a:rPr>
                      <m:t>(2)</m:t>
                    </m:r>
                  </m:oMath>
                </a14:m>
                <a:r>
                  <a:rPr lang="en-AU" sz="1800">
                    <a:ea typeface="Calibri" panose="020F0502020204030204" pitchFamily="34" charset="0"/>
                  </a:rPr>
                  <a:t>:</a:t>
                </a:r>
                <a14:m>
                  <m:oMath xmlns:m="http://schemas.openxmlformats.org/officeDocument/2006/math">
                    <m:r>
                      <a:rPr lang="en-AU" sz="1800" b="0" i="0" dirty="0" smtClean="0">
                        <a:latin typeface="Cambria Math" panose="02040503050406030204" pitchFamily="18" charset="0"/>
                        <a:ea typeface="Calibri" panose="020F0502020204030204" pitchFamily="34" charset="0"/>
                      </a:rPr>
                      <m:t>   </m:t>
                    </m:r>
                    <m:r>
                      <a:rPr lang="en-AU" sz="1800" i="1" dirty="0" smtClean="0">
                        <a:latin typeface="Cambria Math" panose="02040503050406030204" pitchFamily="18" charset="0"/>
                        <a:ea typeface="Calibri" panose="020F0502020204030204" pitchFamily="34" charset="0"/>
                      </a:rPr>
                      <m:t>𝑥</m:t>
                    </m:r>
                    <m:r>
                      <a:rPr lang="en-AU" sz="1800" i="1" dirty="0" smtClean="0">
                        <a:latin typeface="Cambria Math" panose="02040503050406030204" pitchFamily="18" charset="0"/>
                        <a:ea typeface="Calibri" panose="020F0502020204030204" pitchFamily="34" charset="0"/>
                      </a:rPr>
                      <m:t>+5=8</m:t>
                    </m:r>
                  </m:oMath>
                </a14:m>
                <a:endParaRPr lang="en-AU" sz="1800">
                  <a:ea typeface="Calibri" panose="020F0502020204030204" pitchFamily="34" charset="0"/>
                </a:endParaRPr>
              </a:p>
              <a:p>
                <a:pPr>
                  <a:spcBef>
                    <a:spcPts val="1200"/>
                  </a:spcBef>
                  <a:spcAft>
                    <a:spcPts val="600"/>
                  </a:spcAft>
                </a:pPr>
                <a:r>
                  <a:rPr lang="en-AU" sz="1800">
                    <a:ea typeface="Calibri" panose="020F0502020204030204" pitchFamily="34" charset="0"/>
                  </a:rPr>
                  <a:t>		          </a:t>
                </a:r>
                <a14:m>
                  <m:oMath xmlns:m="http://schemas.openxmlformats.org/officeDocument/2006/math">
                    <m:r>
                      <a:rPr lang="en-AU" sz="1800" i="1" dirty="0" smtClean="0">
                        <a:latin typeface="Cambria Math" panose="02040503050406030204" pitchFamily="18" charset="0"/>
                        <a:ea typeface="Calibri" panose="020F0502020204030204" pitchFamily="34" charset="0"/>
                      </a:rPr>
                      <m:t>𝑥</m:t>
                    </m:r>
                    <m:r>
                      <a:rPr lang="en-AU" sz="1800" i="1" dirty="0" smtClean="0">
                        <a:latin typeface="Cambria Math" panose="02040503050406030204" pitchFamily="18" charset="0"/>
                        <a:ea typeface="Calibri" panose="020F0502020204030204" pitchFamily="34" charset="0"/>
                      </a:rPr>
                      <m:t>=3</m:t>
                    </m:r>
                  </m:oMath>
                </a14:m>
                <a:endParaRPr lang="en-AU" sz="1800">
                  <a:ea typeface="Calibri" panose="020F0502020204030204" pitchFamily="34" charset="0"/>
                </a:endParaRPr>
              </a:p>
              <a:p>
                <a:pPr>
                  <a:spcBef>
                    <a:spcPts val="1200"/>
                  </a:spcBef>
                  <a:spcAft>
                    <a:spcPts val="600"/>
                  </a:spcAft>
                </a:pPr>
                <a:r>
                  <a:rPr lang="en-AU" sz="1800">
                    <a:ea typeface="Calibri" panose="020F0502020204030204" pitchFamily="34" charset="0"/>
                  </a:rPr>
                  <a:t>Therefore: </a:t>
                </a:r>
                <a14:m>
                  <m:oMath xmlns:m="http://schemas.openxmlformats.org/officeDocument/2006/math">
                    <m:r>
                      <a:rPr lang="en-AU" sz="1800" i="1" dirty="0" smtClean="0">
                        <a:latin typeface="Cambria Math" panose="02040503050406030204" pitchFamily="18" charset="0"/>
                        <a:ea typeface="Calibri" panose="020F0502020204030204" pitchFamily="34" charset="0"/>
                      </a:rPr>
                      <m:t>𝑥</m:t>
                    </m:r>
                    <m:r>
                      <a:rPr lang="en-AU" sz="1800" i="1" dirty="0" smtClean="0">
                        <a:latin typeface="Cambria Math" panose="02040503050406030204" pitchFamily="18" charset="0"/>
                        <a:ea typeface="Calibri" panose="020F0502020204030204" pitchFamily="34" charset="0"/>
                      </a:rPr>
                      <m:t>=3,  </m:t>
                    </m:r>
                    <m:r>
                      <a:rPr lang="en-AU" sz="1800" i="1" dirty="0" smtClean="0">
                        <a:latin typeface="Cambria Math" panose="02040503050406030204" pitchFamily="18" charset="0"/>
                        <a:ea typeface="Calibri" panose="020F0502020204030204" pitchFamily="34" charset="0"/>
                      </a:rPr>
                      <m:t>𝑦</m:t>
                    </m:r>
                    <m:r>
                      <a:rPr lang="en-AU" sz="1800" i="1" dirty="0" smtClean="0">
                        <a:latin typeface="Cambria Math" panose="02040503050406030204" pitchFamily="18" charset="0"/>
                        <a:ea typeface="Calibri" panose="020F0502020204030204" pitchFamily="34" charset="0"/>
                      </a:rPr>
                      <m:t>=5</m:t>
                    </m:r>
                  </m:oMath>
                </a14:m>
                <a:endParaRPr lang="en-AU" sz="1800">
                  <a:ea typeface="Calibri" panose="020F0502020204030204" pitchFamily="34" charset="0"/>
                </a:endParaRPr>
              </a:p>
              <a:p>
                <a:pPr>
                  <a:spcBef>
                    <a:spcPts val="1200"/>
                  </a:spcBef>
                  <a:spcAft>
                    <a:spcPts val="600"/>
                  </a:spcAft>
                </a:pPr>
                <a:r>
                  <a:rPr lang="en-AU" sz="1800">
                    <a:ea typeface="Calibri" panose="020F0502020204030204" pitchFamily="34" charset="0"/>
                  </a:rPr>
                  <a:t>We can book 3 solo artist and 5 bands.</a:t>
                </a:r>
              </a:p>
            </p:txBody>
          </p:sp>
        </mc:Choice>
        <mc:Fallback xmlns="">
          <p:sp>
            <p:nvSpPr>
              <p:cNvPr id="26" name="Text Placeholder 11">
                <a:extLst>
                  <a:ext uri="{FF2B5EF4-FFF2-40B4-BE49-F238E27FC236}">
                    <a16:creationId xmlns:a16="http://schemas.microsoft.com/office/drawing/2014/main" id="{CD47F42B-7658-A394-E051-8B36AC1D73B1}"/>
                  </a:ext>
                </a:extLst>
              </p:cNvPr>
              <p:cNvSpPr txBox="1">
                <a:spLocks noRot="1" noChangeAspect="1" noMove="1" noResize="1" noEditPoints="1" noAdjustHandles="1" noChangeArrowheads="1" noChangeShapeType="1" noTextEdit="1"/>
              </p:cNvSpPr>
              <p:nvPr/>
            </p:nvSpPr>
            <p:spPr>
              <a:xfrm>
                <a:off x="7742617" y="3292865"/>
                <a:ext cx="5424778" cy="4316684"/>
              </a:xfrm>
              <a:prstGeom prst="rect">
                <a:avLst/>
              </a:prstGeom>
              <a:blipFill>
                <a:blip r:embed="rId6"/>
                <a:stretch>
                  <a:fillRect l="-2584"/>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CB718112-E2EE-A874-6D1A-58AD19BC2D05}"/>
              </a:ext>
            </a:extLst>
          </p:cNvPr>
          <p:cNvSpPr/>
          <p:nvPr/>
        </p:nvSpPr>
        <p:spPr>
          <a:xfrm>
            <a:off x="4908620" y="3123658"/>
            <a:ext cx="2169700" cy="1002583"/>
          </a:xfrm>
          <a:prstGeom prst="wedgeRoundRectCallout">
            <a:avLst>
              <a:gd name="adj1" fmla="val -81706"/>
              <a:gd name="adj2" fmla="val 746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Where does this equation come from?</a:t>
            </a:r>
          </a:p>
        </p:txBody>
      </p:sp>
      <p:sp>
        <p:nvSpPr>
          <p:cNvPr id="5" name="Speech Bubble: Rectangle with Corners Rounded 4">
            <a:extLst>
              <a:ext uri="{FF2B5EF4-FFF2-40B4-BE49-F238E27FC236}">
                <a16:creationId xmlns:a16="http://schemas.microsoft.com/office/drawing/2014/main" id="{46EB9C4F-7B81-8F98-7D23-69F97367BEAD}"/>
              </a:ext>
            </a:extLst>
          </p:cNvPr>
          <p:cNvSpPr/>
          <p:nvPr/>
        </p:nvSpPr>
        <p:spPr>
          <a:xfrm>
            <a:off x="179732" y="5667375"/>
            <a:ext cx="1827569" cy="778086"/>
          </a:xfrm>
          <a:prstGeom prst="wedgeRoundRectCallout">
            <a:avLst>
              <a:gd name="adj1" fmla="val -333"/>
              <a:gd name="adj2" fmla="val -1654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Why are we multiplying?</a:t>
            </a:r>
          </a:p>
        </p:txBody>
      </p:sp>
      <p:sp>
        <p:nvSpPr>
          <p:cNvPr id="6" name="Speech Bubble: Rectangle with Corners Rounded 5">
            <a:extLst>
              <a:ext uri="{FF2B5EF4-FFF2-40B4-BE49-F238E27FC236}">
                <a16:creationId xmlns:a16="http://schemas.microsoft.com/office/drawing/2014/main" id="{52D1E679-33CD-8F33-5C71-FF16F0ED994E}"/>
              </a:ext>
            </a:extLst>
          </p:cNvPr>
          <p:cNvSpPr/>
          <p:nvPr/>
        </p:nvSpPr>
        <p:spPr>
          <a:xfrm>
            <a:off x="5642108" y="5820697"/>
            <a:ext cx="1709584" cy="969209"/>
          </a:xfrm>
          <a:prstGeom prst="wedgeRoundRectCallout">
            <a:avLst>
              <a:gd name="adj1" fmla="val -31117"/>
              <a:gd name="adj2" fmla="val -8020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Why is there now a (3)?</a:t>
            </a:r>
          </a:p>
        </p:txBody>
      </p:sp>
      <p:cxnSp>
        <p:nvCxnSpPr>
          <p:cNvPr id="7" name="Straight Connector 6">
            <a:extLst>
              <a:ext uri="{FF2B5EF4-FFF2-40B4-BE49-F238E27FC236}">
                <a16:creationId xmlns:a16="http://schemas.microsoft.com/office/drawing/2014/main" id="{39B803D4-EC02-B0A4-9F59-46B10C387F02}"/>
              </a:ext>
              <a:ext uri="{C183D7F6-B498-43B3-948B-1728B52AA6E4}">
                <adec:decorative xmlns:adec="http://schemas.microsoft.com/office/drawing/2017/decorative" val="1"/>
              </a:ext>
            </a:extLst>
          </p:cNvPr>
          <p:cNvCxnSpPr/>
          <p:nvPr/>
        </p:nvCxnSpPr>
        <p:spPr>
          <a:xfrm>
            <a:off x="6830439" y="3187580"/>
            <a:ext cx="6000" cy="311772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7617A0B-3E03-00C6-7D6E-13826292F7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402719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503DE-8A9D-3BC3-2E7D-9D387FD5E3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9E886E-9C3E-A81D-FF09-CE45A4F1D970}"/>
              </a:ext>
            </a:extLst>
          </p:cNvPr>
          <p:cNvSpPr>
            <a:spLocks noGrp="1"/>
          </p:cNvSpPr>
          <p:nvPr>
            <p:ph type="title"/>
          </p:nvPr>
        </p:nvSpPr>
        <p:spPr/>
        <p:txBody>
          <a:bodyPr/>
          <a:lstStyle/>
          <a:p>
            <a:r>
              <a:rPr lang="en-AU">
                <a:latin typeface="+mj-lt"/>
              </a:rPr>
              <a:t>Elimination method (6)</a:t>
            </a:r>
            <a:endParaRPr lang="en-AU"/>
          </a:p>
        </p:txBody>
      </p:sp>
      <p:sp>
        <p:nvSpPr>
          <p:cNvPr id="4" name="Text Placeholder 3">
            <a:extLst>
              <a:ext uri="{FF2B5EF4-FFF2-40B4-BE49-F238E27FC236}">
                <a16:creationId xmlns:a16="http://schemas.microsoft.com/office/drawing/2014/main" id="{61C90CE5-1F8C-AD7C-E8C6-7B5BD57F9625}"/>
              </a:ext>
            </a:extLst>
          </p:cNvPr>
          <p:cNvSpPr>
            <a:spLocks noGrp="1"/>
          </p:cNvSpPr>
          <p:nvPr>
            <p:ph type="body" sz="quarter" idx="18"/>
          </p:nvPr>
        </p:nvSpPr>
        <p:spPr/>
        <p:txBody>
          <a:bodyPr/>
          <a:lstStyle/>
          <a:p>
            <a:r>
              <a:rPr lang="en-AU"/>
              <a:t>Your turn – question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B0BF19C-208C-A844-0EE5-C2D4C23E9460}"/>
                  </a:ext>
                </a:extLst>
              </p:cNvPr>
              <p:cNvSpPr>
                <a:spLocks noGrp="1"/>
              </p:cNvSpPr>
              <p:nvPr>
                <p:ph type="body" sz="quarter" idx="17"/>
              </p:nvPr>
            </p:nvSpPr>
            <p:spPr/>
            <p:txBody>
              <a:bodyPr/>
              <a:lstStyle/>
              <a:p>
                <a:r>
                  <a:rPr lang="en-AU" sz="1800"/>
                  <a:t>At a local cinema, a family buys 3 adult tickets and 2 child tickets for $92. Another group buys 2 adult tickets and 4 child tickets for $96. What is the cost of one adult ticket and one child ticket?</a:t>
                </a:r>
              </a:p>
              <a:p>
                <a:r>
                  <a:rPr lang="en-AU" sz="1800">
                    <a:effectLst/>
                    <a:latin typeface="Arial" panose="020B0604020202020204" pitchFamily="34" charset="0"/>
                    <a:ea typeface="Calibri" panose="020F0502020204030204" pitchFamily="34" charset="0"/>
                  </a:rPr>
                  <a:t>Let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𝑎</m:t>
                    </m:r>
                  </m:oMath>
                </a14:m>
                <a:r>
                  <a:rPr lang="en-AU" sz="1800">
                    <a:effectLst/>
                    <a:latin typeface="Arial" panose="020B0604020202020204" pitchFamily="34" charset="0"/>
                    <a:ea typeface="Calibri" panose="020F0502020204030204" pitchFamily="34" charset="0"/>
                  </a:rPr>
                  <a:t> be the cost of adult tickets and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𝑐</m:t>
                    </m:r>
                  </m:oMath>
                </a14:m>
                <a:r>
                  <a:rPr lang="en-AU" sz="1800">
                    <a:effectLst/>
                    <a:latin typeface="Arial" panose="020B0604020202020204" pitchFamily="34" charset="0"/>
                    <a:ea typeface="Calibri" panose="020F0502020204030204" pitchFamily="34" charset="0"/>
                  </a:rPr>
                  <a:t> be the cost </a:t>
                </a:r>
                <a:r>
                  <a:rPr lang="en-AU" sz="1800">
                    <a:ea typeface="Calibri" panose="020F0502020204030204" pitchFamily="34" charset="0"/>
                  </a:rPr>
                  <a:t>child tickets</a:t>
                </a:r>
                <a:r>
                  <a:rPr lang="en-AU" sz="1800">
                    <a:effectLst/>
                    <a:latin typeface="Arial" panose="020B0604020202020204" pitchFamily="34" charset="0"/>
                    <a:ea typeface="Calibri" panose="020F0502020204030204" pitchFamily="34" charset="0"/>
                  </a:rPr>
                  <a:t>.</a:t>
                </a:r>
                <a:endParaRPr lang="en-AU" sz="1800">
                  <a:ea typeface="Calibri" panose="020F0502020204030204" pitchFamily="34" charset="0"/>
                </a:endParaRPr>
              </a:p>
              <a:p>
                <a:r>
                  <a:rPr lang="en-AU" sz="1800">
                    <a:effectLst/>
                    <a:latin typeface="Arial" panose="020B0604020202020204" pitchFamily="34" charset="0"/>
                    <a:ea typeface="Calibri" panose="020F0502020204030204" pitchFamily="34" charset="0"/>
                  </a:rPr>
                  <a:t>	</a:t>
                </a:r>
                <a:br>
                  <a:rPr lang="en-AU" sz="1800" i="1">
                    <a:effectLst/>
                    <a:latin typeface="Cambria Math" panose="02040503050406030204" pitchFamily="18" charset="0"/>
                    <a:ea typeface="Calibri" panose="020F0502020204030204" pitchFamily="34" charset="0"/>
                  </a:rPr>
                </a:br>
                <a:r>
                  <a:rPr lang="en-AU" sz="1800">
                    <a:effectLst/>
                    <a:latin typeface="Arial" panose="020B0604020202020204" pitchFamily="34" charset="0"/>
                    <a:ea typeface="Calibri" panose="020F0502020204030204" pitchFamily="34" charset="0"/>
                  </a:rPr>
                  <a:t>	</a:t>
                </a:r>
                <a:br>
                  <a:rPr lang="en-AU" sz="1800" i="1">
                    <a:effectLst/>
                    <a:latin typeface="Cambria Math" panose="02040503050406030204" pitchFamily="18" charset="0"/>
                    <a:ea typeface="Calibri" panose="020F0502020204030204" pitchFamily="34" charset="0"/>
                  </a:rPr>
                </a:br>
                <a:r>
                  <a:rPr lang="en-AU" sz="1800">
                    <a:ea typeface="Calibri" panose="020F0502020204030204" pitchFamily="34" charset="0"/>
                  </a:rPr>
                  <a:t>	</a:t>
                </a:r>
                <a:r>
                  <a:rPr lang="en-AU" sz="1800">
                    <a:effectLst/>
                    <a:ea typeface="Calibri" panose="020F0502020204030204" pitchFamily="34" charset="0"/>
                  </a:rPr>
                  <a:t>	</a:t>
                </a:r>
                <a:r>
                  <a:rPr lang="en-AU" sz="1800">
                    <a:effectLst/>
                    <a:latin typeface="Arial" panose="020B0604020202020204" pitchFamily="34" charset="0"/>
                    <a:ea typeface="Calibri" panose="020F0502020204030204" pitchFamily="34" charset="0"/>
                  </a:rPr>
                  <a:t>	</a:t>
                </a:r>
                <a:endParaRPr lang="en-AU" sz="1800">
                  <a:ea typeface="Calibri" panose="020F0502020204030204" pitchFamily="34" charset="0"/>
                </a:endParaRPr>
              </a:p>
              <a:p>
                <a:endParaRPr lang="en-AU" sz="2000">
                  <a:effectLst/>
                  <a:latin typeface="Arial" panose="020B0604020202020204" pitchFamily="34" charset="0"/>
                  <a:ea typeface="Calibri" panose="020F0502020204030204" pitchFamily="34" charset="0"/>
                </a:endParaRPr>
              </a:p>
              <a:p>
                <a:endParaRPr lang="en-AU"/>
              </a:p>
              <a:p>
                <a:endParaRPr lang="en-AU"/>
              </a:p>
            </p:txBody>
          </p:sp>
        </mc:Choice>
        <mc:Fallback xmlns="">
          <p:sp>
            <p:nvSpPr>
              <p:cNvPr id="5" name="Text Placeholder 4">
                <a:extLst>
                  <a:ext uri="{FF2B5EF4-FFF2-40B4-BE49-F238E27FC236}">
                    <a16:creationId xmlns:a16="http://schemas.microsoft.com/office/drawing/2014/main" id="{FB0BF19C-208C-A844-0EE5-C2D4C23E946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21" r="-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DE90051-5AAC-1000-EBB8-DEA1F4F26E68}"/>
                  </a:ext>
                </a:extLst>
              </p:cNvPr>
              <p:cNvGraphicFramePr>
                <a:graphicFrameLocks noGrp="1"/>
              </p:cNvGraphicFramePr>
              <p:nvPr>
                <p:extLst>
                  <p:ext uri="{D42A27DB-BD31-4B8C-83A1-F6EECF244321}">
                    <p14:modId xmlns:p14="http://schemas.microsoft.com/office/powerpoint/2010/main" val="1084364711"/>
                  </p:ext>
                </p:extLst>
              </p:nvPr>
            </p:nvGraphicFramePr>
            <p:xfrm>
              <a:off x="823638" y="3287598"/>
              <a:ext cx="4916481" cy="1112520"/>
            </p:xfrm>
            <a:graphic>
              <a:graphicData uri="http://schemas.openxmlformats.org/drawingml/2006/table">
                <a:tbl>
                  <a:tblPr firstRow="1" bandRow="1">
                    <a:tableStyleId>{5A111915-BE36-4E01-A7E5-04B1672EAD32}</a:tableStyleId>
                  </a:tblPr>
                  <a:tblGrid>
                    <a:gridCol w="1083573">
                      <a:extLst>
                        <a:ext uri="{9D8B030D-6E8A-4147-A177-3AD203B41FA5}">
                          <a16:colId xmlns:a16="http://schemas.microsoft.com/office/drawing/2014/main" val="304313896"/>
                        </a:ext>
                      </a:extLst>
                    </a:gridCol>
                    <a:gridCol w="1954924">
                      <a:extLst>
                        <a:ext uri="{9D8B030D-6E8A-4147-A177-3AD203B41FA5}">
                          <a16:colId xmlns:a16="http://schemas.microsoft.com/office/drawing/2014/main" val="4203944954"/>
                        </a:ext>
                      </a:extLst>
                    </a:gridCol>
                    <a:gridCol w="1877984">
                      <a:extLst>
                        <a:ext uri="{9D8B030D-6E8A-4147-A177-3AD203B41FA5}">
                          <a16:colId xmlns:a16="http://schemas.microsoft.com/office/drawing/2014/main" val="983655719"/>
                        </a:ext>
                      </a:extLst>
                    </a:gridCol>
                  </a:tblGrid>
                  <a:tr h="370840">
                    <a:tc>
                      <a:txBody>
                        <a:bodyPr/>
                        <a:lstStyle/>
                        <a:p>
                          <a:endParaRPr lang="en-AU">
                            <a:solidFill>
                              <a:schemeClr val="tx1"/>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lang="en-AU" sz="1800" b="0" i="1" dirty="0" smtClean="0">
                                    <a:solidFill>
                                      <a:schemeClr val="tx1"/>
                                    </a:solidFill>
                                    <a:effectLst/>
                                    <a:latin typeface="Cambria Math" panose="02040503050406030204" pitchFamily="18" charset="0"/>
                                    <a:ea typeface="Calibri" panose="020F0502020204030204" pitchFamily="34" charset="0"/>
                                  </a:rPr>
                                  <m:t>3</m:t>
                                </m:r>
                                <m:r>
                                  <a:rPr lang="en-AU" sz="1800" b="0" i="1" dirty="0" smtClean="0">
                                    <a:solidFill>
                                      <a:schemeClr val="tx1"/>
                                    </a:solidFill>
                                    <a:effectLst/>
                                    <a:latin typeface="Cambria Math" panose="02040503050406030204" pitchFamily="18" charset="0"/>
                                    <a:ea typeface="Calibri" panose="020F0502020204030204" pitchFamily="34" charset="0"/>
                                  </a:rPr>
                                  <m:t>𝑎</m:t>
                                </m:r>
                                <m:r>
                                  <a:rPr lang="en-AU" sz="1800" b="0" i="1" dirty="0" smtClean="0">
                                    <a:solidFill>
                                      <a:schemeClr val="tx1"/>
                                    </a:solidFill>
                                    <a:effectLst/>
                                    <a:latin typeface="Cambria Math" panose="02040503050406030204" pitchFamily="18" charset="0"/>
                                    <a:ea typeface="Calibri" panose="020F0502020204030204" pitchFamily="34" charset="0"/>
                                  </a:rPr>
                                  <m:t>+2</m:t>
                                </m:r>
                                <m:r>
                                  <a:rPr lang="en-AU" sz="1800" b="0" i="1" dirty="0" smtClean="0">
                                    <a:solidFill>
                                      <a:schemeClr val="tx1"/>
                                    </a:solidFill>
                                    <a:effectLst/>
                                    <a:latin typeface="Cambria Math" panose="02040503050406030204" pitchFamily="18" charset="0"/>
                                    <a:ea typeface="Calibri" panose="020F0502020204030204" pitchFamily="34" charset="0"/>
                                  </a:rPr>
                                  <m:t>𝑐</m:t>
                                </m:r>
                                <m:r>
                                  <a:rPr lang="en-AU" sz="1800" b="0" i="1" dirty="0" smtClean="0">
                                    <a:solidFill>
                                      <a:schemeClr val="tx1"/>
                                    </a:solidFill>
                                    <a:effectLst/>
                                    <a:latin typeface="Cambria Math" panose="02040503050406030204" pitchFamily="18" charset="0"/>
                                    <a:ea typeface="Calibri" panose="020F0502020204030204" pitchFamily="34" charset="0"/>
                                  </a:rPr>
                                  <m:t>=92</m:t>
                                </m:r>
                              </m:oMath>
                            </m:oMathPara>
                          </a14:m>
                          <a:endParaRPr lang="en-AU">
                            <a:solidFill>
                              <a:schemeClr val="tx1"/>
                            </a:solidFill>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AU" sz="1800" i="1" dirty="0" smtClean="0">
                                        <a:solidFill>
                                          <a:schemeClr val="tx1"/>
                                        </a:solidFill>
                                        <a:effectLst/>
                                        <a:latin typeface="Cambria Math" panose="02040503050406030204" pitchFamily="18" charset="0"/>
                                        <a:ea typeface="Calibri" panose="020F0502020204030204" pitchFamily="34" charset="0"/>
                                      </a:rPr>
                                    </m:ctrlPr>
                                  </m:dPr>
                                  <m:e>
                                    <m:r>
                                      <a:rPr lang="en-AU" sz="1800" i="1" dirty="0" smtClean="0">
                                        <a:solidFill>
                                          <a:schemeClr val="tx1"/>
                                        </a:solidFill>
                                        <a:effectLst/>
                                        <a:latin typeface="Cambria Math" panose="02040503050406030204" pitchFamily="18" charset="0"/>
                                        <a:ea typeface="Calibri" panose="020F0502020204030204" pitchFamily="34" charset="0"/>
                                      </a:rPr>
                                      <m:t>1</m:t>
                                    </m:r>
                                  </m:e>
                                </m:d>
                              </m:oMath>
                            </m:oMathPara>
                          </a14:m>
                          <a:endParaRPr lang="en-AU">
                            <a:solidFill>
                              <a:schemeClr val="tx1"/>
                            </a:solidFill>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888872081"/>
                      </a:ext>
                    </a:extLst>
                  </a:tr>
                  <a:tr h="370840">
                    <a:tc>
                      <a:txBody>
                        <a:bodyPr/>
                        <a:lstStyle/>
                        <a:p>
                          <a:endParaRPr lang="en-AU"/>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lang="en-AU" sz="1800" b="0" i="0" dirty="0" smtClean="0">
                                    <a:latin typeface="Cambria Math" panose="02040503050406030204" pitchFamily="18" charset="0"/>
                                    <a:ea typeface="Calibri" panose="020F0502020204030204" pitchFamily="34" charset="0"/>
                                  </a:rPr>
                                  <m:t>2</m:t>
                                </m:r>
                                <m:r>
                                  <m:rPr>
                                    <m:sty m:val="p"/>
                                  </m:rPr>
                                  <a:rPr lang="en-AU" sz="1800" b="0" i="0" dirty="0" smtClean="0">
                                    <a:latin typeface="Cambria Math" panose="02040503050406030204" pitchFamily="18" charset="0"/>
                                    <a:ea typeface="Calibri" panose="020F0502020204030204" pitchFamily="34" charset="0"/>
                                  </a:rPr>
                                  <m:t>a</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4</m:t>
                                </m:r>
                                <m:r>
                                  <a:rPr lang="en-AU" sz="1800" b="0" i="1" dirty="0" smtClean="0">
                                    <a:latin typeface="Cambria Math" panose="02040503050406030204" pitchFamily="18" charset="0"/>
                                    <a:ea typeface="Calibri" panose="020F0502020204030204" pitchFamily="34" charset="0"/>
                                  </a:rPr>
                                  <m:t>𝑐</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96</m:t>
                                </m:r>
                              </m:oMath>
                            </m:oMathPara>
                          </a14:m>
                          <a:endParaRPr lang="en-AU"/>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AU" sz="1800" i="1" dirty="0" smtClean="0">
                                        <a:effectLst/>
                                        <a:latin typeface="Cambria Math" panose="02040503050406030204" pitchFamily="18" charset="0"/>
                                        <a:ea typeface="Calibri" panose="020F0502020204030204" pitchFamily="34" charset="0"/>
                                      </a:rPr>
                                    </m:ctrlPr>
                                  </m:dPr>
                                  <m:e>
                                    <m:r>
                                      <a:rPr lang="en-AU" sz="1800" i="1" dirty="0" smtClean="0">
                                        <a:effectLst/>
                                        <a:latin typeface="Cambria Math" panose="02040503050406030204" pitchFamily="18" charset="0"/>
                                        <a:ea typeface="Calibri" panose="020F0502020204030204" pitchFamily="34" charset="0"/>
                                      </a:rPr>
                                      <m:t>2</m:t>
                                    </m:r>
                                  </m:e>
                                </m:d>
                              </m:oMath>
                            </m:oMathPara>
                          </a14:m>
                          <a:endParaRPr lang="en-AU"/>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816099381"/>
                      </a:ext>
                    </a:extLst>
                  </a:tr>
                  <a:tr h="370840">
                    <a:tc>
                      <a:txBody>
                        <a:bodyPr/>
                        <a:lstStyle/>
                        <a:p>
                          <a14:m>
                            <m:oMath xmlns:m="http://schemas.openxmlformats.org/officeDocument/2006/math">
                              <m:r>
                                <a:rPr lang="en-AU" sz="1800" i="1" dirty="0" smtClean="0">
                                  <a:latin typeface="Cambria Math" panose="02040503050406030204" pitchFamily="18" charset="0"/>
                                  <a:ea typeface="Calibri" panose="020F0502020204030204" pitchFamily="34" charset="0"/>
                                </a:rPr>
                                <m:t>2×</m:t>
                              </m:r>
                              <m:d>
                                <m:dPr>
                                  <m:ctrlPr>
                                    <a:rPr lang="en-AU" sz="1800" i="1" dirty="0">
                                      <a:latin typeface="Cambria Math" panose="02040503050406030204" pitchFamily="18" charset="0"/>
                                      <a:ea typeface="Calibri" panose="020F0502020204030204" pitchFamily="34" charset="0"/>
                                    </a:rPr>
                                  </m:ctrlPr>
                                </m:dPr>
                                <m:e>
                                  <m:r>
                                    <a:rPr lang="en-AU" sz="1800" b="0" i="1" dirty="0" smtClean="0">
                                      <a:latin typeface="Cambria Math" panose="02040503050406030204" pitchFamily="18" charset="0"/>
                                      <a:ea typeface="Calibri" panose="020F0502020204030204" pitchFamily="34" charset="0"/>
                                    </a:rPr>
                                    <m:t>2</m:t>
                                  </m:r>
                                </m:e>
                              </m:d>
                            </m:oMath>
                          </a14:m>
                          <a:r>
                            <a:rPr lang="en-AU" sz="1800">
                              <a:ea typeface="Calibri" panose="020F0502020204030204" pitchFamily="34" charset="0"/>
                            </a:rPr>
                            <a:t>:</a:t>
                          </a:r>
                          <a:endParaRPr lang="en-AU"/>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lang="en-AU" sz="1800" b="0" i="1" dirty="0" smtClean="0">
                                    <a:effectLst/>
                                    <a:latin typeface="Cambria Math" panose="02040503050406030204" pitchFamily="18" charset="0"/>
                                    <a:ea typeface="Calibri" panose="020F0502020204030204" pitchFamily="34" charset="0"/>
                                  </a:rPr>
                                  <m:t>6</m:t>
                                </m:r>
                                <m:r>
                                  <a:rPr lang="en-AU" sz="1800" b="0" i="1" dirty="0" smtClean="0">
                                    <a:effectLst/>
                                    <a:latin typeface="Cambria Math" panose="02040503050406030204" pitchFamily="18" charset="0"/>
                                    <a:ea typeface="Calibri" panose="020F0502020204030204" pitchFamily="34" charset="0"/>
                                  </a:rPr>
                                  <m:t>𝑎</m:t>
                                </m:r>
                                <m:r>
                                  <a:rPr lang="en-AU" sz="1800" b="0" i="1" dirty="0" smtClean="0">
                                    <a:effectLst/>
                                    <a:latin typeface="Cambria Math" panose="02040503050406030204" pitchFamily="18" charset="0"/>
                                    <a:ea typeface="Calibri" panose="020F0502020204030204" pitchFamily="34" charset="0"/>
                                  </a:rPr>
                                  <m:t>+4</m:t>
                                </m:r>
                                <m:r>
                                  <a:rPr lang="en-AU" sz="1800" b="0" i="1" dirty="0" smtClean="0">
                                    <a:effectLst/>
                                    <a:latin typeface="Cambria Math" panose="02040503050406030204" pitchFamily="18" charset="0"/>
                                    <a:ea typeface="Calibri" panose="020F0502020204030204" pitchFamily="34" charset="0"/>
                                  </a:rPr>
                                  <m:t>𝑐</m:t>
                                </m:r>
                                <m:r>
                                  <a:rPr lang="en-AU" sz="1800" b="0" i="1" dirty="0" smtClean="0">
                                    <a:effectLst/>
                                    <a:latin typeface="Cambria Math" panose="02040503050406030204" pitchFamily="18" charset="0"/>
                                    <a:ea typeface="Calibri" panose="020F0502020204030204" pitchFamily="34" charset="0"/>
                                  </a:rPr>
                                  <m:t>=184</m:t>
                                </m:r>
                              </m:oMath>
                            </m:oMathPara>
                          </a14:m>
                          <a:endParaRPr lang="en-AU"/>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AU" sz="1800" b="0" i="1" dirty="0" smtClean="0">
                                        <a:effectLst/>
                                        <a:latin typeface="Cambria Math" panose="02040503050406030204" pitchFamily="18" charset="0"/>
                                        <a:ea typeface="Calibri" panose="020F0502020204030204" pitchFamily="34" charset="0"/>
                                      </a:rPr>
                                    </m:ctrlPr>
                                  </m:dPr>
                                  <m:e>
                                    <m:r>
                                      <a:rPr lang="en-AU" sz="1800" b="0" i="0" dirty="0" smtClean="0">
                                        <a:effectLst/>
                                        <a:latin typeface="Cambria Math" panose="02040503050406030204" pitchFamily="18" charset="0"/>
                                        <a:ea typeface="Calibri" panose="020F0502020204030204" pitchFamily="34" charset="0"/>
                                      </a:rPr>
                                      <m:t>3</m:t>
                                    </m:r>
                                  </m:e>
                                </m:d>
                              </m:oMath>
                            </m:oMathPara>
                          </a14:m>
                          <a:endParaRPr lang="en-AU"/>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500539561"/>
                      </a:ext>
                    </a:extLst>
                  </a:tr>
                </a:tbl>
              </a:graphicData>
            </a:graphic>
          </p:graphicFrame>
        </mc:Choice>
        <mc:Fallback xmlns="">
          <p:graphicFrame>
            <p:nvGraphicFramePr>
              <p:cNvPr id="7" name="Table 6">
                <a:extLst>
                  <a:ext uri="{FF2B5EF4-FFF2-40B4-BE49-F238E27FC236}">
                    <a16:creationId xmlns:a16="http://schemas.microsoft.com/office/drawing/2014/main" id="{EDE90051-5AAC-1000-EBB8-DEA1F4F26E68}"/>
                  </a:ext>
                </a:extLst>
              </p:cNvPr>
              <p:cNvGraphicFramePr>
                <a:graphicFrameLocks noGrp="1"/>
              </p:cNvGraphicFramePr>
              <p:nvPr>
                <p:extLst>
                  <p:ext uri="{D42A27DB-BD31-4B8C-83A1-F6EECF244321}">
                    <p14:modId xmlns:p14="http://schemas.microsoft.com/office/powerpoint/2010/main" val="1084364711"/>
                  </p:ext>
                </p:extLst>
              </p:nvPr>
            </p:nvGraphicFramePr>
            <p:xfrm>
              <a:off x="823638" y="3287598"/>
              <a:ext cx="4916481" cy="1112520"/>
            </p:xfrm>
            <a:graphic>
              <a:graphicData uri="http://schemas.openxmlformats.org/drawingml/2006/table">
                <a:tbl>
                  <a:tblPr firstRow="1" bandRow="1">
                    <a:tableStyleId>{5A111915-BE36-4E01-A7E5-04B1672EAD32}</a:tableStyleId>
                  </a:tblPr>
                  <a:tblGrid>
                    <a:gridCol w="1083573">
                      <a:extLst>
                        <a:ext uri="{9D8B030D-6E8A-4147-A177-3AD203B41FA5}">
                          <a16:colId xmlns:a16="http://schemas.microsoft.com/office/drawing/2014/main" val="304313896"/>
                        </a:ext>
                      </a:extLst>
                    </a:gridCol>
                    <a:gridCol w="1954924">
                      <a:extLst>
                        <a:ext uri="{9D8B030D-6E8A-4147-A177-3AD203B41FA5}">
                          <a16:colId xmlns:a16="http://schemas.microsoft.com/office/drawing/2014/main" val="4203944954"/>
                        </a:ext>
                      </a:extLst>
                    </a:gridCol>
                    <a:gridCol w="1877984">
                      <a:extLst>
                        <a:ext uri="{9D8B030D-6E8A-4147-A177-3AD203B41FA5}">
                          <a16:colId xmlns:a16="http://schemas.microsoft.com/office/drawing/2014/main" val="983655719"/>
                        </a:ext>
                      </a:extLst>
                    </a:gridCol>
                  </a:tblGrid>
                  <a:tr h="370840">
                    <a:tc>
                      <a:txBody>
                        <a:bodyPr/>
                        <a:lstStyle/>
                        <a:p>
                          <a:endParaRPr lang="en-AU">
                            <a:solidFill>
                              <a:schemeClr val="tx1"/>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US"/>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l="-55452" r="-95950" b="-224590"/>
                          </a:stretch>
                        </a:blipFill>
                      </a:tcPr>
                    </a:tc>
                    <a:tc>
                      <a:txBody>
                        <a:bodyPr/>
                        <a:lstStyle/>
                        <a:p>
                          <a:endParaRPr lang="en-US"/>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l="-162013" b="-224590"/>
                          </a:stretch>
                        </a:blipFill>
                      </a:tcPr>
                    </a:tc>
                    <a:extLst>
                      <a:ext uri="{0D108BD9-81ED-4DB2-BD59-A6C34878D82A}">
                        <a16:rowId xmlns:a16="http://schemas.microsoft.com/office/drawing/2014/main" val="2888872081"/>
                      </a:ext>
                    </a:extLst>
                  </a:tr>
                  <a:tr h="370840">
                    <a:tc>
                      <a:txBody>
                        <a:bodyPr/>
                        <a:lstStyle/>
                        <a:p>
                          <a:endParaRPr lang="en-AU"/>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US"/>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l="-55452" t="-100000" r="-95950" b="-124590"/>
                          </a:stretch>
                        </a:blipFill>
                      </a:tcPr>
                    </a:tc>
                    <a:tc>
                      <a:txBody>
                        <a:bodyPr/>
                        <a:lstStyle/>
                        <a:p>
                          <a:endParaRPr lang="en-US"/>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l="-162013" t="-100000" b="-124590"/>
                          </a:stretch>
                        </a:blipFill>
                      </a:tcPr>
                    </a:tc>
                    <a:extLst>
                      <a:ext uri="{0D108BD9-81ED-4DB2-BD59-A6C34878D82A}">
                        <a16:rowId xmlns:a16="http://schemas.microsoft.com/office/drawing/2014/main" val="816099381"/>
                      </a:ext>
                    </a:extLst>
                  </a:tr>
                  <a:tr h="370840">
                    <a:tc>
                      <a:txBody>
                        <a:bodyPr/>
                        <a:lstStyle/>
                        <a:p>
                          <a:endParaRPr lang="en-US"/>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t="-200000" r="-353371" b="-24590"/>
                          </a:stretch>
                        </a:blipFill>
                      </a:tcPr>
                    </a:tc>
                    <a:tc>
                      <a:txBody>
                        <a:bodyPr/>
                        <a:lstStyle/>
                        <a:p>
                          <a:endParaRPr lang="en-US"/>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l="-55452" t="-200000" r="-95950" b="-24590"/>
                          </a:stretch>
                        </a:blipFill>
                      </a:tcPr>
                    </a:tc>
                    <a:tc>
                      <a:txBody>
                        <a:bodyPr/>
                        <a:lstStyle/>
                        <a:p>
                          <a:endParaRPr lang="en-US"/>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l="-162013" t="-200000" b="-24590"/>
                          </a:stretch>
                        </a:blipFill>
                      </a:tcPr>
                    </a:tc>
                    <a:extLst>
                      <a:ext uri="{0D108BD9-81ED-4DB2-BD59-A6C34878D82A}">
                        <a16:rowId xmlns:a16="http://schemas.microsoft.com/office/drawing/2014/main" val="50053956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7D1C04E4-44B1-F7F1-493A-1EB991DE249F}"/>
                  </a:ext>
                </a:extLst>
              </p:cNvPr>
              <p:cNvGraphicFramePr>
                <a:graphicFrameLocks noGrp="1"/>
              </p:cNvGraphicFramePr>
              <p:nvPr>
                <p:extLst>
                  <p:ext uri="{D42A27DB-BD31-4B8C-83A1-F6EECF244321}">
                    <p14:modId xmlns:p14="http://schemas.microsoft.com/office/powerpoint/2010/main" val="1895641381"/>
                  </p:ext>
                </p:extLst>
              </p:nvPr>
            </p:nvGraphicFramePr>
            <p:xfrm>
              <a:off x="940782" y="4774488"/>
              <a:ext cx="4809256" cy="1921512"/>
            </p:xfrm>
            <a:graphic>
              <a:graphicData uri="http://schemas.openxmlformats.org/drawingml/2006/table">
                <a:tbl>
                  <a:tblPr firstRow="1" bandRow="1">
                    <a:tableStyleId>{5A111915-BE36-4E01-A7E5-04B1672EAD32}</a:tableStyleId>
                  </a:tblPr>
                  <a:tblGrid>
                    <a:gridCol w="330449">
                      <a:extLst>
                        <a:ext uri="{9D8B030D-6E8A-4147-A177-3AD203B41FA5}">
                          <a16:colId xmlns:a16="http://schemas.microsoft.com/office/drawing/2014/main" val="2122319943"/>
                        </a:ext>
                      </a:extLst>
                    </a:gridCol>
                    <a:gridCol w="1697672">
                      <a:extLst>
                        <a:ext uri="{9D8B030D-6E8A-4147-A177-3AD203B41FA5}">
                          <a16:colId xmlns:a16="http://schemas.microsoft.com/office/drawing/2014/main" val="2388546013"/>
                        </a:ext>
                      </a:extLst>
                    </a:gridCol>
                    <a:gridCol w="539377">
                      <a:extLst>
                        <a:ext uri="{9D8B030D-6E8A-4147-A177-3AD203B41FA5}">
                          <a16:colId xmlns:a16="http://schemas.microsoft.com/office/drawing/2014/main" val="3968390742"/>
                        </a:ext>
                      </a:extLst>
                    </a:gridCol>
                    <a:gridCol w="995133">
                      <a:extLst>
                        <a:ext uri="{9D8B030D-6E8A-4147-A177-3AD203B41FA5}">
                          <a16:colId xmlns:a16="http://schemas.microsoft.com/office/drawing/2014/main" val="3562373196"/>
                        </a:ext>
                      </a:extLst>
                    </a:gridCol>
                    <a:gridCol w="1246625">
                      <a:extLst>
                        <a:ext uri="{9D8B030D-6E8A-4147-A177-3AD203B41FA5}">
                          <a16:colId xmlns:a16="http://schemas.microsoft.com/office/drawing/2014/main" val="540227402"/>
                        </a:ext>
                      </a:extLst>
                    </a:gridCol>
                  </a:tblGrid>
                  <a:tr h="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sz="1800" b="0" i="1" dirty="0" smtClean="0">
                                    <a:solidFill>
                                      <a:schemeClr val="tx1"/>
                                    </a:solidFill>
                                    <a:effectLst/>
                                    <a:latin typeface="Cambria Math" panose="02040503050406030204" pitchFamily="18" charset="0"/>
                                    <a:ea typeface="Calibri" panose="020F0502020204030204" pitchFamily="34" charset="0"/>
                                  </a:rPr>
                                  <m:t>6</m:t>
                                </m:r>
                                <m:r>
                                  <a:rPr lang="en-AU" sz="1800" b="0" i="1" dirty="0" smtClean="0">
                                    <a:solidFill>
                                      <a:schemeClr val="tx1"/>
                                    </a:solidFill>
                                    <a:effectLst/>
                                    <a:latin typeface="Cambria Math" panose="02040503050406030204" pitchFamily="18" charset="0"/>
                                    <a:ea typeface="Calibri" panose="020F0502020204030204" pitchFamily="34" charset="0"/>
                                  </a:rPr>
                                  <m:t>𝑎</m:t>
                                </m:r>
                                <m:r>
                                  <a:rPr lang="en-AU" sz="1800" b="0" i="1" dirty="0" smtClean="0">
                                    <a:solidFill>
                                      <a:schemeClr val="tx1"/>
                                    </a:solidFill>
                                    <a:effectLst/>
                                    <a:latin typeface="Cambria Math" panose="02040503050406030204" pitchFamily="18" charset="0"/>
                                    <a:ea typeface="Calibri" panose="020F0502020204030204" pitchFamily="34" charset="0"/>
                                  </a:rPr>
                                  <m:t>+4</m:t>
                                </m:r>
                                <m:r>
                                  <a:rPr lang="en-AU" sz="1800" b="0" i="1" dirty="0" smtClean="0">
                                    <a:solidFill>
                                      <a:schemeClr val="tx1"/>
                                    </a:solidFill>
                                    <a:effectLst/>
                                    <a:latin typeface="Cambria Math" panose="02040503050406030204" pitchFamily="18" charset="0"/>
                                    <a:ea typeface="Calibri" panose="020F0502020204030204" pitchFamily="34" charset="0"/>
                                  </a:rPr>
                                  <m:t>𝑐</m:t>
                                </m:r>
                              </m:oMath>
                            </m:oMathPara>
                          </a14:m>
                          <a:br>
                            <a:rPr lang="en-AU" sz="1800" b="0" i="1">
                              <a:solidFill>
                                <a:schemeClr val="tx1"/>
                              </a:solidFill>
                              <a:effectLst/>
                              <a:latin typeface="Cambria Math" panose="02040503050406030204" pitchFamily="18" charset="0"/>
                              <a:ea typeface="Calibri" panose="020F0502020204030204" pitchFamily="34" charset="0"/>
                            </a:rPr>
                          </a:br>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184</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d>
                                  <m:dPr>
                                    <m:ctrlPr>
                                      <a:rPr lang="en-AU" sz="1800" b="0" i="1" dirty="0" smtClean="0">
                                        <a:solidFill>
                                          <a:schemeClr val="tx1"/>
                                        </a:solidFill>
                                        <a:effectLst/>
                                        <a:latin typeface="Cambria Math" panose="02040503050406030204" pitchFamily="18" charset="0"/>
                                        <a:ea typeface="Calibri" panose="020F0502020204030204" pitchFamily="34" charset="0"/>
                                      </a:rPr>
                                    </m:ctrlPr>
                                  </m:dPr>
                                  <m:e>
                                    <m:r>
                                      <a:rPr lang="en-AU" sz="1800" b="0" i="1" dirty="0" smtClean="0">
                                        <a:solidFill>
                                          <a:schemeClr val="tx1"/>
                                        </a:solidFill>
                                        <a:effectLst/>
                                        <a:latin typeface="Cambria Math" panose="02040503050406030204" pitchFamily="18" charset="0"/>
                                        <a:ea typeface="Calibri" panose="020F0502020204030204" pitchFamily="34" charset="0"/>
                                      </a:rPr>
                                      <m:t>3</m:t>
                                    </m:r>
                                  </m:e>
                                </m:d>
                                <m:r>
                                  <a:rPr lang="en-AU" sz="1800" b="0" i="1" dirty="0" smtClean="0">
                                    <a:solidFill>
                                      <a:schemeClr val="tx1"/>
                                    </a:solidFill>
                                    <a:effectLst/>
                                    <a:latin typeface="Cambria Math" panose="02040503050406030204" pitchFamily="18" charset="0"/>
                                    <a:ea typeface="Calibri" panose="020F0502020204030204" pitchFamily="34" charset="0"/>
                                  </a:rPr>
                                  <m:t>−</m:t>
                                </m:r>
                                <m:d>
                                  <m:dPr>
                                    <m:ctrlPr>
                                      <a:rPr lang="en-AU" sz="1800" b="0" i="1" dirty="0" smtClean="0">
                                        <a:solidFill>
                                          <a:schemeClr val="tx1"/>
                                        </a:solidFill>
                                        <a:effectLst/>
                                        <a:latin typeface="Cambria Math" panose="02040503050406030204" pitchFamily="18" charset="0"/>
                                        <a:ea typeface="Calibri" panose="020F0502020204030204" pitchFamily="34" charset="0"/>
                                      </a:rPr>
                                    </m:ctrlPr>
                                  </m:dPr>
                                  <m:e>
                                    <m:r>
                                      <a:rPr lang="en-AU" sz="1800" b="0" i="1" dirty="0" smtClean="0">
                                        <a:solidFill>
                                          <a:schemeClr val="tx1"/>
                                        </a:solidFill>
                                        <a:effectLst/>
                                        <a:latin typeface="Cambria Math" panose="02040503050406030204" pitchFamily="18" charset="0"/>
                                        <a:ea typeface="Calibri" panose="020F0502020204030204" pitchFamily="34" charset="0"/>
                                      </a:rPr>
                                      <m:t>2</m:t>
                                    </m:r>
                                  </m:e>
                                </m:d>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086438"/>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𝑎</m:t>
                                </m:r>
                                <m:r>
                                  <a:rPr lang="en-AU" b="0" i="1" smtClean="0">
                                    <a:solidFill>
                                      <a:schemeClr val="tx1"/>
                                    </a:solidFill>
                                    <a:latin typeface="Cambria Math" panose="02040503050406030204" pitchFamily="18" charset="0"/>
                                  </a:rPr>
                                  <m:t>+4</m:t>
                                </m:r>
                                <m:r>
                                  <a:rPr lang="en-AU" b="0" i="1" smtClean="0">
                                    <a:solidFill>
                                      <a:schemeClr val="tx1"/>
                                    </a:solidFill>
                                    <a:latin typeface="Cambria Math" panose="02040503050406030204" pitchFamily="18" charset="0"/>
                                  </a:rPr>
                                  <m:t>𝑐</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96</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4</m:t>
                                </m:r>
                                <m:r>
                                  <a:rPr lang="en-AU" b="0" i="1" smtClean="0">
                                    <a:solidFill>
                                      <a:schemeClr val="tx1"/>
                                    </a:solidFill>
                                    <a:latin typeface="Cambria Math" panose="02040503050406030204" pitchFamily="18" charset="0"/>
                                  </a:rPr>
                                  <m:t>𝑎</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88</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𝑎</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22</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Choice>
        <mc:Fallback xmlns="">
          <p:graphicFrame>
            <p:nvGraphicFramePr>
              <p:cNvPr id="6" name="Table 5">
                <a:extLst>
                  <a:ext uri="{FF2B5EF4-FFF2-40B4-BE49-F238E27FC236}">
                    <a16:creationId xmlns:a16="http://schemas.microsoft.com/office/drawing/2014/main" id="{7D1C04E4-44B1-F7F1-493A-1EB991DE249F}"/>
                  </a:ext>
                </a:extLst>
              </p:cNvPr>
              <p:cNvGraphicFramePr>
                <a:graphicFrameLocks noGrp="1"/>
              </p:cNvGraphicFramePr>
              <p:nvPr>
                <p:extLst>
                  <p:ext uri="{D42A27DB-BD31-4B8C-83A1-F6EECF244321}">
                    <p14:modId xmlns:p14="http://schemas.microsoft.com/office/powerpoint/2010/main" val="1895641381"/>
                  </p:ext>
                </p:extLst>
              </p:nvPr>
            </p:nvGraphicFramePr>
            <p:xfrm>
              <a:off x="940782" y="4774488"/>
              <a:ext cx="4809256" cy="1921512"/>
            </p:xfrm>
            <a:graphic>
              <a:graphicData uri="http://schemas.openxmlformats.org/drawingml/2006/table">
                <a:tbl>
                  <a:tblPr firstRow="1" bandRow="1">
                    <a:tableStyleId>{5A111915-BE36-4E01-A7E5-04B1672EAD32}</a:tableStyleId>
                  </a:tblPr>
                  <a:tblGrid>
                    <a:gridCol w="330449">
                      <a:extLst>
                        <a:ext uri="{9D8B030D-6E8A-4147-A177-3AD203B41FA5}">
                          <a16:colId xmlns:a16="http://schemas.microsoft.com/office/drawing/2014/main" val="2122319943"/>
                        </a:ext>
                      </a:extLst>
                    </a:gridCol>
                    <a:gridCol w="1697672">
                      <a:extLst>
                        <a:ext uri="{9D8B030D-6E8A-4147-A177-3AD203B41FA5}">
                          <a16:colId xmlns:a16="http://schemas.microsoft.com/office/drawing/2014/main" val="2388546013"/>
                        </a:ext>
                      </a:extLst>
                    </a:gridCol>
                    <a:gridCol w="539377">
                      <a:extLst>
                        <a:ext uri="{9D8B030D-6E8A-4147-A177-3AD203B41FA5}">
                          <a16:colId xmlns:a16="http://schemas.microsoft.com/office/drawing/2014/main" val="3968390742"/>
                        </a:ext>
                      </a:extLst>
                    </a:gridCol>
                    <a:gridCol w="995133">
                      <a:extLst>
                        <a:ext uri="{9D8B030D-6E8A-4147-A177-3AD203B41FA5}">
                          <a16:colId xmlns:a16="http://schemas.microsoft.com/office/drawing/2014/main" val="3562373196"/>
                        </a:ext>
                      </a:extLst>
                    </a:gridCol>
                    <a:gridCol w="1246625">
                      <a:extLst>
                        <a:ext uri="{9D8B030D-6E8A-4147-A177-3AD203B41FA5}">
                          <a16:colId xmlns:a16="http://schemas.microsoft.com/office/drawing/2014/main" val="540227402"/>
                        </a:ext>
                      </a:extLst>
                    </a:gridCol>
                  </a:tblGrid>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9355" r="-163799"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374157" r="-413483"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58896" r="-125767"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85366" b="-300000"/>
                          </a:stretch>
                        </a:blipFill>
                      </a:tcPr>
                    </a:tc>
                    <a:extLst>
                      <a:ext uri="{0D108BD9-81ED-4DB2-BD59-A6C34878D82A}">
                        <a16:rowId xmlns:a16="http://schemas.microsoft.com/office/drawing/2014/main" val="4010086438"/>
                      </a:ext>
                    </a:extLst>
                  </a:tr>
                  <a:tr h="48037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00000" r="-1362963"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9355" t="-100000" r="-163799"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74157" t="-100000" r="-413483"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58896" t="-100000" r="-125767" b="-2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9355" t="-200000" r="-163799"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374157" t="-200000" r="-413483"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58896" t="-200000" r="-125767" b="-1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9355" t="-300000" r="-16379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374157" t="-300000" r="-41348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58896" t="-300000" r="-125767"/>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843C434A-F653-5D83-DCBD-35D2ADE3CE42}"/>
                  </a:ext>
                </a:extLst>
              </p:cNvPr>
              <p:cNvSpPr txBox="1">
                <a:spLocks/>
              </p:cNvSpPr>
              <p:nvPr/>
            </p:nvSpPr>
            <p:spPr>
              <a:xfrm>
                <a:off x="7408154" y="3287598"/>
                <a:ext cx="5424778" cy="43166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sz="1800">
                    <a:ea typeface="Calibri" panose="020F0502020204030204" pitchFamily="34" charset="0"/>
                  </a:rPr>
                  <a:t>Sub </a:t>
                </a:r>
                <a14:m>
                  <m:oMath xmlns:m="http://schemas.openxmlformats.org/officeDocument/2006/math">
                    <m:r>
                      <a:rPr lang="en-AU" sz="1800" b="0" i="1" dirty="0" smtClean="0">
                        <a:latin typeface="Cambria Math" panose="02040503050406030204" pitchFamily="18" charset="0"/>
                        <a:ea typeface="Calibri" panose="020F0502020204030204" pitchFamily="34" charset="0"/>
                      </a:rPr>
                      <m:t>𝑎</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22</m:t>
                    </m:r>
                  </m:oMath>
                </a14:m>
                <a:r>
                  <a:rPr lang="en-AU" sz="1800">
                    <a:ea typeface="Calibri" panose="020F0502020204030204" pitchFamily="34" charset="0"/>
                  </a:rPr>
                  <a:t> into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m:t>
                    </m:r>
                    <m:r>
                      <a:rPr lang="en-AU" sz="1800" i="1" dirty="0" smtClean="0">
                        <a:latin typeface="Cambria Math" panose="02040503050406030204" pitchFamily="18" charset="0"/>
                        <a:ea typeface="Calibri" panose="020F0502020204030204" pitchFamily="34" charset="0"/>
                      </a:rPr>
                      <m:t>)</m:t>
                    </m:r>
                  </m:oMath>
                </a14:m>
                <a:r>
                  <a:rPr lang="en-AU" sz="1800">
                    <a:ea typeface="Calibri" panose="020F0502020204030204" pitchFamily="34" charset="0"/>
                  </a:rPr>
                  <a:t>:</a:t>
                </a:r>
                <a14:m>
                  <m:oMath xmlns:m="http://schemas.openxmlformats.org/officeDocument/2006/math">
                    <m:r>
                      <a:rPr lang="en-AU" sz="1800" b="0" i="0"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66</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2</m:t>
                    </m:r>
                    <m:r>
                      <a:rPr lang="en-AU" sz="1800" b="0" i="1" dirty="0" smtClean="0">
                        <a:latin typeface="Cambria Math" panose="02040503050406030204" pitchFamily="18" charset="0"/>
                        <a:ea typeface="Calibri" panose="020F0502020204030204" pitchFamily="34" charset="0"/>
                      </a:rPr>
                      <m:t>𝑐</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92</m:t>
                    </m:r>
                  </m:oMath>
                </a14:m>
                <a:endParaRPr lang="en-AU" sz="1800" b="0">
                  <a:ea typeface="Calibri" panose="020F0502020204030204" pitchFamily="34" charset="0"/>
                </a:endParaRPr>
              </a:p>
              <a:p>
                <a:pPr>
                  <a:spcBef>
                    <a:spcPts val="1200"/>
                  </a:spcBef>
                  <a:spcAft>
                    <a:spcPts val="600"/>
                  </a:spcAft>
                </a:pPr>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ea typeface="Calibri" panose="020F0502020204030204" pitchFamily="34" charset="0"/>
                        </a:rPr>
                        <m:t>                </m:t>
                      </m:r>
                      <m:r>
                        <a:rPr lang="en-AU" sz="1800" i="1" dirty="0" smtClean="0">
                          <a:latin typeface="Cambria Math" panose="02040503050406030204" pitchFamily="18" charset="0"/>
                          <a:ea typeface="Calibri" panose="020F0502020204030204" pitchFamily="34" charset="0"/>
                        </a:rPr>
                        <m:t>2</m:t>
                      </m:r>
                      <m:r>
                        <a:rPr lang="en-AU" sz="1800" i="1" dirty="0" smtClean="0">
                          <a:latin typeface="Cambria Math" panose="02040503050406030204" pitchFamily="18" charset="0"/>
                          <a:ea typeface="Calibri" panose="020F0502020204030204" pitchFamily="34" charset="0"/>
                        </a:rPr>
                        <m:t>𝑐</m:t>
                      </m:r>
                      <m:r>
                        <a:rPr lang="en-AU" sz="1800" i="1" dirty="0" smtClean="0">
                          <a:latin typeface="Cambria Math" panose="02040503050406030204" pitchFamily="18" charset="0"/>
                          <a:ea typeface="Calibri" panose="020F0502020204030204" pitchFamily="34" charset="0"/>
                        </a:rPr>
                        <m:t>=26</m:t>
                      </m:r>
                    </m:oMath>
                  </m:oMathPara>
                </a14:m>
                <a:endParaRPr lang="en-AU" sz="1800">
                  <a:ea typeface="Calibri" panose="020F0502020204030204" pitchFamily="34" charset="0"/>
                </a:endParaRPr>
              </a:p>
              <a:p>
                <a:pPr>
                  <a:spcBef>
                    <a:spcPts val="1200"/>
                  </a:spcBef>
                  <a:spcAft>
                    <a:spcPts val="600"/>
                  </a:spcAft>
                </a:pPr>
                <a:r>
                  <a:rPr lang="en-AU" sz="1800">
                    <a:ea typeface="Calibri" panose="020F0502020204030204" pitchFamily="34" charset="0"/>
                  </a:rPr>
                  <a:t>		                </a:t>
                </a:r>
                <a14:m>
                  <m:oMath xmlns:m="http://schemas.openxmlformats.org/officeDocument/2006/math">
                    <m:r>
                      <a:rPr lang="en-AU" sz="1800" b="0" i="1" dirty="0" smtClean="0">
                        <a:latin typeface="Cambria Math" panose="02040503050406030204" pitchFamily="18" charset="0"/>
                        <a:ea typeface="Calibri" panose="020F0502020204030204" pitchFamily="34" charset="0"/>
                      </a:rPr>
                      <m:t>𝑐</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m:t>
                    </m:r>
                    <m:r>
                      <a:rPr lang="en-AU" sz="1800" i="1" dirty="0" smtClean="0">
                        <a:latin typeface="Cambria Math" panose="02040503050406030204" pitchFamily="18" charset="0"/>
                        <a:ea typeface="Calibri" panose="020F0502020204030204" pitchFamily="34" charset="0"/>
                      </a:rPr>
                      <m:t>3</m:t>
                    </m:r>
                  </m:oMath>
                </a14:m>
                <a:endParaRPr lang="en-AU" sz="1800" i="1">
                  <a:latin typeface="Cambria Math" panose="02040503050406030204" pitchFamily="18" charset="0"/>
                  <a:ea typeface="Calibri" panose="020F0502020204030204" pitchFamily="34" charset="0"/>
                </a:endParaRPr>
              </a:p>
              <a:p>
                <a:pPr>
                  <a:spcBef>
                    <a:spcPts val="1200"/>
                  </a:spcBef>
                  <a:spcAft>
                    <a:spcPts val="600"/>
                  </a:spcAft>
                </a:pPr>
                <a14:m>
                  <m:oMathPara xmlns:m="http://schemas.openxmlformats.org/officeDocument/2006/math">
                    <m:oMathParaPr>
                      <m:jc m:val="left"/>
                    </m:oMathParaPr>
                    <m:oMath xmlns:m="http://schemas.openxmlformats.org/officeDocument/2006/math">
                      <m:r>
                        <a:rPr lang="en-AU" sz="1800" b="0" i="1" dirty="0" smtClean="0">
                          <a:latin typeface="Cambria Math" panose="02040503050406030204" pitchFamily="18" charset="0"/>
                          <a:ea typeface="Calibri" panose="020F0502020204030204" pitchFamily="34" charset="0"/>
                        </a:rPr>
                        <m:t>∴</m:t>
                      </m:r>
                      <m:r>
                        <a:rPr lang="en-AU" sz="1800" i="1" dirty="0" smtClean="0">
                          <a:latin typeface="Cambria Math" panose="02040503050406030204" pitchFamily="18" charset="0"/>
                          <a:ea typeface="Calibri" panose="020F0502020204030204" pitchFamily="34" charset="0"/>
                        </a:rPr>
                        <m:t>𝑎</m:t>
                      </m:r>
                      <m:r>
                        <a:rPr lang="en-AU" sz="1800" i="1" dirty="0" smtClean="0">
                          <a:latin typeface="Cambria Math" panose="02040503050406030204" pitchFamily="18" charset="0"/>
                          <a:ea typeface="Calibri" panose="020F0502020204030204" pitchFamily="34" charset="0"/>
                        </a:rPr>
                        <m:t>=22, </m:t>
                      </m:r>
                      <m:r>
                        <a:rPr lang="en-AU" sz="1800" i="1" dirty="0" smtClean="0">
                          <a:latin typeface="Cambria Math" panose="02040503050406030204" pitchFamily="18" charset="0"/>
                          <a:ea typeface="Calibri" panose="020F0502020204030204" pitchFamily="34" charset="0"/>
                        </a:rPr>
                        <m:t>𝑐</m:t>
                      </m:r>
                      <m:r>
                        <a:rPr lang="en-AU" sz="1800" i="1" dirty="0" smtClean="0">
                          <a:latin typeface="Cambria Math" panose="02040503050406030204" pitchFamily="18" charset="0"/>
                          <a:ea typeface="Calibri" panose="020F0502020204030204" pitchFamily="34" charset="0"/>
                        </a:rPr>
                        <m:t>=13</m:t>
                      </m:r>
                    </m:oMath>
                  </m:oMathPara>
                </a14:m>
                <a:endParaRPr lang="en-AU" sz="1800">
                  <a:ea typeface="Calibri" panose="020F0502020204030204" pitchFamily="34" charset="0"/>
                </a:endParaRPr>
              </a:p>
              <a:p>
                <a:pPr>
                  <a:spcBef>
                    <a:spcPts val="1200"/>
                  </a:spcBef>
                  <a:spcAft>
                    <a:spcPts val="600"/>
                  </a:spcAft>
                </a:pPr>
                <a:r>
                  <a:rPr lang="en-AU" sz="1800">
                    <a:ea typeface="Calibri" panose="020F0502020204030204" pitchFamily="34" charset="0"/>
                  </a:rPr>
                  <a:t>An adult ticket is $22 and </a:t>
                </a:r>
                <a:br>
                  <a:rPr lang="en-AU" sz="1800">
                    <a:ea typeface="Calibri" panose="020F0502020204030204" pitchFamily="34" charset="0"/>
                  </a:rPr>
                </a:br>
                <a:r>
                  <a:rPr lang="en-AU" sz="1800">
                    <a:ea typeface="Calibri" panose="020F0502020204030204" pitchFamily="34" charset="0"/>
                  </a:rPr>
                  <a:t>a child ticket is $13.</a:t>
                </a:r>
              </a:p>
            </p:txBody>
          </p:sp>
        </mc:Choice>
        <mc:Fallback xmlns="">
          <p:sp>
            <p:nvSpPr>
              <p:cNvPr id="8" name="Text Placeholder 11">
                <a:extLst>
                  <a:ext uri="{FF2B5EF4-FFF2-40B4-BE49-F238E27FC236}">
                    <a16:creationId xmlns:a16="http://schemas.microsoft.com/office/drawing/2014/main" id="{843C434A-F653-5D83-DCBD-35D2ADE3CE42}"/>
                  </a:ext>
                </a:extLst>
              </p:cNvPr>
              <p:cNvSpPr txBox="1">
                <a:spLocks noRot="1" noChangeAspect="1" noMove="1" noResize="1" noEditPoints="1" noAdjustHandles="1" noChangeArrowheads="1" noChangeShapeType="1" noTextEdit="1"/>
              </p:cNvSpPr>
              <p:nvPr/>
            </p:nvSpPr>
            <p:spPr>
              <a:xfrm>
                <a:off x="7408154" y="3287598"/>
                <a:ext cx="5424778" cy="4316684"/>
              </a:xfrm>
              <a:prstGeom prst="rect">
                <a:avLst/>
              </a:prstGeom>
              <a:blipFill>
                <a:blip r:embed="rId5"/>
                <a:stretch>
                  <a:fillRect l="-2584"/>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B738A71F-B6AF-1E33-3EBC-551ECFC7D325}"/>
              </a:ext>
              <a:ext uri="{C183D7F6-B498-43B3-948B-1728B52AA6E4}">
                <adec:decorative xmlns:adec="http://schemas.microsoft.com/office/drawing/2017/decorative" val="1"/>
              </a:ext>
            </a:extLst>
          </p:cNvPr>
          <p:cNvCxnSpPr/>
          <p:nvPr/>
        </p:nvCxnSpPr>
        <p:spPr>
          <a:xfrm>
            <a:off x="6330819" y="3131019"/>
            <a:ext cx="6000" cy="3117722"/>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21B7712-FBD3-55F6-75A0-306BFF12BC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82683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3BEEE-EBEA-EA6B-FFE6-FDD298CC59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E62249-B4CC-C0F9-A4D5-5ADD73980E96}"/>
              </a:ext>
            </a:extLst>
          </p:cNvPr>
          <p:cNvSpPr>
            <a:spLocks noGrp="1"/>
          </p:cNvSpPr>
          <p:nvPr>
            <p:ph type="title"/>
          </p:nvPr>
        </p:nvSpPr>
        <p:spPr/>
        <p:txBody>
          <a:bodyPr/>
          <a:lstStyle/>
          <a:p>
            <a:r>
              <a:rPr lang="en-AU">
                <a:latin typeface="+mj-lt"/>
              </a:rPr>
              <a:t>Substitution method (1)</a:t>
            </a:r>
          </a:p>
        </p:txBody>
      </p:sp>
      <p:sp>
        <p:nvSpPr>
          <p:cNvPr id="13" name="Text Placeholder 12">
            <a:extLst>
              <a:ext uri="{FF2B5EF4-FFF2-40B4-BE49-F238E27FC236}">
                <a16:creationId xmlns:a16="http://schemas.microsoft.com/office/drawing/2014/main" id="{EB9E6154-B91E-3D9B-2ECF-CA8CCE6CE210}"/>
              </a:ext>
            </a:extLst>
          </p:cNvPr>
          <p:cNvSpPr>
            <a:spLocks noGrp="1"/>
          </p:cNvSpPr>
          <p:nvPr>
            <p:ph type="body" sz="quarter" idx="18"/>
          </p:nvPr>
        </p:nvSpPr>
        <p:spPr>
          <a:xfrm>
            <a:off x="360000" y="982520"/>
            <a:ext cx="11483998" cy="356423"/>
          </a:xfrm>
        </p:spPr>
        <p:txBody>
          <a:bodyPr/>
          <a:lstStyle/>
          <a:p>
            <a:r>
              <a:rPr lang="en-AU"/>
              <a:t>Worked example 1</a:t>
            </a:r>
            <a:endParaRPr lang="en-AU">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8B83A78-0D0E-199A-5AF3-1644EA34117E}"/>
                  </a:ext>
                </a:extLst>
              </p:cNvPr>
              <p:cNvSpPr>
                <a:spLocks noGrp="1"/>
              </p:cNvSpPr>
              <p:nvPr>
                <p:ph type="body" sz="quarter" idx="17"/>
              </p:nvPr>
            </p:nvSpPr>
            <p:spPr/>
            <p:txBody>
              <a:bodyPr/>
              <a:lstStyle/>
              <a:p>
                <a:pPr>
                  <a:spcBef>
                    <a:spcPts val="1200"/>
                  </a:spcBef>
                  <a:spcAft>
                    <a:spcPts val="600"/>
                  </a:spcAft>
                </a:pPr>
                <a:r>
                  <a:rPr lang="en-AU" sz="1800">
                    <a:effectLst/>
                    <a:latin typeface="Arial" panose="020B0604020202020204" pitchFamily="34" charset="0"/>
                    <a:ea typeface="Calibri" panose="020F0502020204030204" pitchFamily="34" charset="0"/>
                  </a:rPr>
                  <a:t>At a school fundraiser, adult tickets cost $5 more than child tickets. The total cost of 2 adult tickets and 3 child tickets is $49. </a:t>
                </a:r>
                <a:r>
                  <a:rPr lang="en-AU" sz="1800">
                    <a:ea typeface="Calibri" panose="020F0502020204030204" pitchFamily="34" charset="0"/>
                  </a:rPr>
                  <a:t>Find the cost of each ticket</a:t>
                </a:r>
                <a:r>
                  <a:rPr lang="en-AU" sz="1800">
                    <a:effectLst/>
                    <a:latin typeface="Arial" panose="020B0604020202020204" pitchFamily="34" charset="0"/>
                    <a:ea typeface="Calibri" panose="020F0502020204030204" pitchFamily="34" charset="0"/>
                  </a:rPr>
                  <a:t>. Let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𝑎</m:t>
                    </m:r>
                  </m:oMath>
                </a14:m>
                <a:r>
                  <a:rPr lang="en-AU" sz="1800">
                    <a:effectLst/>
                    <a:latin typeface="Arial" panose="020B0604020202020204" pitchFamily="34" charset="0"/>
                    <a:ea typeface="Calibri" panose="020F0502020204030204" pitchFamily="34" charset="0"/>
                  </a:rPr>
                  <a:t> be the cost of adult tickets and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𝑐</m:t>
                    </m:r>
                  </m:oMath>
                </a14:m>
                <a:r>
                  <a:rPr lang="en-AU" sz="1800">
                    <a:effectLst/>
                    <a:latin typeface="Arial" panose="020B0604020202020204" pitchFamily="34" charset="0"/>
                    <a:ea typeface="Calibri" panose="020F0502020204030204" pitchFamily="34" charset="0"/>
                  </a:rPr>
                  <a:t> be the cost of </a:t>
                </a:r>
                <a:r>
                  <a:rPr lang="en-AU" sz="1800">
                    <a:ea typeface="Calibri" panose="020F0502020204030204" pitchFamily="34" charset="0"/>
                  </a:rPr>
                  <a:t>child tickets</a:t>
                </a:r>
                <a:r>
                  <a:rPr lang="en-AU" sz="1800">
                    <a:effectLst/>
                    <a:latin typeface="Arial" panose="020B0604020202020204" pitchFamily="34" charset="0"/>
                    <a:ea typeface="Calibri" panose="020F0502020204030204" pitchFamily="34" charset="0"/>
                  </a:rPr>
                  <a:t>.</a:t>
                </a:r>
              </a:p>
              <a:p>
                <a:pPr lvl="0">
                  <a:lnSpc>
                    <a:spcPct val="125000"/>
                  </a:lnSpc>
                  <a:spcBef>
                    <a:spcPts val="1200"/>
                  </a:spcBef>
                  <a:spcAft>
                    <a:spcPts val="600"/>
                  </a:spcAft>
                </a:pPr>
                <a:r>
                  <a:rPr lang="en-AU" sz="1800">
                    <a:effectLst/>
                    <a:ea typeface="Calibri" panose="020F0502020204030204" pitchFamily="34" charset="0"/>
                  </a:rPr>
                  <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𝑎</m:t>
                    </m:r>
                    <m:r>
                      <a:rPr lang="en-AU" sz="1800" b="0" i="1" smtClean="0">
                        <a:effectLst/>
                        <a:latin typeface="Cambria Math" panose="02040503050406030204" pitchFamily="18" charset="0"/>
                        <a:ea typeface="Calibri" panose="020F0502020204030204" pitchFamily="34" charset="0"/>
                      </a:rPr>
                      <m:t>=</m:t>
                    </m:r>
                    <m:r>
                      <a:rPr lang="en-AU" sz="1800" b="0" i="1" smtClean="0">
                        <a:effectLst/>
                        <a:latin typeface="Cambria Math" panose="02040503050406030204" pitchFamily="18" charset="0"/>
                        <a:ea typeface="Calibri" panose="020F0502020204030204" pitchFamily="34" charset="0"/>
                      </a:rPr>
                      <m:t>𝑐</m:t>
                    </m:r>
                    <m:r>
                      <a:rPr lang="en-AU" sz="1800" b="0" i="1" smtClean="0">
                        <a:effectLst/>
                        <a:latin typeface="Cambria Math" panose="02040503050406030204" pitchFamily="18" charset="0"/>
                        <a:ea typeface="Calibri" panose="020F0502020204030204" pitchFamily="34" charset="0"/>
                      </a:rPr>
                      <m:t>+5</m:t>
                    </m:r>
                  </m:oMath>
                </a14:m>
                <a:r>
                  <a:rPr lang="en-AU" sz="1800">
                    <a:effectLst/>
                    <a:latin typeface="Arial" panose="020B0604020202020204" pitchFamily="34" charset="0"/>
                    <a:ea typeface="Calibri" panose="020F0502020204030204" pitchFamily="34" charset="0"/>
                  </a:rPr>
                  <a:t> 	(1)</a:t>
                </a:r>
              </a:p>
              <a:p>
                <a:pPr lvl="0">
                  <a:lnSpc>
                    <a:spcPct val="125000"/>
                  </a:lnSpc>
                  <a:spcBef>
                    <a:spcPts val="1200"/>
                  </a:spcBef>
                  <a:spcAft>
                    <a:spcPts val="600"/>
                  </a:spcAft>
                </a:pPr>
                <a:r>
                  <a:rPr lang="en-AU" sz="1800" b="0">
                    <a:effectLst/>
                    <a:ea typeface="Calibri" panose="020F0502020204030204" pitchFamily="34" charset="0"/>
                  </a:rPr>
                  <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   2</m:t>
                    </m:r>
                    <m:r>
                      <a:rPr lang="en-AU" sz="1800" b="0" i="1" smtClean="0">
                        <a:effectLst/>
                        <a:latin typeface="Cambria Math" panose="02040503050406030204" pitchFamily="18" charset="0"/>
                        <a:ea typeface="Calibri" panose="020F0502020204030204" pitchFamily="34" charset="0"/>
                      </a:rPr>
                      <m:t>𝑎</m:t>
                    </m:r>
                    <m:r>
                      <a:rPr lang="en-AU" sz="1800" b="0" i="1" smtClean="0">
                        <a:effectLst/>
                        <a:latin typeface="Cambria Math" panose="02040503050406030204" pitchFamily="18" charset="0"/>
                        <a:ea typeface="Calibri" panose="020F0502020204030204" pitchFamily="34" charset="0"/>
                      </a:rPr>
                      <m:t>+3</m:t>
                    </m:r>
                    <m:r>
                      <a:rPr lang="en-AU" sz="1800" b="0" i="1" smtClean="0">
                        <a:effectLst/>
                        <a:latin typeface="Cambria Math" panose="02040503050406030204" pitchFamily="18" charset="0"/>
                        <a:ea typeface="Calibri" panose="020F0502020204030204" pitchFamily="34" charset="0"/>
                      </a:rPr>
                      <m:t>𝑐</m:t>
                    </m:r>
                    <m:r>
                      <a:rPr lang="en-AU" sz="1800" b="0" i="1" smtClean="0">
                        <a:effectLst/>
                        <a:latin typeface="Cambria Math" panose="02040503050406030204" pitchFamily="18" charset="0"/>
                        <a:ea typeface="Calibri" panose="020F0502020204030204" pitchFamily="34" charset="0"/>
                      </a:rPr>
                      <m:t>=70 </m:t>
                    </m:r>
                  </m:oMath>
                </a14:m>
                <a:r>
                  <a:rPr lang="en-AU" sz="1800" b="0">
                    <a:effectLst/>
                    <a:latin typeface="Arial" panose="020B0604020202020204" pitchFamily="34" charset="0"/>
                    <a:ea typeface="Calibri" panose="020F0502020204030204" pitchFamily="34" charset="0"/>
                  </a:rPr>
                  <a:t> 	(2)</a:t>
                </a:r>
              </a:p>
              <a:p>
                <a:pPr lvl="0">
                  <a:lnSpc>
                    <a:spcPct val="125000"/>
                  </a:lnSpc>
                  <a:spcBef>
                    <a:spcPts val="1200"/>
                  </a:spcBef>
                  <a:spcAft>
                    <a:spcPts val="600"/>
                  </a:spcAft>
                </a:pPr>
                <a:r>
                  <a:rPr lang="en-AU" sz="1800">
                    <a:ea typeface="Calibri" panose="020F0502020204030204" pitchFamily="34" charset="0"/>
                  </a:rPr>
                  <a:t>Sub (1) into (2): 	</a:t>
                </a:r>
                <a14:m>
                  <m:oMath xmlns:m="http://schemas.openxmlformats.org/officeDocument/2006/math">
                    <m:r>
                      <a:rPr lang="en-AU" sz="1800" b="0" i="1" smtClean="0">
                        <a:latin typeface="Cambria Math" panose="02040503050406030204" pitchFamily="18" charset="0"/>
                        <a:ea typeface="Calibri" panose="020F0502020204030204" pitchFamily="34" charset="0"/>
                      </a:rPr>
                      <m:t>2</m:t>
                    </m:r>
                    <m:d>
                      <m:dPr>
                        <m:ctrlPr>
                          <a:rPr lang="en-AU" sz="1800" b="0" i="1" smtClean="0">
                            <a:latin typeface="Cambria Math" panose="02040503050406030204" pitchFamily="18" charset="0"/>
                            <a:ea typeface="Calibri" panose="020F0502020204030204" pitchFamily="34" charset="0"/>
                          </a:rPr>
                        </m:ctrlPr>
                      </m:dPr>
                      <m:e>
                        <m:r>
                          <a:rPr lang="en-AU" sz="1800" b="0" i="1" smtClean="0">
                            <a:latin typeface="Cambria Math" panose="02040503050406030204" pitchFamily="18" charset="0"/>
                            <a:ea typeface="Calibri" panose="020F0502020204030204" pitchFamily="34" charset="0"/>
                          </a:rPr>
                          <m:t>𝑐</m:t>
                        </m:r>
                        <m:r>
                          <a:rPr lang="en-AU" sz="1800" b="0" i="1" smtClean="0">
                            <a:latin typeface="Cambria Math" panose="02040503050406030204" pitchFamily="18" charset="0"/>
                            <a:ea typeface="Calibri" panose="020F0502020204030204" pitchFamily="34" charset="0"/>
                          </a:rPr>
                          <m:t>+5</m:t>
                        </m:r>
                      </m:e>
                    </m:d>
                    <m:r>
                      <a:rPr lang="en-AU" sz="1800" b="0" i="1" smtClean="0">
                        <a:latin typeface="Cambria Math" panose="02040503050406030204" pitchFamily="18" charset="0"/>
                        <a:ea typeface="Calibri" panose="020F0502020204030204" pitchFamily="34" charset="0"/>
                      </a:rPr>
                      <m:t>+3</m:t>
                    </m:r>
                    <m:r>
                      <a:rPr lang="en-AU" sz="1800" b="0" i="1" smtClean="0">
                        <a:latin typeface="Cambria Math" panose="02040503050406030204" pitchFamily="18" charset="0"/>
                        <a:ea typeface="Calibri" panose="020F0502020204030204" pitchFamily="34" charset="0"/>
                      </a:rPr>
                      <m:t>𝑐</m:t>
                    </m:r>
                    <m:r>
                      <a:rPr lang="en-AU" sz="1800" b="0" i="1" smtClean="0">
                        <a:latin typeface="Cambria Math" panose="02040503050406030204" pitchFamily="18" charset="0"/>
                        <a:ea typeface="Calibri" panose="020F0502020204030204" pitchFamily="34" charset="0"/>
                      </a:rPr>
                      <m:t>=</m:t>
                    </m:r>
                    <m:r>
                      <a:rPr lang="en-AU" sz="1800" b="0" i="0" smtClean="0">
                        <a:latin typeface="Cambria Math" panose="02040503050406030204" pitchFamily="18" charset="0"/>
                        <a:ea typeface="Calibri" panose="020F0502020204030204" pitchFamily="34" charset="0"/>
                      </a:rPr>
                      <m:t>70</m:t>
                    </m:r>
                  </m:oMath>
                </a14:m>
                <a:endParaRPr lang="en-AU" sz="1800" b="0">
                  <a:effectLst/>
                  <a:latin typeface="Arial" panose="020B0604020202020204" pitchFamily="34" charset="0"/>
                  <a:ea typeface="Calibri" panose="020F0502020204030204" pitchFamily="34" charset="0"/>
                </a:endParaRPr>
              </a:p>
              <a:p>
                <a:pPr lvl="0">
                  <a:lnSpc>
                    <a:spcPct val="125000"/>
                  </a:lnSpc>
                  <a:spcBef>
                    <a:spcPts val="1200"/>
                  </a:spcBef>
                  <a:spcAft>
                    <a:spcPts val="600"/>
                  </a:spcAft>
                </a:pPr>
                <a:r>
                  <a:rPr lang="en-AU" sz="1800" b="0">
                    <a:effectLst/>
                    <a:ea typeface="Calibri" panose="020F0502020204030204" pitchFamily="34" charset="0"/>
                  </a:rPr>
                  <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2</m:t>
                    </m:r>
                    <m:r>
                      <a:rPr lang="en-AU" sz="1800" b="0" i="1" smtClean="0">
                        <a:effectLst/>
                        <a:latin typeface="Cambria Math" panose="02040503050406030204" pitchFamily="18" charset="0"/>
                        <a:ea typeface="Calibri" panose="020F0502020204030204" pitchFamily="34" charset="0"/>
                      </a:rPr>
                      <m:t>𝑐</m:t>
                    </m:r>
                    <m:r>
                      <a:rPr lang="en-AU" sz="1800" b="0" i="1" smtClean="0">
                        <a:effectLst/>
                        <a:latin typeface="Cambria Math" panose="02040503050406030204" pitchFamily="18" charset="0"/>
                        <a:ea typeface="Calibri" panose="020F0502020204030204" pitchFamily="34" charset="0"/>
                      </a:rPr>
                      <m:t>+10+3</m:t>
                    </m:r>
                    <m:r>
                      <a:rPr lang="en-AU" sz="1800" b="0" i="1" smtClean="0">
                        <a:effectLst/>
                        <a:latin typeface="Cambria Math" panose="02040503050406030204" pitchFamily="18" charset="0"/>
                        <a:ea typeface="Calibri" panose="020F0502020204030204" pitchFamily="34" charset="0"/>
                      </a:rPr>
                      <m:t>𝑐</m:t>
                    </m:r>
                    <m:r>
                      <a:rPr lang="en-AU" sz="1800" b="0" i="1" smtClean="0">
                        <a:effectLst/>
                        <a:latin typeface="Cambria Math" panose="02040503050406030204" pitchFamily="18" charset="0"/>
                        <a:ea typeface="Calibri" panose="020F0502020204030204" pitchFamily="34" charset="0"/>
                      </a:rPr>
                      <m:t>=70</m:t>
                    </m:r>
                  </m:oMath>
                </a14:m>
                <a:r>
                  <a:rPr lang="en-AU" sz="1800" b="0">
                    <a:effectLst/>
                    <a:latin typeface="Arial" panose="020B0604020202020204" pitchFamily="34" charset="0"/>
                    <a:ea typeface="Calibri" panose="020F0502020204030204" pitchFamily="34" charset="0"/>
                  </a:rPr>
                  <a:t> </a:t>
                </a:r>
              </a:p>
              <a:p>
                <a:pPr lvl="0">
                  <a:lnSpc>
                    <a:spcPct val="125000"/>
                  </a:lnSpc>
                  <a:spcBef>
                    <a:spcPts val="1200"/>
                  </a:spcBef>
                  <a:spcAft>
                    <a:spcPts val="600"/>
                  </a:spcAft>
                </a:pPr>
                <a:r>
                  <a:rPr lang="en-AU" sz="1800" b="0">
                    <a:effectLst/>
                    <a:latin typeface="Arial" panose="020B0604020202020204" pitchFamily="34" charset="0"/>
                    <a:ea typeface="Calibri" panose="020F0502020204030204" pitchFamily="34" charset="0"/>
                  </a:rPr>
                  <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5</m:t>
                    </m:r>
                    <m:r>
                      <a:rPr lang="en-AU" sz="1800" b="0" i="1" smtClean="0">
                        <a:effectLst/>
                        <a:latin typeface="Cambria Math" panose="02040503050406030204" pitchFamily="18" charset="0"/>
                        <a:ea typeface="Calibri" panose="020F0502020204030204" pitchFamily="34" charset="0"/>
                      </a:rPr>
                      <m:t>𝑐</m:t>
                    </m:r>
                    <m:r>
                      <a:rPr lang="en-AU" sz="1800" b="0" i="1" smtClean="0">
                        <a:effectLst/>
                        <a:latin typeface="Cambria Math" panose="02040503050406030204" pitchFamily="18" charset="0"/>
                        <a:ea typeface="Calibri" panose="020F0502020204030204" pitchFamily="34" charset="0"/>
                      </a:rPr>
                      <m:t>+10=70</m:t>
                    </m:r>
                  </m:oMath>
                </a14:m>
                <a:r>
                  <a:rPr lang="en-AU" sz="1800" b="0">
                    <a:effectLst/>
                    <a:latin typeface="Arial" panose="020B0604020202020204" pitchFamily="34" charset="0"/>
                    <a:ea typeface="Calibri" panose="020F0502020204030204" pitchFamily="34" charset="0"/>
                  </a:rPr>
                  <a:t> </a:t>
                </a:r>
              </a:p>
              <a:p>
                <a:pPr lvl="0">
                  <a:lnSpc>
                    <a:spcPct val="125000"/>
                  </a:lnSpc>
                  <a:spcBef>
                    <a:spcPts val="1200"/>
                  </a:spcBef>
                  <a:spcAft>
                    <a:spcPts val="600"/>
                  </a:spcAft>
                </a:pPr>
                <a:r>
                  <a:rPr lang="en-AU" sz="1800" b="0">
                    <a:effectLst/>
                    <a:latin typeface="Arial" panose="020B0604020202020204" pitchFamily="34" charset="0"/>
                    <a:ea typeface="Calibri" panose="020F0502020204030204" pitchFamily="34" charset="0"/>
                  </a:rPr>
                  <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5</m:t>
                    </m:r>
                    <m:r>
                      <a:rPr lang="en-AU" sz="1800" b="0" i="1" smtClean="0">
                        <a:effectLst/>
                        <a:latin typeface="Cambria Math" panose="02040503050406030204" pitchFamily="18" charset="0"/>
                        <a:ea typeface="Calibri" panose="020F0502020204030204" pitchFamily="34" charset="0"/>
                      </a:rPr>
                      <m:t>𝑐</m:t>
                    </m:r>
                    <m:r>
                      <a:rPr lang="en-AU" sz="1800" b="0" i="1" smtClean="0">
                        <a:effectLst/>
                        <a:latin typeface="Cambria Math" panose="02040503050406030204" pitchFamily="18" charset="0"/>
                        <a:ea typeface="Calibri" panose="020F0502020204030204" pitchFamily="34" charset="0"/>
                      </a:rPr>
                      <m:t>=</m:t>
                    </m:r>
                    <m:r>
                      <a:rPr lang="en-AU" sz="1800" b="0" i="0" smtClean="0">
                        <a:effectLst/>
                        <a:latin typeface="Cambria Math" panose="02040503050406030204" pitchFamily="18" charset="0"/>
                        <a:ea typeface="Calibri" panose="020F0502020204030204" pitchFamily="34" charset="0"/>
                      </a:rPr>
                      <m:t>60</m:t>
                    </m:r>
                  </m:oMath>
                </a14:m>
                <a:endParaRPr lang="en-AU" sz="1800" b="0" i="0">
                  <a:effectLst/>
                  <a:latin typeface="Cambria Math" panose="02040503050406030204" pitchFamily="18" charset="0"/>
                  <a:ea typeface="Calibri" panose="020F0502020204030204" pitchFamily="34" charset="0"/>
                </a:endParaRPr>
              </a:p>
              <a:p>
                <a:pPr lvl="0">
                  <a:lnSpc>
                    <a:spcPct val="125000"/>
                  </a:lnSpc>
                  <a:spcBef>
                    <a:spcPts val="1200"/>
                  </a:spcBef>
                  <a:spcAft>
                    <a:spcPts val="600"/>
                  </a:spcAft>
                </a:pPr>
                <a:r>
                  <a:rPr lang="en-AU" sz="1800" b="0" i="0">
                    <a:effectLst/>
                    <a:latin typeface="Cambria Math" panose="02040503050406030204" pitchFamily="18" charset="0"/>
                    <a:ea typeface="Calibri" panose="020F0502020204030204" pitchFamily="34" charset="0"/>
                  </a:rPr>
                  <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𝑐</m:t>
                    </m:r>
                    <m:r>
                      <a:rPr lang="en-AU" sz="1800" b="0" i="1" smtClean="0">
                        <a:effectLst/>
                        <a:latin typeface="Cambria Math" panose="02040503050406030204" pitchFamily="18" charset="0"/>
                        <a:ea typeface="Calibri" panose="020F0502020204030204" pitchFamily="34" charset="0"/>
                      </a:rPr>
                      <m:t>=12</m:t>
                    </m:r>
                  </m:oMath>
                </a14:m>
                <a:r>
                  <a:rPr lang="en-AU" sz="1800" b="0">
                    <a:effectLst/>
                    <a:latin typeface="Arial" panose="020B0604020202020204" pitchFamily="34" charset="0"/>
                    <a:ea typeface="Calibri" panose="020F0502020204030204" pitchFamily="34" charset="0"/>
                  </a:rPr>
                  <a:t> </a:t>
                </a:r>
              </a:p>
              <a:p>
                <a:pPr lvl="0">
                  <a:lnSpc>
                    <a:spcPct val="150000"/>
                  </a:lnSpc>
                  <a:spcBef>
                    <a:spcPts val="1200"/>
                  </a:spcBef>
                  <a:spcAft>
                    <a:spcPts val="600"/>
                  </a:spcAft>
                </a:pPr>
                <a:endParaRPr lang="en-AU" sz="1800">
                  <a:effectLst/>
                  <a:latin typeface="Arial" panose="020B0604020202020204" pitchFamily="34" charset="0"/>
                  <a:ea typeface="Calibri" panose="020F0502020204030204" pitchFamily="34" charset="0"/>
                </a:endParaRPr>
              </a:p>
            </p:txBody>
          </p:sp>
        </mc:Choice>
        <mc:Fallback xmlns="">
          <p:sp>
            <p:nvSpPr>
              <p:cNvPr id="12" name="Text Placeholder 11">
                <a:extLst>
                  <a:ext uri="{FF2B5EF4-FFF2-40B4-BE49-F238E27FC236}">
                    <a16:creationId xmlns:a16="http://schemas.microsoft.com/office/drawing/2014/main" id="{58B83A78-0D0E-199A-5AF3-1644EA34117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b="-253"/>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A7692660-5D25-5585-FCDB-3A61F1831229}"/>
              </a:ext>
            </a:extLst>
          </p:cNvPr>
          <p:cNvSpPr/>
          <p:nvPr/>
        </p:nvSpPr>
        <p:spPr>
          <a:xfrm>
            <a:off x="348000" y="4772025"/>
            <a:ext cx="2139075" cy="1586052"/>
          </a:xfrm>
          <a:prstGeom prst="wedgeRoundRectCallout">
            <a:avLst>
              <a:gd name="adj1" fmla="val -8080"/>
              <a:gd name="adj2" fmla="val -903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Why didn’t we need to change equation (1) or (2) before using them?</a:t>
            </a:r>
          </a:p>
        </p:txBody>
      </p:sp>
      <p:sp>
        <p:nvSpPr>
          <p:cNvPr id="10" name="Speech Bubble: Rectangle with Corners Rounded 9">
            <a:extLst>
              <a:ext uri="{FF2B5EF4-FFF2-40B4-BE49-F238E27FC236}">
                <a16:creationId xmlns:a16="http://schemas.microsoft.com/office/drawing/2014/main" id="{01C3A241-E2D1-69F2-A50B-FD4AF86DE1AB}"/>
              </a:ext>
            </a:extLst>
          </p:cNvPr>
          <p:cNvSpPr/>
          <p:nvPr/>
        </p:nvSpPr>
        <p:spPr>
          <a:xfrm>
            <a:off x="5296300" y="5290914"/>
            <a:ext cx="3352589" cy="1067163"/>
          </a:xfrm>
          <a:prstGeom prst="wedgeRoundRectCallout">
            <a:avLst>
              <a:gd name="adj1" fmla="val -79132"/>
              <a:gd name="adj2" fmla="val -1702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Could we have solved the previous problems using this method?</a:t>
            </a:r>
          </a:p>
        </p:txBody>
      </p:sp>
      <mc:AlternateContent xmlns:mc="http://schemas.openxmlformats.org/markup-compatibility/2006" xmlns:a14="http://schemas.microsoft.com/office/drawing/2010/main">
        <mc:Choice Requires="a14">
          <p:sp>
            <p:nvSpPr>
              <p:cNvPr id="26" name="Text Placeholder 11">
                <a:extLst>
                  <a:ext uri="{FF2B5EF4-FFF2-40B4-BE49-F238E27FC236}">
                    <a16:creationId xmlns:a16="http://schemas.microsoft.com/office/drawing/2014/main" id="{623E2CF4-DB56-4D1E-69E0-3EF341DFE5EF}"/>
                  </a:ext>
                </a:extLst>
              </p:cNvPr>
              <p:cNvSpPr txBox="1">
                <a:spLocks/>
              </p:cNvSpPr>
              <p:nvPr/>
            </p:nvSpPr>
            <p:spPr>
              <a:xfrm>
                <a:off x="6972595" y="2640874"/>
                <a:ext cx="5424778" cy="43166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200"/>
                  </a:spcBef>
                  <a:spcAft>
                    <a:spcPts val="600"/>
                  </a:spcAft>
                </a:pPr>
                <a:r>
                  <a:rPr lang="en-AU" sz="1800">
                    <a:ea typeface="Calibri" panose="020F0502020204030204" pitchFamily="34" charset="0"/>
                  </a:rPr>
                  <a:t>Sub </a:t>
                </a:r>
                <a14:m>
                  <m:oMath xmlns:m="http://schemas.openxmlformats.org/officeDocument/2006/math">
                    <m:r>
                      <m:rPr>
                        <m:sty m:val="p"/>
                      </m:rPr>
                      <a:rPr lang="en-AU" sz="1800" b="0" i="0" dirty="0" smtClean="0">
                        <a:latin typeface="Cambria Math" panose="02040503050406030204" pitchFamily="18" charset="0"/>
                        <a:ea typeface="Calibri" panose="020F0502020204030204" pitchFamily="34" charset="0"/>
                      </a:rPr>
                      <m:t>c</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12</m:t>
                    </m:r>
                  </m:oMath>
                </a14:m>
                <a:r>
                  <a:rPr lang="en-AU" sz="1800">
                    <a:ea typeface="Calibri" panose="020F0502020204030204" pitchFamily="34" charset="0"/>
                  </a:rPr>
                  <a:t> into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m:t>
                    </m:r>
                    <m:r>
                      <a:rPr lang="en-AU" sz="1800" i="1" dirty="0" smtClean="0">
                        <a:latin typeface="Cambria Math" panose="02040503050406030204" pitchFamily="18" charset="0"/>
                        <a:ea typeface="Calibri" panose="020F0502020204030204" pitchFamily="34" charset="0"/>
                      </a:rPr>
                      <m:t>)</m:t>
                    </m:r>
                  </m:oMath>
                </a14:m>
                <a:r>
                  <a:rPr lang="en-AU" sz="1800">
                    <a:ea typeface="Calibri" panose="020F0502020204030204" pitchFamily="34" charset="0"/>
                  </a:rPr>
                  <a:t>:</a:t>
                </a:r>
                <a14:m>
                  <m:oMath xmlns:m="http://schemas.openxmlformats.org/officeDocument/2006/math">
                    <m:r>
                      <a:rPr lang="en-AU" sz="1800" b="0" i="0"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𝑎</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12+5</m:t>
                    </m:r>
                  </m:oMath>
                </a14:m>
                <a:endParaRPr lang="en-AU" sz="1800">
                  <a:ea typeface="Calibri" panose="020F0502020204030204" pitchFamily="34" charset="0"/>
                </a:endParaRPr>
              </a:p>
              <a:p>
                <a:pPr>
                  <a:lnSpc>
                    <a:spcPct val="125000"/>
                  </a:lnSpc>
                  <a:spcBef>
                    <a:spcPts val="1200"/>
                  </a:spcBef>
                  <a:spcAft>
                    <a:spcPts val="600"/>
                  </a:spcAft>
                </a:pPr>
                <a:r>
                  <a:rPr lang="en-AU" sz="1800">
                    <a:ea typeface="Calibri" panose="020F0502020204030204" pitchFamily="34" charset="0"/>
                  </a:rPr>
                  <a:t>		      </a:t>
                </a:r>
                <a14:m>
                  <m:oMath xmlns:m="http://schemas.openxmlformats.org/officeDocument/2006/math">
                    <m:r>
                      <a:rPr lang="en-AU" sz="1800" b="0" i="1" dirty="0" smtClean="0">
                        <a:latin typeface="Cambria Math" panose="02040503050406030204" pitchFamily="18" charset="0"/>
                        <a:ea typeface="Calibri" panose="020F0502020204030204" pitchFamily="34" charset="0"/>
                      </a:rPr>
                      <m:t>𝑎</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17</m:t>
                    </m:r>
                  </m:oMath>
                </a14:m>
                <a:endParaRPr lang="en-AU" sz="1800">
                  <a:ea typeface="Calibri" panose="020F0502020204030204" pitchFamily="34" charset="0"/>
                </a:endParaRPr>
              </a:p>
              <a:p>
                <a:pPr>
                  <a:lnSpc>
                    <a:spcPct val="125000"/>
                  </a:lnSpc>
                  <a:spcBef>
                    <a:spcPts val="1200"/>
                  </a:spcBef>
                  <a:spcAft>
                    <a:spcPts val="600"/>
                  </a:spcAft>
                </a:pPr>
                <a14:m>
                  <m:oMath xmlns:m="http://schemas.openxmlformats.org/officeDocument/2006/math">
                    <m:r>
                      <a:rPr lang="en-AU" sz="1800" b="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𝑎</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17</m:t>
                    </m:r>
                    <m:r>
                      <a:rPr lang="en-AU" sz="1800" i="1"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𝑐</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12</m:t>
                    </m:r>
                  </m:oMath>
                </a14:m>
                <a:r>
                  <a:rPr lang="en-AU" sz="1800">
                    <a:ea typeface="Calibri" panose="020F0502020204030204" pitchFamily="34" charset="0"/>
                  </a:rPr>
                  <a:t> </a:t>
                </a:r>
              </a:p>
              <a:p>
                <a:pPr>
                  <a:lnSpc>
                    <a:spcPct val="125000"/>
                  </a:lnSpc>
                  <a:spcBef>
                    <a:spcPts val="1200"/>
                  </a:spcBef>
                  <a:spcAft>
                    <a:spcPts val="600"/>
                  </a:spcAft>
                </a:pPr>
                <a:r>
                  <a:rPr lang="en-AU" sz="1800">
                    <a:ea typeface="Calibri" panose="020F0502020204030204" pitchFamily="34" charset="0"/>
                  </a:rPr>
                  <a:t>An adult costs $17 and a child costs $12.</a:t>
                </a:r>
              </a:p>
            </p:txBody>
          </p:sp>
        </mc:Choice>
        <mc:Fallback xmlns="">
          <p:sp>
            <p:nvSpPr>
              <p:cNvPr id="26" name="Text Placeholder 11">
                <a:extLst>
                  <a:ext uri="{FF2B5EF4-FFF2-40B4-BE49-F238E27FC236}">
                    <a16:creationId xmlns:a16="http://schemas.microsoft.com/office/drawing/2014/main" id="{623E2CF4-DB56-4D1E-69E0-3EF341DFE5EF}"/>
                  </a:ext>
                </a:extLst>
              </p:cNvPr>
              <p:cNvSpPr txBox="1">
                <a:spLocks noRot="1" noChangeAspect="1" noMove="1" noResize="1" noEditPoints="1" noAdjustHandles="1" noChangeArrowheads="1" noChangeShapeType="1" noTextEdit="1"/>
              </p:cNvSpPr>
              <p:nvPr/>
            </p:nvSpPr>
            <p:spPr>
              <a:xfrm>
                <a:off x="6972595" y="2640874"/>
                <a:ext cx="5424778" cy="4316684"/>
              </a:xfrm>
              <a:prstGeom prst="rect">
                <a:avLst/>
              </a:prstGeom>
              <a:blipFill>
                <a:blip r:embed="rId4"/>
                <a:stretch>
                  <a:fillRect l="-2697" t="-989"/>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F60183EC-9889-1534-FC40-3578D6D8EFEA}"/>
              </a:ext>
              <a:ext uri="{C183D7F6-B498-43B3-948B-1728B52AA6E4}">
                <adec:decorative xmlns:adec="http://schemas.microsoft.com/office/drawing/2017/decorative" val="1"/>
              </a:ext>
            </a:extLst>
          </p:cNvPr>
          <p:cNvCxnSpPr/>
          <p:nvPr/>
        </p:nvCxnSpPr>
        <p:spPr>
          <a:xfrm>
            <a:off x="6096000" y="3240355"/>
            <a:ext cx="6000" cy="311772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B333E0E-59A4-EE0F-EAD4-403407AF1F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61185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856A6-D0EE-440D-95B1-E98ADE8EEC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53DED2-3F6A-055F-529E-54B96CBECF82}"/>
              </a:ext>
            </a:extLst>
          </p:cNvPr>
          <p:cNvSpPr>
            <a:spLocks noGrp="1"/>
          </p:cNvSpPr>
          <p:nvPr>
            <p:ph type="title"/>
          </p:nvPr>
        </p:nvSpPr>
        <p:spPr/>
        <p:txBody>
          <a:bodyPr/>
          <a:lstStyle/>
          <a:p>
            <a:r>
              <a:rPr lang="en-AU">
                <a:latin typeface="+mj-lt"/>
              </a:rPr>
              <a:t>Substitution method (2)</a:t>
            </a:r>
            <a:endParaRPr lang="en-AU"/>
          </a:p>
        </p:txBody>
      </p:sp>
      <p:sp>
        <p:nvSpPr>
          <p:cNvPr id="4" name="Text Placeholder 3">
            <a:extLst>
              <a:ext uri="{FF2B5EF4-FFF2-40B4-BE49-F238E27FC236}">
                <a16:creationId xmlns:a16="http://schemas.microsoft.com/office/drawing/2014/main" id="{E869802E-6923-EE55-C602-1DF2753B94B4}"/>
              </a:ext>
            </a:extLst>
          </p:cNvPr>
          <p:cNvSpPr>
            <a:spLocks noGrp="1"/>
          </p:cNvSpPr>
          <p:nvPr>
            <p:ph type="body" sz="quarter" idx="18"/>
          </p:nvPr>
        </p:nvSpPr>
        <p:spPr/>
        <p:txBody>
          <a:bodyPr/>
          <a:lstStyle/>
          <a:p>
            <a:r>
              <a:rPr lang="en-AU"/>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5D32990-C5F7-15AD-473F-5796842925F0}"/>
                  </a:ext>
                </a:extLst>
              </p:cNvPr>
              <p:cNvSpPr>
                <a:spLocks noGrp="1"/>
              </p:cNvSpPr>
              <p:nvPr>
                <p:ph type="body" sz="quarter" idx="17"/>
              </p:nvPr>
            </p:nvSpPr>
            <p:spPr/>
            <p:txBody>
              <a:bodyPr/>
              <a:lstStyle/>
              <a:p>
                <a:r>
                  <a:rPr lang="en-AU" sz="1800"/>
                  <a:t>Emma buys some fruit. An apple costs $1 more than a banana. If she buys 3 apples and 2 bananas for a total of $11, how much did they cost each? </a:t>
                </a:r>
                <a:r>
                  <a:rPr lang="en-AU" sz="1800">
                    <a:effectLst/>
                    <a:latin typeface="Arial" panose="020B0604020202020204" pitchFamily="34" charset="0"/>
                    <a:ea typeface="Calibri" panose="020F0502020204030204" pitchFamily="34" charset="0"/>
                  </a:rPr>
                  <a:t>Let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𝑎</m:t>
                    </m:r>
                  </m:oMath>
                </a14:m>
                <a:r>
                  <a:rPr lang="en-AU" sz="1800">
                    <a:effectLst/>
                    <a:latin typeface="Arial" panose="020B0604020202020204" pitchFamily="34" charset="0"/>
                    <a:ea typeface="Calibri" panose="020F0502020204030204" pitchFamily="34" charset="0"/>
                  </a:rPr>
                  <a:t> be the number of apples and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𝑏</m:t>
                    </m:r>
                  </m:oMath>
                </a14:m>
                <a:r>
                  <a:rPr lang="en-AU" sz="1800">
                    <a:effectLst/>
                    <a:latin typeface="Arial" panose="020B0604020202020204" pitchFamily="34" charset="0"/>
                    <a:ea typeface="Calibri" panose="020F0502020204030204" pitchFamily="34" charset="0"/>
                  </a:rPr>
                  <a:t> be the number </a:t>
                </a:r>
                <a:r>
                  <a:rPr lang="en-AU" sz="1800">
                    <a:ea typeface="Calibri" panose="020F0502020204030204" pitchFamily="34" charset="0"/>
                  </a:rPr>
                  <a:t>bananas</a:t>
                </a:r>
                <a:r>
                  <a:rPr lang="en-AU" sz="1800">
                    <a:effectLst/>
                    <a:latin typeface="Arial" panose="020B0604020202020204" pitchFamily="34" charset="0"/>
                    <a:ea typeface="Calibri" panose="020F0502020204030204" pitchFamily="34" charset="0"/>
                  </a:rPr>
                  <a:t>.</a:t>
                </a:r>
              </a:p>
              <a:p>
                <a:pPr lvl="0">
                  <a:lnSpc>
                    <a:spcPct val="150000"/>
                  </a:lnSpc>
                  <a:spcBef>
                    <a:spcPts val="1200"/>
                  </a:spcBef>
                  <a:spcAft>
                    <a:spcPts val="600"/>
                  </a:spcAft>
                </a:pPr>
                <a:r>
                  <a:rPr lang="en-AU" sz="1800">
                    <a:effectLst/>
                    <a:ea typeface="Calibri" panose="020F0502020204030204" pitchFamily="34" charset="0"/>
                  </a:rPr>
                  <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𝑎</m:t>
                    </m:r>
                    <m:r>
                      <a:rPr lang="en-AU" sz="1800" b="0" i="1" smtClean="0">
                        <a:effectLst/>
                        <a:latin typeface="Cambria Math" panose="02040503050406030204" pitchFamily="18" charset="0"/>
                        <a:ea typeface="Calibri" panose="020F0502020204030204" pitchFamily="34" charset="0"/>
                      </a:rPr>
                      <m:t>=</m:t>
                    </m:r>
                    <m:r>
                      <a:rPr lang="en-AU" sz="1800" b="0" i="1" smtClean="0">
                        <a:effectLst/>
                        <a:latin typeface="Cambria Math" panose="02040503050406030204" pitchFamily="18" charset="0"/>
                        <a:ea typeface="Calibri" panose="020F0502020204030204" pitchFamily="34" charset="0"/>
                      </a:rPr>
                      <m:t>𝑏</m:t>
                    </m:r>
                    <m:r>
                      <a:rPr lang="en-AU" sz="1800" b="0" i="1" smtClean="0">
                        <a:effectLst/>
                        <a:latin typeface="Cambria Math" panose="02040503050406030204" pitchFamily="18" charset="0"/>
                        <a:ea typeface="Calibri" panose="020F0502020204030204" pitchFamily="34" charset="0"/>
                      </a:rPr>
                      <m:t>+1</m:t>
                    </m:r>
                  </m:oMath>
                </a14:m>
                <a:r>
                  <a:rPr lang="en-AU" sz="1800">
                    <a:effectLst/>
                    <a:latin typeface="Arial" panose="020B0604020202020204" pitchFamily="34" charset="0"/>
                    <a:ea typeface="Calibri" panose="020F0502020204030204" pitchFamily="34" charset="0"/>
                  </a:rPr>
                  <a:t>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(1)</m:t>
                    </m:r>
                  </m:oMath>
                </a14:m>
                <a:endParaRPr lang="en-AU" sz="1800">
                  <a:effectLst/>
                  <a:latin typeface="Arial" panose="020B0604020202020204" pitchFamily="34" charset="0"/>
                  <a:ea typeface="Calibri" panose="020F0502020204030204" pitchFamily="34" charset="0"/>
                </a:endParaRPr>
              </a:p>
              <a:p>
                <a:pPr lvl="0">
                  <a:lnSpc>
                    <a:spcPct val="150000"/>
                  </a:lnSpc>
                  <a:spcBef>
                    <a:spcPts val="1200"/>
                  </a:spcBef>
                  <a:spcAft>
                    <a:spcPts val="600"/>
                  </a:spcAft>
                </a:pPr>
                <a:r>
                  <a:rPr lang="en-AU" sz="1800" b="0">
                    <a:ea typeface="Calibri" panose="020F0502020204030204" pitchFamily="34" charset="0"/>
                  </a:rPr>
                  <a:t>			</a:t>
                </a:r>
                <a14:m>
                  <m:oMath xmlns:m="http://schemas.openxmlformats.org/officeDocument/2006/math">
                    <m:r>
                      <a:rPr lang="en-AU" sz="1800" b="0" i="0" dirty="0" smtClean="0">
                        <a:latin typeface="Cambria Math" panose="02040503050406030204" pitchFamily="18" charset="0"/>
                        <a:ea typeface="Calibri" panose="020F0502020204030204" pitchFamily="34" charset="0"/>
                      </a:rPr>
                      <m:t>3</m:t>
                    </m:r>
                    <m:r>
                      <a:rPr lang="en-AU" sz="1800" b="0" i="1" dirty="0" smtClean="0">
                        <a:latin typeface="Cambria Math" panose="02040503050406030204" pitchFamily="18" charset="0"/>
                        <a:ea typeface="Calibri" panose="020F0502020204030204" pitchFamily="34" charset="0"/>
                      </a:rPr>
                      <m:t>𝑎</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2</m:t>
                    </m:r>
                    <m:r>
                      <a:rPr lang="en-AU" sz="1800" b="0" i="1" dirty="0" smtClean="0">
                        <a:latin typeface="Cambria Math" panose="02040503050406030204" pitchFamily="18" charset="0"/>
                        <a:ea typeface="Calibri" panose="020F0502020204030204" pitchFamily="34" charset="0"/>
                      </a:rPr>
                      <m:t>𝑏</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11</m:t>
                    </m:r>
                  </m:oMath>
                </a14:m>
                <a:r>
                  <a:rPr lang="en-AU" sz="1800">
                    <a:effectLst/>
                    <a:latin typeface="Arial" panose="020B0604020202020204" pitchFamily="34" charset="0"/>
                    <a:ea typeface="Calibri" panose="020F0502020204030204" pitchFamily="34" charset="0"/>
                  </a:rPr>
                  <a:t>	</a:t>
                </a:r>
                <a14:m>
                  <m:oMath xmlns:m="http://schemas.openxmlformats.org/officeDocument/2006/math">
                    <m:d>
                      <m:dPr>
                        <m:ctrlPr>
                          <a:rPr lang="en-AU" sz="1800" i="1" dirty="0" smtClean="0">
                            <a:effectLst/>
                            <a:latin typeface="Cambria Math" panose="02040503050406030204" pitchFamily="18" charset="0"/>
                            <a:ea typeface="Calibri" panose="020F0502020204030204" pitchFamily="34" charset="0"/>
                          </a:rPr>
                        </m:ctrlPr>
                      </m:dPr>
                      <m:e>
                        <m:r>
                          <a:rPr lang="en-AU" sz="1800" i="1" dirty="0" smtClean="0">
                            <a:effectLst/>
                            <a:latin typeface="Cambria Math" panose="02040503050406030204" pitchFamily="18" charset="0"/>
                            <a:ea typeface="Calibri" panose="020F0502020204030204" pitchFamily="34" charset="0"/>
                          </a:rPr>
                          <m:t>2</m:t>
                        </m:r>
                      </m:e>
                    </m:d>
                  </m:oMath>
                </a14:m>
                <a:endParaRPr lang="en-AU" sz="1800" i="1">
                  <a:effectLst/>
                  <a:latin typeface="Cambria Math" panose="02040503050406030204" pitchFamily="18" charset="0"/>
                  <a:ea typeface="Calibri" panose="020F0502020204030204" pitchFamily="34" charset="0"/>
                </a:endParaRPr>
              </a:p>
              <a:p>
                <a:pPr lvl="0">
                  <a:spcBef>
                    <a:spcPts val="1200"/>
                  </a:spcBef>
                  <a:spcAft>
                    <a:spcPts val="600"/>
                  </a:spcAft>
                </a:pPr>
                <a:r>
                  <a:rPr lang="en-AU" sz="1800">
                    <a:ea typeface="Calibri" panose="020F0502020204030204" pitchFamily="34" charset="0"/>
                  </a:rPr>
                  <a:t>Sub (1) into (2):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3</m:t>
                    </m:r>
                    <m:d>
                      <m:dPr>
                        <m:ctrlPr>
                          <a:rPr lang="en-AU" sz="1800" b="0" i="1" smtClean="0">
                            <a:effectLst/>
                            <a:latin typeface="Cambria Math" panose="02040503050406030204" pitchFamily="18" charset="0"/>
                            <a:ea typeface="Calibri" panose="020F0502020204030204" pitchFamily="34" charset="0"/>
                          </a:rPr>
                        </m:ctrlPr>
                      </m:dPr>
                      <m:e>
                        <m:r>
                          <a:rPr lang="en-AU" sz="1800" b="0" i="1" smtClean="0">
                            <a:effectLst/>
                            <a:latin typeface="Cambria Math" panose="02040503050406030204" pitchFamily="18" charset="0"/>
                            <a:ea typeface="Calibri" panose="020F0502020204030204" pitchFamily="34" charset="0"/>
                          </a:rPr>
                          <m:t>𝑏</m:t>
                        </m:r>
                        <m:r>
                          <a:rPr lang="en-AU" sz="1800" b="0" i="1" smtClean="0">
                            <a:effectLst/>
                            <a:latin typeface="Cambria Math" panose="02040503050406030204" pitchFamily="18" charset="0"/>
                            <a:ea typeface="Calibri" panose="020F0502020204030204" pitchFamily="34" charset="0"/>
                          </a:rPr>
                          <m:t>+1</m:t>
                        </m:r>
                      </m:e>
                    </m:d>
                    <m:r>
                      <a:rPr lang="en-AU" sz="1800" b="0" i="1" smtClean="0">
                        <a:effectLst/>
                        <a:latin typeface="Cambria Math" panose="02040503050406030204" pitchFamily="18" charset="0"/>
                        <a:ea typeface="Calibri" panose="020F0502020204030204" pitchFamily="34" charset="0"/>
                      </a:rPr>
                      <m:t>+2</m:t>
                    </m:r>
                    <m:r>
                      <a:rPr lang="en-AU" sz="1800" b="0" i="1" smtClean="0">
                        <a:effectLst/>
                        <a:latin typeface="Cambria Math" panose="02040503050406030204" pitchFamily="18" charset="0"/>
                        <a:ea typeface="Calibri" panose="020F0502020204030204" pitchFamily="34" charset="0"/>
                      </a:rPr>
                      <m:t>𝑏</m:t>
                    </m:r>
                    <m:r>
                      <a:rPr lang="en-AU" sz="1800" b="0" i="1" smtClean="0">
                        <a:effectLst/>
                        <a:latin typeface="Cambria Math" panose="02040503050406030204" pitchFamily="18" charset="0"/>
                        <a:ea typeface="Calibri" panose="020F0502020204030204" pitchFamily="34" charset="0"/>
                      </a:rPr>
                      <m:t>=11</m:t>
                    </m:r>
                  </m:oMath>
                </a14:m>
                <a:endParaRPr lang="en-AU" sz="1800" b="0" i="1">
                  <a:effectLst/>
                  <a:latin typeface="Cambria Math" panose="02040503050406030204" pitchFamily="18" charset="0"/>
                  <a:ea typeface="Calibri" panose="020F0502020204030204" pitchFamily="34" charset="0"/>
                </a:endParaRPr>
              </a:p>
              <a:p>
                <a:pPr lvl="0">
                  <a:spcBef>
                    <a:spcPts val="1200"/>
                  </a:spcBef>
                  <a:spcAft>
                    <a:spcPts val="600"/>
                  </a:spcAft>
                </a:pPr>
                <a:r>
                  <a:rPr lang="en-AU" sz="1800" b="0">
                    <a:effectLst/>
                    <a:ea typeface="Calibri" panose="020F0502020204030204" pitchFamily="34" charset="0"/>
                  </a:rPr>
                  <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5</m:t>
                    </m:r>
                    <m:r>
                      <a:rPr lang="en-AU" sz="1800" b="0" i="1" smtClean="0">
                        <a:effectLst/>
                        <a:latin typeface="Cambria Math" panose="02040503050406030204" pitchFamily="18" charset="0"/>
                        <a:ea typeface="Calibri" panose="020F0502020204030204" pitchFamily="34" charset="0"/>
                      </a:rPr>
                      <m:t>𝑏</m:t>
                    </m:r>
                    <m:r>
                      <a:rPr lang="en-AU" sz="1800" b="0" i="1" smtClean="0">
                        <a:effectLst/>
                        <a:latin typeface="Cambria Math" panose="02040503050406030204" pitchFamily="18" charset="0"/>
                        <a:ea typeface="Calibri" panose="020F0502020204030204" pitchFamily="34" charset="0"/>
                      </a:rPr>
                      <m:t>+3=11</m:t>
                    </m:r>
                  </m:oMath>
                </a14:m>
                <a:r>
                  <a:rPr lang="en-AU" sz="1800" b="0">
                    <a:effectLst/>
                    <a:ea typeface="Calibri" panose="020F0502020204030204" pitchFamily="34" charset="0"/>
                  </a:rPr>
                  <a:t> </a:t>
                </a:r>
              </a:p>
              <a:p>
                <a:pPr lvl="0">
                  <a:spcBef>
                    <a:spcPts val="1200"/>
                  </a:spcBef>
                  <a:spcAft>
                    <a:spcPts val="600"/>
                  </a:spcAft>
                </a:pPr>
                <a:r>
                  <a:rPr lang="en-AU" sz="1800" b="0">
                    <a:effectLst/>
                    <a:ea typeface="Calibri" panose="020F0502020204030204" pitchFamily="34" charset="0"/>
                  </a:rPr>
                  <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5</m:t>
                    </m:r>
                    <m:r>
                      <a:rPr lang="en-AU" sz="1800" b="0" i="1" smtClean="0">
                        <a:effectLst/>
                        <a:latin typeface="Cambria Math" panose="02040503050406030204" pitchFamily="18" charset="0"/>
                        <a:ea typeface="Calibri" panose="020F0502020204030204" pitchFamily="34" charset="0"/>
                      </a:rPr>
                      <m:t>𝑏</m:t>
                    </m:r>
                    <m:r>
                      <a:rPr lang="en-AU" sz="1800" b="0" i="1" smtClean="0">
                        <a:effectLst/>
                        <a:latin typeface="Cambria Math" panose="02040503050406030204" pitchFamily="18" charset="0"/>
                        <a:ea typeface="Calibri" panose="020F0502020204030204" pitchFamily="34" charset="0"/>
                      </a:rPr>
                      <m:t>=8</m:t>
                    </m:r>
                  </m:oMath>
                </a14:m>
                <a:r>
                  <a:rPr lang="en-AU" sz="1800" b="0">
                    <a:effectLst/>
                    <a:ea typeface="Calibri" panose="020F0502020204030204" pitchFamily="34" charset="0"/>
                  </a:rPr>
                  <a:t> </a:t>
                </a:r>
              </a:p>
              <a:p>
                <a:pPr lvl="0">
                  <a:spcBef>
                    <a:spcPts val="1200"/>
                  </a:spcBef>
                  <a:spcAft>
                    <a:spcPts val="600"/>
                  </a:spcAft>
                </a:pPr>
                <a:r>
                  <a:rPr lang="en-AU" sz="1800" b="0">
                    <a:effectLst/>
                    <a:ea typeface="Calibri" panose="020F0502020204030204" pitchFamily="34" charset="0"/>
                  </a:rPr>
                  <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𝑏</m:t>
                    </m:r>
                    <m:r>
                      <a:rPr lang="en-AU" sz="1800" b="0" i="1" smtClean="0">
                        <a:effectLst/>
                        <a:latin typeface="Cambria Math" panose="02040503050406030204" pitchFamily="18" charset="0"/>
                        <a:ea typeface="Calibri" panose="020F0502020204030204" pitchFamily="34" charset="0"/>
                      </a:rPr>
                      <m:t>=1.6</m:t>
                    </m:r>
                  </m:oMath>
                </a14:m>
                <a:r>
                  <a:rPr lang="en-AU" sz="1800">
                    <a:effectLst/>
                    <a:ea typeface="Calibri" panose="020F0502020204030204" pitchFamily="34" charset="0"/>
                  </a:rPr>
                  <a:t> </a:t>
                </a:r>
              </a:p>
              <a:p>
                <a:endParaRPr lang="en-AU"/>
              </a:p>
              <a:p>
                <a:endParaRPr lang="en-AU"/>
              </a:p>
            </p:txBody>
          </p:sp>
        </mc:Choice>
        <mc:Fallback xmlns="">
          <p:sp>
            <p:nvSpPr>
              <p:cNvPr id="5" name="Text Placeholder 4">
                <a:extLst>
                  <a:ext uri="{FF2B5EF4-FFF2-40B4-BE49-F238E27FC236}">
                    <a16:creationId xmlns:a16="http://schemas.microsoft.com/office/drawing/2014/main" id="{F5D32990-C5F7-15AD-473F-5796842925F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21" r="-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97D1AD93-6CEE-E375-784F-B508ABEC7439}"/>
                  </a:ext>
                </a:extLst>
              </p:cNvPr>
              <p:cNvSpPr txBox="1">
                <a:spLocks/>
              </p:cNvSpPr>
              <p:nvPr/>
            </p:nvSpPr>
            <p:spPr>
              <a:xfrm>
                <a:off x="7323313" y="2719722"/>
                <a:ext cx="5424778" cy="43166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sz="1800">
                    <a:ea typeface="Calibri" panose="020F0502020204030204" pitchFamily="34" charset="0"/>
                  </a:rPr>
                  <a:t>Sub </a:t>
                </a:r>
                <a14:m>
                  <m:oMath xmlns:m="http://schemas.openxmlformats.org/officeDocument/2006/math">
                    <m:r>
                      <a:rPr lang="en-AU" sz="1800" i="1">
                        <a:latin typeface="Cambria Math" panose="02040503050406030204" pitchFamily="18" charset="0"/>
                        <a:ea typeface="Calibri" panose="020F0502020204030204" pitchFamily="34" charset="0"/>
                      </a:rPr>
                      <m:t>𝑏</m:t>
                    </m:r>
                    <m:r>
                      <a:rPr lang="en-AU" sz="1800" i="1">
                        <a:latin typeface="Cambria Math" panose="02040503050406030204" pitchFamily="18" charset="0"/>
                        <a:ea typeface="Calibri" panose="020F0502020204030204" pitchFamily="34" charset="0"/>
                      </a:rPr>
                      <m:t>=1.6</m:t>
                    </m:r>
                  </m:oMath>
                </a14:m>
                <a:r>
                  <a:rPr lang="en-AU" sz="1800">
                    <a:ea typeface="Calibri" panose="020F0502020204030204" pitchFamily="34" charset="0"/>
                  </a:rPr>
                  <a:t> into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m:t>
                    </m:r>
                    <m:r>
                      <a:rPr lang="en-AU" sz="1800" i="1" dirty="0" smtClean="0">
                        <a:latin typeface="Cambria Math" panose="02040503050406030204" pitchFamily="18" charset="0"/>
                        <a:ea typeface="Calibri" panose="020F0502020204030204" pitchFamily="34" charset="0"/>
                      </a:rPr>
                      <m:t>)</m:t>
                    </m:r>
                  </m:oMath>
                </a14:m>
                <a:r>
                  <a:rPr lang="en-AU" sz="1800">
                    <a:ea typeface="Calibri" panose="020F0502020204030204" pitchFamily="34" charset="0"/>
                  </a:rPr>
                  <a:t>:   </a:t>
                </a:r>
                <a14:m>
                  <m:oMath xmlns:m="http://schemas.openxmlformats.org/officeDocument/2006/math">
                    <m:r>
                      <a:rPr lang="en-AU" sz="1800" b="0" i="0" dirty="0" smtClean="0">
                        <a:latin typeface="Cambria Math" panose="02040503050406030204" pitchFamily="18" charset="0"/>
                        <a:ea typeface="Calibri" panose="020F0502020204030204" pitchFamily="34" charset="0"/>
                      </a:rPr>
                      <m:t> </m:t>
                    </m:r>
                    <m:r>
                      <a:rPr lang="en-AU" sz="1800" i="1" dirty="0" smtClean="0">
                        <a:latin typeface="Cambria Math" panose="02040503050406030204" pitchFamily="18" charset="0"/>
                        <a:ea typeface="Calibri" panose="020F0502020204030204" pitchFamily="34" charset="0"/>
                      </a:rPr>
                      <m:t>𝑎</m:t>
                    </m:r>
                    <m:r>
                      <a:rPr lang="en-AU" sz="1800" i="1" dirty="0" smtClean="0">
                        <a:latin typeface="Cambria Math" panose="02040503050406030204" pitchFamily="18" charset="0"/>
                        <a:ea typeface="Calibri" panose="020F0502020204030204" pitchFamily="34" charset="0"/>
                      </a:rPr>
                      <m:t>=1.6+1</m:t>
                    </m:r>
                  </m:oMath>
                </a14:m>
                <a:endParaRPr lang="en-AU" sz="1800" i="1">
                  <a:latin typeface="Cambria Math" panose="02040503050406030204" pitchFamily="18" charset="0"/>
                  <a:ea typeface="Calibri" panose="020F0502020204030204" pitchFamily="34" charset="0"/>
                </a:endParaRPr>
              </a:p>
              <a:p>
                <a:pPr>
                  <a:spcBef>
                    <a:spcPts val="1200"/>
                  </a:spcBef>
                  <a:spcAft>
                    <a:spcPts val="600"/>
                  </a:spcAft>
                </a:pPr>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ea typeface="Calibri" panose="020F0502020204030204" pitchFamily="34" charset="0"/>
                        </a:rPr>
                        <m:t>𝑎</m:t>
                      </m:r>
                      <m:r>
                        <a:rPr lang="en-AU" sz="1800" b="0" i="1" dirty="0" smtClean="0">
                          <a:latin typeface="Cambria Math" panose="02040503050406030204" pitchFamily="18" charset="0"/>
                          <a:ea typeface="Calibri" panose="020F0502020204030204" pitchFamily="34" charset="0"/>
                        </a:rPr>
                        <m:t>=2.6</m:t>
                      </m:r>
                    </m:oMath>
                  </m:oMathPara>
                </a14:m>
                <a:endParaRPr lang="en-AU" sz="1800" b="0">
                  <a:ea typeface="Calibri" panose="020F0502020204030204" pitchFamily="34" charset="0"/>
                </a:endParaRPr>
              </a:p>
              <a:p>
                <a:pPr>
                  <a:spcBef>
                    <a:spcPts val="1200"/>
                  </a:spcBef>
                  <a:spcAft>
                    <a:spcPts val="600"/>
                  </a:spcAft>
                </a:pPr>
                <a14:m>
                  <m:oMath xmlns:m="http://schemas.openxmlformats.org/officeDocument/2006/math">
                    <m:r>
                      <a:rPr lang="en-AU" sz="1800" b="0" i="1" dirty="0" smtClean="0">
                        <a:latin typeface="Cambria Math" panose="02040503050406030204" pitchFamily="18" charset="0"/>
                        <a:ea typeface="Calibri" panose="020F0502020204030204" pitchFamily="34" charset="0"/>
                      </a:rPr>
                      <m:t>∴</m:t>
                    </m:r>
                    <m:r>
                      <a:rPr lang="en-AU" sz="1800" i="1" dirty="0" smtClean="0">
                        <a:latin typeface="Cambria Math" panose="02040503050406030204" pitchFamily="18" charset="0"/>
                        <a:ea typeface="Calibri" panose="020F0502020204030204" pitchFamily="34" charset="0"/>
                      </a:rPr>
                      <m:t>𝑎</m:t>
                    </m:r>
                    <m:r>
                      <a:rPr lang="en-AU" sz="1800" i="1" dirty="0" smtClean="0">
                        <a:latin typeface="Cambria Math" panose="02040503050406030204" pitchFamily="18" charset="0"/>
                        <a:ea typeface="Calibri" panose="020F0502020204030204" pitchFamily="34" charset="0"/>
                      </a:rPr>
                      <m:t>=2.6, </m:t>
                    </m:r>
                    <m:r>
                      <a:rPr lang="en-AU" sz="1800" b="0" i="1" dirty="0" smtClean="0">
                        <a:latin typeface="Cambria Math" panose="02040503050406030204" pitchFamily="18" charset="0"/>
                        <a:ea typeface="Calibri" panose="020F0502020204030204" pitchFamily="34" charset="0"/>
                      </a:rPr>
                      <m:t>𝑏</m:t>
                    </m:r>
                    <m:r>
                      <a:rPr lang="en-AU" sz="1800" i="1" dirty="0" smtClean="0">
                        <a:latin typeface="Cambria Math" panose="02040503050406030204" pitchFamily="18" charset="0"/>
                        <a:ea typeface="Calibri" panose="020F0502020204030204" pitchFamily="34" charset="0"/>
                      </a:rPr>
                      <m:t>=1</m:t>
                    </m:r>
                    <m:r>
                      <a:rPr lang="en-AU" sz="1800" b="0" i="1" dirty="0" smtClean="0">
                        <a:latin typeface="Cambria Math" panose="02040503050406030204" pitchFamily="18" charset="0"/>
                        <a:ea typeface="Calibri" panose="020F0502020204030204" pitchFamily="34" charset="0"/>
                      </a:rPr>
                      <m:t>.6 </m:t>
                    </m:r>
                  </m:oMath>
                </a14:m>
                <a:r>
                  <a:rPr lang="en-AU" sz="1800">
                    <a:ea typeface="Calibri" panose="020F0502020204030204" pitchFamily="34" charset="0"/>
                  </a:rPr>
                  <a:t> </a:t>
                </a:r>
              </a:p>
              <a:p>
                <a:pPr>
                  <a:spcBef>
                    <a:spcPts val="1200"/>
                  </a:spcBef>
                  <a:spcAft>
                    <a:spcPts val="600"/>
                  </a:spcAft>
                </a:pPr>
                <a:r>
                  <a:rPr lang="en-AU" sz="1800">
                    <a:ea typeface="Calibri" panose="020F0502020204030204" pitchFamily="34" charset="0"/>
                  </a:rPr>
                  <a:t>An apple cost $2.60 and a banana </a:t>
                </a:r>
                <a:br>
                  <a:rPr lang="en-AU" sz="1800">
                    <a:ea typeface="Calibri" panose="020F0502020204030204" pitchFamily="34" charset="0"/>
                  </a:rPr>
                </a:br>
                <a:r>
                  <a:rPr lang="en-AU" sz="1800">
                    <a:ea typeface="Calibri" panose="020F0502020204030204" pitchFamily="34" charset="0"/>
                  </a:rPr>
                  <a:t>costs $1.60</a:t>
                </a:r>
              </a:p>
            </p:txBody>
          </p:sp>
        </mc:Choice>
        <mc:Fallback xmlns="">
          <p:sp>
            <p:nvSpPr>
              <p:cNvPr id="8" name="Text Placeholder 11">
                <a:extLst>
                  <a:ext uri="{FF2B5EF4-FFF2-40B4-BE49-F238E27FC236}">
                    <a16:creationId xmlns:a16="http://schemas.microsoft.com/office/drawing/2014/main" id="{97D1AD93-6CEE-E375-784F-B508ABEC7439}"/>
                  </a:ext>
                </a:extLst>
              </p:cNvPr>
              <p:cNvSpPr txBox="1">
                <a:spLocks noRot="1" noChangeAspect="1" noMove="1" noResize="1" noEditPoints="1" noAdjustHandles="1" noChangeArrowheads="1" noChangeShapeType="1" noTextEdit="1"/>
              </p:cNvSpPr>
              <p:nvPr/>
            </p:nvSpPr>
            <p:spPr>
              <a:xfrm>
                <a:off x="7323313" y="2719722"/>
                <a:ext cx="5424778" cy="4316684"/>
              </a:xfrm>
              <a:prstGeom prst="rect">
                <a:avLst/>
              </a:prstGeom>
              <a:blipFill>
                <a:blip r:embed="rId3"/>
                <a:stretch>
                  <a:fillRect l="-2584"/>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05A9DEA-F4E7-55B1-DDBB-9881681CD91F}"/>
              </a:ext>
              <a:ext uri="{C183D7F6-B498-43B3-948B-1728B52AA6E4}">
                <adec:decorative xmlns:adec="http://schemas.microsoft.com/office/drawing/2017/decorative" val="1"/>
              </a:ext>
            </a:extLst>
          </p:cNvPr>
          <p:cNvCxnSpPr/>
          <p:nvPr/>
        </p:nvCxnSpPr>
        <p:spPr>
          <a:xfrm>
            <a:off x="6330819" y="3131019"/>
            <a:ext cx="6000" cy="3117722"/>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6431505-BCDB-A2BC-2282-6330A687A0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60938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43B11B-9AC8-444E-4E0B-64811BDD9D7F}"/>
              </a:ext>
            </a:extLst>
          </p:cNvPr>
          <p:cNvSpPr>
            <a:spLocks noGrp="1"/>
          </p:cNvSpPr>
          <p:nvPr>
            <p:ph type="title"/>
          </p:nvPr>
        </p:nvSpPr>
        <p:spPr/>
        <p:txBody>
          <a:bodyPr/>
          <a:lstStyle/>
          <a:p>
            <a:r>
              <a:rPr lang="en-AU"/>
              <a:t>Choosing a method</a:t>
            </a:r>
          </a:p>
        </p:txBody>
      </p:sp>
      <p:sp>
        <p:nvSpPr>
          <p:cNvPr id="4" name="Text Placeholder 3">
            <a:extLst>
              <a:ext uri="{FF2B5EF4-FFF2-40B4-BE49-F238E27FC236}">
                <a16:creationId xmlns:a16="http://schemas.microsoft.com/office/drawing/2014/main" id="{C8FDB529-C639-AE69-46D7-D130197AED45}"/>
              </a:ext>
            </a:extLst>
          </p:cNvPr>
          <p:cNvSpPr>
            <a:spLocks noGrp="1"/>
          </p:cNvSpPr>
          <p:nvPr>
            <p:ph type="body" sz="quarter" idx="18"/>
          </p:nvPr>
        </p:nvSpPr>
        <p:spPr/>
        <p:txBody>
          <a:bodyPr/>
          <a:lstStyle/>
          <a:p>
            <a:r>
              <a:rPr lang="en-AU"/>
              <a:t>Think-pair-share</a:t>
            </a:r>
          </a:p>
        </p:txBody>
      </p:sp>
      <p:sp>
        <p:nvSpPr>
          <p:cNvPr id="5" name="Text Placeholder 4">
            <a:extLst>
              <a:ext uri="{FF2B5EF4-FFF2-40B4-BE49-F238E27FC236}">
                <a16:creationId xmlns:a16="http://schemas.microsoft.com/office/drawing/2014/main" id="{22E8E96F-B8E0-7BAC-FAF9-5772C9896B97}"/>
              </a:ext>
            </a:extLst>
          </p:cNvPr>
          <p:cNvSpPr>
            <a:spLocks noGrp="1"/>
          </p:cNvSpPr>
          <p:nvPr>
            <p:ph type="body" sz="quarter" idx="17"/>
          </p:nvPr>
        </p:nvSpPr>
        <p:spPr/>
        <p:txBody>
          <a:bodyPr/>
          <a:lstStyle/>
          <a:p>
            <a:r>
              <a:rPr lang="en-AU"/>
              <a:t>Consider the following pairs of simultaneous equations (do not solve them).</a:t>
            </a:r>
            <a:br>
              <a:rPr lang="en-AU"/>
            </a:br>
            <a:r>
              <a:rPr lang="en-AU"/>
              <a:t>For which pairs would you use the elimination method, or the substitution method? How did you make your choice? Are there any pairs you would solve graphically?</a:t>
            </a:r>
          </a:p>
          <a:p>
            <a:endParaRPr lang="en-AU"/>
          </a:p>
          <a:p>
            <a:endParaRPr lang="en-AU"/>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9670735-3AF5-7D70-A80A-497A54488586}"/>
                  </a:ext>
                </a:extLst>
              </p:cNvPr>
              <p:cNvGraphicFramePr>
                <a:graphicFrameLocks noGrp="1"/>
              </p:cNvGraphicFramePr>
              <p:nvPr>
                <p:extLst>
                  <p:ext uri="{D42A27DB-BD31-4B8C-83A1-F6EECF244321}">
                    <p14:modId xmlns:p14="http://schemas.microsoft.com/office/powerpoint/2010/main" val="2740042717"/>
                  </p:ext>
                </p:extLst>
              </p:nvPr>
            </p:nvGraphicFramePr>
            <p:xfrm>
              <a:off x="1830832" y="3427941"/>
              <a:ext cx="8128000" cy="201168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1221850079"/>
                        </a:ext>
                      </a:extLst>
                    </a:gridCol>
                    <a:gridCol w="4064000">
                      <a:extLst>
                        <a:ext uri="{9D8B030D-6E8A-4147-A177-3AD203B41FA5}">
                          <a16:colId xmlns:a16="http://schemas.microsoft.com/office/drawing/2014/main" val="20441068"/>
                        </a:ext>
                      </a:extLst>
                    </a:gridCol>
                  </a:tblGrid>
                  <a:tr h="370840">
                    <a:tc>
                      <a:txBody>
                        <a:bodyPr/>
                        <a:lstStyle/>
                        <a:p>
                          <a:r>
                            <a:rPr lang="en-AU" sz="2000"/>
                            <a:t>a.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−7</m:t>
                              </m:r>
                            </m:oMath>
                          </a14:m>
                          <a:endParaRPr lang="en-AU" sz="2000" b="0" i="1">
                            <a:latin typeface="Cambria Math" panose="02040503050406030204" pitchFamily="18" charset="0"/>
                          </a:endParaRPr>
                        </a:p>
                        <a:p>
                          <a:r>
                            <a:rPr lang="en-AU" sz="2000" b="0"/>
                            <a:t>       </a:t>
                          </a:r>
                          <a14:m>
                            <m:oMath xmlns:m="http://schemas.openxmlformats.org/officeDocument/2006/math">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𝑦</m:t>
                              </m:r>
                              <m:r>
                                <a:rPr lang="en-AU" sz="2000" b="0" i="1" smtClean="0">
                                  <a:latin typeface="Cambria Math" panose="02040503050406030204" pitchFamily="18" charset="0"/>
                                </a:rPr>
                                <m:t>=13</m:t>
                              </m:r>
                            </m:oMath>
                          </a14:m>
                          <a:endParaRPr lang="en-AU" sz="2000" b="0"/>
                        </a:p>
                        <a:p>
                          <a:endParaRPr lang="en-AU" sz="200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a:t>b.    </a:t>
                          </a:r>
                          <a14:m>
                            <m:oMath xmlns:m="http://schemas.openxmlformats.org/officeDocument/2006/math">
                              <m:r>
                                <a:rPr lang="en-AU" sz="2000" i="1" dirty="0" smtClean="0">
                                  <a:latin typeface="Cambria Math" panose="02040503050406030204" pitchFamily="18" charset="0"/>
                                </a:rPr>
                                <m:t>2</m:t>
                              </m:r>
                              <m:r>
                                <a:rPr lang="en-AU" sz="2000" i="1" dirty="0" smtClean="0">
                                  <a:latin typeface="Cambria Math" panose="02040503050406030204" pitchFamily="18" charset="0"/>
                                </a:rPr>
                                <m:t>𝑥</m:t>
                              </m:r>
                              <m:r>
                                <a:rPr lang="en-AU" sz="2000" i="1" dirty="0" smtClean="0">
                                  <a:latin typeface="Cambria Math" panose="02040503050406030204" pitchFamily="18" charset="0"/>
                                </a:rPr>
                                <m:t>+3</m:t>
                              </m:r>
                              <m:r>
                                <a:rPr lang="en-AU" sz="2000" i="1" dirty="0" smtClean="0">
                                  <a:latin typeface="Cambria Math" panose="02040503050406030204" pitchFamily="18" charset="0"/>
                                </a:rPr>
                                <m:t>𝑦</m:t>
                              </m:r>
                              <m:r>
                                <a:rPr lang="en-AU" sz="2000" b="0" i="1" dirty="0" smtClean="0">
                                  <a:latin typeface="Cambria Math" panose="02040503050406030204" pitchFamily="18" charset="0"/>
                                </a:rPr>
                                <m:t>=12 </m:t>
                              </m:r>
                            </m:oMath>
                          </a14:m>
                          <a:endParaRPr lang="en-AU" sz="2000" b="0" i="1">
                            <a:latin typeface="Cambria Math" panose="020405030504060302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AU" sz="2000"/>
                            <a:t>       </a:t>
                          </a:r>
                          <a14:m>
                            <m:oMath xmlns:m="http://schemas.openxmlformats.org/officeDocument/2006/math">
                              <m:r>
                                <a:rPr lang="en-AU" sz="2000" i="1" dirty="0" smtClean="0">
                                  <a:latin typeface="Cambria Math" panose="02040503050406030204" pitchFamily="18" charset="0"/>
                                </a:rPr>
                                <m:t>4</m:t>
                              </m:r>
                              <m:r>
                                <a:rPr lang="en-AU" sz="2000" i="1" dirty="0" smtClean="0">
                                  <a:latin typeface="Cambria Math" panose="02040503050406030204" pitchFamily="18" charset="0"/>
                                </a:rPr>
                                <m:t>𝑥</m:t>
                              </m:r>
                              <m:r>
                                <a:rPr lang="en-AU" sz="2000" i="1" dirty="0" smtClean="0">
                                  <a:latin typeface="Cambria Math" panose="02040503050406030204" pitchFamily="18" charset="0"/>
                                </a:rPr>
                                <m:t>−3</m:t>
                              </m:r>
                              <m:r>
                                <a:rPr lang="en-AU" sz="2000" i="1" dirty="0" smtClean="0">
                                  <a:latin typeface="Cambria Math" panose="02040503050406030204" pitchFamily="18" charset="0"/>
                                </a:rPr>
                                <m:t>𝑦</m:t>
                              </m:r>
                              <m:r>
                                <a:rPr lang="en-AU" sz="2000" i="1" dirty="0" smtClean="0">
                                  <a:latin typeface="Cambria Math" panose="02040503050406030204" pitchFamily="18" charset="0"/>
                                </a:rPr>
                                <m:t>​=6​ </m:t>
                              </m:r>
                            </m:oMath>
                          </a14:m>
                          <a:r>
                            <a:rPr lang="en-AU" sz="2000"/>
                            <a:t> </a:t>
                          </a:r>
                        </a:p>
                        <a:p>
                          <a:endParaRPr lang="en-AU" sz="2000"/>
                        </a:p>
                      </a:txBody>
                      <a:tcPr/>
                    </a:tc>
                    <a:extLst>
                      <a:ext uri="{0D108BD9-81ED-4DB2-BD59-A6C34878D82A}">
                        <a16:rowId xmlns:a16="http://schemas.microsoft.com/office/drawing/2014/main" val="1380901541"/>
                      </a:ext>
                    </a:extLst>
                  </a:tr>
                  <a:tr h="370840">
                    <a:tc>
                      <a:txBody>
                        <a:bodyPr/>
                        <a:lstStyle/>
                        <a:p>
                          <a:r>
                            <a:rPr lang="en-AU" sz="2000"/>
                            <a:t>c.  </a:t>
                          </a:r>
                          <a14:m>
                            <m:oMath xmlns:m="http://schemas.openxmlformats.org/officeDocument/2006/math">
                              <m:r>
                                <a:rPr lang="en-AU" sz="2000" i="1" dirty="0" smtClean="0">
                                  <a:latin typeface="Cambria Math" panose="02040503050406030204" pitchFamily="18" charset="0"/>
                                </a:rPr>
                                <m:t>3</m:t>
                              </m:r>
                              <m:r>
                                <a:rPr lang="en-AU" sz="2000" i="1" dirty="0" smtClean="0">
                                  <a:latin typeface="Cambria Math" panose="02040503050406030204" pitchFamily="18" charset="0"/>
                                </a:rPr>
                                <m:t>𝑥</m:t>
                              </m:r>
                              <m:r>
                                <a:rPr lang="en-AU" sz="2000" i="1" dirty="0" smtClean="0">
                                  <a:latin typeface="Cambria Math" panose="02040503050406030204" pitchFamily="18" charset="0"/>
                                </a:rPr>
                                <m:t>−</m:t>
                              </m:r>
                              <m:r>
                                <a:rPr lang="en-AU" sz="2000" i="1" dirty="0" smtClean="0">
                                  <a:latin typeface="Cambria Math" panose="02040503050406030204" pitchFamily="18" charset="0"/>
                                </a:rPr>
                                <m:t>𝑦</m:t>
                              </m:r>
                              <m:r>
                                <a:rPr lang="en-AU" sz="2000" b="0" i="1" dirty="0" smtClean="0">
                                  <a:latin typeface="Cambria Math" panose="02040503050406030204" pitchFamily="18" charset="0"/>
                                </a:rPr>
                                <m:t>=4</m:t>
                              </m:r>
                            </m:oMath>
                          </a14:m>
                          <a:endParaRPr lang="en-AU" sz="2000"/>
                        </a:p>
                        <a:p>
                          <a:r>
                            <a:rPr lang="en-AU" sz="2000"/>
                            <a:t>     </a:t>
                          </a:r>
                          <a14:m>
                            <m:oMath xmlns:m="http://schemas.openxmlformats.org/officeDocument/2006/math">
                              <m:r>
                                <a:rPr lang="en-AU" sz="2000" i="1" dirty="0" smtClean="0">
                                  <a:latin typeface="Cambria Math" panose="02040503050406030204" pitchFamily="18" charset="0"/>
                                </a:rPr>
                                <m:t>𝑥</m:t>
                              </m:r>
                              <m:r>
                                <a:rPr lang="en-AU" sz="2000" i="1" dirty="0" smtClean="0">
                                  <a:latin typeface="Cambria Math" panose="02040503050406030204" pitchFamily="18" charset="0"/>
                                </a:rPr>
                                <m:t>+2</m:t>
                              </m:r>
                              <m:r>
                                <a:rPr lang="en-AU" sz="2000" i="1" dirty="0" smtClean="0">
                                  <a:latin typeface="Cambria Math" panose="02040503050406030204" pitchFamily="18" charset="0"/>
                                </a:rPr>
                                <m:t>𝑦</m:t>
                              </m:r>
                              <m:r>
                                <a:rPr lang="en-AU" sz="2000" i="1" dirty="0" smtClean="0">
                                  <a:latin typeface="Cambria Math" panose="02040503050406030204" pitchFamily="18" charset="0"/>
                                </a:rPr>
                                <m:t>​=7 </m:t>
                              </m:r>
                            </m:oMath>
                          </a14:m>
                          <a:r>
                            <a:rPr lang="en-AU" sz="2000"/>
                            <a:t> ​ </a:t>
                          </a:r>
                        </a:p>
                        <a:p>
                          <a:endParaRPr lang="en-AU" sz="2000"/>
                        </a:p>
                      </a:txBody>
                      <a:tcPr/>
                    </a:tc>
                    <a:tc>
                      <a:txBody>
                        <a:bodyPr/>
                        <a:lstStyle/>
                        <a:p>
                          <a:r>
                            <a:rPr lang="en-AU" sz="2000"/>
                            <a:t>d.   </a:t>
                          </a:r>
                          <a14:m>
                            <m:oMath xmlns:m="http://schemas.openxmlformats.org/officeDocument/2006/math">
                              <m:r>
                                <a:rPr lang="en-AU" sz="2000" i="1" dirty="0" smtClean="0">
                                  <a:latin typeface="Cambria Math" panose="02040503050406030204" pitchFamily="18" charset="0"/>
                                </a:rPr>
                                <m:t>𝑥</m:t>
                              </m:r>
                              <m:r>
                                <a:rPr lang="en-AU" sz="2000" i="1" dirty="0" smtClean="0">
                                  <a:latin typeface="Cambria Math" panose="02040503050406030204" pitchFamily="18" charset="0"/>
                                </a:rPr>
                                <m:t>+2</m:t>
                              </m:r>
                              <m:r>
                                <a:rPr lang="en-AU" sz="2000" i="1" dirty="0" smtClean="0">
                                  <a:latin typeface="Cambria Math" panose="02040503050406030204" pitchFamily="18" charset="0"/>
                                </a:rPr>
                                <m:t>𝑦</m:t>
                              </m:r>
                              <m:r>
                                <a:rPr lang="en-AU" sz="2000" i="1" dirty="0" smtClean="0">
                                  <a:latin typeface="Cambria Math" panose="02040503050406030204" pitchFamily="18" charset="0"/>
                                </a:rPr>
                                <m:t>=10</m:t>
                              </m:r>
                            </m:oMath>
                          </a14:m>
                          <a:endParaRPr lang="en-AU" sz="2000"/>
                        </a:p>
                        <a:p>
                          <a:r>
                            <a:rPr lang="en-AU" sz="2000"/>
                            <a:t>    </a:t>
                          </a:r>
                          <a14:m>
                            <m:oMath xmlns:m="http://schemas.openxmlformats.org/officeDocument/2006/math">
                              <m:r>
                                <a:rPr lang="en-AU" sz="2000" i="1" dirty="0" smtClean="0">
                                  <a:latin typeface="Cambria Math" panose="02040503050406030204" pitchFamily="18" charset="0"/>
                                </a:rPr>
                                <m:t>3</m:t>
                              </m:r>
                              <m:r>
                                <a:rPr lang="en-AU" sz="2000" i="1" dirty="0" smtClean="0">
                                  <a:latin typeface="Cambria Math" panose="02040503050406030204" pitchFamily="18" charset="0"/>
                                </a:rPr>
                                <m:t>𝑥</m:t>
                              </m:r>
                              <m:r>
                                <a:rPr lang="en-AU" sz="2000" i="1" dirty="0" smtClean="0">
                                  <a:latin typeface="Cambria Math" panose="02040503050406030204" pitchFamily="18" charset="0"/>
                                </a:rPr>
                                <m:t>+4</m:t>
                              </m:r>
                              <m:r>
                                <a:rPr lang="en-AU" sz="2000" i="1" dirty="0" smtClean="0">
                                  <a:latin typeface="Cambria Math" panose="02040503050406030204" pitchFamily="18" charset="0"/>
                                </a:rPr>
                                <m:t>𝑦</m:t>
                              </m:r>
                              <m:r>
                                <a:rPr lang="en-AU" sz="2000" i="1" dirty="0" smtClean="0">
                                  <a:latin typeface="Cambria Math" panose="02040503050406030204" pitchFamily="18" charset="0"/>
                                </a:rPr>
                                <m:t>​=24​ </m:t>
                              </m:r>
                            </m:oMath>
                          </a14:m>
                          <a:endParaRPr lang="en-AU" sz="2000"/>
                        </a:p>
                        <a:p>
                          <a:endParaRPr lang="en-AU" sz="2000"/>
                        </a:p>
                      </a:txBody>
                      <a:tcPr/>
                    </a:tc>
                    <a:extLst>
                      <a:ext uri="{0D108BD9-81ED-4DB2-BD59-A6C34878D82A}">
                        <a16:rowId xmlns:a16="http://schemas.microsoft.com/office/drawing/2014/main" val="3395616737"/>
                      </a:ext>
                    </a:extLst>
                  </a:tr>
                </a:tbl>
              </a:graphicData>
            </a:graphic>
          </p:graphicFrame>
        </mc:Choice>
        <mc:Fallback xmlns="">
          <p:graphicFrame>
            <p:nvGraphicFramePr>
              <p:cNvPr id="6" name="Table 5">
                <a:extLst>
                  <a:ext uri="{FF2B5EF4-FFF2-40B4-BE49-F238E27FC236}">
                    <a16:creationId xmlns:a16="http://schemas.microsoft.com/office/drawing/2014/main" id="{A9670735-3AF5-7D70-A80A-497A54488586}"/>
                  </a:ext>
                </a:extLst>
              </p:cNvPr>
              <p:cNvGraphicFramePr>
                <a:graphicFrameLocks noGrp="1"/>
              </p:cNvGraphicFramePr>
              <p:nvPr>
                <p:extLst>
                  <p:ext uri="{D42A27DB-BD31-4B8C-83A1-F6EECF244321}">
                    <p14:modId xmlns:p14="http://schemas.microsoft.com/office/powerpoint/2010/main" val="2740042717"/>
                  </p:ext>
                </p:extLst>
              </p:nvPr>
            </p:nvGraphicFramePr>
            <p:xfrm>
              <a:off x="1830832" y="3427941"/>
              <a:ext cx="8128000" cy="201168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1221850079"/>
                        </a:ext>
                      </a:extLst>
                    </a:gridCol>
                    <a:gridCol w="4064000">
                      <a:extLst>
                        <a:ext uri="{9D8B030D-6E8A-4147-A177-3AD203B41FA5}">
                          <a16:colId xmlns:a16="http://schemas.microsoft.com/office/drawing/2014/main" val="20441068"/>
                        </a:ext>
                      </a:extLst>
                    </a:gridCol>
                  </a:tblGrid>
                  <a:tr h="1005840">
                    <a:tc>
                      <a:txBody>
                        <a:bodyPr/>
                        <a:lstStyle/>
                        <a:p>
                          <a:endParaRPr lang="en-US"/>
                        </a:p>
                      </a:txBody>
                      <a:tcPr>
                        <a:blipFill>
                          <a:blip r:embed="rId2"/>
                          <a:stretch>
                            <a:fillRect t="-2410" r="-100000" b="-99398"/>
                          </a:stretch>
                        </a:blipFill>
                      </a:tcPr>
                    </a:tc>
                    <a:tc>
                      <a:txBody>
                        <a:bodyPr/>
                        <a:lstStyle/>
                        <a:p>
                          <a:endParaRPr lang="en-US"/>
                        </a:p>
                      </a:txBody>
                      <a:tcPr>
                        <a:blipFill>
                          <a:blip r:embed="rId2"/>
                          <a:stretch>
                            <a:fillRect l="-100000" t="-2410" b="-99398"/>
                          </a:stretch>
                        </a:blipFill>
                      </a:tcPr>
                    </a:tc>
                    <a:extLst>
                      <a:ext uri="{0D108BD9-81ED-4DB2-BD59-A6C34878D82A}">
                        <a16:rowId xmlns:a16="http://schemas.microsoft.com/office/drawing/2014/main" val="1380901541"/>
                      </a:ext>
                    </a:extLst>
                  </a:tr>
                  <a:tr h="1005840">
                    <a:tc>
                      <a:txBody>
                        <a:bodyPr/>
                        <a:lstStyle/>
                        <a:p>
                          <a:endParaRPr lang="en-US"/>
                        </a:p>
                      </a:txBody>
                      <a:tcPr>
                        <a:blipFill>
                          <a:blip r:embed="rId2"/>
                          <a:stretch>
                            <a:fillRect t="-103030" r="-100000"/>
                          </a:stretch>
                        </a:blipFill>
                      </a:tcPr>
                    </a:tc>
                    <a:tc>
                      <a:txBody>
                        <a:bodyPr/>
                        <a:lstStyle/>
                        <a:p>
                          <a:endParaRPr lang="en-US"/>
                        </a:p>
                      </a:txBody>
                      <a:tcPr>
                        <a:blipFill>
                          <a:blip r:embed="rId2"/>
                          <a:stretch>
                            <a:fillRect l="-100000" t="-103030"/>
                          </a:stretch>
                        </a:blipFill>
                      </a:tcPr>
                    </a:tc>
                    <a:extLst>
                      <a:ext uri="{0D108BD9-81ED-4DB2-BD59-A6C34878D82A}">
                        <a16:rowId xmlns:a16="http://schemas.microsoft.com/office/drawing/2014/main" val="3395616737"/>
                      </a:ext>
                    </a:extLst>
                  </a:tr>
                </a:tbl>
              </a:graphicData>
            </a:graphic>
          </p:graphicFrame>
        </mc:Fallback>
      </mc:AlternateContent>
      <p:sp>
        <p:nvSpPr>
          <p:cNvPr id="2" name="Slide Number Placeholder 1">
            <a:extLst>
              <a:ext uri="{FF2B5EF4-FFF2-40B4-BE49-F238E27FC236}">
                <a16:creationId xmlns:a16="http://schemas.microsoft.com/office/drawing/2014/main" id="{A36732B2-A1C8-427B-A7E1-C69A824014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415369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a:xfrm>
            <a:off x="181580" y="-707601"/>
            <a:ext cx="11484000" cy="545601"/>
          </a:xfrm>
        </p:spPr>
        <p:txBody>
          <a:bodyPr/>
          <a:lstStyle/>
          <a:p>
            <a:r>
              <a:rPr lang="en-US"/>
              <a:t>Approaching questions scaffold</a:t>
            </a:r>
          </a:p>
        </p:txBody>
      </p:sp>
      <p:pic>
        <p:nvPicPr>
          <p:cNvPr id="4" name="Picture 3" descr="A diagram explaining how to approach questions in mathematics. ">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8472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T</a:t>
            </a:r>
            <a:r>
              <a:rPr lang="en-AU" sz="2000"/>
              <a:t>o be able to solve simultaneous linear equations algebraically.</a:t>
            </a:r>
            <a:endParaRPr lang="en-AU" sz="2000">
              <a:cs typeface="Arial" panose="020B0604020202020204" pitchFamily="34" charset="0"/>
            </a:endParaRPr>
          </a:p>
          <a:p>
            <a:pPr>
              <a:lnSpc>
                <a:spcPct val="150000"/>
              </a:lnSpc>
              <a:spcAft>
                <a:spcPts val="6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lvl="0" indent="-342900">
              <a:spcBef>
                <a:spcPts val="600"/>
              </a:spcBef>
              <a:spcAft>
                <a:spcPts val="600"/>
              </a:spcAft>
              <a:buFont typeface="Arial" panose="020B0604020202020204" pitchFamily="34" charset="0"/>
              <a:buChar char="•"/>
            </a:pPr>
            <a:r>
              <a:rPr lang="en-AU" sz="2000"/>
              <a:t>I can identify whether to add, subtract, or scale equations to use elimination.</a:t>
            </a:r>
          </a:p>
          <a:p>
            <a:pPr marL="342900" lvl="0" indent="-342900">
              <a:spcBef>
                <a:spcPts val="600"/>
              </a:spcBef>
              <a:spcAft>
                <a:spcPts val="600"/>
              </a:spcAft>
              <a:buFont typeface="Arial" panose="020B0604020202020204" pitchFamily="34" charset="0"/>
              <a:buChar char="•"/>
            </a:pPr>
            <a:r>
              <a:rPr lang="en-AU" sz="2000"/>
              <a:t>I can rearrange an equation to make one variable the subject.</a:t>
            </a:r>
          </a:p>
          <a:p>
            <a:pPr marL="342900" lvl="0" indent="-342900">
              <a:spcBef>
                <a:spcPts val="600"/>
              </a:spcBef>
              <a:spcAft>
                <a:spcPts val="600"/>
              </a:spcAft>
              <a:buFont typeface="Arial" panose="020B0604020202020204" pitchFamily="34" charset="0"/>
              <a:buChar char="•"/>
            </a:pPr>
            <a:r>
              <a:rPr lang="en-AU" sz="2000"/>
              <a:t>I can substitute one expression into another and simplify correctly.</a:t>
            </a:r>
          </a:p>
          <a:p>
            <a:pPr marL="342900" lvl="0" indent="-342900">
              <a:spcBef>
                <a:spcPts val="600"/>
              </a:spcBef>
              <a:spcAft>
                <a:spcPts val="600"/>
              </a:spcAft>
              <a:buFont typeface="Arial" panose="020B0604020202020204" pitchFamily="34" charset="0"/>
              <a:buChar char="•"/>
            </a:pPr>
            <a:r>
              <a:rPr lang="en-AU" sz="2000"/>
              <a:t>I can solve for both variables using elimination or substitution.</a:t>
            </a:r>
          </a:p>
          <a:p>
            <a:pPr marL="342900" lvl="0" indent="-342900">
              <a:spcBef>
                <a:spcPts val="600"/>
              </a:spcBef>
              <a:spcAft>
                <a:spcPts val="600"/>
              </a:spcAft>
              <a:buFont typeface="Arial" panose="020B0604020202020204" pitchFamily="34" charset="0"/>
              <a:buChar char="•"/>
            </a:pPr>
            <a:r>
              <a:rPr lang="en-AU" sz="2000"/>
              <a:t>I can check that my solution satisfies both original equations.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F8D31-3263-2D32-4EFF-034A0F437247}"/>
              </a:ext>
            </a:extLst>
          </p:cNvPr>
          <p:cNvSpPr>
            <a:spLocks noGrp="1"/>
          </p:cNvSpPr>
          <p:nvPr>
            <p:ph type="title"/>
          </p:nvPr>
        </p:nvSpPr>
        <p:spPr/>
        <p:txBody>
          <a:bodyPr/>
          <a:lstStyle/>
          <a:p>
            <a:r>
              <a:rPr lang="en-AU"/>
              <a:t>HSC style question – marking criteria</a:t>
            </a:r>
          </a:p>
        </p:txBody>
      </p:sp>
      <p:graphicFrame>
        <p:nvGraphicFramePr>
          <p:cNvPr id="6" name="Table 5" descr="A marking criteria table for a 3 mark question">
            <a:extLst>
              <a:ext uri="{FF2B5EF4-FFF2-40B4-BE49-F238E27FC236}">
                <a16:creationId xmlns:a16="http://schemas.microsoft.com/office/drawing/2014/main" id="{1540902B-C388-3E46-9390-6F7B3B3B32C8}"/>
              </a:ext>
            </a:extLst>
          </p:cNvPr>
          <p:cNvGraphicFramePr>
            <a:graphicFrameLocks noGrp="1"/>
          </p:cNvGraphicFramePr>
          <p:nvPr>
            <p:extLst>
              <p:ext uri="{D42A27DB-BD31-4B8C-83A1-F6EECF244321}">
                <p14:modId xmlns:p14="http://schemas.microsoft.com/office/powerpoint/2010/main" val="3142915380"/>
              </p:ext>
            </p:extLst>
          </p:nvPr>
        </p:nvGraphicFramePr>
        <p:xfrm>
          <a:off x="2032000" y="2081243"/>
          <a:ext cx="8128000" cy="1889760"/>
        </p:xfrm>
        <a:graphic>
          <a:graphicData uri="http://schemas.openxmlformats.org/drawingml/2006/table">
            <a:tbl>
              <a:tblPr firstRow="1" bandRow="1">
                <a:tableStyleId>{5940675A-B579-460E-94D1-54222C63F5DA}</a:tableStyleId>
              </a:tblPr>
              <a:tblGrid>
                <a:gridCol w="6535928">
                  <a:extLst>
                    <a:ext uri="{9D8B030D-6E8A-4147-A177-3AD203B41FA5}">
                      <a16:colId xmlns:a16="http://schemas.microsoft.com/office/drawing/2014/main" val="2130030521"/>
                    </a:ext>
                  </a:extLst>
                </a:gridCol>
                <a:gridCol w="1592072">
                  <a:extLst>
                    <a:ext uri="{9D8B030D-6E8A-4147-A177-3AD203B41FA5}">
                      <a16:colId xmlns:a16="http://schemas.microsoft.com/office/drawing/2014/main" val="3557616676"/>
                    </a:ext>
                  </a:extLst>
                </a:gridCol>
              </a:tblGrid>
              <a:tr h="370840">
                <a:tc>
                  <a:txBody>
                    <a:bodyPr/>
                    <a:lstStyle/>
                    <a:p>
                      <a:pPr>
                        <a:spcBef>
                          <a:spcPts val="1800"/>
                        </a:spcBef>
                        <a:spcAft>
                          <a:spcPts val="600"/>
                        </a:spcAft>
                      </a:pPr>
                      <a:r>
                        <a:rPr lang="en-AU" sz="2000" b="1"/>
                        <a:t>Criteria</a:t>
                      </a:r>
                    </a:p>
                  </a:txBody>
                  <a:tcPr/>
                </a:tc>
                <a:tc>
                  <a:txBody>
                    <a:bodyPr/>
                    <a:lstStyle/>
                    <a:p>
                      <a:pPr algn="ctr">
                        <a:spcBef>
                          <a:spcPts val="600"/>
                        </a:spcBef>
                        <a:spcAft>
                          <a:spcPts val="600"/>
                        </a:spcAft>
                      </a:pPr>
                      <a:r>
                        <a:rPr lang="en-AU" sz="2000" b="1"/>
                        <a:t>Marks</a:t>
                      </a:r>
                    </a:p>
                  </a:txBody>
                  <a:tcPr/>
                </a:tc>
                <a:extLst>
                  <a:ext uri="{0D108BD9-81ED-4DB2-BD59-A6C34878D82A}">
                    <a16:rowId xmlns:a16="http://schemas.microsoft.com/office/drawing/2014/main" val="4025689589"/>
                  </a:ext>
                </a:extLst>
              </a:tr>
              <a:tr h="370840">
                <a:tc>
                  <a:txBody>
                    <a:bodyPr/>
                    <a:lstStyle/>
                    <a:p>
                      <a:pPr marL="285750" indent="-285750">
                        <a:spcBef>
                          <a:spcPts val="600"/>
                        </a:spcBef>
                        <a:spcAft>
                          <a:spcPts val="600"/>
                        </a:spcAft>
                        <a:buFont typeface="Arial" panose="020B0604020202020204" pitchFamily="34" charset="0"/>
                        <a:buChar char="•"/>
                      </a:pPr>
                      <a:r>
                        <a:rPr lang="en-AU" sz="2000"/>
                        <a:t>Provides correct solution </a:t>
                      </a:r>
                    </a:p>
                  </a:txBody>
                  <a:tcPr/>
                </a:tc>
                <a:tc>
                  <a:txBody>
                    <a:bodyPr/>
                    <a:lstStyle/>
                    <a:p>
                      <a:pPr algn="ctr">
                        <a:spcBef>
                          <a:spcPts val="600"/>
                        </a:spcBef>
                        <a:spcAft>
                          <a:spcPts val="600"/>
                        </a:spcAft>
                      </a:pPr>
                      <a:r>
                        <a:rPr lang="en-AU" sz="2000"/>
                        <a:t>3</a:t>
                      </a:r>
                    </a:p>
                  </a:txBody>
                  <a:tcPr/>
                </a:tc>
                <a:extLst>
                  <a:ext uri="{0D108BD9-81ED-4DB2-BD59-A6C34878D82A}">
                    <a16:rowId xmlns:a16="http://schemas.microsoft.com/office/drawing/2014/main" val="2443760529"/>
                  </a:ext>
                </a:extLst>
              </a:tr>
              <a:tr h="370840">
                <a:tc>
                  <a:txBody>
                    <a:bodyPr/>
                    <a:lstStyle/>
                    <a:p>
                      <a:pPr marL="285750" indent="-285750">
                        <a:spcBef>
                          <a:spcPts val="600"/>
                        </a:spcBef>
                        <a:spcAft>
                          <a:spcPts val="600"/>
                        </a:spcAft>
                        <a:buFont typeface="Arial" panose="020B0604020202020204" pitchFamily="34" charset="0"/>
                        <a:buChar char="•"/>
                      </a:pPr>
                      <a:r>
                        <a:rPr lang="en-AU" sz="2000"/>
                        <a:t>Writes both equations and attempts to solve them simultaneously, or equivalent merit </a:t>
                      </a:r>
                    </a:p>
                  </a:txBody>
                  <a:tcPr/>
                </a:tc>
                <a:tc>
                  <a:txBody>
                    <a:bodyPr/>
                    <a:lstStyle/>
                    <a:p>
                      <a:pPr algn="ctr">
                        <a:spcBef>
                          <a:spcPts val="600"/>
                        </a:spcBef>
                        <a:spcAft>
                          <a:spcPts val="600"/>
                        </a:spcAft>
                      </a:pPr>
                      <a:r>
                        <a:rPr lang="en-AU" sz="2000"/>
                        <a:t>2</a:t>
                      </a:r>
                    </a:p>
                  </a:txBody>
                  <a:tcPr/>
                </a:tc>
                <a:extLst>
                  <a:ext uri="{0D108BD9-81ED-4DB2-BD59-A6C34878D82A}">
                    <a16:rowId xmlns:a16="http://schemas.microsoft.com/office/drawing/2014/main" val="1197053506"/>
                  </a:ext>
                </a:extLst>
              </a:tr>
              <a:tr h="370840">
                <a:tc>
                  <a:txBody>
                    <a:bodyPr/>
                    <a:lstStyle/>
                    <a:p>
                      <a:pPr marL="285750" indent="-285750">
                        <a:spcBef>
                          <a:spcPts val="600"/>
                        </a:spcBef>
                        <a:spcAft>
                          <a:spcPts val="600"/>
                        </a:spcAft>
                        <a:buFont typeface="Arial" panose="020B0604020202020204" pitchFamily="34" charset="0"/>
                        <a:buChar char="•"/>
                      </a:pPr>
                      <a:r>
                        <a:rPr lang="en-AU" sz="2000"/>
                        <a:t>Provides one correct solution, or equivalent merit</a:t>
                      </a:r>
                    </a:p>
                  </a:txBody>
                  <a:tcPr/>
                </a:tc>
                <a:tc>
                  <a:txBody>
                    <a:bodyPr/>
                    <a:lstStyle/>
                    <a:p>
                      <a:pPr algn="ctr">
                        <a:spcBef>
                          <a:spcPts val="600"/>
                        </a:spcBef>
                        <a:spcAft>
                          <a:spcPts val="600"/>
                        </a:spcAft>
                      </a:pPr>
                      <a:r>
                        <a:rPr lang="en-AU" sz="2000"/>
                        <a:t>1</a:t>
                      </a:r>
                    </a:p>
                  </a:txBody>
                  <a:tcPr/>
                </a:tc>
                <a:extLst>
                  <a:ext uri="{0D108BD9-81ED-4DB2-BD59-A6C34878D82A}">
                    <a16:rowId xmlns:a16="http://schemas.microsoft.com/office/drawing/2014/main" val="1232323911"/>
                  </a:ext>
                </a:extLst>
              </a:tr>
            </a:tbl>
          </a:graphicData>
        </a:graphic>
      </p:graphicFrame>
      <p:sp>
        <p:nvSpPr>
          <p:cNvPr id="2" name="Slide Number Placeholder 1">
            <a:extLst>
              <a:ext uri="{FF2B5EF4-FFF2-40B4-BE49-F238E27FC236}">
                <a16:creationId xmlns:a16="http://schemas.microsoft.com/office/drawing/2014/main" id="{ADC9F85A-B21B-F066-2198-52BF24D07C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109183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78132-5FAE-F561-5753-56F7668C5EC4}"/>
              </a:ext>
            </a:extLst>
          </p:cNvPr>
          <p:cNvSpPr>
            <a:spLocks noGrp="1"/>
          </p:cNvSpPr>
          <p:nvPr>
            <p:ph type="title"/>
          </p:nvPr>
        </p:nvSpPr>
        <p:spPr/>
        <p:txBody>
          <a:bodyPr/>
          <a:lstStyle/>
          <a:p>
            <a:r>
              <a:rPr lang="en-AU"/>
              <a:t>Picture puzzle</a:t>
            </a: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343A7F50-4FA6-AD26-32B4-A2149A759C45}"/>
                  </a:ext>
                </a:extLst>
              </p:cNvPr>
              <p:cNvGraphicFramePr>
                <a:graphicFrameLocks noGrp="1"/>
              </p:cNvGraphicFramePr>
              <p:nvPr>
                <p:extLst>
                  <p:ext uri="{D42A27DB-BD31-4B8C-83A1-F6EECF244321}">
                    <p14:modId xmlns:p14="http://schemas.microsoft.com/office/powerpoint/2010/main" val="3634067768"/>
                  </p:ext>
                </p:extLst>
              </p:nvPr>
            </p:nvGraphicFramePr>
            <p:xfrm>
              <a:off x="1611987" y="1558300"/>
              <a:ext cx="9787095" cy="3969100"/>
            </p:xfrm>
            <a:graphic>
              <a:graphicData uri="http://schemas.openxmlformats.org/drawingml/2006/table">
                <a:tbl>
                  <a:tblPr firstRow="1" bandRow="1">
                    <a:tableStyleId>{5940675A-B579-460E-94D1-54222C63F5DA}</a:tableStyleId>
                  </a:tblPr>
                  <a:tblGrid>
                    <a:gridCol w="2921552">
                      <a:extLst>
                        <a:ext uri="{9D8B030D-6E8A-4147-A177-3AD203B41FA5}">
                          <a16:colId xmlns:a16="http://schemas.microsoft.com/office/drawing/2014/main" val="3092729000"/>
                        </a:ext>
                      </a:extLst>
                    </a:gridCol>
                    <a:gridCol w="2600686">
                      <a:extLst>
                        <a:ext uri="{9D8B030D-6E8A-4147-A177-3AD203B41FA5}">
                          <a16:colId xmlns:a16="http://schemas.microsoft.com/office/drawing/2014/main" val="3752642531"/>
                        </a:ext>
                      </a:extLst>
                    </a:gridCol>
                    <a:gridCol w="4264857">
                      <a:extLst>
                        <a:ext uri="{9D8B030D-6E8A-4147-A177-3AD203B41FA5}">
                          <a16:colId xmlns:a16="http://schemas.microsoft.com/office/drawing/2014/main" val="2170272119"/>
                        </a:ext>
                      </a:extLst>
                    </a:gridCol>
                  </a:tblGrid>
                  <a:tr h="1984550">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14:m>
                            <m:oMath xmlns:m="http://schemas.openxmlformats.org/officeDocument/2006/math">
                              <m:r>
                                <a:rPr lang="en-AU" sz="4000" i="1" dirty="0" smtClean="0">
                                  <a:latin typeface="Cambria Math" panose="02040503050406030204" pitchFamily="18" charset="0"/>
                                </a:rPr>
                                <m:t>+</m:t>
                              </m:r>
                            </m:oMath>
                          </a14:m>
                          <a:r>
                            <a:rPr lang="en-AU" sz="4000"/>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AU" sz="3200" b="0" i="1" smtClean="0">
                                  <a:latin typeface="Cambria Math" panose="02040503050406030204" pitchFamily="18" charset="0"/>
                                </a:rPr>
                                <m:t>=</m:t>
                              </m:r>
                            </m:oMath>
                          </a14:m>
                          <a:r>
                            <a:rPr lang="en-AU" sz="3200"/>
                            <a:t>  $550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911966"/>
                      </a:ext>
                    </a:extLst>
                  </a:tr>
                  <a:tr h="1984550">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14:m>
                            <m:oMath xmlns:m="http://schemas.openxmlformats.org/officeDocument/2006/math">
                              <m:r>
                                <a:rPr lang="en-AU" sz="4000" i="1" dirty="0" smtClean="0">
                                  <a:latin typeface="Cambria Math" panose="02040503050406030204" pitchFamily="18" charset="0"/>
                                </a:rPr>
                                <m:t>+</m:t>
                              </m:r>
                            </m:oMath>
                          </a14:m>
                          <a:r>
                            <a:rPr lang="en-AU" sz="4000"/>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AU" sz="3200" b="0" i="1" smtClean="0">
                                  <a:latin typeface="Cambria Math" panose="02040503050406030204" pitchFamily="18" charset="0"/>
                                </a:rPr>
                                <m:t>=</m:t>
                              </m:r>
                            </m:oMath>
                          </a14:m>
                          <a:r>
                            <a:rPr lang="en-AU" sz="3200"/>
                            <a:t>  $850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8037958"/>
                      </a:ext>
                    </a:extLst>
                  </a:tr>
                </a:tbl>
              </a:graphicData>
            </a:graphic>
          </p:graphicFrame>
        </mc:Choice>
        <mc:Fallback xmlns="">
          <p:graphicFrame>
            <p:nvGraphicFramePr>
              <p:cNvPr id="12" name="Table 11">
                <a:extLst>
                  <a:ext uri="{FF2B5EF4-FFF2-40B4-BE49-F238E27FC236}">
                    <a16:creationId xmlns:a16="http://schemas.microsoft.com/office/drawing/2014/main" id="{343A7F50-4FA6-AD26-32B4-A2149A759C45}"/>
                  </a:ext>
                </a:extLst>
              </p:cNvPr>
              <p:cNvGraphicFramePr>
                <a:graphicFrameLocks noGrp="1"/>
              </p:cNvGraphicFramePr>
              <p:nvPr>
                <p:extLst>
                  <p:ext uri="{D42A27DB-BD31-4B8C-83A1-F6EECF244321}">
                    <p14:modId xmlns:p14="http://schemas.microsoft.com/office/powerpoint/2010/main" val="3634067768"/>
                  </p:ext>
                </p:extLst>
              </p:nvPr>
            </p:nvGraphicFramePr>
            <p:xfrm>
              <a:off x="1611987" y="1558300"/>
              <a:ext cx="9787095" cy="3969100"/>
            </p:xfrm>
            <a:graphic>
              <a:graphicData uri="http://schemas.openxmlformats.org/drawingml/2006/table">
                <a:tbl>
                  <a:tblPr firstRow="1" bandRow="1">
                    <a:tableStyleId>{5940675A-B579-460E-94D1-54222C63F5DA}</a:tableStyleId>
                  </a:tblPr>
                  <a:tblGrid>
                    <a:gridCol w="2921552">
                      <a:extLst>
                        <a:ext uri="{9D8B030D-6E8A-4147-A177-3AD203B41FA5}">
                          <a16:colId xmlns:a16="http://schemas.microsoft.com/office/drawing/2014/main" val="3092729000"/>
                        </a:ext>
                      </a:extLst>
                    </a:gridCol>
                    <a:gridCol w="2600686">
                      <a:extLst>
                        <a:ext uri="{9D8B030D-6E8A-4147-A177-3AD203B41FA5}">
                          <a16:colId xmlns:a16="http://schemas.microsoft.com/office/drawing/2014/main" val="3752642531"/>
                        </a:ext>
                      </a:extLst>
                    </a:gridCol>
                    <a:gridCol w="4264857">
                      <a:extLst>
                        <a:ext uri="{9D8B030D-6E8A-4147-A177-3AD203B41FA5}">
                          <a16:colId xmlns:a16="http://schemas.microsoft.com/office/drawing/2014/main" val="2170272119"/>
                        </a:ext>
                      </a:extLst>
                    </a:gridCol>
                  </a:tblGrid>
                  <a:tr h="1984550">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2178" r="-163934" b="-100000"/>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429" b="-100000"/>
                          </a:stretch>
                        </a:blipFill>
                      </a:tcPr>
                    </a:tc>
                    <a:extLst>
                      <a:ext uri="{0D108BD9-81ED-4DB2-BD59-A6C34878D82A}">
                        <a16:rowId xmlns:a16="http://schemas.microsoft.com/office/drawing/2014/main" val="240911966"/>
                      </a:ext>
                    </a:extLst>
                  </a:tr>
                  <a:tr h="1984550">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2178" t="-100000" r="-163934"/>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9429" t="-100000"/>
                          </a:stretch>
                        </a:blipFill>
                      </a:tcPr>
                    </a:tc>
                    <a:extLst>
                      <a:ext uri="{0D108BD9-81ED-4DB2-BD59-A6C34878D82A}">
                        <a16:rowId xmlns:a16="http://schemas.microsoft.com/office/drawing/2014/main" val="638037958"/>
                      </a:ext>
                    </a:extLst>
                  </a:tr>
                </a:tbl>
              </a:graphicData>
            </a:graphic>
          </p:graphicFrame>
        </mc:Fallback>
      </mc:AlternateContent>
      <p:pic>
        <p:nvPicPr>
          <p:cNvPr id="9" name="Graphic 8" descr="Guitar with solid fill">
            <a:extLst>
              <a:ext uri="{FF2B5EF4-FFF2-40B4-BE49-F238E27FC236}">
                <a16:creationId xmlns:a16="http://schemas.microsoft.com/office/drawing/2014/main" id="{5E34E519-494B-144A-0BA4-7EB9A75891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8665" y="2061642"/>
            <a:ext cx="914400" cy="914400"/>
          </a:xfrm>
          <a:prstGeom prst="rect">
            <a:avLst/>
          </a:prstGeom>
        </p:spPr>
      </p:pic>
      <p:pic>
        <p:nvPicPr>
          <p:cNvPr id="10" name="Graphic 9" descr="Guitar with solid fill">
            <a:extLst>
              <a:ext uri="{FF2B5EF4-FFF2-40B4-BE49-F238E27FC236}">
                <a16:creationId xmlns:a16="http://schemas.microsoft.com/office/drawing/2014/main" id="{9A4CC30B-3B6D-A2AE-BF72-65D5CAC720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9901" y="2067969"/>
            <a:ext cx="914400" cy="914400"/>
          </a:xfrm>
          <a:prstGeom prst="rect">
            <a:avLst/>
          </a:prstGeom>
        </p:spPr>
      </p:pic>
      <p:pic>
        <p:nvPicPr>
          <p:cNvPr id="7" name="Graphic 6" descr="Drum set with solid fill">
            <a:extLst>
              <a:ext uri="{FF2B5EF4-FFF2-40B4-BE49-F238E27FC236}">
                <a16:creationId xmlns:a16="http://schemas.microsoft.com/office/drawing/2014/main" id="{DC7256CD-3EFC-BE71-4FC5-31F1A48883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6402" y="2040730"/>
            <a:ext cx="914400" cy="914400"/>
          </a:xfrm>
          <a:prstGeom prst="rect">
            <a:avLst/>
          </a:prstGeom>
        </p:spPr>
      </p:pic>
      <p:pic>
        <p:nvPicPr>
          <p:cNvPr id="15" name="Graphic 14" descr="Guitar with solid fill">
            <a:extLst>
              <a:ext uri="{FF2B5EF4-FFF2-40B4-BE49-F238E27FC236}">
                <a16:creationId xmlns:a16="http://schemas.microsoft.com/office/drawing/2014/main" id="{381FAF3A-3536-2776-15EF-B335E10911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6876" y="4013178"/>
            <a:ext cx="914400" cy="914400"/>
          </a:xfrm>
          <a:prstGeom prst="rect">
            <a:avLst/>
          </a:prstGeom>
        </p:spPr>
      </p:pic>
      <p:pic>
        <p:nvPicPr>
          <p:cNvPr id="16" name="Graphic 15" descr="Guitar with solid fill">
            <a:extLst>
              <a:ext uri="{FF2B5EF4-FFF2-40B4-BE49-F238E27FC236}">
                <a16:creationId xmlns:a16="http://schemas.microsoft.com/office/drawing/2014/main" id="{A8D1C616-3836-77CD-42B7-BC6878855C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3420" y="4025673"/>
            <a:ext cx="914400" cy="914400"/>
          </a:xfrm>
          <a:prstGeom prst="rect">
            <a:avLst/>
          </a:prstGeom>
        </p:spPr>
      </p:pic>
      <p:pic>
        <p:nvPicPr>
          <p:cNvPr id="22" name="Graphic 21" descr="Guitar with solid fill">
            <a:extLst>
              <a:ext uri="{FF2B5EF4-FFF2-40B4-BE49-F238E27FC236}">
                <a16:creationId xmlns:a16="http://schemas.microsoft.com/office/drawing/2014/main" id="{720C0D40-8882-6C04-8BB4-F255B3C95A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5865" y="4038168"/>
            <a:ext cx="914400" cy="914400"/>
          </a:xfrm>
          <a:prstGeom prst="rect">
            <a:avLst/>
          </a:prstGeom>
        </p:spPr>
      </p:pic>
      <p:pic>
        <p:nvPicPr>
          <p:cNvPr id="23" name="Graphic 22" descr="Guitar with solid fill">
            <a:extLst>
              <a:ext uri="{FF2B5EF4-FFF2-40B4-BE49-F238E27FC236}">
                <a16:creationId xmlns:a16="http://schemas.microsoft.com/office/drawing/2014/main" id="{323FDFED-F6C4-D0E3-9DE8-3A96E7DA7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8309" y="4038168"/>
            <a:ext cx="914400" cy="914400"/>
          </a:xfrm>
          <a:prstGeom prst="rect">
            <a:avLst/>
          </a:prstGeom>
        </p:spPr>
      </p:pic>
      <p:pic>
        <p:nvPicPr>
          <p:cNvPr id="24" name="Graphic 23" descr="Drum set with solid fill">
            <a:extLst>
              <a:ext uri="{FF2B5EF4-FFF2-40B4-BE49-F238E27FC236}">
                <a16:creationId xmlns:a16="http://schemas.microsoft.com/office/drawing/2014/main" id="{8F5C64F5-9299-3314-2BEB-A3D0DEFA97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5437" y="4013178"/>
            <a:ext cx="914400" cy="914400"/>
          </a:xfrm>
          <a:prstGeom prst="rect">
            <a:avLst/>
          </a:prstGeom>
        </p:spPr>
      </p:pic>
      <p:sp>
        <p:nvSpPr>
          <p:cNvPr id="5" name="Text Placeholder 4">
            <a:extLst>
              <a:ext uri="{FF2B5EF4-FFF2-40B4-BE49-F238E27FC236}">
                <a16:creationId xmlns:a16="http://schemas.microsoft.com/office/drawing/2014/main" id="{71D14509-CBAC-AEEB-3CA3-C6AB52E8BED0}"/>
              </a:ext>
            </a:extLst>
          </p:cNvPr>
          <p:cNvSpPr>
            <a:spLocks noGrp="1"/>
          </p:cNvSpPr>
          <p:nvPr>
            <p:ph type="body" sz="quarter" idx="17"/>
          </p:nvPr>
        </p:nvSpPr>
        <p:spPr>
          <a:xfrm>
            <a:off x="462222" y="5580277"/>
            <a:ext cx="11381776" cy="620105"/>
          </a:xfrm>
        </p:spPr>
        <p:txBody>
          <a:bodyPr/>
          <a:lstStyle/>
          <a:p>
            <a:r>
              <a:rPr lang="en-AU"/>
              <a:t>What is the cost of one guitar and one drumkit?</a:t>
            </a:r>
          </a:p>
        </p:txBody>
      </p:sp>
      <p:sp>
        <p:nvSpPr>
          <p:cNvPr id="2" name="Slide Number Placeholder 1">
            <a:extLst>
              <a:ext uri="{FF2B5EF4-FFF2-40B4-BE49-F238E27FC236}">
                <a16:creationId xmlns:a16="http://schemas.microsoft.com/office/drawing/2014/main" id="{505A6DD8-CCED-6735-6DF8-E4C727DF13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2412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6D066-1497-187F-F6E8-66779919F9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81E827-C960-6CEB-9302-0BA32EE3A138}"/>
              </a:ext>
            </a:extLst>
          </p:cNvPr>
          <p:cNvSpPr>
            <a:spLocks noGrp="1"/>
          </p:cNvSpPr>
          <p:nvPr>
            <p:ph type="title"/>
          </p:nvPr>
        </p:nvSpPr>
        <p:spPr/>
        <p:txBody>
          <a:bodyPr/>
          <a:lstStyle/>
          <a:p>
            <a:r>
              <a:rPr lang="en-AU"/>
              <a:t>Bar model</a:t>
            </a:r>
          </a:p>
        </p:txBody>
      </p:sp>
      <mc:AlternateContent xmlns:mc="http://schemas.openxmlformats.org/markup-compatibility/2006" xmlns:a14="http://schemas.microsoft.com/office/drawing/2010/main">
        <mc:Choice Requires="a14">
          <p:graphicFrame>
            <p:nvGraphicFramePr>
              <p:cNvPr id="5" name="Table 4" descr="A table with 2 columns and 4 rows. Column 1 row 1 reads, 'Step 1'. Column 2 row 1 contains 2 bar models. The top bar is 4 w's and 2 m's the same length as 100. The bottom bar is 2w's and 2 m's  the same length as 64. Column 1 row 2 reads, 'Step 2'. Column 2 row 2 contains 2 bar models. The top bar is 2 w's = 36 and  2w's and 2 m's the same length as 64. The bottom bar is 2w's and 2 m's  the same length as 64. Column 1 row 3 reads, 'Step 3'. Column 2 row 3 contains 1 bar model with two 18's the same length as 36. Column 1 row 4 reads, 'Step 4'. Column 2 row 4 reads, 'w=18 and m=14'. It also contains 1 bar model with two 18's the same length as 36 and two 14's the same length as 28.">
                <a:extLst>
                  <a:ext uri="{FF2B5EF4-FFF2-40B4-BE49-F238E27FC236}">
                    <a16:creationId xmlns:a16="http://schemas.microsoft.com/office/drawing/2014/main" id="{773FE4A4-A360-681B-CBCD-CC8F69E45BF4}"/>
                  </a:ext>
                </a:extLst>
              </p:cNvPr>
              <p:cNvGraphicFramePr>
                <a:graphicFrameLocks noGrp="1"/>
              </p:cNvGraphicFramePr>
              <p:nvPr>
                <p:extLst>
                  <p:ext uri="{D42A27DB-BD31-4B8C-83A1-F6EECF244321}">
                    <p14:modId xmlns:p14="http://schemas.microsoft.com/office/powerpoint/2010/main" val="1551036919"/>
                  </p:ext>
                </p:extLst>
              </p:nvPr>
            </p:nvGraphicFramePr>
            <p:xfrm>
              <a:off x="365980" y="886234"/>
              <a:ext cx="8052481" cy="5611766"/>
            </p:xfrm>
            <a:graphic>
              <a:graphicData uri="http://schemas.openxmlformats.org/drawingml/2006/table">
                <a:tbl>
                  <a:tblPr firstRow="1" bandRow="1">
                    <a:tableStyleId>{5940675A-B579-460E-94D1-54222C63F5DA}</a:tableStyleId>
                  </a:tblPr>
                  <a:tblGrid>
                    <a:gridCol w="865297">
                      <a:extLst>
                        <a:ext uri="{9D8B030D-6E8A-4147-A177-3AD203B41FA5}">
                          <a16:colId xmlns:a16="http://schemas.microsoft.com/office/drawing/2014/main" val="3114133362"/>
                        </a:ext>
                      </a:extLst>
                    </a:gridCol>
                    <a:gridCol w="7187184">
                      <a:extLst>
                        <a:ext uri="{9D8B030D-6E8A-4147-A177-3AD203B41FA5}">
                          <a16:colId xmlns:a16="http://schemas.microsoft.com/office/drawing/2014/main" val="884618905"/>
                        </a:ext>
                      </a:extLst>
                    </a:gridCol>
                  </a:tblGrid>
                  <a:tr h="1704147">
                    <a:tc>
                      <a:txBody>
                        <a:bodyPr/>
                        <a:lstStyle/>
                        <a:p>
                          <a:r>
                            <a:rPr lang="en-AU"/>
                            <a:t>Step 1</a:t>
                          </a:r>
                        </a:p>
                      </a:txBody>
                      <a:tcPr/>
                    </a:tc>
                    <a:tc>
                      <a:txBody>
                        <a:bodyPr/>
                        <a:lstStyle/>
                        <a:p>
                          <a:endParaRPr lang="en-AU"/>
                        </a:p>
                        <a:p>
                          <a:endParaRPr lang="en-AU"/>
                        </a:p>
                        <a:p>
                          <a:endParaRPr lang="en-AU"/>
                        </a:p>
                        <a:p>
                          <a:endParaRPr lang="en-AU"/>
                        </a:p>
                      </a:txBody>
                      <a:tcPr/>
                    </a:tc>
                    <a:extLst>
                      <a:ext uri="{0D108BD9-81ED-4DB2-BD59-A6C34878D82A}">
                        <a16:rowId xmlns:a16="http://schemas.microsoft.com/office/drawing/2014/main" val="154352032"/>
                      </a:ext>
                    </a:extLst>
                  </a:tr>
                  <a:tr h="1828903">
                    <a:tc>
                      <a:txBody>
                        <a:bodyPr/>
                        <a:lstStyle/>
                        <a:p>
                          <a:r>
                            <a:rPr lang="en-AU"/>
                            <a:t>Step 2</a:t>
                          </a:r>
                        </a:p>
                      </a:txBody>
                      <a:tcPr/>
                    </a:tc>
                    <a:tc>
                      <a:txBody>
                        <a:bodyPr/>
                        <a:lstStyle/>
                        <a:p>
                          <a:endParaRPr lang="en-AU"/>
                        </a:p>
                      </a:txBody>
                      <a:tcPr/>
                    </a:tc>
                    <a:extLst>
                      <a:ext uri="{0D108BD9-81ED-4DB2-BD59-A6C34878D82A}">
                        <a16:rowId xmlns:a16="http://schemas.microsoft.com/office/drawing/2014/main" val="2714309589"/>
                      </a:ext>
                    </a:extLst>
                  </a:tr>
                  <a:tr h="904875">
                    <a:tc>
                      <a:txBody>
                        <a:bodyPr/>
                        <a:lstStyle/>
                        <a:p>
                          <a:r>
                            <a:rPr lang="en-AU"/>
                            <a:t>Step 3</a:t>
                          </a:r>
                        </a:p>
                      </a:txBody>
                      <a:tcPr/>
                    </a:tc>
                    <a:tc>
                      <a:txBody>
                        <a:bodyPr/>
                        <a:lstStyle/>
                        <a:p>
                          <a:pPr algn="l"/>
                          <a:r>
                            <a:rPr lang="en-AU"/>
                            <a:t>                                                </a:t>
                          </a:r>
                        </a:p>
                        <a:p>
                          <a:pPr algn="r"/>
                          <a:r>
                            <a:rPr lang="en-AU" b="0"/>
                            <a:t>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𝑔</m:t>
                              </m:r>
                              <m:r>
                                <a:rPr lang="en-AU" b="0" i="1" smtClean="0">
                                  <a:latin typeface="Cambria Math" panose="02040503050406030204" pitchFamily="18" charset="0"/>
                                </a:rPr>
                                <m:t>=150</m:t>
                              </m:r>
                            </m:oMath>
                          </a14:m>
                          <a:endParaRPr lang="en-AU"/>
                        </a:p>
                      </a:txBody>
                      <a:tcPr/>
                    </a:tc>
                    <a:extLst>
                      <a:ext uri="{0D108BD9-81ED-4DB2-BD59-A6C34878D82A}">
                        <a16:rowId xmlns:a16="http://schemas.microsoft.com/office/drawing/2014/main" val="4089358711"/>
                      </a:ext>
                    </a:extLst>
                  </a:tr>
                  <a:tr h="1173841">
                    <a:tc>
                      <a:txBody>
                        <a:bodyPr/>
                        <a:lstStyle/>
                        <a:p>
                          <a:r>
                            <a:rPr lang="en-AU"/>
                            <a:t>Step 4</a:t>
                          </a:r>
                        </a:p>
                      </a:txBody>
                      <a:tcPr/>
                    </a:tc>
                    <a:tc>
                      <a:txBody>
                        <a:bodyPr/>
                        <a:lstStyle/>
                        <a:p>
                          <a:pPr algn="r"/>
                          <a:r>
                            <a:rPr lang="en-AU" b="0" i="1">
                              <a:latin typeface="Cambria Math" panose="02040503050406030204" pitchFamily="18" charset="0"/>
                            </a:rPr>
                            <a:t> </a:t>
                          </a:r>
                          <a14:m>
                            <m:oMath xmlns:m="http://schemas.openxmlformats.org/officeDocument/2006/math">
                              <m:r>
                                <a:rPr lang="en-AU" b="0" i="1" smtClean="0">
                                  <a:latin typeface="Cambria Math" panose="02040503050406030204" pitchFamily="18" charset="0"/>
                                </a:rPr>
                                <m:t> ∴</m:t>
                              </m:r>
                              <m:r>
                                <a:rPr lang="en-AU" b="0" i="1" smtClean="0">
                                  <a:latin typeface="Cambria Math" panose="02040503050406030204" pitchFamily="18" charset="0"/>
                                </a:rPr>
                                <m:t>𝑑</m:t>
                              </m:r>
                              <m:r>
                                <a:rPr lang="en-AU" b="0" i="1" smtClean="0">
                                  <a:latin typeface="Cambria Math" panose="02040503050406030204" pitchFamily="18" charset="0"/>
                                </a:rPr>
                                <m:t>=250</m:t>
                              </m:r>
                            </m:oMath>
                          </a14:m>
                          <a:endParaRPr lang="en-AU" b="0"/>
                        </a:p>
                        <a:p>
                          <a:pPr algn="l"/>
                          <a:endParaRPr lang="en-AU" b="0" i="1">
                            <a:latin typeface="Cambria Math" panose="02040503050406030204" pitchFamily="18" charset="0"/>
                          </a:endParaRPr>
                        </a:p>
                        <a:p>
                          <a:pPr algn="r"/>
                          <a14:m>
                            <m:oMath xmlns:m="http://schemas.openxmlformats.org/officeDocument/2006/math">
                              <m:r>
                                <a:rPr lang="en-AU" b="0" i="1" smtClean="0">
                                  <a:latin typeface="Cambria Math" panose="02040503050406030204" pitchFamily="18" charset="0"/>
                                </a:rPr>
                                <m:t>𝑔</m:t>
                              </m:r>
                              <m:r>
                                <a:rPr lang="en-AU" b="0" i="1" smtClean="0">
                                  <a:latin typeface="Cambria Math" panose="02040503050406030204" pitchFamily="18" charset="0"/>
                                </a:rPr>
                                <m:t>=150,  </m:t>
                              </m:r>
                              <m:r>
                                <a:rPr lang="en-AU" b="0" i="1" smtClean="0">
                                  <a:latin typeface="Cambria Math" panose="02040503050406030204" pitchFamily="18" charset="0"/>
                                </a:rPr>
                                <m:t>𝑑</m:t>
                              </m:r>
                              <m:r>
                                <a:rPr lang="en-AU" b="0" i="1" smtClean="0">
                                  <a:latin typeface="Cambria Math" panose="02040503050406030204" pitchFamily="18" charset="0"/>
                                </a:rPr>
                                <m:t>=250</m:t>
                              </m:r>
                            </m:oMath>
                          </a14:m>
                          <a:r>
                            <a:rPr lang="en-AU"/>
                            <a:t> </a:t>
                          </a:r>
                        </a:p>
                      </a:txBody>
                      <a:tcPr/>
                    </a:tc>
                    <a:extLst>
                      <a:ext uri="{0D108BD9-81ED-4DB2-BD59-A6C34878D82A}">
                        <a16:rowId xmlns:a16="http://schemas.microsoft.com/office/drawing/2014/main" val="3123749539"/>
                      </a:ext>
                    </a:extLst>
                  </a:tr>
                </a:tbl>
              </a:graphicData>
            </a:graphic>
          </p:graphicFrame>
        </mc:Choice>
        <mc:Fallback xmlns="">
          <p:graphicFrame>
            <p:nvGraphicFramePr>
              <p:cNvPr id="5" name="Table 4" descr="A table with 2 columns and 4 rows. Column 1 row 1 reads, 'Step 1'. Column 2 row 1 contains 2 bar models. The top bar is 4 w's and 2 m's the same length as 100. The bottom bar is 2w's and 2 m's  the same length as 64. Column 1 row 2 reads, 'Step 2'. Column 2 row 2 contains 2 bar models. The top bar is 2 w's = 36 and  2w's and 2 m's the same length as 64. The bottom bar is 2w's and 2 m's  the same length as 64. Column 1 row 3 reads, 'Step 3'. Column 2 row 3 contains 1 bar model with two 18's the same length as 36. Column 1 row 4 reads, 'Step 4'. Column 2 row 4 reads, 'w=18 and m=14'. It also contains 1 bar model with two 18's the same length as 36 and two 14's the same length as 28.">
                <a:extLst>
                  <a:ext uri="{FF2B5EF4-FFF2-40B4-BE49-F238E27FC236}">
                    <a16:creationId xmlns:a16="http://schemas.microsoft.com/office/drawing/2014/main" id="{773FE4A4-A360-681B-CBCD-CC8F69E45BF4}"/>
                  </a:ext>
                </a:extLst>
              </p:cNvPr>
              <p:cNvGraphicFramePr>
                <a:graphicFrameLocks noGrp="1"/>
              </p:cNvGraphicFramePr>
              <p:nvPr>
                <p:extLst>
                  <p:ext uri="{D42A27DB-BD31-4B8C-83A1-F6EECF244321}">
                    <p14:modId xmlns:p14="http://schemas.microsoft.com/office/powerpoint/2010/main" val="1551036919"/>
                  </p:ext>
                </p:extLst>
              </p:nvPr>
            </p:nvGraphicFramePr>
            <p:xfrm>
              <a:off x="365980" y="886234"/>
              <a:ext cx="8052481" cy="5611766"/>
            </p:xfrm>
            <a:graphic>
              <a:graphicData uri="http://schemas.openxmlformats.org/drawingml/2006/table">
                <a:tbl>
                  <a:tblPr firstRow="1" bandRow="1">
                    <a:tableStyleId>{5940675A-B579-460E-94D1-54222C63F5DA}</a:tableStyleId>
                  </a:tblPr>
                  <a:tblGrid>
                    <a:gridCol w="865297">
                      <a:extLst>
                        <a:ext uri="{9D8B030D-6E8A-4147-A177-3AD203B41FA5}">
                          <a16:colId xmlns:a16="http://schemas.microsoft.com/office/drawing/2014/main" val="3114133362"/>
                        </a:ext>
                      </a:extLst>
                    </a:gridCol>
                    <a:gridCol w="7187184">
                      <a:extLst>
                        <a:ext uri="{9D8B030D-6E8A-4147-A177-3AD203B41FA5}">
                          <a16:colId xmlns:a16="http://schemas.microsoft.com/office/drawing/2014/main" val="884618905"/>
                        </a:ext>
                      </a:extLst>
                    </a:gridCol>
                  </a:tblGrid>
                  <a:tr h="1704147">
                    <a:tc>
                      <a:txBody>
                        <a:bodyPr/>
                        <a:lstStyle/>
                        <a:p>
                          <a:r>
                            <a:rPr lang="en-AU"/>
                            <a:t>Step 1</a:t>
                          </a:r>
                        </a:p>
                      </a:txBody>
                      <a:tcPr/>
                    </a:tc>
                    <a:tc>
                      <a:txBody>
                        <a:bodyPr/>
                        <a:lstStyle/>
                        <a:p>
                          <a:endParaRPr lang="en-AU"/>
                        </a:p>
                        <a:p>
                          <a:endParaRPr lang="en-AU"/>
                        </a:p>
                        <a:p>
                          <a:endParaRPr lang="en-AU"/>
                        </a:p>
                        <a:p>
                          <a:endParaRPr lang="en-AU"/>
                        </a:p>
                      </a:txBody>
                      <a:tcPr/>
                    </a:tc>
                    <a:extLst>
                      <a:ext uri="{0D108BD9-81ED-4DB2-BD59-A6C34878D82A}">
                        <a16:rowId xmlns:a16="http://schemas.microsoft.com/office/drawing/2014/main" val="154352032"/>
                      </a:ext>
                    </a:extLst>
                  </a:tr>
                  <a:tr h="1828903">
                    <a:tc>
                      <a:txBody>
                        <a:bodyPr/>
                        <a:lstStyle/>
                        <a:p>
                          <a:r>
                            <a:rPr lang="en-AU"/>
                            <a:t>Step 2</a:t>
                          </a:r>
                        </a:p>
                      </a:txBody>
                      <a:tcPr/>
                    </a:tc>
                    <a:tc>
                      <a:txBody>
                        <a:bodyPr/>
                        <a:lstStyle/>
                        <a:p>
                          <a:endParaRPr lang="en-AU"/>
                        </a:p>
                      </a:txBody>
                      <a:tcPr/>
                    </a:tc>
                    <a:extLst>
                      <a:ext uri="{0D108BD9-81ED-4DB2-BD59-A6C34878D82A}">
                        <a16:rowId xmlns:a16="http://schemas.microsoft.com/office/drawing/2014/main" val="2714309589"/>
                      </a:ext>
                    </a:extLst>
                  </a:tr>
                  <a:tr h="904875">
                    <a:tc>
                      <a:txBody>
                        <a:bodyPr/>
                        <a:lstStyle/>
                        <a:p>
                          <a:r>
                            <a:rPr lang="en-AU"/>
                            <a:t>Step 3</a:t>
                          </a:r>
                        </a:p>
                      </a:txBody>
                      <a:tcPr/>
                    </a:tc>
                    <a:tc>
                      <a:txBody>
                        <a:bodyPr/>
                        <a:lstStyle/>
                        <a:p>
                          <a:endParaRPr lang="en-US"/>
                        </a:p>
                      </a:txBody>
                      <a:tcPr>
                        <a:blipFill>
                          <a:blip r:embed="rId2"/>
                          <a:stretch>
                            <a:fillRect l="-12214" t="-395270" r="-254" b="-132432"/>
                          </a:stretch>
                        </a:blipFill>
                      </a:tcPr>
                    </a:tc>
                    <a:extLst>
                      <a:ext uri="{0D108BD9-81ED-4DB2-BD59-A6C34878D82A}">
                        <a16:rowId xmlns:a16="http://schemas.microsoft.com/office/drawing/2014/main" val="4089358711"/>
                      </a:ext>
                    </a:extLst>
                  </a:tr>
                  <a:tr h="1173841">
                    <a:tc>
                      <a:txBody>
                        <a:bodyPr/>
                        <a:lstStyle/>
                        <a:p>
                          <a:r>
                            <a:rPr lang="en-AU"/>
                            <a:t>Step 4</a:t>
                          </a:r>
                        </a:p>
                      </a:txBody>
                      <a:tcPr/>
                    </a:tc>
                    <a:tc>
                      <a:txBody>
                        <a:bodyPr/>
                        <a:lstStyle/>
                        <a:p>
                          <a:endParaRPr lang="en-US"/>
                        </a:p>
                      </a:txBody>
                      <a:tcPr>
                        <a:blipFill>
                          <a:blip r:embed="rId2"/>
                          <a:stretch>
                            <a:fillRect l="-12214" t="-379793" r="-254" b="-1554"/>
                          </a:stretch>
                        </a:blipFill>
                      </a:tcPr>
                    </a:tc>
                    <a:extLst>
                      <a:ext uri="{0D108BD9-81ED-4DB2-BD59-A6C34878D82A}">
                        <a16:rowId xmlns:a16="http://schemas.microsoft.com/office/drawing/2014/main" val="3123749539"/>
                      </a:ext>
                    </a:extLst>
                  </a:tr>
                </a:tbl>
              </a:graphicData>
            </a:graphic>
          </p:graphicFrame>
        </mc:Fallback>
      </mc:AlternateContent>
      <p:pic>
        <p:nvPicPr>
          <p:cNvPr id="6" name="Picture 5" descr="2 bars.&#10;Bar one has 4 g's and 1 d the same length as 850.&#10;Bar two has 2 g's and 1 d the same length as 550.">
            <a:extLst>
              <a:ext uri="{FF2B5EF4-FFF2-40B4-BE49-F238E27FC236}">
                <a16:creationId xmlns:a16="http://schemas.microsoft.com/office/drawing/2014/main" id="{4FE5E16E-F615-1034-C3D0-9107D79082A4}"/>
              </a:ext>
            </a:extLst>
          </p:cNvPr>
          <p:cNvPicPr>
            <a:picLocks noChangeAspect="1"/>
          </p:cNvPicPr>
          <p:nvPr/>
        </p:nvPicPr>
        <p:blipFill>
          <a:blip r:embed="rId3"/>
          <a:stretch>
            <a:fillRect/>
          </a:stretch>
        </p:blipFill>
        <p:spPr>
          <a:xfrm>
            <a:off x="1324238" y="918109"/>
            <a:ext cx="5091037" cy="1622768"/>
          </a:xfrm>
          <a:prstGeom prst="rect">
            <a:avLst/>
          </a:prstGeom>
        </p:spPr>
      </p:pic>
      <p:pic>
        <p:nvPicPr>
          <p:cNvPr id="8" name="Picture 7" descr="2 bar models.&#10;The first bar has 2 g's the same length as 300 and then 2 g's and 1 d the same length as 550.&#10;The second bar has 2 g's and 1 d the same length as 550. ">
            <a:extLst>
              <a:ext uri="{FF2B5EF4-FFF2-40B4-BE49-F238E27FC236}">
                <a16:creationId xmlns:a16="http://schemas.microsoft.com/office/drawing/2014/main" id="{A6CD896F-2765-E826-0C24-E7C33BC287CC}"/>
              </a:ext>
            </a:extLst>
          </p:cNvPr>
          <p:cNvPicPr>
            <a:picLocks noChangeAspect="1"/>
          </p:cNvPicPr>
          <p:nvPr/>
        </p:nvPicPr>
        <p:blipFill>
          <a:blip r:embed="rId4"/>
          <a:stretch>
            <a:fillRect/>
          </a:stretch>
        </p:blipFill>
        <p:spPr>
          <a:xfrm>
            <a:off x="1356315" y="2689528"/>
            <a:ext cx="5026884" cy="1661779"/>
          </a:xfrm>
          <a:prstGeom prst="rect">
            <a:avLst/>
          </a:prstGeom>
        </p:spPr>
      </p:pic>
      <p:pic>
        <p:nvPicPr>
          <p:cNvPr id="10" name="Picture 9" descr="A bar model showing 2 g's the same length as 300. ">
            <a:extLst>
              <a:ext uri="{FF2B5EF4-FFF2-40B4-BE49-F238E27FC236}">
                <a16:creationId xmlns:a16="http://schemas.microsoft.com/office/drawing/2014/main" id="{D6F5F4C6-560B-AB12-DE8A-A7D4E30F1494}"/>
              </a:ext>
            </a:extLst>
          </p:cNvPr>
          <p:cNvPicPr>
            <a:picLocks noChangeAspect="1"/>
          </p:cNvPicPr>
          <p:nvPr/>
        </p:nvPicPr>
        <p:blipFill>
          <a:blip r:embed="rId5"/>
          <a:stretch>
            <a:fillRect/>
          </a:stretch>
        </p:blipFill>
        <p:spPr>
          <a:xfrm>
            <a:off x="1397928" y="4476952"/>
            <a:ext cx="1787787" cy="797939"/>
          </a:xfrm>
          <a:prstGeom prst="rect">
            <a:avLst/>
          </a:prstGeom>
        </p:spPr>
      </p:pic>
      <p:pic>
        <p:nvPicPr>
          <p:cNvPr id="13" name="Picture 12" descr="A bar model, showing 2 150's the same length as 300 and 1 d the same length as 250.">
            <a:extLst>
              <a:ext uri="{FF2B5EF4-FFF2-40B4-BE49-F238E27FC236}">
                <a16:creationId xmlns:a16="http://schemas.microsoft.com/office/drawing/2014/main" id="{871237E8-8F2C-49D9-E0C3-15305AB76148}"/>
              </a:ext>
            </a:extLst>
          </p:cNvPr>
          <p:cNvPicPr>
            <a:picLocks noChangeAspect="1"/>
          </p:cNvPicPr>
          <p:nvPr/>
        </p:nvPicPr>
        <p:blipFill>
          <a:blip r:embed="rId6"/>
          <a:stretch>
            <a:fillRect/>
          </a:stretch>
        </p:blipFill>
        <p:spPr>
          <a:xfrm>
            <a:off x="3153816" y="5402276"/>
            <a:ext cx="3229383" cy="861168"/>
          </a:xfrm>
          <a:prstGeom prst="rect">
            <a:avLst/>
          </a:prstGeom>
        </p:spPr>
      </p:pic>
      <p:sp>
        <p:nvSpPr>
          <p:cNvPr id="21" name="Speech Bubble: Rectangle with Corners Rounded 20">
            <a:extLst>
              <a:ext uri="{FF2B5EF4-FFF2-40B4-BE49-F238E27FC236}">
                <a16:creationId xmlns:a16="http://schemas.microsoft.com/office/drawing/2014/main" id="{693BCD1A-032F-0C61-EEC4-9B7AE4360364}"/>
              </a:ext>
            </a:extLst>
          </p:cNvPr>
          <p:cNvSpPr/>
          <p:nvPr/>
        </p:nvSpPr>
        <p:spPr>
          <a:xfrm>
            <a:off x="6626820" y="2934585"/>
            <a:ext cx="1965181" cy="677375"/>
          </a:xfrm>
          <a:prstGeom prst="wedgeRoundRectCallout">
            <a:avLst>
              <a:gd name="adj1" fmla="val -77236"/>
              <a:gd name="adj2" fmla="val 118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a:lnSpc>
                <a:spcPct val="114000"/>
              </a:lnSpc>
            </a:pPr>
            <a:r>
              <a:rPr lang="en-AU" sz="1600"/>
              <a:t>How do we know this part is 550?</a:t>
            </a:r>
          </a:p>
        </p:txBody>
      </p:sp>
      <p:sp>
        <p:nvSpPr>
          <p:cNvPr id="22" name="Speech Bubble: Rectangle with Corners Rounded 21">
            <a:extLst>
              <a:ext uri="{FF2B5EF4-FFF2-40B4-BE49-F238E27FC236}">
                <a16:creationId xmlns:a16="http://schemas.microsoft.com/office/drawing/2014/main" id="{B65C69FC-D5D3-AC03-C587-08144F5A9C5A}"/>
              </a:ext>
            </a:extLst>
          </p:cNvPr>
          <p:cNvSpPr/>
          <p:nvPr/>
        </p:nvSpPr>
        <p:spPr>
          <a:xfrm>
            <a:off x="3471672" y="4569909"/>
            <a:ext cx="3044529" cy="681335"/>
          </a:xfrm>
          <a:prstGeom prst="wedgeRoundRectCallout">
            <a:avLst>
              <a:gd name="adj1" fmla="val -56993"/>
              <a:gd name="adj2" fmla="val -246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t>Why do we only look at this part of the bar?</a:t>
            </a:r>
          </a:p>
        </p:txBody>
      </p:sp>
      <p:sp>
        <p:nvSpPr>
          <p:cNvPr id="23" name="Speech Bubble: Rectangle with Corners Rounded 22">
            <a:extLst>
              <a:ext uri="{FF2B5EF4-FFF2-40B4-BE49-F238E27FC236}">
                <a16:creationId xmlns:a16="http://schemas.microsoft.com/office/drawing/2014/main" id="{C42C20A6-AEBA-5F3D-EDF9-84B435108AF3}"/>
              </a:ext>
            </a:extLst>
          </p:cNvPr>
          <p:cNvSpPr/>
          <p:nvPr/>
        </p:nvSpPr>
        <p:spPr>
          <a:xfrm>
            <a:off x="1305278" y="5537742"/>
            <a:ext cx="1787787" cy="766563"/>
          </a:xfrm>
          <a:prstGeom prst="wedgeRoundRectCallout">
            <a:avLst>
              <a:gd name="adj1" fmla="val 74006"/>
              <a:gd name="adj2" fmla="val 227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t>What happened to $550</a:t>
            </a:r>
          </a:p>
        </p:txBody>
      </p:sp>
      <p:sp>
        <p:nvSpPr>
          <p:cNvPr id="2" name="Slide Number Placeholder 1">
            <a:extLst>
              <a:ext uri="{FF2B5EF4-FFF2-40B4-BE49-F238E27FC236}">
                <a16:creationId xmlns:a16="http://schemas.microsoft.com/office/drawing/2014/main" id="{C958119A-1E36-AF69-F082-F6657B69C9E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72229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F52FBD-8C95-333F-4F06-D87646E3B34C}"/>
              </a:ext>
            </a:extLst>
          </p:cNvPr>
          <p:cNvSpPr>
            <a:spLocks noGrp="1"/>
          </p:cNvSpPr>
          <p:nvPr>
            <p:ph type="title"/>
          </p:nvPr>
        </p:nvSpPr>
        <p:spPr/>
        <p:txBody>
          <a:bodyPr/>
          <a:lstStyle/>
          <a:p>
            <a:r>
              <a:rPr lang="en-AU"/>
              <a:t>Solve graphically</a:t>
            </a:r>
          </a:p>
        </p:txBody>
      </p:sp>
      <p:sp>
        <p:nvSpPr>
          <p:cNvPr id="5" name="Text Placeholder 4">
            <a:extLst>
              <a:ext uri="{FF2B5EF4-FFF2-40B4-BE49-F238E27FC236}">
                <a16:creationId xmlns:a16="http://schemas.microsoft.com/office/drawing/2014/main" id="{44447C77-0197-5EC9-FFDA-2ED6B088626D}"/>
              </a:ext>
            </a:extLst>
          </p:cNvPr>
          <p:cNvSpPr>
            <a:spLocks noGrp="1"/>
          </p:cNvSpPr>
          <p:nvPr>
            <p:ph type="body" sz="quarter" idx="17"/>
          </p:nvPr>
        </p:nvSpPr>
        <p:spPr/>
        <p:txBody>
          <a:bodyPr/>
          <a:lstStyle/>
          <a:p>
            <a:r>
              <a:rPr lang="en-AU"/>
              <a:t>Point of intersection:</a:t>
            </a:r>
          </a:p>
          <a:p>
            <a:r>
              <a:rPr lang="en-AU"/>
              <a:t>Guitar price = $150</a:t>
            </a:r>
          </a:p>
          <a:p>
            <a:r>
              <a:rPr lang="en-AU"/>
              <a:t>Drumkit price = $250</a:t>
            </a:r>
          </a:p>
        </p:txBody>
      </p:sp>
      <p:pic>
        <p:nvPicPr>
          <p:cNvPr id="7" name="Picture 6" descr="A grid of white lines on a black background&#10;">
            <a:extLst>
              <a:ext uri="{FF2B5EF4-FFF2-40B4-BE49-F238E27FC236}">
                <a16:creationId xmlns:a16="http://schemas.microsoft.com/office/drawing/2014/main" id="{D35281E9-BEEE-F271-B5E3-FC5E9FEC8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725" y="1292535"/>
            <a:ext cx="5031661" cy="5087480"/>
          </a:xfrm>
          <a:prstGeom prst="rect">
            <a:avLst/>
          </a:prstGeom>
        </p:spPr>
      </p:pic>
      <p:sp>
        <p:nvSpPr>
          <p:cNvPr id="2" name="Slide Number Placeholder 1">
            <a:extLst>
              <a:ext uri="{FF2B5EF4-FFF2-40B4-BE49-F238E27FC236}">
                <a16:creationId xmlns:a16="http://schemas.microsoft.com/office/drawing/2014/main" id="{5CDC862D-8CAE-9407-FAF4-53BA23BA1D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42071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6FE79-81FE-F6AD-0710-B7DA7FE45A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8D0350-C19C-1E26-8F6F-3F4A9F3AFCB4}"/>
              </a:ext>
            </a:extLst>
          </p:cNvPr>
          <p:cNvSpPr>
            <a:spLocks noGrp="1"/>
          </p:cNvSpPr>
          <p:nvPr>
            <p:ph type="title"/>
          </p:nvPr>
        </p:nvSpPr>
        <p:spPr/>
        <p:txBody>
          <a:bodyPr/>
          <a:lstStyle/>
          <a:p>
            <a:r>
              <a:rPr lang="en-AU"/>
              <a:t>From bar model to equations</a:t>
            </a:r>
          </a:p>
        </p:txBody>
      </p:sp>
      <mc:AlternateContent xmlns:mc="http://schemas.openxmlformats.org/markup-compatibility/2006" xmlns:a14="http://schemas.microsoft.com/office/drawing/2010/main">
        <mc:Choice Requires="a14">
          <p:graphicFrame>
            <p:nvGraphicFramePr>
              <p:cNvPr id="5" name="Table 4" descr="A table with 2 columns and 4 rows. Column 1 row 1 reads, 'Step 1'. Column 2 row 1 contains 2 bar models. The top bar is 4 w's and 2 m's the same length as 100. The bottom bar is 2w's and 2 m's  the same length as 64. Column 1 row 2 reads, 'Step 2'. Column 2 row 2 contains 2 bar models. The top bar is 2 w's = 36 and  2w's and 2 m's the same length as 64. The bottom bar is 2w's and 2 m's  the same length as 64. Column 1 row 3 reads, 'Step 3'. Column 2 row 3 contains 1 bar model with two 18's the same length as 36. Column 1 row 4 reads, 'Step 4'. Column 2 row 4 reads, 'w=18 and m=14'. It also contains 1 bar model with two 18's the same length as 36 and two 14's the same length as 28.">
                <a:extLst>
                  <a:ext uri="{FF2B5EF4-FFF2-40B4-BE49-F238E27FC236}">
                    <a16:creationId xmlns:a16="http://schemas.microsoft.com/office/drawing/2014/main" id="{B6361117-AD0F-37A9-0A70-BBE6D6B0AE76}"/>
                  </a:ext>
                </a:extLst>
              </p:cNvPr>
              <p:cNvGraphicFramePr>
                <a:graphicFrameLocks noGrp="1"/>
              </p:cNvGraphicFramePr>
              <p:nvPr/>
            </p:nvGraphicFramePr>
            <p:xfrm>
              <a:off x="359999" y="905600"/>
              <a:ext cx="8052481" cy="5611766"/>
            </p:xfrm>
            <a:graphic>
              <a:graphicData uri="http://schemas.openxmlformats.org/drawingml/2006/table">
                <a:tbl>
                  <a:tblPr firstRow="1" bandRow="1">
                    <a:tableStyleId>{5940675A-B579-460E-94D1-54222C63F5DA}</a:tableStyleId>
                  </a:tblPr>
                  <a:tblGrid>
                    <a:gridCol w="865297">
                      <a:extLst>
                        <a:ext uri="{9D8B030D-6E8A-4147-A177-3AD203B41FA5}">
                          <a16:colId xmlns:a16="http://schemas.microsoft.com/office/drawing/2014/main" val="3114133362"/>
                        </a:ext>
                      </a:extLst>
                    </a:gridCol>
                    <a:gridCol w="7187184">
                      <a:extLst>
                        <a:ext uri="{9D8B030D-6E8A-4147-A177-3AD203B41FA5}">
                          <a16:colId xmlns:a16="http://schemas.microsoft.com/office/drawing/2014/main" val="884618905"/>
                        </a:ext>
                      </a:extLst>
                    </a:gridCol>
                  </a:tblGrid>
                  <a:tr h="1704147">
                    <a:tc>
                      <a:txBody>
                        <a:bodyPr/>
                        <a:lstStyle/>
                        <a:p>
                          <a:r>
                            <a:rPr lang="en-AU"/>
                            <a:t>Step 1</a:t>
                          </a:r>
                        </a:p>
                      </a:txBody>
                      <a:tcPr/>
                    </a:tc>
                    <a:tc>
                      <a:txBody>
                        <a:bodyPr/>
                        <a:lstStyle/>
                        <a:p>
                          <a:endParaRPr lang="en-AU"/>
                        </a:p>
                        <a:p>
                          <a:endParaRPr lang="en-AU"/>
                        </a:p>
                        <a:p>
                          <a:endParaRPr lang="en-AU"/>
                        </a:p>
                        <a:p>
                          <a:endParaRPr lang="en-AU"/>
                        </a:p>
                      </a:txBody>
                      <a:tcPr/>
                    </a:tc>
                    <a:extLst>
                      <a:ext uri="{0D108BD9-81ED-4DB2-BD59-A6C34878D82A}">
                        <a16:rowId xmlns:a16="http://schemas.microsoft.com/office/drawing/2014/main" val="154352032"/>
                      </a:ext>
                    </a:extLst>
                  </a:tr>
                  <a:tr h="1828903">
                    <a:tc>
                      <a:txBody>
                        <a:bodyPr/>
                        <a:lstStyle/>
                        <a:p>
                          <a:r>
                            <a:rPr lang="en-AU"/>
                            <a:t>Step 2</a:t>
                          </a:r>
                        </a:p>
                      </a:txBody>
                      <a:tcPr/>
                    </a:tc>
                    <a:tc>
                      <a:txBody>
                        <a:bodyPr/>
                        <a:lstStyle/>
                        <a:p>
                          <a:endParaRPr lang="en-AU"/>
                        </a:p>
                      </a:txBody>
                      <a:tcPr/>
                    </a:tc>
                    <a:extLst>
                      <a:ext uri="{0D108BD9-81ED-4DB2-BD59-A6C34878D82A}">
                        <a16:rowId xmlns:a16="http://schemas.microsoft.com/office/drawing/2014/main" val="2714309589"/>
                      </a:ext>
                    </a:extLst>
                  </a:tr>
                  <a:tr h="904875">
                    <a:tc>
                      <a:txBody>
                        <a:bodyPr/>
                        <a:lstStyle/>
                        <a:p>
                          <a:r>
                            <a:rPr lang="en-AU"/>
                            <a:t>Step 3</a:t>
                          </a:r>
                        </a:p>
                      </a:txBody>
                      <a:tcPr/>
                    </a:tc>
                    <a:tc>
                      <a:txBody>
                        <a:bodyPr/>
                        <a:lstStyle/>
                        <a:p>
                          <a:pPr algn="l"/>
                          <a:r>
                            <a:rPr lang="en-AU"/>
                            <a:t>                                                </a:t>
                          </a:r>
                        </a:p>
                        <a:p>
                          <a:pPr algn="r"/>
                          <a:r>
                            <a:rPr lang="en-AU" b="0"/>
                            <a:t>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𝑔</m:t>
                              </m:r>
                              <m:r>
                                <a:rPr lang="en-AU" b="0" i="1" smtClean="0">
                                  <a:latin typeface="Cambria Math" panose="02040503050406030204" pitchFamily="18" charset="0"/>
                                </a:rPr>
                                <m:t>=150</m:t>
                              </m:r>
                            </m:oMath>
                          </a14:m>
                          <a:endParaRPr lang="en-AU"/>
                        </a:p>
                      </a:txBody>
                      <a:tcPr/>
                    </a:tc>
                    <a:extLst>
                      <a:ext uri="{0D108BD9-81ED-4DB2-BD59-A6C34878D82A}">
                        <a16:rowId xmlns:a16="http://schemas.microsoft.com/office/drawing/2014/main" val="4089358711"/>
                      </a:ext>
                    </a:extLst>
                  </a:tr>
                  <a:tr h="1173841">
                    <a:tc>
                      <a:txBody>
                        <a:bodyPr/>
                        <a:lstStyle/>
                        <a:p>
                          <a:r>
                            <a:rPr lang="en-AU"/>
                            <a:t>Step 4</a:t>
                          </a:r>
                        </a:p>
                      </a:txBody>
                      <a:tcPr/>
                    </a:tc>
                    <a:tc>
                      <a:txBody>
                        <a:bodyPr/>
                        <a:lstStyle/>
                        <a:p>
                          <a:pPr algn="r"/>
                          <a:r>
                            <a:rPr lang="en-AU" b="0" i="1">
                              <a:latin typeface="Cambria Math" panose="02040503050406030204" pitchFamily="18" charset="0"/>
                            </a:rPr>
                            <a:t> </a:t>
                          </a:r>
                          <a14:m>
                            <m:oMath xmlns:m="http://schemas.openxmlformats.org/officeDocument/2006/math">
                              <m:r>
                                <a:rPr lang="en-AU" b="0" i="1" smtClean="0">
                                  <a:latin typeface="Cambria Math" panose="02040503050406030204" pitchFamily="18" charset="0"/>
                                </a:rPr>
                                <m:t> ∴</m:t>
                              </m:r>
                              <m:r>
                                <a:rPr lang="en-AU" b="0" i="1" smtClean="0">
                                  <a:latin typeface="Cambria Math" panose="02040503050406030204" pitchFamily="18" charset="0"/>
                                </a:rPr>
                                <m:t>𝑑</m:t>
                              </m:r>
                              <m:r>
                                <a:rPr lang="en-AU" b="0" i="1" smtClean="0">
                                  <a:latin typeface="Cambria Math" panose="02040503050406030204" pitchFamily="18" charset="0"/>
                                </a:rPr>
                                <m:t>=250</m:t>
                              </m:r>
                            </m:oMath>
                          </a14:m>
                          <a:endParaRPr lang="en-AU" b="0"/>
                        </a:p>
                        <a:p>
                          <a:pPr algn="l"/>
                          <a:endParaRPr lang="en-AU" b="0" i="1">
                            <a:latin typeface="Cambria Math" panose="02040503050406030204" pitchFamily="18" charset="0"/>
                          </a:endParaRPr>
                        </a:p>
                        <a:p>
                          <a:pPr algn="r"/>
                          <a14:m>
                            <m:oMath xmlns:m="http://schemas.openxmlformats.org/officeDocument/2006/math">
                              <m:r>
                                <a:rPr lang="en-AU" b="0" i="1" smtClean="0">
                                  <a:latin typeface="Cambria Math" panose="02040503050406030204" pitchFamily="18" charset="0"/>
                                </a:rPr>
                                <m:t>𝑔</m:t>
                              </m:r>
                              <m:r>
                                <a:rPr lang="en-AU" b="0" i="1" smtClean="0">
                                  <a:latin typeface="Cambria Math" panose="02040503050406030204" pitchFamily="18" charset="0"/>
                                </a:rPr>
                                <m:t>=150,  </m:t>
                              </m:r>
                              <m:r>
                                <a:rPr lang="en-AU" b="0" i="1" smtClean="0">
                                  <a:latin typeface="Cambria Math" panose="02040503050406030204" pitchFamily="18" charset="0"/>
                                </a:rPr>
                                <m:t>𝑑</m:t>
                              </m:r>
                              <m:r>
                                <a:rPr lang="en-AU" b="0" i="1" smtClean="0">
                                  <a:latin typeface="Cambria Math" panose="02040503050406030204" pitchFamily="18" charset="0"/>
                                </a:rPr>
                                <m:t>=250</m:t>
                              </m:r>
                            </m:oMath>
                          </a14:m>
                          <a:r>
                            <a:rPr lang="en-AU"/>
                            <a:t> </a:t>
                          </a:r>
                        </a:p>
                      </a:txBody>
                      <a:tcPr/>
                    </a:tc>
                    <a:extLst>
                      <a:ext uri="{0D108BD9-81ED-4DB2-BD59-A6C34878D82A}">
                        <a16:rowId xmlns:a16="http://schemas.microsoft.com/office/drawing/2014/main" val="3123749539"/>
                      </a:ext>
                    </a:extLst>
                  </a:tr>
                </a:tbl>
              </a:graphicData>
            </a:graphic>
          </p:graphicFrame>
        </mc:Choice>
        <mc:Fallback xmlns="">
          <p:graphicFrame>
            <p:nvGraphicFramePr>
              <p:cNvPr id="5" name="Table 4" descr="A table with 2 columns and 4 rows. Column 1 row 1 reads, 'Step 1'. Column 2 row 1 contains 2 bar models. The top bar is 4 w's and 2 m's the same length as 100. The bottom bar is 2w's and 2 m's  the same length as 64. Column 1 row 2 reads, 'Step 2'. Column 2 row 2 contains 2 bar models. The top bar is 2 w's = 36 and  2w's and 2 m's the same length as 64. The bottom bar is 2w's and 2 m's  the same length as 64. Column 1 row 3 reads, 'Step 3'. Column 2 row 3 contains 1 bar model with two 18's the same length as 36. Column 1 row 4 reads, 'Step 4'. Column 2 row 4 reads, 'w=18 and m=14'. It also contains 1 bar model with two 18's the same length as 36 and two 14's the same length as 28.">
                <a:extLst>
                  <a:ext uri="{FF2B5EF4-FFF2-40B4-BE49-F238E27FC236}">
                    <a16:creationId xmlns:a16="http://schemas.microsoft.com/office/drawing/2014/main" id="{B6361117-AD0F-37A9-0A70-BBE6D6B0AE76}"/>
                  </a:ext>
                </a:extLst>
              </p:cNvPr>
              <p:cNvGraphicFramePr>
                <a:graphicFrameLocks noGrp="1"/>
              </p:cNvGraphicFramePr>
              <p:nvPr/>
            </p:nvGraphicFramePr>
            <p:xfrm>
              <a:off x="359999" y="905600"/>
              <a:ext cx="8052481" cy="5611766"/>
            </p:xfrm>
            <a:graphic>
              <a:graphicData uri="http://schemas.openxmlformats.org/drawingml/2006/table">
                <a:tbl>
                  <a:tblPr firstRow="1" bandRow="1">
                    <a:tableStyleId>{5940675A-B579-460E-94D1-54222C63F5DA}</a:tableStyleId>
                  </a:tblPr>
                  <a:tblGrid>
                    <a:gridCol w="865297">
                      <a:extLst>
                        <a:ext uri="{9D8B030D-6E8A-4147-A177-3AD203B41FA5}">
                          <a16:colId xmlns:a16="http://schemas.microsoft.com/office/drawing/2014/main" val="3114133362"/>
                        </a:ext>
                      </a:extLst>
                    </a:gridCol>
                    <a:gridCol w="7187184">
                      <a:extLst>
                        <a:ext uri="{9D8B030D-6E8A-4147-A177-3AD203B41FA5}">
                          <a16:colId xmlns:a16="http://schemas.microsoft.com/office/drawing/2014/main" val="884618905"/>
                        </a:ext>
                      </a:extLst>
                    </a:gridCol>
                  </a:tblGrid>
                  <a:tr h="1704147">
                    <a:tc>
                      <a:txBody>
                        <a:bodyPr/>
                        <a:lstStyle/>
                        <a:p>
                          <a:r>
                            <a:rPr lang="en-AU"/>
                            <a:t>Step 1</a:t>
                          </a:r>
                        </a:p>
                      </a:txBody>
                      <a:tcPr/>
                    </a:tc>
                    <a:tc>
                      <a:txBody>
                        <a:bodyPr/>
                        <a:lstStyle/>
                        <a:p>
                          <a:endParaRPr lang="en-AU"/>
                        </a:p>
                        <a:p>
                          <a:endParaRPr lang="en-AU"/>
                        </a:p>
                        <a:p>
                          <a:endParaRPr lang="en-AU"/>
                        </a:p>
                        <a:p>
                          <a:endParaRPr lang="en-AU"/>
                        </a:p>
                      </a:txBody>
                      <a:tcPr/>
                    </a:tc>
                    <a:extLst>
                      <a:ext uri="{0D108BD9-81ED-4DB2-BD59-A6C34878D82A}">
                        <a16:rowId xmlns:a16="http://schemas.microsoft.com/office/drawing/2014/main" val="154352032"/>
                      </a:ext>
                    </a:extLst>
                  </a:tr>
                  <a:tr h="1828903">
                    <a:tc>
                      <a:txBody>
                        <a:bodyPr/>
                        <a:lstStyle/>
                        <a:p>
                          <a:r>
                            <a:rPr lang="en-AU"/>
                            <a:t>Step 2</a:t>
                          </a:r>
                        </a:p>
                      </a:txBody>
                      <a:tcPr/>
                    </a:tc>
                    <a:tc>
                      <a:txBody>
                        <a:bodyPr/>
                        <a:lstStyle/>
                        <a:p>
                          <a:endParaRPr lang="en-AU"/>
                        </a:p>
                      </a:txBody>
                      <a:tcPr/>
                    </a:tc>
                    <a:extLst>
                      <a:ext uri="{0D108BD9-81ED-4DB2-BD59-A6C34878D82A}">
                        <a16:rowId xmlns:a16="http://schemas.microsoft.com/office/drawing/2014/main" val="2714309589"/>
                      </a:ext>
                    </a:extLst>
                  </a:tr>
                  <a:tr h="904875">
                    <a:tc>
                      <a:txBody>
                        <a:bodyPr/>
                        <a:lstStyle/>
                        <a:p>
                          <a:r>
                            <a:rPr lang="en-AU"/>
                            <a:t>Step 3</a:t>
                          </a:r>
                        </a:p>
                      </a:txBody>
                      <a:tcPr/>
                    </a:tc>
                    <a:tc>
                      <a:txBody>
                        <a:bodyPr/>
                        <a:lstStyle/>
                        <a:p>
                          <a:endParaRPr lang="en-US"/>
                        </a:p>
                      </a:txBody>
                      <a:tcPr>
                        <a:blipFill>
                          <a:blip r:embed="rId2"/>
                          <a:stretch>
                            <a:fillRect l="-12129" t="-392617" r="-254" b="-130872"/>
                          </a:stretch>
                        </a:blipFill>
                      </a:tcPr>
                    </a:tc>
                    <a:extLst>
                      <a:ext uri="{0D108BD9-81ED-4DB2-BD59-A6C34878D82A}">
                        <a16:rowId xmlns:a16="http://schemas.microsoft.com/office/drawing/2014/main" val="4089358711"/>
                      </a:ext>
                    </a:extLst>
                  </a:tr>
                  <a:tr h="1173841">
                    <a:tc>
                      <a:txBody>
                        <a:bodyPr/>
                        <a:lstStyle/>
                        <a:p>
                          <a:r>
                            <a:rPr lang="en-AU"/>
                            <a:t>Step 4</a:t>
                          </a:r>
                        </a:p>
                      </a:txBody>
                      <a:tcPr/>
                    </a:tc>
                    <a:tc>
                      <a:txBody>
                        <a:bodyPr/>
                        <a:lstStyle/>
                        <a:p>
                          <a:endParaRPr lang="en-US"/>
                        </a:p>
                      </a:txBody>
                      <a:tcPr>
                        <a:blipFill>
                          <a:blip r:embed="rId2"/>
                          <a:stretch>
                            <a:fillRect l="-12129" t="-380311" r="-254" b="-1036"/>
                          </a:stretch>
                        </a:blipFill>
                      </a:tcPr>
                    </a:tc>
                    <a:extLst>
                      <a:ext uri="{0D108BD9-81ED-4DB2-BD59-A6C34878D82A}">
                        <a16:rowId xmlns:a16="http://schemas.microsoft.com/office/drawing/2014/main" val="3123749539"/>
                      </a:ext>
                    </a:extLst>
                  </a:tr>
                </a:tbl>
              </a:graphicData>
            </a:graphic>
          </p:graphicFrame>
        </mc:Fallback>
      </mc:AlternateContent>
      <p:pic>
        <p:nvPicPr>
          <p:cNvPr id="11" name="Picture 10" descr="2 bars.&#10;Bar one has 4 g's and 1 d the same length as 850.&#10;Bar two has 2 g's and 1 d the same length as 550.">
            <a:extLst>
              <a:ext uri="{FF2B5EF4-FFF2-40B4-BE49-F238E27FC236}">
                <a16:creationId xmlns:a16="http://schemas.microsoft.com/office/drawing/2014/main" id="{EB74FD68-0010-894C-CAFF-F4FFB45D7F1F}"/>
              </a:ext>
            </a:extLst>
          </p:cNvPr>
          <p:cNvPicPr>
            <a:picLocks noChangeAspect="1"/>
          </p:cNvPicPr>
          <p:nvPr/>
        </p:nvPicPr>
        <p:blipFill>
          <a:blip r:embed="rId3"/>
          <a:stretch>
            <a:fillRect/>
          </a:stretch>
        </p:blipFill>
        <p:spPr>
          <a:xfrm>
            <a:off x="1324238" y="918109"/>
            <a:ext cx="5091037" cy="1622768"/>
          </a:xfrm>
          <a:prstGeom prst="rect">
            <a:avLst/>
          </a:prstGeom>
        </p:spPr>
      </p:pic>
      <p:pic>
        <p:nvPicPr>
          <p:cNvPr id="7" name="Picture 6" descr="2 bar models.&#10;The first bar has 2 g's the same length as 300 and then 2 g's and 1 d the same length as 550.&#10;The second bar has 2 g's and 1 d the same length as 550. ">
            <a:extLst>
              <a:ext uri="{FF2B5EF4-FFF2-40B4-BE49-F238E27FC236}">
                <a16:creationId xmlns:a16="http://schemas.microsoft.com/office/drawing/2014/main" id="{0DCB230F-5D40-65DC-3903-679DF86F6FD6}"/>
              </a:ext>
            </a:extLst>
          </p:cNvPr>
          <p:cNvPicPr>
            <a:picLocks noChangeAspect="1"/>
          </p:cNvPicPr>
          <p:nvPr/>
        </p:nvPicPr>
        <p:blipFill>
          <a:blip r:embed="rId4"/>
          <a:stretch>
            <a:fillRect/>
          </a:stretch>
        </p:blipFill>
        <p:spPr>
          <a:xfrm>
            <a:off x="1356315" y="2689528"/>
            <a:ext cx="5026884" cy="1661779"/>
          </a:xfrm>
          <a:prstGeom prst="rect">
            <a:avLst/>
          </a:prstGeom>
        </p:spPr>
      </p:pic>
      <p:pic>
        <p:nvPicPr>
          <p:cNvPr id="13" name="Picture 12" descr="A bar model, the first row is split into two equal sections both labelled 'g'. And the second row is labelled as 300. ">
            <a:extLst>
              <a:ext uri="{FF2B5EF4-FFF2-40B4-BE49-F238E27FC236}">
                <a16:creationId xmlns:a16="http://schemas.microsoft.com/office/drawing/2014/main" id="{2EA0740D-4293-412E-B643-FBE20D5A9A91}"/>
              </a:ext>
            </a:extLst>
          </p:cNvPr>
          <p:cNvPicPr>
            <a:picLocks noChangeAspect="1"/>
          </p:cNvPicPr>
          <p:nvPr/>
        </p:nvPicPr>
        <p:blipFill>
          <a:blip r:embed="rId5"/>
          <a:stretch>
            <a:fillRect/>
          </a:stretch>
        </p:blipFill>
        <p:spPr>
          <a:xfrm>
            <a:off x="1356315" y="4466440"/>
            <a:ext cx="1882186" cy="829058"/>
          </a:xfrm>
          <a:prstGeom prst="rect">
            <a:avLst/>
          </a:prstGeom>
        </p:spPr>
      </p:pic>
      <p:pic>
        <p:nvPicPr>
          <p:cNvPr id="15" name="Picture 14" descr="A bar model, with the first row showing 2 150's of equal length to 300 and 1 d the same length as 250. ">
            <a:extLst>
              <a:ext uri="{FF2B5EF4-FFF2-40B4-BE49-F238E27FC236}">
                <a16:creationId xmlns:a16="http://schemas.microsoft.com/office/drawing/2014/main" id="{1B235033-A22C-A744-CEF5-826AD0C2FDBD}"/>
              </a:ext>
            </a:extLst>
          </p:cNvPr>
          <p:cNvPicPr>
            <a:picLocks noChangeAspect="1"/>
          </p:cNvPicPr>
          <p:nvPr/>
        </p:nvPicPr>
        <p:blipFill>
          <a:blip r:embed="rId6"/>
          <a:stretch>
            <a:fillRect/>
          </a:stretch>
        </p:blipFill>
        <p:spPr>
          <a:xfrm>
            <a:off x="2963909" y="5469154"/>
            <a:ext cx="3451366" cy="874555"/>
          </a:xfrm>
          <a:prstGeom prst="rect">
            <a:avLst/>
          </a:prstGeom>
        </p:spPr>
      </p:pic>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499B61F-044B-87A9-C2B5-9D305E1BD477}"/>
                  </a:ext>
                </a:extLst>
              </p:cNvPr>
              <p:cNvGraphicFramePr>
                <a:graphicFrameLocks noGrp="1"/>
              </p:cNvGraphicFramePr>
              <p:nvPr>
                <p:extLst>
                  <p:ext uri="{D42A27DB-BD31-4B8C-83A1-F6EECF244321}">
                    <p14:modId xmlns:p14="http://schemas.microsoft.com/office/powerpoint/2010/main" val="814876215"/>
                  </p:ext>
                </p:extLst>
              </p:nvPr>
            </p:nvGraphicFramePr>
            <p:xfrm>
              <a:off x="8485634" y="905602"/>
              <a:ext cx="3346368" cy="5626643"/>
            </p:xfrm>
            <a:graphic>
              <a:graphicData uri="http://schemas.openxmlformats.org/drawingml/2006/table">
                <a:tbl>
                  <a:tblPr firstRow="1" bandRow="1">
                    <a:tableStyleId>{D113A9D2-9D6B-4929-AA2D-F23B5EE8CBE7}</a:tableStyleId>
                  </a:tblPr>
                  <a:tblGrid>
                    <a:gridCol w="3346368">
                      <a:extLst>
                        <a:ext uri="{9D8B030D-6E8A-4147-A177-3AD203B41FA5}">
                          <a16:colId xmlns:a16="http://schemas.microsoft.com/office/drawing/2014/main" val="2593063197"/>
                        </a:ext>
                      </a:extLst>
                    </a:gridCol>
                  </a:tblGrid>
                  <a:tr h="1682463">
                    <a:tc>
                      <a:txBody>
                        <a:bodyPr/>
                        <a:lstStyle/>
                        <a:p>
                          <a:r>
                            <a:rPr lang="en-AU">
                              <a:solidFill>
                                <a:schemeClr val="bg1"/>
                              </a:solidFill>
                            </a:rPr>
                            <a:t>Equation 1</a:t>
                          </a:r>
                          <a:endParaRPr lang="en-AU" b="1" i="1">
                            <a:solidFill>
                              <a:schemeClr val="bg1"/>
                            </a:solidFill>
                          </a:endParaRPr>
                        </a:p>
                        <a:p>
                          <a:pPr/>
                          <a14:m>
                            <m:oMathPara xmlns:m="http://schemas.openxmlformats.org/officeDocument/2006/math">
                              <m:oMathParaPr>
                                <m:jc m:val="centerGroup"/>
                              </m:oMathParaPr>
                              <m:oMath xmlns:m="http://schemas.openxmlformats.org/officeDocument/2006/math">
                                <m:r>
                                  <a:rPr lang="en-AU" b="0" i="1" dirty="0" smtClean="0">
                                    <a:solidFill>
                                      <a:schemeClr val="bg1"/>
                                    </a:solidFill>
                                    <a:latin typeface="Cambria Math" panose="02040503050406030204" pitchFamily="18" charset="0"/>
                                  </a:rPr>
                                  <m:t>4</m:t>
                                </m:r>
                                <m:r>
                                  <a:rPr lang="en-AU" b="0" i="1" dirty="0" smtClean="0">
                                    <a:solidFill>
                                      <a:schemeClr val="bg1"/>
                                    </a:solidFill>
                                    <a:latin typeface="Cambria Math" panose="02040503050406030204" pitchFamily="18" charset="0"/>
                                  </a:rPr>
                                  <m:t>𝑔</m:t>
                                </m:r>
                                <m:r>
                                  <a:rPr lang="en-AU" b="0" i="1" dirty="0" smtClean="0">
                                    <a:solidFill>
                                      <a:schemeClr val="bg1"/>
                                    </a:solidFill>
                                    <a:latin typeface="Cambria Math" panose="02040503050406030204" pitchFamily="18" charset="0"/>
                                  </a:rPr>
                                  <m:t>+</m:t>
                                </m:r>
                                <m:r>
                                  <a:rPr lang="en-AU" b="0" i="1" dirty="0" smtClean="0">
                                    <a:solidFill>
                                      <a:schemeClr val="bg1"/>
                                    </a:solidFill>
                                    <a:latin typeface="Cambria Math" panose="02040503050406030204" pitchFamily="18" charset="0"/>
                                  </a:rPr>
                                  <m:t>𝑑</m:t>
                                </m:r>
                                <m:r>
                                  <a:rPr lang="en-AU" b="0" i="1" dirty="0" smtClean="0">
                                    <a:solidFill>
                                      <a:schemeClr val="bg1"/>
                                    </a:solidFill>
                                    <a:latin typeface="Cambria Math" panose="02040503050406030204" pitchFamily="18" charset="0"/>
                                  </a:rPr>
                                  <m:t>=850</m:t>
                                </m:r>
                              </m:oMath>
                            </m:oMathPara>
                          </a14:m>
                          <a:endParaRPr lang="en-AU" b="0" i="1">
                            <a:solidFill>
                              <a:schemeClr val="bg1"/>
                            </a:solidFill>
                          </a:endParaRPr>
                        </a:p>
                        <a:p>
                          <a:endParaRPr lang="en-AU">
                            <a:solidFill>
                              <a:schemeClr val="bg1"/>
                            </a:solidFill>
                          </a:endParaRPr>
                        </a:p>
                        <a:p>
                          <a:r>
                            <a:rPr lang="en-AU">
                              <a:solidFill>
                                <a:schemeClr val="bg1"/>
                              </a:solidFill>
                            </a:rPr>
                            <a:t>Equation 2</a:t>
                          </a:r>
                        </a:p>
                        <a:p>
                          <a:pPr/>
                          <a14:m>
                            <m:oMathPara xmlns:m="http://schemas.openxmlformats.org/officeDocument/2006/math">
                              <m:oMathParaPr>
                                <m:jc m:val="centerGroup"/>
                              </m:oMathParaPr>
                              <m:oMath xmlns:m="http://schemas.openxmlformats.org/officeDocument/2006/math">
                                <m:r>
                                  <a:rPr lang="en-AU" dirty="0" smtClean="0">
                                    <a:solidFill>
                                      <a:schemeClr val="bg1"/>
                                    </a:solidFill>
                                    <a:latin typeface="Cambria Math" panose="02040503050406030204" pitchFamily="18" charset="0"/>
                                  </a:rPr>
                                  <m:t>2</m:t>
                                </m:r>
                                <m:r>
                                  <a:rPr lang="en-AU" dirty="0" smtClean="0">
                                    <a:solidFill>
                                      <a:schemeClr val="bg1"/>
                                    </a:solidFill>
                                    <a:latin typeface="Cambria Math" panose="02040503050406030204" pitchFamily="18" charset="0"/>
                                  </a:rPr>
                                  <m:t>𝑔</m:t>
                                </m:r>
                                <m:r>
                                  <a:rPr lang="en-AU" dirty="0" smtClean="0">
                                    <a:solidFill>
                                      <a:schemeClr val="bg1"/>
                                    </a:solidFill>
                                    <a:latin typeface="Cambria Math" panose="02040503050406030204" pitchFamily="18" charset="0"/>
                                  </a:rPr>
                                  <m:t>+</m:t>
                                </m:r>
                                <m:r>
                                  <a:rPr lang="en-AU" b="0" i="1" dirty="0" smtClean="0">
                                    <a:solidFill>
                                      <a:schemeClr val="bg1"/>
                                    </a:solidFill>
                                    <a:latin typeface="Cambria Math" panose="02040503050406030204" pitchFamily="18" charset="0"/>
                                  </a:rPr>
                                  <m:t>𝑑</m:t>
                                </m:r>
                                <m:r>
                                  <a:rPr lang="en-AU" dirty="0" smtClean="0">
                                    <a:solidFill>
                                      <a:schemeClr val="bg1"/>
                                    </a:solidFill>
                                    <a:latin typeface="Cambria Math" panose="02040503050406030204" pitchFamily="18" charset="0"/>
                                  </a:rPr>
                                  <m:t>=550</m:t>
                                </m:r>
                              </m:oMath>
                            </m:oMathPara>
                          </a14:m>
                          <a:endParaRPr lang="en-AU">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719380543"/>
                      </a:ext>
                    </a:extLst>
                  </a:tr>
                  <a:tr h="1841060">
                    <a:tc>
                      <a:txBody>
                        <a:bodyPr/>
                        <a:lstStyle/>
                        <a:p>
                          <a:r>
                            <a:rPr lang="en-AU" b="1">
                              <a:solidFill>
                                <a:schemeClr val="bg1"/>
                              </a:solidFill>
                            </a:rPr>
                            <a:t>Equation 1 minus equation 2</a:t>
                          </a:r>
                        </a:p>
                        <a:p>
                          <a:endParaRPr lang="en-AU" b="1">
                            <a:solidFill>
                              <a:schemeClr val="bg1"/>
                            </a:solidFill>
                            <a:latin typeface="Cambria Math" panose="02040503050406030204" pitchFamily="18" charset="0"/>
                          </a:endParaRPr>
                        </a:p>
                        <a:p>
                          <a:endParaRPr lang="en-AU">
                            <a:solidFill>
                              <a:schemeClr val="bg1"/>
                            </a:solidFill>
                            <a:latin typeface="Cambria Math" panose="02040503050406030204" pitchFamily="18" charset="0"/>
                          </a:endParaRPr>
                        </a:p>
                        <a:p>
                          <a:endParaRPr lang="en-AU">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81254078"/>
                      </a:ext>
                    </a:extLst>
                  </a:tr>
                  <a:tr h="750030">
                    <a:tc>
                      <a:txBody>
                        <a:bodyPr/>
                        <a:lstStyle/>
                        <a:p>
                          <a:r>
                            <a:rPr lang="en-AU" b="1">
                              <a:solidFill>
                                <a:schemeClr val="bg1"/>
                              </a:solidFill>
                            </a:rPr>
                            <a:t>This leaves</a:t>
                          </a:r>
                        </a:p>
                        <a:p>
                          <a:pPr/>
                          <a14:m>
                            <m:oMathPara xmlns:m="http://schemas.openxmlformats.org/officeDocument/2006/math">
                              <m:oMathParaPr>
                                <m:jc m:val="centerGroup"/>
                              </m:oMathParaPr>
                              <m:oMath xmlns:m="http://schemas.openxmlformats.org/officeDocument/2006/math">
                                <m:r>
                                  <a:rPr lang="en-AU" b="0" dirty="0" smtClean="0">
                                    <a:solidFill>
                                      <a:schemeClr val="bg1"/>
                                    </a:solidFill>
                                    <a:latin typeface="Cambria Math" panose="02040503050406030204" pitchFamily="18" charset="0"/>
                                  </a:rPr>
                                  <m:t>2</m:t>
                                </m:r>
                                <m:r>
                                  <m:rPr>
                                    <m:sty m:val="p"/>
                                  </m:rPr>
                                  <a:rPr lang="en-AU" b="0" i="1" dirty="0" smtClean="0">
                                    <a:solidFill>
                                      <a:schemeClr val="bg1"/>
                                    </a:solidFill>
                                    <a:latin typeface="Cambria Math" panose="02040503050406030204" pitchFamily="18" charset="0"/>
                                  </a:rPr>
                                  <m:t>g</m:t>
                                </m:r>
                                <m:r>
                                  <a:rPr lang="en-AU" b="0" dirty="0" smtClean="0">
                                    <a:solidFill>
                                      <a:schemeClr val="bg1"/>
                                    </a:solidFill>
                                    <a:latin typeface="Cambria Math" panose="02040503050406030204" pitchFamily="18" charset="0"/>
                                  </a:rPr>
                                  <m:t>=300</m:t>
                                </m:r>
                              </m:oMath>
                            </m:oMathPara>
                          </a14:m>
                          <a:endParaRPr lang="en-AU" b="0">
                            <a:solidFill>
                              <a:schemeClr val="bg1"/>
                            </a:solidFill>
                          </a:endParaRPr>
                        </a:p>
                        <a:p>
                          <a:pPr/>
                          <a14:m>
                            <m:oMathPara xmlns:m="http://schemas.openxmlformats.org/officeDocument/2006/math">
                              <m:oMathParaPr>
                                <m:jc m:val="center"/>
                              </m:oMathParaPr>
                              <m:oMath xmlns:m="http://schemas.openxmlformats.org/officeDocument/2006/math">
                                <m:r>
                                  <a:rPr lang="en-AU" b="0" smtClean="0">
                                    <a:solidFill>
                                      <a:schemeClr val="bg1"/>
                                    </a:solidFill>
                                    <a:latin typeface="Cambria Math" panose="02040503050406030204" pitchFamily="18" charset="0"/>
                                  </a:rPr>
                                  <m:t>∴</m:t>
                                </m:r>
                                <m:r>
                                  <m:rPr>
                                    <m:sty m:val="p"/>
                                  </m:rPr>
                                  <a:rPr lang="en-AU" b="0" i="1" smtClean="0">
                                    <a:solidFill>
                                      <a:schemeClr val="bg1"/>
                                    </a:solidFill>
                                    <a:latin typeface="Cambria Math" panose="02040503050406030204" pitchFamily="18" charset="0"/>
                                  </a:rPr>
                                  <m:t>g</m:t>
                                </m:r>
                                <m:r>
                                  <a:rPr lang="en-AU" b="0" smtClean="0">
                                    <a:solidFill>
                                      <a:schemeClr val="bg1"/>
                                    </a:solidFill>
                                    <a:latin typeface="Cambria Math" panose="02040503050406030204" pitchFamily="18" charset="0"/>
                                  </a:rPr>
                                  <m:t>=150</m:t>
                                </m:r>
                              </m:oMath>
                            </m:oMathPara>
                          </a14:m>
                          <a:endParaRPr lang="en-AU" b="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962263609"/>
                      </a:ext>
                    </a:extLst>
                  </a:tr>
                  <a:tr h="975039">
                    <a:tc>
                      <a:txBody>
                        <a:bodyPr/>
                        <a:lstStyle/>
                        <a:p>
                          <a:r>
                            <a:rPr lang="en-AU" b="1">
                              <a:solidFill>
                                <a:schemeClr val="bg1"/>
                              </a:solidFill>
                            </a:rPr>
                            <a:t>Sub </a:t>
                          </a:r>
                          <a14:m>
                            <m:oMath xmlns:m="http://schemas.openxmlformats.org/officeDocument/2006/math">
                              <m:r>
                                <a:rPr lang="en-AU" b="1" i="1" smtClean="0">
                                  <a:solidFill>
                                    <a:schemeClr val="bg1"/>
                                  </a:solidFill>
                                  <a:latin typeface="Cambria Math" panose="02040503050406030204" pitchFamily="18" charset="0"/>
                                </a:rPr>
                                <m:t>𝐠</m:t>
                              </m:r>
                              <m:r>
                                <a:rPr lang="en-AU" b="1" smtClean="0">
                                  <a:solidFill>
                                    <a:schemeClr val="bg1"/>
                                  </a:solidFill>
                                  <a:latin typeface="Cambria Math" panose="02040503050406030204" pitchFamily="18" charset="0"/>
                                </a:rPr>
                                <m:t>=</m:t>
                              </m:r>
                              <m:r>
                                <a:rPr lang="en-AU" b="1" i="1" smtClean="0">
                                  <a:solidFill>
                                    <a:schemeClr val="bg1"/>
                                  </a:solidFill>
                                  <a:latin typeface="Cambria Math" panose="02040503050406030204" pitchFamily="18" charset="0"/>
                                </a:rPr>
                                <m:t>𝟏𝟓𝟎</m:t>
                              </m:r>
                            </m:oMath>
                          </a14:m>
                          <a:r>
                            <a:rPr lang="en-AU" b="1">
                              <a:solidFill>
                                <a:schemeClr val="bg1"/>
                              </a:solidFill>
                            </a:rPr>
                            <a:t> into</a:t>
                          </a:r>
                          <a:r>
                            <a:rPr lang="en-AU" b="1" baseline="0">
                              <a:solidFill>
                                <a:schemeClr val="bg1"/>
                              </a:solidFill>
                            </a:rPr>
                            <a:t> equation</a:t>
                          </a:r>
                          <a:r>
                            <a:rPr lang="en-AU" b="1">
                              <a:solidFill>
                                <a:schemeClr val="bg1"/>
                              </a:solidFill>
                            </a:rPr>
                            <a:t> 2</a:t>
                          </a:r>
                        </a:p>
                        <a:p>
                          <a14:m>
                            <m:oMath xmlns:m="http://schemas.openxmlformats.org/officeDocument/2006/math">
                              <m:r>
                                <a:rPr lang="en-AU" b="0" smtClean="0">
                                  <a:solidFill>
                                    <a:schemeClr val="bg1"/>
                                  </a:solidFill>
                                  <a:latin typeface="Cambria Math" panose="02040503050406030204" pitchFamily="18" charset="0"/>
                                </a:rPr>
                                <m:t>2×150+</m:t>
                              </m:r>
                              <m:r>
                                <a:rPr lang="en-AU" b="0" i="1" smtClean="0">
                                  <a:solidFill>
                                    <a:schemeClr val="bg1"/>
                                  </a:solidFill>
                                  <a:latin typeface="Cambria Math" panose="02040503050406030204" pitchFamily="18" charset="0"/>
                                </a:rPr>
                                <m:t>𝑑</m:t>
                              </m:r>
                              <m:r>
                                <a:rPr lang="en-AU" b="0" smtClean="0">
                                  <a:solidFill>
                                    <a:schemeClr val="bg1"/>
                                  </a:solidFill>
                                  <a:latin typeface="Cambria Math" panose="02040503050406030204" pitchFamily="18" charset="0"/>
                                </a:rPr>
                                <m:t>=550</m:t>
                              </m:r>
                            </m:oMath>
                          </a14:m>
                          <a:r>
                            <a:rPr lang="en-AU">
                              <a:solidFill>
                                <a:schemeClr val="bg1"/>
                              </a:solidFill>
                            </a:rPr>
                            <a:t> </a:t>
                          </a:r>
                        </a:p>
                        <a:p>
                          <a:r>
                            <a:rPr lang="en-AU" b="0">
                              <a:solidFill>
                                <a:schemeClr val="bg1"/>
                              </a:solidFill>
                            </a:rPr>
                            <a:t>      </a:t>
                          </a:r>
                          <a14:m>
                            <m:oMath xmlns:m="http://schemas.openxmlformats.org/officeDocument/2006/math">
                              <m:r>
                                <a:rPr lang="en-AU" b="0" smtClean="0">
                                  <a:solidFill>
                                    <a:schemeClr val="bg1"/>
                                  </a:solidFill>
                                  <a:latin typeface="Cambria Math" panose="02040503050406030204" pitchFamily="18" charset="0"/>
                                </a:rPr>
                                <m:t>300+</m:t>
                              </m:r>
                              <m:r>
                                <a:rPr lang="en-AU" b="0" i="1" smtClean="0">
                                  <a:solidFill>
                                    <a:schemeClr val="bg1"/>
                                  </a:solidFill>
                                  <a:latin typeface="Cambria Math" panose="02040503050406030204" pitchFamily="18" charset="0"/>
                                </a:rPr>
                                <m:t>𝑑</m:t>
                              </m:r>
                              <m:r>
                                <a:rPr lang="en-AU" b="0" smtClean="0">
                                  <a:solidFill>
                                    <a:schemeClr val="bg1"/>
                                  </a:solidFill>
                                  <a:latin typeface="Cambria Math" panose="02040503050406030204" pitchFamily="18" charset="0"/>
                                </a:rPr>
                                <m:t>=550</m:t>
                              </m:r>
                            </m:oMath>
                          </a14:m>
                          <a:r>
                            <a:rPr lang="en-AU" b="0">
                              <a:solidFill>
                                <a:schemeClr val="bg1"/>
                              </a:solidFill>
                            </a:rPr>
                            <a:t> </a:t>
                          </a:r>
                        </a:p>
                        <a:p>
                          <a:r>
                            <a:rPr lang="en-AU" b="0">
                              <a:solidFill>
                                <a:schemeClr val="bg1"/>
                              </a:solidFill>
                            </a:rPr>
                            <a:t>             </a:t>
                          </a:r>
                          <a14:m>
                            <m:oMath xmlns:m="http://schemas.openxmlformats.org/officeDocument/2006/math">
                              <m:r>
                                <a:rPr lang="en-AU" b="0" smtClean="0">
                                  <a:solidFill>
                                    <a:schemeClr val="bg1"/>
                                  </a:solidFill>
                                  <a:latin typeface="Cambria Math" panose="02040503050406030204" pitchFamily="18" charset="0"/>
                                </a:rPr>
                                <m:t>∴</m:t>
                              </m:r>
                              <m:r>
                                <a:rPr lang="en-AU" b="0" i="1" smtClean="0">
                                  <a:solidFill>
                                    <a:schemeClr val="bg1"/>
                                  </a:solidFill>
                                  <a:latin typeface="Cambria Math" panose="02040503050406030204" pitchFamily="18" charset="0"/>
                                </a:rPr>
                                <m:t>𝑑</m:t>
                              </m:r>
                              <m:r>
                                <a:rPr lang="en-AU" b="0" smtClean="0">
                                  <a:solidFill>
                                    <a:schemeClr val="bg1"/>
                                  </a:solidFill>
                                  <a:latin typeface="Cambria Math" panose="02040503050406030204" pitchFamily="18" charset="0"/>
                                </a:rPr>
                                <m:t>=250</m:t>
                              </m:r>
                            </m:oMath>
                          </a14:m>
                          <a:endParaRPr lang="en-AU">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65701086"/>
                      </a:ext>
                    </a:extLst>
                  </a:tr>
                </a:tbl>
              </a:graphicData>
            </a:graphic>
          </p:graphicFrame>
        </mc:Choice>
        <mc:Fallback xmlns="">
          <p:graphicFrame>
            <p:nvGraphicFramePr>
              <p:cNvPr id="4" name="Table 3">
                <a:extLst>
                  <a:ext uri="{FF2B5EF4-FFF2-40B4-BE49-F238E27FC236}">
                    <a16:creationId xmlns:a16="http://schemas.microsoft.com/office/drawing/2014/main" id="{6499B61F-044B-87A9-C2B5-9D305E1BD477}"/>
                  </a:ext>
                </a:extLst>
              </p:cNvPr>
              <p:cNvGraphicFramePr>
                <a:graphicFrameLocks noGrp="1"/>
              </p:cNvGraphicFramePr>
              <p:nvPr>
                <p:extLst>
                  <p:ext uri="{D42A27DB-BD31-4B8C-83A1-F6EECF244321}">
                    <p14:modId xmlns:p14="http://schemas.microsoft.com/office/powerpoint/2010/main" val="814876215"/>
                  </p:ext>
                </p:extLst>
              </p:nvPr>
            </p:nvGraphicFramePr>
            <p:xfrm>
              <a:off x="8485634" y="905602"/>
              <a:ext cx="3346368" cy="5626643"/>
            </p:xfrm>
            <a:graphic>
              <a:graphicData uri="http://schemas.openxmlformats.org/drawingml/2006/table">
                <a:tbl>
                  <a:tblPr firstRow="1" bandRow="1">
                    <a:tableStyleId>{D113A9D2-9D6B-4929-AA2D-F23B5EE8CBE7}</a:tableStyleId>
                  </a:tblPr>
                  <a:tblGrid>
                    <a:gridCol w="3346368">
                      <a:extLst>
                        <a:ext uri="{9D8B030D-6E8A-4147-A177-3AD203B41FA5}">
                          <a16:colId xmlns:a16="http://schemas.microsoft.com/office/drawing/2014/main" val="2593063197"/>
                        </a:ext>
                      </a:extLst>
                    </a:gridCol>
                  </a:tblGrid>
                  <a:tr h="1682463">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7"/>
                          <a:stretch>
                            <a:fillRect l="-2004" t="-2536" r="-2186" b="-240217"/>
                          </a:stretch>
                        </a:blipFill>
                      </a:tcPr>
                    </a:tc>
                    <a:extLst>
                      <a:ext uri="{0D108BD9-81ED-4DB2-BD59-A6C34878D82A}">
                        <a16:rowId xmlns:a16="http://schemas.microsoft.com/office/drawing/2014/main" val="2719380543"/>
                      </a:ext>
                    </a:extLst>
                  </a:tr>
                  <a:tr h="1841060">
                    <a:tc>
                      <a:txBody>
                        <a:bodyPr/>
                        <a:lstStyle/>
                        <a:p>
                          <a:r>
                            <a:rPr lang="en-AU" b="1">
                              <a:solidFill>
                                <a:schemeClr val="bg1"/>
                              </a:solidFill>
                            </a:rPr>
                            <a:t>Equation 1 minus equation 2</a:t>
                          </a:r>
                        </a:p>
                        <a:p>
                          <a:endParaRPr lang="en-AU" b="1">
                            <a:solidFill>
                              <a:schemeClr val="bg1"/>
                            </a:solidFill>
                            <a:latin typeface="Cambria Math" panose="02040503050406030204" pitchFamily="18" charset="0"/>
                          </a:endParaRPr>
                        </a:p>
                        <a:p>
                          <a:endParaRPr lang="en-AU">
                            <a:solidFill>
                              <a:schemeClr val="bg1"/>
                            </a:solidFill>
                            <a:latin typeface="Cambria Math" panose="02040503050406030204" pitchFamily="18" charset="0"/>
                          </a:endParaRPr>
                        </a:p>
                        <a:p>
                          <a:endParaRPr lang="en-AU">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81254078"/>
                      </a:ext>
                    </a:extLst>
                  </a:tr>
                  <a:tr h="9144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7"/>
                          <a:stretch>
                            <a:fillRect l="-2004" t="-390667" r="-2186" b="-140000"/>
                          </a:stretch>
                        </a:blipFill>
                      </a:tcPr>
                    </a:tc>
                    <a:extLst>
                      <a:ext uri="{0D108BD9-81ED-4DB2-BD59-A6C34878D82A}">
                        <a16:rowId xmlns:a16="http://schemas.microsoft.com/office/drawing/2014/main" val="1962263609"/>
                      </a:ext>
                    </a:extLst>
                  </a:tr>
                  <a:tr h="118872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7"/>
                          <a:stretch>
                            <a:fillRect l="-2004" t="-377436" r="-2186" b="-7692"/>
                          </a:stretch>
                        </a:blipFill>
                      </a:tcPr>
                    </a:tc>
                    <a:extLst>
                      <a:ext uri="{0D108BD9-81ED-4DB2-BD59-A6C34878D82A}">
                        <a16:rowId xmlns:a16="http://schemas.microsoft.com/office/drawing/2014/main" val="65701086"/>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E804A13-3407-505D-58E4-68ECB3EF39F9}"/>
                  </a:ext>
                </a:extLst>
              </p:cNvPr>
              <p:cNvSpPr txBox="1"/>
              <p:nvPr/>
            </p:nvSpPr>
            <p:spPr>
              <a:xfrm>
                <a:off x="8929107" y="3118437"/>
                <a:ext cx="2459421" cy="1734207"/>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sz="1800" dirty="0" smtClean="0">
                          <a:solidFill>
                            <a:schemeClr val="bg1"/>
                          </a:solidFill>
                          <a:latin typeface="Cambria Math" panose="02040503050406030204" pitchFamily="18" charset="0"/>
                        </a:rPr>
                        <m:t>4</m:t>
                      </m:r>
                      <m:r>
                        <a:rPr lang="en-AU" sz="1800" dirty="0" smtClean="0">
                          <a:solidFill>
                            <a:schemeClr val="bg1"/>
                          </a:solidFill>
                          <a:latin typeface="Cambria Math" panose="02040503050406030204" pitchFamily="18" charset="0"/>
                        </a:rPr>
                        <m:t>𝑔</m:t>
                      </m:r>
                      <m:r>
                        <a:rPr lang="en-AU" sz="1800" dirty="0" smtClean="0">
                          <a:solidFill>
                            <a:schemeClr val="bg1"/>
                          </a:solidFill>
                          <a:latin typeface="Cambria Math" panose="02040503050406030204" pitchFamily="18" charset="0"/>
                        </a:rPr>
                        <m:t>+</m:t>
                      </m:r>
                      <m:r>
                        <a:rPr lang="en-AU" sz="1800" i="1" dirty="0">
                          <a:solidFill>
                            <a:schemeClr val="bg1"/>
                          </a:solidFill>
                          <a:latin typeface="Cambria Math" panose="02040503050406030204" pitchFamily="18" charset="0"/>
                        </a:rPr>
                        <m:t>𝑑</m:t>
                      </m:r>
                      <m:r>
                        <m:rPr>
                          <m:aln/>
                        </m:rPr>
                        <a:rPr lang="en-AU" sz="1800" dirty="0">
                          <a:solidFill>
                            <a:schemeClr val="bg1"/>
                          </a:solidFill>
                          <a:latin typeface="Cambria Math" panose="02040503050406030204" pitchFamily="18" charset="0"/>
                        </a:rPr>
                        <m:t>=</m:t>
                      </m:r>
                      <m:r>
                        <a:rPr lang="en-AU" sz="1800" dirty="0">
                          <a:solidFill>
                            <a:schemeClr val="bg1"/>
                          </a:solidFill>
                          <a:latin typeface="Cambria Math" panose="02040503050406030204" pitchFamily="18" charset="0"/>
                        </a:rPr>
                        <m:t>850</m:t>
                      </m:r>
                    </m:oMath>
                    <m:oMath xmlns:m="http://schemas.openxmlformats.org/officeDocument/2006/math">
                      <m:r>
                        <a:rPr lang="en-AU" sz="1800">
                          <a:solidFill>
                            <a:schemeClr val="bg1"/>
                          </a:solidFill>
                          <a:latin typeface="Cambria Math" panose="02040503050406030204" pitchFamily="18" charset="0"/>
                        </a:rPr>
                        <m:t>−</m:t>
                      </m:r>
                      <m:r>
                        <a:rPr lang="en-AU" sz="1800" i="1">
                          <a:solidFill>
                            <a:schemeClr val="bg1"/>
                          </a:solidFill>
                          <a:latin typeface="Cambria Math" panose="02040503050406030204" pitchFamily="18" charset="0"/>
                        </a:rPr>
                        <m:t>2</m:t>
                      </m:r>
                      <m:r>
                        <a:rPr lang="en-AU" sz="1800" i="1">
                          <a:solidFill>
                            <a:schemeClr val="bg1"/>
                          </a:solidFill>
                          <a:latin typeface="Cambria Math" panose="02040503050406030204" pitchFamily="18" charset="0"/>
                        </a:rPr>
                        <m:t>𝑔</m:t>
                      </m:r>
                      <m:r>
                        <a:rPr lang="en-AU" sz="1800" i="1">
                          <a:solidFill>
                            <a:schemeClr val="bg1"/>
                          </a:solidFill>
                          <a:latin typeface="Cambria Math" panose="02040503050406030204" pitchFamily="18" charset="0"/>
                        </a:rPr>
                        <m:t>+</m:t>
                      </m:r>
                      <m:r>
                        <a:rPr lang="en-AU" sz="1800" i="1">
                          <a:solidFill>
                            <a:schemeClr val="bg1"/>
                          </a:solidFill>
                          <a:latin typeface="Cambria Math" panose="02040503050406030204" pitchFamily="18" charset="0"/>
                        </a:rPr>
                        <m:t>𝑑</m:t>
                      </m:r>
                      <m:r>
                        <m:rPr>
                          <m:aln/>
                        </m:rPr>
                        <a:rPr lang="en-AU" sz="1800" i="1">
                          <a:solidFill>
                            <a:schemeClr val="bg1"/>
                          </a:solidFill>
                          <a:latin typeface="Cambria Math" panose="02040503050406030204" pitchFamily="18" charset="0"/>
                        </a:rPr>
                        <m:t>=</m:t>
                      </m:r>
                      <m:r>
                        <a:rPr lang="en-AU" sz="1800" i="1">
                          <a:solidFill>
                            <a:schemeClr val="bg1"/>
                          </a:solidFill>
                          <a:latin typeface="Cambria Math" panose="02040503050406030204" pitchFamily="18" charset="0"/>
                        </a:rPr>
                        <m:t>550</m:t>
                      </m:r>
                    </m:oMath>
                  </m:oMathPara>
                </a14:m>
                <a:endParaRPr lang="en-AU" sz="1800">
                  <a:solidFill>
                    <a:schemeClr val="bg1"/>
                  </a:solidFill>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DE804A13-3407-505D-58E4-68ECB3EF39F9}"/>
                  </a:ext>
                </a:extLst>
              </p:cNvPr>
              <p:cNvSpPr txBox="1">
                <a:spLocks noRot="1" noChangeAspect="1" noMove="1" noResize="1" noEditPoints="1" noAdjustHandles="1" noChangeArrowheads="1" noChangeShapeType="1" noTextEdit="1"/>
              </p:cNvSpPr>
              <p:nvPr/>
            </p:nvSpPr>
            <p:spPr>
              <a:xfrm>
                <a:off x="8929107" y="3118437"/>
                <a:ext cx="2459421" cy="1734207"/>
              </a:xfrm>
              <a:prstGeom prst="rect">
                <a:avLst/>
              </a:prstGeom>
              <a:blipFill>
                <a:blip r:embed="rId8"/>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1970D394-25D8-2301-A385-4A42D9C86A45}"/>
              </a:ext>
              <a:ext uri="{C183D7F6-B498-43B3-948B-1728B52AA6E4}">
                <adec:decorative xmlns:adec="http://schemas.microsoft.com/office/drawing/2017/decorative" val="1"/>
              </a:ext>
            </a:extLst>
          </p:cNvPr>
          <p:cNvCxnSpPr/>
          <p:nvPr/>
        </p:nvCxnSpPr>
        <p:spPr>
          <a:xfrm>
            <a:off x="9133488" y="3711483"/>
            <a:ext cx="2032552" cy="7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E1E4039-EBA9-05F3-3EE2-0C5AC6E90B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38707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0A69F-1B9C-209A-815F-4452230846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BC6412-2A30-E48D-F096-1CA7BDABFAAD}"/>
              </a:ext>
            </a:extLst>
          </p:cNvPr>
          <p:cNvSpPr>
            <a:spLocks noGrp="1"/>
          </p:cNvSpPr>
          <p:nvPr>
            <p:ph type="title"/>
          </p:nvPr>
        </p:nvSpPr>
        <p:spPr/>
        <p:txBody>
          <a:bodyPr/>
          <a:lstStyle/>
          <a:p>
            <a:r>
              <a:rPr lang="en-AU">
                <a:latin typeface="+mj-lt"/>
              </a:rPr>
              <a:t>Elimination method (1)</a:t>
            </a:r>
          </a:p>
        </p:txBody>
      </p:sp>
      <p:sp>
        <p:nvSpPr>
          <p:cNvPr id="13" name="Text Placeholder 12">
            <a:extLst>
              <a:ext uri="{FF2B5EF4-FFF2-40B4-BE49-F238E27FC236}">
                <a16:creationId xmlns:a16="http://schemas.microsoft.com/office/drawing/2014/main" id="{6BE49EBC-3D81-1F1E-C4B2-9BDEA086993C}"/>
              </a:ext>
            </a:extLst>
          </p:cNvPr>
          <p:cNvSpPr>
            <a:spLocks noGrp="1"/>
          </p:cNvSpPr>
          <p:nvPr>
            <p:ph type="body" sz="quarter" idx="18"/>
          </p:nvPr>
        </p:nvSpPr>
        <p:spPr>
          <a:xfrm>
            <a:off x="360000" y="982520"/>
            <a:ext cx="11483998" cy="356423"/>
          </a:xfrm>
        </p:spPr>
        <p:txBody>
          <a:bodyPr/>
          <a:lstStyle/>
          <a:p>
            <a:r>
              <a:rPr lang="en-AU"/>
              <a:t>Worked example 1</a:t>
            </a:r>
            <a:endParaRPr lang="en-AU">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D9445CB-6ACC-6201-0EA8-A945DF3FAA04}"/>
                  </a:ext>
                </a:extLst>
              </p:cNvPr>
              <p:cNvSpPr>
                <a:spLocks noGrp="1"/>
              </p:cNvSpPr>
              <p:nvPr>
                <p:ph type="body" sz="quarter" idx="17"/>
              </p:nvPr>
            </p:nvSpPr>
            <p:spPr>
              <a:xfrm>
                <a:off x="359999" y="1567087"/>
                <a:ext cx="11558731" cy="3515494"/>
              </a:xfrm>
            </p:spPr>
            <p:txBody>
              <a:bodyPr/>
              <a:lstStyle/>
              <a:p>
                <a:pPr lvl="0">
                  <a:lnSpc>
                    <a:spcPct val="150000"/>
                  </a:lnSpc>
                  <a:spcBef>
                    <a:spcPts val="1200"/>
                  </a:spcBef>
                  <a:spcAft>
                    <a:spcPts val="600"/>
                  </a:spcAft>
                </a:pPr>
                <a:r>
                  <a:rPr lang="en-AU" sz="1800">
                    <a:effectLst/>
                    <a:latin typeface="Arial" panose="020B0604020202020204" pitchFamily="34" charset="0"/>
                    <a:ea typeface="Calibri" panose="020F0502020204030204" pitchFamily="34" charset="0"/>
                  </a:rPr>
                  <a:t>Jane is buying plates and cups for a picnic. She first buys 4 plates and 3 cups for $36. Additional people decided to come, and she buys an extra 4 plates and 5 cups for $44. How much does each plate and cup cost?</a:t>
                </a:r>
              </a:p>
              <a:p>
                <a:pPr>
                  <a:lnSpc>
                    <a:spcPct val="114000"/>
                  </a:lnSpc>
                  <a:spcBef>
                    <a:spcPts val="1200"/>
                  </a:spcBef>
                  <a:spcAft>
                    <a:spcPts val="600"/>
                  </a:spcAft>
                </a:pPr>
                <a:r>
                  <a:rPr lang="en-AU" sz="1800" b="1">
                    <a:latin typeface="+mj-lt"/>
                    <a:ea typeface="Calibri" panose="020F0502020204030204" pitchFamily="34" charset="0"/>
                  </a:rPr>
                  <a:t>1) Write the equations and label them.</a:t>
                </a:r>
                <a:endParaRPr lang="en-AU" sz="1800">
                  <a:effectLst/>
                  <a:latin typeface="+mj-lt"/>
                  <a:ea typeface="Calibri" panose="020F0502020204030204" pitchFamily="34" charset="0"/>
                </a:endParaRPr>
              </a:p>
              <a:p>
                <a:pPr lvl="0">
                  <a:lnSpc>
                    <a:spcPct val="114000"/>
                  </a:lnSpc>
                  <a:spcBef>
                    <a:spcPts val="1200"/>
                  </a:spcBef>
                  <a:spcAft>
                    <a:spcPts val="600"/>
                  </a:spcAft>
                </a:pPr>
                <a:r>
                  <a:rPr lang="en-AU" sz="1800">
                    <a:effectLst/>
                    <a:latin typeface="Arial" panose="020B0604020202020204" pitchFamily="34" charset="0"/>
                    <a:ea typeface="Calibri" panose="020F0502020204030204" pitchFamily="34" charset="0"/>
                  </a:rPr>
                  <a:t>Let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𝑝</m:t>
                    </m:r>
                  </m:oMath>
                </a14:m>
                <a:r>
                  <a:rPr lang="en-AU" sz="1800">
                    <a:effectLst/>
                    <a:latin typeface="Arial" panose="020B0604020202020204" pitchFamily="34" charset="0"/>
                    <a:ea typeface="Calibri" panose="020F0502020204030204" pitchFamily="34" charset="0"/>
                  </a:rPr>
                  <a:t> be the cost of a plate and </a:t>
                </a:r>
                <a14:m>
                  <m:oMath xmlns:m="http://schemas.openxmlformats.org/officeDocument/2006/math">
                    <m:r>
                      <a:rPr lang="en-AU" sz="1800" b="0" i="1" dirty="0" smtClean="0">
                        <a:effectLst/>
                        <a:latin typeface="Cambria Math" panose="02040503050406030204" pitchFamily="18" charset="0"/>
                        <a:ea typeface="Calibri" panose="020F0502020204030204" pitchFamily="34" charset="0"/>
                      </a:rPr>
                      <m:t>𝑐</m:t>
                    </m:r>
                  </m:oMath>
                </a14:m>
                <a:r>
                  <a:rPr lang="en-AU" sz="1800">
                    <a:effectLst/>
                    <a:latin typeface="Arial" panose="020B0604020202020204" pitchFamily="34" charset="0"/>
                    <a:ea typeface="Calibri" panose="020F0502020204030204" pitchFamily="34" charset="0"/>
                  </a:rPr>
                  <a:t> be the cost of a cup.</a:t>
                </a:r>
              </a:p>
              <a:p>
                <a:pPr lvl="0">
                  <a:lnSpc>
                    <a:spcPct val="114000"/>
                  </a:lnSpc>
                  <a:spcBef>
                    <a:spcPts val="1200"/>
                  </a:spcBef>
                  <a:spcAft>
                    <a:spcPts val="600"/>
                  </a:spcAft>
                </a:pPr>
                <a:endParaRPr lang="en-AU" sz="1800" b="1">
                  <a:latin typeface="+mj-lt"/>
                  <a:ea typeface="Calibri" panose="020F0502020204030204" pitchFamily="34" charset="0"/>
                </a:endParaRPr>
              </a:p>
              <a:p>
                <a:pPr lvl="0">
                  <a:lnSpc>
                    <a:spcPct val="114000"/>
                  </a:lnSpc>
                  <a:spcBef>
                    <a:spcPts val="1200"/>
                  </a:spcBef>
                  <a:spcAft>
                    <a:spcPts val="600"/>
                  </a:spcAft>
                </a:pPr>
                <a:endParaRPr lang="en-AU" sz="1800" b="1">
                  <a:effectLst/>
                  <a:latin typeface="+mj-lt"/>
                  <a:ea typeface="Calibri" panose="020F0502020204030204" pitchFamily="34" charset="0"/>
                </a:endParaRPr>
              </a:p>
              <a:p>
                <a:pPr lvl="0">
                  <a:lnSpc>
                    <a:spcPct val="114000"/>
                  </a:lnSpc>
                  <a:spcBef>
                    <a:spcPts val="1200"/>
                  </a:spcBef>
                  <a:spcAft>
                    <a:spcPts val="600"/>
                  </a:spcAft>
                </a:pPr>
                <a:r>
                  <a:rPr lang="en-AU" sz="1800" b="1">
                    <a:effectLst/>
                    <a:latin typeface="+mj-lt"/>
                    <a:ea typeface="Calibri" panose="020F0502020204030204" pitchFamily="34" charset="0"/>
                  </a:rPr>
                  <a:t>2) </a:t>
                </a:r>
                <a:r>
                  <a:rPr lang="en-AU" sz="1800" b="1">
                    <a:latin typeface="+mj-lt"/>
                    <a:ea typeface="Calibri" panose="020F0502020204030204" pitchFamily="34" charset="0"/>
                  </a:rPr>
                  <a:t>Eliminate</a:t>
                </a:r>
                <a:r>
                  <a:rPr lang="en-AU" sz="1800" b="1">
                    <a:effectLst/>
                    <a:latin typeface="+mj-lt"/>
                    <a:ea typeface="Calibri" panose="020F0502020204030204" pitchFamily="34" charset="0"/>
                  </a:rPr>
                  <a:t> one </a:t>
                </a:r>
                <a:r>
                  <a:rPr lang="en-AU" sz="1800" b="1">
                    <a:latin typeface="+mj-lt"/>
                    <a:ea typeface="Calibri" panose="020F0502020204030204" pitchFamily="34" charset="0"/>
                  </a:rPr>
                  <a:t>variable</a:t>
                </a:r>
                <a:r>
                  <a:rPr lang="en-AU" sz="1800" b="1" i="1">
                    <a:effectLst/>
                    <a:latin typeface="+mj-lt"/>
                    <a:ea typeface="Calibri" panose="020F0502020204030204" pitchFamily="34" charset="0"/>
                  </a:rPr>
                  <a:t>.</a:t>
                </a:r>
                <a:br>
                  <a:rPr lang="en-AU" sz="1800" b="0" i="1">
                    <a:latin typeface="Cambria Math" panose="02040503050406030204" pitchFamily="18" charset="0"/>
                    <a:ea typeface="Calibri" panose="020F0502020204030204" pitchFamily="34" charset="0"/>
                  </a:rPr>
                </a:br>
                <a:r>
                  <a:rPr lang="en-AU" sz="1800" b="0">
                    <a:ea typeface="Calibri" panose="020F0502020204030204" pitchFamily="34" charset="0"/>
                  </a:rPr>
                  <a:t>	</a:t>
                </a:r>
                <a:endParaRPr lang="en-AU" sz="1800">
                  <a:effectLst/>
                  <a:latin typeface="Arial" panose="020B0604020202020204" pitchFamily="34" charset="0"/>
                  <a:ea typeface="Calibri" panose="020F0502020204030204" pitchFamily="34" charset="0"/>
                </a:endParaRPr>
              </a:p>
            </p:txBody>
          </p:sp>
        </mc:Choice>
        <mc:Fallback xmlns="">
          <p:sp>
            <p:nvSpPr>
              <p:cNvPr id="12" name="Text Placeholder 11">
                <a:extLst>
                  <a:ext uri="{FF2B5EF4-FFF2-40B4-BE49-F238E27FC236}">
                    <a16:creationId xmlns:a16="http://schemas.microsoft.com/office/drawing/2014/main" id="{FD9445CB-6ACC-6201-0EA8-A945DF3FAA04}"/>
                  </a:ext>
                </a:extLst>
              </p:cNvPr>
              <p:cNvSpPr>
                <a:spLocks noGrp="1" noRot="1" noChangeAspect="1" noMove="1" noResize="1" noEditPoints="1" noAdjustHandles="1" noChangeArrowheads="1" noChangeShapeType="1" noTextEdit="1"/>
              </p:cNvSpPr>
              <p:nvPr>
                <p:ph type="body" sz="quarter" idx="17"/>
              </p:nvPr>
            </p:nvSpPr>
            <p:spPr>
              <a:xfrm>
                <a:off x="359999" y="1567087"/>
                <a:ext cx="11558731" cy="3515494"/>
              </a:xfrm>
              <a:blipFill>
                <a:blip r:embed="rId3"/>
                <a:stretch>
                  <a:fillRect l="-1213" r="-53" b="-3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101C68AC-2B6D-5904-BA7E-F3ACEED6C3CA}"/>
                  </a:ext>
                </a:extLst>
              </p:cNvPr>
              <p:cNvGraphicFramePr>
                <a:graphicFrameLocks noGrp="1"/>
              </p:cNvGraphicFramePr>
              <p:nvPr>
                <p:extLst>
                  <p:ext uri="{D42A27DB-BD31-4B8C-83A1-F6EECF244321}">
                    <p14:modId xmlns:p14="http://schemas.microsoft.com/office/powerpoint/2010/main" val="790814460"/>
                  </p:ext>
                </p:extLst>
              </p:nvPr>
            </p:nvGraphicFramePr>
            <p:xfrm>
              <a:off x="438325" y="3639583"/>
              <a:ext cx="3002455" cy="968058"/>
            </p:xfrm>
            <a:graphic>
              <a:graphicData uri="http://schemas.openxmlformats.org/drawingml/2006/table">
                <a:tbl>
                  <a:tblPr firstRow="1" bandRow="1">
                    <a:tableStyleId>{5A111915-BE36-4E01-A7E5-04B1672EAD32}</a:tableStyleId>
                  </a:tblPr>
                  <a:tblGrid>
                    <a:gridCol w="2118656">
                      <a:extLst>
                        <a:ext uri="{9D8B030D-6E8A-4147-A177-3AD203B41FA5}">
                          <a16:colId xmlns:a16="http://schemas.microsoft.com/office/drawing/2014/main" val="2388546013"/>
                        </a:ext>
                      </a:extLst>
                    </a:gridCol>
                    <a:gridCol w="883799">
                      <a:extLst>
                        <a:ext uri="{9D8B030D-6E8A-4147-A177-3AD203B41FA5}">
                          <a16:colId xmlns:a16="http://schemas.microsoft.com/office/drawing/2014/main" val="54022740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sz="1800" b="0" i="1" dirty="0" smtClean="0">
                                    <a:solidFill>
                                      <a:schemeClr val="tx1"/>
                                    </a:solidFill>
                                    <a:effectLst/>
                                    <a:latin typeface="Cambria Math" panose="02040503050406030204" pitchFamily="18" charset="0"/>
                                    <a:ea typeface="Calibri" panose="020F0502020204030204" pitchFamily="34" charset="0"/>
                                  </a:rPr>
                                  <m:t>4</m:t>
                                </m:r>
                                <m:r>
                                  <a:rPr lang="en-AU" sz="1800" b="0" i="1" dirty="0" smtClean="0">
                                    <a:solidFill>
                                      <a:schemeClr val="tx1"/>
                                    </a:solidFill>
                                    <a:effectLst/>
                                    <a:latin typeface="Cambria Math" panose="02040503050406030204" pitchFamily="18" charset="0"/>
                                    <a:ea typeface="Calibri" panose="020F0502020204030204" pitchFamily="34" charset="0"/>
                                  </a:rPr>
                                  <m:t>𝑝</m:t>
                                </m:r>
                                <m:r>
                                  <a:rPr lang="en-AU" sz="1800" b="0" i="1" dirty="0" smtClean="0">
                                    <a:solidFill>
                                      <a:schemeClr val="tx1"/>
                                    </a:solidFill>
                                    <a:effectLst/>
                                    <a:latin typeface="Cambria Math" panose="02040503050406030204" pitchFamily="18" charset="0"/>
                                    <a:ea typeface="Calibri" panose="020F0502020204030204" pitchFamily="34" charset="0"/>
                                  </a:rPr>
                                  <m:t>+3</m:t>
                                </m:r>
                                <m:r>
                                  <a:rPr lang="en-AU" sz="1800" b="0" i="1" dirty="0" smtClean="0">
                                    <a:solidFill>
                                      <a:schemeClr val="tx1"/>
                                    </a:solidFill>
                                    <a:effectLst/>
                                    <a:latin typeface="Cambria Math" panose="02040503050406030204" pitchFamily="18" charset="0"/>
                                    <a:ea typeface="Calibri" panose="020F0502020204030204" pitchFamily="34" charset="0"/>
                                  </a:rPr>
                                  <m:t>𝑐</m:t>
                                </m:r>
                                <m:r>
                                  <a:rPr lang="en-AU" sz="1800" b="0" i="1" dirty="0" smtClean="0">
                                    <a:solidFill>
                                      <a:schemeClr val="tx1"/>
                                    </a:solidFill>
                                    <a:effectLst/>
                                    <a:latin typeface="Cambria Math" panose="02040503050406030204" pitchFamily="18" charset="0"/>
                                    <a:ea typeface="Calibri" panose="020F0502020204030204" pitchFamily="34" charset="0"/>
                                  </a:rPr>
                                  <m:t>=36</m:t>
                                </m:r>
                              </m:oMath>
                            </m:oMathPara>
                          </a14:m>
                          <a:endParaRPr lang="en-AU" sz="1800" b="0" i="1">
                            <a:solidFill>
                              <a:schemeClr val="tx1"/>
                            </a:solidFill>
                            <a:effectLst/>
                            <a:latin typeface="Cambria Math" panose="02040503050406030204" pitchFamily="18" charset="0"/>
                            <a:ea typeface="Calibri" panose="020F0502020204030204" pitchFamily="34" charset="0"/>
                          </a:endParaRPr>
                        </a:p>
                        <a:p>
                          <a:pPr>
                            <a:lnSpc>
                              <a:spcPct val="200000"/>
                            </a:lnSpc>
                          </a:pPr>
                          <a14:m>
                            <m:oMathPara xmlns:m="http://schemas.openxmlformats.org/officeDocument/2006/math">
                              <m:oMathParaPr>
                                <m:jc m:val="centerGroup"/>
                              </m:oMathParaPr>
                              <m:oMath xmlns:m="http://schemas.openxmlformats.org/officeDocument/2006/math">
                                <m:r>
                                  <a:rPr lang="en-AU" sz="1800" b="0" i="1" dirty="0" smtClean="0">
                                    <a:solidFill>
                                      <a:schemeClr val="tx1"/>
                                    </a:solidFill>
                                    <a:latin typeface="Cambria Math" panose="02040503050406030204" pitchFamily="18" charset="0"/>
                                    <a:ea typeface="Calibri" panose="020F0502020204030204" pitchFamily="34" charset="0"/>
                                  </a:rPr>
                                  <m:t>4</m:t>
                                </m:r>
                                <m:r>
                                  <a:rPr lang="en-AU" sz="1800" b="0" i="1" dirty="0" smtClean="0">
                                    <a:solidFill>
                                      <a:schemeClr val="tx1"/>
                                    </a:solidFill>
                                    <a:latin typeface="Cambria Math" panose="02040503050406030204" pitchFamily="18" charset="0"/>
                                    <a:ea typeface="Calibri" panose="020F0502020204030204" pitchFamily="34" charset="0"/>
                                  </a:rPr>
                                  <m:t>𝑝</m:t>
                                </m:r>
                                <m:r>
                                  <a:rPr lang="en-AU" sz="1800" b="0" i="1" dirty="0" smtClean="0">
                                    <a:solidFill>
                                      <a:schemeClr val="tx1"/>
                                    </a:solidFill>
                                    <a:latin typeface="Cambria Math" panose="02040503050406030204" pitchFamily="18" charset="0"/>
                                    <a:ea typeface="Calibri" panose="020F0502020204030204" pitchFamily="34" charset="0"/>
                                  </a:rPr>
                                  <m:t>+5</m:t>
                                </m:r>
                                <m:r>
                                  <a:rPr lang="en-AU" sz="1800" b="0" i="1" dirty="0" smtClean="0">
                                    <a:solidFill>
                                      <a:schemeClr val="tx1"/>
                                    </a:solidFill>
                                    <a:latin typeface="Cambria Math" panose="02040503050406030204" pitchFamily="18" charset="0"/>
                                    <a:ea typeface="Calibri" panose="020F0502020204030204" pitchFamily="34" charset="0"/>
                                  </a:rPr>
                                  <m:t>𝑐</m:t>
                                </m:r>
                                <m:r>
                                  <a:rPr lang="en-AU" sz="1800" b="0" i="1" dirty="0" smtClean="0">
                                    <a:solidFill>
                                      <a:schemeClr val="tx1"/>
                                    </a:solidFill>
                                    <a:latin typeface="Cambria Math" panose="02040503050406030204" pitchFamily="18" charset="0"/>
                                    <a:ea typeface="Calibri" panose="020F0502020204030204" pitchFamily="34" charset="0"/>
                                  </a:rPr>
                                  <m:t>=44</m:t>
                                </m:r>
                              </m:oMath>
                            </m:oMathPara>
                          </a14:m>
                          <a:endParaRPr lang="en-AU">
                            <a:solidFill>
                              <a:schemeClr val="tx1"/>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d>
                                  <m:dPr>
                                    <m:ctrlPr>
                                      <a:rPr lang="en-AU" sz="1800" i="1" dirty="0" smtClean="0">
                                        <a:solidFill>
                                          <a:schemeClr val="tx1"/>
                                        </a:solidFill>
                                        <a:effectLst/>
                                        <a:latin typeface="Cambria Math" panose="02040503050406030204" pitchFamily="18" charset="0"/>
                                        <a:ea typeface="Calibri" panose="020F0502020204030204" pitchFamily="34" charset="0"/>
                                      </a:rPr>
                                    </m:ctrlPr>
                                  </m:dPr>
                                  <m:e>
                                    <m:r>
                                      <a:rPr lang="en-AU" sz="1800" i="1" dirty="0" smtClean="0">
                                        <a:solidFill>
                                          <a:schemeClr val="tx1"/>
                                        </a:solidFill>
                                        <a:effectLst/>
                                        <a:latin typeface="Cambria Math" panose="02040503050406030204" pitchFamily="18" charset="0"/>
                                        <a:ea typeface="Calibri" panose="020F0502020204030204" pitchFamily="34" charset="0"/>
                                      </a:rPr>
                                      <m:t>1</m:t>
                                    </m:r>
                                  </m:e>
                                </m:d>
                              </m:oMath>
                            </m:oMathPara>
                          </a14:m>
                          <a:endParaRPr lang="en-AU" sz="1800" b="1" i="1">
                            <a:solidFill>
                              <a:schemeClr val="tx1"/>
                            </a:solidFill>
                            <a:effectLst/>
                            <a:latin typeface="Cambria Math" panose="02040503050406030204" pitchFamily="18" charset="0"/>
                            <a:ea typeface="Calibri" panose="020F0502020204030204" pitchFamily="34" charset="0"/>
                          </a:endParaRPr>
                        </a:p>
                        <a:p>
                          <a:pPr lvl="0">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d>
                                  <m:dPr>
                                    <m:ctrlPr>
                                      <a:rPr lang="en-AU" sz="1800" i="1" dirty="0" smtClean="0">
                                        <a:solidFill>
                                          <a:schemeClr val="tx1"/>
                                        </a:solidFill>
                                        <a:effectLst/>
                                        <a:latin typeface="Cambria Math" panose="02040503050406030204" pitchFamily="18" charset="0"/>
                                        <a:ea typeface="Calibri" panose="020F0502020204030204" pitchFamily="34" charset="0"/>
                                      </a:rPr>
                                    </m:ctrlPr>
                                  </m:dPr>
                                  <m:e>
                                    <m:r>
                                      <a:rPr lang="en-AU" sz="1800" i="1" dirty="0" smtClean="0">
                                        <a:solidFill>
                                          <a:schemeClr val="tx1"/>
                                        </a:solidFill>
                                        <a:effectLst/>
                                        <a:latin typeface="Cambria Math" panose="02040503050406030204" pitchFamily="18" charset="0"/>
                                        <a:ea typeface="Calibri" panose="020F0502020204030204" pitchFamily="34" charset="0"/>
                                      </a:rPr>
                                      <m:t>2</m:t>
                                    </m:r>
                                  </m:e>
                                </m:d>
                              </m:oMath>
                            </m:oMathPara>
                          </a14:m>
                          <a:endParaRPr lang="en-AU">
                            <a:solidFill>
                              <a:schemeClr val="tx1"/>
                            </a:solidFill>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4010086438"/>
                      </a:ext>
                    </a:extLst>
                  </a:tr>
                </a:tbl>
              </a:graphicData>
            </a:graphic>
          </p:graphicFrame>
        </mc:Choice>
        <mc:Fallback xmlns="">
          <p:graphicFrame>
            <p:nvGraphicFramePr>
              <p:cNvPr id="11" name="Table 10">
                <a:extLst>
                  <a:ext uri="{FF2B5EF4-FFF2-40B4-BE49-F238E27FC236}">
                    <a16:creationId xmlns:a16="http://schemas.microsoft.com/office/drawing/2014/main" id="{101C68AC-2B6D-5904-BA7E-F3ACEED6C3CA}"/>
                  </a:ext>
                </a:extLst>
              </p:cNvPr>
              <p:cNvGraphicFramePr>
                <a:graphicFrameLocks noGrp="1"/>
              </p:cNvGraphicFramePr>
              <p:nvPr>
                <p:extLst>
                  <p:ext uri="{D42A27DB-BD31-4B8C-83A1-F6EECF244321}">
                    <p14:modId xmlns:p14="http://schemas.microsoft.com/office/powerpoint/2010/main" val="790814460"/>
                  </p:ext>
                </p:extLst>
              </p:nvPr>
            </p:nvGraphicFramePr>
            <p:xfrm>
              <a:off x="438325" y="3639583"/>
              <a:ext cx="3002455" cy="968058"/>
            </p:xfrm>
            <a:graphic>
              <a:graphicData uri="http://schemas.openxmlformats.org/drawingml/2006/table">
                <a:tbl>
                  <a:tblPr firstRow="1" bandRow="1">
                    <a:tableStyleId>{5A111915-BE36-4E01-A7E5-04B1672EAD32}</a:tableStyleId>
                  </a:tblPr>
                  <a:tblGrid>
                    <a:gridCol w="2118656">
                      <a:extLst>
                        <a:ext uri="{9D8B030D-6E8A-4147-A177-3AD203B41FA5}">
                          <a16:colId xmlns:a16="http://schemas.microsoft.com/office/drawing/2014/main" val="2388546013"/>
                        </a:ext>
                      </a:extLst>
                    </a:gridCol>
                    <a:gridCol w="883799">
                      <a:extLst>
                        <a:ext uri="{9D8B030D-6E8A-4147-A177-3AD203B41FA5}">
                          <a16:colId xmlns:a16="http://schemas.microsoft.com/office/drawing/2014/main" val="540227402"/>
                        </a:ext>
                      </a:extLst>
                    </a:gridCol>
                  </a:tblGrid>
                  <a:tr h="968058">
                    <a:tc>
                      <a:txBody>
                        <a:bodyPr/>
                        <a:lstStyle/>
                        <a:p>
                          <a:endParaRPr lang="en-US"/>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r="-41547"/>
                          </a:stretch>
                        </a:blipFill>
                      </a:tcPr>
                    </a:tc>
                    <a:tc>
                      <a:txBody>
                        <a:bodyPr/>
                        <a:lstStyle/>
                        <a:p>
                          <a:endParaRPr lang="en-US"/>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l="-240690"/>
                          </a:stretch>
                        </a:blipFill>
                      </a:tcPr>
                    </a:tc>
                    <a:extLst>
                      <a:ext uri="{0D108BD9-81ED-4DB2-BD59-A6C34878D82A}">
                        <a16:rowId xmlns:a16="http://schemas.microsoft.com/office/drawing/2014/main" val="40100864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12736E40-10AE-4A23-5820-4AC4F1E06C46}"/>
                  </a:ext>
                </a:extLst>
              </p:cNvPr>
              <p:cNvGraphicFramePr>
                <a:graphicFrameLocks noGrp="1"/>
              </p:cNvGraphicFramePr>
              <p:nvPr>
                <p:extLst>
                  <p:ext uri="{D42A27DB-BD31-4B8C-83A1-F6EECF244321}">
                    <p14:modId xmlns:p14="http://schemas.microsoft.com/office/powerpoint/2010/main" val="960191786"/>
                  </p:ext>
                </p:extLst>
              </p:nvPr>
            </p:nvGraphicFramePr>
            <p:xfrm>
              <a:off x="823783" y="5082580"/>
              <a:ext cx="4839267" cy="1921512"/>
            </p:xfrm>
            <a:graphic>
              <a:graphicData uri="http://schemas.openxmlformats.org/drawingml/2006/table">
                <a:tbl>
                  <a:tblPr firstRow="1" bandRow="1">
                    <a:tableStyleId>{5A111915-BE36-4E01-A7E5-04B1672EAD32}</a:tableStyleId>
                  </a:tblPr>
                  <a:tblGrid>
                    <a:gridCol w="332511">
                      <a:extLst>
                        <a:ext uri="{9D8B030D-6E8A-4147-A177-3AD203B41FA5}">
                          <a16:colId xmlns:a16="http://schemas.microsoft.com/office/drawing/2014/main" val="2122319943"/>
                        </a:ext>
                      </a:extLst>
                    </a:gridCol>
                    <a:gridCol w="991649">
                      <a:extLst>
                        <a:ext uri="{9D8B030D-6E8A-4147-A177-3AD203B41FA5}">
                          <a16:colId xmlns:a16="http://schemas.microsoft.com/office/drawing/2014/main" val="2388546013"/>
                        </a:ext>
                      </a:extLst>
                    </a:gridCol>
                    <a:gridCol w="283780">
                      <a:extLst>
                        <a:ext uri="{9D8B030D-6E8A-4147-A177-3AD203B41FA5}">
                          <a16:colId xmlns:a16="http://schemas.microsoft.com/office/drawing/2014/main" val="3968390742"/>
                        </a:ext>
                      </a:extLst>
                    </a:gridCol>
                    <a:gridCol w="472965">
                      <a:extLst>
                        <a:ext uri="{9D8B030D-6E8A-4147-A177-3AD203B41FA5}">
                          <a16:colId xmlns:a16="http://schemas.microsoft.com/office/drawing/2014/main" val="3562373196"/>
                        </a:ext>
                      </a:extLst>
                    </a:gridCol>
                    <a:gridCol w="2758362">
                      <a:extLst>
                        <a:ext uri="{9D8B030D-6E8A-4147-A177-3AD203B41FA5}">
                          <a16:colId xmlns:a16="http://schemas.microsoft.com/office/drawing/2014/main" val="540227402"/>
                        </a:ext>
                      </a:extLst>
                    </a:gridCol>
                  </a:tblGrid>
                  <a:tr h="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AU" sz="1800" b="0" i="1" dirty="0" smtClean="0">
                                    <a:solidFill>
                                      <a:schemeClr val="tx1"/>
                                    </a:solidFill>
                                    <a:effectLst/>
                                    <a:latin typeface="Cambria Math" panose="02040503050406030204" pitchFamily="18" charset="0"/>
                                    <a:ea typeface="Calibri" panose="020F0502020204030204" pitchFamily="34" charset="0"/>
                                  </a:rPr>
                                  <m:t>4</m:t>
                                </m:r>
                                <m:r>
                                  <a:rPr lang="en-AU" sz="1800" b="0" i="1" dirty="0" smtClean="0">
                                    <a:solidFill>
                                      <a:schemeClr val="tx1"/>
                                    </a:solidFill>
                                    <a:effectLst/>
                                    <a:latin typeface="Cambria Math" panose="02040503050406030204" pitchFamily="18" charset="0"/>
                                    <a:ea typeface="Calibri" panose="020F0502020204030204" pitchFamily="34" charset="0"/>
                                  </a:rPr>
                                  <m:t>𝑝</m:t>
                                </m:r>
                                <m:r>
                                  <a:rPr lang="en-AU" sz="1800" b="0" i="1" dirty="0" smtClean="0">
                                    <a:solidFill>
                                      <a:schemeClr val="tx1"/>
                                    </a:solidFill>
                                    <a:effectLst/>
                                    <a:latin typeface="Cambria Math" panose="02040503050406030204" pitchFamily="18" charset="0"/>
                                    <a:ea typeface="Calibri" panose="020F0502020204030204" pitchFamily="34" charset="0"/>
                                  </a:rPr>
                                  <m:t>+5</m:t>
                                </m:r>
                                <m:r>
                                  <a:rPr lang="en-AU" sz="1800" b="0" i="1" dirty="0" smtClean="0">
                                    <a:solidFill>
                                      <a:schemeClr val="tx1"/>
                                    </a:solidFill>
                                    <a:effectLst/>
                                    <a:latin typeface="Cambria Math" panose="02040503050406030204" pitchFamily="18" charset="0"/>
                                    <a:ea typeface="Calibri" panose="020F0502020204030204" pitchFamily="34" charset="0"/>
                                  </a:rPr>
                                  <m:t>𝑐</m:t>
                                </m:r>
                              </m:oMath>
                            </m:oMathPara>
                          </a14:m>
                          <a:br>
                            <a:rPr lang="en-AU" sz="1800" b="0" i="1">
                              <a:solidFill>
                                <a:schemeClr val="tx1"/>
                              </a:solidFill>
                              <a:effectLst/>
                              <a:latin typeface="Cambria Math" panose="02040503050406030204" pitchFamily="18" charset="0"/>
                              <a:ea typeface="Calibri" panose="020F0502020204030204" pitchFamily="34" charset="0"/>
                            </a:rPr>
                          </a:br>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44</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d>
                                  <m:dPr>
                                    <m:ctrlPr>
                                      <a:rPr lang="en-AU" sz="1800" b="0" i="1" dirty="0" smtClean="0">
                                        <a:solidFill>
                                          <a:schemeClr val="tx1"/>
                                        </a:solidFill>
                                        <a:effectLst/>
                                        <a:latin typeface="Cambria Math" panose="02040503050406030204" pitchFamily="18" charset="0"/>
                                        <a:ea typeface="Calibri" panose="020F0502020204030204" pitchFamily="34" charset="0"/>
                                      </a:rPr>
                                    </m:ctrlPr>
                                  </m:dPr>
                                  <m:e>
                                    <m:r>
                                      <a:rPr lang="en-AU" sz="1800" b="0" i="1" dirty="0" smtClean="0">
                                        <a:solidFill>
                                          <a:schemeClr val="tx1"/>
                                        </a:solidFill>
                                        <a:effectLst/>
                                        <a:latin typeface="Cambria Math" panose="02040503050406030204" pitchFamily="18" charset="0"/>
                                        <a:ea typeface="Calibri" panose="020F0502020204030204" pitchFamily="34" charset="0"/>
                                      </a:rPr>
                                      <m:t>2</m:t>
                                    </m:r>
                                  </m:e>
                                </m:d>
                                <m:r>
                                  <a:rPr lang="en-AU" sz="1800" b="0" i="1" dirty="0" smtClean="0">
                                    <a:solidFill>
                                      <a:schemeClr val="tx1"/>
                                    </a:solidFill>
                                    <a:effectLst/>
                                    <a:latin typeface="Cambria Math" panose="02040503050406030204" pitchFamily="18" charset="0"/>
                                    <a:ea typeface="Calibri" panose="020F0502020204030204" pitchFamily="34" charset="0"/>
                                  </a:rPr>
                                  <m:t>−</m:t>
                                </m:r>
                                <m:d>
                                  <m:dPr>
                                    <m:ctrlPr>
                                      <a:rPr lang="en-AU" sz="1800" i="1" dirty="0" smtClean="0">
                                        <a:solidFill>
                                          <a:schemeClr val="tx1"/>
                                        </a:solidFill>
                                        <a:effectLst/>
                                        <a:latin typeface="Cambria Math" panose="02040503050406030204" pitchFamily="18" charset="0"/>
                                        <a:ea typeface="Calibri" panose="020F0502020204030204" pitchFamily="34" charset="0"/>
                                      </a:rPr>
                                    </m:ctrlPr>
                                  </m:dPr>
                                  <m:e>
                                    <m:r>
                                      <a:rPr lang="en-AU" sz="1800" i="1" dirty="0" smtClean="0">
                                        <a:solidFill>
                                          <a:schemeClr val="tx1"/>
                                        </a:solidFill>
                                        <a:effectLst/>
                                        <a:latin typeface="Cambria Math" panose="02040503050406030204" pitchFamily="18" charset="0"/>
                                        <a:ea typeface="Calibri" panose="020F0502020204030204" pitchFamily="34" charset="0"/>
                                      </a:rPr>
                                      <m:t>1</m:t>
                                    </m:r>
                                  </m:e>
                                </m:d>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086438"/>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AU" sz="1800" b="0" i="1" dirty="0" smtClean="0">
                                    <a:solidFill>
                                      <a:schemeClr val="tx1"/>
                                    </a:solidFill>
                                    <a:latin typeface="Cambria Math" panose="02040503050406030204" pitchFamily="18" charset="0"/>
                                    <a:ea typeface="Calibri" panose="020F0502020204030204" pitchFamily="34" charset="0"/>
                                  </a:rPr>
                                  <m:t>4</m:t>
                                </m:r>
                                <m:r>
                                  <a:rPr lang="en-AU" sz="1800" b="0" i="1" dirty="0" smtClean="0">
                                    <a:solidFill>
                                      <a:schemeClr val="tx1"/>
                                    </a:solidFill>
                                    <a:latin typeface="Cambria Math" panose="02040503050406030204" pitchFamily="18" charset="0"/>
                                    <a:ea typeface="Calibri" panose="020F0502020204030204" pitchFamily="34" charset="0"/>
                                  </a:rPr>
                                  <m:t>𝑝</m:t>
                                </m:r>
                                <m:r>
                                  <a:rPr lang="en-AU" sz="1800" b="0" i="1" dirty="0" smtClean="0">
                                    <a:solidFill>
                                      <a:schemeClr val="tx1"/>
                                    </a:solidFill>
                                    <a:latin typeface="Cambria Math" panose="02040503050406030204" pitchFamily="18" charset="0"/>
                                    <a:ea typeface="Calibri" panose="020F0502020204030204" pitchFamily="34" charset="0"/>
                                  </a:rPr>
                                  <m:t>+3</m:t>
                                </m:r>
                                <m:r>
                                  <a:rPr lang="en-AU" sz="1800" b="0" i="1" dirty="0" smtClean="0">
                                    <a:solidFill>
                                      <a:schemeClr val="tx1"/>
                                    </a:solidFill>
                                    <a:latin typeface="Cambria Math" panose="02040503050406030204" pitchFamily="18" charset="0"/>
                                    <a:ea typeface="Calibri" panose="020F0502020204030204" pitchFamily="34" charset="0"/>
                                  </a:rPr>
                                  <m:t>𝑐</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36</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𝑐</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8</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370840">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right"/>
                              </m:oMathParaPr>
                              <m:oMath xmlns:m="http://schemas.openxmlformats.org/officeDocument/2006/math">
                                <m:r>
                                  <a:rPr lang="en-AU" b="0" i="1" smtClean="0">
                                    <a:solidFill>
                                      <a:schemeClr val="tx1"/>
                                    </a:solidFill>
                                    <a:latin typeface="Cambria Math" panose="02040503050406030204" pitchFamily="18" charset="0"/>
                                  </a:rPr>
                                  <m:t>𝑐</m:t>
                                </m:r>
                              </m:oMath>
                            </m:oMathPara>
                          </a14:m>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b="1" i="1" smtClean="0">
                                    <a:solidFill>
                                      <a:schemeClr val="tx1"/>
                                    </a:solidFill>
                                    <a:effectLst/>
                                    <a:latin typeface="Cambria Math" panose="02040503050406030204" pitchFamily="18" charset="0"/>
                                    <a:ea typeface="Calibri" panose="020F0502020204030204" pitchFamily="34" charset="0"/>
                                  </a:rPr>
                                  <m:t>=</m:t>
                                </m:r>
                              </m:oMath>
                            </m:oMathPara>
                          </a14:m>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4000"/>
                            </a:lnSpc>
                            <a:spcBef>
                              <a:spcPts val="1200"/>
                            </a:spcBef>
                            <a:spcAft>
                              <a:spcPts val="600"/>
                            </a:spcAft>
                          </a:pPr>
                          <a14:m>
                            <m:oMathPara xmlns:m="http://schemas.openxmlformats.org/officeDocument/2006/math">
                              <m:oMathParaPr>
                                <m:jc m:val="left"/>
                              </m:oMathParaPr>
                              <m:oMath xmlns:m="http://schemas.openxmlformats.org/officeDocument/2006/math">
                                <m:r>
                                  <a:rPr lang="en-AU" sz="1800" b="0" i="1" smtClean="0">
                                    <a:solidFill>
                                      <a:schemeClr val="tx1"/>
                                    </a:solidFill>
                                    <a:effectLst/>
                                    <a:latin typeface="Cambria Math" panose="02040503050406030204" pitchFamily="18" charset="0"/>
                                    <a:ea typeface="Calibri" panose="020F0502020204030204" pitchFamily="34" charset="0"/>
                                  </a:rPr>
                                  <m:t>4</m:t>
                                </m:r>
                              </m:oMath>
                            </m:oMathPara>
                          </a14:m>
                          <a:endParaRPr lang="en-AU" sz="1800" b="0"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Choice>
        <mc:Fallback xmlns="">
          <p:graphicFrame>
            <p:nvGraphicFramePr>
              <p:cNvPr id="14" name="Table 13">
                <a:extLst>
                  <a:ext uri="{FF2B5EF4-FFF2-40B4-BE49-F238E27FC236}">
                    <a16:creationId xmlns:a16="http://schemas.microsoft.com/office/drawing/2014/main" id="{12736E40-10AE-4A23-5820-4AC4F1E06C46}"/>
                  </a:ext>
                </a:extLst>
              </p:cNvPr>
              <p:cNvGraphicFramePr>
                <a:graphicFrameLocks noGrp="1"/>
              </p:cNvGraphicFramePr>
              <p:nvPr>
                <p:extLst>
                  <p:ext uri="{D42A27DB-BD31-4B8C-83A1-F6EECF244321}">
                    <p14:modId xmlns:p14="http://schemas.microsoft.com/office/powerpoint/2010/main" val="960191786"/>
                  </p:ext>
                </p:extLst>
              </p:nvPr>
            </p:nvGraphicFramePr>
            <p:xfrm>
              <a:off x="823783" y="5082580"/>
              <a:ext cx="4839267" cy="1921512"/>
            </p:xfrm>
            <a:graphic>
              <a:graphicData uri="http://schemas.openxmlformats.org/drawingml/2006/table">
                <a:tbl>
                  <a:tblPr firstRow="1" bandRow="1">
                    <a:tableStyleId>{5A111915-BE36-4E01-A7E5-04B1672EAD32}</a:tableStyleId>
                  </a:tblPr>
                  <a:tblGrid>
                    <a:gridCol w="332511">
                      <a:extLst>
                        <a:ext uri="{9D8B030D-6E8A-4147-A177-3AD203B41FA5}">
                          <a16:colId xmlns:a16="http://schemas.microsoft.com/office/drawing/2014/main" val="2122319943"/>
                        </a:ext>
                      </a:extLst>
                    </a:gridCol>
                    <a:gridCol w="991649">
                      <a:extLst>
                        <a:ext uri="{9D8B030D-6E8A-4147-A177-3AD203B41FA5}">
                          <a16:colId xmlns:a16="http://schemas.microsoft.com/office/drawing/2014/main" val="2388546013"/>
                        </a:ext>
                      </a:extLst>
                    </a:gridCol>
                    <a:gridCol w="283780">
                      <a:extLst>
                        <a:ext uri="{9D8B030D-6E8A-4147-A177-3AD203B41FA5}">
                          <a16:colId xmlns:a16="http://schemas.microsoft.com/office/drawing/2014/main" val="3968390742"/>
                        </a:ext>
                      </a:extLst>
                    </a:gridCol>
                    <a:gridCol w="472965">
                      <a:extLst>
                        <a:ext uri="{9D8B030D-6E8A-4147-A177-3AD203B41FA5}">
                          <a16:colId xmlns:a16="http://schemas.microsoft.com/office/drawing/2014/main" val="3562373196"/>
                        </a:ext>
                      </a:extLst>
                    </a:gridCol>
                    <a:gridCol w="2758362">
                      <a:extLst>
                        <a:ext uri="{9D8B030D-6E8A-4147-A177-3AD203B41FA5}">
                          <a16:colId xmlns:a16="http://schemas.microsoft.com/office/drawing/2014/main" val="540227402"/>
                        </a:ext>
                      </a:extLst>
                    </a:gridCol>
                  </a:tblGrid>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3951" r="-356173"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461702" r="-1127660"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42857" r="-588312" b="-3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75276" b="-300000"/>
                          </a:stretch>
                        </a:blipFill>
                      </a:tcPr>
                    </a:tc>
                    <a:extLst>
                      <a:ext uri="{0D108BD9-81ED-4DB2-BD59-A6C34878D82A}">
                        <a16:rowId xmlns:a16="http://schemas.microsoft.com/office/drawing/2014/main" val="4010086438"/>
                      </a:ext>
                    </a:extLst>
                  </a:tr>
                  <a:tr h="48037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100000" r="-1343636"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3951" t="-100000" r="-356173"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461702" t="-100000" r="-1127660"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42857" t="-100000" r="-588312" b="-2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38844"/>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3951" t="-200000" r="-356173"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461702" t="-200000" r="-1127660"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42857" t="-200000" r="-588312" b="-100000"/>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51493"/>
                      </a:ext>
                    </a:extLst>
                  </a:tr>
                  <a:tr h="480378">
                    <a:tc>
                      <a:txBody>
                        <a:bodyPr/>
                        <a:lstStyle/>
                        <a:p>
                          <a:endParaRPr lang="en-AU">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3951" t="-300000" r="-35617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461702" t="-300000" r="-112766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42857" t="-300000" r="-588312"/>
                          </a:stretch>
                        </a:blipFill>
                      </a:tcPr>
                    </a:tc>
                    <a:tc>
                      <a:txBody>
                        <a:bodyPr/>
                        <a:lstStyle/>
                        <a:p>
                          <a:pPr lvl="0">
                            <a:lnSpc>
                              <a:spcPct val="114000"/>
                            </a:lnSpc>
                            <a:spcBef>
                              <a:spcPts val="1200"/>
                            </a:spcBef>
                            <a:spcAft>
                              <a:spcPts val="600"/>
                            </a:spcAft>
                          </a:pPr>
                          <a:endParaRPr lang="en-AU" sz="1800" b="1" i="1">
                            <a:solidFill>
                              <a:schemeClr val="tx1"/>
                            </a:solidFill>
                            <a:effectLst/>
                            <a:latin typeface="Cambria Math" panose="02040503050406030204" pitchFamily="18"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796941"/>
                      </a:ext>
                    </a:extLst>
                  </a:tr>
                </a:tbl>
              </a:graphicData>
            </a:graphic>
          </p:graphicFrame>
        </mc:Fallback>
      </mc:AlternateContent>
      <mc:AlternateContent xmlns:mc="http://schemas.openxmlformats.org/markup-compatibility/2006" xmlns:a14="http://schemas.microsoft.com/office/drawing/2010/main">
        <mc:Choice Requires="a14">
          <p:sp>
            <p:nvSpPr>
              <p:cNvPr id="26" name="Text Placeholder 11">
                <a:extLst>
                  <a:ext uri="{FF2B5EF4-FFF2-40B4-BE49-F238E27FC236}">
                    <a16:creationId xmlns:a16="http://schemas.microsoft.com/office/drawing/2014/main" id="{E78AF541-0299-CC18-AFB0-63E1EE0C5B88}"/>
                  </a:ext>
                </a:extLst>
              </p:cNvPr>
              <p:cNvSpPr txBox="1">
                <a:spLocks/>
              </p:cNvSpPr>
              <p:nvPr/>
            </p:nvSpPr>
            <p:spPr>
              <a:xfrm>
                <a:off x="6345325" y="3099388"/>
                <a:ext cx="5716903" cy="43166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1200"/>
                  </a:spcBef>
                  <a:spcAft>
                    <a:spcPts val="600"/>
                  </a:spcAft>
                </a:pPr>
                <a:r>
                  <a:rPr lang="en-AU" sz="1800" b="1">
                    <a:ea typeface="Calibri" panose="020F0502020204030204" pitchFamily="34" charset="0"/>
                  </a:rPr>
                  <a:t>3) Substitute </a:t>
                </a:r>
                <a14:m>
                  <m:oMath xmlns:m="http://schemas.openxmlformats.org/officeDocument/2006/math">
                    <m:r>
                      <a:rPr lang="en-AU" sz="1800" b="1" i="1" dirty="0" smtClean="0">
                        <a:latin typeface="Cambria Math" panose="02040503050406030204" pitchFamily="18" charset="0"/>
                        <a:ea typeface="Calibri" panose="020F0502020204030204" pitchFamily="34" charset="0"/>
                      </a:rPr>
                      <m:t>𝒄</m:t>
                    </m:r>
                  </m:oMath>
                </a14:m>
                <a:r>
                  <a:rPr lang="en-AU" sz="1800" b="1">
                    <a:ea typeface="Calibri" panose="020F0502020204030204" pitchFamily="34" charset="0"/>
                  </a:rPr>
                  <a:t> into an equation to find the value of </a:t>
                </a:r>
                <a14:m>
                  <m:oMath xmlns:m="http://schemas.openxmlformats.org/officeDocument/2006/math">
                    <m:r>
                      <a:rPr lang="en-AU" sz="1800" b="1" i="1" dirty="0" smtClean="0">
                        <a:latin typeface="Cambria Math" panose="02040503050406030204" pitchFamily="18" charset="0"/>
                        <a:ea typeface="Calibri" panose="020F0502020204030204" pitchFamily="34" charset="0"/>
                      </a:rPr>
                      <m:t>𝒑</m:t>
                    </m:r>
                  </m:oMath>
                </a14:m>
                <a:endParaRPr lang="en-AU" sz="1800" b="1">
                  <a:ea typeface="Calibri" panose="020F0502020204030204" pitchFamily="34" charset="0"/>
                </a:endParaRPr>
              </a:p>
              <a:p>
                <a:pPr>
                  <a:lnSpc>
                    <a:spcPct val="114000"/>
                  </a:lnSpc>
                  <a:spcBef>
                    <a:spcPts val="1200"/>
                  </a:spcBef>
                  <a:spcAft>
                    <a:spcPts val="600"/>
                  </a:spcAft>
                </a:pPr>
                <a:r>
                  <a:rPr lang="en-AU" sz="1800">
                    <a:ea typeface="Calibri" panose="020F0502020204030204" pitchFamily="34" charset="0"/>
                  </a:rPr>
                  <a:t>Sub </a:t>
                </a:r>
                <a14:m>
                  <m:oMath xmlns:m="http://schemas.openxmlformats.org/officeDocument/2006/math">
                    <m:r>
                      <a:rPr lang="en-AU" sz="1800" b="0" i="1" dirty="0" smtClean="0">
                        <a:latin typeface="Cambria Math" panose="02040503050406030204" pitchFamily="18" charset="0"/>
                        <a:ea typeface="Calibri" panose="020F0502020204030204" pitchFamily="34" charset="0"/>
                      </a:rPr>
                      <m:t>𝑐</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4</m:t>
                    </m:r>
                  </m:oMath>
                </a14:m>
                <a:r>
                  <a:rPr lang="en-AU" sz="1800">
                    <a:ea typeface="Calibri" panose="020F0502020204030204" pitchFamily="34" charset="0"/>
                  </a:rPr>
                  <a:t> into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m:t>
                    </m:r>
                    <m:r>
                      <a:rPr lang="en-AU" sz="1800" i="1" dirty="0" smtClean="0">
                        <a:latin typeface="Cambria Math" panose="02040503050406030204" pitchFamily="18" charset="0"/>
                        <a:ea typeface="Calibri" panose="020F0502020204030204" pitchFamily="34" charset="0"/>
                      </a:rPr>
                      <m:t>)</m:t>
                    </m:r>
                  </m:oMath>
                </a14:m>
                <a:r>
                  <a:rPr lang="en-AU" sz="1800">
                    <a:ea typeface="Calibri" panose="020F0502020204030204" pitchFamily="34" charset="0"/>
                  </a:rPr>
                  <a:t>:    </a:t>
                </a:r>
                <a14:m>
                  <m:oMath xmlns:m="http://schemas.openxmlformats.org/officeDocument/2006/math">
                    <m:r>
                      <a:rPr lang="en-AU" sz="1800" b="0" i="0" dirty="0" smtClean="0">
                        <a:latin typeface="Cambria Math" panose="02040503050406030204" pitchFamily="18" charset="0"/>
                        <a:ea typeface="Calibri" panose="020F0502020204030204" pitchFamily="34" charset="0"/>
                      </a:rPr>
                      <m:t>  </m:t>
                    </m:r>
                    <m:r>
                      <a:rPr lang="en-AU" sz="1800" i="1" dirty="0" smtClean="0">
                        <a:latin typeface="Cambria Math" panose="02040503050406030204" pitchFamily="18" charset="0"/>
                        <a:ea typeface="Calibri" panose="020F0502020204030204" pitchFamily="34" charset="0"/>
                      </a:rPr>
                      <m:t>4</m:t>
                    </m:r>
                    <m:r>
                      <a:rPr lang="en-AU" sz="1800" i="1" dirty="0" smtClean="0">
                        <a:latin typeface="Cambria Math" panose="02040503050406030204" pitchFamily="18" charset="0"/>
                        <a:ea typeface="Calibri" panose="020F0502020204030204" pitchFamily="34" charset="0"/>
                      </a:rPr>
                      <m:t>𝑝</m:t>
                    </m:r>
                    <m:r>
                      <a:rPr lang="en-AU" sz="1800" i="1" dirty="0" smtClean="0">
                        <a:latin typeface="Cambria Math" panose="02040503050406030204" pitchFamily="18" charset="0"/>
                        <a:ea typeface="Calibri" panose="020F0502020204030204" pitchFamily="34" charset="0"/>
                      </a:rPr>
                      <m:t>+3×4=36</m:t>
                    </m:r>
                  </m:oMath>
                </a14:m>
                <a:endParaRPr lang="en-AU" sz="1800">
                  <a:ea typeface="Calibri" panose="020F0502020204030204" pitchFamily="34" charset="0"/>
                </a:endParaRPr>
              </a:p>
              <a:p>
                <a:pPr>
                  <a:lnSpc>
                    <a:spcPct val="114000"/>
                  </a:lnSpc>
                  <a:spcBef>
                    <a:spcPts val="1200"/>
                  </a:spcBef>
                  <a:spcAft>
                    <a:spcPts val="600"/>
                  </a:spcAft>
                </a:pPr>
                <a:r>
                  <a:rPr lang="en-AU" sz="1800">
                    <a:ea typeface="Calibri" panose="020F0502020204030204" pitchFamily="34" charset="0"/>
                  </a:rPr>
                  <a:t>		                   </a:t>
                </a:r>
                <a14:m>
                  <m:oMath xmlns:m="http://schemas.openxmlformats.org/officeDocument/2006/math">
                    <m:r>
                      <a:rPr lang="en-AU" sz="1800" b="0" i="1" smtClean="0">
                        <a:latin typeface="Cambria Math" panose="02040503050406030204" pitchFamily="18" charset="0"/>
                        <a:ea typeface="Calibri" panose="020F0502020204030204" pitchFamily="34" charset="0"/>
                      </a:rPr>
                      <m:t>4</m:t>
                    </m:r>
                    <m:r>
                      <a:rPr lang="en-AU" sz="1800" b="0" i="1" smtClean="0">
                        <a:latin typeface="Cambria Math" panose="02040503050406030204" pitchFamily="18" charset="0"/>
                        <a:ea typeface="Calibri" panose="020F0502020204030204" pitchFamily="34" charset="0"/>
                      </a:rPr>
                      <m:t>𝑝</m:t>
                    </m:r>
                    <m:r>
                      <a:rPr lang="en-AU" sz="1800" b="0" i="1" smtClean="0">
                        <a:latin typeface="Cambria Math" panose="02040503050406030204" pitchFamily="18" charset="0"/>
                        <a:ea typeface="Calibri" panose="020F0502020204030204" pitchFamily="34" charset="0"/>
                      </a:rPr>
                      <m:t>=36−12</m:t>
                    </m:r>
                  </m:oMath>
                </a14:m>
                <a:endParaRPr lang="en-AU" sz="1800">
                  <a:ea typeface="Calibri" panose="020F0502020204030204" pitchFamily="34" charset="0"/>
                </a:endParaRPr>
              </a:p>
              <a:p>
                <a:pPr>
                  <a:lnSpc>
                    <a:spcPct val="114000"/>
                  </a:lnSpc>
                  <a:spcBef>
                    <a:spcPts val="1200"/>
                  </a:spcBef>
                  <a:spcAft>
                    <a:spcPts val="600"/>
                  </a:spcAft>
                </a:pPr>
                <a:r>
                  <a:rPr lang="en-AU" sz="1800" b="0">
                    <a:ea typeface="Calibri" panose="020F0502020204030204" pitchFamily="34" charset="0"/>
                  </a:rPr>
                  <a:t>		</a:t>
                </a:r>
                <a14:m>
                  <m:oMath xmlns:m="http://schemas.openxmlformats.org/officeDocument/2006/math">
                    <m:r>
                      <a:rPr lang="en-AU" sz="1800" b="0" i="1" smtClean="0">
                        <a:latin typeface="Cambria Math" panose="02040503050406030204" pitchFamily="18" charset="0"/>
                        <a:ea typeface="Calibri" panose="020F0502020204030204" pitchFamily="34" charset="0"/>
                      </a:rPr>
                      <m:t>                          </m:t>
                    </m:r>
                    <m:r>
                      <a:rPr lang="en-AU" sz="1800" b="0" i="1" smtClean="0">
                        <a:latin typeface="Cambria Math" panose="02040503050406030204" pitchFamily="18" charset="0"/>
                        <a:ea typeface="Calibri" panose="020F0502020204030204" pitchFamily="34" charset="0"/>
                      </a:rPr>
                      <m:t>𝑝</m:t>
                    </m:r>
                    <m:r>
                      <a:rPr lang="en-AU" sz="1800" b="0" i="1" smtClean="0">
                        <a:latin typeface="Cambria Math" panose="02040503050406030204" pitchFamily="18" charset="0"/>
                        <a:ea typeface="Calibri" panose="020F0502020204030204" pitchFamily="34" charset="0"/>
                      </a:rPr>
                      <m:t>=</m:t>
                    </m:r>
                    <m:f>
                      <m:fPr>
                        <m:ctrlPr>
                          <a:rPr lang="en-AU" sz="1800" b="0" i="1" smtClean="0">
                            <a:latin typeface="Cambria Math" panose="02040503050406030204" pitchFamily="18" charset="0"/>
                            <a:ea typeface="Calibri" panose="020F0502020204030204" pitchFamily="34" charset="0"/>
                          </a:rPr>
                        </m:ctrlPr>
                      </m:fPr>
                      <m:num>
                        <m:r>
                          <a:rPr lang="en-AU" sz="1800" b="0" i="1" smtClean="0">
                            <a:latin typeface="Cambria Math" panose="02040503050406030204" pitchFamily="18" charset="0"/>
                            <a:ea typeface="Calibri" panose="020F0502020204030204" pitchFamily="34" charset="0"/>
                          </a:rPr>
                          <m:t>24</m:t>
                        </m:r>
                      </m:num>
                      <m:den>
                        <m:r>
                          <a:rPr lang="en-AU" sz="1800" b="0" i="1" smtClean="0">
                            <a:latin typeface="Cambria Math" panose="02040503050406030204" pitchFamily="18" charset="0"/>
                            <a:ea typeface="Calibri" panose="020F0502020204030204" pitchFamily="34" charset="0"/>
                          </a:rPr>
                          <m:t>4</m:t>
                        </m:r>
                      </m:den>
                    </m:f>
                  </m:oMath>
                </a14:m>
                <a:r>
                  <a:rPr lang="en-AU" sz="1800">
                    <a:ea typeface="Calibri" panose="020F0502020204030204" pitchFamily="34" charset="0"/>
                  </a:rPr>
                  <a:t> </a:t>
                </a:r>
              </a:p>
              <a:p>
                <a:pPr>
                  <a:lnSpc>
                    <a:spcPct val="114000"/>
                  </a:lnSpc>
                  <a:spcBef>
                    <a:spcPts val="1200"/>
                  </a:spcBef>
                  <a:spcAft>
                    <a:spcPts val="600"/>
                  </a:spcAft>
                </a:pPr>
                <a:r>
                  <a:rPr lang="en-AU" sz="1800" b="0">
                    <a:ea typeface="Calibri" panose="020F0502020204030204" pitchFamily="34" charset="0"/>
                  </a:rPr>
                  <a:t>   		   	       </a:t>
                </a:r>
                <a14:m>
                  <m:oMath xmlns:m="http://schemas.openxmlformats.org/officeDocument/2006/math">
                    <m:r>
                      <a:rPr lang="en-AU" sz="1800" b="0" i="1" smtClean="0">
                        <a:latin typeface="Cambria Math" panose="02040503050406030204" pitchFamily="18" charset="0"/>
                        <a:ea typeface="Calibri" panose="020F0502020204030204" pitchFamily="34" charset="0"/>
                      </a:rPr>
                      <m:t>𝑝</m:t>
                    </m:r>
                    <m:r>
                      <a:rPr lang="en-AU" sz="1800" b="0" i="1" smtClean="0">
                        <a:latin typeface="Cambria Math" panose="02040503050406030204" pitchFamily="18" charset="0"/>
                        <a:ea typeface="Calibri" panose="020F0502020204030204" pitchFamily="34" charset="0"/>
                      </a:rPr>
                      <m:t>=6</m:t>
                    </m:r>
                  </m:oMath>
                </a14:m>
                <a:endParaRPr lang="en-AU" sz="1800">
                  <a:ea typeface="Calibri" panose="020F0502020204030204" pitchFamily="34" charset="0"/>
                </a:endParaRPr>
              </a:p>
              <a:p>
                <a:pPr>
                  <a:lnSpc>
                    <a:spcPct val="114000"/>
                  </a:lnSpc>
                  <a:spcBef>
                    <a:spcPts val="1200"/>
                  </a:spcBef>
                  <a:spcAft>
                    <a:spcPts val="600"/>
                  </a:spcAft>
                </a:pPr>
                <a:r>
                  <a:rPr lang="en-AU" sz="1800">
                    <a:ea typeface="Calibri" panose="020F0502020204030204" pitchFamily="34" charset="0"/>
                  </a:rPr>
                  <a:t>Therefore: </a:t>
                </a:r>
                <a14:m>
                  <m:oMath xmlns:m="http://schemas.openxmlformats.org/officeDocument/2006/math">
                    <m:r>
                      <a:rPr lang="en-AU" sz="1800" b="0" i="1" dirty="0" smtClean="0">
                        <a:latin typeface="Cambria Math" panose="02040503050406030204" pitchFamily="18" charset="0"/>
                        <a:ea typeface="Calibri" panose="020F0502020204030204" pitchFamily="34" charset="0"/>
                      </a:rPr>
                      <m:t>𝑐</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4</m:t>
                    </m:r>
                    <m:r>
                      <a:rPr lang="en-AU" sz="1800" i="1"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𝑝</m:t>
                    </m:r>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6</m:t>
                    </m:r>
                  </m:oMath>
                </a14:m>
                <a:br>
                  <a:rPr lang="en-AU" sz="1800">
                    <a:ea typeface="Calibri" panose="020F0502020204030204" pitchFamily="34" charset="0"/>
                  </a:rPr>
                </a:br>
                <a:r>
                  <a:rPr lang="en-AU" sz="1800">
                    <a:ea typeface="Calibri" panose="020F0502020204030204" pitchFamily="34" charset="0"/>
                  </a:rPr>
                  <a:t>Cups cost $4 and plates cost $6</a:t>
                </a:r>
              </a:p>
            </p:txBody>
          </p:sp>
        </mc:Choice>
        <mc:Fallback xmlns="">
          <p:sp>
            <p:nvSpPr>
              <p:cNvPr id="26" name="Text Placeholder 11">
                <a:extLst>
                  <a:ext uri="{FF2B5EF4-FFF2-40B4-BE49-F238E27FC236}">
                    <a16:creationId xmlns:a16="http://schemas.microsoft.com/office/drawing/2014/main" id="{E78AF541-0299-CC18-AFB0-63E1EE0C5B88}"/>
                  </a:ext>
                </a:extLst>
              </p:cNvPr>
              <p:cNvSpPr txBox="1">
                <a:spLocks noRot="1" noChangeAspect="1" noMove="1" noResize="1" noEditPoints="1" noAdjustHandles="1" noChangeArrowheads="1" noChangeShapeType="1" noTextEdit="1"/>
              </p:cNvSpPr>
              <p:nvPr/>
            </p:nvSpPr>
            <p:spPr>
              <a:xfrm>
                <a:off x="6345325" y="3099388"/>
                <a:ext cx="5716903" cy="4316684"/>
              </a:xfrm>
              <a:prstGeom prst="rect">
                <a:avLst/>
              </a:prstGeom>
              <a:blipFill>
                <a:blip r:embed="rId6"/>
                <a:stretch>
                  <a:fillRect l="-2559" t="-1551" r="-117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D498A6-9761-DA6D-75A0-FA7D8CBD8FF4}"/>
              </a:ext>
              <a:ext uri="{C183D7F6-B498-43B3-948B-1728B52AA6E4}">
                <adec:decorative xmlns:adec="http://schemas.microsoft.com/office/drawing/2017/decorative" val="1"/>
              </a:ext>
            </a:extLst>
          </p:cNvPr>
          <p:cNvCxnSpPr/>
          <p:nvPr/>
        </p:nvCxnSpPr>
        <p:spPr>
          <a:xfrm>
            <a:off x="6236079" y="3160148"/>
            <a:ext cx="6000" cy="3117722"/>
          </a:xfrm>
          <a:prstGeom prst="line">
            <a:avLst/>
          </a:prstGeom>
        </p:spPr>
        <p:style>
          <a:lnRef idx="1">
            <a:schemeClr val="accent1"/>
          </a:lnRef>
          <a:fillRef idx="0">
            <a:schemeClr val="accent1"/>
          </a:fillRef>
          <a:effectRef idx="0">
            <a:schemeClr val="accent1"/>
          </a:effectRef>
          <a:fontRef idx="minor">
            <a:schemeClr val="tx1"/>
          </a:fontRef>
        </p:style>
      </p:cxnSp>
      <p:sp>
        <p:nvSpPr>
          <p:cNvPr id="8" name="Speech Bubble: Rectangle with Corners Rounded 7">
            <a:extLst>
              <a:ext uri="{FF2B5EF4-FFF2-40B4-BE49-F238E27FC236}">
                <a16:creationId xmlns:a16="http://schemas.microsoft.com/office/drawing/2014/main" id="{09819F2C-B424-A439-3175-E0BE839CFBAB}"/>
              </a:ext>
            </a:extLst>
          </p:cNvPr>
          <p:cNvSpPr/>
          <p:nvPr/>
        </p:nvSpPr>
        <p:spPr>
          <a:xfrm>
            <a:off x="3826040" y="3639583"/>
            <a:ext cx="2234985" cy="935602"/>
          </a:xfrm>
          <a:prstGeom prst="wedgeRoundRectCallout">
            <a:avLst>
              <a:gd name="adj1" fmla="val -78693"/>
              <a:gd name="adj2" fmla="val 15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What are these numbers?</a:t>
            </a:r>
          </a:p>
        </p:txBody>
      </p: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3B5EE725-662C-9663-CD41-42BF4A3B16BF}"/>
                  </a:ext>
                </a:extLst>
              </p:cNvPr>
              <p:cNvSpPr/>
              <p:nvPr/>
            </p:nvSpPr>
            <p:spPr>
              <a:xfrm>
                <a:off x="3720937" y="5833526"/>
                <a:ext cx="2228041" cy="862474"/>
              </a:xfrm>
              <a:prstGeom prst="wedgeRoundRectCallout">
                <a:avLst>
                  <a:gd name="adj1" fmla="val -79450"/>
                  <a:gd name="adj2" fmla="val -923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Could we do </a:t>
                </a:r>
                <a14:m>
                  <m:oMath xmlns:m="http://schemas.openxmlformats.org/officeDocument/2006/math">
                    <m:r>
                      <a:rPr lang="en-AU" sz="2000" i="1" dirty="0" smtClean="0">
                        <a:latin typeface="Cambria Math" panose="02040503050406030204" pitchFamily="18" charset="0"/>
                      </a:rPr>
                      <m:t>(1)−(2)</m:t>
                    </m:r>
                  </m:oMath>
                </a14:m>
                <a:r>
                  <a:rPr lang="en-AU" sz="2000"/>
                  <a:t>?</a:t>
                </a:r>
              </a:p>
            </p:txBody>
          </p:sp>
        </mc:Choice>
        <mc:Fallback xmlns="">
          <p:sp>
            <p:nvSpPr>
              <p:cNvPr id="9" name="Speech Bubble: Rectangle with Corners Rounded 8">
                <a:extLst>
                  <a:ext uri="{FF2B5EF4-FFF2-40B4-BE49-F238E27FC236}">
                    <a16:creationId xmlns:a16="http://schemas.microsoft.com/office/drawing/2014/main" id="{3B5EE725-662C-9663-CD41-42BF4A3B16BF}"/>
                  </a:ext>
                </a:extLst>
              </p:cNvPr>
              <p:cNvSpPr>
                <a:spLocks noRot="1" noChangeAspect="1" noMove="1" noResize="1" noEditPoints="1" noAdjustHandles="1" noChangeArrowheads="1" noChangeShapeType="1" noTextEdit="1"/>
              </p:cNvSpPr>
              <p:nvPr/>
            </p:nvSpPr>
            <p:spPr>
              <a:xfrm>
                <a:off x="3720937" y="5833526"/>
                <a:ext cx="2228041" cy="862474"/>
              </a:xfrm>
              <a:prstGeom prst="wedgeRoundRectCallout">
                <a:avLst>
                  <a:gd name="adj1" fmla="val -79450"/>
                  <a:gd name="adj2" fmla="val -92341"/>
                  <a:gd name="adj3" fmla="val 16667"/>
                </a:avLst>
              </a:prstGeom>
              <a:blipFill>
                <a:blip r:embed="rId7"/>
                <a:stretch>
                  <a:fillRect b="-2439"/>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6D101A46-169F-CD91-F81B-2E4FF2572A93}"/>
              </a:ext>
            </a:extLst>
          </p:cNvPr>
          <p:cNvSpPr/>
          <p:nvPr/>
        </p:nvSpPr>
        <p:spPr>
          <a:xfrm>
            <a:off x="6345325" y="4310419"/>
            <a:ext cx="2880360" cy="529533"/>
          </a:xfrm>
          <a:prstGeom prst="wedgeRoundRectCallout">
            <a:avLst>
              <a:gd name="adj1" fmla="val -19299"/>
              <a:gd name="adj2" fmla="val -1203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Why is this necessary?</a:t>
            </a:r>
          </a:p>
        </p:txBody>
      </p:sp>
      <p:sp>
        <p:nvSpPr>
          <p:cNvPr id="5" name="Speech Bubble: Rectangle with Corners Rounded 4">
            <a:extLst>
              <a:ext uri="{FF2B5EF4-FFF2-40B4-BE49-F238E27FC236}">
                <a16:creationId xmlns:a16="http://schemas.microsoft.com/office/drawing/2014/main" id="{E1E64EEC-1622-0132-F85D-589192221C64}"/>
              </a:ext>
            </a:extLst>
          </p:cNvPr>
          <p:cNvSpPr/>
          <p:nvPr/>
        </p:nvSpPr>
        <p:spPr>
          <a:xfrm>
            <a:off x="6345325" y="5170304"/>
            <a:ext cx="2880360" cy="529533"/>
          </a:xfrm>
          <a:prstGeom prst="wedgeRoundRectCallout">
            <a:avLst>
              <a:gd name="adj1" fmla="val -18441"/>
              <a:gd name="adj2" fmla="val 756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How can we check?</a:t>
            </a:r>
          </a:p>
        </p:txBody>
      </p:sp>
      <p:sp>
        <p:nvSpPr>
          <p:cNvPr id="3" name="Slide Number Placeholder 2">
            <a:extLst>
              <a:ext uri="{FF2B5EF4-FFF2-40B4-BE49-F238E27FC236}">
                <a16:creationId xmlns:a16="http://schemas.microsoft.com/office/drawing/2014/main" id="{D93C1AA6-DC12-D778-FAA9-F78D882445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54348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P spid="5"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014F6928-F31A-4C9B-94D4-C18208D4F2C4}">
  <ds:schemaRefs>
    <ds:schemaRef ds:uri="0d94be99-a0f6-44e7-93d1-7f56be2e14d5"/>
    <ds:schemaRef ds:uri="8c6f0761-0ef4-4d3b-8fe8-3b60dff82e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E76218-B129-49DE-ACFC-BAB9D9414ACE}">
  <ds:schemaRefs>
    <ds:schemaRef ds:uri="http://www.w3.org/XML/1998/namespace"/>
    <ds:schemaRef ds:uri="http://schemas.microsoft.com/office/2006/documentManagement/types"/>
    <ds:schemaRef ds:uri="http://purl.org/dc/elements/1.1/"/>
    <ds:schemaRef ds:uri="http://purl.org/dc/dcmitype/"/>
    <ds:schemaRef ds:uri="http://purl.org/dc/terms/"/>
    <ds:schemaRef ds:uri="http://schemas.microsoft.com/office/2006/metadata/properties"/>
    <ds:schemaRef ds:uri="8c6f0761-0ef4-4d3b-8fe8-3b60dff82ea3"/>
    <ds:schemaRef ds:uri="0d94be99-a0f6-44e7-93d1-7f56be2e14d5"/>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8</TotalTime>
  <Words>2467</Words>
  <Application>Microsoft Office PowerPoint</Application>
  <PresentationFormat>Widescreen</PresentationFormat>
  <Paragraphs>344</Paragraphs>
  <Slides>22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Public Sans</vt:lpstr>
      <vt:lpstr>Arial</vt:lpstr>
      <vt:lpstr>Times New Roman</vt:lpstr>
      <vt:lpstr>Calibri</vt:lpstr>
      <vt:lpstr>Cambria Math</vt:lpstr>
      <vt:lpstr>NSWG Corporate</vt:lpstr>
      <vt:lpstr>Solving simultaneous equations</vt:lpstr>
      <vt:lpstr>Learning intentions and success criteria</vt:lpstr>
      <vt:lpstr>Connecting learning</vt:lpstr>
      <vt:lpstr>Picture puzzle</vt:lpstr>
      <vt:lpstr>Bar model</vt:lpstr>
      <vt:lpstr>Solve graphically</vt:lpstr>
      <vt:lpstr>From bar model to equations</vt:lpstr>
      <vt:lpstr>Releasing responsibility</vt:lpstr>
      <vt:lpstr>Elimination method (1)</vt:lpstr>
      <vt:lpstr>Elimination method (2)</vt:lpstr>
      <vt:lpstr>Elimination method (3)</vt:lpstr>
      <vt:lpstr>Elimination method (4)</vt:lpstr>
      <vt:lpstr>Elimination method (5)</vt:lpstr>
      <vt:lpstr>Elimination method (6)</vt:lpstr>
      <vt:lpstr>Substitution method (1)</vt:lpstr>
      <vt:lpstr>Substitution method (2)</vt:lpstr>
      <vt:lpstr>Choosing a method</vt:lpstr>
      <vt:lpstr>Independent practice</vt:lpstr>
      <vt:lpstr>Approaching questions scaffold</vt:lpstr>
      <vt:lpstr>HSC style question – marking criteria</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4 – Solving simultaneous equation – slide deck</dc:title>
  <dc:creator>NSW Department of Education</dc:creator>
  <dcterms:created xsi:type="dcterms:W3CDTF">2025-01-17T00:15:23Z</dcterms:created>
  <dcterms:modified xsi:type="dcterms:W3CDTF">2025-12-03T00:57:46Z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