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3"/>
  </p:notesMasterIdLst>
  <p:handoutMasterIdLst>
    <p:handoutMasterId r:id="rId24"/>
  </p:handoutMasterIdLst>
  <p:sldIdLst>
    <p:sldId id="26505" r:id="rId5"/>
    <p:sldId id="26383" r:id="rId6"/>
    <p:sldId id="26506" r:id="rId7"/>
    <p:sldId id="26554" r:id="rId8"/>
    <p:sldId id="26555" r:id="rId9"/>
    <p:sldId id="26522" r:id="rId10"/>
    <p:sldId id="26564" r:id="rId11"/>
    <p:sldId id="26565" r:id="rId12"/>
    <p:sldId id="26556" r:id="rId13"/>
    <p:sldId id="26563" r:id="rId14"/>
    <p:sldId id="26557" r:id="rId15"/>
    <p:sldId id="26508" r:id="rId16"/>
    <p:sldId id="26558" r:id="rId17"/>
    <p:sldId id="26559" r:id="rId18"/>
    <p:sldId id="26510" r:id="rId19"/>
    <p:sldId id="26561" r:id="rId20"/>
    <p:sldId id="360"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07BE1E32-B1B9-C586-6223-7A9FA1A7B64E}" name="Colleen Worton" initials="CW" userId="S::Colleen.Worton1@det.nsw.edu.au::a6748734-c10b-4b5d-9295-d5dfe3f3f624" providerId="AD"/>
  <p188:author id="{4F1CB63D-989B-4ED3-C689-6E27F710C353}" name="Jennifer Smith" initials="JS" userId="S::JENNIFER.DOBOS@det.nsw.edu.au::7f9e27fc-fd2b-4362-b070-705aa97fa997" providerId="AD"/>
  <p188:author id="{69746271-ED5C-ADA0-DD69-AF37B5BE2B9D}" name="Belinda Zammit" initials="BZ" userId="S::belinda.zammit3@det.nsw.edu.au::19300e28-55a3-4c43-b3ac-256c5f3db2f0" providerId="AD"/>
  <p188:author id="{7A515281-0D4E-108C-0E29-1B372EFE0351}" name="Casey Law" initials="" userId="S::casey.law6@det.nsw.edu.au::f30dbcee-59ca-40a3-8d27-f74b8047a654"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5000"/>
    <a:srgbClr val="D7153A"/>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24" autoAdjust="0"/>
    <p:restoredTop sz="94679"/>
  </p:normalViewPr>
  <p:slideViewPr>
    <p:cSldViewPr snapToGrid="0">
      <p:cViewPr varScale="1">
        <p:scale>
          <a:sx n="75" d="100"/>
          <a:sy n="75" d="100"/>
        </p:scale>
        <p:origin x="72" y="306"/>
      </p:cViewPr>
      <p:guideLst>
        <p:guide orient="horz" pos="2160"/>
        <p:guide pos="3863"/>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24502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0.png"/><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image" Target="../media/image140.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0.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Linear inequalities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Working with linear and quadratic functions</a:t>
            </a:r>
          </a:p>
        </p:txBody>
      </p:sp>
      <p:pic>
        <p:nvPicPr>
          <p:cNvPr id="6" name="Picture 5">
            <a:extLst>
              <a:ext uri="{FF2B5EF4-FFF2-40B4-BE49-F238E27FC236}">
                <a16:creationId xmlns:a16="http://schemas.microsoft.com/office/drawing/2014/main" id="{8EDA8429-5505-5891-8205-7EB7044C0B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3150" r="27598"/>
          <a:stretch/>
        </p:blipFill>
        <p:spPr>
          <a:xfrm>
            <a:off x="7128000" y="0"/>
            <a:ext cx="5064000"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C831F-05E8-DEAA-E6D3-14DC3DC33E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F5F9FC-6517-857D-EF3C-6603C68FF7DD}"/>
              </a:ext>
            </a:extLst>
          </p:cNvPr>
          <p:cNvSpPr>
            <a:spLocks noGrp="1"/>
          </p:cNvSpPr>
          <p:nvPr>
            <p:ph type="title"/>
          </p:nvPr>
        </p:nvSpPr>
        <p:spPr/>
        <p:txBody>
          <a:bodyPr/>
          <a:lstStyle/>
          <a:p>
            <a:r>
              <a:rPr lang="en-AU" dirty="0"/>
              <a:t>Water restrictions inequality – solution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99DDBCC-38CB-296B-54E4-B2A4A795B898}"/>
                  </a:ext>
                </a:extLst>
              </p:cNvPr>
              <p:cNvSpPr>
                <a:spLocks noGrp="1"/>
              </p:cNvSpPr>
              <p:nvPr>
                <p:ph type="body" sz="quarter" idx="17"/>
              </p:nvPr>
            </p:nvSpPr>
            <p:spPr>
              <a:xfrm>
                <a:off x="359999" y="1529770"/>
                <a:ext cx="8608902" cy="1630070"/>
              </a:xfrm>
              <a:prstGeom prst="roundRect">
                <a:avLst/>
              </a:prstGeom>
            </p:spPr>
            <p:style>
              <a:lnRef idx="3">
                <a:schemeClr val="lt1"/>
              </a:lnRef>
              <a:fillRef idx="1">
                <a:schemeClr val="accent6"/>
              </a:fillRef>
              <a:effectRef idx="1">
                <a:schemeClr val="accent6"/>
              </a:effectRef>
              <a:fontRef idx="minor">
                <a:schemeClr val="lt1"/>
              </a:fontRef>
            </p:style>
            <p:txBody>
              <a:bodyPr/>
              <a:lstStyle/>
              <a:p>
                <a:pPr marL="447675" indent="-357188">
                  <a:lnSpc>
                    <a:spcPct val="100000"/>
                  </a:lnSpc>
                  <a:buFont typeface="Arial" panose="020B0604020202020204" pitchFamily="34" charset="0"/>
                  <a:buChar char="•"/>
                </a:pPr>
                <a:r>
                  <a:rPr lang="en-AU" sz="1600" dirty="0">
                    <a:solidFill>
                      <a:schemeClr val="tx1"/>
                    </a:solidFill>
                  </a:rPr>
                  <a:t>400 litres of water per day </a:t>
                </a:r>
              </a:p>
              <a:p>
                <a:pPr marL="447675" indent="-357188">
                  <a:lnSpc>
                    <a:spcPct val="100000"/>
                  </a:lnSpc>
                  <a:buFont typeface="Arial" panose="020B0604020202020204" pitchFamily="34" charset="0"/>
                  <a:buChar char="•"/>
                </a:pPr>
                <a:r>
                  <a:rPr lang="en-AU" sz="1600" dirty="0">
                    <a:solidFill>
                      <a:schemeClr val="tx1"/>
                    </a:solidFill>
                  </a:rPr>
                  <a:t>Sprinkler uses 250 litres each time, turned on </a:t>
                </a:r>
                <a14:m>
                  <m:oMath xmlns:m="http://schemas.openxmlformats.org/officeDocument/2006/math">
                    <m:r>
                      <a:rPr lang="en-AU" sz="1600" i="1" dirty="0" smtClean="0">
                        <a:solidFill>
                          <a:schemeClr val="tx1"/>
                        </a:solidFill>
                        <a:latin typeface="Cambria Math" panose="02040503050406030204" pitchFamily="18" charset="0"/>
                      </a:rPr>
                      <m:t>𝑥</m:t>
                    </m:r>
                  </m:oMath>
                </a14:m>
                <a:r>
                  <a:rPr lang="en-AU" sz="1600" dirty="0">
                    <a:solidFill>
                      <a:schemeClr val="tx1"/>
                    </a:solidFill>
                  </a:rPr>
                  <a:t> times/week.</a:t>
                </a:r>
              </a:p>
              <a:p>
                <a:pPr marL="447675" indent="-357188">
                  <a:lnSpc>
                    <a:spcPct val="100000"/>
                  </a:lnSpc>
                  <a:buFont typeface="Arial" panose="020B0604020202020204" pitchFamily="34" charset="0"/>
                  <a:buChar char="•"/>
                </a:pPr>
                <a:r>
                  <a:rPr lang="en-AU" sz="1600" dirty="0">
                    <a:solidFill>
                      <a:schemeClr val="tx1"/>
                    </a:solidFill>
                  </a:rPr>
                  <a:t>Use </a:t>
                </a:r>
                <a:r>
                  <a:rPr lang="en-AU" sz="1600" b="1" dirty="0">
                    <a:solidFill>
                      <a:schemeClr val="tx1"/>
                    </a:solidFill>
                  </a:rPr>
                  <a:t>no more than 3500 litres per week</a:t>
                </a:r>
                <a:r>
                  <a:rPr lang="en-AU" sz="1600" dirty="0">
                    <a:solidFill>
                      <a:schemeClr val="tx1"/>
                    </a:solidFill>
                  </a:rPr>
                  <a:t>. </a:t>
                </a:r>
              </a:p>
              <a:p>
                <a:pPr marL="447675" indent="-357188">
                  <a:lnSpc>
                    <a:spcPct val="100000"/>
                  </a:lnSpc>
                  <a:buFont typeface="Arial" panose="020B0604020202020204" pitchFamily="34" charset="0"/>
                  <a:buChar char="•"/>
                </a:pPr>
                <a:r>
                  <a:rPr lang="en-AU" sz="1600" dirty="0">
                    <a:solidFill>
                      <a:schemeClr val="tx1"/>
                    </a:solidFill>
                  </a:rPr>
                  <a:t>Write an equation, solve, </a:t>
                </a:r>
                <a:r>
                  <a:rPr lang="en-AU" sz="1600" b="1" dirty="0">
                    <a:solidFill>
                      <a:schemeClr val="tx1"/>
                    </a:solidFill>
                  </a:rPr>
                  <a:t>maximum number of times</a:t>
                </a:r>
                <a:r>
                  <a:rPr lang="en-AU" sz="1600" dirty="0">
                    <a:solidFill>
                      <a:schemeClr val="tx1"/>
                    </a:solidFill>
                  </a:rPr>
                  <a:t> they can use the sprinkler/week.</a:t>
                </a:r>
                <a:endParaRPr lang="en-AU" sz="1600" dirty="0"/>
              </a:p>
            </p:txBody>
          </p:sp>
        </mc:Choice>
        <mc:Fallback xmlns="">
          <p:sp>
            <p:nvSpPr>
              <p:cNvPr id="5" name="Text Placeholder 4">
                <a:extLst>
                  <a:ext uri="{FF2B5EF4-FFF2-40B4-BE49-F238E27FC236}">
                    <a16:creationId xmlns:a16="http://schemas.microsoft.com/office/drawing/2014/main" id="{099DDBCC-38CB-296B-54E4-B2A4A795B898}"/>
                  </a:ext>
                </a:extLst>
              </p:cNvPr>
              <p:cNvSpPr>
                <a:spLocks noGrp="1" noRot="1" noChangeAspect="1" noMove="1" noResize="1" noEditPoints="1" noAdjustHandles="1" noChangeArrowheads="1" noChangeShapeType="1" noTextEdit="1"/>
              </p:cNvSpPr>
              <p:nvPr>
                <p:ph type="body" sz="quarter" idx="17"/>
              </p:nvPr>
            </p:nvSpPr>
            <p:spPr>
              <a:xfrm>
                <a:off x="359999" y="1529770"/>
                <a:ext cx="8608902" cy="1630070"/>
              </a:xfrm>
              <a:prstGeom prst="round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56164417-1131-0408-57CB-CEB80E085745}"/>
                  </a:ext>
                </a:extLst>
              </p:cNvPr>
              <p:cNvSpPr txBox="1">
                <a:spLocks/>
              </p:cNvSpPr>
              <p:nvPr/>
            </p:nvSpPr>
            <p:spPr>
              <a:xfrm>
                <a:off x="360000" y="3300919"/>
                <a:ext cx="11484000" cy="30740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i="1" dirty="0"/>
                  <a:t>Water usage, in litres, per week </a:t>
                </a:r>
                <a14:m>
                  <m:oMath xmlns:m="http://schemas.openxmlformats.org/officeDocument/2006/math">
                    <m:r>
                      <a:rPr lang="en-AU" sz="1800" b="0" i="1" smtClean="0">
                        <a:latin typeface="Cambria Math" panose="02040503050406030204" pitchFamily="18" charset="0"/>
                      </a:rPr>
                      <m:t>=400×7+250×</m:t>
                    </m:r>
                    <m:r>
                      <a:rPr lang="en-AU" sz="1800" b="0" i="1" smtClean="0">
                        <a:latin typeface="Cambria Math" panose="02040503050406030204" pitchFamily="18" charset="0"/>
                      </a:rPr>
                      <m:t>𝑥</m:t>
                    </m:r>
                  </m:oMath>
                </a14:m>
                <a:endParaRPr lang="en-AU" sz="1800" dirty="0"/>
              </a:p>
              <a:p>
                <a:r>
                  <a:rPr lang="en-AU" sz="1800" dirty="0"/>
                  <a:t>We want, </a:t>
                </a:r>
                <a:r>
                  <a:rPr lang="en-AU" sz="1800" i="1" dirty="0"/>
                  <a:t>Water usage, in litres, per week </a:t>
                </a:r>
                <a14:m>
                  <m:oMath xmlns:m="http://schemas.openxmlformats.org/officeDocument/2006/math">
                    <m:r>
                      <a:rPr lang="en-AU" sz="1800" b="0" i="1" smtClean="0">
                        <a:latin typeface="Cambria Math" panose="02040503050406030204" pitchFamily="18" charset="0"/>
                      </a:rPr>
                      <m:t>&lt;3500</m:t>
                    </m:r>
                  </m:oMath>
                </a14:m>
                <a:endParaRPr lang="en-AU" sz="1800" dirty="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∴2800+250</m:t>
                      </m:r>
                      <m:r>
                        <a:rPr lang="en-AU" sz="1800" b="0" i="1" smtClean="0">
                          <a:latin typeface="Cambria Math" panose="02040503050406030204" pitchFamily="18" charset="0"/>
                        </a:rPr>
                        <m:t>𝑥</m:t>
                      </m:r>
                      <m:r>
                        <a:rPr lang="en-AU" sz="1800" b="0" i="1" smtClean="0">
                          <a:latin typeface="Cambria Math" panose="02040503050406030204" pitchFamily="18" charset="0"/>
                        </a:rPr>
                        <m:t>&lt;3500</m:t>
                      </m:r>
                    </m:oMath>
                  </m:oMathPara>
                </a14:m>
                <a:endParaRPr lang="en-AU" sz="1800" dirty="0"/>
              </a:p>
              <a:p>
                <a:pPr marL="5564188"/>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250</m:t>
                      </m:r>
                      <m:r>
                        <a:rPr lang="en-AU" sz="1800" b="0" i="1" smtClean="0">
                          <a:latin typeface="Cambria Math" panose="02040503050406030204" pitchFamily="18" charset="0"/>
                        </a:rPr>
                        <m:t>𝑥</m:t>
                      </m:r>
                      <m:r>
                        <a:rPr lang="en-AU" sz="1800" b="0" i="1" smtClean="0">
                          <a:latin typeface="Cambria Math" panose="02040503050406030204" pitchFamily="18" charset="0"/>
                        </a:rPr>
                        <m:t>&lt;700</m:t>
                      </m:r>
                    </m:oMath>
                  </m:oMathPara>
                </a14:m>
                <a:endParaRPr lang="en-AU" sz="1800" b="0" dirty="0"/>
              </a:p>
              <a:p>
                <a:pPr marL="5921375"/>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&lt;2.8</m:t>
                      </m:r>
                    </m:oMath>
                  </m:oMathPara>
                </a14:m>
                <a:endParaRPr lang="en-AU" sz="1800" dirty="0"/>
              </a:p>
              <a:p>
                <a14:m>
                  <m:oMath xmlns:m="http://schemas.openxmlformats.org/officeDocument/2006/math">
                    <m:r>
                      <a:rPr lang="en-AU" sz="1800" b="0" i="1" smtClean="0">
                        <a:latin typeface="Cambria Math" panose="02040503050406030204" pitchFamily="18" charset="0"/>
                      </a:rPr>
                      <m:t>∴</m:t>
                    </m:r>
                  </m:oMath>
                </a14:m>
                <a:r>
                  <a:rPr lang="en-AU" sz="1800" dirty="0"/>
                  <a:t> The household should use the sprinkler system no more than twice a week to remain within the restriction.</a:t>
                </a:r>
              </a:p>
            </p:txBody>
          </p:sp>
        </mc:Choice>
        <mc:Fallback xmlns="">
          <p:sp>
            <p:nvSpPr>
              <p:cNvPr id="6" name="Text Placeholder 4">
                <a:extLst>
                  <a:ext uri="{FF2B5EF4-FFF2-40B4-BE49-F238E27FC236}">
                    <a16:creationId xmlns:a16="http://schemas.microsoft.com/office/drawing/2014/main" id="{56164417-1131-0408-57CB-CEB80E085745}"/>
                  </a:ext>
                </a:extLst>
              </p:cNvPr>
              <p:cNvSpPr txBox="1">
                <a:spLocks noRot="1" noChangeAspect="1" noMove="1" noResize="1" noEditPoints="1" noAdjustHandles="1" noChangeArrowheads="1" noChangeShapeType="1" noTextEdit="1"/>
              </p:cNvSpPr>
              <p:nvPr/>
            </p:nvSpPr>
            <p:spPr>
              <a:xfrm>
                <a:off x="360000" y="3300919"/>
                <a:ext cx="11484000" cy="3074002"/>
              </a:xfrm>
              <a:prstGeom prst="rect">
                <a:avLst/>
              </a:prstGeom>
              <a:blipFill>
                <a:blip r:embed="rId3"/>
                <a:stretch>
                  <a:fillRect l="-1221" b="-811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C61373A-D91B-6882-2526-4E53B1A234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65682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851D2-1502-8431-C371-5CCC604DFC96}"/>
              </a:ext>
            </a:extLst>
          </p:cNvPr>
          <p:cNvSpPr>
            <a:spLocks noGrp="1"/>
          </p:cNvSpPr>
          <p:nvPr>
            <p:ph type="title"/>
          </p:nvPr>
        </p:nvSpPr>
        <p:spPr/>
        <p:txBody>
          <a:bodyPr/>
          <a:lstStyle/>
          <a:p>
            <a:r>
              <a:rPr lang="en-AU" dirty="0"/>
              <a:t>Canteen lunches inequality</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26385F3-08C9-3B5D-547E-D58C4D69203A}"/>
                  </a:ext>
                </a:extLst>
              </p:cNvPr>
              <p:cNvSpPr>
                <a:spLocks noGrp="1"/>
              </p:cNvSpPr>
              <p:nvPr>
                <p:ph type="body" sz="quarter" idx="17"/>
              </p:nvPr>
            </p:nvSpPr>
            <p:spPr/>
            <p:txBody>
              <a:bodyPr/>
              <a:lstStyle/>
              <a:p>
                <a:r>
                  <a:rPr lang="en-AU" dirty="0"/>
                  <a:t>A student earns $87 from their part-time job. They spend their money on canteen lunches and petrol. Each school canteen lunch costs $12, and they must keep at least $35 aside for petrol. </a:t>
                </a:r>
              </a:p>
              <a:p>
                <a:r>
                  <a:rPr lang="en-AU" dirty="0"/>
                  <a:t>Over the week, the student purchases </a:t>
                </a:r>
                <a14:m>
                  <m:oMath xmlns:m="http://schemas.openxmlformats.org/officeDocument/2006/math">
                    <m:r>
                      <a:rPr lang="en-AU" i="1" dirty="0" smtClean="0">
                        <a:latin typeface="Cambria Math" panose="02040503050406030204" pitchFamily="18" charset="0"/>
                      </a:rPr>
                      <m:t>𝑥</m:t>
                    </m:r>
                  </m:oMath>
                </a14:m>
                <a:r>
                  <a:rPr lang="en-AU" dirty="0"/>
                  <a:t> school lunches.</a:t>
                </a:r>
              </a:p>
              <a:p>
                <a:r>
                  <a:rPr lang="en-AU" dirty="0"/>
                  <a:t>This can be represented by the inequality </a:t>
                </a:r>
                <a14:m>
                  <m:oMath xmlns:m="http://schemas.openxmlformats.org/officeDocument/2006/math">
                    <m:r>
                      <a:rPr lang="en-AU" b="0" i="1" smtClean="0">
                        <a:latin typeface="Cambria Math" panose="02040503050406030204" pitchFamily="18" charset="0"/>
                      </a:rPr>
                      <m:t>87−12</m:t>
                    </m:r>
                    <m:r>
                      <a:rPr lang="en-AU" b="0" i="1" smtClean="0">
                        <a:latin typeface="Cambria Math" panose="02040503050406030204" pitchFamily="18" charset="0"/>
                      </a:rPr>
                      <m:t>𝑥</m:t>
                    </m:r>
                    <m:r>
                      <a:rPr lang="en-AU" b="0" i="1" smtClean="0">
                        <a:latin typeface="Cambria Math" panose="02040503050406030204" pitchFamily="18" charset="0"/>
                      </a:rPr>
                      <m:t>≥35</m:t>
                    </m:r>
                  </m:oMath>
                </a14:m>
                <a:r>
                  <a:rPr lang="en-AU" dirty="0"/>
                  <a:t>.</a:t>
                </a:r>
              </a:p>
              <a:p>
                <a:r>
                  <a:rPr lang="en-AU" dirty="0"/>
                  <a:t>Solve the inequality to determine the </a:t>
                </a:r>
                <a:r>
                  <a:rPr lang="en-AU" b="1" dirty="0"/>
                  <a:t>maximum number of canteen lunches</a:t>
                </a:r>
                <a:r>
                  <a:rPr lang="en-AU" dirty="0"/>
                  <a:t> the student can buy and still have enough money for petrol.</a:t>
                </a:r>
              </a:p>
              <a:p>
                <a:endParaRPr lang="en-AU" dirty="0"/>
              </a:p>
            </p:txBody>
          </p:sp>
        </mc:Choice>
        <mc:Fallback xmlns="">
          <p:sp>
            <p:nvSpPr>
              <p:cNvPr id="5" name="Text Placeholder 4">
                <a:extLst>
                  <a:ext uri="{FF2B5EF4-FFF2-40B4-BE49-F238E27FC236}">
                    <a16:creationId xmlns:a16="http://schemas.microsoft.com/office/drawing/2014/main" id="{B26385F3-08C9-3B5D-547E-D58C4D69203A}"/>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r="-15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A8F6C00-0643-70EB-8F35-2C458A9B6C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78934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4AA1A8-2C5D-0CC8-C4CF-645F61E285B5}"/>
              </a:ext>
            </a:extLst>
          </p:cNvPr>
          <p:cNvSpPr>
            <a:spLocks noGrp="1"/>
          </p:cNvSpPr>
          <p:nvPr>
            <p:ph type="title"/>
          </p:nvPr>
        </p:nvSpPr>
        <p:spPr/>
        <p:txBody>
          <a:bodyPr/>
          <a:lstStyle/>
          <a:p>
            <a:r>
              <a:rPr lang="en-AU" dirty="0"/>
              <a:t>Solving inequalities with negative coefficients (1)</a:t>
            </a:r>
          </a:p>
        </p:txBody>
      </p:sp>
      <p:sp>
        <p:nvSpPr>
          <p:cNvPr id="5" name="Text Placeholder 4">
            <a:extLst>
              <a:ext uri="{FF2B5EF4-FFF2-40B4-BE49-F238E27FC236}">
                <a16:creationId xmlns:a16="http://schemas.microsoft.com/office/drawing/2014/main" id="{222F958E-242B-E66C-D766-E0DB74CEBD9A}"/>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483D4B43-1263-9A10-0A60-26A764F24CE4}"/>
                  </a:ext>
                </a:extLst>
              </p:cNvPr>
              <p:cNvSpPr>
                <a:spLocks noGrp="1"/>
              </p:cNvSpPr>
              <p:nvPr>
                <p:ph type="body" sz="quarter" idx="17"/>
              </p:nvPr>
            </p:nvSpPr>
            <p:spPr/>
            <p:txBody>
              <a:bodyPr/>
              <a:lstStyle/>
              <a:p>
                <a:r>
                  <a:rPr lang="en-AU" dirty="0"/>
                  <a:t>Solve </a:t>
                </a:r>
                <a14:m>
                  <m:oMath xmlns:m="http://schemas.openxmlformats.org/officeDocument/2006/math">
                    <m:r>
                      <a:rPr lang="en-AU" b="0" i="1" smtClean="0">
                        <a:latin typeface="Cambria Math" panose="02040503050406030204" pitchFamily="18" charset="0"/>
                      </a:rPr>
                      <m:t>10−3</m:t>
                    </m:r>
                    <m:r>
                      <a:rPr lang="en-AU" b="0" i="1" smtClean="0">
                        <a:latin typeface="Cambria Math" panose="02040503050406030204" pitchFamily="18" charset="0"/>
                      </a:rPr>
                      <m:t>𝑥</m:t>
                    </m:r>
                    <m:r>
                      <a:rPr lang="en-AU" b="0" i="1" smtClean="0">
                        <a:latin typeface="Cambria Math" panose="02040503050406030204" pitchFamily="18" charset="0"/>
                      </a:rPr>
                      <m:t>&lt;17</m:t>
                    </m:r>
                  </m:oMath>
                </a14:m>
                <a:r>
                  <a:rPr lang="en-AU" dirty="0"/>
                  <a:t> and plot your solution on the number line. </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10−3</m:t>
                      </m:r>
                      <m:r>
                        <a:rPr lang="en-AU" b="0" i="1" smtClean="0">
                          <a:latin typeface="Cambria Math" panose="02040503050406030204" pitchFamily="18" charset="0"/>
                        </a:rPr>
                        <m:t>𝑥</m:t>
                      </m:r>
                      <m:r>
                        <a:rPr lang="en-AU" b="0" i="1" smtClean="0">
                          <a:latin typeface="Cambria Math" panose="02040503050406030204" pitchFamily="18" charset="0"/>
                        </a:rPr>
                        <m:t>&lt;17</m:t>
                      </m:r>
                    </m:oMath>
                    <m:oMath xmlns:m="http://schemas.openxmlformats.org/officeDocument/2006/math">
                      <m:r>
                        <a:rPr lang="en-AU" b="0" i="0" smtClean="0">
                          <a:latin typeface="Cambria Math" panose="02040503050406030204" pitchFamily="18" charset="0"/>
                        </a:rPr>
                        <m:t>       </m:t>
                      </m:r>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&lt;7</m:t>
                      </m:r>
                    </m:oMath>
                    <m:oMath xmlns:m="http://schemas.openxmlformats.org/officeDocument/2006/math">
                      <m:r>
                        <a:rPr lang="en-AU" b="0" i="0"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&gt;−</m:t>
                      </m:r>
                      <m:f>
                        <m:fPr>
                          <m:ctrlPr>
                            <a:rPr lang="en-AU" b="0" i="1" smtClean="0">
                              <a:latin typeface="Cambria Math" panose="02040503050406030204" pitchFamily="18" charset="0"/>
                            </a:rPr>
                          </m:ctrlPr>
                        </m:fPr>
                        <m:num>
                          <m:r>
                            <a:rPr lang="en-AU" b="0" i="1" smtClean="0">
                              <a:latin typeface="Cambria Math" panose="02040503050406030204" pitchFamily="18" charset="0"/>
                            </a:rPr>
                            <m:t>7</m:t>
                          </m:r>
                        </m:num>
                        <m:den>
                          <m:r>
                            <a:rPr lang="en-AU" b="0" i="1" smtClean="0">
                              <a:latin typeface="Cambria Math" panose="02040503050406030204" pitchFamily="18" charset="0"/>
                            </a:rPr>
                            <m:t>3</m:t>
                          </m:r>
                        </m:den>
                      </m:f>
                    </m:oMath>
                  </m:oMathPara>
                </a14:m>
                <a:endParaRPr lang="en-AU" dirty="0"/>
              </a:p>
            </p:txBody>
          </p:sp>
        </mc:Choice>
        <mc:Fallback xmlns="">
          <p:sp>
            <p:nvSpPr>
              <p:cNvPr id="4" name="Text Placeholder 3">
                <a:extLst>
                  <a:ext uri="{FF2B5EF4-FFF2-40B4-BE49-F238E27FC236}">
                    <a16:creationId xmlns:a16="http://schemas.microsoft.com/office/drawing/2014/main" id="{483D4B43-1263-9A10-0A60-26A764F24CE4}"/>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pic>
        <p:nvPicPr>
          <p:cNvPr id="6" name="Picture 5" descr="A number line, showing the solution x&gt;-7/3.">
            <a:extLst>
              <a:ext uri="{FF2B5EF4-FFF2-40B4-BE49-F238E27FC236}">
                <a16:creationId xmlns:a16="http://schemas.microsoft.com/office/drawing/2014/main" id="{9A20453C-506A-F8E1-F3DF-B89D781507CE}"/>
              </a:ext>
            </a:extLst>
          </p:cNvPr>
          <p:cNvPicPr>
            <a:picLocks noChangeAspect="1"/>
          </p:cNvPicPr>
          <p:nvPr/>
        </p:nvPicPr>
        <p:blipFill>
          <a:blip r:embed="rId3"/>
          <a:stretch>
            <a:fillRect/>
          </a:stretch>
        </p:blipFill>
        <p:spPr>
          <a:xfrm>
            <a:off x="348000" y="4024356"/>
            <a:ext cx="9235097" cy="1273490"/>
          </a:xfrm>
          <a:prstGeom prst="rect">
            <a:avLst/>
          </a:prstGeom>
        </p:spPr>
      </p:pic>
      <p:sp>
        <p:nvSpPr>
          <p:cNvPr id="16" name="Speech Bubble: Rectangle with Corners Rounded 15">
            <a:extLst>
              <a:ext uri="{FF2B5EF4-FFF2-40B4-BE49-F238E27FC236}">
                <a16:creationId xmlns:a16="http://schemas.microsoft.com/office/drawing/2014/main" id="{29B3F5FF-4140-964F-ADD1-DFC19B086F64}"/>
              </a:ext>
            </a:extLst>
          </p:cNvPr>
          <p:cNvSpPr/>
          <p:nvPr/>
        </p:nvSpPr>
        <p:spPr>
          <a:xfrm>
            <a:off x="3399818" y="2225523"/>
            <a:ext cx="2803758" cy="1460938"/>
          </a:xfrm>
          <a:prstGeom prst="wedgeRoundRectCallout">
            <a:avLst>
              <a:gd name="adj1" fmla="val -98000"/>
              <a:gd name="adj2" fmla="val 312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is solving this inequality similar to solving an equation? How is it different?</a:t>
            </a:r>
          </a:p>
        </p:txBody>
      </p:sp>
      <mc:AlternateContent xmlns:mc="http://schemas.openxmlformats.org/markup-compatibility/2006" xmlns:a14="http://schemas.microsoft.com/office/drawing/2010/main">
        <mc:Choice Requires="a14">
          <p:sp>
            <p:nvSpPr>
              <p:cNvPr id="18" name="Speech Bubble: Rectangle with Corners Rounded 17">
                <a:extLst>
                  <a:ext uri="{FF2B5EF4-FFF2-40B4-BE49-F238E27FC236}">
                    <a16:creationId xmlns:a16="http://schemas.microsoft.com/office/drawing/2014/main" id="{0C3CBD52-618E-8180-48F2-1B21A9E9550D}"/>
                  </a:ext>
                </a:extLst>
              </p:cNvPr>
              <p:cNvSpPr/>
              <p:nvPr/>
            </p:nvSpPr>
            <p:spPr>
              <a:xfrm>
                <a:off x="2818137" y="5297846"/>
                <a:ext cx="3884503" cy="1120436"/>
              </a:xfrm>
              <a:prstGeom prst="wedgeRoundRectCallout">
                <a:avLst>
                  <a:gd name="adj1" fmla="val -76056"/>
                  <a:gd name="adj2" fmla="val -411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How does the solution </a:t>
                </a:r>
                <a14:m>
                  <m:oMath xmlns:m="http://schemas.openxmlformats.org/officeDocument/2006/math">
                    <m:r>
                      <a:rPr lang="en-AU" sz="1800" i="1" dirty="0" smtClean="0">
                        <a:latin typeface="Cambria Math" panose="02040503050406030204" pitchFamily="18" charset="0"/>
                      </a:rPr>
                      <m:t>𝑥</m:t>
                    </m:r>
                    <m:r>
                      <a:rPr lang="en-AU" sz="1800" i="1" dirty="0" smtClean="0">
                        <a:latin typeface="Cambria Math" panose="02040503050406030204" pitchFamily="18" charset="0"/>
                      </a:rPr>
                      <m:t>&gt;−</m:t>
                    </m:r>
                    <m:f>
                      <m:fPr>
                        <m:ctrlPr>
                          <a:rPr lang="en-AU" sz="1800" b="0" i="1" dirty="0" smtClean="0">
                            <a:latin typeface="Cambria Math" panose="02040503050406030204" pitchFamily="18" charset="0"/>
                          </a:rPr>
                        </m:ctrlPr>
                      </m:fPr>
                      <m:num>
                        <m:r>
                          <a:rPr lang="en-AU" sz="1800" i="1" dirty="0" smtClean="0">
                            <a:latin typeface="Cambria Math" panose="02040503050406030204" pitchFamily="18" charset="0"/>
                          </a:rPr>
                          <m:t>7</m:t>
                        </m:r>
                      </m:num>
                      <m:den>
                        <m:r>
                          <a:rPr lang="en-AU" sz="1800" b="0" i="1" dirty="0" smtClean="0">
                            <a:latin typeface="Cambria Math" panose="02040503050406030204" pitchFamily="18" charset="0"/>
                          </a:rPr>
                          <m:t>3</m:t>
                        </m:r>
                      </m:den>
                    </m:f>
                    <m:r>
                      <a:rPr lang="en-AU" sz="1800" i="1" dirty="0" smtClean="0">
                        <a:latin typeface="Cambria Math" panose="02040503050406030204" pitchFamily="18" charset="0"/>
                      </a:rPr>
                      <m:t> </m:t>
                    </m:r>
                  </m:oMath>
                </a14:m>
                <a:r>
                  <a:rPr lang="en-AU" sz="1800" dirty="0"/>
                  <a:t> relate to the number line?</a:t>
                </a:r>
              </a:p>
            </p:txBody>
          </p:sp>
        </mc:Choice>
        <mc:Fallback xmlns="">
          <p:sp>
            <p:nvSpPr>
              <p:cNvPr id="18" name="Speech Bubble: Rectangle with Corners Rounded 17">
                <a:extLst>
                  <a:ext uri="{FF2B5EF4-FFF2-40B4-BE49-F238E27FC236}">
                    <a16:creationId xmlns:a16="http://schemas.microsoft.com/office/drawing/2014/main" id="{0C3CBD52-618E-8180-48F2-1B21A9E9550D}"/>
                  </a:ext>
                </a:extLst>
              </p:cNvPr>
              <p:cNvSpPr>
                <a:spLocks noRot="1" noChangeAspect="1" noMove="1" noResize="1" noEditPoints="1" noAdjustHandles="1" noChangeArrowheads="1" noChangeShapeType="1" noTextEdit="1"/>
              </p:cNvSpPr>
              <p:nvPr/>
            </p:nvSpPr>
            <p:spPr>
              <a:xfrm>
                <a:off x="2818137" y="5297846"/>
                <a:ext cx="3884503" cy="1120436"/>
              </a:xfrm>
              <a:prstGeom prst="wedgeRoundRectCallout">
                <a:avLst>
                  <a:gd name="adj1" fmla="val -76056"/>
                  <a:gd name="adj2" fmla="val -41188"/>
                  <a:gd name="adj3" fmla="val 16667"/>
                </a:avLst>
              </a:prstGeom>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16758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0AB63-AF6B-EB07-BDD1-8950B7715C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A53E2D-1C14-1245-8685-2AD0A8550056}"/>
              </a:ext>
            </a:extLst>
          </p:cNvPr>
          <p:cNvSpPr>
            <a:spLocks noGrp="1"/>
          </p:cNvSpPr>
          <p:nvPr>
            <p:ph type="title"/>
          </p:nvPr>
        </p:nvSpPr>
        <p:spPr/>
        <p:txBody>
          <a:bodyPr/>
          <a:lstStyle/>
          <a:p>
            <a:r>
              <a:rPr lang="en-AU" dirty="0"/>
              <a:t>Solving inequalities with negative coefficients (2)</a:t>
            </a:r>
          </a:p>
        </p:txBody>
      </p:sp>
      <p:sp>
        <p:nvSpPr>
          <p:cNvPr id="5" name="Text Placeholder 4">
            <a:extLst>
              <a:ext uri="{FF2B5EF4-FFF2-40B4-BE49-F238E27FC236}">
                <a16:creationId xmlns:a16="http://schemas.microsoft.com/office/drawing/2014/main" id="{B9ED342C-97D5-55F9-E192-47D01B2B6B00}"/>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F9B4C96C-8F73-AD77-9836-5D6E0A4BE4D1}"/>
                  </a:ext>
                </a:extLst>
              </p:cNvPr>
              <p:cNvSpPr>
                <a:spLocks noGrp="1"/>
              </p:cNvSpPr>
              <p:nvPr>
                <p:ph type="body" sz="quarter" idx="17"/>
              </p:nvPr>
            </p:nvSpPr>
            <p:spPr/>
            <p:txBody>
              <a:bodyPr/>
              <a:lstStyle/>
              <a:p>
                <a:r>
                  <a:rPr lang="en-AU" dirty="0"/>
                  <a:t>Solve </a:t>
                </a:r>
                <a14:m>
                  <m:oMath xmlns:m="http://schemas.openxmlformats.org/officeDocument/2006/math">
                    <m:r>
                      <a:rPr lang="en-AU" b="0" i="1" smtClean="0">
                        <a:latin typeface="Cambria Math" panose="02040503050406030204" pitchFamily="18" charset="0"/>
                      </a:rPr>
                      <m:t>5−6</m:t>
                    </m:r>
                    <m:r>
                      <a:rPr lang="en-AU" b="0" i="1" smtClean="0">
                        <a:latin typeface="Cambria Math" panose="02040503050406030204" pitchFamily="18" charset="0"/>
                      </a:rPr>
                      <m:t>𝑥</m:t>
                    </m:r>
                    <m:r>
                      <a:rPr lang="en-AU" b="0" i="1" smtClean="0">
                        <a:latin typeface="Cambria Math" panose="02040503050406030204" pitchFamily="18" charset="0"/>
                      </a:rPr>
                      <m:t>≥52</m:t>
                    </m:r>
                  </m:oMath>
                </a14:m>
                <a:r>
                  <a:rPr lang="en-AU" dirty="0"/>
                  <a:t> and plot your solution on the number line. </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5−6</m:t>
                      </m:r>
                      <m:r>
                        <a:rPr lang="en-AU" b="0" i="1" smtClean="0">
                          <a:latin typeface="Cambria Math" panose="02040503050406030204" pitchFamily="18" charset="0"/>
                        </a:rPr>
                        <m:t>𝑥</m:t>
                      </m:r>
                      <m:r>
                        <a:rPr lang="en-AU" b="0" i="1" smtClean="0">
                          <a:latin typeface="Cambria Math" panose="02040503050406030204" pitchFamily="18" charset="0"/>
                        </a:rPr>
                        <m:t>≥52</m:t>
                      </m:r>
                    </m:oMath>
                    <m:oMath xmlns:m="http://schemas.openxmlformats.org/officeDocument/2006/math">
                      <m:r>
                        <a:rPr lang="en-AU" b="0" i="0" smtClean="0">
                          <a:latin typeface="Cambria Math" panose="02040503050406030204" pitchFamily="18" charset="0"/>
                        </a:rPr>
                        <m:t>             −6</m:t>
                      </m:r>
                      <m:r>
                        <a:rPr lang="en-AU" b="0" i="1" smtClean="0">
                          <a:latin typeface="Cambria Math" panose="02040503050406030204" pitchFamily="18" charset="0"/>
                        </a:rPr>
                        <m:t>𝑥</m:t>
                      </m:r>
                      <m:r>
                        <a:rPr lang="en-AU" b="0" i="1" smtClean="0">
                          <a:latin typeface="Cambria Math" panose="02040503050406030204" pitchFamily="18" charset="0"/>
                        </a:rPr>
                        <m:t>≥47</m:t>
                      </m:r>
                    </m:oMath>
                    <m:oMath xmlns:m="http://schemas.openxmlformats.org/officeDocument/2006/math">
                      <m:r>
                        <a:rPr lang="en-AU" b="0" i="0"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47</m:t>
                          </m:r>
                        </m:num>
                        <m:den>
                          <m:r>
                            <a:rPr lang="en-AU" b="0" i="1" smtClean="0">
                              <a:latin typeface="Cambria Math" panose="02040503050406030204" pitchFamily="18" charset="0"/>
                            </a:rPr>
                            <m:t>6</m:t>
                          </m:r>
                        </m:den>
                      </m:f>
                    </m:oMath>
                  </m:oMathPara>
                </a14:m>
                <a:endParaRPr lang="en-AU" dirty="0"/>
              </a:p>
            </p:txBody>
          </p:sp>
        </mc:Choice>
        <mc:Fallback xmlns="">
          <p:sp>
            <p:nvSpPr>
              <p:cNvPr id="4" name="Text Placeholder 3">
                <a:extLst>
                  <a:ext uri="{FF2B5EF4-FFF2-40B4-BE49-F238E27FC236}">
                    <a16:creationId xmlns:a16="http://schemas.microsoft.com/office/drawing/2014/main" id="{F9B4C96C-8F73-AD77-9836-5D6E0A4BE4D1}"/>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pic>
        <p:nvPicPr>
          <p:cNvPr id="6" name="Picture 5" descr="A number line showing the solution x&lt;/-47/6.">
            <a:extLst>
              <a:ext uri="{FF2B5EF4-FFF2-40B4-BE49-F238E27FC236}">
                <a16:creationId xmlns:a16="http://schemas.microsoft.com/office/drawing/2014/main" id="{5EF1D95D-5D31-92A0-37E0-2BB616000809}"/>
              </a:ext>
            </a:extLst>
          </p:cNvPr>
          <p:cNvPicPr>
            <a:picLocks noChangeAspect="1"/>
          </p:cNvPicPr>
          <p:nvPr/>
        </p:nvPicPr>
        <p:blipFill>
          <a:blip r:embed="rId4"/>
          <a:stretch>
            <a:fillRect/>
          </a:stretch>
        </p:blipFill>
        <p:spPr>
          <a:xfrm>
            <a:off x="240485" y="4545881"/>
            <a:ext cx="8865051" cy="1490065"/>
          </a:xfrm>
          <a:prstGeom prst="rect">
            <a:avLst/>
          </a:prstGeom>
        </p:spPr>
      </p:pic>
    </p:spTree>
    <p:extLst>
      <p:ext uri="{BB962C8B-B14F-4D97-AF65-F5344CB8AC3E}">
        <p14:creationId xmlns:p14="http://schemas.microsoft.com/office/powerpoint/2010/main" val="426340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C89AD-76D7-C957-8EB9-37F6BF2D68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1E1512-C07E-5999-47AB-DE33B9EA8BAD}"/>
              </a:ext>
            </a:extLst>
          </p:cNvPr>
          <p:cNvSpPr>
            <a:spLocks noGrp="1"/>
          </p:cNvSpPr>
          <p:nvPr>
            <p:ph type="title"/>
          </p:nvPr>
        </p:nvSpPr>
        <p:spPr/>
        <p:txBody>
          <a:bodyPr/>
          <a:lstStyle/>
          <a:p>
            <a:r>
              <a:rPr lang="en-AU" dirty="0"/>
              <a:t>Revisiting the canteen lunches inequality</a:t>
            </a:r>
          </a:p>
        </p:txBody>
      </p:sp>
      <p:sp>
        <p:nvSpPr>
          <p:cNvPr id="4" name="Text Placeholder 3">
            <a:extLst>
              <a:ext uri="{FF2B5EF4-FFF2-40B4-BE49-F238E27FC236}">
                <a16:creationId xmlns:a16="http://schemas.microsoft.com/office/drawing/2014/main" id="{25ACCAF8-9CA2-33BE-A213-5129BB1FD297}"/>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4AAB7CA-6D02-C2F6-319B-282D0B461E2B}"/>
                  </a:ext>
                </a:extLst>
              </p:cNvPr>
              <p:cNvSpPr>
                <a:spLocks noGrp="1"/>
              </p:cNvSpPr>
              <p:nvPr>
                <p:ph type="body" sz="quarter" idx="17"/>
              </p:nvPr>
            </p:nvSpPr>
            <p:spPr/>
            <p:txBody>
              <a:bodyPr/>
              <a:lstStyle/>
              <a:p>
                <a:r>
                  <a:rPr lang="en-AU" dirty="0"/>
                  <a:t>A student earns $87 from their part-time job. They spend their money on canteen lunches and petrol. Each school canteen lunch costs $12, and they must keep at least $35 aside for petrol. </a:t>
                </a:r>
              </a:p>
              <a:p>
                <a:r>
                  <a:rPr lang="en-AU" dirty="0"/>
                  <a:t>Over the week, the student purchases </a:t>
                </a:r>
                <a14:m>
                  <m:oMath xmlns:m="http://schemas.openxmlformats.org/officeDocument/2006/math">
                    <m:r>
                      <a:rPr lang="en-AU" i="1" dirty="0" smtClean="0">
                        <a:latin typeface="Cambria Math" panose="02040503050406030204" pitchFamily="18" charset="0"/>
                      </a:rPr>
                      <m:t>𝑥</m:t>
                    </m:r>
                  </m:oMath>
                </a14:m>
                <a:r>
                  <a:rPr lang="en-AU" dirty="0"/>
                  <a:t> school lunches.</a:t>
                </a:r>
              </a:p>
              <a:p>
                <a:r>
                  <a:rPr lang="en-AU" dirty="0"/>
                  <a:t>Write and solve an inequality to determine the </a:t>
                </a:r>
                <a:r>
                  <a:rPr lang="en-AU" b="1" dirty="0"/>
                  <a:t>maximum number of canteen lunches</a:t>
                </a:r>
                <a:r>
                  <a:rPr lang="en-AU" dirty="0"/>
                  <a:t> the student can buy and still have enough money for petrol.</a:t>
                </a:r>
              </a:p>
              <a:p>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87 – 12</m:t>
                      </m:r>
                      <m:r>
                        <a:rPr lang="en-AU" i="1" dirty="0" smtClean="0">
                          <a:latin typeface="Cambria Math" panose="02040503050406030204" pitchFamily="18" charset="0"/>
                        </a:rPr>
                        <m:t>𝑥</m:t>
                      </m:r>
                      <m:r>
                        <a:rPr lang="en-AU" i="1" dirty="0" smtClean="0">
                          <a:latin typeface="Cambria Math" panose="02040503050406030204" pitchFamily="18" charset="0"/>
                        </a:rPr>
                        <m:t>≥35</m:t>
                      </m:r>
                    </m:oMath>
                    <m:oMath xmlns:m="http://schemas.openxmlformats.org/officeDocument/2006/math">
                      <m:r>
                        <a:rPr lang="en-AU" b="0" i="0" smtClean="0">
                          <a:latin typeface="Cambria Math" panose="02040503050406030204" pitchFamily="18" charset="0"/>
                        </a:rPr>
                        <m:t>       </m:t>
                      </m:r>
                      <m:r>
                        <a:rPr lang="en-AU" b="0" i="1" smtClean="0">
                          <a:latin typeface="Cambria Math" panose="02040503050406030204" pitchFamily="18" charset="0"/>
                        </a:rPr>
                        <m:t>−12</m:t>
                      </m:r>
                      <m:r>
                        <a:rPr lang="en-AU" b="0" i="1" smtClean="0">
                          <a:latin typeface="Cambria Math" panose="02040503050406030204" pitchFamily="18" charset="0"/>
                        </a:rPr>
                        <m:t>𝑥</m:t>
                      </m:r>
                      <m:r>
                        <a:rPr lang="en-AU" b="0" i="1" smtClean="0">
                          <a:latin typeface="Cambria Math" panose="02040503050406030204" pitchFamily="18" charset="0"/>
                        </a:rPr>
                        <m:t>≥−52</m:t>
                      </m:r>
                    </m:oMath>
                    <m:oMath xmlns:m="http://schemas.openxmlformats.org/officeDocument/2006/math">
                      <m:r>
                        <a:rPr lang="en-AU" b="0" i="0"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≤4</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m:oMathPara>
                </a14:m>
                <a:endParaRPr lang="en-AU" dirty="0"/>
              </a:p>
            </p:txBody>
          </p:sp>
        </mc:Choice>
        <mc:Fallback xmlns="">
          <p:sp>
            <p:nvSpPr>
              <p:cNvPr id="5" name="Text Placeholder 4">
                <a:extLst>
                  <a:ext uri="{FF2B5EF4-FFF2-40B4-BE49-F238E27FC236}">
                    <a16:creationId xmlns:a16="http://schemas.microsoft.com/office/drawing/2014/main" id="{64AAB7CA-6D02-C2F6-319B-282D0B461E2B}"/>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159"/>
                </a:stretch>
              </a:blipFill>
            </p:spPr>
            <p:txBody>
              <a:bodyPr/>
              <a:lstStyle/>
              <a:p>
                <a:r>
                  <a:rPr lang="en-AU">
                    <a:noFill/>
                  </a:rPr>
                  <a:t> </a:t>
                </a:r>
              </a:p>
            </p:txBody>
          </p:sp>
        </mc:Fallback>
      </mc:AlternateContent>
      <p:sp>
        <p:nvSpPr>
          <p:cNvPr id="10" name="Oval 9">
            <a:extLst>
              <a:ext uri="{FF2B5EF4-FFF2-40B4-BE49-F238E27FC236}">
                <a16:creationId xmlns:a16="http://schemas.microsoft.com/office/drawing/2014/main" id="{06184C3B-44F3-8562-1546-975A2F9821BB}"/>
              </a:ext>
              <a:ext uri="{C183D7F6-B498-43B3-948B-1728B52AA6E4}">
                <adec:decorative xmlns:adec="http://schemas.microsoft.com/office/drawing/2017/decorative" val="1"/>
              </a:ext>
            </a:extLst>
          </p:cNvPr>
          <p:cNvSpPr/>
          <p:nvPr/>
        </p:nvSpPr>
        <p:spPr>
          <a:xfrm>
            <a:off x="9752807" y="4986697"/>
            <a:ext cx="203200" cy="203200"/>
          </a:xfrm>
          <a:prstGeom prst="ellipse">
            <a:avLst/>
          </a:prstGeom>
          <a:solidFill>
            <a:srgbClr val="D7153A"/>
          </a:solidFill>
          <a:ln>
            <a:solidFill>
              <a:srgbClr val="D715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3" name="Group 12" descr="The solution x&lt;= 4 1/3 graphed on a number line. ">
            <a:extLst>
              <a:ext uri="{FF2B5EF4-FFF2-40B4-BE49-F238E27FC236}">
                <a16:creationId xmlns:a16="http://schemas.microsoft.com/office/drawing/2014/main" id="{97EE242B-AA1D-FE19-A601-1BB2627139F5}"/>
              </a:ext>
            </a:extLst>
          </p:cNvPr>
          <p:cNvGrpSpPr/>
          <p:nvPr/>
        </p:nvGrpSpPr>
        <p:grpSpPr>
          <a:xfrm>
            <a:off x="2801444" y="4662232"/>
            <a:ext cx="8468231" cy="1213248"/>
            <a:chOff x="2801444" y="4662232"/>
            <a:chExt cx="8468231" cy="1213248"/>
          </a:xfrm>
        </p:grpSpPr>
        <p:grpSp>
          <p:nvGrpSpPr>
            <p:cNvPr id="6" name="Group 5" descr="The solution x&lt;= 4 1/3 graphed on a number line. ">
              <a:extLst>
                <a:ext uri="{FF2B5EF4-FFF2-40B4-BE49-F238E27FC236}">
                  <a16:creationId xmlns:a16="http://schemas.microsoft.com/office/drawing/2014/main" id="{9B45468B-F2B9-F3D2-F2CB-9A497D40BE25}"/>
                </a:ext>
              </a:extLst>
            </p:cNvPr>
            <p:cNvGrpSpPr/>
            <p:nvPr/>
          </p:nvGrpSpPr>
          <p:grpSpPr>
            <a:xfrm>
              <a:off x="2801444" y="4662232"/>
              <a:ext cx="8468231" cy="1213248"/>
              <a:chOff x="2801444" y="4662232"/>
              <a:chExt cx="8468231" cy="1213248"/>
            </a:xfrm>
          </p:grpSpPr>
          <p:pic>
            <p:nvPicPr>
              <p:cNvPr id="9" name="Picture 8" descr="The solution x&lt;= 4 1/3 graphed on a number line. ">
                <a:extLst>
                  <a:ext uri="{FF2B5EF4-FFF2-40B4-BE49-F238E27FC236}">
                    <a16:creationId xmlns:a16="http://schemas.microsoft.com/office/drawing/2014/main" id="{191EA717-86D7-8B06-7CE0-D35F69F86F0F}"/>
                  </a:ext>
                </a:extLst>
              </p:cNvPr>
              <p:cNvPicPr>
                <a:picLocks noChangeAspect="1"/>
              </p:cNvPicPr>
              <p:nvPr/>
            </p:nvPicPr>
            <p:blipFill>
              <a:blip r:embed="rId4"/>
              <a:stretch>
                <a:fillRect/>
              </a:stretch>
            </p:blipFill>
            <p:spPr>
              <a:xfrm>
                <a:off x="2801444" y="4662232"/>
                <a:ext cx="8468231" cy="1213248"/>
              </a:xfrm>
              <a:prstGeom prst="rect">
                <a:avLst/>
              </a:prstGeom>
            </p:spPr>
          </p:pic>
          <p:cxnSp>
            <p:nvCxnSpPr>
              <p:cNvPr id="11" name="Straight Arrow Connector 10">
                <a:extLst>
                  <a:ext uri="{FF2B5EF4-FFF2-40B4-BE49-F238E27FC236}">
                    <a16:creationId xmlns:a16="http://schemas.microsoft.com/office/drawing/2014/main" id="{FBEBE939-C48C-B68B-4304-E8706A534D11}"/>
                  </a:ext>
                  <a:ext uri="{C183D7F6-B498-43B3-948B-1728B52AA6E4}">
                    <adec:decorative xmlns:adec="http://schemas.microsoft.com/office/drawing/2017/decorative" val="1"/>
                  </a:ext>
                </a:extLst>
              </p:cNvPr>
              <p:cNvCxnSpPr>
                <a:cxnSpLocks/>
              </p:cNvCxnSpPr>
              <p:nvPr/>
            </p:nvCxnSpPr>
            <p:spPr>
              <a:xfrm flipH="1">
                <a:off x="7478960" y="5095069"/>
                <a:ext cx="2304000" cy="0"/>
              </a:xfrm>
              <a:prstGeom prst="straightConnector1">
                <a:avLst/>
              </a:prstGeom>
              <a:ln w="76200">
                <a:solidFill>
                  <a:srgbClr val="D7153A"/>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B4C97AEA-3620-DFD2-7A06-4B180CB5D93C}"/>
                </a:ext>
              </a:extLst>
            </p:cNvPr>
            <p:cNvSpPr/>
            <p:nvPr/>
          </p:nvSpPr>
          <p:spPr>
            <a:xfrm>
              <a:off x="9720533" y="5008213"/>
              <a:ext cx="203200" cy="203200"/>
            </a:xfrm>
            <a:prstGeom prst="ellipse">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1C00E3-F2AA-FE42-FF4B-3E4A024E36EB}"/>
                  </a:ext>
                </a:extLst>
              </p:cNvPr>
              <p:cNvSpPr txBox="1"/>
              <p:nvPr/>
            </p:nvSpPr>
            <p:spPr>
              <a:xfrm>
                <a:off x="2317898" y="5665982"/>
                <a:ext cx="9514102" cy="958660"/>
              </a:xfrm>
              <a:prstGeom prst="rect">
                <a:avLst/>
              </a:prstGeom>
              <a:solidFill>
                <a:schemeClr val="accent6"/>
              </a:solidFill>
            </p:spPr>
            <p:txBody>
              <a:bodyPr wrap="square">
                <a:spAutoFit/>
              </a:bodyPr>
              <a:lstStyle/>
              <a:p>
                <a:pPr>
                  <a:lnSpc>
                    <a:spcPct val="150000"/>
                  </a:lnSpc>
                  <a:spcBef>
                    <a:spcPts val="1200"/>
                  </a:spcBef>
                  <a:spcAft>
                    <a:spcPts val="600"/>
                  </a:spcAft>
                  <a:buNone/>
                </a:pPr>
                <a:r>
                  <a:rPr lang="en-AU" sz="2000" dirty="0">
                    <a:latin typeface="Arial" panose="020B0604020202020204" pitchFamily="34" charset="0"/>
                    <a:ea typeface="Calibri" panose="020F0502020204030204" pitchFamily="34" charset="0"/>
                  </a:rPr>
                  <a:t>S</a:t>
                </a:r>
                <a:r>
                  <a:rPr lang="en-AU" sz="2000" dirty="0">
                    <a:effectLst/>
                    <a:latin typeface="Arial" panose="020B0604020202020204" pitchFamily="34" charset="0"/>
                    <a:ea typeface="Calibri" panose="020F0502020204030204" pitchFamily="34" charset="0"/>
                  </a:rPr>
                  <a:t>ince the number of lunches cannot be negative and</a:t>
                </a:r>
                <a:r>
                  <a:rPr lang="en-AU" sz="2000" dirty="0">
                    <a:latin typeface="Arial" panose="020B0604020202020204" pitchFamily="34" charset="0"/>
                    <a:ea typeface="Calibri" panose="020F0502020204030204" pitchFamily="34" charset="0"/>
                  </a:rPr>
                  <a:t> we cannot have a fractional number of lunches</a:t>
                </a:r>
                <a:r>
                  <a:rPr lang="en-AU" sz="2000" dirty="0">
                    <a:effectLst/>
                    <a:latin typeface="Arial" panose="020B0604020202020204" pitchFamily="34" charset="0"/>
                    <a:ea typeface="Calibri" panose="020F0502020204030204" pitchFamily="34" charset="0"/>
                  </a:rPr>
                  <a:t>, the context restricts the solution to </a:t>
                </a:r>
                <a14:m>
                  <m:oMath xmlns:m="http://schemas.openxmlformats.org/officeDocument/2006/math">
                    <m:r>
                      <a:rPr lang="en-AU" sz="2000">
                        <a:effectLst/>
                        <a:latin typeface="Cambria Math" panose="02040503050406030204" pitchFamily="18" charset="0"/>
                        <a:ea typeface="Calibri" panose="020F0502020204030204" pitchFamily="34" charset="0"/>
                      </a:rPr>
                      <m:t>0≤ </m:t>
                    </m:r>
                    <m:r>
                      <a:rPr lang="en-AU" sz="2000" i="1">
                        <a:effectLst/>
                        <a:latin typeface="Cambria Math" panose="02040503050406030204" pitchFamily="18" charset="0"/>
                        <a:ea typeface="Calibri" panose="020F0502020204030204" pitchFamily="34" charset="0"/>
                      </a:rPr>
                      <m:t>𝑥</m:t>
                    </m:r>
                    <m:r>
                      <a:rPr lang="en-AU" sz="2000">
                        <a:effectLst/>
                        <a:latin typeface="Cambria Math" panose="02040503050406030204" pitchFamily="18" charset="0"/>
                        <a:ea typeface="Calibri" panose="020F0502020204030204" pitchFamily="34" charset="0"/>
                      </a:rPr>
                      <m:t>≤</m:t>
                    </m:r>
                    <m:r>
                      <a:rPr lang="en-AU" sz="2000" i="1">
                        <a:effectLst/>
                        <a:latin typeface="Cambria Math" panose="02040503050406030204" pitchFamily="18" charset="0"/>
                        <a:ea typeface="Calibri" panose="020F0502020204030204" pitchFamily="34" charset="0"/>
                      </a:rPr>
                      <m:t> </m:t>
                    </m:r>
                    <m:r>
                      <a:rPr lang="en-AU" sz="2000">
                        <a:effectLst/>
                        <a:latin typeface="Cambria Math" panose="02040503050406030204" pitchFamily="18" charset="0"/>
                        <a:ea typeface="Calibri" panose="020F0502020204030204" pitchFamily="34" charset="0"/>
                      </a:rPr>
                      <m:t>4</m:t>
                    </m:r>
                  </m:oMath>
                </a14:m>
                <a:r>
                  <a:rPr lang="en-AU" sz="2000" dirty="0">
                    <a:effectLst/>
                    <a:latin typeface="Arial" panose="020B0604020202020204" pitchFamily="34" charset="0"/>
                    <a:ea typeface="Calibri" panose="020F0502020204030204" pitchFamily="34" charset="0"/>
                  </a:rPr>
                  <a:t>.</a:t>
                </a:r>
              </a:p>
            </p:txBody>
          </p:sp>
        </mc:Choice>
        <mc:Fallback xmlns="">
          <p:sp>
            <p:nvSpPr>
              <p:cNvPr id="8" name="TextBox 7">
                <a:extLst>
                  <a:ext uri="{FF2B5EF4-FFF2-40B4-BE49-F238E27FC236}">
                    <a16:creationId xmlns:a16="http://schemas.microsoft.com/office/drawing/2014/main" id="{DF1C00E3-F2AA-FE42-FF4B-3E4A024E36EB}"/>
                  </a:ext>
                </a:extLst>
              </p:cNvPr>
              <p:cNvSpPr txBox="1">
                <a:spLocks noRot="1" noChangeAspect="1" noMove="1" noResize="1" noEditPoints="1" noAdjustHandles="1" noChangeArrowheads="1" noChangeShapeType="1" noTextEdit="1"/>
              </p:cNvSpPr>
              <p:nvPr/>
            </p:nvSpPr>
            <p:spPr>
              <a:xfrm>
                <a:off x="2317898" y="5665982"/>
                <a:ext cx="9514102" cy="958660"/>
              </a:xfrm>
              <a:prstGeom prst="rect">
                <a:avLst/>
              </a:prstGeom>
              <a:blipFill>
                <a:blip r:embed="rId5"/>
                <a:stretch>
                  <a:fillRect l="-641" b="-101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B0E156A-4A15-C3E9-3D58-DB198141BB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217653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solve linear inequalities and plot them on a number line.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represent a solution set on a number line using open and closed circles.</a:t>
            </a:r>
          </a:p>
          <a:p>
            <a:pPr marL="342900" indent="-342900">
              <a:lnSpc>
                <a:spcPct val="150000"/>
              </a:lnSpc>
              <a:spcAft>
                <a:spcPts val="600"/>
              </a:spcAft>
              <a:buFont typeface="Arial"/>
              <a:buChar char="•"/>
            </a:pPr>
            <a:r>
              <a:rPr lang="en-AU" sz="2000" dirty="0">
                <a:cs typeface="Arial" panose="020B0604020202020204" pitchFamily="34" charset="0"/>
              </a:rPr>
              <a:t>I can represent a scenario as an inequality.</a:t>
            </a:r>
          </a:p>
          <a:p>
            <a:pPr marL="342900" indent="-342900">
              <a:lnSpc>
                <a:spcPct val="150000"/>
              </a:lnSpc>
              <a:spcAft>
                <a:spcPts val="600"/>
              </a:spcAft>
              <a:buFont typeface="Arial"/>
              <a:buChar char="•"/>
            </a:pPr>
            <a:r>
              <a:rPr lang="en-AU" sz="2000" dirty="0">
                <a:cs typeface="Arial" panose="020B0604020202020204" pitchFamily="34" charset="0"/>
              </a:rPr>
              <a:t>I can solve a linear equation.</a:t>
            </a:r>
          </a:p>
          <a:p>
            <a:pPr marL="342900" indent="-342900">
              <a:lnSpc>
                <a:spcPct val="150000"/>
              </a:lnSpc>
              <a:spcAft>
                <a:spcPts val="600"/>
              </a:spcAft>
              <a:buFont typeface="Arial"/>
              <a:buChar char="•"/>
            </a:pPr>
            <a:r>
              <a:rPr lang="en-AU" sz="2000" dirty="0">
                <a:cs typeface="Arial" panose="020B0604020202020204" pitchFamily="34" charset="0"/>
              </a:rPr>
              <a:t>I can explain why multiplication or division by a negative will reverse an inequality. </a:t>
            </a:r>
          </a:p>
          <a:p>
            <a:pPr marL="342900" indent="-342900">
              <a:lnSpc>
                <a:spcPct val="150000"/>
              </a:lnSpc>
              <a:spcAft>
                <a:spcPts val="600"/>
              </a:spcAft>
              <a:buFont typeface="Arial"/>
              <a:buChar char="•"/>
            </a:pPr>
            <a:r>
              <a:rPr lang="en-AU" sz="2000" dirty="0">
                <a:cs typeface="Arial" panose="020B0604020202020204" pitchFamily="34" charset="0"/>
              </a:rPr>
              <a:t>I can justify a solution in the context of a problem.</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DA7AA-6D91-AD72-B45F-DA2079518DFF}"/>
              </a:ext>
            </a:extLst>
          </p:cNvPr>
          <p:cNvSpPr>
            <a:spLocks noGrp="1"/>
          </p:cNvSpPr>
          <p:nvPr>
            <p:ph type="title"/>
          </p:nvPr>
        </p:nvSpPr>
        <p:spPr/>
        <p:txBody>
          <a:bodyPr/>
          <a:lstStyle/>
          <a:p>
            <a:r>
              <a:rPr lang="en-AU" dirty="0"/>
              <a:t>Linear inequalities on the number line</a:t>
            </a:r>
          </a:p>
        </p:txBody>
      </p:sp>
      <p:sp>
        <p:nvSpPr>
          <p:cNvPr id="4" name="Text Placeholder 3">
            <a:extLst>
              <a:ext uri="{FF2B5EF4-FFF2-40B4-BE49-F238E27FC236}">
                <a16:creationId xmlns:a16="http://schemas.microsoft.com/office/drawing/2014/main" id="{DE207985-B601-F161-5BF2-8E150D76CE8F}"/>
              </a:ext>
            </a:extLst>
          </p:cNvPr>
          <p:cNvSpPr>
            <a:spLocks noGrp="1"/>
          </p:cNvSpPr>
          <p:nvPr>
            <p:ph type="body" sz="quarter" idx="18"/>
          </p:nvPr>
        </p:nvSpPr>
        <p:spPr/>
        <p:txBody>
          <a:bodyPr/>
          <a:lstStyle/>
          <a:p>
            <a:r>
              <a:rPr lang="en-AU" dirty="0"/>
              <a:t>How to visually represent linear inequalities</a:t>
            </a:r>
          </a:p>
        </p:txBody>
      </p:sp>
      <p:pic>
        <p:nvPicPr>
          <p:cNvPr id="31" name="Picture 30" descr="4 number lines:&#10;1. A number line showing the solution x&gt;=a.&#10;2. A number line showing the solution x&gt;b.&#10;3. A number line showing the solution x&lt;=c.&#10;4. A number line showing the solution x&lt;d. ">
            <a:extLst>
              <a:ext uri="{FF2B5EF4-FFF2-40B4-BE49-F238E27FC236}">
                <a16:creationId xmlns:a16="http://schemas.microsoft.com/office/drawing/2014/main" id="{25874C59-7806-2692-B275-BC32218F0267}"/>
              </a:ext>
            </a:extLst>
          </p:cNvPr>
          <p:cNvPicPr>
            <a:picLocks noChangeAspect="1"/>
          </p:cNvPicPr>
          <p:nvPr/>
        </p:nvPicPr>
        <p:blipFill>
          <a:blip r:embed="rId3"/>
          <a:stretch>
            <a:fillRect/>
          </a:stretch>
        </p:blipFill>
        <p:spPr>
          <a:xfrm>
            <a:off x="1666497" y="1399071"/>
            <a:ext cx="9102119" cy="5396514"/>
          </a:xfrm>
          <a:prstGeom prst="rect">
            <a:avLst/>
          </a:prstGeom>
        </p:spPr>
      </p:pic>
      <p:sp>
        <p:nvSpPr>
          <p:cNvPr id="2" name="Slide Number Placeholder 1">
            <a:extLst>
              <a:ext uri="{FF2B5EF4-FFF2-40B4-BE49-F238E27FC236}">
                <a16:creationId xmlns:a16="http://schemas.microsoft.com/office/drawing/2014/main" id="{6F98A603-AA2A-21C4-A839-2293C699409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405181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13711A-6B6E-CCA5-0DA5-7DA0F40B0ED1}"/>
              </a:ext>
            </a:extLst>
          </p:cNvPr>
          <p:cNvSpPr>
            <a:spLocks noGrp="1"/>
          </p:cNvSpPr>
          <p:nvPr>
            <p:ph type="title"/>
          </p:nvPr>
        </p:nvSpPr>
        <p:spPr/>
        <p:txBody>
          <a:bodyPr/>
          <a:lstStyle/>
          <a:p>
            <a:r>
              <a:rPr lang="en-AU" dirty="0"/>
              <a:t>Represent these scenarios on the number line</a:t>
            </a:r>
          </a:p>
        </p:txBody>
      </p:sp>
      <p:sp>
        <p:nvSpPr>
          <p:cNvPr id="5" name="Text Placeholder 4">
            <a:extLst>
              <a:ext uri="{FF2B5EF4-FFF2-40B4-BE49-F238E27FC236}">
                <a16:creationId xmlns:a16="http://schemas.microsoft.com/office/drawing/2014/main" id="{CF7C0DD2-C6BB-F4D5-23C4-43B75413A3E4}"/>
              </a:ext>
            </a:extLst>
          </p:cNvPr>
          <p:cNvSpPr>
            <a:spLocks noGrp="1"/>
          </p:cNvSpPr>
          <p:nvPr>
            <p:ph type="body" sz="quarter" idx="17"/>
          </p:nvPr>
        </p:nvSpPr>
        <p:spPr/>
        <p:txBody>
          <a:bodyPr/>
          <a:lstStyle/>
          <a:p>
            <a:pPr marL="457200" indent="-457200">
              <a:buFont typeface="+mj-lt"/>
              <a:buAutoNum type="arabicPeriod"/>
            </a:pPr>
            <a:r>
              <a:rPr lang="en-AU" dirty="0"/>
              <a:t>You need to be at least 18 years of age to attend the music festival.</a:t>
            </a:r>
          </a:p>
          <a:p>
            <a:pPr marL="457200" indent="-457200">
              <a:buFont typeface="+mj-lt"/>
              <a:buAutoNum type="arabicPeriod"/>
            </a:pPr>
            <a:r>
              <a:rPr lang="en-AU" dirty="0"/>
              <a:t>Your average screen time needs to be less than 3 hours a day to win the digital detox challenge.</a:t>
            </a:r>
          </a:p>
          <a:p>
            <a:pPr marL="457200" indent="-457200">
              <a:buFont typeface="+mj-lt"/>
              <a:buAutoNum type="arabicPeriod"/>
            </a:pPr>
            <a:r>
              <a:rPr lang="en-AU" dirty="0"/>
              <a:t>Your phone battery must be above 50% to install the latest update.</a:t>
            </a:r>
          </a:p>
          <a:p>
            <a:pPr marL="457200" indent="-457200">
              <a:buFont typeface="+mj-lt"/>
              <a:buAutoNum type="arabicPeriod"/>
            </a:pPr>
            <a:r>
              <a:rPr lang="en-AU" dirty="0"/>
              <a:t>A person can bring up to 4 guests to their university graduation.</a:t>
            </a:r>
          </a:p>
          <a:p>
            <a:pPr marL="457200" indent="-457200">
              <a:buFont typeface="+mj-lt"/>
              <a:buAutoNum type="arabicPeriod"/>
            </a:pPr>
            <a:r>
              <a:rPr lang="en-AU" dirty="0"/>
              <a:t>If you're under 25 and working towards your red Ps, you need to record at least 120 hours of driving experience, including 20 hours of night driving. (Communicate all three inequalities)</a:t>
            </a:r>
          </a:p>
        </p:txBody>
      </p:sp>
      <p:sp>
        <p:nvSpPr>
          <p:cNvPr id="2" name="Slide Number Placeholder 1">
            <a:extLst>
              <a:ext uri="{FF2B5EF4-FFF2-40B4-BE49-F238E27FC236}">
                <a16:creationId xmlns:a16="http://schemas.microsoft.com/office/drawing/2014/main" id="{8F08A7A8-E8BC-5B87-699F-8B744E3316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25474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88565-889A-4F8E-BD26-1F1FC31E59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F39B78-87F6-3498-5B0C-9AA160A000EE}"/>
              </a:ext>
            </a:extLst>
          </p:cNvPr>
          <p:cNvSpPr>
            <a:spLocks noGrp="1"/>
          </p:cNvSpPr>
          <p:nvPr>
            <p:ph type="title"/>
          </p:nvPr>
        </p:nvSpPr>
        <p:spPr/>
        <p:txBody>
          <a:bodyPr/>
          <a:lstStyle/>
          <a:p>
            <a:r>
              <a:rPr lang="en-AU" dirty="0"/>
              <a:t>Water restrictions equation – question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59409D-2AD7-7DA8-1C9A-61D456A84967}"/>
                  </a:ext>
                </a:extLst>
              </p:cNvPr>
              <p:cNvSpPr>
                <a:spLocks noGrp="1"/>
              </p:cNvSpPr>
              <p:nvPr>
                <p:ph type="body" sz="quarter" idx="17"/>
              </p:nvPr>
            </p:nvSpPr>
            <p:spPr/>
            <p:txBody>
              <a:bodyPr/>
              <a:lstStyle/>
              <a:p>
                <a:r>
                  <a:rPr lang="en-AU" dirty="0"/>
                  <a:t>A household uses 400 litres of water per day on basic needs (e.g. cooking, drinking, cleaning). They also run a sprinkler system that uses 250 litres </a:t>
                </a:r>
                <a:r>
                  <a:rPr lang="en-AU" b="1" dirty="0"/>
                  <a:t>each time it’s turned on</a:t>
                </a:r>
                <a:r>
                  <a:rPr lang="en-AU" dirty="0"/>
                  <a:t>. Over a week, they turn the sprinkler on </a:t>
                </a:r>
                <a14:m>
                  <m:oMath xmlns:m="http://schemas.openxmlformats.org/officeDocument/2006/math">
                    <m:r>
                      <a:rPr lang="en-AU" i="1" dirty="0" smtClean="0">
                        <a:latin typeface="Cambria Math" panose="02040503050406030204" pitchFamily="18" charset="0"/>
                      </a:rPr>
                      <m:t>𝑥</m:t>
                    </m:r>
                  </m:oMath>
                </a14:m>
                <a:r>
                  <a:rPr lang="en-AU" dirty="0"/>
                  <a:t> times.</a:t>
                </a:r>
              </a:p>
              <a:p>
                <a:r>
                  <a:rPr lang="en-AU" dirty="0"/>
                  <a:t>Water restrictions </a:t>
                </a:r>
                <a:r>
                  <a:rPr lang="en-AU" dirty="0">
                    <a:highlight>
                      <a:srgbClr val="FFFF00"/>
                    </a:highlight>
                  </a:rPr>
                  <a:t>limit their total water usage to </a:t>
                </a:r>
                <a:r>
                  <a:rPr lang="en-AU" b="1" dirty="0">
                    <a:highlight>
                      <a:srgbClr val="FFFF00"/>
                    </a:highlight>
                  </a:rPr>
                  <a:t>3500 litres per week</a:t>
                </a:r>
                <a:r>
                  <a:rPr lang="en-AU" dirty="0">
                    <a:highlight>
                      <a:srgbClr val="FFFF00"/>
                    </a:highlight>
                  </a:rPr>
                  <a:t>. </a:t>
                </a:r>
              </a:p>
              <a:p>
                <a:r>
                  <a:rPr lang="en-AU" dirty="0"/>
                  <a:t>Write and solve an equation to determine </a:t>
                </a:r>
                <a:r>
                  <a:rPr lang="en-AU" b="1" dirty="0"/>
                  <a:t>how many times</a:t>
                </a:r>
                <a:r>
                  <a:rPr lang="en-AU" dirty="0"/>
                  <a:t> they can use the sprinkler system in a week while staying within the restriction.</a:t>
                </a:r>
              </a:p>
            </p:txBody>
          </p:sp>
        </mc:Choice>
        <mc:Fallback xmlns="">
          <p:sp>
            <p:nvSpPr>
              <p:cNvPr id="5" name="Text Placeholder 4">
                <a:extLst>
                  <a:ext uri="{FF2B5EF4-FFF2-40B4-BE49-F238E27FC236}">
                    <a16:creationId xmlns:a16="http://schemas.microsoft.com/office/drawing/2014/main" id="{9B59409D-2AD7-7DA8-1C9A-61D456A84967}"/>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pic>
        <p:nvPicPr>
          <p:cNvPr id="7" name="Graphic 6">
            <a:extLst>
              <a:ext uri="{FF2B5EF4-FFF2-40B4-BE49-F238E27FC236}">
                <a16:creationId xmlns:a16="http://schemas.microsoft.com/office/drawing/2014/main" id="{71F7D136-2EC6-25E1-E4F5-B67CBFAD4F3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69600" y="448401"/>
            <a:ext cx="914400" cy="914400"/>
          </a:xfrm>
          <a:prstGeom prst="rect">
            <a:avLst/>
          </a:prstGeom>
        </p:spPr>
      </p:pic>
      <p:sp>
        <p:nvSpPr>
          <p:cNvPr id="2" name="Slide Number Placeholder 1">
            <a:extLst>
              <a:ext uri="{FF2B5EF4-FFF2-40B4-BE49-F238E27FC236}">
                <a16:creationId xmlns:a16="http://schemas.microsoft.com/office/drawing/2014/main" id="{DE4696AB-FFD6-7C16-E74D-0BCEA41A57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70627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14D2B-7DB9-52B6-F27A-443F6A0FEA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689D67-8D9C-2900-D6B4-37E3CC811BB2}"/>
              </a:ext>
            </a:extLst>
          </p:cNvPr>
          <p:cNvSpPr>
            <a:spLocks noGrp="1"/>
          </p:cNvSpPr>
          <p:nvPr>
            <p:ph type="title"/>
          </p:nvPr>
        </p:nvSpPr>
        <p:spPr/>
        <p:txBody>
          <a:bodyPr/>
          <a:lstStyle/>
          <a:p>
            <a:r>
              <a:rPr lang="en-AU" dirty="0"/>
              <a:t>Water restrictions equation – solution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571E074-78D6-B989-3C4B-F1DEBC449B5F}"/>
                  </a:ext>
                </a:extLst>
              </p:cNvPr>
              <p:cNvSpPr>
                <a:spLocks noGrp="1"/>
              </p:cNvSpPr>
              <p:nvPr>
                <p:ph type="body" sz="quarter" idx="17"/>
              </p:nvPr>
            </p:nvSpPr>
            <p:spPr>
              <a:xfrm>
                <a:off x="359999" y="1529770"/>
                <a:ext cx="8608902" cy="1630070"/>
              </a:xfrm>
              <a:prstGeom prst="roundRect">
                <a:avLst/>
              </a:prstGeom>
            </p:spPr>
            <p:style>
              <a:lnRef idx="3">
                <a:schemeClr val="lt1"/>
              </a:lnRef>
              <a:fillRef idx="1">
                <a:schemeClr val="accent6"/>
              </a:fillRef>
              <a:effectRef idx="1">
                <a:schemeClr val="accent6"/>
              </a:effectRef>
              <a:fontRef idx="minor">
                <a:schemeClr val="lt1"/>
              </a:fontRef>
            </p:style>
            <p:txBody>
              <a:bodyPr/>
              <a:lstStyle/>
              <a:p>
                <a:pPr marL="447675" indent="-357188">
                  <a:lnSpc>
                    <a:spcPct val="100000"/>
                  </a:lnSpc>
                  <a:buFont typeface="Arial" panose="020B0604020202020204" pitchFamily="34" charset="0"/>
                  <a:buChar char="•"/>
                </a:pPr>
                <a:r>
                  <a:rPr lang="en-AU" sz="1600" dirty="0">
                    <a:solidFill>
                      <a:schemeClr val="tx1"/>
                    </a:solidFill>
                  </a:rPr>
                  <a:t>400 litres of water per day </a:t>
                </a:r>
              </a:p>
              <a:p>
                <a:pPr marL="447675" indent="-357188">
                  <a:lnSpc>
                    <a:spcPct val="100000"/>
                  </a:lnSpc>
                  <a:buFont typeface="Arial" panose="020B0604020202020204" pitchFamily="34" charset="0"/>
                  <a:buChar char="•"/>
                </a:pPr>
                <a:r>
                  <a:rPr lang="en-AU" sz="1600" dirty="0">
                    <a:solidFill>
                      <a:schemeClr val="tx1"/>
                    </a:solidFill>
                  </a:rPr>
                  <a:t>Sprinkler uses 250 litres each time, turned on </a:t>
                </a:r>
                <a14:m>
                  <m:oMath xmlns:m="http://schemas.openxmlformats.org/officeDocument/2006/math">
                    <m:r>
                      <a:rPr lang="en-AU" sz="1600" i="1" dirty="0" smtClean="0">
                        <a:solidFill>
                          <a:schemeClr val="tx1"/>
                        </a:solidFill>
                        <a:latin typeface="Cambria Math" panose="02040503050406030204" pitchFamily="18" charset="0"/>
                      </a:rPr>
                      <m:t>𝑥</m:t>
                    </m:r>
                  </m:oMath>
                </a14:m>
                <a:r>
                  <a:rPr lang="en-AU" sz="1600" dirty="0">
                    <a:solidFill>
                      <a:schemeClr val="tx1"/>
                    </a:solidFill>
                  </a:rPr>
                  <a:t> times/week.</a:t>
                </a:r>
              </a:p>
              <a:p>
                <a:pPr marL="447675" indent="-357188">
                  <a:lnSpc>
                    <a:spcPct val="100000"/>
                  </a:lnSpc>
                  <a:buFont typeface="Arial" panose="020B0604020202020204" pitchFamily="34" charset="0"/>
                  <a:buChar char="•"/>
                </a:pPr>
                <a:r>
                  <a:rPr lang="en-AU" sz="1600" dirty="0">
                    <a:solidFill>
                      <a:schemeClr val="tx1"/>
                    </a:solidFill>
                  </a:rPr>
                  <a:t>Use </a:t>
                </a:r>
                <a:r>
                  <a:rPr lang="en-AU" sz="1600" b="1" dirty="0">
                    <a:solidFill>
                      <a:schemeClr val="tx1"/>
                    </a:solidFill>
                  </a:rPr>
                  <a:t>3500 litres per week</a:t>
                </a:r>
                <a:r>
                  <a:rPr lang="en-AU" sz="1600" dirty="0">
                    <a:solidFill>
                      <a:schemeClr val="tx1"/>
                    </a:solidFill>
                  </a:rPr>
                  <a:t>. </a:t>
                </a:r>
              </a:p>
              <a:p>
                <a:pPr marL="447675" indent="-357188">
                  <a:lnSpc>
                    <a:spcPct val="100000"/>
                  </a:lnSpc>
                  <a:buFont typeface="Arial" panose="020B0604020202020204" pitchFamily="34" charset="0"/>
                  <a:buChar char="•"/>
                </a:pPr>
                <a:r>
                  <a:rPr lang="en-AU" sz="1600" dirty="0">
                    <a:solidFill>
                      <a:schemeClr val="tx1"/>
                    </a:solidFill>
                  </a:rPr>
                  <a:t>Write an equation, solve, </a:t>
                </a:r>
                <a:r>
                  <a:rPr lang="en-AU" sz="1600" b="1" dirty="0">
                    <a:solidFill>
                      <a:schemeClr val="tx1"/>
                    </a:solidFill>
                  </a:rPr>
                  <a:t>how many times</a:t>
                </a:r>
                <a:r>
                  <a:rPr lang="en-AU" sz="1600" dirty="0">
                    <a:solidFill>
                      <a:schemeClr val="tx1"/>
                    </a:solidFill>
                  </a:rPr>
                  <a:t> they can use the sprinkler/week.</a:t>
                </a:r>
                <a:endParaRPr lang="en-AU" sz="1600" dirty="0"/>
              </a:p>
            </p:txBody>
          </p:sp>
        </mc:Choice>
        <mc:Fallback xmlns="">
          <p:sp>
            <p:nvSpPr>
              <p:cNvPr id="5" name="Text Placeholder 4">
                <a:extLst>
                  <a:ext uri="{FF2B5EF4-FFF2-40B4-BE49-F238E27FC236}">
                    <a16:creationId xmlns:a16="http://schemas.microsoft.com/office/drawing/2014/main" id="{0571E074-78D6-B989-3C4B-F1DEBC449B5F}"/>
                  </a:ext>
                </a:extLst>
              </p:cNvPr>
              <p:cNvSpPr>
                <a:spLocks noGrp="1" noRot="1" noChangeAspect="1" noMove="1" noResize="1" noEditPoints="1" noAdjustHandles="1" noChangeArrowheads="1" noChangeShapeType="1" noTextEdit="1"/>
              </p:cNvSpPr>
              <p:nvPr>
                <p:ph type="body" sz="quarter" idx="17"/>
              </p:nvPr>
            </p:nvSpPr>
            <p:spPr>
              <a:xfrm>
                <a:off x="359999" y="1529770"/>
                <a:ext cx="8608902" cy="1630070"/>
              </a:xfrm>
              <a:prstGeom prst="round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DB5CB2A5-CBB9-6FAC-68C3-D203E118F3EA}"/>
                  </a:ext>
                </a:extLst>
              </p:cNvPr>
              <p:cNvSpPr txBox="1">
                <a:spLocks/>
              </p:cNvSpPr>
              <p:nvPr/>
            </p:nvSpPr>
            <p:spPr>
              <a:xfrm>
                <a:off x="360000" y="3300919"/>
                <a:ext cx="11484000" cy="30740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i="1" dirty="0"/>
                  <a:t>Water usage, in litres, per week </a:t>
                </a:r>
                <a14:m>
                  <m:oMath xmlns:m="http://schemas.openxmlformats.org/officeDocument/2006/math">
                    <m:r>
                      <a:rPr lang="en-AU" sz="1800" b="0" i="1" smtClean="0">
                        <a:latin typeface="Cambria Math" panose="02040503050406030204" pitchFamily="18" charset="0"/>
                      </a:rPr>
                      <m:t>=400×7+250×</m:t>
                    </m:r>
                    <m:r>
                      <a:rPr lang="en-AU" sz="1800" b="0" i="1" smtClean="0">
                        <a:latin typeface="Cambria Math" panose="02040503050406030204" pitchFamily="18" charset="0"/>
                      </a:rPr>
                      <m:t>𝑥</m:t>
                    </m:r>
                  </m:oMath>
                </a14:m>
                <a:endParaRPr lang="en-AU" sz="1800" dirty="0"/>
              </a:p>
              <a:p>
                <a:r>
                  <a:rPr lang="en-AU" sz="1800" dirty="0"/>
                  <a:t>We want, </a:t>
                </a:r>
                <a:r>
                  <a:rPr lang="en-AU" sz="1800" i="1" dirty="0"/>
                  <a:t>Water usage, in litres, per week </a:t>
                </a:r>
                <a14:m>
                  <m:oMath xmlns:m="http://schemas.openxmlformats.org/officeDocument/2006/math">
                    <m:r>
                      <a:rPr lang="en-AU" sz="1800" b="0" i="1" smtClean="0">
                        <a:latin typeface="Cambria Math" panose="02040503050406030204" pitchFamily="18" charset="0"/>
                      </a:rPr>
                      <m:t>=3500</m:t>
                    </m:r>
                  </m:oMath>
                </a14:m>
                <a:endParaRPr lang="en-AU" sz="1800" dirty="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∴2800+250</m:t>
                      </m:r>
                      <m:r>
                        <a:rPr lang="en-AU" sz="1800" b="0" i="1" smtClean="0">
                          <a:latin typeface="Cambria Math" panose="02040503050406030204" pitchFamily="18" charset="0"/>
                        </a:rPr>
                        <m:t>𝑥</m:t>
                      </m:r>
                      <m:r>
                        <a:rPr lang="en-AU" sz="1800" b="0" i="1" smtClean="0">
                          <a:latin typeface="Cambria Math" panose="02040503050406030204" pitchFamily="18" charset="0"/>
                        </a:rPr>
                        <m:t>=3500</m:t>
                      </m:r>
                    </m:oMath>
                  </m:oMathPara>
                </a14:m>
                <a:endParaRPr lang="en-AU" sz="1800" dirty="0"/>
              </a:p>
              <a:p>
                <a:pPr marL="5564188"/>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250</m:t>
                      </m:r>
                      <m:r>
                        <a:rPr lang="en-AU" sz="1800" b="0" i="1" smtClean="0">
                          <a:latin typeface="Cambria Math" panose="02040503050406030204" pitchFamily="18" charset="0"/>
                        </a:rPr>
                        <m:t>𝑥</m:t>
                      </m:r>
                      <m:r>
                        <a:rPr lang="en-AU" sz="1800" b="0" i="1" smtClean="0">
                          <a:latin typeface="Cambria Math" panose="02040503050406030204" pitchFamily="18" charset="0"/>
                        </a:rPr>
                        <m:t>=700</m:t>
                      </m:r>
                    </m:oMath>
                  </m:oMathPara>
                </a14:m>
                <a:endParaRPr lang="en-AU" sz="1800" b="0" dirty="0"/>
              </a:p>
              <a:p>
                <a:pPr marL="5921375"/>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=2.8</m:t>
                      </m:r>
                    </m:oMath>
                  </m:oMathPara>
                </a14:m>
                <a:endParaRPr lang="en-AU" sz="1800" dirty="0"/>
              </a:p>
            </p:txBody>
          </p:sp>
        </mc:Choice>
        <mc:Fallback xmlns="">
          <p:sp>
            <p:nvSpPr>
              <p:cNvPr id="6" name="Text Placeholder 4">
                <a:extLst>
                  <a:ext uri="{FF2B5EF4-FFF2-40B4-BE49-F238E27FC236}">
                    <a16:creationId xmlns:a16="http://schemas.microsoft.com/office/drawing/2014/main" id="{DB5CB2A5-CBB9-6FAC-68C3-D203E118F3EA}"/>
                  </a:ext>
                </a:extLst>
              </p:cNvPr>
              <p:cNvSpPr txBox="1">
                <a:spLocks noRot="1" noChangeAspect="1" noMove="1" noResize="1" noEditPoints="1" noAdjustHandles="1" noChangeArrowheads="1" noChangeShapeType="1" noTextEdit="1"/>
              </p:cNvSpPr>
              <p:nvPr/>
            </p:nvSpPr>
            <p:spPr>
              <a:xfrm>
                <a:off x="360000" y="3300919"/>
                <a:ext cx="11484000" cy="3074002"/>
              </a:xfrm>
              <a:prstGeom prst="rect">
                <a:avLst/>
              </a:prstGeom>
              <a:blipFill>
                <a:blip r:embed="rId3"/>
                <a:stretch>
                  <a:fillRect l="-1221"/>
                </a:stretch>
              </a:blipFill>
            </p:spPr>
            <p:txBody>
              <a:bodyPr/>
              <a:lstStyle/>
              <a:p>
                <a:r>
                  <a:rPr lang="en-AU">
                    <a:noFill/>
                  </a:rPr>
                  <a:t> </a:t>
                </a:r>
              </a:p>
            </p:txBody>
          </p:sp>
        </mc:Fallback>
      </mc:AlternateContent>
      <p:sp>
        <p:nvSpPr>
          <p:cNvPr id="7" name="Rounded Rectangular Callout 6">
            <a:extLst>
              <a:ext uri="{FF2B5EF4-FFF2-40B4-BE49-F238E27FC236}">
                <a16:creationId xmlns:a16="http://schemas.microsoft.com/office/drawing/2014/main" id="{75C21679-E41F-11EE-276A-3D70D5EF37AF}"/>
              </a:ext>
            </a:extLst>
          </p:cNvPr>
          <p:cNvSpPr/>
          <p:nvPr/>
        </p:nvSpPr>
        <p:spPr>
          <a:xfrm>
            <a:off x="7940700" y="3253225"/>
            <a:ext cx="3543300" cy="2075005"/>
          </a:xfrm>
          <a:prstGeom prst="wedgeRoundRectCallout">
            <a:avLst>
              <a:gd name="adj1" fmla="val -62768"/>
              <a:gd name="adj2" fmla="val 748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Does this answer make sense practically?</a:t>
            </a:r>
          </a:p>
        </p:txBody>
      </p:sp>
      <p:pic>
        <p:nvPicPr>
          <p:cNvPr id="9" name="Picture 8" descr="A green line drawing of a clipboard with check marks">
            <a:extLst>
              <a:ext uri="{FF2B5EF4-FFF2-40B4-BE49-F238E27FC236}">
                <a16:creationId xmlns:a16="http://schemas.microsoft.com/office/drawing/2014/main" id="{C684AFF9-ED27-7941-DB79-67FF89FF2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4900" y="449780"/>
            <a:ext cx="927100" cy="1193800"/>
          </a:xfrm>
          <a:prstGeom prst="rect">
            <a:avLst/>
          </a:prstGeom>
        </p:spPr>
      </p:pic>
      <p:pic>
        <p:nvPicPr>
          <p:cNvPr id="11" name="Graphic 10" descr="Pencil outline">
            <a:extLst>
              <a:ext uri="{FF2B5EF4-FFF2-40B4-BE49-F238E27FC236}">
                <a16:creationId xmlns:a16="http://schemas.microsoft.com/office/drawing/2014/main" id="{E438076D-958A-FB23-22CA-D0CABB1ED7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9598" y="666835"/>
            <a:ext cx="914400" cy="914400"/>
          </a:xfrm>
          <a:prstGeom prst="rect">
            <a:avLst/>
          </a:prstGeom>
        </p:spPr>
      </p:pic>
      <p:pic>
        <p:nvPicPr>
          <p:cNvPr id="13" name="Picture 12" descr="A red magnifying glass">
            <a:extLst>
              <a:ext uri="{FF2B5EF4-FFF2-40B4-BE49-F238E27FC236}">
                <a16:creationId xmlns:a16="http://schemas.microsoft.com/office/drawing/2014/main" id="{7EA973C0-A916-34E5-E143-F2F707444E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4294" y="372533"/>
            <a:ext cx="1141053" cy="1271047"/>
          </a:xfrm>
          <a:prstGeom prst="rect">
            <a:avLst/>
          </a:prstGeom>
        </p:spPr>
      </p:pic>
      <p:sp>
        <p:nvSpPr>
          <p:cNvPr id="2" name="Slide Number Placeholder 1">
            <a:extLst>
              <a:ext uri="{FF2B5EF4-FFF2-40B4-BE49-F238E27FC236}">
                <a16:creationId xmlns:a16="http://schemas.microsoft.com/office/drawing/2014/main" id="{9ED72A4F-FEED-D10F-6BE0-B70366999B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416930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6151A3-7EF1-AE6E-EFDA-74E8D8CC315A}"/>
              </a:ext>
            </a:extLst>
          </p:cNvPr>
          <p:cNvSpPr>
            <a:spLocks noGrp="1"/>
          </p:cNvSpPr>
          <p:nvPr>
            <p:ph type="title"/>
          </p:nvPr>
        </p:nvSpPr>
        <p:spPr/>
        <p:txBody>
          <a:bodyPr/>
          <a:lstStyle/>
          <a:p>
            <a:r>
              <a:rPr lang="en-AU" dirty="0"/>
              <a:t>Water restrictions inequality – question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644BF8D-3CDA-2BB2-F199-C3230C151E98}"/>
                  </a:ext>
                </a:extLst>
              </p:cNvPr>
              <p:cNvSpPr>
                <a:spLocks noGrp="1"/>
              </p:cNvSpPr>
              <p:nvPr>
                <p:ph type="body" sz="quarter" idx="17"/>
              </p:nvPr>
            </p:nvSpPr>
            <p:spPr/>
            <p:txBody>
              <a:bodyPr/>
              <a:lstStyle/>
              <a:p>
                <a:r>
                  <a:rPr lang="en-AU" dirty="0"/>
                  <a:t>A household uses 400 litres of water per day on basic needs (e.g. cooking, drinking, cleaning). They also run a sprinkler system that uses 250 litres </a:t>
                </a:r>
                <a:r>
                  <a:rPr lang="en-AU" b="1" dirty="0"/>
                  <a:t>each time it’s turned on</a:t>
                </a:r>
                <a:r>
                  <a:rPr lang="en-AU" dirty="0"/>
                  <a:t>. Over a week, they turn the sprinkler on </a:t>
                </a:r>
                <a14:m>
                  <m:oMath xmlns:m="http://schemas.openxmlformats.org/officeDocument/2006/math">
                    <m:r>
                      <a:rPr lang="en-AU" i="1" dirty="0" smtClean="0">
                        <a:latin typeface="Cambria Math" panose="02040503050406030204" pitchFamily="18" charset="0"/>
                      </a:rPr>
                      <m:t>𝑥</m:t>
                    </m:r>
                  </m:oMath>
                </a14:m>
                <a:r>
                  <a:rPr lang="en-AU" dirty="0"/>
                  <a:t> times.</a:t>
                </a:r>
              </a:p>
              <a:p>
                <a:r>
                  <a:rPr lang="en-AU" dirty="0"/>
                  <a:t>Water restrictions limit their total water usage to </a:t>
                </a:r>
                <a:r>
                  <a:rPr lang="en-AU" b="1" u="sng" dirty="0"/>
                  <a:t>no more than</a:t>
                </a:r>
                <a:r>
                  <a:rPr lang="en-AU" b="1" dirty="0"/>
                  <a:t> 3500 litres per week</a:t>
                </a:r>
                <a:r>
                  <a:rPr lang="en-AU" dirty="0"/>
                  <a:t>. </a:t>
                </a:r>
              </a:p>
              <a:p>
                <a:r>
                  <a:rPr lang="en-AU" dirty="0"/>
                  <a:t>Write and solve an</a:t>
                </a:r>
                <a:r>
                  <a:rPr lang="en-AU" u="sng" dirty="0"/>
                  <a:t> inequality</a:t>
                </a:r>
                <a:r>
                  <a:rPr lang="en-AU" dirty="0"/>
                  <a:t> to determine </a:t>
                </a:r>
                <a:r>
                  <a:rPr lang="en-AU" u="sng" dirty="0"/>
                  <a:t>the </a:t>
                </a:r>
                <a:r>
                  <a:rPr lang="en-AU" b="1" u="sng" dirty="0"/>
                  <a:t>maximum number of</a:t>
                </a:r>
                <a:r>
                  <a:rPr lang="en-AU" b="1" dirty="0"/>
                  <a:t> times</a:t>
                </a:r>
                <a:r>
                  <a:rPr lang="en-AU" dirty="0"/>
                  <a:t> they can use the sprinkler system in a week while staying within the restriction.</a:t>
                </a:r>
              </a:p>
            </p:txBody>
          </p:sp>
        </mc:Choice>
        <mc:Fallback xmlns="">
          <p:sp>
            <p:nvSpPr>
              <p:cNvPr id="5" name="Text Placeholder 4">
                <a:extLst>
                  <a:ext uri="{FF2B5EF4-FFF2-40B4-BE49-F238E27FC236}">
                    <a16:creationId xmlns:a16="http://schemas.microsoft.com/office/drawing/2014/main" id="{C644BF8D-3CDA-2BB2-F199-C3230C151E98}"/>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6" r="-121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C891F95-3E5F-8D8E-8D7F-2A0576FB80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54587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76218-B129-49DE-ACFC-BAB9D9414ACE}">
  <ds:schemaRefs>
    <ds:schemaRef ds:uri="http://www.w3.org/XML/1998/namespace"/>
    <ds:schemaRef ds:uri="http://schemas.microsoft.com/office/2006/documentManagement/types"/>
    <ds:schemaRef ds:uri="http://purl.org/dc/elements/1.1/"/>
    <ds:schemaRef ds:uri="0d94be99-a0f6-44e7-93d1-7f56be2e14d5"/>
    <ds:schemaRef ds:uri="8c6f0761-0ef4-4d3b-8fe8-3b60dff82ea3"/>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295D0815-8486-418C-B3AF-038745B6E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5639</TotalTime>
  <Words>1568</Words>
  <Application>Microsoft Office PowerPoint</Application>
  <PresentationFormat>Widescreen</PresentationFormat>
  <Paragraphs>117</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Times New Roman</vt:lpstr>
      <vt:lpstr>Calibri</vt:lpstr>
      <vt:lpstr>Cambria Math</vt:lpstr>
      <vt:lpstr>Public Sans</vt:lpstr>
      <vt:lpstr>NSWG Corporate</vt:lpstr>
      <vt:lpstr>Linear inequalities</vt:lpstr>
      <vt:lpstr>Learning intentions and success criteria</vt:lpstr>
      <vt:lpstr>Connecting learning</vt:lpstr>
      <vt:lpstr>Linear inequalities on the number line</vt:lpstr>
      <vt:lpstr>Represent these scenarios on the number line</vt:lpstr>
      <vt:lpstr>Approaching questions scaffold</vt:lpstr>
      <vt:lpstr>Water restrictions equation – question </vt:lpstr>
      <vt:lpstr>Water restrictions equation – solution </vt:lpstr>
      <vt:lpstr>Water restrictions inequality – question </vt:lpstr>
      <vt:lpstr>Water restrictions inequality – solution </vt:lpstr>
      <vt:lpstr>Canteen lunches inequality</vt:lpstr>
      <vt:lpstr>Releasing responsibility</vt:lpstr>
      <vt:lpstr>Solving inequalities with negative coefficients (1)</vt:lpstr>
      <vt:lpstr>Solving inequalities with negative coefficients (2)</vt:lpstr>
      <vt:lpstr>Independent practice</vt:lpstr>
      <vt:lpstr>Revisiting the canteen lunches inequality</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3 – Linear inequalities – slide deck</dc:title>
  <dc:creator>NSW Department of Education</dc:creator>
  <dcterms:created xsi:type="dcterms:W3CDTF">2025-04-09T21:11:40Z</dcterms:created>
  <dcterms:modified xsi:type="dcterms:W3CDTF">2025-12-03T00:48:57Z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