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8"/>
  </p:notesMasterIdLst>
  <p:handoutMasterIdLst>
    <p:handoutMasterId r:id="rId29"/>
  </p:handoutMasterIdLst>
  <p:sldIdLst>
    <p:sldId id="26505" r:id="rId5"/>
    <p:sldId id="271" r:id="rId6"/>
    <p:sldId id="26523" r:id="rId7"/>
    <p:sldId id="26536" r:id="rId8"/>
    <p:sldId id="26506" r:id="rId9"/>
    <p:sldId id="26383" r:id="rId10"/>
    <p:sldId id="26525" r:id="rId11"/>
    <p:sldId id="26508" r:id="rId12"/>
    <p:sldId id="26513" r:id="rId13"/>
    <p:sldId id="26509" r:id="rId14"/>
    <p:sldId id="26528" r:id="rId15"/>
    <p:sldId id="26526" r:id="rId16"/>
    <p:sldId id="26529" r:id="rId17"/>
    <p:sldId id="26530" r:id="rId18"/>
    <p:sldId id="26531" r:id="rId19"/>
    <p:sldId id="26510" r:id="rId20"/>
    <p:sldId id="26522" r:id="rId21"/>
    <p:sldId id="26532" r:id="rId22"/>
    <p:sldId id="26533" r:id="rId23"/>
    <p:sldId id="26534" r:id="rId24"/>
    <p:sldId id="26535" r:id="rId25"/>
    <p:sldId id="360" r:id="rId26"/>
    <p:sldId id="361" r:id="rId27"/>
  </p:sldIdLst>
  <p:sldSz cx="12192000" cy="6858000"/>
  <p:notesSz cx="6858000" cy="9144000"/>
  <p:embeddedFontLst>
    <p:embeddedFont>
      <p:font typeface="Cambria Math" panose="02040503050406030204" pitchFamily="18" charset="0"/>
      <p:regular r:id="rId30"/>
    </p:embeddedFont>
    <p:embeddedFont>
      <p:font typeface="Lato" panose="020F0502020204030204" pitchFamily="34" charset="0"/>
      <p:regular r:id="rId31"/>
      <p:bold r:id="rId32"/>
      <p:italic r:id="rId33"/>
      <p:boldItalic r:id="rId34"/>
    </p:embeddedFont>
    <p:embeddedFont>
      <p:font typeface="Public Sans" pitchFamily="2" charset="0"/>
      <p:regular r:id="rId35"/>
      <p:bold r:id="rId36"/>
      <p:italic r:id="rId37"/>
      <p:boldItalic r:id="rId3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69746271-ED5C-ADA0-DD69-AF37B5BE2B9D}" name="Belinda Zammit" initials="BZ" userId="S::belinda.zammit3@det.nsw.edu.au::19300e28-55a3-4c43-b3ac-256c5f3db2f0" providerId="AD"/>
  <p188:author id="{7A515281-0D4E-108C-0E29-1B372EFE0351}" name="Casey Law" initials="" userId="S::casey.law6@det.nsw.edu.au::f30dbcee-59ca-40a3-8d27-f74b8047a654"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FB6664F6-0480-2BED-BC34-E3CF4005A9EE}" name="Leena Ryan" initials="LR" userId="S::Leena.Ryan1@det.nsw.edu.au::9c67d486-9172-40ac-ba38-ccc164a357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DD6"/>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6"/>
    <p:restoredTop sz="94679"/>
  </p:normalViewPr>
  <p:slideViewPr>
    <p:cSldViewPr snapToGrid="0">
      <p:cViewPr varScale="1">
        <p:scale>
          <a:sx n="81" d="100"/>
          <a:sy n="81" d="100"/>
        </p:scale>
        <p:origin x="120" y="19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3/12/2025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3/12/2025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B1F23-5487-7D76-8A05-94350000E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655A3-A653-9A7B-DD16-EBF8BF3DE2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EB1C8-606A-573B-3C3A-97D72659308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0F64D59-A231-2273-E3F1-B3B00296552C}"/>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705135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3708B-3397-2EBB-30BF-2386F59DF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80A37-CD53-B911-1864-8F36C9CAF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5866B-9EFE-DFCC-CFD7-C9596C9EF9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8B9D7E2-A6CF-EB42-1CC8-E1E9BD0CAC3D}"/>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770025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CFD74-B430-0CFE-880E-28821CDD6F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43256-EE2D-8126-DE3E-5E7530CCD8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B37CBE-CC74-6CB6-A158-36922F17B67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19D7AC0-AA4E-1613-46B0-D6851F601479}"/>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330866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5357A-D470-A21C-6DAA-0FD0BCCF5D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43CDE-C597-0985-FB47-5284B743ED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1E7550-C452-1BF5-3909-6A67E2B4CE6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67F31A5-4A4B-DD04-72AD-83A8611B0610}"/>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349133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DB0E0-5697-DE12-94C1-0FC2FAA63D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FF25D-7B65-ECE1-DF7C-6B8095598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9C487-580A-E92B-AF6F-FEB6EDF0091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3B185F3-77B3-9012-7548-07F35F2F17B5}"/>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51570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68923-886F-AAA2-B462-CDB8F2075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29964-9781-F7F2-7B62-B61236522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242EA5-5107-1F70-34DD-21AB2720857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4EF35BB-4624-6448-14F0-A3B9927A6541}"/>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182372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19B33-D631-9139-3CDB-1D02A832C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3C95E-D421-9193-1E76-A6E4AF01AF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ED2F1-830C-D251-27E0-88531E5A03A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837EDF-0806-EAE6-C024-3CB366E6F9D7}"/>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779533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Modelling linear functions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Working with linear and quadratic functions</a:t>
            </a:r>
          </a:p>
        </p:txBody>
      </p:sp>
      <p:pic>
        <p:nvPicPr>
          <p:cNvPr id="5" name="Picture Placeholder 4">
            <a:extLst>
              <a:ext uri="{FF2B5EF4-FFF2-40B4-BE49-F238E27FC236}">
                <a16:creationId xmlns:a16="http://schemas.microsoft.com/office/drawing/2014/main" id="{930854CD-ADF7-0AEB-8CBD-BA22FDF70CD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150" r="27598"/>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Worked example – 1(a)</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Example 1 – part a</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p:txBody>
              <a:bodyPr/>
              <a:lstStyle/>
              <a:p>
                <a:r>
                  <a:rPr lang="en-AU" dirty="0">
                    <a:latin typeface="+mn-lt"/>
                  </a:rPr>
                  <a:t>Phil and Dave are planning to hold a fundraising event. They can hire a function room for $500 and a musical act for $750. Food and beverages will cost them $35 per person. </a:t>
                </a:r>
              </a:p>
              <a:p>
                <a:r>
                  <a:rPr lang="en-AU" dirty="0">
                    <a:latin typeface="+mn-lt"/>
                  </a:rPr>
                  <a:t>a) Write a function for the cost, </a:t>
                </a:r>
                <a14:m>
                  <m:oMath xmlns:m="http://schemas.openxmlformats.org/officeDocument/2006/math">
                    <m:r>
                      <m:rPr>
                        <m:sty m:val="p"/>
                      </m:rPr>
                      <a:rPr lang="en-AU" b="0" i="0" dirty="0" smtClean="0">
                        <a:latin typeface="Cambria Math" panose="02040503050406030204" pitchFamily="18" charset="0"/>
                      </a:rPr>
                      <m:t>C</m:t>
                    </m:r>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e>
                    </m:d>
                    <m:r>
                      <a:rPr lang="en-AU" b="0" i="1" dirty="0" smtClean="0">
                        <a:latin typeface="Cambria Math" panose="02040503050406030204" pitchFamily="18" charset="0"/>
                      </a:rPr>
                      <m:t>,</m:t>
                    </m:r>
                  </m:oMath>
                </a14:m>
                <a:r>
                  <a:rPr lang="en-AU" dirty="0">
                    <a:latin typeface="+mn-lt"/>
                  </a:rPr>
                  <a:t> of holding the charity event for </a:t>
                </a:r>
                <a14:m>
                  <m:oMath xmlns:m="http://schemas.openxmlformats.org/officeDocument/2006/math">
                    <m:r>
                      <a:rPr lang="en-AU" i="1" dirty="0" smtClean="0">
                        <a:latin typeface="Cambria Math" panose="02040503050406030204" pitchFamily="18" charset="0"/>
                      </a:rPr>
                      <m:t>𝑥</m:t>
                    </m:r>
                  </m:oMath>
                </a14:m>
                <a:r>
                  <a:rPr lang="en-AU" dirty="0">
                    <a:latin typeface="+mn-lt"/>
                  </a:rPr>
                  <a:t> people.</a:t>
                </a: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blipFill>
                <a:blip r:embed="rId4"/>
                <a:stretch>
                  <a:fillRect l="-1326" r="-331"/>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DA621C8-865E-E3F7-1EDE-9C4A73F5759F}"/>
                  </a:ext>
                </a:extLst>
              </p:cNvPr>
              <p:cNvSpPr txBox="1"/>
              <p:nvPr/>
            </p:nvSpPr>
            <p:spPr>
              <a:xfrm>
                <a:off x="628555" y="3513803"/>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
                    </m:oMathParaPr>
                    <m:oMath xmlns:m="http://schemas.openxmlformats.org/officeDocument/2006/math">
                      <m:r>
                        <m:rPr>
                          <m:sty m:val="p"/>
                        </m:rPr>
                        <a:rPr lang="en-AU" sz="1800" b="0" i="0" dirty="0" smtClean="0">
                          <a:latin typeface="Cambria Math" panose="02040503050406030204" pitchFamily="18" charset="0"/>
                        </a:rPr>
                        <m:t>Fixed</m:t>
                      </m:r>
                      <m:r>
                        <a:rPr lang="en-AU" sz="1800" b="0" i="0" dirty="0" smtClean="0">
                          <a:latin typeface="Cambria Math" panose="02040503050406030204" pitchFamily="18" charset="0"/>
                        </a:rPr>
                        <m:t> </m:t>
                      </m:r>
                      <m:r>
                        <m:rPr>
                          <m:sty m:val="p"/>
                        </m:rPr>
                        <a:rPr lang="en-AU" sz="1800" b="0" i="0" dirty="0" smtClean="0">
                          <a:latin typeface="Cambria Math" panose="02040503050406030204" pitchFamily="18" charset="0"/>
                        </a:rPr>
                        <m:t>costs</m:t>
                      </m:r>
                      <m:r>
                        <a:rPr lang="en-AU" sz="1800" b="0" i="1" dirty="0" smtClean="0">
                          <a:latin typeface="Cambria Math" panose="02040503050406030204" pitchFamily="18" charset="0"/>
                        </a:rPr>
                        <m:t> </m:t>
                      </m:r>
                      <m:r>
                        <m:rPr>
                          <m:aln/>
                        </m:rPr>
                        <a:rPr lang="en-AU" sz="1800" b="0" i="1" dirty="0" smtClean="0">
                          <a:latin typeface="Cambria Math" panose="02040503050406030204" pitchFamily="18" charset="0"/>
                        </a:rPr>
                        <m:t>=</m:t>
                      </m:r>
                      <m:r>
                        <a:rPr lang="en-AU" sz="1800" b="0" i="1" dirty="0" smtClean="0">
                          <a:latin typeface="Cambria Math" panose="02040503050406030204" pitchFamily="18" charset="0"/>
                        </a:rPr>
                        <m:t>500 + 750</m:t>
                      </m:r>
                    </m:oMath>
                  </m:oMathPara>
                </a14:m>
                <a:endParaRPr lang="en-AU" sz="1800" b="0" i="1" dirty="0">
                  <a:latin typeface="Cambria Math" panose="02040503050406030204" pitchFamily="18" charset="0"/>
                </a:endParaRPr>
              </a:p>
              <a:p>
                <a:pPr algn="l"/>
                <a14:m>
                  <m:oMathPara xmlns:m="http://schemas.openxmlformats.org/officeDocument/2006/math">
                    <m:oMathParaPr>
                      <m:jc m:val="center"/>
                    </m:oMathParaPr>
                    <m:oMath xmlns:m="http://schemas.openxmlformats.org/officeDocument/2006/math">
                      <m:r>
                        <a:rPr lang="en-AU" sz="1800" b="0" i="1" dirty="0" smtClean="0">
                          <a:latin typeface="Cambria Math" panose="02040503050406030204" pitchFamily="18" charset="0"/>
                        </a:rPr>
                        <m:t>                        = $1250</m:t>
                      </m:r>
                    </m:oMath>
                  </m:oMathPara>
                </a14:m>
                <a:br>
                  <a:rPr lang="en-AU" sz="1800" b="0" i="1" dirty="0">
                    <a:latin typeface="Cambria Math" panose="02040503050406030204" pitchFamily="18" charset="0"/>
                  </a:rPr>
                </a:br>
                <a:endParaRPr lang="en-AU" sz="1800" b="0" i="1" dirty="0">
                  <a:latin typeface="Cambria Math" panose="02040503050406030204" pitchFamily="18" charset="0"/>
                </a:endParaRPr>
              </a:p>
              <a:p>
                <a:pPr algn="l"/>
                <a:endParaRPr lang="en-AU" sz="1800" b="0" i="1" dirty="0">
                  <a:latin typeface="Cambria Math" panose="02040503050406030204" pitchFamily="18" charset="0"/>
                </a:endParaRPr>
              </a:p>
              <a:p>
                <a:pPr algn="l"/>
                <a14:m>
                  <m:oMathPara xmlns:m="http://schemas.openxmlformats.org/officeDocument/2006/math">
                    <m:oMathParaPr>
                      <m:jc m:val="center"/>
                    </m:oMathParaPr>
                    <m:oMath xmlns:m="http://schemas.openxmlformats.org/officeDocument/2006/math">
                      <m:r>
                        <m:rPr>
                          <m:sty m:val="p"/>
                        </m:rPr>
                        <a:rPr lang="en-AU" sz="1800" b="0" i="0" dirty="0" smtClean="0">
                          <a:latin typeface="Cambria Math" panose="02040503050406030204" pitchFamily="18" charset="0"/>
                        </a:rPr>
                        <m:t>Variable</m:t>
                      </m:r>
                      <m:r>
                        <a:rPr lang="en-AU" sz="1800" b="0" i="0" dirty="0" smtClean="0">
                          <a:latin typeface="Cambria Math" panose="02040503050406030204" pitchFamily="18" charset="0"/>
                        </a:rPr>
                        <m:t> </m:t>
                      </m:r>
                      <m:r>
                        <m:rPr>
                          <m:sty m:val="p"/>
                        </m:rPr>
                        <a:rPr lang="en-AU" sz="1800" b="0" i="0" dirty="0" smtClean="0">
                          <a:latin typeface="Cambria Math" panose="02040503050406030204" pitchFamily="18" charset="0"/>
                        </a:rPr>
                        <m:t>costs</m:t>
                      </m:r>
                      <m:r>
                        <a:rPr lang="en-AU" sz="1800" b="0" i="0" dirty="0" smtClean="0">
                          <a:latin typeface="Cambria Math" panose="02040503050406030204" pitchFamily="18" charset="0"/>
                        </a:rPr>
                        <m:t> </m:t>
                      </m:r>
                      <m:r>
                        <a:rPr lang="en-AU" sz="1800" b="0" i="1" dirty="0" smtClean="0">
                          <a:latin typeface="Cambria Math" panose="02040503050406030204" pitchFamily="18" charset="0"/>
                        </a:rPr>
                        <m:t>= $35</m:t>
                      </m:r>
                      <m:r>
                        <a:rPr lang="en-AU" sz="1800" b="0" i="1" dirty="0" smtClean="0">
                          <a:latin typeface="Cambria Math" panose="02040503050406030204" pitchFamily="18" charset="0"/>
                        </a:rPr>
                        <m:t>𝑥</m:t>
                      </m:r>
                    </m:oMath>
                  </m:oMathPara>
                </a14:m>
                <a:endParaRPr lang="en-AU" sz="1800" b="0" i="1" dirty="0">
                  <a:latin typeface="Cambria Math" panose="02040503050406030204" pitchFamily="18" charset="0"/>
                </a:endParaRPr>
              </a:p>
              <a:p>
                <a:pPr algn="l"/>
                <a:endParaRPr lang="en-AU" sz="1800" b="0" i="1" dirty="0">
                  <a:latin typeface="Cambria Math" panose="02040503050406030204" pitchFamily="18" charset="0"/>
                </a:endParaRPr>
              </a:p>
              <a:p>
                <a:pPr algn="l"/>
                <a14:m>
                  <m:oMathPara xmlns:m="http://schemas.openxmlformats.org/officeDocument/2006/math">
                    <m:oMathParaPr>
                      <m:jc m:val="center"/>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𝐶</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)=1250+35</m:t>
                      </m:r>
                      <m:r>
                        <a:rPr lang="en-AU" sz="1800" b="0" i="1" smtClean="0">
                          <a:latin typeface="Cambria Math" panose="02040503050406030204" pitchFamily="18" charset="0"/>
                        </a:rPr>
                        <m:t>𝑥</m:t>
                      </m:r>
                    </m:oMath>
                  </m:oMathPara>
                </a14:m>
                <a:endParaRPr lang="en-AU" sz="180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ADA621C8-865E-E3F7-1EDE-9C4A73F5759F}"/>
                  </a:ext>
                </a:extLst>
              </p:cNvPr>
              <p:cNvSpPr txBox="1">
                <a:spLocks noRot="1" noChangeAspect="1" noMove="1" noResize="1" noEditPoints="1" noAdjustHandles="1" noChangeArrowheads="1" noChangeShapeType="1" noTextEdit="1"/>
              </p:cNvSpPr>
              <p:nvPr/>
            </p:nvSpPr>
            <p:spPr>
              <a:xfrm>
                <a:off x="628555" y="3513803"/>
                <a:ext cx="914400" cy="914400"/>
              </a:xfrm>
              <a:prstGeom prst="rect">
                <a:avLst/>
              </a:prstGeom>
              <a:blipFill>
                <a:blip r:embed="rId5"/>
                <a:stretch>
                  <a:fillRect l="-12329" t="-1370" r="-186301" b="-90411"/>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7A4DEE6D-5D4B-F619-15F5-CA91A3F5E1BC}"/>
              </a:ext>
            </a:extLst>
          </p:cNvPr>
          <p:cNvSpPr/>
          <p:nvPr/>
        </p:nvSpPr>
        <p:spPr>
          <a:xfrm>
            <a:off x="3631527" y="3730991"/>
            <a:ext cx="4317517" cy="1142211"/>
          </a:xfrm>
          <a:prstGeom prst="wedgeRoundRectCallout">
            <a:avLst>
              <a:gd name="adj1" fmla="val -59947"/>
              <a:gd name="adj2" fmla="val -3575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do we know which variable is independent and which is dependent?</a:t>
            </a:r>
          </a:p>
        </p:txBody>
      </p:sp>
      <p:sp>
        <p:nvSpPr>
          <p:cNvPr id="7" name="Speech Bubble: Rectangle with Corners Rounded 6">
            <a:extLst>
              <a:ext uri="{FF2B5EF4-FFF2-40B4-BE49-F238E27FC236}">
                <a16:creationId xmlns:a16="http://schemas.microsoft.com/office/drawing/2014/main" id="{FEEB52AB-5D11-AF87-CD5B-3AB7C6667421}"/>
              </a:ext>
            </a:extLst>
          </p:cNvPr>
          <p:cNvSpPr/>
          <p:nvPr/>
        </p:nvSpPr>
        <p:spPr>
          <a:xfrm>
            <a:off x="2744838" y="5120846"/>
            <a:ext cx="3541466" cy="1142211"/>
          </a:xfrm>
          <a:prstGeom prst="wedgeRoundRectCallout">
            <a:avLst>
              <a:gd name="adj1" fmla="val -66311"/>
              <a:gd name="adj2" fmla="val -3757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will the gradient of the equation be?</a:t>
            </a:r>
          </a:p>
        </p:txBody>
      </p:sp>
      <p:sp>
        <p:nvSpPr>
          <p:cNvPr id="2" name="Rectangle 1">
            <a:extLst>
              <a:ext uri="{FF2B5EF4-FFF2-40B4-BE49-F238E27FC236}">
                <a16:creationId xmlns:a16="http://schemas.microsoft.com/office/drawing/2014/main" id="{64A79D74-8C03-6B12-36FE-9885156C831E}"/>
              </a:ext>
              <a:ext uri="{C183D7F6-B498-43B3-948B-1728B52AA6E4}">
                <adec:decorative xmlns:adec="http://schemas.microsoft.com/office/drawing/2017/decorative" val="1"/>
              </a:ext>
            </a:extLst>
          </p:cNvPr>
          <p:cNvSpPr/>
          <p:nvPr/>
        </p:nvSpPr>
        <p:spPr>
          <a:xfrm>
            <a:off x="10394576" y="1647265"/>
            <a:ext cx="578224"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3EC331AE-7993-EBB6-0804-695722B400E4}"/>
              </a:ext>
              <a:ext uri="{C183D7F6-B498-43B3-948B-1728B52AA6E4}">
                <adec:decorative xmlns:adec="http://schemas.microsoft.com/office/drawing/2017/decorative" val="1"/>
              </a:ext>
            </a:extLst>
          </p:cNvPr>
          <p:cNvSpPr/>
          <p:nvPr/>
        </p:nvSpPr>
        <p:spPr>
          <a:xfrm>
            <a:off x="2082052" y="2068607"/>
            <a:ext cx="578224"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C5414FB3-2304-1CF5-10AE-810D76181097}"/>
              </a:ext>
              <a:ext uri="{C183D7F6-B498-43B3-948B-1728B52AA6E4}">
                <adec:decorative xmlns:adec="http://schemas.microsoft.com/office/drawing/2017/decorative" val="1"/>
              </a:ext>
            </a:extLst>
          </p:cNvPr>
          <p:cNvSpPr/>
          <p:nvPr/>
        </p:nvSpPr>
        <p:spPr>
          <a:xfrm>
            <a:off x="6739216" y="2076630"/>
            <a:ext cx="1772772"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4AA37F6B-8B20-936A-45C3-BCA40D729FF3}"/>
              </a:ext>
              <a:ext uri="{C183D7F6-B498-43B3-948B-1728B52AA6E4}">
                <adec:decorative xmlns:adec="http://schemas.microsoft.com/office/drawing/2017/decorative" val="1"/>
              </a:ext>
            </a:extLst>
          </p:cNvPr>
          <p:cNvSpPr/>
          <p:nvPr/>
        </p:nvSpPr>
        <p:spPr>
          <a:xfrm>
            <a:off x="1484778" y="2711055"/>
            <a:ext cx="2999816"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81C25-9442-42B0-0CD5-57B40E8B2B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4AC0AB-876E-4A70-B399-60EB9E025AA7}"/>
              </a:ext>
            </a:extLst>
          </p:cNvPr>
          <p:cNvSpPr>
            <a:spLocks noGrp="1"/>
          </p:cNvSpPr>
          <p:nvPr>
            <p:ph type="title"/>
          </p:nvPr>
        </p:nvSpPr>
        <p:spPr/>
        <p:txBody>
          <a:bodyPr/>
          <a:lstStyle/>
          <a:p>
            <a:r>
              <a:rPr lang="en-AU" dirty="0">
                <a:latin typeface="+mj-lt"/>
              </a:rPr>
              <a:t>Worked example (your turn) (1)</a:t>
            </a:r>
          </a:p>
        </p:txBody>
      </p:sp>
      <p:sp>
        <p:nvSpPr>
          <p:cNvPr id="13" name="Text Placeholder 12">
            <a:extLst>
              <a:ext uri="{FF2B5EF4-FFF2-40B4-BE49-F238E27FC236}">
                <a16:creationId xmlns:a16="http://schemas.microsoft.com/office/drawing/2014/main" id="{0FAADEA6-2702-897D-9895-65BC7ABA38A4}"/>
              </a:ext>
            </a:extLst>
          </p:cNvPr>
          <p:cNvSpPr>
            <a:spLocks noGrp="1"/>
          </p:cNvSpPr>
          <p:nvPr>
            <p:ph type="body" sz="quarter" idx="18"/>
          </p:nvPr>
        </p:nvSpPr>
        <p:spPr>
          <a:xfrm>
            <a:off x="360000" y="982520"/>
            <a:ext cx="11483998" cy="356423"/>
          </a:xfrm>
        </p:spPr>
        <p:txBody>
          <a:bodyPr/>
          <a:lstStyle/>
          <a:p>
            <a:r>
              <a:rPr lang="en-AU" dirty="0">
                <a:latin typeface="+mj-lt"/>
              </a:rPr>
              <a:t>Example 2 – part a</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3BB6D501-EC86-10D8-B0B2-1279D0FA3BAC}"/>
                  </a:ext>
                </a:extLst>
              </p:cNvPr>
              <p:cNvSpPr>
                <a:spLocks noGrp="1"/>
              </p:cNvSpPr>
              <p:nvPr>
                <p:ph type="body" sz="quarter" idx="17"/>
              </p:nvPr>
            </p:nvSpPr>
            <p:spPr/>
            <p:txBody>
              <a:bodyPr/>
              <a:lstStyle/>
              <a:p>
                <a:r>
                  <a:rPr lang="en-AU" dirty="0">
                    <a:latin typeface="+mn-lt"/>
                  </a:rPr>
                  <a:t>Margot, Edith and Agnes are planning a school formal. They can hire a function room for $375 and a musical act for $1125. Food and beverages will cost them $25 per person. </a:t>
                </a:r>
              </a:p>
              <a:p>
                <a:r>
                  <a:rPr lang="en-AU" dirty="0">
                    <a:latin typeface="+mn-lt"/>
                  </a:rPr>
                  <a:t>a) Write a function for the cost, </a:t>
                </a:r>
                <a14:m>
                  <m:oMath xmlns:m="http://schemas.openxmlformats.org/officeDocument/2006/math">
                    <m:r>
                      <m:rPr>
                        <m:sty m:val="p"/>
                      </m:rPr>
                      <a:rPr lang="en-AU" b="0" i="0" dirty="0" smtClean="0">
                        <a:latin typeface="Cambria Math" panose="02040503050406030204" pitchFamily="18" charset="0"/>
                      </a:rPr>
                      <m:t>C</m:t>
                    </m:r>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e>
                    </m:d>
                    <m:r>
                      <a:rPr lang="en-AU" b="0" i="1" dirty="0" smtClean="0">
                        <a:latin typeface="Cambria Math" panose="02040503050406030204" pitchFamily="18" charset="0"/>
                      </a:rPr>
                      <m:t>,</m:t>
                    </m:r>
                  </m:oMath>
                </a14:m>
                <a:r>
                  <a:rPr lang="en-AU" dirty="0">
                    <a:latin typeface="+mn-lt"/>
                  </a:rPr>
                  <a:t> of holding the formal for </a:t>
                </a:r>
                <a14:m>
                  <m:oMath xmlns:m="http://schemas.openxmlformats.org/officeDocument/2006/math">
                    <m:r>
                      <a:rPr lang="en-AU" i="1" dirty="0" smtClean="0">
                        <a:latin typeface="Cambria Math" panose="02040503050406030204" pitchFamily="18" charset="0"/>
                      </a:rPr>
                      <m:t>𝑥</m:t>
                    </m:r>
                  </m:oMath>
                </a14:m>
                <a:r>
                  <a:rPr lang="en-AU" dirty="0">
                    <a:latin typeface="+mn-lt"/>
                  </a:rPr>
                  <a:t> people.</a:t>
                </a:r>
              </a:p>
            </p:txBody>
          </p:sp>
        </mc:Choice>
        <mc:Fallback xmlns="">
          <p:sp>
            <p:nvSpPr>
              <p:cNvPr id="12" name="Text Placeholder 11">
                <a:extLst>
                  <a:ext uri="{FF2B5EF4-FFF2-40B4-BE49-F238E27FC236}">
                    <a16:creationId xmlns:a16="http://schemas.microsoft.com/office/drawing/2014/main" id="{3BB6D501-EC86-10D8-B0B2-1279D0FA3BAC}"/>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64AA856-19CE-1EA7-6EF1-6B471591DD9D}"/>
                  </a:ext>
                </a:extLst>
              </p:cNvPr>
              <p:cNvSpPr txBox="1"/>
              <p:nvPr/>
            </p:nvSpPr>
            <p:spPr>
              <a:xfrm>
                <a:off x="628555" y="3513803"/>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
                    </m:oMathParaPr>
                    <m:oMath xmlns:m="http://schemas.openxmlformats.org/officeDocument/2006/math">
                      <m:r>
                        <m:rPr>
                          <m:sty m:val="p"/>
                        </m:rPr>
                        <a:rPr lang="en-AU" sz="1800" b="0" i="0" dirty="0" smtClean="0">
                          <a:latin typeface="Cambria Math" panose="02040503050406030204" pitchFamily="18" charset="0"/>
                        </a:rPr>
                        <m:t>Fixed</m:t>
                      </m:r>
                      <m:r>
                        <a:rPr lang="en-AU" sz="1800" b="0" i="0" dirty="0" smtClean="0">
                          <a:latin typeface="Cambria Math" panose="02040503050406030204" pitchFamily="18" charset="0"/>
                        </a:rPr>
                        <m:t> </m:t>
                      </m:r>
                      <m:r>
                        <m:rPr>
                          <m:sty m:val="p"/>
                        </m:rPr>
                        <a:rPr lang="en-AU" sz="1800" b="0" i="0" dirty="0" smtClean="0">
                          <a:latin typeface="Cambria Math" panose="02040503050406030204" pitchFamily="18" charset="0"/>
                        </a:rPr>
                        <m:t>costs</m:t>
                      </m:r>
                      <m:r>
                        <a:rPr lang="en-AU" sz="1800" b="0" i="1" dirty="0" smtClean="0">
                          <a:latin typeface="Cambria Math" panose="02040503050406030204" pitchFamily="18" charset="0"/>
                        </a:rPr>
                        <m:t> </m:t>
                      </m:r>
                      <m:r>
                        <m:rPr>
                          <m:aln/>
                        </m:rPr>
                        <a:rPr lang="en-AU" sz="1800" b="0" i="1" dirty="0" smtClean="0">
                          <a:latin typeface="Cambria Math" panose="02040503050406030204" pitchFamily="18" charset="0"/>
                        </a:rPr>
                        <m:t>=</m:t>
                      </m:r>
                      <m:r>
                        <a:rPr lang="en-AU" sz="1800" b="0" i="1" dirty="0" smtClean="0">
                          <a:latin typeface="Cambria Math" panose="02040503050406030204" pitchFamily="18" charset="0"/>
                        </a:rPr>
                        <m:t>375 +1125</m:t>
                      </m:r>
                    </m:oMath>
                  </m:oMathPara>
                </a14:m>
                <a:endParaRPr lang="en-AU" sz="1800" b="0" i="1" dirty="0">
                  <a:latin typeface="Cambria Math" panose="02040503050406030204" pitchFamily="18" charset="0"/>
                </a:endParaRPr>
              </a:p>
              <a:p>
                <a:pPr algn="l"/>
                <a14:m>
                  <m:oMathPara xmlns:m="http://schemas.openxmlformats.org/officeDocument/2006/math">
                    <m:oMathParaPr>
                      <m:jc m:val="center"/>
                    </m:oMathParaPr>
                    <m:oMath xmlns:m="http://schemas.openxmlformats.org/officeDocument/2006/math">
                      <m:r>
                        <a:rPr lang="en-AU" sz="1800" b="0" i="1" dirty="0" smtClean="0">
                          <a:latin typeface="Cambria Math" panose="02040503050406030204" pitchFamily="18" charset="0"/>
                        </a:rPr>
                        <m:t>                        = $1500</m:t>
                      </m:r>
                    </m:oMath>
                  </m:oMathPara>
                </a14:m>
                <a:br>
                  <a:rPr lang="en-AU" sz="1800" b="0" i="1" dirty="0">
                    <a:latin typeface="Cambria Math" panose="02040503050406030204" pitchFamily="18" charset="0"/>
                  </a:rPr>
                </a:br>
                <a:endParaRPr lang="en-AU" sz="1800" b="0" i="1" dirty="0">
                  <a:latin typeface="Cambria Math" panose="02040503050406030204" pitchFamily="18" charset="0"/>
                </a:endParaRPr>
              </a:p>
              <a:p>
                <a:pPr algn="l"/>
                <a:endParaRPr lang="en-AU" sz="1800" b="0" i="1" dirty="0">
                  <a:latin typeface="Cambria Math" panose="02040503050406030204" pitchFamily="18" charset="0"/>
                </a:endParaRPr>
              </a:p>
              <a:p>
                <a:pPr algn="l"/>
                <a14:m>
                  <m:oMathPara xmlns:m="http://schemas.openxmlformats.org/officeDocument/2006/math">
                    <m:oMathParaPr>
                      <m:jc m:val="center"/>
                    </m:oMathParaPr>
                    <m:oMath xmlns:m="http://schemas.openxmlformats.org/officeDocument/2006/math">
                      <m:r>
                        <m:rPr>
                          <m:sty m:val="p"/>
                        </m:rPr>
                        <a:rPr lang="en-AU" sz="1800" b="0" i="0" dirty="0" smtClean="0">
                          <a:latin typeface="Cambria Math" panose="02040503050406030204" pitchFamily="18" charset="0"/>
                        </a:rPr>
                        <m:t>Variable</m:t>
                      </m:r>
                      <m:r>
                        <a:rPr lang="en-AU" sz="1800" b="0" i="0" dirty="0" smtClean="0">
                          <a:latin typeface="Cambria Math" panose="02040503050406030204" pitchFamily="18" charset="0"/>
                        </a:rPr>
                        <m:t> </m:t>
                      </m:r>
                      <m:r>
                        <m:rPr>
                          <m:sty m:val="p"/>
                        </m:rPr>
                        <a:rPr lang="en-AU" sz="1800" b="0" i="0" dirty="0" smtClean="0">
                          <a:latin typeface="Cambria Math" panose="02040503050406030204" pitchFamily="18" charset="0"/>
                        </a:rPr>
                        <m:t>costs</m:t>
                      </m:r>
                      <m:r>
                        <a:rPr lang="en-AU" sz="1800" b="0" i="0" dirty="0" smtClean="0">
                          <a:latin typeface="Cambria Math" panose="02040503050406030204" pitchFamily="18" charset="0"/>
                        </a:rPr>
                        <m:t> </m:t>
                      </m:r>
                      <m:r>
                        <a:rPr lang="en-AU" sz="1800" b="0" i="1" dirty="0" smtClean="0">
                          <a:latin typeface="Cambria Math" panose="02040503050406030204" pitchFamily="18" charset="0"/>
                        </a:rPr>
                        <m:t>= $25</m:t>
                      </m:r>
                      <m:r>
                        <a:rPr lang="en-AU" sz="1800" b="0" i="1" dirty="0" smtClean="0">
                          <a:latin typeface="Cambria Math" panose="02040503050406030204" pitchFamily="18" charset="0"/>
                        </a:rPr>
                        <m:t>𝑥</m:t>
                      </m:r>
                    </m:oMath>
                  </m:oMathPara>
                </a14:m>
                <a:endParaRPr lang="en-AU" sz="1800" b="0" i="1" dirty="0">
                  <a:latin typeface="Cambria Math" panose="02040503050406030204" pitchFamily="18" charset="0"/>
                </a:endParaRPr>
              </a:p>
              <a:p>
                <a:pPr algn="l"/>
                <a:endParaRPr lang="en-AU" sz="1800" b="0" i="1" dirty="0">
                  <a:latin typeface="Cambria Math" panose="02040503050406030204" pitchFamily="18" charset="0"/>
                </a:endParaRPr>
              </a:p>
              <a:p>
                <a:pPr algn="l"/>
                <a14:m>
                  <m:oMathPara xmlns:m="http://schemas.openxmlformats.org/officeDocument/2006/math">
                    <m:oMathParaPr>
                      <m:jc m:val="center"/>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𝐶</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)=1500+25</m:t>
                      </m:r>
                      <m:r>
                        <a:rPr lang="en-AU" sz="1800" b="0" i="1" smtClean="0">
                          <a:latin typeface="Cambria Math" panose="02040503050406030204" pitchFamily="18" charset="0"/>
                        </a:rPr>
                        <m:t>𝑥</m:t>
                      </m:r>
                    </m:oMath>
                  </m:oMathPara>
                </a14:m>
                <a:endParaRPr lang="en-AU" sz="180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064AA856-19CE-1EA7-6EF1-6B471591DD9D}"/>
                  </a:ext>
                </a:extLst>
              </p:cNvPr>
              <p:cNvSpPr txBox="1">
                <a:spLocks noRot="1" noChangeAspect="1" noMove="1" noResize="1" noEditPoints="1" noAdjustHandles="1" noChangeArrowheads="1" noChangeShapeType="1" noTextEdit="1"/>
              </p:cNvSpPr>
              <p:nvPr/>
            </p:nvSpPr>
            <p:spPr>
              <a:xfrm>
                <a:off x="628555" y="3513803"/>
                <a:ext cx="914400" cy="914400"/>
              </a:xfrm>
              <a:prstGeom prst="rect">
                <a:avLst/>
              </a:prstGeom>
              <a:blipFill>
                <a:blip r:embed="rId4"/>
                <a:stretch>
                  <a:fillRect l="-12329" t="-1370" r="-194521" b="-90411"/>
                </a:stretch>
              </a:blipFill>
            </p:spPr>
            <p:txBody>
              <a:bodyPr/>
              <a:lstStyle/>
              <a:p>
                <a:r>
                  <a:rPr lang="en-AU">
                    <a:noFill/>
                  </a:rPr>
                  <a:t> </a:t>
                </a:r>
              </a:p>
            </p:txBody>
          </p:sp>
        </mc:Fallback>
      </mc:AlternateContent>
      <p:sp>
        <p:nvSpPr>
          <p:cNvPr id="2" name="Rectangle 1">
            <a:extLst>
              <a:ext uri="{FF2B5EF4-FFF2-40B4-BE49-F238E27FC236}">
                <a16:creationId xmlns:a16="http://schemas.microsoft.com/office/drawing/2014/main" id="{4E902328-B7E8-C733-9A3D-7D57AD2CECEE}"/>
              </a:ext>
              <a:ext uri="{C183D7F6-B498-43B3-948B-1728B52AA6E4}">
                <adec:decorative xmlns:adec="http://schemas.microsoft.com/office/drawing/2017/decorative" val="1"/>
              </a:ext>
            </a:extLst>
          </p:cNvPr>
          <p:cNvSpPr/>
          <p:nvPr/>
        </p:nvSpPr>
        <p:spPr>
          <a:xfrm>
            <a:off x="10295622" y="1647265"/>
            <a:ext cx="578224"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C79291F5-D0FC-0848-4AEB-1632AD86A071}"/>
              </a:ext>
              <a:ext uri="{C183D7F6-B498-43B3-948B-1728B52AA6E4}">
                <adec:decorative xmlns:adec="http://schemas.microsoft.com/office/drawing/2017/decorative" val="1"/>
              </a:ext>
            </a:extLst>
          </p:cNvPr>
          <p:cNvSpPr/>
          <p:nvPr/>
        </p:nvSpPr>
        <p:spPr>
          <a:xfrm>
            <a:off x="2089087" y="2068607"/>
            <a:ext cx="721660"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171EC397-0BDD-D212-5C70-142A1CCF2946}"/>
              </a:ext>
              <a:ext uri="{C183D7F6-B498-43B3-948B-1728B52AA6E4}">
                <adec:decorative xmlns:adec="http://schemas.microsoft.com/office/drawing/2017/decorative" val="1"/>
              </a:ext>
            </a:extLst>
          </p:cNvPr>
          <p:cNvSpPr/>
          <p:nvPr/>
        </p:nvSpPr>
        <p:spPr>
          <a:xfrm>
            <a:off x="6920807" y="2068607"/>
            <a:ext cx="1772772"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BE294D78-D100-156E-1B6C-0AA3A10982D3}"/>
              </a:ext>
              <a:ext uri="{C183D7F6-B498-43B3-948B-1728B52AA6E4}">
                <adec:decorative xmlns:adec="http://schemas.microsoft.com/office/drawing/2017/decorative" val="1"/>
              </a:ext>
            </a:extLst>
          </p:cNvPr>
          <p:cNvSpPr/>
          <p:nvPr/>
        </p:nvSpPr>
        <p:spPr>
          <a:xfrm>
            <a:off x="1484778" y="2711055"/>
            <a:ext cx="2999816"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D3E06296-D0CB-09E7-146B-CBF63F0B411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225128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973F6-AFEF-2C8A-1057-07AACF5788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6330CA-4A69-C2FA-AFEC-C1013FAD1CA0}"/>
              </a:ext>
            </a:extLst>
          </p:cNvPr>
          <p:cNvSpPr>
            <a:spLocks noGrp="1"/>
          </p:cNvSpPr>
          <p:nvPr>
            <p:ph type="title"/>
          </p:nvPr>
        </p:nvSpPr>
        <p:spPr/>
        <p:txBody>
          <a:bodyPr/>
          <a:lstStyle/>
          <a:p>
            <a:r>
              <a:rPr lang="en-AU" dirty="0">
                <a:latin typeface="+mj-lt"/>
              </a:rPr>
              <a:t>Worked example – 1(b)</a:t>
            </a:r>
          </a:p>
        </p:txBody>
      </p:sp>
      <p:sp>
        <p:nvSpPr>
          <p:cNvPr id="13" name="Text Placeholder 12">
            <a:extLst>
              <a:ext uri="{FF2B5EF4-FFF2-40B4-BE49-F238E27FC236}">
                <a16:creationId xmlns:a16="http://schemas.microsoft.com/office/drawing/2014/main" id="{F0B01B76-2304-29BF-D085-75665CCA79FD}"/>
              </a:ext>
            </a:extLst>
          </p:cNvPr>
          <p:cNvSpPr>
            <a:spLocks noGrp="1"/>
          </p:cNvSpPr>
          <p:nvPr>
            <p:ph type="body" sz="quarter" idx="18"/>
          </p:nvPr>
        </p:nvSpPr>
        <p:spPr/>
        <p:txBody>
          <a:bodyPr/>
          <a:lstStyle/>
          <a:p>
            <a:r>
              <a:rPr lang="en-AU" dirty="0">
                <a:latin typeface="+mj-lt"/>
              </a:rPr>
              <a:t>Example 1 – part b</a:t>
            </a:r>
          </a:p>
        </p:txBody>
      </p:sp>
      <p:sp>
        <p:nvSpPr>
          <p:cNvPr id="12" name="Text Placeholder 11">
            <a:extLst>
              <a:ext uri="{FF2B5EF4-FFF2-40B4-BE49-F238E27FC236}">
                <a16:creationId xmlns:a16="http://schemas.microsoft.com/office/drawing/2014/main" id="{BFE9DD0E-CA0C-CF67-E7CE-147C7C6A09A9}"/>
              </a:ext>
            </a:extLst>
          </p:cNvPr>
          <p:cNvSpPr>
            <a:spLocks noGrp="1"/>
          </p:cNvSpPr>
          <p:nvPr>
            <p:ph type="body" sz="quarter" idx="17"/>
          </p:nvPr>
        </p:nvSpPr>
        <p:spPr/>
        <p:txBody>
          <a:bodyPr/>
          <a:lstStyle/>
          <a:p>
            <a:r>
              <a:rPr lang="en-AU" dirty="0">
                <a:latin typeface="+mn-lt"/>
              </a:rPr>
              <a:t>Phil and Dave are planning to hold a fundraising event. They can hire a function room for $500 and a musical act for $750. Food and beverages will cost them $35 per person. </a:t>
            </a:r>
          </a:p>
          <a:p>
            <a:r>
              <a:rPr lang="en-AU" dirty="0">
                <a:latin typeface="+mn-lt"/>
              </a:rPr>
              <a:t>b) They plan to charge $60 per ticket. Graph the income and costs of holding the event.</a:t>
            </a:r>
          </a:p>
          <a:p>
            <a:endParaRPr lang="en-AU" dirty="0">
              <a:latin typeface="+mn-lt"/>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97CAD0D-8747-B4E3-3909-7A0EAAFA91E5}"/>
                  </a:ext>
                </a:extLst>
              </p:cNvPr>
              <p:cNvSpPr txBox="1"/>
              <p:nvPr/>
            </p:nvSpPr>
            <p:spPr>
              <a:xfrm>
                <a:off x="359999" y="3429000"/>
                <a:ext cx="4523972" cy="1517073"/>
              </a:xfrm>
              <a:prstGeom prst="rect">
                <a:avLst/>
              </a:prstGeom>
              <a:noFill/>
            </p:spPr>
            <p:txBody>
              <a:bodyPr wrap="square" lIns="0" tIns="0" rIns="0" bIns="0" rtlCol="0">
                <a:noAutofit/>
              </a:bodyPr>
              <a:lstStyle/>
              <a:p>
                <a:pPr algn="l"/>
                <a:r>
                  <a:rPr lang="en-AU" sz="1800" b="1" dirty="0"/>
                  <a:t>Answers from previous parts</a:t>
                </a:r>
              </a:p>
              <a:p>
                <a:pPr algn="l"/>
                <a:endParaRPr lang="en-AU" sz="1800" b="1" i="1" dirty="0">
                  <a:latin typeface="Cambria Math" panose="02040503050406030204" pitchFamily="18" charset="0"/>
                </a:endParaRPr>
              </a:p>
              <a:p>
                <a:pPr algn="l"/>
                <a14:m>
                  <m:oMathPara xmlns:m="http://schemas.openxmlformats.org/officeDocument/2006/math">
                    <m:oMathParaPr>
                      <m:jc m:val="left"/>
                    </m:oMathParaPr>
                    <m:oMath xmlns:m="http://schemas.openxmlformats.org/officeDocument/2006/math">
                      <m:r>
                        <a:rPr lang="en-AU" sz="1800" b="0" i="1" smtClean="0">
                          <a:solidFill>
                            <a:schemeClr val="tx2"/>
                          </a:solidFill>
                          <a:latin typeface="Cambria Math" panose="02040503050406030204" pitchFamily="18" charset="0"/>
                        </a:rPr>
                        <m:t>𝐶</m:t>
                      </m:r>
                      <m:r>
                        <a:rPr lang="en-AU" sz="1800" b="0" i="1" smtClean="0">
                          <a:solidFill>
                            <a:schemeClr val="tx2"/>
                          </a:solidFill>
                          <a:latin typeface="Cambria Math" panose="02040503050406030204" pitchFamily="18" charset="0"/>
                        </a:rPr>
                        <m:t>(</m:t>
                      </m:r>
                      <m:r>
                        <a:rPr lang="en-AU" sz="1800" b="0" i="1" smtClean="0">
                          <a:solidFill>
                            <a:schemeClr val="tx2"/>
                          </a:solidFill>
                          <a:latin typeface="Cambria Math" panose="02040503050406030204" pitchFamily="18" charset="0"/>
                        </a:rPr>
                        <m:t>𝑥</m:t>
                      </m:r>
                      <m:r>
                        <a:rPr lang="en-AU" sz="1800" b="0" i="1" smtClean="0">
                          <a:solidFill>
                            <a:schemeClr val="tx2"/>
                          </a:solidFill>
                          <a:latin typeface="Cambria Math" panose="02040503050406030204" pitchFamily="18" charset="0"/>
                        </a:rPr>
                        <m:t>)=1250+35</m:t>
                      </m:r>
                      <m:r>
                        <a:rPr lang="en-AU" sz="1800" b="0" i="1" smtClean="0">
                          <a:solidFill>
                            <a:schemeClr val="tx2"/>
                          </a:solidFill>
                          <a:latin typeface="Cambria Math" panose="02040503050406030204" pitchFamily="18" charset="0"/>
                        </a:rPr>
                        <m:t>𝑥</m:t>
                      </m:r>
                    </m:oMath>
                  </m:oMathPara>
                </a14:m>
                <a:endParaRPr lang="en-AU" sz="1800" i="1" dirty="0">
                  <a:solidFill>
                    <a:schemeClr val="tx2"/>
                  </a:solidFill>
                  <a:latin typeface="Cambria Math" panose="02040503050406030204" pitchFamily="18" charset="0"/>
                </a:endParaRPr>
              </a:p>
              <a:p>
                <a:pPr algn="l"/>
                <a:endParaRPr lang="en-AU" sz="1800" i="1" dirty="0">
                  <a:latin typeface="Cambria Math" panose="02040503050406030204" pitchFamily="18" charset="0"/>
                </a:endParaRPr>
              </a:p>
              <a:p>
                <a:r>
                  <a:rPr lang="en-AU" sz="1800" b="1" dirty="0"/>
                  <a:t>Equation from the new information.</a:t>
                </a:r>
              </a:p>
              <a:p>
                <a:endParaRPr lang="en-AU" sz="1800" b="1" dirty="0"/>
              </a:p>
              <a:p>
                <a:pPr/>
                <a14:m>
                  <m:oMathPara xmlns:m="http://schemas.openxmlformats.org/officeDocument/2006/math">
                    <m:oMathParaPr>
                      <m:jc m:val="left"/>
                    </m:oMathParaPr>
                    <m:oMath xmlns:m="http://schemas.openxmlformats.org/officeDocument/2006/math">
                      <m:r>
                        <a:rPr lang="en-AU" sz="1800" b="0" i="1" smtClean="0">
                          <a:solidFill>
                            <a:schemeClr val="accent1"/>
                          </a:solidFill>
                          <a:latin typeface="Cambria Math" panose="02040503050406030204" pitchFamily="18" charset="0"/>
                        </a:rPr>
                        <m:t>𝑅</m:t>
                      </m:r>
                      <m:d>
                        <m:dPr>
                          <m:ctrlPr>
                            <a:rPr lang="en-AU" sz="1800" b="0" i="1" smtClean="0">
                              <a:solidFill>
                                <a:schemeClr val="accent1"/>
                              </a:solidFill>
                              <a:latin typeface="Cambria Math" panose="02040503050406030204" pitchFamily="18" charset="0"/>
                            </a:rPr>
                          </m:ctrlPr>
                        </m:dPr>
                        <m:e>
                          <m:r>
                            <a:rPr lang="en-AU" sz="1800" b="0" i="1" smtClean="0">
                              <a:solidFill>
                                <a:schemeClr val="accent1"/>
                              </a:solidFill>
                              <a:latin typeface="Cambria Math" panose="02040503050406030204" pitchFamily="18" charset="0"/>
                            </a:rPr>
                            <m:t>𝑥</m:t>
                          </m:r>
                        </m:e>
                      </m:d>
                      <m:r>
                        <a:rPr lang="en-AU" sz="1800" b="0" i="1" smtClean="0">
                          <a:solidFill>
                            <a:schemeClr val="accent1"/>
                          </a:solidFill>
                          <a:latin typeface="Cambria Math" panose="02040503050406030204" pitchFamily="18" charset="0"/>
                        </a:rPr>
                        <m:t>=60</m:t>
                      </m:r>
                      <m:r>
                        <a:rPr lang="en-AU" sz="1800" b="0" i="1" smtClean="0">
                          <a:solidFill>
                            <a:schemeClr val="accent1"/>
                          </a:solidFill>
                          <a:latin typeface="Cambria Math" panose="02040503050406030204" pitchFamily="18" charset="0"/>
                        </a:rPr>
                        <m:t>𝑥</m:t>
                      </m:r>
                    </m:oMath>
                  </m:oMathPara>
                </a14:m>
                <a:endParaRPr lang="en-AU" sz="1800" dirty="0">
                  <a:solidFill>
                    <a:schemeClr val="accent1"/>
                  </a:solidFill>
                </a:endParaRPr>
              </a:p>
            </p:txBody>
          </p:sp>
        </mc:Choice>
        <mc:Fallback xmlns="">
          <p:sp>
            <p:nvSpPr>
              <p:cNvPr id="11" name="TextBox 10">
                <a:extLst>
                  <a:ext uri="{FF2B5EF4-FFF2-40B4-BE49-F238E27FC236}">
                    <a16:creationId xmlns:a16="http://schemas.microsoft.com/office/drawing/2014/main" id="{B97CAD0D-8747-B4E3-3909-7A0EAAFA91E5}"/>
                  </a:ext>
                </a:extLst>
              </p:cNvPr>
              <p:cNvSpPr txBox="1">
                <a:spLocks noRot="1" noChangeAspect="1" noMove="1" noResize="1" noEditPoints="1" noAdjustHandles="1" noChangeArrowheads="1" noChangeShapeType="1" noTextEdit="1"/>
              </p:cNvSpPr>
              <p:nvPr/>
            </p:nvSpPr>
            <p:spPr>
              <a:xfrm>
                <a:off x="359999" y="3429000"/>
                <a:ext cx="4523972" cy="1517073"/>
              </a:xfrm>
              <a:prstGeom prst="rect">
                <a:avLst/>
              </a:prstGeom>
              <a:blipFill>
                <a:blip r:embed="rId5"/>
                <a:stretch>
                  <a:fillRect l="-3100" t="-5242" b="-28629"/>
                </a:stretch>
              </a:blipFill>
            </p:spPr>
            <p:txBody>
              <a:bodyPr/>
              <a:lstStyle/>
              <a:p>
                <a:r>
                  <a:rPr lang="en-AU">
                    <a:noFill/>
                  </a:rPr>
                  <a:t> </a:t>
                </a:r>
              </a:p>
            </p:txBody>
          </p:sp>
        </mc:Fallback>
      </mc:AlternateContent>
      <p:pic>
        <p:nvPicPr>
          <p:cNvPr id="22" name="Picture 21" descr="The equations y = 1250 + 35x and y = 60x are plotted on the Cartesian plane.">
            <a:extLst>
              <a:ext uri="{FF2B5EF4-FFF2-40B4-BE49-F238E27FC236}">
                <a16:creationId xmlns:a16="http://schemas.microsoft.com/office/drawing/2014/main" id="{141F2643-3940-D037-0160-C33A9B161836}"/>
              </a:ext>
            </a:extLst>
          </p:cNvPr>
          <p:cNvPicPr>
            <a:picLocks noChangeAspect="1"/>
          </p:cNvPicPr>
          <p:nvPr/>
        </p:nvPicPr>
        <p:blipFill>
          <a:blip r:embed="rId6"/>
          <a:stretch>
            <a:fillRect/>
          </a:stretch>
        </p:blipFill>
        <p:spPr>
          <a:xfrm>
            <a:off x="5209895" y="3113219"/>
            <a:ext cx="5902105" cy="3575099"/>
          </a:xfrm>
          <a:prstGeom prst="rect">
            <a:avLst/>
          </a:prstGeom>
        </p:spPr>
      </p:pic>
      <p:sp>
        <p:nvSpPr>
          <p:cNvPr id="2" name="Speech Bubble: Rectangle with Corners Rounded 1">
            <a:extLst>
              <a:ext uri="{FF2B5EF4-FFF2-40B4-BE49-F238E27FC236}">
                <a16:creationId xmlns:a16="http://schemas.microsoft.com/office/drawing/2014/main" id="{49625BB3-4EEC-C4D3-39AC-A49A48106209}"/>
              </a:ext>
            </a:extLst>
          </p:cNvPr>
          <p:cNvSpPr/>
          <p:nvPr/>
        </p:nvSpPr>
        <p:spPr>
          <a:xfrm>
            <a:off x="371670" y="5553789"/>
            <a:ext cx="3541466" cy="1142211"/>
          </a:xfrm>
          <a:prstGeom prst="wedgeRoundRectCallout">
            <a:avLst>
              <a:gd name="adj1" fmla="val -24061"/>
              <a:gd name="adj2" fmla="val -639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Where did this income function come from?</a:t>
            </a:r>
          </a:p>
        </p:txBody>
      </p:sp>
      <p:sp>
        <p:nvSpPr>
          <p:cNvPr id="14" name="Speech Bubble: Rectangle with Corners Rounded 13">
            <a:extLst>
              <a:ext uri="{FF2B5EF4-FFF2-40B4-BE49-F238E27FC236}">
                <a16:creationId xmlns:a16="http://schemas.microsoft.com/office/drawing/2014/main" id="{59B03867-8616-497E-9DBD-D4BA5C937CD7}"/>
              </a:ext>
            </a:extLst>
          </p:cNvPr>
          <p:cNvSpPr/>
          <p:nvPr/>
        </p:nvSpPr>
        <p:spPr>
          <a:xfrm>
            <a:off x="8474548" y="4719808"/>
            <a:ext cx="3541466" cy="1142211"/>
          </a:xfrm>
          <a:prstGeom prst="wedgeRoundRectCallout">
            <a:avLst>
              <a:gd name="adj1" fmla="val -36724"/>
              <a:gd name="adj2" fmla="val -691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information can we interpret from the graph?</a:t>
            </a:r>
          </a:p>
        </p:txBody>
      </p:sp>
      <p:sp>
        <p:nvSpPr>
          <p:cNvPr id="5" name="Rectangle 4">
            <a:extLst>
              <a:ext uri="{FF2B5EF4-FFF2-40B4-BE49-F238E27FC236}">
                <a16:creationId xmlns:a16="http://schemas.microsoft.com/office/drawing/2014/main" id="{2225DDFD-BBB4-CB60-49DF-0063FB254F4D}"/>
              </a:ext>
              <a:ext uri="{C183D7F6-B498-43B3-948B-1728B52AA6E4}">
                <adec:decorative xmlns:adec="http://schemas.microsoft.com/office/drawing/2017/decorative" val="1"/>
              </a:ext>
            </a:extLst>
          </p:cNvPr>
          <p:cNvSpPr/>
          <p:nvPr/>
        </p:nvSpPr>
        <p:spPr>
          <a:xfrm>
            <a:off x="10394576" y="1647265"/>
            <a:ext cx="578224"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C4A61E64-85ED-7B40-957C-DBE966235B94}"/>
              </a:ext>
              <a:ext uri="{C183D7F6-B498-43B3-948B-1728B52AA6E4}">
                <adec:decorative xmlns:adec="http://schemas.microsoft.com/office/drawing/2017/decorative" val="1"/>
              </a:ext>
            </a:extLst>
          </p:cNvPr>
          <p:cNvSpPr/>
          <p:nvPr/>
        </p:nvSpPr>
        <p:spPr>
          <a:xfrm>
            <a:off x="2082052" y="2068607"/>
            <a:ext cx="578224"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01EA7CF1-473B-047C-6042-7DCA4F944107}"/>
              </a:ext>
              <a:ext uri="{C183D7F6-B498-43B3-948B-1728B52AA6E4}">
                <adec:decorative xmlns:adec="http://schemas.microsoft.com/office/drawing/2017/decorative" val="1"/>
              </a:ext>
            </a:extLst>
          </p:cNvPr>
          <p:cNvSpPr/>
          <p:nvPr/>
        </p:nvSpPr>
        <p:spPr>
          <a:xfrm>
            <a:off x="6739216" y="2076630"/>
            <a:ext cx="1772772"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021785F4-93AD-7D96-2123-ECEB84671C93}"/>
              </a:ext>
              <a:ext uri="{C183D7F6-B498-43B3-948B-1728B52AA6E4}">
                <adec:decorative xmlns:adec="http://schemas.microsoft.com/office/drawing/2017/decorative" val="1"/>
              </a:ext>
            </a:extLst>
          </p:cNvPr>
          <p:cNvSpPr/>
          <p:nvPr/>
        </p:nvSpPr>
        <p:spPr>
          <a:xfrm>
            <a:off x="2920252" y="2730544"/>
            <a:ext cx="1618130"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C04176C1-A14E-E835-4380-C44FC9FC3868}"/>
              </a:ext>
              <a:ext uri="{C183D7F6-B498-43B3-948B-1728B52AA6E4}">
                <adec:decorative xmlns:adec="http://schemas.microsoft.com/office/drawing/2017/decorative" val="1"/>
              </a:ext>
            </a:extLst>
          </p:cNvPr>
          <p:cNvSpPr/>
          <p:nvPr/>
        </p:nvSpPr>
        <p:spPr>
          <a:xfrm>
            <a:off x="4619064" y="2726609"/>
            <a:ext cx="719418"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3DD2F6D9-84C1-42C5-F259-FF93EBB674A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142693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1CEE6-04F0-600F-0E82-2537A8FC4E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302863-B17B-56D0-A647-1E7687F9E0B3}"/>
              </a:ext>
            </a:extLst>
          </p:cNvPr>
          <p:cNvSpPr>
            <a:spLocks noGrp="1"/>
          </p:cNvSpPr>
          <p:nvPr>
            <p:ph type="title"/>
          </p:nvPr>
        </p:nvSpPr>
        <p:spPr/>
        <p:txBody>
          <a:bodyPr/>
          <a:lstStyle/>
          <a:p>
            <a:r>
              <a:rPr lang="en-AU" dirty="0">
                <a:latin typeface="+mj-lt"/>
              </a:rPr>
              <a:t>Worked example (your turn) (2)</a:t>
            </a:r>
          </a:p>
        </p:txBody>
      </p:sp>
      <p:sp>
        <p:nvSpPr>
          <p:cNvPr id="13" name="Text Placeholder 12">
            <a:extLst>
              <a:ext uri="{FF2B5EF4-FFF2-40B4-BE49-F238E27FC236}">
                <a16:creationId xmlns:a16="http://schemas.microsoft.com/office/drawing/2014/main" id="{B5788B8D-394F-66D0-F518-1AA27C3CB402}"/>
              </a:ext>
            </a:extLst>
          </p:cNvPr>
          <p:cNvSpPr>
            <a:spLocks noGrp="1"/>
          </p:cNvSpPr>
          <p:nvPr>
            <p:ph type="body" sz="quarter" idx="18"/>
          </p:nvPr>
        </p:nvSpPr>
        <p:spPr>
          <a:xfrm>
            <a:off x="360000" y="982520"/>
            <a:ext cx="11483998" cy="356423"/>
          </a:xfrm>
        </p:spPr>
        <p:txBody>
          <a:bodyPr/>
          <a:lstStyle/>
          <a:p>
            <a:r>
              <a:rPr lang="en-AU" dirty="0">
                <a:latin typeface="+mj-lt"/>
              </a:rPr>
              <a:t>Example 2 – part b</a:t>
            </a:r>
          </a:p>
        </p:txBody>
      </p:sp>
      <p:sp>
        <p:nvSpPr>
          <p:cNvPr id="12" name="Text Placeholder 11">
            <a:extLst>
              <a:ext uri="{FF2B5EF4-FFF2-40B4-BE49-F238E27FC236}">
                <a16:creationId xmlns:a16="http://schemas.microsoft.com/office/drawing/2014/main" id="{FBBAECCD-1B3E-997D-C9D9-33A41AFE0278}"/>
              </a:ext>
            </a:extLst>
          </p:cNvPr>
          <p:cNvSpPr>
            <a:spLocks noGrp="1"/>
          </p:cNvSpPr>
          <p:nvPr>
            <p:ph type="body" sz="quarter" idx="17"/>
          </p:nvPr>
        </p:nvSpPr>
        <p:spPr/>
        <p:txBody>
          <a:bodyPr/>
          <a:lstStyle/>
          <a:p>
            <a:r>
              <a:rPr lang="en-AU" dirty="0">
                <a:latin typeface="+mn-lt"/>
              </a:rPr>
              <a:t>Margot, Edith and Agnes are planning a school formal. They can hire a function room for $375 and a musical act for $1125. Food and beverages will cost them $25 per person. </a:t>
            </a:r>
          </a:p>
          <a:p>
            <a:r>
              <a:rPr lang="en-AU" dirty="0">
                <a:latin typeface="+mn-lt"/>
              </a:rPr>
              <a:t>b) </a:t>
            </a:r>
            <a:r>
              <a:rPr lang="en-AU" dirty="0"/>
              <a:t>They plan to charge $75 per ticket. Graph the revenue and costs of holding the event.</a:t>
            </a:r>
            <a:endParaRPr lang="en-AU" dirty="0">
              <a:latin typeface="+mn-lt"/>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B40EEAF-7DBC-4E99-60B8-A87774B2E3F5}"/>
                  </a:ext>
                </a:extLst>
              </p:cNvPr>
              <p:cNvSpPr txBox="1"/>
              <p:nvPr/>
            </p:nvSpPr>
            <p:spPr>
              <a:xfrm>
                <a:off x="359999" y="3429000"/>
                <a:ext cx="4523972" cy="1517073"/>
              </a:xfrm>
              <a:prstGeom prst="rect">
                <a:avLst/>
              </a:prstGeom>
              <a:noFill/>
            </p:spPr>
            <p:txBody>
              <a:bodyPr wrap="square" lIns="0" tIns="0" rIns="0" bIns="0" rtlCol="0">
                <a:noAutofit/>
              </a:bodyPr>
              <a:lstStyle/>
              <a:p>
                <a:pPr algn="l"/>
                <a:r>
                  <a:rPr lang="en-AU" sz="1800" b="1" dirty="0"/>
                  <a:t>Answers from previous parts</a:t>
                </a:r>
              </a:p>
              <a:p>
                <a:pPr algn="l"/>
                <a:endParaRPr lang="en-AU" sz="1800" b="1" i="1" dirty="0">
                  <a:latin typeface="Cambria Math" panose="02040503050406030204" pitchFamily="18" charset="0"/>
                </a:endParaRPr>
              </a:p>
              <a:p>
                <a:pPr algn="l"/>
                <a14:m>
                  <m:oMathPara xmlns:m="http://schemas.openxmlformats.org/officeDocument/2006/math">
                    <m:oMathParaPr>
                      <m:jc m:val="left"/>
                    </m:oMathParaPr>
                    <m:oMath xmlns:m="http://schemas.openxmlformats.org/officeDocument/2006/math">
                      <m:r>
                        <a:rPr lang="en-AU" sz="1800" b="0" i="1" smtClean="0">
                          <a:solidFill>
                            <a:schemeClr val="tx2"/>
                          </a:solidFill>
                          <a:latin typeface="Cambria Math" panose="02040503050406030204" pitchFamily="18" charset="0"/>
                        </a:rPr>
                        <m:t>𝐶</m:t>
                      </m:r>
                      <m:r>
                        <a:rPr lang="en-AU" sz="1800" b="0" i="1" smtClean="0">
                          <a:solidFill>
                            <a:schemeClr val="tx2"/>
                          </a:solidFill>
                          <a:latin typeface="Cambria Math" panose="02040503050406030204" pitchFamily="18" charset="0"/>
                        </a:rPr>
                        <m:t>(</m:t>
                      </m:r>
                      <m:r>
                        <a:rPr lang="en-AU" sz="1800" b="0" i="1" smtClean="0">
                          <a:solidFill>
                            <a:schemeClr val="tx2"/>
                          </a:solidFill>
                          <a:latin typeface="Cambria Math" panose="02040503050406030204" pitchFamily="18" charset="0"/>
                        </a:rPr>
                        <m:t>𝑥</m:t>
                      </m:r>
                      <m:r>
                        <a:rPr lang="en-AU" sz="1800" b="0" i="1" smtClean="0">
                          <a:solidFill>
                            <a:schemeClr val="tx2"/>
                          </a:solidFill>
                          <a:latin typeface="Cambria Math" panose="02040503050406030204" pitchFamily="18" charset="0"/>
                        </a:rPr>
                        <m:t>)=1500+25</m:t>
                      </m:r>
                      <m:r>
                        <a:rPr lang="en-AU" sz="1800" b="0" i="1" smtClean="0">
                          <a:solidFill>
                            <a:schemeClr val="tx2"/>
                          </a:solidFill>
                          <a:latin typeface="Cambria Math" panose="02040503050406030204" pitchFamily="18" charset="0"/>
                        </a:rPr>
                        <m:t>𝑥</m:t>
                      </m:r>
                    </m:oMath>
                  </m:oMathPara>
                </a14:m>
                <a:endParaRPr lang="en-AU" sz="1800" i="1" dirty="0">
                  <a:solidFill>
                    <a:schemeClr val="tx2"/>
                  </a:solidFill>
                  <a:latin typeface="Cambria Math" panose="02040503050406030204" pitchFamily="18" charset="0"/>
                </a:endParaRPr>
              </a:p>
              <a:p>
                <a:pPr algn="l"/>
                <a:endParaRPr lang="en-AU" sz="1800" i="1" dirty="0">
                  <a:latin typeface="Cambria Math" panose="02040503050406030204" pitchFamily="18" charset="0"/>
                </a:endParaRPr>
              </a:p>
              <a:p>
                <a:r>
                  <a:rPr lang="en-AU" sz="1800" b="1" dirty="0"/>
                  <a:t>Equation from the new information.</a:t>
                </a:r>
              </a:p>
              <a:p>
                <a:endParaRPr lang="en-AU" sz="1800" b="1" dirty="0"/>
              </a:p>
              <a:p>
                <a:pPr/>
                <a14:m>
                  <m:oMathPara xmlns:m="http://schemas.openxmlformats.org/officeDocument/2006/math">
                    <m:oMathParaPr>
                      <m:jc m:val="left"/>
                    </m:oMathParaPr>
                    <m:oMath xmlns:m="http://schemas.openxmlformats.org/officeDocument/2006/math">
                      <m:r>
                        <a:rPr lang="en-AU" sz="1800" b="0" i="1" smtClean="0">
                          <a:solidFill>
                            <a:schemeClr val="accent1"/>
                          </a:solidFill>
                          <a:latin typeface="Cambria Math" panose="02040503050406030204" pitchFamily="18" charset="0"/>
                        </a:rPr>
                        <m:t>𝑅</m:t>
                      </m:r>
                      <m:d>
                        <m:dPr>
                          <m:ctrlPr>
                            <a:rPr lang="en-AU" sz="1800" b="0" i="1" smtClean="0">
                              <a:solidFill>
                                <a:schemeClr val="accent1"/>
                              </a:solidFill>
                              <a:latin typeface="Cambria Math" panose="02040503050406030204" pitchFamily="18" charset="0"/>
                            </a:rPr>
                          </m:ctrlPr>
                        </m:dPr>
                        <m:e>
                          <m:r>
                            <a:rPr lang="en-AU" sz="1800" b="0" i="1" smtClean="0">
                              <a:solidFill>
                                <a:schemeClr val="accent1"/>
                              </a:solidFill>
                              <a:latin typeface="Cambria Math" panose="02040503050406030204" pitchFamily="18" charset="0"/>
                            </a:rPr>
                            <m:t>𝑥</m:t>
                          </m:r>
                        </m:e>
                      </m:d>
                      <m:r>
                        <a:rPr lang="en-AU" sz="1800" b="0" i="1" smtClean="0">
                          <a:solidFill>
                            <a:schemeClr val="accent1"/>
                          </a:solidFill>
                          <a:latin typeface="Cambria Math" panose="02040503050406030204" pitchFamily="18" charset="0"/>
                        </a:rPr>
                        <m:t>=75</m:t>
                      </m:r>
                      <m:r>
                        <a:rPr lang="en-AU" sz="1800" b="0" i="1" smtClean="0">
                          <a:solidFill>
                            <a:schemeClr val="accent1"/>
                          </a:solidFill>
                          <a:latin typeface="Cambria Math" panose="02040503050406030204" pitchFamily="18" charset="0"/>
                        </a:rPr>
                        <m:t>𝑥</m:t>
                      </m:r>
                    </m:oMath>
                  </m:oMathPara>
                </a14:m>
                <a:endParaRPr lang="en-AU" sz="1800" dirty="0">
                  <a:solidFill>
                    <a:schemeClr val="accent1"/>
                  </a:solidFill>
                </a:endParaRPr>
              </a:p>
            </p:txBody>
          </p:sp>
        </mc:Choice>
        <mc:Fallback xmlns="">
          <p:sp>
            <p:nvSpPr>
              <p:cNvPr id="7" name="TextBox 6">
                <a:extLst>
                  <a:ext uri="{FF2B5EF4-FFF2-40B4-BE49-F238E27FC236}">
                    <a16:creationId xmlns:a16="http://schemas.microsoft.com/office/drawing/2014/main" id="{FB40EEAF-7DBC-4E99-60B8-A87774B2E3F5}"/>
                  </a:ext>
                </a:extLst>
              </p:cNvPr>
              <p:cNvSpPr txBox="1">
                <a:spLocks noRot="1" noChangeAspect="1" noMove="1" noResize="1" noEditPoints="1" noAdjustHandles="1" noChangeArrowheads="1" noChangeShapeType="1" noTextEdit="1"/>
              </p:cNvSpPr>
              <p:nvPr/>
            </p:nvSpPr>
            <p:spPr>
              <a:xfrm>
                <a:off x="359999" y="3429000"/>
                <a:ext cx="4523972" cy="1517073"/>
              </a:xfrm>
              <a:prstGeom prst="rect">
                <a:avLst/>
              </a:prstGeom>
              <a:blipFill>
                <a:blip r:embed="rId3"/>
                <a:stretch>
                  <a:fillRect l="-3100" t="-5242" b="-28629"/>
                </a:stretch>
              </a:blipFill>
            </p:spPr>
            <p:txBody>
              <a:bodyPr/>
              <a:lstStyle/>
              <a:p>
                <a:r>
                  <a:rPr lang="en-AU">
                    <a:noFill/>
                  </a:rPr>
                  <a:t> </a:t>
                </a:r>
              </a:p>
            </p:txBody>
          </p:sp>
        </mc:Fallback>
      </mc:AlternateContent>
      <p:pic>
        <p:nvPicPr>
          <p:cNvPr id="17" name="Picture 16" descr="An empty Cartesian plane with the x-axis set from 0 to 70 and the y-axis set from 0 to 3000">
            <a:extLst>
              <a:ext uri="{FF2B5EF4-FFF2-40B4-BE49-F238E27FC236}">
                <a16:creationId xmlns:a16="http://schemas.microsoft.com/office/drawing/2014/main" id="{ED7C8116-C573-28D1-4807-494D31EE22EF}"/>
              </a:ext>
            </a:extLst>
          </p:cNvPr>
          <p:cNvPicPr>
            <a:picLocks noChangeAspect="1"/>
          </p:cNvPicPr>
          <p:nvPr/>
        </p:nvPicPr>
        <p:blipFill>
          <a:blip r:embed="rId4">
            <a:alphaModFix/>
          </a:blip>
          <a:stretch>
            <a:fillRect/>
          </a:stretch>
        </p:blipFill>
        <p:spPr>
          <a:xfrm>
            <a:off x="4899750" y="3123149"/>
            <a:ext cx="6210266" cy="3669312"/>
          </a:xfrm>
          <a:prstGeom prst="rect">
            <a:avLst/>
          </a:prstGeom>
        </p:spPr>
      </p:pic>
      <p:pic>
        <p:nvPicPr>
          <p:cNvPr id="15" name="Picture 14" descr="The equations y = 1500 + 25x and y = 75x are plotted on the Cartesian plane.">
            <a:extLst>
              <a:ext uri="{FF2B5EF4-FFF2-40B4-BE49-F238E27FC236}">
                <a16:creationId xmlns:a16="http://schemas.microsoft.com/office/drawing/2014/main" id="{D847484E-D9AC-4D18-D978-0922EE587BE2}"/>
              </a:ext>
            </a:extLst>
          </p:cNvPr>
          <p:cNvPicPr>
            <a:picLocks noChangeAspect="1"/>
          </p:cNvPicPr>
          <p:nvPr/>
        </p:nvPicPr>
        <p:blipFill>
          <a:blip r:embed="rId5"/>
          <a:stretch>
            <a:fillRect/>
          </a:stretch>
        </p:blipFill>
        <p:spPr>
          <a:xfrm>
            <a:off x="4886666" y="3123149"/>
            <a:ext cx="6237334" cy="3645848"/>
          </a:xfrm>
          <a:prstGeom prst="rect">
            <a:avLst/>
          </a:prstGeom>
        </p:spPr>
      </p:pic>
      <p:sp>
        <p:nvSpPr>
          <p:cNvPr id="2" name="Rectangle 1">
            <a:extLst>
              <a:ext uri="{FF2B5EF4-FFF2-40B4-BE49-F238E27FC236}">
                <a16:creationId xmlns:a16="http://schemas.microsoft.com/office/drawing/2014/main" id="{25CBC14F-BEEB-8818-226E-9920EA6DB844}"/>
              </a:ext>
              <a:ext uri="{C183D7F6-B498-43B3-948B-1728B52AA6E4}">
                <adec:decorative xmlns:adec="http://schemas.microsoft.com/office/drawing/2017/decorative" val="1"/>
              </a:ext>
            </a:extLst>
          </p:cNvPr>
          <p:cNvSpPr/>
          <p:nvPr/>
        </p:nvSpPr>
        <p:spPr>
          <a:xfrm>
            <a:off x="10287514" y="1647265"/>
            <a:ext cx="656213"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8D6202EC-CC34-98BA-9356-A7608E3E972A}"/>
              </a:ext>
              <a:ext uri="{C183D7F6-B498-43B3-948B-1728B52AA6E4}">
                <adec:decorative xmlns:adec="http://schemas.microsoft.com/office/drawing/2017/decorative" val="1"/>
              </a:ext>
            </a:extLst>
          </p:cNvPr>
          <p:cNvSpPr/>
          <p:nvPr/>
        </p:nvSpPr>
        <p:spPr>
          <a:xfrm>
            <a:off x="2067376" y="2076629"/>
            <a:ext cx="721660"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8531A011-7CB7-2B1A-AEDD-CF680C09E12B}"/>
              </a:ext>
              <a:ext uri="{C183D7F6-B498-43B3-948B-1728B52AA6E4}">
                <adec:decorative xmlns:adec="http://schemas.microsoft.com/office/drawing/2017/decorative" val="1"/>
              </a:ext>
            </a:extLst>
          </p:cNvPr>
          <p:cNvSpPr/>
          <p:nvPr/>
        </p:nvSpPr>
        <p:spPr>
          <a:xfrm>
            <a:off x="6881234" y="2076628"/>
            <a:ext cx="1772772"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1C63B627-5B55-FC02-7C74-D2708829E6EE}"/>
              </a:ext>
              <a:ext uri="{C183D7F6-B498-43B3-948B-1728B52AA6E4}">
                <adec:decorative xmlns:adec="http://schemas.microsoft.com/office/drawing/2017/decorative" val="1"/>
              </a:ext>
            </a:extLst>
          </p:cNvPr>
          <p:cNvSpPr/>
          <p:nvPr/>
        </p:nvSpPr>
        <p:spPr>
          <a:xfrm>
            <a:off x="2920252" y="2730544"/>
            <a:ext cx="1618130"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D7CE50F9-6F90-6E71-F926-8411C896E047}"/>
              </a:ext>
              <a:ext uri="{C183D7F6-B498-43B3-948B-1728B52AA6E4}">
                <adec:decorative xmlns:adec="http://schemas.microsoft.com/office/drawing/2017/decorative" val="1"/>
              </a:ext>
            </a:extLst>
          </p:cNvPr>
          <p:cNvSpPr/>
          <p:nvPr/>
        </p:nvSpPr>
        <p:spPr>
          <a:xfrm>
            <a:off x="4619064" y="2726609"/>
            <a:ext cx="719418"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81EFB290-5983-EE1B-C780-E598F7B37E4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253427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37D04-3582-5A1D-33D6-8DDA2A9117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5806BE-618B-1812-2B54-9842FFE6D701}"/>
              </a:ext>
            </a:extLst>
          </p:cNvPr>
          <p:cNvSpPr>
            <a:spLocks noGrp="1"/>
          </p:cNvSpPr>
          <p:nvPr>
            <p:ph type="title"/>
          </p:nvPr>
        </p:nvSpPr>
        <p:spPr/>
        <p:txBody>
          <a:bodyPr/>
          <a:lstStyle/>
          <a:p>
            <a:r>
              <a:rPr lang="en-AU" dirty="0">
                <a:latin typeface="+mj-lt"/>
              </a:rPr>
              <a:t>Worked example – 1(c)</a:t>
            </a:r>
          </a:p>
        </p:txBody>
      </p:sp>
      <p:sp>
        <p:nvSpPr>
          <p:cNvPr id="13" name="Text Placeholder 12">
            <a:extLst>
              <a:ext uri="{FF2B5EF4-FFF2-40B4-BE49-F238E27FC236}">
                <a16:creationId xmlns:a16="http://schemas.microsoft.com/office/drawing/2014/main" id="{6CB8A3BB-D8B4-E0FF-26F3-C2EE915A5E34}"/>
              </a:ext>
            </a:extLst>
          </p:cNvPr>
          <p:cNvSpPr>
            <a:spLocks noGrp="1"/>
          </p:cNvSpPr>
          <p:nvPr>
            <p:ph type="body" sz="quarter" idx="18"/>
          </p:nvPr>
        </p:nvSpPr>
        <p:spPr/>
        <p:txBody>
          <a:bodyPr/>
          <a:lstStyle/>
          <a:p>
            <a:r>
              <a:rPr lang="en-AU" dirty="0">
                <a:latin typeface="+mj-lt"/>
              </a:rPr>
              <a:t>Example 1 – part c</a:t>
            </a:r>
          </a:p>
        </p:txBody>
      </p:sp>
      <p:sp>
        <p:nvSpPr>
          <p:cNvPr id="12" name="Text Placeholder 11">
            <a:extLst>
              <a:ext uri="{FF2B5EF4-FFF2-40B4-BE49-F238E27FC236}">
                <a16:creationId xmlns:a16="http://schemas.microsoft.com/office/drawing/2014/main" id="{EA4367FC-6B38-55C2-B862-AC77E0065E94}"/>
              </a:ext>
            </a:extLst>
          </p:cNvPr>
          <p:cNvSpPr>
            <a:spLocks noGrp="1"/>
          </p:cNvSpPr>
          <p:nvPr>
            <p:ph type="body" sz="quarter" idx="17"/>
          </p:nvPr>
        </p:nvSpPr>
        <p:spPr/>
        <p:txBody>
          <a:bodyPr/>
          <a:lstStyle/>
          <a:p>
            <a:r>
              <a:rPr lang="en-AU" dirty="0">
                <a:latin typeface="+mn-lt"/>
              </a:rPr>
              <a:t>Phil and Dave are planning to hold a fundraising event. They can hire a function room for $500 and a musical act for $750. Food and beverages will cost them $35 per person. </a:t>
            </a:r>
          </a:p>
          <a:p>
            <a:r>
              <a:rPr lang="en-AU" dirty="0">
                <a:latin typeface="+mn-lt"/>
              </a:rPr>
              <a:t>c) Phil and Dave have currently sold 30 tickets. How many more do they need to sell to break-even?</a:t>
            </a:r>
          </a:p>
          <a:p>
            <a:endParaRPr lang="en-AU" dirty="0">
              <a:latin typeface="+mn-lt"/>
            </a:endParaRPr>
          </a:p>
        </p:txBody>
      </p:sp>
      <p:sp>
        <p:nvSpPr>
          <p:cNvPr id="11" name="TextBox 10">
            <a:extLst>
              <a:ext uri="{FF2B5EF4-FFF2-40B4-BE49-F238E27FC236}">
                <a16:creationId xmlns:a16="http://schemas.microsoft.com/office/drawing/2014/main" id="{BBD90FC4-B070-BBF6-14D3-41DADC3D288D}"/>
              </a:ext>
            </a:extLst>
          </p:cNvPr>
          <p:cNvSpPr txBox="1"/>
          <p:nvPr/>
        </p:nvSpPr>
        <p:spPr>
          <a:xfrm>
            <a:off x="359999" y="3429000"/>
            <a:ext cx="4523972" cy="1517073"/>
          </a:xfrm>
          <a:prstGeom prst="rect">
            <a:avLst/>
          </a:prstGeom>
          <a:noFill/>
        </p:spPr>
        <p:txBody>
          <a:bodyPr wrap="square" lIns="0" tIns="0" rIns="0" bIns="0" rtlCol="0">
            <a:noAutofit/>
          </a:bodyPr>
          <a:lstStyle/>
          <a:p>
            <a:pPr algn="l"/>
            <a:r>
              <a:rPr lang="en-AU" sz="1800" b="1" dirty="0"/>
              <a:t>Answers from previous parts</a:t>
            </a:r>
          </a:p>
        </p:txBody>
      </p:sp>
      <p:pic>
        <p:nvPicPr>
          <p:cNvPr id="18" name="Picture 17" descr="The equations y = 1250 + 35x and y = 60x are plotted on the Cartesian plane.">
            <a:extLst>
              <a:ext uri="{FF2B5EF4-FFF2-40B4-BE49-F238E27FC236}">
                <a16:creationId xmlns:a16="http://schemas.microsoft.com/office/drawing/2014/main" id="{3AFF0455-3EFA-93D5-2548-CF7C272D1697}"/>
              </a:ext>
            </a:extLst>
          </p:cNvPr>
          <p:cNvPicPr>
            <a:picLocks noChangeAspect="1"/>
          </p:cNvPicPr>
          <p:nvPr/>
        </p:nvPicPr>
        <p:blipFill>
          <a:blip r:embed="rId3"/>
          <a:stretch>
            <a:fillRect/>
          </a:stretch>
        </p:blipFill>
        <p:spPr>
          <a:xfrm>
            <a:off x="342541" y="3733602"/>
            <a:ext cx="5074587" cy="3073844"/>
          </a:xfrm>
          <a:prstGeom prst="rect">
            <a:avLst/>
          </a:prstGeom>
        </p:spPr>
      </p:pic>
      <p:sp>
        <p:nvSpPr>
          <p:cNvPr id="9" name="TextBox 8">
            <a:extLst>
              <a:ext uri="{FF2B5EF4-FFF2-40B4-BE49-F238E27FC236}">
                <a16:creationId xmlns:a16="http://schemas.microsoft.com/office/drawing/2014/main" id="{989C299A-67C7-5271-A726-3C970C63A661}"/>
              </a:ext>
            </a:extLst>
          </p:cNvPr>
          <p:cNvSpPr txBox="1"/>
          <p:nvPr/>
        </p:nvSpPr>
        <p:spPr>
          <a:xfrm>
            <a:off x="6774873" y="3513803"/>
            <a:ext cx="914400" cy="914400"/>
          </a:xfrm>
          <a:prstGeom prst="rect">
            <a:avLst/>
          </a:prstGeom>
          <a:noFill/>
        </p:spPr>
        <p:txBody>
          <a:bodyPr wrap="none" lIns="0" tIns="0" rIns="0" bIns="0" rtlCol="0">
            <a:noAutofit/>
          </a:bodyPr>
          <a:lstStyle/>
          <a:p>
            <a:pPr algn="l"/>
            <a:r>
              <a:rPr lang="en-AU" sz="1800" dirty="0"/>
              <a:t>The event will break-even once 50 tickets are sold.</a:t>
            </a:r>
          </a:p>
          <a:p>
            <a:pPr algn="l"/>
            <a:endParaRPr lang="en-AU" sz="1800" dirty="0"/>
          </a:p>
          <a:p>
            <a:pPr algn="l"/>
            <a:r>
              <a:rPr lang="en-AU" sz="1800" dirty="0"/>
              <a:t> Phil and Dave need to sell 20 more tickets.</a:t>
            </a:r>
          </a:p>
        </p:txBody>
      </p:sp>
      <p:sp>
        <p:nvSpPr>
          <p:cNvPr id="14" name="Speech Bubble: Rectangle with Corners Rounded 13">
            <a:extLst>
              <a:ext uri="{FF2B5EF4-FFF2-40B4-BE49-F238E27FC236}">
                <a16:creationId xmlns:a16="http://schemas.microsoft.com/office/drawing/2014/main" id="{F8B1AD82-06A7-55F6-729A-329E9AB83160}"/>
              </a:ext>
            </a:extLst>
          </p:cNvPr>
          <p:cNvSpPr/>
          <p:nvPr/>
        </p:nvSpPr>
        <p:spPr>
          <a:xfrm>
            <a:off x="2703180" y="3163456"/>
            <a:ext cx="3541466" cy="1142211"/>
          </a:xfrm>
          <a:prstGeom prst="wedgeRoundRectCallout">
            <a:avLst>
              <a:gd name="adj1" fmla="val -28462"/>
              <a:gd name="adj2" fmla="val 706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can they tell how many tickets they need to sell to break-even?</a:t>
            </a:r>
          </a:p>
        </p:txBody>
      </p:sp>
      <p:cxnSp>
        <p:nvCxnSpPr>
          <p:cNvPr id="6" name="Straight Connector 5">
            <a:extLst>
              <a:ext uri="{FF2B5EF4-FFF2-40B4-BE49-F238E27FC236}">
                <a16:creationId xmlns:a16="http://schemas.microsoft.com/office/drawing/2014/main" id="{3EC76591-5074-67D3-A846-3FF9E7E97217}"/>
              </a:ext>
              <a:ext uri="{C183D7F6-B498-43B3-948B-1728B52AA6E4}">
                <adec:decorative xmlns:adec="http://schemas.microsoft.com/office/drawing/2017/decorative" val="1"/>
              </a:ext>
            </a:extLst>
          </p:cNvPr>
          <p:cNvCxnSpPr>
            <a:cxnSpLocks/>
          </p:cNvCxnSpPr>
          <p:nvPr/>
        </p:nvCxnSpPr>
        <p:spPr>
          <a:xfrm flipV="1">
            <a:off x="3010454" y="4982441"/>
            <a:ext cx="0" cy="139248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53D4486-6018-7C87-3D41-C472AA920AD6}"/>
              </a:ext>
              <a:ext uri="{C183D7F6-B498-43B3-948B-1728B52AA6E4}">
                <adec:decorative xmlns:adec="http://schemas.microsoft.com/office/drawing/2017/decorative" val="1"/>
              </a:ext>
            </a:extLst>
          </p:cNvPr>
          <p:cNvCxnSpPr>
            <a:cxnSpLocks/>
          </p:cNvCxnSpPr>
          <p:nvPr/>
        </p:nvCxnSpPr>
        <p:spPr>
          <a:xfrm flipV="1">
            <a:off x="2178924" y="5315712"/>
            <a:ext cx="0" cy="105920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9072E15-9AC3-ADBA-AEDF-72B0F05E4F25}"/>
              </a:ext>
              <a:ext uri="{C183D7F6-B498-43B3-948B-1728B52AA6E4}">
                <adec:decorative xmlns:adec="http://schemas.microsoft.com/office/drawing/2017/decorative" val="1"/>
              </a:ext>
            </a:extLst>
          </p:cNvPr>
          <p:cNvSpPr/>
          <p:nvPr/>
        </p:nvSpPr>
        <p:spPr>
          <a:xfrm>
            <a:off x="10394576" y="1647265"/>
            <a:ext cx="578224"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CAF23943-8975-476E-49CC-6C848E92717E}"/>
              </a:ext>
              <a:ext uri="{C183D7F6-B498-43B3-948B-1728B52AA6E4}">
                <adec:decorative xmlns:adec="http://schemas.microsoft.com/office/drawing/2017/decorative" val="1"/>
              </a:ext>
            </a:extLst>
          </p:cNvPr>
          <p:cNvSpPr/>
          <p:nvPr/>
        </p:nvSpPr>
        <p:spPr>
          <a:xfrm>
            <a:off x="2082052" y="2068607"/>
            <a:ext cx="578224"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DF55CA7E-ABA7-F6EE-E534-A5BCE27B638D}"/>
              </a:ext>
              <a:ext uri="{C183D7F6-B498-43B3-948B-1728B52AA6E4}">
                <adec:decorative xmlns:adec="http://schemas.microsoft.com/office/drawing/2017/decorative" val="1"/>
              </a:ext>
            </a:extLst>
          </p:cNvPr>
          <p:cNvSpPr/>
          <p:nvPr/>
        </p:nvSpPr>
        <p:spPr>
          <a:xfrm>
            <a:off x="6739216" y="2076630"/>
            <a:ext cx="1772772"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a:extLst>
              <a:ext uri="{FF2B5EF4-FFF2-40B4-BE49-F238E27FC236}">
                <a16:creationId xmlns:a16="http://schemas.microsoft.com/office/drawing/2014/main" id="{6BEFA9FF-95E5-E0CD-5765-BB9D2A6EFC03}"/>
              </a:ext>
              <a:ext uri="{C183D7F6-B498-43B3-948B-1728B52AA6E4}">
                <adec:decorative xmlns:adec="http://schemas.microsoft.com/office/drawing/2017/decorative" val="1"/>
              </a:ext>
            </a:extLst>
          </p:cNvPr>
          <p:cNvSpPr/>
          <p:nvPr/>
        </p:nvSpPr>
        <p:spPr>
          <a:xfrm>
            <a:off x="3919818" y="2716865"/>
            <a:ext cx="1613646"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F295A16F-8BF6-0C97-F35B-286E5CE0541C}"/>
              </a:ext>
              <a:ext uri="{C183D7F6-B498-43B3-948B-1728B52AA6E4}">
                <adec:decorative xmlns:adec="http://schemas.microsoft.com/office/drawing/2017/decorative" val="1"/>
              </a:ext>
            </a:extLst>
          </p:cNvPr>
          <p:cNvSpPr/>
          <p:nvPr/>
        </p:nvSpPr>
        <p:spPr>
          <a:xfrm>
            <a:off x="5654486" y="2706428"/>
            <a:ext cx="1916207"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id="{2F6D70A8-040C-A2D0-446D-E72A6A72000B}"/>
              </a:ext>
              <a:ext uri="{C183D7F6-B498-43B3-948B-1728B52AA6E4}">
                <adec:decorative xmlns:adec="http://schemas.microsoft.com/office/drawing/2017/decorative" val="1"/>
              </a:ext>
            </a:extLst>
          </p:cNvPr>
          <p:cNvSpPr/>
          <p:nvPr/>
        </p:nvSpPr>
        <p:spPr>
          <a:xfrm>
            <a:off x="10179424" y="2739684"/>
            <a:ext cx="1304576"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73EB8D5E-D48C-28FA-4CE1-9854FE67F27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400557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39B73-FA59-B0B3-736D-C90915F774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679816-65BA-12DB-B959-F963D41B6D60}"/>
              </a:ext>
            </a:extLst>
          </p:cNvPr>
          <p:cNvSpPr>
            <a:spLocks noGrp="1"/>
          </p:cNvSpPr>
          <p:nvPr>
            <p:ph type="title"/>
          </p:nvPr>
        </p:nvSpPr>
        <p:spPr/>
        <p:txBody>
          <a:bodyPr/>
          <a:lstStyle/>
          <a:p>
            <a:r>
              <a:rPr lang="en-AU" dirty="0">
                <a:latin typeface="+mj-lt"/>
              </a:rPr>
              <a:t>Worked example (your turn) (3)</a:t>
            </a:r>
          </a:p>
        </p:txBody>
      </p:sp>
      <p:sp>
        <p:nvSpPr>
          <p:cNvPr id="13" name="Text Placeholder 12">
            <a:extLst>
              <a:ext uri="{FF2B5EF4-FFF2-40B4-BE49-F238E27FC236}">
                <a16:creationId xmlns:a16="http://schemas.microsoft.com/office/drawing/2014/main" id="{CE86E2DD-160B-3558-9026-02F286FD9F1F}"/>
              </a:ext>
            </a:extLst>
          </p:cNvPr>
          <p:cNvSpPr>
            <a:spLocks noGrp="1"/>
          </p:cNvSpPr>
          <p:nvPr>
            <p:ph type="body" sz="quarter" idx="18"/>
          </p:nvPr>
        </p:nvSpPr>
        <p:spPr>
          <a:xfrm>
            <a:off x="360000" y="982520"/>
            <a:ext cx="11483998" cy="356423"/>
          </a:xfrm>
        </p:spPr>
        <p:txBody>
          <a:bodyPr/>
          <a:lstStyle/>
          <a:p>
            <a:r>
              <a:rPr lang="en-AU" dirty="0">
                <a:latin typeface="+mj-lt"/>
              </a:rPr>
              <a:t>Example 2 – part c</a:t>
            </a:r>
          </a:p>
        </p:txBody>
      </p:sp>
      <p:sp>
        <p:nvSpPr>
          <p:cNvPr id="12" name="Text Placeholder 11">
            <a:extLst>
              <a:ext uri="{FF2B5EF4-FFF2-40B4-BE49-F238E27FC236}">
                <a16:creationId xmlns:a16="http://schemas.microsoft.com/office/drawing/2014/main" id="{8FE5E86E-57CF-FB1A-6708-EA3660F203C5}"/>
              </a:ext>
            </a:extLst>
          </p:cNvPr>
          <p:cNvSpPr>
            <a:spLocks noGrp="1"/>
          </p:cNvSpPr>
          <p:nvPr>
            <p:ph type="body" sz="quarter" idx="17"/>
          </p:nvPr>
        </p:nvSpPr>
        <p:spPr/>
        <p:txBody>
          <a:bodyPr/>
          <a:lstStyle/>
          <a:p>
            <a:r>
              <a:rPr lang="en-AU" dirty="0">
                <a:latin typeface="+mn-lt"/>
              </a:rPr>
              <a:t>Margot, Edith and Agnes are planning a school formal. They can hire a function room for $375 and a musical act for $1125. Food and beverages will cost them $25 per person. </a:t>
            </a:r>
          </a:p>
          <a:p>
            <a:r>
              <a:rPr lang="en-AU" dirty="0">
                <a:latin typeface="+mn-lt"/>
              </a:rPr>
              <a:t>c) </a:t>
            </a:r>
            <a:r>
              <a:rPr lang="en-AU" dirty="0"/>
              <a:t>How much money would they lose if only 20 tickets were sold?</a:t>
            </a:r>
            <a:endParaRPr lang="en-AU" dirty="0">
              <a:latin typeface="+mn-lt"/>
            </a:endParaRPr>
          </a:p>
        </p:txBody>
      </p:sp>
      <p:sp>
        <p:nvSpPr>
          <p:cNvPr id="7" name="TextBox 6">
            <a:extLst>
              <a:ext uri="{FF2B5EF4-FFF2-40B4-BE49-F238E27FC236}">
                <a16:creationId xmlns:a16="http://schemas.microsoft.com/office/drawing/2014/main" id="{3E0F0184-CD43-3235-70BE-C8D50328E97F}"/>
              </a:ext>
            </a:extLst>
          </p:cNvPr>
          <p:cNvSpPr txBox="1"/>
          <p:nvPr/>
        </p:nvSpPr>
        <p:spPr>
          <a:xfrm>
            <a:off x="359999" y="3429000"/>
            <a:ext cx="4523972" cy="1517073"/>
          </a:xfrm>
          <a:prstGeom prst="rect">
            <a:avLst/>
          </a:prstGeom>
          <a:noFill/>
        </p:spPr>
        <p:txBody>
          <a:bodyPr wrap="square" lIns="0" tIns="0" rIns="0" bIns="0" rtlCol="0">
            <a:noAutofit/>
          </a:bodyPr>
          <a:lstStyle/>
          <a:p>
            <a:pPr algn="l"/>
            <a:r>
              <a:rPr lang="en-AU" sz="1800" b="1" dirty="0"/>
              <a:t>Answers from previous parts</a:t>
            </a:r>
          </a:p>
        </p:txBody>
      </p:sp>
      <p:pic>
        <p:nvPicPr>
          <p:cNvPr id="21" name="Picture 20" descr="The equations y = 1500 + 25x and y = 75x are plotted on the Cartesian plane.">
            <a:extLst>
              <a:ext uri="{FF2B5EF4-FFF2-40B4-BE49-F238E27FC236}">
                <a16:creationId xmlns:a16="http://schemas.microsoft.com/office/drawing/2014/main" id="{55A58FD8-D110-6AAF-A51E-3DBA3D80AF8D}"/>
              </a:ext>
            </a:extLst>
          </p:cNvPr>
          <p:cNvPicPr>
            <a:picLocks noChangeAspect="1"/>
          </p:cNvPicPr>
          <p:nvPr/>
        </p:nvPicPr>
        <p:blipFill>
          <a:blip r:embed="rId3"/>
          <a:stretch>
            <a:fillRect/>
          </a:stretch>
        </p:blipFill>
        <p:spPr>
          <a:xfrm>
            <a:off x="348000" y="3728281"/>
            <a:ext cx="5176500" cy="302576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44B7810-D79A-7ACF-4203-F76480E923BC}"/>
                  </a:ext>
                </a:extLst>
              </p:cNvPr>
              <p:cNvSpPr txBox="1"/>
              <p:nvPr/>
            </p:nvSpPr>
            <p:spPr>
              <a:xfrm>
                <a:off x="5692795" y="3429000"/>
                <a:ext cx="6096000" cy="3139321"/>
              </a:xfrm>
              <a:prstGeom prst="rect">
                <a:avLst/>
              </a:prstGeom>
              <a:noFill/>
            </p:spPr>
            <p:txBody>
              <a:bodyPr wrap="square">
                <a:spAutoFit/>
              </a:bodyPr>
              <a:lstStyle/>
              <a:p>
                <a:pPr algn="l"/>
                <a:r>
                  <a:rPr lang="en-AU" sz="1800" dirty="0"/>
                  <a:t>From the graph, Margot, Edith and Agnes would lose $500.</a:t>
                </a:r>
              </a:p>
              <a:p>
                <a:pPr algn="l"/>
                <a:endParaRPr lang="en-AU" sz="1800" dirty="0"/>
              </a:p>
              <a:p>
                <a:pPr algn="l"/>
                <a:r>
                  <a:rPr lang="en-AU" sz="1800" dirty="0"/>
                  <a:t>Substitute into the functions to confirm this.</a:t>
                </a:r>
              </a:p>
              <a:p>
                <a:pPr algn="l"/>
                <a:endParaRPr lang="en-AU" sz="1800" dirty="0"/>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𝐶</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20</m:t>
                          </m:r>
                        </m:e>
                      </m:d>
                      <m:r>
                        <a:rPr lang="en-AU" sz="1800" b="0" i="1" smtClean="0">
                          <a:latin typeface="Cambria Math" panose="02040503050406030204" pitchFamily="18" charset="0"/>
                        </a:rPr>
                        <m:t>=1500+25×20</m:t>
                      </m:r>
                    </m:oMath>
                    <m:oMath xmlns:m="http://schemas.openxmlformats.org/officeDocument/2006/math">
                      <m:r>
                        <a:rPr lang="en-AU" sz="1800" b="0" i="1" smtClean="0">
                          <a:latin typeface="Cambria Math" panose="02040503050406030204" pitchFamily="18" charset="0"/>
                        </a:rPr>
                        <m:t>𝐶</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20</m:t>
                          </m:r>
                        </m:e>
                      </m:d>
                      <m:r>
                        <a:rPr lang="en-AU" sz="1800" b="0" i="1" smtClean="0">
                          <a:latin typeface="Cambria Math" panose="02040503050406030204" pitchFamily="18" charset="0"/>
                        </a:rPr>
                        <m:t>=$2000</m:t>
                      </m:r>
                    </m:oMath>
                    <m:oMath xmlns:m="http://schemas.openxmlformats.org/officeDocument/2006/math">
                      <m:r>
                        <a:rPr lang="en-AU" sz="1800" b="0" i="1" smtClean="0">
                          <a:latin typeface="Cambria Math" panose="02040503050406030204" pitchFamily="18" charset="0"/>
                        </a:rPr>
                        <m:t>𝑅</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20</m:t>
                          </m:r>
                        </m:e>
                      </m:d>
                      <m:r>
                        <a:rPr lang="en-AU" sz="1800" b="0" i="1" smtClean="0">
                          <a:latin typeface="Cambria Math" panose="02040503050406030204" pitchFamily="18" charset="0"/>
                        </a:rPr>
                        <m:t>=75×20</m:t>
                      </m:r>
                    </m:oMath>
                    <m:oMath xmlns:m="http://schemas.openxmlformats.org/officeDocument/2006/math">
                      <m:r>
                        <a:rPr lang="en-AU" sz="1800" b="0" i="1" smtClean="0">
                          <a:latin typeface="Cambria Math" panose="02040503050406030204" pitchFamily="18" charset="0"/>
                        </a:rPr>
                        <m:t>𝑅</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20</m:t>
                          </m:r>
                        </m:e>
                      </m:d>
                      <m:r>
                        <a:rPr lang="en-AU" sz="1800" b="0" i="1" smtClean="0">
                          <a:latin typeface="Cambria Math" panose="02040503050406030204" pitchFamily="18" charset="0"/>
                        </a:rPr>
                        <m:t>=$1500</m:t>
                      </m:r>
                    </m:oMath>
                    <m:oMath xmlns:m="http://schemas.openxmlformats.org/officeDocument/2006/math">
                      <m:r>
                        <a:rPr lang="en-AU" sz="1800" b="0" i="1" smtClean="0">
                          <a:latin typeface="Cambria Math" panose="02040503050406030204" pitchFamily="18" charset="0"/>
                        </a:rPr>
                        <m:t>𝐿𝑜𝑠𝑠</m:t>
                      </m:r>
                      <m:r>
                        <a:rPr lang="en-AU" sz="1800" b="0" i="1" smtClean="0">
                          <a:latin typeface="Cambria Math" panose="02040503050406030204" pitchFamily="18" charset="0"/>
                        </a:rPr>
                        <m:t>=</m:t>
                      </m:r>
                      <m:r>
                        <a:rPr lang="en-AU" sz="1800" b="0" i="1" smtClean="0">
                          <a:latin typeface="Cambria Math" panose="02040503050406030204" pitchFamily="18" charset="0"/>
                        </a:rPr>
                        <m:t>𝐶</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20</m:t>
                          </m:r>
                        </m:e>
                      </m:d>
                      <m:r>
                        <a:rPr lang="en-AU" sz="1800" b="0" i="1" smtClean="0">
                          <a:latin typeface="Cambria Math" panose="02040503050406030204" pitchFamily="18" charset="0"/>
                        </a:rPr>
                        <m:t>−</m:t>
                      </m:r>
                      <m:r>
                        <a:rPr lang="en-AU" sz="1800" b="0" i="1" smtClean="0">
                          <a:latin typeface="Cambria Math" panose="02040503050406030204" pitchFamily="18" charset="0"/>
                        </a:rPr>
                        <m:t>𝑅</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20</m:t>
                          </m:r>
                        </m:e>
                      </m:d>
                    </m:oMath>
                    <m:oMath xmlns:m="http://schemas.openxmlformats.org/officeDocument/2006/math">
                      <m:r>
                        <a:rPr lang="en-AU" sz="1800" b="0" i="1" smtClean="0">
                          <a:latin typeface="Cambria Math" panose="02040503050406030204" pitchFamily="18" charset="0"/>
                        </a:rPr>
                        <m:t>𝐿𝑜𝑠𝑠</m:t>
                      </m:r>
                      <m:r>
                        <a:rPr lang="en-AU" sz="1800" b="0" i="1" smtClean="0">
                          <a:latin typeface="Cambria Math" panose="02040503050406030204" pitchFamily="18" charset="0"/>
                        </a:rPr>
                        <m:t>=$500</m:t>
                      </m:r>
                    </m:oMath>
                  </m:oMathPara>
                </a14:m>
                <a:endParaRPr lang="en-AU" sz="1800" dirty="0"/>
              </a:p>
            </p:txBody>
          </p:sp>
        </mc:Choice>
        <mc:Fallback xmlns="">
          <p:sp>
            <p:nvSpPr>
              <p:cNvPr id="16" name="TextBox 15">
                <a:extLst>
                  <a:ext uri="{FF2B5EF4-FFF2-40B4-BE49-F238E27FC236}">
                    <a16:creationId xmlns:a16="http://schemas.microsoft.com/office/drawing/2014/main" id="{944B7810-D79A-7ACF-4203-F76480E923BC}"/>
                  </a:ext>
                </a:extLst>
              </p:cNvPr>
              <p:cNvSpPr txBox="1">
                <a:spLocks noRot="1" noChangeAspect="1" noMove="1" noResize="1" noEditPoints="1" noAdjustHandles="1" noChangeArrowheads="1" noChangeShapeType="1" noTextEdit="1"/>
              </p:cNvSpPr>
              <p:nvPr/>
            </p:nvSpPr>
            <p:spPr>
              <a:xfrm>
                <a:off x="5692795" y="3429000"/>
                <a:ext cx="6096000" cy="3139321"/>
              </a:xfrm>
              <a:prstGeom prst="rect">
                <a:avLst/>
              </a:prstGeom>
              <a:blipFill>
                <a:blip r:embed="rId4"/>
                <a:stretch>
                  <a:fillRect l="-900" t="-1167"/>
                </a:stretch>
              </a:blipFill>
            </p:spPr>
            <p:txBody>
              <a:bodyPr/>
              <a:lstStyle/>
              <a:p>
                <a:r>
                  <a:rPr lang="en-AU">
                    <a:noFill/>
                  </a:rPr>
                  <a:t> </a:t>
                </a:r>
              </a:p>
            </p:txBody>
          </p:sp>
        </mc:Fallback>
      </mc:AlternateContent>
      <p:cxnSp>
        <p:nvCxnSpPr>
          <p:cNvPr id="2" name="Straight Connector 1">
            <a:extLst>
              <a:ext uri="{FF2B5EF4-FFF2-40B4-BE49-F238E27FC236}">
                <a16:creationId xmlns:a16="http://schemas.microsoft.com/office/drawing/2014/main" id="{67237FEF-94C3-A1CB-037C-C3982B9F3757}"/>
              </a:ext>
              <a:ext uri="{C183D7F6-B498-43B3-948B-1728B52AA6E4}">
                <adec:decorative xmlns:adec="http://schemas.microsoft.com/office/drawing/2017/decorative" val="1"/>
              </a:ext>
            </a:extLst>
          </p:cNvPr>
          <p:cNvCxnSpPr>
            <a:cxnSpLocks/>
          </p:cNvCxnSpPr>
          <p:nvPr/>
        </p:nvCxnSpPr>
        <p:spPr>
          <a:xfrm flipV="1">
            <a:off x="2250530" y="4823209"/>
            <a:ext cx="0" cy="131483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229CC4F-EB76-8208-6B8C-B007C0A1CE40}"/>
              </a:ext>
              <a:ext uri="{C183D7F6-B498-43B3-948B-1728B52AA6E4}">
                <adec:decorative xmlns:adec="http://schemas.microsoft.com/office/drawing/2017/decorative" val="1"/>
              </a:ext>
            </a:extLst>
          </p:cNvPr>
          <p:cNvCxnSpPr>
            <a:cxnSpLocks/>
          </p:cNvCxnSpPr>
          <p:nvPr/>
        </p:nvCxnSpPr>
        <p:spPr>
          <a:xfrm>
            <a:off x="1095270" y="4823209"/>
            <a:ext cx="116028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AB6A5FC-ACEC-955C-B048-4817CA75EA51}"/>
              </a:ext>
              <a:ext uri="{C183D7F6-B498-43B3-948B-1728B52AA6E4}">
                <adec:decorative xmlns:adec="http://schemas.microsoft.com/office/drawing/2017/decorative" val="1"/>
              </a:ext>
            </a:extLst>
          </p:cNvPr>
          <p:cNvCxnSpPr>
            <a:cxnSpLocks/>
          </p:cNvCxnSpPr>
          <p:nvPr/>
        </p:nvCxnSpPr>
        <p:spPr>
          <a:xfrm>
            <a:off x="1095270" y="5150165"/>
            <a:ext cx="11552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F937EFE-2D86-C79D-4DCC-62415E211922}"/>
              </a:ext>
              <a:ext uri="{C183D7F6-B498-43B3-948B-1728B52AA6E4}">
                <adec:decorative xmlns:adec="http://schemas.microsoft.com/office/drawing/2017/decorative" val="1"/>
              </a:ext>
            </a:extLst>
          </p:cNvPr>
          <p:cNvSpPr/>
          <p:nvPr/>
        </p:nvSpPr>
        <p:spPr>
          <a:xfrm>
            <a:off x="10308455" y="1647265"/>
            <a:ext cx="656213"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2E6CFF45-64A7-3479-D9E8-E24A6FDA3DE2}"/>
              </a:ext>
              <a:ext uri="{C183D7F6-B498-43B3-948B-1728B52AA6E4}">
                <adec:decorative xmlns:adec="http://schemas.microsoft.com/office/drawing/2017/decorative" val="1"/>
              </a:ext>
            </a:extLst>
          </p:cNvPr>
          <p:cNvSpPr/>
          <p:nvPr/>
        </p:nvSpPr>
        <p:spPr>
          <a:xfrm>
            <a:off x="2074356" y="2076629"/>
            <a:ext cx="721660"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D37A2BAE-6E2D-141D-937C-7BCCF374FA98}"/>
              </a:ext>
              <a:ext uri="{C183D7F6-B498-43B3-948B-1728B52AA6E4}">
                <adec:decorative xmlns:adec="http://schemas.microsoft.com/office/drawing/2017/decorative" val="1"/>
              </a:ext>
            </a:extLst>
          </p:cNvPr>
          <p:cNvSpPr/>
          <p:nvPr/>
        </p:nvSpPr>
        <p:spPr>
          <a:xfrm>
            <a:off x="6867274" y="2076628"/>
            <a:ext cx="1772772"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1CB50FF8-E261-3610-CECC-D72EB9C109C3}"/>
              </a:ext>
              <a:ext uri="{C183D7F6-B498-43B3-948B-1728B52AA6E4}">
                <adec:decorative xmlns:adec="http://schemas.microsoft.com/office/drawing/2017/decorative" val="1"/>
              </a:ext>
            </a:extLst>
          </p:cNvPr>
          <p:cNvSpPr/>
          <p:nvPr/>
        </p:nvSpPr>
        <p:spPr>
          <a:xfrm>
            <a:off x="614081" y="2742005"/>
            <a:ext cx="1187825"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14">
            <a:extLst>
              <a:ext uri="{FF2B5EF4-FFF2-40B4-BE49-F238E27FC236}">
                <a16:creationId xmlns:a16="http://schemas.microsoft.com/office/drawing/2014/main" id="{DEF57709-CF27-0858-A32F-04C3E4223227}"/>
              </a:ext>
              <a:ext uri="{C183D7F6-B498-43B3-948B-1728B52AA6E4}">
                <adec:decorative xmlns:adec="http://schemas.microsoft.com/office/drawing/2017/decorative" val="1"/>
              </a:ext>
            </a:extLst>
          </p:cNvPr>
          <p:cNvSpPr/>
          <p:nvPr/>
        </p:nvSpPr>
        <p:spPr>
          <a:xfrm>
            <a:off x="5243705" y="2730543"/>
            <a:ext cx="2286648"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id="{B4B641E1-0F1D-10E9-0357-B882B10EA3A1}"/>
              </a:ext>
              <a:ext uri="{C183D7F6-B498-43B3-948B-1728B52AA6E4}">
                <adec:decorative xmlns:adec="http://schemas.microsoft.com/office/drawing/2017/decorative" val="1"/>
              </a:ext>
            </a:extLst>
          </p:cNvPr>
          <p:cNvSpPr/>
          <p:nvPr/>
        </p:nvSpPr>
        <p:spPr>
          <a:xfrm>
            <a:off x="4040841" y="2709727"/>
            <a:ext cx="544061" cy="353163"/>
          </a:xfrm>
          <a:prstGeom prst="rect">
            <a:avLst/>
          </a:prstGeom>
          <a:solidFill>
            <a:srgbClr val="FACDD6">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EA56AA75-2A07-FD3F-F7BD-02EF9C549B3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349775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1" grpId="0" animBg="1"/>
      <p:bldP spid="1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DC7DB0-977F-CB8C-B2AD-817E13BD088B}"/>
              </a:ext>
            </a:extLst>
          </p:cNvPr>
          <p:cNvSpPr>
            <a:spLocks noGrp="1"/>
          </p:cNvSpPr>
          <p:nvPr>
            <p:ph type="title"/>
          </p:nvPr>
        </p:nvSpPr>
        <p:spPr/>
        <p:txBody>
          <a:bodyPr/>
          <a:lstStyle/>
          <a:p>
            <a:r>
              <a:rPr lang="en-US" dirty="0"/>
              <a:t>Approaching questions</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B67036-03F6-416D-D256-75F3B4111CF4}"/>
              </a:ext>
            </a:extLst>
          </p:cNvPr>
          <p:cNvSpPr>
            <a:spLocks noGrp="1"/>
          </p:cNvSpPr>
          <p:nvPr>
            <p:ph type="title"/>
          </p:nvPr>
        </p:nvSpPr>
        <p:spPr/>
        <p:txBody>
          <a:bodyPr/>
          <a:lstStyle/>
          <a:p>
            <a:r>
              <a:rPr lang="en-AU" dirty="0"/>
              <a:t>HSC style question (1)</a:t>
            </a:r>
          </a:p>
        </p:txBody>
      </p:sp>
      <p:sp>
        <p:nvSpPr>
          <p:cNvPr id="4" name="Text Placeholder 3">
            <a:extLst>
              <a:ext uri="{FF2B5EF4-FFF2-40B4-BE49-F238E27FC236}">
                <a16:creationId xmlns:a16="http://schemas.microsoft.com/office/drawing/2014/main" id="{CD23EB26-9ED3-3EF1-3B84-95627ED4D0B3}"/>
              </a:ext>
            </a:extLst>
          </p:cNvPr>
          <p:cNvSpPr>
            <a:spLocks noGrp="1"/>
          </p:cNvSpPr>
          <p:nvPr>
            <p:ph type="body" sz="quarter" idx="18"/>
          </p:nvPr>
        </p:nvSpPr>
        <p:spPr/>
        <p:txBody>
          <a:bodyPr/>
          <a:lstStyle/>
          <a:p>
            <a:r>
              <a:rPr lang="en-AU" dirty="0"/>
              <a:t>Complete in pairs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04C3872-DF23-461B-5F76-0AE2D83E4D69}"/>
                  </a:ext>
                </a:extLst>
              </p:cNvPr>
              <p:cNvSpPr>
                <a:spLocks noGrp="1"/>
              </p:cNvSpPr>
              <p:nvPr>
                <p:ph type="body" sz="quarter" idx="17"/>
              </p:nvPr>
            </p:nvSpPr>
            <p:spPr/>
            <p:txBody>
              <a:bodyPr/>
              <a:lstStyle/>
              <a:p>
                <a:pPr>
                  <a:spcAft>
                    <a:spcPts val="750"/>
                  </a:spcAft>
                </a:pPr>
                <a:r>
                  <a:rPr lang="en-AU" dirty="0"/>
                  <a:t>A function centre hosts events for up to 400 people. The function centre has a booking fee of $8 000 and the total cost of running an event for 120 people has been quoted as $15 200.</a:t>
                </a:r>
              </a:p>
              <a:p>
                <a:pPr marL="457200" indent="-457200">
                  <a:spcAft>
                    <a:spcPts val="750"/>
                  </a:spcAft>
                  <a:buFont typeface="+mj-lt"/>
                  <a:buAutoNum type="alphaLcParenR"/>
                  <a:tabLst>
                    <a:tab pos="11482388" algn="r"/>
                  </a:tabLst>
                </a:pPr>
                <a:r>
                  <a:rPr lang="en-AU" b="0" i="0" dirty="0">
                    <a:effectLst/>
                    <a:latin typeface="Lato" panose="020F0502020204030203" pitchFamily="34" charset="0"/>
                  </a:rPr>
                  <a:t>Write a func</a:t>
                </a:r>
                <a:r>
                  <a:rPr lang="en-AU" dirty="0">
                    <a:latin typeface="Lato" panose="020F0502020204030203" pitchFamily="34" charset="0"/>
                  </a:rPr>
                  <a:t>tion </a:t>
                </a:r>
                <a14:m>
                  <m:oMath xmlns:m="http://schemas.openxmlformats.org/officeDocument/2006/math">
                    <m:r>
                      <a:rPr lang="en-AU" i="1" dirty="0" smtClean="0">
                        <a:latin typeface="Cambria Math" panose="02040503050406030204" pitchFamily="18" charset="0"/>
                      </a:rPr>
                      <m:t>𝐶</m:t>
                    </m:r>
                    <m:r>
                      <a:rPr lang="en-AU" i="1" dirty="0" smtClean="0">
                        <a:latin typeface="Cambria Math" panose="02040503050406030204" pitchFamily="18" charset="0"/>
                      </a:rPr>
                      <m:t>(</m:t>
                    </m:r>
                    <m:r>
                      <a:rPr lang="en-AU" i="1" dirty="0" smtClean="0">
                        <a:latin typeface="Cambria Math" panose="02040503050406030204" pitchFamily="18" charset="0"/>
                      </a:rPr>
                      <m:t>𝑥</m:t>
                    </m:r>
                    <m:r>
                      <a:rPr lang="en-AU" i="1" dirty="0" smtClean="0">
                        <a:latin typeface="Cambria Math" panose="02040503050406030204" pitchFamily="18" charset="0"/>
                      </a:rPr>
                      <m:t>) </m:t>
                    </m:r>
                  </m:oMath>
                </a14:m>
                <a:r>
                  <a:rPr lang="en-AU" dirty="0">
                    <a:latin typeface="Lato" panose="020F0502020204030203" pitchFamily="34" charset="0"/>
                  </a:rPr>
                  <a:t>to represent the cost of hiring the venue</a:t>
                </a:r>
                <a:r>
                  <a:rPr lang="en-AU" b="0" i="0" dirty="0">
                    <a:effectLst/>
                    <a:latin typeface="Lato" panose="020F0502020204030203" pitchFamily="34" charset="0"/>
                  </a:rPr>
                  <a:t>.  </a:t>
                </a:r>
                <a:r>
                  <a:rPr lang="en-AU" b="1" i="1" dirty="0">
                    <a:effectLst/>
                    <a:latin typeface="Lato" panose="020F0502020204030203" pitchFamily="34" charset="0"/>
                  </a:rPr>
                  <a:t> 	(2 marks)</a:t>
                </a:r>
                <a:endParaRPr lang="en-AU" b="1" i="1" dirty="0">
                  <a:latin typeface="Lato" panose="020F0502020204030203" pitchFamily="34" charset="0"/>
                </a:endParaRPr>
              </a:p>
              <a:p>
                <a:pPr marL="457200" indent="-457200">
                  <a:spcAft>
                    <a:spcPts val="750"/>
                  </a:spcAft>
                  <a:buFont typeface="+mj-lt"/>
                  <a:buAutoNum type="alphaLcParenR"/>
                  <a:tabLst>
                    <a:tab pos="11482388" algn="r"/>
                  </a:tabLst>
                </a:pPr>
                <a:r>
                  <a:rPr lang="en-AU" b="0" i="0" dirty="0">
                    <a:effectLst/>
                    <a:latin typeface="Lato" panose="020F0502020204030203" pitchFamily="34" charset="0"/>
                  </a:rPr>
                  <a:t>The event planners intend to charge $100 per ticket. Graph this relationship.   	</a:t>
                </a:r>
                <a:r>
                  <a:rPr lang="en-AU" b="1" i="1" dirty="0">
                    <a:effectLst/>
                    <a:latin typeface="Lato" panose="020F0502020204030203" pitchFamily="34" charset="0"/>
                  </a:rPr>
                  <a:t>(2 marks)</a:t>
                </a:r>
                <a:endParaRPr lang="en-AU" b="1" i="1" dirty="0">
                  <a:latin typeface="Lato" panose="020F0502020204030203" pitchFamily="34" charset="0"/>
                </a:endParaRPr>
              </a:p>
              <a:p>
                <a:pPr marL="457200" indent="-457200">
                  <a:spcAft>
                    <a:spcPts val="750"/>
                  </a:spcAft>
                  <a:buFont typeface="+mj-lt"/>
                  <a:buAutoNum type="alphaLcParenR"/>
                  <a:tabLst>
                    <a:tab pos="11482388" algn="r"/>
                  </a:tabLst>
                </a:pPr>
                <a:r>
                  <a:rPr lang="en-AU" b="0" i="0" dirty="0">
                    <a:effectLst/>
                    <a:latin typeface="Lato" panose="020F0502020204030203" pitchFamily="34" charset="0"/>
                  </a:rPr>
                  <a:t>Estimate the minimum number of people needed at the function to cover the costs 	</a:t>
                </a:r>
                <a:r>
                  <a:rPr lang="en-AU" b="1" i="1" dirty="0">
                    <a:effectLst/>
                    <a:latin typeface="Lato" panose="020F0502020204030203" pitchFamily="34" charset="0"/>
                  </a:rPr>
                  <a:t>(1 mark)</a:t>
                </a:r>
                <a:endParaRPr lang="en-AU" b="1" i="1" dirty="0">
                  <a:latin typeface="Lato" panose="020F0502020204030203" pitchFamily="34" charset="0"/>
                </a:endParaRPr>
              </a:p>
              <a:p>
                <a:pPr marL="457200" indent="-457200">
                  <a:spcAft>
                    <a:spcPts val="750"/>
                  </a:spcAft>
                  <a:buFont typeface="+mj-lt"/>
                  <a:buAutoNum type="alphaLcParenR"/>
                  <a:tabLst>
                    <a:tab pos="11482388" algn="r"/>
                  </a:tabLst>
                </a:pPr>
                <a:r>
                  <a:rPr lang="en-AU" b="0" i="0" dirty="0">
                    <a:effectLst/>
                    <a:latin typeface="Lato" panose="020F0502020204030203" pitchFamily="34" charset="0"/>
                  </a:rPr>
                  <a:t>What is the maximum profit of this event?  	</a:t>
                </a:r>
                <a:r>
                  <a:rPr lang="en-AU" b="1" i="0" dirty="0">
                    <a:effectLst/>
                    <a:latin typeface="Lato" panose="020F0502020204030203" pitchFamily="34" charset="0"/>
                  </a:rPr>
                  <a:t>(2 marks)</a:t>
                </a:r>
              </a:p>
              <a:p>
                <a:endParaRPr lang="en-AU" dirty="0"/>
              </a:p>
            </p:txBody>
          </p:sp>
        </mc:Choice>
        <mc:Fallback xmlns="">
          <p:sp>
            <p:nvSpPr>
              <p:cNvPr id="5" name="Text Placeholder 4">
                <a:extLst>
                  <a:ext uri="{FF2B5EF4-FFF2-40B4-BE49-F238E27FC236}">
                    <a16:creationId xmlns:a16="http://schemas.microsoft.com/office/drawing/2014/main" id="{104C3872-DF23-461B-5F76-0AE2D83E4D69}"/>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r="-138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580A1103-4059-FB2B-E5CA-233E6C22CBC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193391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6EB73-48B5-77CC-4A92-A36823FE0C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DD58BF-8392-BBB6-E76C-14E6A937D776}"/>
              </a:ext>
            </a:extLst>
          </p:cNvPr>
          <p:cNvSpPr>
            <a:spLocks noGrp="1"/>
          </p:cNvSpPr>
          <p:nvPr>
            <p:ph type="title"/>
          </p:nvPr>
        </p:nvSpPr>
        <p:spPr/>
        <p:txBody>
          <a:bodyPr/>
          <a:lstStyle/>
          <a:p>
            <a:r>
              <a:rPr lang="en-AU" dirty="0"/>
              <a:t>HSC style question (1) - solutions</a:t>
            </a:r>
          </a:p>
        </p:txBody>
      </p:sp>
      <p:sp>
        <p:nvSpPr>
          <p:cNvPr id="4" name="Text Placeholder 3">
            <a:extLst>
              <a:ext uri="{FF2B5EF4-FFF2-40B4-BE49-F238E27FC236}">
                <a16:creationId xmlns:a16="http://schemas.microsoft.com/office/drawing/2014/main" id="{7740027B-C498-9018-965B-0713A7C14D5C}"/>
              </a:ext>
            </a:extLst>
          </p:cNvPr>
          <p:cNvSpPr>
            <a:spLocks noGrp="1"/>
          </p:cNvSpPr>
          <p:nvPr>
            <p:ph type="body" sz="quarter" idx="18"/>
          </p:nvPr>
        </p:nvSpPr>
        <p:spPr/>
        <p:txBody>
          <a:bodyPr/>
          <a:lstStyle/>
          <a:p>
            <a:r>
              <a:rPr lang="en-AU" dirty="0"/>
              <a:t>Compare and discuss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0BA2A72-CA2F-64B8-AE24-4E806B16E8D2}"/>
                  </a:ext>
                </a:extLst>
              </p:cNvPr>
              <p:cNvSpPr>
                <a:spLocks noGrp="1"/>
              </p:cNvSpPr>
              <p:nvPr>
                <p:ph type="body" sz="quarter" idx="17"/>
              </p:nvPr>
            </p:nvSpPr>
            <p:spPr>
              <a:xfrm>
                <a:off x="360000" y="1567086"/>
                <a:ext cx="5736000" cy="4807835"/>
              </a:xfrm>
            </p:spPr>
            <p:txBody>
              <a:bodyPr/>
              <a:lstStyle/>
              <a:p>
                <a:pPr marL="457200" indent="-457200">
                  <a:spcAft>
                    <a:spcPts val="750"/>
                  </a:spcAft>
                  <a:buFont typeface="+mj-lt"/>
                  <a:buAutoNum type="alphaLcParenR"/>
                </a:pPr>
                <a14:m>
                  <m:oMath xmlns:m="http://schemas.openxmlformats.org/officeDocument/2006/math">
                    <m:r>
                      <a:rPr lang="en-AU" sz="1800" b="0" i="0" smtClean="0">
                        <a:latin typeface="Cambria Math" panose="02040503050406030204" pitchFamily="18" charset="0"/>
                      </a:rPr>
                      <m:t>15200=</m:t>
                    </m:r>
                    <m:r>
                      <a:rPr lang="en-AU" sz="1800" b="0" i="1" smtClean="0">
                        <a:latin typeface="Cambria Math" panose="02040503050406030204" pitchFamily="18" charset="0"/>
                      </a:rPr>
                      <m:t>𝑚</m:t>
                    </m:r>
                    <m:d>
                      <m:dPr>
                        <m:ctrlPr>
                          <a:rPr lang="en-AU" sz="1800" b="0" i="1" smtClean="0">
                            <a:latin typeface="Cambria Math" panose="02040503050406030204" pitchFamily="18" charset="0"/>
                          </a:rPr>
                        </m:ctrlPr>
                      </m:dPr>
                      <m:e>
                        <m:r>
                          <a:rPr lang="en-AU" sz="1800" b="0" i="0" smtClean="0">
                            <a:latin typeface="Cambria Math" panose="02040503050406030204" pitchFamily="18" charset="0"/>
                          </a:rPr>
                          <m:t>120</m:t>
                        </m:r>
                      </m:e>
                    </m:d>
                    <m:r>
                      <a:rPr lang="en-AU" sz="1800" b="0" i="0" smtClean="0">
                        <a:latin typeface="Cambria Math" panose="02040503050406030204" pitchFamily="18" charset="0"/>
                      </a:rPr>
                      <m:t>+8000</m:t>
                    </m:r>
                  </m:oMath>
                </a14:m>
                <a:br>
                  <a:rPr lang="en-AU" sz="1800" b="0" dirty="0">
                    <a:latin typeface="Cambria Math" panose="02040503050406030204" pitchFamily="18" charset="0"/>
                  </a:rPr>
                </a:br>
                <a14:m>
                  <m:oMath xmlns:m="http://schemas.openxmlformats.org/officeDocument/2006/math">
                    <m:r>
                      <a:rPr lang="en-AU" sz="1800" b="0" i="0" smtClean="0">
                        <a:latin typeface="Cambria Math" panose="02040503050406030204" pitchFamily="18" charset="0"/>
                      </a:rPr>
                      <m:t>   7200=120</m:t>
                    </m:r>
                    <m:r>
                      <m:rPr>
                        <m:sty m:val="p"/>
                      </m:rPr>
                      <a:rPr lang="en-AU" sz="1800" b="0" i="0" smtClean="0">
                        <a:latin typeface="Cambria Math" panose="02040503050406030204" pitchFamily="18" charset="0"/>
                      </a:rPr>
                      <m:t>m</m:t>
                    </m:r>
                  </m:oMath>
                </a14:m>
                <a:br>
                  <a:rPr lang="en-AU" sz="1800" b="0" dirty="0">
                    <a:latin typeface="Cambria Math" panose="02040503050406030204" pitchFamily="18" charset="0"/>
                  </a:rPr>
                </a:br>
                <a14:m>
                  <m:oMath xmlns:m="http://schemas.openxmlformats.org/officeDocument/2006/math">
                    <m:r>
                      <a:rPr lang="en-AU" sz="1800" b="0" i="0" smtClean="0">
                        <a:latin typeface="Cambria Math" panose="02040503050406030204" pitchFamily="18" charset="0"/>
                      </a:rPr>
                      <m:t>          </m:t>
                    </m:r>
                    <m:r>
                      <a:rPr lang="en-AU" sz="1800" b="0" i="1" smtClean="0">
                        <a:latin typeface="Cambria Math" panose="02040503050406030204" pitchFamily="18" charset="0"/>
                      </a:rPr>
                      <m:t>𝑚</m:t>
                    </m:r>
                    <m:r>
                      <a:rPr lang="en-AU" sz="1800" b="0" i="0" smtClean="0">
                        <a:latin typeface="Cambria Math" panose="02040503050406030204" pitchFamily="18" charset="0"/>
                      </a:rPr>
                      <m:t>=60</m:t>
                    </m:r>
                  </m:oMath>
                </a14:m>
                <a:br>
                  <a:rPr lang="en-AU" sz="1800" b="0" dirty="0">
                    <a:latin typeface="Cambria Math" panose="02040503050406030204" pitchFamily="18" charset="0"/>
                  </a:rPr>
                </a:br>
                <a:r>
                  <a:rPr lang="en-AU" sz="1800" b="0" dirty="0">
                    <a:latin typeface="Cambria Math" panose="02040503050406030204" pitchFamily="18" charset="0"/>
                  </a:rPr>
                  <a:t>     </a:t>
                </a:r>
                <a14:m>
                  <m:oMath xmlns:m="http://schemas.openxmlformats.org/officeDocument/2006/math">
                    <m:r>
                      <a:rPr lang="en-AU" sz="1800" b="0" i="1" smtClean="0">
                        <a:latin typeface="Cambria Math" panose="02040503050406030204" pitchFamily="18" charset="0"/>
                      </a:rPr>
                      <m:t>𝐶</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0" smtClean="0">
                        <a:latin typeface="Cambria Math" panose="02040503050406030204" pitchFamily="18" charset="0"/>
                      </a:rPr>
                      <m:t>=60</m:t>
                    </m:r>
                    <m:r>
                      <a:rPr lang="en-AU" sz="1800" b="0" i="1" smtClean="0">
                        <a:latin typeface="Cambria Math" panose="02040503050406030204" pitchFamily="18" charset="0"/>
                      </a:rPr>
                      <m:t>𝑥</m:t>
                    </m:r>
                    <m:r>
                      <a:rPr lang="en-AU" sz="1800" b="0" i="0" smtClean="0">
                        <a:latin typeface="Cambria Math" panose="02040503050406030204" pitchFamily="18" charset="0"/>
                      </a:rPr>
                      <m:t>+8000</m:t>
                    </m:r>
                  </m:oMath>
                </a14:m>
                <a:endParaRPr lang="en-AU" sz="1800" dirty="0">
                  <a:latin typeface="Cambria Math" panose="02040503050406030204" pitchFamily="18" charset="0"/>
                </a:endParaRPr>
              </a:p>
              <a:p>
                <a:pPr marL="457200" indent="-457200">
                  <a:spcAft>
                    <a:spcPts val="750"/>
                  </a:spcAft>
                  <a:buFont typeface="+mj-lt"/>
                  <a:buAutoNum type="alphaLcParenR"/>
                </a:pPr>
                <a:r>
                  <a:rPr lang="en-AU" sz="1800" dirty="0">
                    <a:latin typeface="Cambria Math" panose="02040503050406030204" pitchFamily="18" charset="0"/>
                  </a:rPr>
                  <a:t> </a:t>
                </a:r>
              </a:p>
              <a:p>
                <a:pPr marL="457200" indent="-457200">
                  <a:spcAft>
                    <a:spcPts val="750"/>
                  </a:spcAft>
                  <a:buFont typeface="+mj-lt"/>
                  <a:buAutoNum type="alphaLcParenR"/>
                </a:pPr>
                <a:endParaRPr lang="en-AU" sz="1800" b="0" i="0" dirty="0">
                  <a:effectLst/>
                  <a:latin typeface="Cambria Math" panose="02040503050406030204" pitchFamily="18" charset="0"/>
                </a:endParaRPr>
              </a:p>
              <a:p>
                <a:pPr marL="457200" indent="-457200">
                  <a:spcAft>
                    <a:spcPts val="750"/>
                  </a:spcAft>
                  <a:buFont typeface="+mj-lt"/>
                  <a:buAutoNum type="alphaLcParenR"/>
                </a:pPr>
                <a:endParaRPr lang="en-AU" sz="1800" dirty="0">
                  <a:latin typeface="Cambria Math" panose="02040503050406030204" pitchFamily="18" charset="0"/>
                </a:endParaRPr>
              </a:p>
              <a:p>
                <a:pPr marL="457200" indent="-457200">
                  <a:spcAft>
                    <a:spcPts val="750"/>
                  </a:spcAft>
                  <a:buFont typeface="+mj-lt"/>
                  <a:buAutoNum type="alphaLcParenR"/>
                </a:pPr>
                <a:endParaRPr lang="en-AU" sz="1800" b="0" i="0" dirty="0">
                  <a:effectLst/>
                  <a:latin typeface="Cambria Math" panose="02040503050406030204" pitchFamily="18" charset="0"/>
                </a:endParaRPr>
              </a:p>
              <a:p>
                <a:pPr marL="457200" indent="-457200">
                  <a:spcAft>
                    <a:spcPts val="750"/>
                  </a:spcAft>
                  <a:buFont typeface="+mj-lt"/>
                  <a:buAutoNum type="alphaLcParenR"/>
                </a:pPr>
                <a:r>
                  <a:rPr lang="en-AU" sz="1800" b="0" i="0" dirty="0">
                    <a:effectLst/>
                    <a:latin typeface="+mj-lt"/>
                  </a:rPr>
                  <a:t>The break-even point is 200 patrons.</a:t>
                </a:r>
                <a:endParaRPr lang="en-AU" sz="1800" b="1" dirty="0">
                  <a:latin typeface="+mj-lt"/>
                </a:endParaRPr>
              </a:p>
            </p:txBody>
          </p:sp>
        </mc:Choice>
        <mc:Fallback xmlns="">
          <p:sp>
            <p:nvSpPr>
              <p:cNvPr id="5" name="Text Placeholder 4">
                <a:extLst>
                  <a:ext uri="{FF2B5EF4-FFF2-40B4-BE49-F238E27FC236}">
                    <a16:creationId xmlns:a16="http://schemas.microsoft.com/office/drawing/2014/main" id="{90BA2A72-CA2F-64B8-AE24-4E806B16E8D2}"/>
                  </a:ext>
                </a:extLst>
              </p:cNvPr>
              <p:cNvSpPr>
                <a:spLocks noGrp="1" noRot="1" noChangeAspect="1" noMove="1" noResize="1" noEditPoints="1" noAdjustHandles="1" noChangeArrowheads="1" noChangeShapeType="1" noTextEdit="1"/>
              </p:cNvSpPr>
              <p:nvPr>
                <p:ph type="body" sz="quarter" idx="17"/>
              </p:nvPr>
            </p:nvSpPr>
            <p:spPr>
              <a:xfrm>
                <a:off x="360000" y="1567086"/>
                <a:ext cx="5736000" cy="4807835"/>
              </a:xfrm>
              <a:blipFill>
                <a:blip r:embed="rId3"/>
                <a:stretch>
                  <a:fillRect l="-2208"/>
                </a:stretch>
              </a:blipFill>
            </p:spPr>
            <p:txBody>
              <a:bodyPr/>
              <a:lstStyle/>
              <a:p>
                <a:r>
                  <a:rPr lang="en-AU">
                    <a:noFill/>
                  </a:rPr>
                  <a:t> </a:t>
                </a:r>
              </a:p>
            </p:txBody>
          </p:sp>
        </mc:Fallback>
      </mc:AlternateContent>
      <p:pic>
        <p:nvPicPr>
          <p:cNvPr id="12" name="Picture 11" descr="The graph of the equations in HSC style question 1">
            <a:extLst>
              <a:ext uri="{FF2B5EF4-FFF2-40B4-BE49-F238E27FC236}">
                <a16:creationId xmlns:a16="http://schemas.microsoft.com/office/drawing/2014/main" id="{3E035384-9DD6-7205-04C6-49EA9469B5D9}"/>
              </a:ext>
            </a:extLst>
          </p:cNvPr>
          <p:cNvPicPr>
            <a:picLocks noChangeAspect="1"/>
          </p:cNvPicPr>
          <p:nvPr/>
        </p:nvPicPr>
        <p:blipFill>
          <a:blip r:embed="rId4"/>
          <a:stretch>
            <a:fillRect/>
          </a:stretch>
        </p:blipFill>
        <p:spPr>
          <a:xfrm>
            <a:off x="862064" y="3429000"/>
            <a:ext cx="3795277" cy="1731988"/>
          </a:xfrm>
          <a:prstGeom prst="rect">
            <a:avLst/>
          </a:prstGeom>
        </p:spPr>
      </p:pic>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3D0FEFDD-2EF3-47BD-1FBE-F3A26DCD53FD}"/>
                  </a:ext>
                </a:extLst>
              </p:cNvPr>
              <p:cNvSpPr txBox="1">
                <a:spLocks/>
              </p:cNvSpPr>
              <p:nvPr/>
            </p:nvSpPr>
            <p:spPr>
              <a:xfrm>
                <a:off x="6107998" y="1567085"/>
                <a:ext cx="573600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750"/>
                  </a:spcAft>
                  <a:buFont typeface="+mj-lt"/>
                  <a:buAutoNum type="alphaLcParenR" startAt="4"/>
                </a:pPr>
                <a:r>
                  <a:rPr lang="en-AU" sz="1800" dirty="0"/>
                  <a:t> </a:t>
                </a:r>
                <a14:m>
                  <m:oMath xmlns:m="http://schemas.openxmlformats.org/officeDocument/2006/math">
                    <m:r>
                      <a:rPr lang="en-AU" sz="1800" i="1" dirty="0" smtClean="0">
                        <a:latin typeface="Cambria Math" panose="02040503050406030204" pitchFamily="18" charset="0"/>
                      </a:rPr>
                      <m:t>𝐶</m:t>
                    </m:r>
                    <m:d>
                      <m:dPr>
                        <m:ctrlPr>
                          <a:rPr lang="en-AU" sz="1800" i="1" dirty="0" smtClean="0">
                            <a:latin typeface="Cambria Math" panose="02040503050406030204" pitchFamily="18" charset="0"/>
                          </a:rPr>
                        </m:ctrlPr>
                      </m:dPr>
                      <m:e>
                        <m:r>
                          <a:rPr lang="en-AU" sz="1800" i="1" dirty="0" smtClean="0">
                            <a:latin typeface="Cambria Math" panose="02040503050406030204" pitchFamily="18" charset="0"/>
                          </a:rPr>
                          <m:t>400</m:t>
                        </m:r>
                      </m:e>
                    </m:d>
                    <m:r>
                      <a:rPr lang="en-AU" sz="1800" i="0" dirty="0" smtClean="0">
                        <a:latin typeface="Cambria Math" panose="02040503050406030204" pitchFamily="18" charset="0"/>
                      </a:rPr>
                      <m:t>= 8000 + 60× 400</m:t>
                    </m:r>
                  </m:oMath>
                </a14:m>
                <a:br>
                  <a:rPr lang="en-AU" sz="1800" i="0" dirty="0">
                    <a:latin typeface="Cambria Math" panose="02040503050406030204" pitchFamily="18" charset="0"/>
                  </a:rPr>
                </a:br>
                <a:r>
                  <a:rPr lang="en-AU" sz="1800" i="0" dirty="0">
                    <a:latin typeface="Cambria Math" panose="02040503050406030204" pitchFamily="18" charset="0"/>
                  </a:rPr>
                  <a:t> </a:t>
                </a:r>
                <a14:m>
                  <m:oMath xmlns:m="http://schemas.openxmlformats.org/officeDocument/2006/math">
                    <m:r>
                      <a:rPr lang="en-AU" sz="1800" i="1" dirty="0" smtClean="0">
                        <a:latin typeface="Cambria Math" panose="02040503050406030204" pitchFamily="18" charset="0"/>
                      </a:rPr>
                      <m:t>𝐶</m:t>
                    </m:r>
                    <m:r>
                      <a:rPr lang="en-AU" sz="1800" i="1" dirty="0" smtClean="0">
                        <a:latin typeface="Cambria Math" panose="02040503050406030204" pitchFamily="18" charset="0"/>
                      </a:rPr>
                      <m:t>(400) </m:t>
                    </m:r>
                    <m:r>
                      <a:rPr lang="en-AU" sz="1800" i="0" dirty="0" smtClean="0">
                        <a:latin typeface="Cambria Math" panose="02040503050406030204" pitchFamily="18" charset="0"/>
                      </a:rPr>
                      <m:t>= $32 000</m:t>
                    </m:r>
                  </m:oMath>
                </a14:m>
                <a:br>
                  <a:rPr lang="en-AU" sz="1800" dirty="0">
                    <a:latin typeface="+mj-lt"/>
                  </a:rPr>
                </a:br>
                <a14:m>
                  <m:oMath xmlns:m="http://schemas.openxmlformats.org/officeDocument/2006/math">
                    <m:r>
                      <a:rPr lang="en-AU" sz="1800" b="0" i="0" dirty="0" smtClean="0">
                        <a:latin typeface="Cambria Math" panose="02040503050406030204" pitchFamily="18" charset="0"/>
                      </a:rPr>
                      <m:t> </m:t>
                    </m:r>
                    <m:r>
                      <a:rPr lang="en-AU" sz="1800" i="1" dirty="0" smtClean="0">
                        <a:latin typeface="Cambria Math" panose="02040503050406030204" pitchFamily="18" charset="0"/>
                      </a:rPr>
                      <m:t>𝑅</m:t>
                    </m:r>
                    <m:d>
                      <m:dPr>
                        <m:ctrlPr>
                          <a:rPr lang="en-AU" sz="1800" i="1" dirty="0" smtClean="0">
                            <a:latin typeface="Cambria Math" panose="02040503050406030204" pitchFamily="18" charset="0"/>
                          </a:rPr>
                        </m:ctrlPr>
                      </m:dPr>
                      <m:e>
                        <m:r>
                          <a:rPr lang="en-AU" sz="1800" i="1" dirty="0" smtClean="0">
                            <a:latin typeface="Cambria Math" panose="02040503050406030204" pitchFamily="18" charset="0"/>
                          </a:rPr>
                          <m:t>400</m:t>
                        </m:r>
                      </m:e>
                    </m:d>
                    <m:r>
                      <a:rPr lang="en-AU" sz="1800" i="0" dirty="0" smtClean="0">
                        <a:latin typeface="Cambria Math" panose="02040503050406030204" pitchFamily="18" charset="0"/>
                      </a:rPr>
                      <m:t>= 100×400</m:t>
                    </m:r>
                  </m:oMath>
                </a14:m>
                <a:br>
                  <a:rPr lang="en-AU" sz="1800" dirty="0">
                    <a:latin typeface="+mj-lt"/>
                  </a:rPr>
                </a:br>
                <a14:m>
                  <m:oMath xmlns:m="http://schemas.openxmlformats.org/officeDocument/2006/math">
                    <m:r>
                      <a:rPr lang="en-AU" sz="1800" b="0" i="0" dirty="0" smtClean="0">
                        <a:latin typeface="Cambria Math" panose="02040503050406030204" pitchFamily="18" charset="0"/>
                      </a:rPr>
                      <m:t> </m:t>
                    </m:r>
                    <m:r>
                      <a:rPr lang="en-AU" sz="1800" i="1" dirty="0" smtClean="0">
                        <a:latin typeface="Cambria Math" panose="02040503050406030204" pitchFamily="18" charset="0"/>
                      </a:rPr>
                      <m:t>𝑅</m:t>
                    </m:r>
                    <m:r>
                      <a:rPr lang="en-AU" sz="1800" i="1" dirty="0" smtClean="0">
                        <a:latin typeface="Cambria Math" panose="02040503050406030204" pitchFamily="18" charset="0"/>
                      </a:rPr>
                      <m:t>(400) </m:t>
                    </m:r>
                    <m:r>
                      <a:rPr lang="en-AU" sz="1800" i="0" dirty="0" smtClean="0">
                        <a:latin typeface="Cambria Math" panose="02040503050406030204" pitchFamily="18" charset="0"/>
                      </a:rPr>
                      <m:t>= $40 000</m:t>
                    </m:r>
                  </m:oMath>
                </a14:m>
                <a:br>
                  <a:rPr lang="en-AU" sz="1800" dirty="0">
                    <a:latin typeface="+mj-lt"/>
                  </a:rPr>
                </a:br>
                <a14:m>
                  <m:oMath xmlns:m="http://schemas.openxmlformats.org/officeDocument/2006/math">
                    <m:r>
                      <m:rPr>
                        <m:sty m:val="p"/>
                      </m:rPr>
                      <a:rPr lang="en-AU" sz="1800" i="0" dirty="0" smtClean="0">
                        <a:latin typeface="Cambria Math" panose="02040503050406030204" pitchFamily="18" charset="0"/>
                      </a:rPr>
                      <m:t>Maximum</m:t>
                    </m:r>
                    <m:r>
                      <a:rPr lang="en-AU" sz="1800" i="0" dirty="0" smtClean="0">
                        <a:latin typeface="Cambria Math" panose="02040503050406030204" pitchFamily="18" charset="0"/>
                      </a:rPr>
                      <m:t> </m:t>
                    </m:r>
                    <m:r>
                      <m:rPr>
                        <m:sty m:val="p"/>
                      </m:rPr>
                      <a:rPr lang="en-AU" sz="1800" i="0" dirty="0" smtClean="0">
                        <a:latin typeface="Cambria Math" panose="02040503050406030204" pitchFamily="18" charset="0"/>
                      </a:rPr>
                      <m:t>Profit</m:t>
                    </m:r>
                    <m:r>
                      <a:rPr lang="en-AU" sz="1800" i="0" dirty="0" smtClean="0">
                        <a:latin typeface="Cambria Math" panose="02040503050406030204" pitchFamily="18" charset="0"/>
                      </a:rPr>
                      <m:t> = $8000</m:t>
                    </m:r>
                  </m:oMath>
                </a14:m>
                <a:endParaRPr lang="en-AU" sz="1800" b="1" dirty="0">
                  <a:latin typeface="+mj-lt"/>
                </a:endParaRPr>
              </a:p>
              <a:p>
                <a:endParaRPr lang="en-AU" dirty="0"/>
              </a:p>
            </p:txBody>
          </p:sp>
        </mc:Choice>
        <mc:Fallback xmlns="">
          <p:sp>
            <p:nvSpPr>
              <p:cNvPr id="9" name="Text Placeholder 4">
                <a:extLst>
                  <a:ext uri="{FF2B5EF4-FFF2-40B4-BE49-F238E27FC236}">
                    <a16:creationId xmlns:a16="http://schemas.microsoft.com/office/drawing/2014/main" id="{3D0FEFDD-2EF3-47BD-1FBE-F3A26DCD53FD}"/>
                  </a:ext>
                </a:extLst>
              </p:cNvPr>
              <p:cNvSpPr txBox="1">
                <a:spLocks noRot="1" noChangeAspect="1" noMove="1" noResize="1" noEditPoints="1" noAdjustHandles="1" noChangeArrowheads="1" noChangeShapeType="1" noTextEdit="1"/>
              </p:cNvSpPr>
              <p:nvPr/>
            </p:nvSpPr>
            <p:spPr>
              <a:xfrm>
                <a:off x="6107998" y="1567085"/>
                <a:ext cx="5736000" cy="4807835"/>
              </a:xfrm>
              <a:prstGeom prst="rect">
                <a:avLst/>
              </a:prstGeom>
              <a:blipFill>
                <a:blip r:embed="rId5"/>
                <a:stretch>
                  <a:fillRect l="-220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B1F91294-B3FA-4426-8212-4FD681188F22}"/>
                  </a:ext>
                </a:extLst>
              </p:cNvPr>
              <p:cNvSpPr/>
              <p:nvPr/>
            </p:nvSpPr>
            <p:spPr>
              <a:xfrm>
                <a:off x="2759703" y="287598"/>
                <a:ext cx="3235852" cy="1142211"/>
              </a:xfrm>
              <a:prstGeom prst="wedgeRoundRectCallout">
                <a:avLst>
                  <a:gd name="adj1" fmla="val -28462"/>
                  <a:gd name="adj2" fmla="val 706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did you know what the </a:t>
                </a:r>
                <a14:m>
                  <m:oMath xmlns:m="http://schemas.openxmlformats.org/officeDocument/2006/math">
                    <m:r>
                      <a:rPr lang="en-AU" sz="1800" i="1" dirty="0" smtClean="0">
                        <a:latin typeface="Cambria Math" panose="02040503050406030204" pitchFamily="18" charset="0"/>
                      </a:rPr>
                      <m:t>𝑦</m:t>
                    </m:r>
                  </m:oMath>
                </a14:m>
                <a:r>
                  <a:rPr lang="en-AU" sz="1800" dirty="0"/>
                  <a:t>-intercept would be?</a:t>
                </a:r>
              </a:p>
            </p:txBody>
          </p:sp>
        </mc:Choice>
        <mc:Fallback xmlns="">
          <p:sp>
            <p:nvSpPr>
              <p:cNvPr id="10" name="Speech Bubble: Rectangle with Corners Rounded 9">
                <a:extLst>
                  <a:ext uri="{FF2B5EF4-FFF2-40B4-BE49-F238E27FC236}">
                    <a16:creationId xmlns:a16="http://schemas.microsoft.com/office/drawing/2014/main" id="{B1F91294-B3FA-4426-8212-4FD681188F22}"/>
                  </a:ext>
                </a:extLst>
              </p:cNvPr>
              <p:cNvSpPr>
                <a:spLocks noRot="1" noChangeAspect="1" noMove="1" noResize="1" noEditPoints="1" noAdjustHandles="1" noChangeArrowheads="1" noChangeShapeType="1" noTextEdit="1"/>
              </p:cNvSpPr>
              <p:nvPr/>
            </p:nvSpPr>
            <p:spPr>
              <a:xfrm>
                <a:off x="2759703" y="287598"/>
                <a:ext cx="3235852" cy="1142211"/>
              </a:xfrm>
              <a:prstGeom prst="wedgeRoundRectCallout">
                <a:avLst>
                  <a:gd name="adj1" fmla="val -28462"/>
                  <a:gd name="adj2" fmla="val 70687"/>
                  <a:gd name="adj3" fmla="val 16667"/>
                </a:avLst>
              </a:prstGeom>
              <a:blipFill>
                <a:blip r:embed="rId6"/>
                <a:stretch>
                  <a:fillRect/>
                </a:stretch>
              </a:blipFill>
            </p:spPr>
            <p:txBody>
              <a:bodyPr/>
              <a:lstStyle/>
              <a:p>
                <a:r>
                  <a:rPr lang="en-AU">
                    <a:noFill/>
                  </a:rPr>
                  <a:t> </a:t>
                </a:r>
              </a:p>
            </p:txBody>
          </p:sp>
        </mc:Fallback>
      </mc:AlternateContent>
      <p:sp>
        <p:nvSpPr>
          <p:cNvPr id="11" name="Speech Bubble: Rectangle with Corners Rounded 10">
            <a:extLst>
              <a:ext uri="{FF2B5EF4-FFF2-40B4-BE49-F238E27FC236}">
                <a16:creationId xmlns:a16="http://schemas.microsoft.com/office/drawing/2014/main" id="{8DFCE697-1A72-6B6A-033A-6352331F92E7}"/>
              </a:ext>
            </a:extLst>
          </p:cNvPr>
          <p:cNvSpPr/>
          <p:nvPr/>
        </p:nvSpPr>
        <p:spPr>
          <a:xfrm>
            <a:off x="8608146" y="283794"/>
            <a:ext cx="3235852" cy="1142211"/>
          </a:xfrm>
          <a:prstGeom prst="wedgeRoundRectCallout">
            <a:avLst>
              <a:gd name="adj1" fmla="val -28462"/>
              <a:gd name="adj2" fmla="val 706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Where did 400 come from?</a:t>
            </a:r>
          </a:p>
        </p:txBody>
      </p:sp>
      <p:sp>
        <p:nvSpPr>
          <p:cNvPr id="2" name="Slide Number Placeholder 1">
            <a:extLst>
              <a:ext uri="{FF2B5EF4-FFF2-40B4-BE49-F238E27FC236}">
                <a16:creationId xmlns:a16="http://schemas.microsoft.com/office/drawing/2014/main" id="{BEE2E08D-7F38-428F-85DA-1250281E295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77458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AA04F-B1B9-A97D-035A-D1000DB5FE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3287F3-A60E-701B-3A2A-103B7AA9AD48}"/>
              </a:ext>
            </a:extLst>
          </p:cNvPr>
          <p:cNvSpPr>
            <a:spLocks noGrp="1"/>
          </p:cNvSpPr>
          <p:nvPr>
            <p:ph type="title"/>
          </p:nvPr>
        </p:nvSpPr>
        <p:spPr/>
        <p:txBody>
          <a:bodyPr/>
          <a:lstStyle/>
          <a:p>
            <a:r>
              <a:rPr lang="en-AU" dirty="0"/>
              <a:t>HSC style question (2)</a:t>
            </a:r>
          </a:p>
        </p:txBody>
      </p:sp>
      <p:sp>
        <p:nvSpPr>
          <p:cNvPr id="4" name="Text Placeholder 3">
            <a:extLst>
              <a:ext uri="{FF2B5EF4-FFF2-40B4-BE49-F238E27FC236}">
                <a16:creationId xmlns:a16="http://schemas.microsoft.com/office/drawing/2014/main" id="{7CCEAB58-02F8-A947-02DB-B32128BC4DAE}"/>
              </a:ext>
            </a:extLst>
          </p:cNvPr>
          <p:cNvSpPr>
            <a:spLocks noGrp="1"/>
          </p:cNvSpPr>
          <p:nvPr>
            <p:ph type="body" sz="quarter" idx="18"/>
          </p:nvPr>
        </p:nvSpPr>
        <p:spPr/>
        <p:txBody>
          <a:bodyPr/>
          <a:lstStyle/>
          <a:p>
            <a:r>
              <a:rPr lang="en-AU" dirty="0"/>
              <a:t>Complete in pairs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301CC9F-D9D8-335E-78DC-A9A9EE91D379}"/>
                  </a:ext>
                </a:extLst>
              </p:cNvPr>
              <p:cNvSpPr>
                <a:spLocks noGrp="1"/>
              </p:cNvSpPr>
              <p:nvPr>
                <p:ph type="body" sz="quarter" idx="17"/>
              </p:nvPr>
            </p:nvSpPr>
            <p:spPr/>
            <p:txBody>
              <a:bodyPr/>
              <a:lstStyle/>
              <a:p>
                <a:pPr>
                  <a:spcAft>
                    <a:spcPts val="750"/>
                  </a:spcAft>
                </a:pPr>
                <a:r>
                  <a:rPr lang="en-AU" dirty="0"/>
                  <a:t>A manufacturer calculates his costs to be $4200 if he sells 18 items of stock and $6000 if he sells 54 items of stock.</a:t>
                </a:r>
              </a:p>
              <a:p>
                <a:pPr marL="457200" indent="-457200">
                  <a:spcAft>
                    <a:spcPts val="750"/>
                  </a:spcAft>
                  <a:buFont typeface="+mj-lt"/>
                  <a:buAutoNum type="alphaLcParenR"/>
                  <a:tabLst>
                    <a:tab pos="11482388" algn="r"/>
                  </a:tabLst>
                </a:pPr>
                <a:r>
                  <a:rPr lang="en-AU" b="0" i="0" dirty="0">
                    <a:effectLst/>
                    <a:latin typeface="Lato" panose="020F0502020204030203" pitchFamily="34" charset="0"/>
                  </a:rPr>
                  <a:t>Write a func</a:t>
                </a:r>
                <a:r>
                  <a:rPr lang="en-AU" dirty="0">
                    <a:latin typeface="Lato" panose="020F0502020204030203" pitchFamily="34" charset="0"/>
                  </a:rPr>
                  <a:t>tion </a:t>
                </a:r>
                <a14:m>
                  <m:oMath xmlns:m="http://schemas.openxmlformats.org/officeDocument/2006/math">
                    <m:r>
                      <a:rPr lang="en-AU" i="1" dirty="0" smtClean="0">
                        <a:latin typeface="Cambria Math" panose="02040503050406030204" pitchFamily="18" charset="0"/>
                      </a:rPr>
                      <m:t>𝐶</m:t>
                    </m:r>
                    <m:r>
                      <a:rPr lang="en-AU" i="1" dirty="0" smtClean="0">
                        <a:latin typeface="Cambria Math" panose="02040503050406030204" pitchFamily="18" charset="0"/>
                      </a:rPr>
                      <m:t>(</m:t>
                    </m:r>
                    <m:r>
                      <a:rPr lang="en-AU" i="1" dirty="0" smtClean="0">
                        <a:latin typeface="Cambria Math" panose="02040503050406030204" pitchFamily="18" charset="0"/>
                      </a:rPr>
                      <m:t>𝑥</m:t>
                    </m:r>
                    <m:r>
                      <a:rPr lang="en-AU" i="1" dirty="0" smtClean="0">
                        <a:latin typeface="Cambria Math" panose="02040503050406030204" pitchFamily="18" charset="0"/>
                      </a:rPr>
                      <m:t>) </m:t>
                    </m:r>
                  </m:oMath>
                </a14:m>
                <a:r>
                  <a:rPr lang="en-AU" dirty="0">
                    <a:latin typeface="Lato" panose="020F0502020204030203" pitchFamily="34" charset="0"/>
                  </a:rPr>
                  <a:t>to represent the total cost of manufacturing</a:t>
                </a:r>
                <a:r>
                  <a:rPr lang="en-AU" b="0" i="0" dirty="0">
                    <a:effectLst/>
                    <a:latin typeface="Lato" panose="020F0502020204030203" pitchFamily="34" charset="0"/>
                  </a:rPr>
                  <a:t>.  </a:t>
                </a:r>
                <a:r>
                  <a:rPr lang="en-AU" b="1" i="1" dirty="0">
                    <a:effectLst/>
                    <a:latin typeface="Lato" panose="020F0502020204030203" pitchFamily="34" charset="0"/>
                  </a:rPr>
                  <a:t> 	(3 marks)</a:t>
                </a:r>
              </a:p>
              <a:p>
                <a:pPr marL="457200" indent="-457200">
                  <a:spcAft>
                    <a:spcPts val="750"/>
                  </a:spcAft>
                  <a:buFont typeface="+mj-lt"/>
                  <a:buAutoNum type="alphaLcParenR"/>
                  <a:tabLst>
                    <a:tab pos="11482388" algn="r"/>
                  </a:tabLst>
                </a:pPr>
                <a:r>
                  <a:rPr lang="en-AU" dirty="0">
                    <a:latin typeface="Lato" panose="020F0502020204030203" pitchFamily="34" charset="0"/>
                  </a:rPr>
                  <a:t>The manufacturer breaks even after selling 132 items. Write a function </a:t>
                </a:r>
                <a14:m>
                  <m:oMath xmlns:m="http://schemas.openxmlformats.org/officeDocument/2006/math">
                    <m:r>
                      <a:rPr lang="en-AU" i="1" dirty="0" smtClean="0">
                        <a:latin typeface="Cambria Math" panose="02040503050406030204" pitchFamily="18" charset="0"/>
                      </a:rPr>
                      <m:t>𝑅</m:t>
                    </m:r>
                    <m:r>
                      <a:rPr lang="en-AU" i="1" dirty="0" smtClean="0">
                        <a:latin typeface="Cambria Math" panose="02040503050406030204" pitchFamily="18" charset="0"/>
                      </a:rPr>
                      <m:t>(</m:t>
                    </m:r>
                    <m:r>
                      <a:rPr lang="en-AU" i="1" dirty="0" smtClean="0">
                        <a:latin typeface="Cambria Math" panose="02040503050406030204" pitchFamily="18" charset="0"/>
                      </a:rPr>
                      <m:t>𝑥</m:t>
                    </m:r>
                    <m:r>
                      <a:rPr lang="en-AU" i="1" dirty="0" smtClean="0">
                        <a:latin typeface="Cambria Math" panose="02040503050406030204" pitchFamily="18" charset="0"/>
                      </a:rPr>
                      <m:t>)</m:t>
                    </m:r>
                  </m:oMath>
                </a14:m>
                <a:r>
                  <a:rPr lang="en-AU" dirty="0">
                    <a:latin typeface="Lato" panose="020F0502020204030203" pitchFamily="34" charset="0"/>
                  </a:rPr>
                  <a:t> to represent </a:t>
                </a:r>
                <a:br>
                  <a:rPr lang="en-AU" dirty="0">
                    <a:latin typeface="Lato" panose="020F0502020204030203" pitchFamily="34" charset="0"/>
                  </a:rPr>
                </a:br>
                <a:r>
                  <a:rPr lang="en-AU" dirty="0">
                    <a:latin typeface="Lato" panose="020F0502020204030203" pitchFamily="34" charset="0"/>
                  </a:rPr>
                  <a:t>his revenue. 	</a:t>
                </a:r>
                <a:r>
                  <a:rPr lang="en-AU" b="1" i="1" dirty="0">
                    <a:latin typeface="Lato" panose="020F0502020204030203" pitchFamily="34" charset="0"/>
                  </a:rPr>
                  <a:t>(2 marks)</a:t>
                </a:r>
              </a:p>
              <a:p>
                <a:pPr marL="457200" indent="-457200">
                  <a:spcAft>
                    <a:spcPts val="750"/>
                  </a:spcAft>
                  <a:buFont typeface="+mj-lt"/>
                  <a:buAutoNum type="alphaLcParenR"/>
                  <a:tabLst>
                    <a:tab pos="11482388" algn="r"/>
                  </a:tabLst>
                </a:pPr>
                <a:r>
                  <a:rPr lang="en-AU" dirty="0">
                    <a:effectLst/>
                    <a:latin typeface="Lato" panose="020F0502020204030203" pitchFamily="34" charset="0"/>
                  </a:rPr>
                  <a:t>Graph the relationship between </a:t>
                </a:r>
                <a14:m>
                  <m:oMath xmlns:m="http://schemas.openxmlformats.org/officeDocument/2006/math">
                    <m:r>
                      <a:rPr lang="en-AU" i="1" dirty="0" smtClean="0">
                        <a:effectLst/>
                        <a:latin typeface="Cambria Math" panose="02040503050406030204" pitchFamily="18" charset="0"/>
                      </a:rPr>
                      <m:t>𝐶</m:t>
                    </m:r>
                    <m:r>
                      <a:rPr lang="en-AU" i="1" dirty="0" smtClean="0">
                        <a:effectLst/>
                        <a:latin typeface="Cambria Math" panose="02040503050406030204" pitchFamily="18" charset="0"/>
                      </a:rPr>
                      <m:t>(</m:t>
                    </m:r>
                    <m:r>
                      <a:rPr lang="en-AU" i="1" dirty="0" smtClean="0">
                        <a:effectLst/>
                        <a:latin typeface="Cambria Math" panose="02040503050406030204" pitchFamily="18" charset="0"/>
                      </a:rPr>
                      <m:t>𝑥</m:t>
                    </m:r>
                    <m:r>
                      <a:rPr lang="en-AU" i="1" dirty="0" smtClean="0">
                        <a:effectLst/>
                        <a:latin typeface="Cambria Math" panose="02040503050406030204" pitchFamily="18" charset="0"/>
                      </a:rPr>
                      <m:t>) </m:t>
                    </m:r>
                  </m:oMath>
                </a14:m>
                <a:r>
                  <a:rPr lang="en-AU" dirty="0">
                    <a:effectLst/>
                    <a:latin typeface="Lato" panose="020F0502020204030203" pitchFamily="34" charset="0"/>
                  </a:rPr>
                  <a:t>and </a:t>
                </a:r>
                <a14:m>
                  <m:oMath xmlns:m="http://schemas.openxmlformats.org/officeDocument/2006/math">
                    <m:r>
                      <a:rPr lang="en-AU" i="1" dirty="0" smtClean="0">
                        <a:effectLst/>
                        <a:latin typeface="Cambria Math" panose="02040503050406030204" pitchFamily="18" charset="0"/>
                      </a:rPr>
                      <m:t>𝑅</m:t>
                    </m:r>
                    <m:r>
                      <a:rPr lang="en-AU" i="1" dirty="0" smtClean="0">
                        <a:effectLst/>
                        <a:latin typeface="Cambria Math" panose="02040503050406030204" pitchFamily="18" charset="0"/>
                      </a:rPr>
                      <m:t>(</m:t>
                    </m:r>
                    <m:r>
                      <a:rPr lang="en-AU" i="1" dirty="0" smtClean="0">
                        <a:effectLst/>
                        <a:latin typeface="Cambria Math" panose="02040503050406030204" pitchFamily="18" charset="0"/>
                      </a:rPr>
                      <m:t>𝑥</m:t>
                    </m:r>
                    <m:r>
                      <a:rPr lang="en-AU" i="1" dirty="0" smtClean="0">
                        <a:effectLst/>
                        <a:latin typeface="Cambria Math" panose="02040503050406030204" pitchFamily="18" charset="0"/>
                      </a:rPr>
                      <m:t>)</m:t>
                    </m:r>
                  </m:oMath>
                </a14:m>
                <a:r>
                  <a:rPr lang="en-AU" dirty="0">
                    <a:effectLst/>
                    <a:latin typeface="Lato" panose="020F0502020204030203" pitchFamily="34" charset="0"/>
                  </a:rPr>
                  <a:t>. 	</a:t>
                </a:r>
                <a:r>
                  <a:rPr lang="en-AU" b="1" i="1" dirty="0">
                    <a:effectLst/>
                    <a:latin typeface="Lato" panose="020F0502020204030203" pitchFamily="34" charset="0"/>
                  </a:rPr>
                  <a:t>(2 marks)</a:t>
                </a:r>
              </a:p>
              <a:p>
                <a:pPr marL="457200" indent="-457200">
                  <a:spcAft>
                    <a:spcPts val="750"/>
                  </a:spcAft>
                  <a:buFont typeface="+mj-lt"/>
                  <a:buAutoNum type="alphaLcParenR"/>
                  <a:tabLst>
                    <a:tab pos="11482388" algn="r"/>
                  </a:tabLst>
                </a:pPr>
                <a:r>
                  <a:rPr lang="en-AU" dirty="0">
                    <a:latin typeface="Lato" panose="020F0502020204030203" pitchFamily="34" charset="0"/>
                  </a:rPr>
                  <a:t>Use the graph to show when the manufacturer’s profit is approximately $2000. 	</a:t>
                </a:r>
                <a:r>
                  <a:rPr lang="en-AU" b="1" i="1" dirty="0">
                    <a:latin typeface="Lato" panose="020F0502020204030203" pitchFamily="34" charset="0"/>
                  </a:rPr>
                  <a:t>(1 mark)</a:t>
                </a:r>
                <a:endParaRPr lang="en-AU" b="1" i="1" dirty="0">
                  <a:effectLst/>
                  <a:latin typeface="Lato" panose="020F0502020204030203" pitchFamily="34" charset="0"/>
                </a:endParaRPr>
              </a:p>
              <a:p>
                <a:pPr marL="457200" indent="-457200">
                  <a:spcAft>
                    <a:spcPts val="750"/>
                  </a:spcAft>
                  <a:buFont typeface="+mj-lt"/>
                  <a:buAutoNum type="alphaLcParenR"/>
                </a:pPr>
                <a:endParaRPr lang="en-AU" b="1" i="1" dirty="0">
                  <a:latin typeface="Lato" panose="020F0502020204030203" pitchFamily="34" charset="0"/>
                </a:endParaRPr>
              </a:p>
              <a:p>
                <a:pPr marL="457200" indent="-457200">
                  <a:spcAft>
                    <a:spcPts val="750"/>
                  </a:spcAft>
                  <a:buFont typeface="+mj-lt"/>
                  <a:buAutoNum type="alphaLcParenR"/>
                </a:pPr>
                <a:endParaRPr lang="en-AU" b="1" i="0" dirty="0">
                  <a:effectLst/>
                  <a:latin typeface="Lato" panose="020F0502020204030203" pitchFamily="34" charset="0"/>
                </a:endParaRPr>
              </a:p>
              <a:p>
                <a:endParaRPr lang="en-AU" dirty="0"/>
              </a:p>
            </p:txBody>
          </p:sp>
        </mc:Choice>
        <mc:Fallback xmlns="">
          <p:sp>
            <p:nvSpPr>
              <p:cNvPr id="5" name="Text Placeholder 4">
                <a:extLst>
                  <a:ext uri="{FF2B5EF4-FFF2-40B4-BE49-F238E27FC236}">
                    <a16:creationId xmlns:a16="http://schemas.microsoft.com/office/drawing/2014/main" id="{E301CC9F-D9D8-335E-78DC-A9A9EE91D379}"/>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r="-138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5D211A8-2985-217D-23E7-90AD4E9F95F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dirty="0"/>
          </a:p>
        </p:txBody>
      </p:sp>
    </p:spTree>
    <p:extLst>
      <p:ext uri="{BB962C8B-B14F-4D97-AF65-F5344CB8AC3E}">
        <p14:creationId xmlns:p14="http://schemas.microsoft.com/office/powerpoint/2010/main" val="30825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8AD57-AB62-6C43-FAF0-639C2B00C494}"/>
              </a:ext>
            </a:extLst>
          </p:cNvPr>
          <p:cNvSpPr>
            <a:spLocks noGrp="1"/>
          </p:cNvSpPr>
          <p:nvPr>
            <p:ph type="title"/>
          </p:nvPr>
        </p:nvSpPr>
        <p:spPr/>
        <p:txBody>
          <a:bodyPr/>
          <a:lstStyle/>
          <a:p>
            <a:r>
              <a:rPr lang="en-AU" dirty="0"/>
              <a:t>HSC style question (2)- solutions</a:t>
            </a:r>
          </a:p>
        </p:txBody>
      </p:sp>
      <p:sp>
        <p:nvSpPr>
          <p:cNvPr id="4" name="Text Placeholder 3">
            <a:extLst>
              <a:ext uri="{FF2B5EF4-FFF2-40B4-BE49-F238E27FC236}">
                <a16:creationId xmlns:a16="http://schemas.microsoft.com/office/drawing/2014/main" id="{02CBD5AC-9B67-E18F-1DD6-7FC5AE5D0892}"/>
              </a:ext>
            </a:extLst>
          </p:cNvPr>
          <p:cNvSpPr>
            <a:spLocks noGrp="1"/>
          </p:cNvSpPr>
          <p:nvPr>
            <p:ph type="body" sz="quarter" idx="18"/>
          </p:nvPr>
        </p:nvSpPr>
        <p:spPr/>
        <p:txBody>
          <a:bodyPr/>
          <a:lstStyle/>
          <a:p>
            <a:r>
              <a:rPr lang="en-AU" dirty="0"/>
              <a:t>Compare and discuss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64E04C-0A7F-6AAC-26ED-6F6609C663BB}"/>
                  </a:ext>
                </a:extLst>
              </p:cNvPr>
              <p:cNvSpPr>
                <a:spLocks noGrp="1"/>
              </p:cNvSpPr>
              <p:nvPr>
                <p:ph type="body" sz="quarter" idx="17"/>
              </p:nvPr>
            </p:nvSpPr>
            <p:spPr>
              <a:xfrm>
                <a:off x="360000" y="1567086"/>
                <a:ext cx="3049950" cy="4807835"/>
              </a:xfrm>
            </p:spPr>
            <p:txBody>
              <a:bodyPr/>
              <a:lstStyle/>
              <a:p>
                <a:pPr marL="269875" indent="-269875"/>
                <a:r>
                  <a:rPr lang="en-AU" dirty="0"/>
                  <a:t>a) </a:t>
                </a:r>
                <a14:m>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6000−4200</m:t>
                        </m:r>
                      </m:num>
                      <m:den>
                        <m:r>
                          <a:rPr lang="en-AU" b="0" i="1" smtClean="0">
                            <a:latin typeface="Cambria Math" panose="02040503050406030204" pitchFamily="18" charset="0"/>
                          </a:rPr>
                          <m:t>54−18</m:t>
                        </m:r>
                      </m:den>
                    </m:f>
                  </m:oMath>
                </a14:m>
                <a:br>
                  <a:rPr lang="en-AU" b="0" dirty="0"/>
                </a:b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1800</m:t>
                          </m:r>
                        </m:num>
                        <m:den>
                          <m:r>
                            <a:rPr lang="en-AU" b="0" i="1" smtClean="0">
                              <a:latin typeface="Cambria Math" panose="02040503050406030204" pitchFamily="18" charset="0"/>
                            </a:rPr>
                            <m:t>36</m:t>
                          </m:r>
                        </m:den>
                      </m:f>
                    </m:oMath>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=50</m:t>
                      </m:r>
                    </m:oMath>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−4200=50</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−18</m:t>
                          </m:r>
                        </m:e>
                      </m:d>
                    </m:oMath>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−4200=50</m:t>
                      </m:r>
                      <m:r>
                        <a:rPr lang="en-AU" b="0" i="1" smtClean="0">
                          <a:latin typeface="Cambria Math" panose="02040503050406030204" pitchFamily="18" charset="0"/>
                        </a:rPr>
                        <m:t>𝑥</m:t>
                      </m:r>
                      <m:r>
                        <a:rPr lang="en-AU" b="0" i="1" smtClean="0">
                          <a:latin typeface="Cambria Math" panose="02040503050406030204" pitchFamily="18" charset="0"/>
                        </a:rPr>
                        <m:t> −900</m:t>
                      </m:r>
                    </m:oMath>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=50</m:t>
                      </m:r>
                      <m:r>
                        <a:rPr lang="en-AU" b="0" i="1" smtClean="0">
                          <a:latin typeface="Cambria Math" panose="02040503050406030204" pitchFamily="18" charset="0"/>
                        </a:rPr>
                        <m:t>𝑥</m:t>
                      </m:r>
                      <m:r>
                        <a:rPr lang="en-AU" b="0" i="1" smtClean="0">
                          <a:latin typeface="Cambria Math" panose="02040503050406030204" pitchFamily="18" charset="0"/>
                        </a:rPr>
                        <m:t>+3300</m:t>
                      </m:r>
                    </m:oMath>
                    <m:oMath xmlns:m="http://schemas.openxmlformats.org/officeDocument/2006/math">
                      <m:r>
                        <a:rPr lang="en-AU" b="0" i="1" smtClean="0">
                          <a:latin typeface="Cambria Math" panose="02040503050406030204" pitchFamily="18" charset="0"/>
                        </a:rPr>
                        <m:t>𝐶</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=50</m:t>
                      </m:r>
                      <m:r>
                        <a:rPr lang="en-AU" b="0" i="1" smtClean="0">
                          <a:latin typeface="Cambria Math" panose="02040503050406030204" pitchFamily="18" charset="0"/>
                        </a:rPr>
                        <m:t>𝑥</m:t>
                      </m:r>
                      <m:r>
                        <a:rPr lang="en-AU" b="0" i="1" smtClean="0">
                          <a:latin typeface="Cambria Math" panose="02040503050406030204" pitchFamily="18" charset="0"/>
                        </a:rPr>
                        <m:t>+3300</m:t>
                      </m:r>
                    </m:oMath>
                  </m:oMathPara>
                </a14:m>
                <a:endParaRPr lang="en-AU" dirty="0"/>
              </a:p>
            </p:txBody>
          </p:sp>
        </mc:Choice>
        <mc:Fallback xmlns="">
          <p:sp>
            <p:nvSpPr>
              <p:cNvPr id="5" name="Text Placeholder 4">
                <a:extLst>
                  <a:ext uri="{FF2B5EF4-FFF2-40B4-BE49-F238E27FC236}">
                    <a16:creationId xmlns:a16="http://schemas.microsoft.com/office/drawing/2014/main" id="{3964E04C-0A7F-6AAC-26ED-6F6609C663BB}"/>
                  </a:ext>
                </a:extLst>
              </p:cNvPr>
              <p:cNvSpPr>
                <a:spLocks noGrp="1" noRot="1" noChangeAspect="1" noMove="1" noResize="1" noEditPoints="1" noAdjustHandles="1" noChangeArrowheads="1" noChangeShapeType="1" noTextEdit="1"/>
              </p:cNvSpPr>
              <p:nvPr>
                <p:ph type="body" sz="quarter" idx="17"/>
              </p:nvPr>
            </p:nvSpPr>
            <p:spPr>
              <a:xfrm>
                <a:off x="360000" y="1567086"/>
                <a:ext cx="3049950" cy="4807835"/>
              </a:xfrm>
              <a:blipFill>
                <a:blip r:embed="rId3"/>
                <a:stretch>
                  <a:fillRect l="-497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D1B31ECE-ACA1-E084-94B8-5911771FA807}"/>
                  </a:ext>
                </a:extLst>
              </p:cNvPr>
              <p:cNvSpPr txBox="1">
                <a:spLocks/>
              </p:cNvSpPr>
              <p:nvPr/>
            </p:nvSpPr>
            <p:spPr>
              <a:xfrm>
                <a:off x="4131899" y="1567086"/>
                <a:ext cx="4492555"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a:r>
                  <a:rPr lang="en-AU" dirty="0"/>
                  <a:t>b) </a:t>
                </a:r>
                <a14:m>
                  <m:oMath xmlns:m="http://schemas.openxmlformats.org/officeDocument/2006/math">
                    <m:r>
                      <a:rPr lang="en-AU" b="0" i="1" smtClean="0">
                        <a:latin typeface="Cambria Math" panose="02040503050406030204" pitchFamily="18" charset="0"/>
                      </a:rPr>
                      <m:t>𝐶</m:t>
                    </m:r>
                    <m:d>
                      <m:dPr>
                        <m:ctrlPr>
                          <a:rPr lang="en-AU" b="0" i="1" smtClean="0">
                            <a:latin typeface="Cambria Math" panose="02040503050406030204" pitchFamily="18" charset="0"/>
                          </a:rPr>
                        </m:ctrlPr>
                      </m:dPr>
                      <m:e>
                        <m:r>
                          <a:rPr lang="en-AU" b="0" i="1" smtClean="0">
                            <a:latin typeface="Cambria Math" panose="02040503050406030204" pitchFamily="18" charset="0"/>
                          </a:rPr>
                          <m:t>132</m:t>
                        </m:r>
                      </m:e>
                    </m:d>
                    <m:r>
                      <a:rPr lang="en-AU" b="0" i="1" smtClean="0">
                        <a:latin typeface="Cambria Math" panose="02040503050406030204" pitchFamily="18" charset="0"/>
                      </a:rPr>
                      <m:t>=50×132+3300</m:t>
                    </m:r>
                  </m:oMath>
                </a14:m>
                <a:br>
                  <a:rPr lang="en-AU" b="0"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AU" b="0" i="1" dirty="0" smtClean="0">
                          <a:latin typeface="Cambria Math" panose="02040503050406030204" pitchFamily="18" charset="0"/>
                        </a:rPr>
                        <m:t>𝐶</m:t>
                      </m:r>
                      <m:r>
                        <a:rPr lang="en-AU" b="0" i="1" dirty="0" smtClean="0">
                          <a:latin typeface="Cambria Math" panose="02040503050406030204" pitchFamily="18" charset="0"/>
                        </a:rPr>
                        <m:t>(132) = $9900</m:t>
                      </m:r>
                    </m:oMath>
                  </m:oMathPara>
                </a14:m>
                <a:endParaRPr lang="en-AU" b="0" i="1" dirty="0">
                  <a:latin typeface="Cambria Math" panose="02040503050406030204" pitchFamily="18" charset="0"/>
                </a:endParaRPr>
              </a:p>
              <a:p>
                <a:pPr marL="269875"/>
                <a14:m>
                  <m:oMathPara xmlns:m="http://schemas.openxmlformats.org/officeDocument/2006/math">
                    <m:oMathParaPr>
                      <m:jc m:val="left"/>
                    </m:oMathParaPr>
                    <m:oMath xmlns:m="http://schemas.openxmlformats.org/officeDocument/2006/math">
                      <m:r>
                        <a:rPr lang="en-AU" i="1" dirty="0" smtClean="0">
                          <a:latin typeface="Cambria Math" panose="02040503050406030204" pitchFamily="18" charset="0"/>
                        </a:rPr>
                        <m:t>𝑅</m:t>
                      </m:r>
                      <m:d>
                        <m:dPr>
                          <m:ctrlPr>
                            <a:rPr lang="en-AU" i="1" dirty="0" smtClean="0">
                              <a:latin typeface="Cambria Math" panose="02040503050406030204" pitchFamily="18" charset="0"/>
                            </a:rPr>
                          </m:ctrlPr>
                        </m:dPr>
                        <m:e>
                          <m:r>
                            <a:rPr lang="en-AU" i="1" dirty="0" smtClean="0">
                              <a:latin typeface="Cambria Math" panose="02040503050406030204" pitchFamily="18" charset="0"/>
                            </a:rPr>
                            <m:t>𝑥</m:t>
                          </m:r>
                        </m:e>
                      </m:d>
                      <m:r>
                        <a:rPr lang="en-AU" i="1" dirty="0" smtClean="0">
                          <a:latin typeface="Cambria Math" panose="02040503050406030204" pitchFamily="18" charset="0"/>
                        </a:rPr>
                        <m:t>= </m:t>
                      </m:r>
                      <m:r>
                        <a:rPr lang="en-AU" i="1" dirty="0" smtClean="0">
                          <a:latin typeface="Cambria Math" panose="02040503050406030204" pitchFamily="18" charset="0"/>
                        </a:rPr>
                        <m:t>𝑚𝑥</m:t>
                      </m:r>
                    </m:oMath>
                    <m:oMath xmlns:m="http://schemas.openxmlformats.org/officeDocument/2006/math">
                      <m:r>
                        <a:rPr lang="en-AU" b="0" i="1" smtClean="0">
                          <a:latin typeface="Cambria Math" panose="02040503050406030204" pitchFamily="18" charset="0"/>
                        </a:rPr>
                        <m:t>9900=</m:t>
                      </m:r>
                      <m:r>
                        <a:rPr lang="en-AU" b="0" i="1" smtClean="0">
                          <a:latin typeface="Cambria Math" panose="02040503050406030204" pitchFamily="18" charset="0"/>
                        </a:rPr>
                        <m:t>𝑚</m:t>
                      </m:r>
                      <m:r>
                        <a:rPr lang="en-AU" b="0" i="1" smtClean="0">
                          <a:latin typeface="Cambria Math" panose="02040503050406030204" pitchFamily="18" charset="0"/>
                        </a:rPr>
                        <m:t>×132</m:t>
                      </m:r>
                    </m:oMath>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=75</m:t>
                      </m:r>
                    </m:oMath>
                  </m:oMathPara>
                </a14:m>
                <a:endParaRPr lang="en-AU" b="0" i="1" dirty="0">
                  <a:latin typeface="Cambria Math" panose="02040503050406030204" pitchFamily="18" charset="0"/>
                </a:endParaRPr>
              </a:p>
              <a:p>
                <a:pPr marL="269875"/>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𝑅</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=75</m:t>
                      </m:r>
                      <m:r>
                        <a:rPr lang="en-AU" b="0" i="1" smtClean="0">
                          <a:latin typeface="Cambria Math" panose="02040503050406030204" pitchFamily="18" charset="0"/>
                        </a:rPr>
                        <m:t>𝑥</m:t>
                      </m:r>
                    </m:oMath>
                  </m:oMathPara>
                </a14:m>
                <a:endParaRPr lang="en-AU" i="1" dirty="0">
                  <a:latin typeface="Cambria Math" panose="02040503050406030204" pitchFamily="18" charset="0"/>
                </a:endParaRPr>
              </a:p>
            </p:txBody>
          </p:sp>
        </mc:Choice>
        <mc:Fallback xmlns="">
          <p:sp>
            <p:nvSpPr>
              <p:cNvPr id="6" name="Text Placeholder 4">
                <a:extLst>
                  <a:ext uri="{FF2B5EF4-FFF2-40B4-BE49-F238E27FC236}">
                    <a16:creationId xmlns:a16="http://schemas.microsoft.com/office/drawing/2014/main" id="{D1B31ECE-ACA1-E084-94B8-5911771FA807}"/>
                  </a:ext>
                </a:extLst>
              </p:cNvPr>
              <p:cNvSpPr txBox="1">
                <a:spLocks noRot="1" noChangeAspect="1" noMove="1" noResize="1" noEditPoints="1" noAdjustHandles="1" noChangeArrowheads="1" noChangeShapeType="1" noTextEdit="1"/>
              </p:cNvSpPr>
              <p:nvPr/>
            </p:nvSpPr>
            <p:spPr>
              <a:xfrm>
                <a:off x="4131899" y="1567086"/>
                <a:ext cx="4492555" cy="4807835"/>
              </a:xfrm>
              <a:prstGeom prst="rect">
                <a:avLst/>
              </a:prstGeom>
              <a:blipFill>
                <a:blip r:embed="rId4"/>
                <a:stretch>
                  <a:fillRect l="-3662"/>
                </a:stretch>
              </a:blipFill>
            </p:spPr>
            <p:txBody>
              <a:bodyPr/>
              <a:lstStyle/>
              <a:p>
                <a:r>
                  <a:rPr lang="en-AU">
                    <a:noFill/>
                  </a:rPr>
                  <a:t> </a:t>
                </a:r>
              </a:p>
            </p:txBody>
          </p:sp>
        </mc:Fallback>
      </mc:AlternateContent>
      <p:pic>
        <p:nvPicPr>
          <p:cNvPr id="9" name="Picture 8" descr="The graph of the equations in HSC style question 2">
            <a:extLst>
              <a:ext uri="{FF2B5EF4-FFF2-40B4-BE49-F238E27FC236}">
                <a16:creationId xmlns:a16="http://schemas.microsoft.com/office/drawing/2014/main" id="{BBB6B831-1244-A050-1FDE-206E202C077F}"/>
              </a:ext>
            </a:extLst>
          </p:cNvPr>
          <p:cNvPicPr>
            <a:picLocks noChangeAspect="1"/>
          </p:cNvPicPr>
          <p:nvPr/>
        </p:nvPicPr>
        <p:blipFill>
          <a:blip r:embed="rId5"/>
          <a:stretch>
            <a:fillRect/>
          </a:stretch>
        </p:blipFill>
        <p:spPr>
          <a:xfrm>
            <a:off x="8500838" y="1567084"/>
            <a:ext cx="3381604" cy="1645714"/>
          </a:xfrm>
          <a:prstGeom prst="rect">
            <a:avLst/>
          </a:prstGeom>
        </p:spPr>
      </p:pic>
      <p:sp>
        <p:nvSpPr>
          <p:cNvPr id="7" name="Text Placeholder 4">
            <a:extLst>
              <a:ext uri="{FF2B5EF4-FFF2-40B4-BE49-F238E27FC236}">
                <a16:creationId xmlns:a16="http://schemas.microsoft.com/office/drawing/2014/main" id="{CD4CBF46-2903-1378-3458-3F8C208EE7E2}"/>
              </a:ext>
            </a:extLst>
          </p:cNvPr>
          <p:cNvSpPr txBox="1">
            <a:spLocks/>
          </p:cNvSpPr>
          <p:nvPr/>
        </p:nvSpPr>
        <p:spPr>
          <a:xfrm>
            <a:off x="8191281" y="1567085"/>
            <a:ext cx="4000719"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a:r>
              <a:rPr lang="en-AU" dirty="0"/>
              <a:t>c)</a:t>
            </a:r>
          </a:p>
          <a:p>
            <a:pPr marL="269875" indent="-269875"/>
            <a:endParaRPr lang="en-AU" i="1" dirty="0">
              <a:latin typeface="Cambria Math" panose="02040503050406030204" pitchFamily="18" charset="0"/>
            </a:endParaRPr>
          </a:p>
          <a:p>
            <a:pPr marL="269875" indent="-269875"/>
            <a:endParaRPr lang="en-AU" i="1" dirty="0">
              <a:latin typeface="Cambria Math" panose="02040503050406030204" pitchFamily="18" charset="0"/>
            </a:endParaRPr>
          </a:p>
          <a:p>
            <a:pPr marL="269875" indent="-269875"/>
            <a:endParaRPr lang="en-AU" i="1" dirty="0">
              <a:latin typeface="Cambria Math" panose="02040503050406030204" pitchFamily="18" charset="0"/>
            </a:endParaRPr>
          </a:p>
          <a:p>
            <a:pPr marL="269875" indent="-269875"/>
            <a:r>
              <a:rPr lang="en-AU" dirty="0">
                <a:latin typeface="Cambria Math" panose="02040503050406030204" pitchFamily="18" charset="0"/>
              </a:rPr>
              <a:t>d) The manufacturer will make $2000 profit when they have sold approximately 230 items.</a:t>
            </a:r>
          </a:p>
        </p:txBody>
      </p:sp>
      <p:cxnSp>
        <p:nvCxnSpPr>
          <p:cNvPr id="11" name="Straight Connector 10">
            <a:extLst>
              <a:ext uri="{FF2B5EF4-FFF2-40B4-BE49-F238E27FC236}">
                <a16:creationId xmlns:a16="http://schemas.microsoft.com/office/drawing/2014/main" id="{8D504A41-037D-61E0-5C9B-8CA08A21BF61}"/>
              </a:ext>
              <a:ext uri="{C183D7F6-B498-43B3-948B-1728B52AA6E4}">
                <adec:decorative xmlns:adec="http://schemas.microsoft.com/office/drawing/2017/decorative" val="1"/>
              </a:ext>
            </a:extLst>
          </p:cNvPr>
          <p:cNvCxnSpPr/>
          <p:nvPr/>
        </p:nvCxnSpPr>
        <p:spPr>
          <a:xfrm flipV="1">
            <a:off x="11014364" y="2192482"/>
            <a:ext cx="0" cy="73775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151ACFF-5132-325E-E0C2-BBE67D7C96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dirty="0"/>
          </a:p>
        </p:txBody>
      </p:sp>
    </p:spTree>
    <p:extLst>
      <p:ext uri="{BB962C8B-B14F-4D97-AF65-F5344CB8AC3E}">
        <p14:creationId xmlns:p14="http://schemas.microsoft.com/office/powerpoint/2010/main" val="401831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A80F0-5707-95BE-D27A-4D68E2577C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8C69C1-36DA-3669-3D6B-90B2B4049248}"/>
              </a:ext>
            </a:extLst>
          </p:cNvPr>
          <p:cNvSpPr>
            <a:spLocks noGrp="1"/>
          </p:cNvSpPr>
          <p:nvPr>
            <p:ph type="title"/>
          </p:nvPr>
        </p:nvSpPr>
        <p:spPr/>
        <p:txBody>
          <a:bodyPr/>
          <a:lstStyle/>
          <a:p>
            <a:r>
              <a:rPr lang="en-AU" dirty="0">
                <a:latin typeface="+mj-lt"/>
              </a:rPr>
              <a:t>Which one doesn’t belong? (1)</a:t>
            </a:r>
          </a:p>
        </p:txBody>
      </p:sp>
      <p:sp>
        <p:nvSpPr>
          <p:cNvPr id="13" name="Text Placeholder 12">
            <a:extLst>
              <a:ext uri="{FF2B5EF4-FFF2-40B4-BE49-F238E27FC236}">
                <a16:creationId xmlns:a16="http://schemas.microsoft.com/office/drawing/2014/main" id="{2082587F-DE6C-280D-F2C1-571CCF5DA824}"/>
              </a:ext>
            </a:extLst>
          </p:cNvPr>
          <p:cNvSpPr>
            <a:spLocks noGrp="1"/>
          </p:cNvSpPr>
          <p:nvPr>
            <p:ph type="body" sz="quarter" idx="18"/>
          </p:nvPr>
        </p:nvSpPr>
        <p:spPr>
          <a:xfrm>
            <a:off x="360000" y="982520"/>
            <a:ext cx="11483998" cy="356423"/>
          </a:xfrm>
        </p:spPr>
        <p:txBody>
          <a:bodyPr/>
          <a:lstStyle/>
          <a:p>
            <a:r>
              <a:rPr lang="en-AU" dirty="0">
                <a:latin typeface="+mj-lt"/>
              </a:rPr>
              <a:t>Provide reasons</a:t>
            </a:r>
          </a:p>
        </p:txBody>
      </p:sp>
      <p:pic>
        <p:nvPicPr>
          <p:cNvPr id="17" name="Picture 16" descr="A Cartesian plane displaying the linear equation y = 2x + 1 in red.">
            <a:extLst>
              <a:ext uri="{FF2B5EF4-FFF2-40B4-BE49-F238E27FC236}">
                <a16:creationId xmlns:a16="http://schemas.microsoft.com/office/drawing/2014/main" id="{91F233BC-F80E-43B4-D023-B0E813E61EE1}"/>
              </a:ext>
            </a:extLst>
          </p:cNvPr>
          <p:cNvPicPr>
            <a:picLocks noChangeAspect="1"/>
          </p:cNvPicPr>
          <p:nvPr/>
        </p:nvPicPr>
        <p:blipFill>
          <a:blip r:embed="rId3"/>
          <a:stretch>
            <a:fillRect/>
          </a:stretch>
        </p:blipFill>
        <p:spPr>
          <a:xfrm>
            <a:off x="1480446" y="1626653"/>
            <a:ext cx="2606972" cy="2536736"/>
          </a:xfrm>
          <a:prstGeom prst="rect">
            <a:avLst/>
          </a:prstGeom>
        </p:spPr>
      </p:pic>
      <p:pic>
        <p:nvPicPr>
          <p:cNvPr id="21" name="Picture 20" descr="A Cartesian plane displaying the linear equation y = 3x - 2 in red.">
            <a:extLst>
              <a:ext uri="{FF2B5EF4-FFF2-40B4-BE49-F238E27FC236}">
                <a16:creationId xmlns:a16="http://schemas.microsoft.com/office/drawing/2014/main" id="{4C716563-BF90-4D74-CC18-BCB11A78E7B3}"/>
              </a:ext>
            </a:extLst>
          </p:cNvPr>
          <p:cNvPicPr>
            <a:picLocks noChangeAspect="1"/>
          </p:cNvPicPr>
          <p:nvPr/>
        </p:nvPicPr>
        <p:blipFill>
          <a:blip r:embed="rId4"/>
          <a:stretch>
            <a:fillRect/>
          </a:stretch>
        </p:blipFill>
        <p:spPr>
          <a:xfrm>
            <a:off x="5951797" y="1626653"/>
            <a:ext cx="2530697" cy="2536736"/>
          </a:xfrm>
          <a:prstGeom prst="rect">
            <a:avLst/>
          </a:prstGeom>
        </p:spPr>
      </p:pic>
      <p:pic>
        <p:nvPicPr>
          <p:cNvPr id="23" name="Picture 22" descr="A Cartesian plane displaying the linear equation y = 0.5x + 2 in red.">
            <a:extLst>
              <a:ext uri="{FF2B5EF4-FFF2-40B4-BE49-F238E27FC236}">
                <a16:creationId xmlns:a16="http://schemas.microsoft.com/office/drawing/2014/main" id="{333B54E8-C021-6BC4-9CA8-467BA5A85151}"/>
              </a:ext>
            </a:extLst>
          </p:cNvPr>
          <p:cNvPicPr>
            <a:picLocks noChangeAspect="1"/>
          </p:cNvPicPr>
          <p:nvPr/>
        </p:nvPicPr>
        <p:blipFill>
          <a:blip r:embed="rId5"/>
          <a:stretch>
            <a:fillRect/>
          </a:stretch>
        </p:blipFill>
        <p:spPr>
          <a:xfrm>
            <a:off x="1347085" y="4163389"/>
            <a:ext cx="2740333" cy="2489584"/>
          </a:xfrm>
          <a:prstGeom prst="rect">
            <a:avLst/>
          </a:prstGeom>
        </p:spPr>
      </p:pic>
      <p:pic>
        <p:nvPicPr>
          <p:cNvPr id="25" name="Picture 24" descr="A Cartesian plane displaying the linear equation y = -x + 2 in red.">
            <a:extLst>
              <a:ext uri="{FF2B5EF4-FFF2-40B4-BE49-F238E27FC236}">
                <a16:creationId xmlns:a16="http://schemas.microsoft.com/office/drawing/2014/main" id="{3DD67236-649B-DAFA-7B90-8CE28C607654}"/>
              </a:ext>
            </a:extLst>
          </p:cNvPr>
          <p:cNvPicPr>
            <a:picLocks noChangeAspect="1"/>
          </p:cNvPicPr>
          <p:nvPr/>
        </p:nvPicPr>
        <p:blipFill>
          <a:blip r:embed="rId6"/>
          <a:stretch>
            <a:fillRect/>
          </a:stretch>
        </p:blipFill>
        <p:spPr>
          <a:xfrm>
            <a:off x="5951797" y="4163389"/>
            <a:ext cx="2576733" cy="2532611"/>
          </a:xfrm>
          <a:prstGeom prst="rect">
            <a:avLst/>
          </a:prstGeom>
        </p:spPr>
      </p:pic>
      <p:sp>
        <p:nvSpPr>
          <p:cNvPr id="3" name="Slide Number Placeholder 2">
            <a:extLst>
              <a:ext uri="{FF2B5EF4-FFF2-40B4-BE49-F238E27FC236}">
                <a16:creationId xmlns:a16="http://schemas.microsoft.com/office/drawing/2014/main" id="{8817C688-8713-86BE-9743-EE27517CCB9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90362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FAB25-5289-55D2-F833-66C645F2C9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0419CA-99C2-3BDE-8F79-60AF7CDB8C60}"/>
              </a:ext>
            </a:extLst>
          </p:cNvPr>
          <p:cNvSpPr>
            <a:spLocks noGrp="1"/>
          </p:cNvSpPr>
          <p:nvPr>
            <p:ph type="title"/>
          </p:nvPr>
        </p:nvSpPr>
        <p:spPr/>
        <p:txBody>
          <a:bodyPr/>
          <a:lstStyle/>
          <a:p>
            <a:r>
              <a:rPr lang="en-AU" dirty="0">
                <a:latin typeface="+mj-lt"/>
              </a:rPr>
              <a:t>Which one doesn’t belong? (2)</a:t>
            </a:r>
          </a:p>
        </p:txBody>
      </p:sp>
      <p:sp>
        <p:nvSpPr>
          <p:cNvPr id="13" name="Text Placeholder 12">
            <a:extLst>
              <a:ext uri="{FF2B5EF4-FFF2-40B4-BE49-F238E27FC236}">
                <a16:creationId xmlns:a16="http://schemas.microsoft.com/office/drawing/2014/main" id="{F341C376-2213-FC1C-E96D-7FEF973CCBC8}"/>
              </a:ext>
            </a:extLst>
          </p:cNvPr>
          <p:cNvSpPr>
            <a:spLocks noGrp="1"/>
          </p:cNvSpPr>
          <p:nvPr>
            <p:ph type="body" sz="quarter" idx="18"/>
          </p:nvPr>
        </p:nvSpPr>
        <p:spPr>
          <a:xfrm>
            <a:off x="360000" y="982520"/>
            <a:ext cx="11483998" cy="356423"/>
          </a:xfrm>
        </p:spPr>
        <p:txBody>
          <a:bodyPr/>
          <a:lstStyle/>
          <a:p>
            <a:r>
              <a:rPr lang="en-AU" dirty="0">
                <a:latin typeface="+mj-lt"/>
              </a:rPr>
              <a:t>Provide reasons</a:t>
            </a:r>
          </a:p>
        </p:txBody>
      </p:sp>
      <p:pic>
        <p:nvPicPr>
          <p:cNvPr id="2" name="Picture 1" descr="A Cartesian plane displaying the linear equations y = 2x + 1 in red and y = 5x - 25 in blue. The point of intersection is not shown.">
            <a:extLst>
              <a:ext uri="{FF2B5EF4-FFF2-40B4-BE49-F238E27FC236}">
                <a16:creationId xmlns:a16="http://schemas.microsoft.com/office/drawing/2014/main" id="{D065C26A-11EE-9F63-3D2E-DAD4A04B85AB}"/>
              </a:ext>
            </a:extLst>
          </p:cNvPr>
          <p:cNvPicPr>
            <a:picLocks noChangeAspect="1"/>
          </p:cNvPicPr>
          <p:nvPr/>
        </p:nvPicPr>
        <p:blipFill>
          <a:blip r:embed="rId3">
            <a:alphaModFix/>
          </a:blip>
          <a:stretch>
            <a:fillRect/>
          </a:stretch>
        </p:blipFill>
        <p:spPr>
          <a:xfrm>
            <a:off x="1418575" y="1509629"/>
            <a:ext cx="2606972" cy="2610636"/>
          </a:xfrm>
          <a:prstGeom prst="rect">
            <a:avLst/>
          </a:prstGeom>
        </p:spPr>
      </p:pic>
      <p:pic>
        <p:nvPicPr>
          <p:cNvPr id="10" name="Picture 9" descr="A Cartesian plane displaying the linear equation y = 3x - 2 in red and y = 3x + 3. As the lines are parallel, there is no point of intersection.">
            <a:extLst>
              <a:ext uri="{FF2B5EF4-FFF2-40B4-BE49-F238E27FC236}">
                <a16:creationId xmlns:a16="http://schemas.microsoft.com/office/drawing/2014/main" id="{F17BB655-49A6-B476-A651-5F53841D945C}"/>
              </a:ext>
            </a:extLst>
          </p:cNvPr>
          <p:cNvPicPr>
            <a:picLocks noChangeAspect="1"/>
          </p:cNvPicPr>
          <p:nvPr/>
        </p:nvPicPr>
        <p:blipFill>
          <a:blip r:embed="rId4">
            <a:alphaModFix/>
          </a:blip>
          <a:stretch>
            <a:fillRect/>
          </a:stretch>
        </p:blipFill>
        <p:spPr>
          <a:xfrm>
            <a:off x="5868465" y="1656991"/>
            <a:ext cx="2530697" cy="2453227"/>
          </a:xfrm>
          <a:prstGeom prst="rect">
            <a:avLst/>
          </a:prstGeom>
        </p:spPr>
      </p:pic>
      <p:pic>
        <p:nvPicPr>
          <p:cNvPr id="6" name="Picture 5" descr="A Cartesian plane displaying the linear equation y = 0.5x + 2 in red and y = -2x -1 in blue. The point of intersection is displayed at (-1.2, 1.4).">
            <a:extLst>
              <a:ext uri="{FF2B5EF4-FFF2-40B4-BE49-F238E27FC236}">
                <a16:creationId xmlns:a16="http://schemas.microsoft.com/office/drawing/2014/main" id="{568E0D1C-FD1E-9ACA-40CD-03B5B0ADC831}"/>
              </a:ext>
            </a:extLst>
          </p:cNvPr>
          <p:cNvPicPr>
            <a:picLocks noChangeAspect="1"/>
          </p:cNvPicPr>
          <p:nvPr/>
        </p:nvPicPr>
        <p:blipFill>
          <a:blip r:embed="rId5">
            <a:alphaModFix/>
          </a:blip>
          <a:stretch>
            <a:fillRect/>
          </a:stretch>
        </p:blipFill>
        <p:spPr>
          <a:xfrm>
            <a:off x="1418575" y="4222648"/>
            <a:ext cx="2683155" cy="2610637"/>
          </a:xfrm>
          <a:prstGeom prst="rect">
            <a:avLst/>
          </a:prstGeom>
        </p:spPr>
      </p:pic>
      <p:pic>
        <p:nvPicPr>
          <p:cNvPr id="12" name="Picture 11" descr="A Cartesian plane displaying the linear equation y = -x + 2 in red and y = 2x - 1 in blue. The point of intersection is displayed at (1,1).">
            <a:extLst>
              <a:ext uri="{FF2B5EF4-FFF2-40B4-BE49-F238E27FC236}">
                <a16:creationId xmlns:a16="http://schemas.microsoft.com/office/drawing/2014/main" id="{67DDB6CA-BE95-CF75-617B-86268D66B18F}"/>
              </a:ext>
            </a:extLst>
          </p:cNvPr>
          <p:cNvPicPr>
            <a:picLocks noChangeAspect="1"/>
          </p:cNvPicPr>
          <p:nvPr/>
        </p:nvPicPr>
        <p:blipFill>
          <a:blip r:embed="rId6">
            <a:alphaModFix/>
          </a:blip>
          <a:stretch>
            <a:fillRect/>
          </a:stretch>
        </p:blipFill>
        <p:spPr>
          <a:xfrm>
            <a:off x="5837638" y="4027169"/>
            <a:ext cx="2719071" cy="2719071"/>
          </a:xfrm>
          <a:prstGeom prst="rect">
            <a:avLst/>
          </a:prstGeom>
        </p:spPr>
      </p:pic>
      <p:sp>
        <p:nvSpPr>
          <p:cNvPr id="3" name="Slide Number Placeholder 2">
            <a:extLst>
              <a:ext uri="{FF2B5EF4-FFF2-40B4-BE49-F238E27FC236}">
                <a16:creationId xmlns:a16="http://schemas.microsoft.com/office/drawing/2014/main" id="{9422A9AB-5163-79C7-44F9-281B8D5A4A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75861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71347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construct and model linear functions.</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solve practical problems with simultaneous equations graphically.</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identify the independent and dependent variables in a linear model.</a:t>
            </a:r>
          </a:p>
          <a:p>
            <a:pPr marL="342900" indent="-342900">
              <a:lnSpc>
                <a:spcPct val="150000"/>
              </a:lnSpc>
              <a:spcAft>
                <a:spcPts val="600"/>
              </a:spcAft>
              <a:buFont typeface="Arial"/>
              <a:buChar char="•"/>
            </a:pPr>
            <a:r>
              <a:rPr lang="en-AU" sz="2000" dirty="0">
                <a:cs typeface="Arial" panose="020B0604020202020204" pitchFamily="34" charset="0"/>
              </a:rPr>
              <a:t>I can describe what the point of intersection of a graph represents in context.</a:t>
            </a:r>
          </a:p>
          <a:p>
            <a:pPr marL="342900" indent="-342900">
              <a:lnSpc>
                <a:spcPct val="150000"/>
              </a:lnSpc>
              <a:spcAft>
                <a:spcPts val="600"/>
              </a:spcAft>
              <a:buFont typeface="Arial"/>
              <a:buChar char="•"/>
            </a:pPr>
            <a:r>
              <a:rPr lang="en-AU" sz="2000" dirty="0">
                <a:cs typeface="Arial" panose="020B0604020202020204" pitchFamily="34" charset="0"/>
              </a:rPr>
              <a:t>I can justify conclusions in the context of the problem.</a:t>
            </a:r>
          </a:p>
          <a:p>
            <a:pPr marL="342900" indent="-342900">
              <a:lnSpc>
                <a:spcPct val="150000"/>
              </a:lnSpc>
              <a:spcAft>
                <a:spcPts val="600"/>
              </a:spcAft>
              <a:buFont typeface="Arial"/>
              <a:buChar char="•"/>
            </a:pPr>
            <a:r>
              <a:rPr lang="en-AU" sz="2000" dirty="0">
                <a:cs typeface="Arial" panose="020B0604020202020204" pitchFamily="34" charset="0"/>
              </a:rPr>
              <a:t>I can model situations where cost and revenue are represented linearly.</a:t>
            </a:r>
          </a:p>
          <a:p>
            <a:pPr marL="342900" indent="-342900">
              <a:lnSpc>
                <a:spcPct val="150000"/>
              </a:lnSpc>
              <a:spcAft>
                <a:spcPts val="600"/>
              </a:spcAft>
              <a:buFont typeface="Arial"/>
              <a:buChar char="•"/>
            </a:pPr>
            <a:r>
              <a:rPr lang="en-AU" sz="2000" dirty="0">
                <a:cs typeface="Arial" panose="020B0604020202020204" pitchFamily="34" charset="0"/>
              </a:rPr>
              <a:t>I can model linear relationships digitally.</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A8FD0-7038-8F12-D325-687D9F38D696}"/>
              </a:ext>
            </a:extLst>
          </p:cNvPr>
          <p:cNvSpPr>
            <a:spLocks noGrp="1"/>
          </p:cNvSpPr>
          <p:nvPr>
            <p:ph type="title"/>
          </p:nvPr>
        </p:nvSpPr>
        <p:spPr/>
        <p:txBody>
          <a:bodyPr/>
          <a:lstStyle/>
          <a:p>
            <a:r>
              <a:rPr lang="en-AU" dirty="0"/>
              <a:t>E-scooter equations</a:t>
            </a:r>
          </a:p>
        </p:txBody>
      </p:sp>
      <p:sp>
        <p:nvSpPr>
          <p:cNvPr id="4" name="Text Placeholder 3">
            <a:extLst>
              <a:ext uri="{FF2B5EF4-FFF2-40B4-BE49-F238E27FC236}">
                <a16:creationId xmlns:a16="http://schemas.microsoft.com/office/drawing/2014/main" id="{3684E28C-A759-E1B3-01CE-DB1672472BD1}"/>
              </a:ext>
            </a:extLst>
          </p:cNvPr>
          <p:cNvSpPr>
            <a:spLocks noGrp="1"/>
          </p:cNvSpPr>
          <p:nvPr>
            <p:ph type="body" sz="quarter" idx="18"/>
          </p:nvPr>
        </p:nvSpPr>
        <p:spPr/>
        <p:txBody>
          <a:bodyPr/>
          <a:lstStyle/>
          <a:p>
            <a:r>
              <a:rPr lang="en-AU" dirty="0"/>
              <a:t>Reflect on your responses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57E5F3C-8CD8-DFB8-4FA3-C80752FF0F23}"/>
                  </a:ext>
                </a:extLst>
              </p:cNvPr>
              <p:cNvSpPr>
                <a:spLocks noGrp="1"/>
              </p:cNvSpPr>
              <p:nvPr>
                <p:ph type="body" sz="quarter" idx="17"/>
              </p:nvPr>
            </p:nvSpPr>
            <p:spPr/>
            <p:txBody>
              <a:bodyPr/>
              <a:lstStyle/>
              <a:p>
                <a:pPr marL="342900" lvl="0" indent="-342900">
                  <a:lnSpc>
                    <a:spcPct val="150000"/>
                  </a:lnSpc>
                  <a:spcBef>
                    <a:spcPts val="1200"/>
                  </a:spcBef>
                  <a:spcAft>
                    <a:spcPts val="600"/>
                  </a:spcAft>
                  <a:buFont typeface="Symbol" panose="05050102010706020507" pitchFamily="18" charset="2"/>
                  <a:buChar char=""/>
                </a:pPr>
                <a:r>
                  <a:rPr lang="en-AU" sz="1800" dirty="0">
                    <a:solidFill>
                      <a:srgbClr val="000000"/>
                    </a:solidFill>
                    <a:effectLst/>
                    <a:latin typeface="Arial" panose="020B0604020202020204" pitchFamily="34" charset="0"/>
                    <a:ea typeface="Calibri" panose="020F0502020204030204" pitchFamily="34" charset="0"/>
                  </a:rPr>
                  <a:t>Community e-scooter hire costs $0.90 per minute, with a $1 unlocking fee. Kevin hires the e-scooter for 14 minutes and pays $13.60  .</a:t>
                </a: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Symbol" panose="05050102010706020507" pitchFamily="18" charset="2"/>
                  <a:buChar char=""/>
                </a:pPr>
                <a:r>
                  <a:rPr lang="en-AU" sz="1800" dirty="0">
                    <a:solidFill>
                      <a:srgbClr val="000000"/>
                    </a:solidFill>
                    <a:effectLst/>
                    <a:latin typeface="Arial" panose="020B0604020202020204" pitchFamily="34" charset="0"/>
                    <a:ea typeface="Calibri" panose="020F0502020204030204" pitchFamily="34" charset="0"/>
                  </a:rPr>
                  <a:t>Community e-scooter hire costs $0.90 per minute, with a $1 unlocking fee. Kevin hires the e-scooter for </a:t>
                </a:r>
                <a14:m>
                  <m:oMath xmlns:m="http://schemas.openxmlformats.org/officeDocument/2006/math">
                    <m:r>
                      <a:rPr lang="en-AU" sz="1800" i="1">
                        <a:solidFill>
                          <a:srgbClr val="000000"/>
                        </a:solidFill>
                        <a:effectLst/>
                        <a:latin typeface="Cambria Math" panose="02040503050406030204" pitchFamily="18" charset="0"/>
                        <a:ea typeface="Calibri" panose="020F0502020204030204" pitchFamily="34" charset="0"/>
                      </a:rPr>
                      <m:t>𝑡</m:t>
                    </m:r>
                  </m:oMath>
                </a14:m>
                <a:r>
                  <a:rPr lang="en-AU" sz="1800" dirty="0">
                    <a:solidFill>
                      <a:srgbClr val="000000"/>
                    </a:solidFill>
                    <a:effectLst/>
                    <a:latin typeface="Arial" panose="020B0604020202020204" pitchFamily="34" charset="0"/>
                    <a:ea typeface="Calibri" panose="020F0502020204030204" pitchFamily="34" charset="0"/>
                  </a:rPr>
                  <a:t> minutes and pays $13.60.</a:t>
                </a: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Symbol" panose="05050102010706020507" pitchFamily="18" charset="2"/>
                  <a:buChar char=""/>
                </a:pPr>
                <a:r>
                  <a:rPr lang="en-AU" sz="1800" dirty="0">
                    <a:solidFill>
                      <a:srgbClr val="000000"/>
                    </a:solidFill>
                    <a:effectLst/>
                    <a:latin typeface="Arial" panose="020B0604020202020204" pitchFamily="34" charset="0"/>
                    <a:ea typeface="Calibri" panose="020F0502020204030204" pitchFamily="34" charset="0"/>
                  </a:rPr>
                  <a:t>Community e-scooter hire costs $0.90 per minute, with a $1 unlocking fee. Kevin hires the e-scooter for </a:t>
                </a:r>
                <a14:m>
                  <m:oMath xmlns:m="http://schemas.openxmlformats.org/officeDocument/2006/math">
                    <m:r>
                      <a:rPr lang="en-AU" sz="1800" i="1">
                        <a:solidFill>
                          <a:srgbClr val="000000"/>
                        </a:solidFill>
                        <a:effectLst/>
                        <a:latin typeface="Cambria Math" panose="02040503050406030204" pitchFamily="18" charset="0"/>
                        <a:ea typeface="Calibri" panose="020F0502020204030204" pitchFamily="34" charset="0"/>
                      </a:rPr>
                      <m:t>𝑡</m:t>
                    </m:r>
                  </m:oMath>
                </a14:m>
                <a:r>
                  <a:rPr lang="en-AU" sz="1800" dirty="0">
                    <a:solidFill>
                      <a:srgbClr val="000000"/>
                    </a:solidFill>
                    <a:effectLst/>
                    <a:latin typeface="Arial" panose="020B0604020202020204" pitchFamily="34" charset="0"/>
                    <a:ea typeface="Calibri" panose="020F0502020204030204" pitchFamily="34" charset="0"/>
                  </a:rPr>
                  <a:t> minutes and pays $</a:t>
                </a:r>
                <a14:m>
                  <m:oMath xmlns:m="http://schemas.openxmlformats.org/officeDocument/2006/math">
                    <m:r>
                      <a:rPr lang="en-AU" sz="1800" i="1">
                        <a:solidFill>
                          <a:srgbClr val="000000"/>
                        </a:solidFill>
                        <a:effectLst/>
                        <a:latin typeface="Cambria Math" panose="02040503050406030204" pitchFamily="18" charset="0"/>
                        <a:ea typeface="Calibri" panose="020F0502020204030204" pitchFamily="34" charset="0"/>
                      </a:rPr>
                      <m:t>𝑃</m:t>
                    </m:r>
                  </m:oMath>
                </a14:m>
                <a:r>
                  <a:rPr lang="en-AU" sz="1800" dirty="0">
                    <a:solidFill>
                      <a:srgbClr val="000000"/>
                    </a:solidFill>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a:p>
                <a:pPr>
                  <a:spcBef>
                    <a:spcPts val="1200"/>
                  </a:spcBef>
                  <a:spcAft>
                    <a:spcPts val="600"/>
                  </a:spcAft>
                  <a:buNone/>
                </a:pPr>
                <a:r>
                  <a:rPr lang="en-AU" sz="1800" dirty="0">
                    <a:effectLst/>
                    <a:latin typeface="Arial" panose="020B0604020202020204" pitchFamily="34" charset="0"/>
                    <a:ea typeface="Calibri" panose="020F0502020204030204" pitchFamily="34" charset="0"/>
                  </a:rPr>
                  <a:t> </a:t>
                </a:r>
                <a:endParaRPr lang="en-AU" dirty="0"/>
              </a:p>
              <a:p>
                <a:endParaRPr lang="en-AU" dirty="0"/>
              </a:p>
            </p:txBody>
          </p:sp>
        </mc:Choice>
        <mc:Fallback xmlns="">
          <p:sp>
            <p:nvSpPr>
              <p:cNvPr id="5" name="Text Placeholder 4">
                <a:extLst>
                  <a:ext uri="{FF2B5EF4-FFF2-40B4-BE49-F238E27FC236}">
                    <a16:creationId xmlns:a16="http://schemas.microsoft.com/office/drawing/2014/main" id="{057E5F3C-8CD8-DFB8-4FA3-C80752FF0F23}"/>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221"/>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92EEB69-99BF-A4CD-E17C-CC75BF1D41F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90489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Revenue and cost</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t>Self-explanation prompts</a:t>
            </a:r>
          </a:p>
        </p:txBody>
      </p:sp>
      <p:grpSp>
        <p:nvGrpSpPr>
          <p:cNvPr id="26" name="Group 25" descr="A graph displaying the revenue and cost equations as a prompt to discuss features of this context.">
            <a:extLst>
              <a:ext uri="{FF2B5EF4-FFF2-40B4-BE49-F238E27FC236}">
                <a16:creationId xmlns:a16="http://schemas.microsoft.com/office/drawing/2014/main" id="{D11264B2-721F-2551-188B-0B40AEA1C1F0}"/>
              </a:ext>
            </a:extLst>
          </p:cNvPr>
          <p:cNvGrpSpPr/>
          <p:nvPr/>
        </p:nvGrpSpPr>
        <p:grpSpPr>
          <a:xfrm>
            <a:off x="91635" y="2194291"/>
            <a:ext cx="11773753" cy="4272452"/>
            <a:chOff x="91635" y="2194291"/>
            <a:chExt cx="11773753" cy="4272452"/>
          </a:xfrm>
        </p:grpSpPr>
        <p:grpSp>
          <p:nvGrpSpPr>
            <p:cNvPr id="23" name="Group 22">
              <a:extLst>
                <a:ext uri="{FF2B5EF4-FFF2-40B4-BE49-F238E27FC236}">
                  <a16:creationId xmlns:a16="http://schemas.microsoft.com/office/drawing/2014/main" id="{6E91DD7F-6A94-9285-8BC6-0E2CA0E10171}"/>
                </a:ext>
              </a:extLst>
            </p:cNvPr>
            <p:cNvGrpSpPr/>
            <p:nvPr/>
          </p:nvGrpSpPr>
          <p:grpSpPr>
            <a:xfrm>
              <a:off x="461574" y="2194291"/>
              <a:ext cx="11403814" cy="3894766"/>
              <a:chOff x="73953" y="2194291"/>
              <a:chExt cx="11403814" cy="3894766"/>
            </a:xfrm>
          </p:grpSpPr>
          <p:pic>
            <p:nvPicPr>
              <p:cNvPr id="14" name="Picture 13" descr="A graph displaying the revenue and cost equations as a prompt to discuss features of this context.">
                <a:extLst>
                  <a:ext uri="{FF2B5EF4-FFF2-40B4-BE49-F238E27FC236}">
                    <a16:creationId xmlns:a16="http://schemas.microsoft.com/office/drawing/2014/main" id="{8AA89063-95B5-A9C6-A8E6-C95670350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99" y="2194291"/>
                <a:ext cx="11117768" cy="3705923"/>
              </a:xfrm>
              <a:prstGeom prst="rect">
                <a:avLst/>
              </a:prstGeom>
            </p:spPr>
          </p:pic>
          <p:sp>
            <p:nvSpPr>
              <p:cNvPr id="5" name="TextBox 4">
                <a:extLst>
                  <a:ext uri="{FF2B5EF4-FFF2-40B4-BE49-F238E27FC236}">
                    <a16:creationId xmlns:a16="http://schemas.microsoft.com/office/drawing/2014/main" id="{5E5585AA-CF8C-4FE6-3130-E17662FC538D}"/>
                  </a:ext>
                </a:extLst>
              </p:cNvPr>
              <p:cNvSpPr txBox="1"/>
              <p:nvPr/>
            </p:nvSpPr>
            <p:spPr>
              <a:xfrm>
                <a:off x="298172" y="5585790"/>
                <a:ext cx="230790" cy="377687"/>
              </a:xfrm>
              <a:prstGeom prst="rect">
                <a:avLst/>
              </a:prstGeom>
              <a:noFill/>
            </p:spPr>
            <p:txBody>
              <a:bodyPr wrap="square" lIns="0" tIns="0" rIns="0" bIns="0" rtlCol="0">
                <a:noAutofit/>
              </a:bodyPr>
              <a:lstStyle/>
              <a:p>
                <a:pPr algn="l"/>
                <a:r>
                  <a:rPr lang="en-AU" sz="1800" dirty="0"/>
                  <a:t>0</a:t>
                </a:r>
              </a:p>
            </p:txBody>
          </p:sp>
          <p:sp>
            <p:nvSpPr>
              <p:cNvPr id="6" name="TextBox 5">
                <a:extLst>
                  <a:ext uri="{FF2B5EF4-FFF2-40B4-BE49-F238E27FC236}">
                    <a16:creationId xmlns:a16="http://schemas.microsoft.com/office/drawing/2014/main" id="{0D42996B-3A9D-F246-1E75-91337820ECD7}"/>
                  </a:ext>
                </a:extLst>
              </p:cNvPr>
              <p:cNvSpPr txBox="1"/>
              <p:nvPr/>
            </p:nvSpPr>
            <p:spPr>
              <a:xfrm>
                <a:off x="91643" y="4970004"/>
                <a:ext cx="409692" cy="377687"/>
              </a:xfrm>
              <a:prstGeom prst="rect">
                <a:avLst/>
              </a:prstGeom>
              <a:noFill/>
            </p:spPr>
            <p:txBody>
              <a:bodyPr wrap="square" lIns="0" tIns="0" rIns="0" bIns="0" rtlCol="0">
                <a:noAutofit/>
              </a:bodyPr>
              <a:lstStyle/>
              <a:p>
                <a:pPr algn="l"/>
                <a:r>
                  <a:rPr lang="en-AU" sz="1800" dirty="0"/>
                  <a:t>100</a:t>
                </a:r>
              </a:p>
            </p:txBody>
          </p:sp>
          <p:sp>
            <p:nvSpPr>
              <p:cNvPr id="7" name="TextBox 6">
                <a:extLst>
                  <a:ext uri="{FF2B5EF4-FFF2-40B4-BE49-F238E27FC236}">
                    <a16:creationId xmlns:a16="http://schemas.microsoft.com/office/drawing/2014/main" id="{64DEC97A-97C5-CB4F-4DFF-746F41728857}"/>
                  </a:ext>
                </a:extLst>
              </p:cNvPr>
              <p:cNvSpPr txBox="1"/>
              <p:nvPr/>
            </p:nvSpPr>
            <p:spPr>
              <a:xfrm>
                <a:off x="81702" y="4495190"/>
                <a:ext cx="409692" cy="377687"/>
              </a:xfrm>
              <a:prstGeom prst="rect">
                <a:avLst/>
              </a:prstGeom>
              <a:noFill/>
            </p:spPr>
            <p:txBody>
              <a:bodyPr wrap="square" lIns="0" tIns="0" rIns="0" bIns="0" rtlCol="0">
                <a:noAutofit/>
              </a:bodyPr>
              <a:lstStyle/>
              <a:p>
                <a:pPr algn="l"/>
                <a:r>
                  <a:rPr lang="en-AU" sz="1800" dirty="0"/>
                  <a:t>200</a:t>
                </a:r>
              </a:p>
            </p:txBody>
          </p:sp>
          <p:sp>
            <p:nvSpPr>
              <p:cNvPr id="11" name="TextBox 10">
                <a:extLst>
                  <a:ext uri="{FF2B5EF4-FFF2-40B4-BE49-F238E27FC236}">
                    <a16:creationId xmlns:a16="http://schemas.microsoft.com/office/drawing/2014/main" id="{B314A56B-45E6-75F6-7C01-1D8E01B6CA0C}"/>
                  </a:ext>
                </a:extLst>
              </p:cNvPr>
              <p:cNvSpPr txBox="1"/>
              <p:nvPr/>
            </p:nvSpPr>
            <p:spPr>
              <a:xfrm>
                <a:off x="73953" y="3985374"/>
                <a:ext cx="409692" cy="377687"/>
              </a:xfrm>
              <a:prstGeom prst="rect">
                <a:avLst/>
              </a:prstGeom>
              <a:noFill/>
            </p:spPr>
            <p:txBody>
              <a:bodyPr wrap="square" lIns="0" tIns="0" rIns="0" bIns="0" rtlCol="0">
                <a:noAutofit/>
              </a:bodyPr>
              <a:lstStyle/>
              <a:p>
                <a:pPr algn="l"/>
                <a:r>
                  <a:rPr lang="en-AU" sz="1800" dirty="0"/>
                  <a:t>300</a:t>
                </a:r>
              </a:p>
            </p:txBody>
          </p:sp>
          <p:sp>
            <p:nvSpPr>
              <p:cNvPr id="12" name="TextBox 11">
                <a:extLst>
                  <a:ext uri="{FF2B5EF4-FFF2-40B4-BE49-F238E27FC236}">
                    <a16:creationId xmlns:a16="http://schemas.microsoft.com/office/drawing/2014/main" id="{B88E9648-E54B-A974-DFE4-F731F5AAC893}"/>
                  </a:ext>
                </a:extLst>
              </p:cNvPr>
              <p:cNvSpPr txBox="1"/>
              <p:nvPr/>
            </p:nvSpPr>
            <p:spPr>
              <a:xfrm>
                <a:off x="88271" y="3521957"/>
                <a:ext cx="409692" cy="377687"/>
              </a:xfrm>
              <a:prstGeom prst="rect">
                <a:avLst/>
              </a:prstGeom>
              <a:noFill/>
            </p:spPr>
            <p:txBody>
              <a:bodyPr wrap="square" lIns="0" tIns="0" rIns="0" bIns="0" rtlCol="0">
                <a:noAutofit/>
              </a:bodyPr>
              <a:lstStyle/>
              <a:p>
                <a:pPr algn="l"/>
                <a:r>
                  <a:rPr lang="en-AU" sz="1800" dirty="0"/>
                  <a:t>400</a:t>
                </a:r>
              </a:p>
            </p:txBody>
          </p:sp>
          <p:sp>
            <p:nvSpPr>
              <p:cNvPr id="13" name="TextBox 12">
                <a:extLst>
                  <a:ext uri="{FF2B5EF4-FFF2-40B4-BE49-F238E27FC236}">
                    <a16:creationId xmlns:a16="http://schemas.microsoft.com/office/drawing/2014/main" id="{71DF71BB-2B77-903D-72FB-1948973EDE3E}"/>
                  </a:ext>
                </a:extLst>
              </p:cNvPr>
              <p:cNvSpPr txBox="1"/>
              <p:nvPr/>
            </p:nvSpPr>
            <p:spPr>
              <a:xfrm>
                <a:off x="85576" y="2991901"/>
                <a:ext cx="409692" cy="377687"/>
              </a:xfrm>
              <a:prstGeom prst="rect">
                <a:avLst/>
              </a:prstGeom>
              <a:noFill/>
            </p:spPr>
            <p:txBody>
              <a:bodyPr wrap="square" lIns="0" tIns="0" rIns="0" bIns="0" rtlCol="0">
                <a:noAutofit/>
              </a:bodyPr>
              <a:lstStyle/>
              <a:p>
                <a:pPr algn="l"/>
                <a:r>
                  <a:rPr lang="en-AU" sz="1800" dirty="0"/>
                  <a:t>500</a:t>
                </a:r>
              </a:p>
            </p:txBody>
          </p:sp>
          <p:sp>
            <p:nvSpPr>
              <p:cNvPr id="15" name="TextBox 14">
                <a:extLst>
                  <a:ext uri="{FF2B5EF4-FFF2-40B4-BE49-F238E27FC236}">
                    <a16:creationId xmlns:a16="http://schemas.microsoft.com/office/drawing/2014/main" id="{E371E2DA-A48A-A477-A88C-F45C9F5DBEDE}"/>
                  </a:ext>
                </a:extLst>
              </p:cNvPr>
              <p:cNvSpPr txBox="1"/>
              <p:nvPr/>
            </p:nvSpPr>
            <p:spPr>
              <a:xfrm>
                <a:off x="73953" y="2480101"/>
                <a:ext cx="409692" cy="377687"/>
              </a:xfrm>
              <a:prstGeom prst="rect">
                <a:avLst/>
              </a:prstGeom>
              <a:noFill/>
            </p:spPr>
            <p:txBody>
              <a:bodyPr wrap="square" lIns="0" tIns="0" rIns="0" bIns="0" rtlCol="0">
                <a:noAutofit/>
              </a:bodyPr>
              <a:lstStyle/>
              <a:p>
                <a:pPr algn="l"/>
                <a:r>
                  <a:rPr lang="en-AU" sz="1800" dirty="0"/>
                  <a:t>600</a:t>
                </a:r>
              </a:p>
            </p:txBody>
          </p:sp>
          <p:sp>
            <p:nvSpPr>
              <p:cNvPr id="16" name="TextBox 15">
                <a:extLst>
                  <a:ext uri="{FF2B5EF4-FFF2-40B4-BE49-F238E27FC236}">
                    <a16:creationId xmlns:a16="http://schemas.microsoft.com/office/drawing/2014/main" id="{DE1C93FF-830D-8280-87D8-27BB79915960}"/>
                  </a:ext>
                </a:extLst>
              </p:cNvPr>
              <p:cNvSpPr txBox="1"/>
              <p:nvPr/>
            </p:nvSpPr>
            <p:spPr>
              <a:xfrm>
                <a:off x="1833090" y="5711370"/>
                <a:ext cx="409692" cy="377687"/>
              </a:xfrm>
              <a:prstGeom prst="rect">
                <a:avLst/>
              </a:prstGeom>
              <a:noFill/>
            </p:spPr>
            <p:txBody>
              <a:bodyPr wrap="square" lIns="0" tIns="0" rIns="0" bIns="0" rtlCol="0">
                <a:noAutofit/>
              </a:bodyPr>
              <a:lstStyle/>
              <a:p>
                <a:pPr algn="l"/>
                <a:r>
                  <a:rPr lang="en-AU" sz="1800" dirty="0"/>
                  <a:t>10</a:t>
                </a:r>
              </a:p>
            </p:txBody>
          </p:sp>
          <p:sp>
            <p:nvSpPr>
              <p:cNvPr id="17" name="TextBox 16">
                <a:extLst>
                  <a:ext uri="{FF2B5EF4-FFF2-40B4-BE49-F238E27FC236}">
                    <a16:creationId xmlns:a16="http://schemas.microsoft.com/office/drawing/2014/main" id="{B68CA402-820A-529A-D434-7DA66B3A3274}"/>
                  </a:ext>
                </a:extLst>
              </p:cNvPr>
              <p:cNvSpPr txBox="1"/>
              <p:nvPr/>
            </p:nvSpPr>
            <p:spPr>
              <a:xfrm>
                <a:off x="3342064" y="5711369"/>
                <a:ext cx="409692" cy="377687"/>
              </a:xfrm>
              <a:prstGeom prst="rect">
                <a:avLst/>
              </a:prstGeom>
              <a:noFill/>
            </p:spPr>
            <p:txBody>
              <a:bodyPr wrap="square" lIns="0" tIns="0" rIns="0" bIns="0" rtlCol="0">
                <a:noAutofit/>
              </a:bodyPr>
              <a:lstStyle/>
              <a:p>
                <a:pPr algn="l"/>
                <a:r>
                  <a:rPr lang="en-AU" sz="1800" dirty="0"/>
                  <a:t>20</a:t>
                </a:r>
              </a:p>
            </p:txBody>
          </p:sp>
          <p:sp>
            <p:nvSpPr>
              <p:cNvPr id="18" name="TextBox 17">
                <a:extLst>
                  <a:ext uri="{FF2B5EF4-FFF2-40B4-BE49-F238E27FC236}">
                    <a16:creationId xmlns:a16="http://schemas.microsoft.com/office/drawing/2014/main" id="{0C61DA5E-79A3-5BA9-52E6-7A69E84A2B22}"/>
                  </a:ext>
                </a:extLst>
              </p:cNvPr>
              <p:cNvSpPr txBox="1"/>
              <p:nvPr/>
            </p:nvSpPr>
            <p:spPr>
              <a:xfrm>
                <a:off x="4851038" y="5686636"/>
                <a:ext cx="409692" cy="377687"/>
              </a:xfrm>
              <a:prstGeom prst="rect">
                <a:avLst/>
              </a:prstGeom>
              <a:noFill/>
            </p:spPr>
            <p:txBody>
              <a:bodyPr wrap="square" lIns="0" tIns="0" rIns="0" bIns="0" rtlCol="0">
                <a:noAutofit/>
              </a:bodyPr>
              <a:lstStyle/>
              <a:p>
                <a:pPr algn="l"/>
                <a:r>
                  <a:rPr lang="en-AU" sz="1800" dirty="0"/>
                  <a:t>30</a:t>
                </a:r>
              </a:p>
            </p:txBody>
          </p:sp>
          <p:sp>
            <p:nvSpPr>
              <p:cNvPr id="19" name="TextBox 18">
                <a:extLst>
                  <a:ext uri="{FF2B5EF4-FFF2-40B4-BE49-F238E27FC236}">
                    <a16:creationId xmlns:a16="http://schemas.microsoft.com/office/drawing/2014/main" id="{190EFB17-DC37-2D5B-08DB-260F3A7B82A1}"/>
                  </a:ext>
                </a:extLst>
              </p:cNvPr>
              <p:cNvSpPr txBox="1"/>
              <p:nvPr/>
            </p:nvSpPr>
            <p:spPr>
              <a:xfrm>
                <a:off x="6335187" y="5686635"/>
                <a:ext cx="409692" cy="377687"/>
              </a:xfrm>
              <a:prstGeom prst="rect">
                <a:avLst/>
              </a:prstGeom>
              <a:noFill/>
            </p:spPr>
            <p:txBody>
              <a:bodyPr wrap="square" lIns="0" tIns="0" rIns="0" bIns="0" rtlCol="0">
                <a:noAutofit/>
              </a:bodyPr>
              <a:lstStyle/>
              <a:p>
                <a:pPr algn="l"/>
                <a:r>
                  <a:rPr lang="en-AU" sz="1800" dirty="0"/>
                  <a:t>40</a:t>
                </a:r>
              </a:p>
            </p:txBody>
          </p:sp>
          <p:sp>
            <p:nvSpPr>
              <p:cNvPr id="20" name="TextBox 19">
                <a:extLst>
                  <a:ext uri="{FF2B5EF4-FFF2-40B4-BE49-F238E27FC236}">
                    <a16:creationId xmlns:a16="http://schemas.microsoft.com/office/drawing/2014/main" id="{7E362758-6AF9-BF45-68BE-DA229ADA026F}"/>
                  </a:ext>
                </a:extLst>
              </p:cNvPr>
              <p:cNvSpPr txBox="1"/>
              <p:nvPr/>
            </p:nvSpPr>
            <p:spPr>
              <a:xfrm>
                <a:off x="7817762" y="5686634"/>
                <a:ext cx="409692" cy="377687"/>
              </a:xfrm>
              <a:prstGeom prst="rect">
                <a:avLst/>
              </a:prstGeom>
              <a:noFill/>
            </p:spPr>
            <p:txBody>
              <a:bodyPr wrap="square" lIns="0" tIns="0" rIns="0" bIns="0" rtlCol="0">
                <a:noAutofit/>
              </a:bodyPr>
              <a:lstStyle/>
              <a:p>
                <a:pPr algn="l"/>
                <a:r>
                  <a:rPr lang="en-AU" sz="1800" dirty="0"/>
                  <a:t>50</a:t>
                </a:r>
              </a:p>
            </p:txBody>
          </p:sp>
          <p:sp>
            <p:nvSpPr>
              <p:cNvPr id="21" name="TextBox 20">
                <a:extLst>
                  <a:ext uri="{FF2B5EF4-FFF2-40B4-BE49-F238E27FC236}">
                    <a16:creationId xmlns:a16="http://schemas.microsoft.com/office/drawing/2014/main" id="{F8B6B076-BD78-2083-6658-C1906F3FFD06}"/>
                  </a:ext>
                </a:extLst>
              </p:cNvPr>
              <p:cNvSpPr txBox="1"/>
              <p:nvPr/>
            </p:nvSpPr>
            <p:spPr>
              <a:xfrm>
                <a:off x="9300337" y="5700342"/>
                <a:ext cx="409692" cy="377687"/>
              </a:xfrm>
              <a:prstGeom prst="rect">
                <a:avLst/>
              </a:prstGeom>
              <a:noFill/>
            </p:spPr>
            <p:txBody>
              <a:bodyPr wrap="square" lIns="0" tIns="0" rIns="0" bIns="0" rtlCol="0">
                <a:noAutofit/>
              </a:bodyPr>
              <a:lstStyle/>
              <a:p>
                <a:pPr algn="l"/>
                <a:r>
                  <a:rPr lang="en-AU" sz="1800" dirty="0"/>
                  <a:t>60</a:t>
                </a:r>
              </a:p>
            </p:txBody>
          </p:sp>
          <p:sp>
            <p:nvSpPr>
              <p:cNvPr id="22" name="TextBox 21">
                <a:extLst>
                  <a:ext uri="{FF2B5EF4-FFF2-40B4-BE49-F238E27FC236}">
                    <a16:creationId xmlns:a16="http://schemas.microsoft.com/office/drawing/2014/main" id="{5B3D1062-A550-2855-E809-AF843846B8E7}"/>
                  </a:ext>
                </a:extLst>
              </p:cNvPr>
              <p:cNvSpPr txBox="1"/>
              <p:nvPr/>
            </p:nvSpPr>
            <p:spPr>
              <a:xfrm>
                <a:off x="10782912" y="5660006"/>
                <a:ext cx="409692" cy="377687"/>
              </a:xfrm>
              <a:prstGeom prst="rect">
                <a:avLst/>
              </a:prstGeom>
              <a:noFill/>
            </p:spPr>
            <p:txBody>
              <a:bodyPr wrap="square" lIns="0" tIns="0" rIns="0" bIns="0" rtlCol="0">
                <a:noAutofit/>
              </a:bodyPr>
              <a:lstStyle/>
              <a:p>
                <a:pPr algn="l"/>
                <a:r>
                  <a:rPr lang="en-AU" sz="1800" dirty="0"/>
                  <a:t>70</a:t>
                </a:r>
              </a:p>
            </p:txBody>
          </p:sp>
        </p:grpSp>
        <p:sp>
          <p:nvSpPr>
            <p:cNvPr id="24" name="TextBox 23">
              <a:extLst>
                <a:ext uri="{FF2B5EF4-FFF2-40B4-BE49-F238E27FC236}">
                  <a16:creationId xmlns:a16="http://schemas.microsoft.com/office/drawing/2014/main" id="{C6558D48-95AF-91B8-F0AE-D314556F84EA}"/>
                </a:ext>
              </a:extLst>
            </p:cNvPr>
            <p:cNvSpPr txBox="1"/>
            <p:nvPr/>
          </p:nvSpPr>
          <p:spPr>
            <a:xfrm rot="16200000">
              <a:off x="-523495" y="3370243"/>
              <a:ext cx="1607948" cy="377687"/>
            </a:xfrm>
            <a:prstGeom prst="rect">
              <a:avLst/>
            </a:prstGeom>
            <a:noFill/>
          </p:spPr>
          <p:txBody>
            <a:bodyPr wrap="square" lIns="0" tIns="0" rIns="0" bIns="0" rtlCol="0">
              <a:noAutofit/>
            </a:bodyPr>
            <a:lstStyle/>
            <a:p>
              <a:pPr algn="l"/>
              <a:r>
                <a:rPr lang="en-AU" sz="1800" dirty="0"/>
                <a:t>Dollars ($)</a:t>
              </a:r>
            </a:p>
          </p:txBody>
        </p:sp>
        <p:sp>
          <p:nvSpPr>
            <p:cNvPr id="25" name="TextBox 24">
              <a:extLst>
                <a:ext uri="{FF2B5EF4-FFF2-40B4-BE49-F238E27FC236}">
                  <a16:creationId xmlns:a16="http://schemas.microsoft.com/office/drawing/2014/main" id="{4B258E0F-DF08-D377-3B9D-19A5EA595364}"/>
                </a:ext>
              </a:extLst>
            </p:cNvPr>
            <p:cNvSpPr txBox="1"/>
            <p:nvPr/>
          </p:nvSpPr>
          <p:spPr>
            <a:xfrm>
              <a:off x="5606794" y="6089056"/>
              <a:ext cx="1607948" cy="377687"/>
            </a:xfrm>
            <a:prstGeom prst="rect">
              <a:avLst/>
            </a:prstGeom>
            <a:noFill/>
          </p:spPr>
          <p:txBody>
            <a:bodyPr wrap="square" lIns="0" tIns="0" rIns="0" bIns="0" rtlCol="0">
              <a:noAutofit/>
            </a:bodyPr>
            <a:lstStyle/>
            <a:p>
              <a:pPr algn="l"/>
              <a:r>
                <a:rPr lang="en-AU" sz="1800" dirty="0"/>
                <a:t>Amount</a:t>
              </a:r>
            </a:p>
          </p:txBody>
        </p:sp>
      </p:grpSp>
      <p:sp>
        <p:nvSpPr>
          <p:cNvPr id="8" name="Rounded Rectangular Callout 7">
            <a:extLst>
              <a:ext uri="{FF2B5EF4-FFF2-40B4-BE49-F238E27FC236}">
                <a16:creationId xmlns:a16="http://schemas.microsoft.com/office/drawing/2014/main" id="{661BABE1-FFF1-F4B5-7FAA-C199F4BC7ED8}"/>
              </a:ext>
            </a:extLst>
          </p:cNvPr>
          <p:cNvSpPr/>
          <p:nvPr/>
        </p:nvSpPr>
        <p:spPr>
          <a:xfrm>
            <a:off x="1160060" y="1775012"/>
            <a:ext cx="3223681" cy="1653988"/>
          </a:xfrm>
          <a:prstGeom prst="wedgeRoundRectCallout">
            <a:avLst>
              <a:gd name="adj1" fmla="val 30719"/>
              <a:gd name="adj2" fmla="val 6250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does the gradient represent in each equation?</a:t>
            </a:r>
          </a:p>
        </p:txBody>
      </p:sp>
      <p:sp>
        <p:nvSpPr>
          <p:cNvPr id="9" name="Rounded Rectangular Callout 8">
            <a:extLst>
              <a:ext uri="{FF2B5EF4-FFF2-40B4-BE49-F238E27FC236}">
                <a16:creationId xmlns:a16="http://schemas.microsoft.com/office/drawing/2014/main" id="{3EECF7E6-A351-511A-49C5-5367CEE78331}"/>
              </a:ext>
            </a:extLst>
          </p:cNvPr>
          <p:cNvSpPr/>
          <p:nvPr/>
        </p:nvSpPr>
        <p:spPr>
          <a:xfrm>
            <a:off x="6798388" y="1203800"/>
            <a:ext cx="3223681" cy="1653988"/>
          </a:xfrm>
          <a:prstGeom prst="wedgeRoundRectCallout">
            <a:avLst>
              <a:gd name="adj1" fmla="val -48557"/>
              <a:gd name="adj2" fmla="val 1135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Why is the break even point at the intersection of the two lines?</a:t>
            </a:r>
          </a:p>
        </p:txBody>
      </p:sp>
      <mc:AlternateContent xmlns:mc="http://schemas.openxmlformats.org/markup-compatibility/2006" xmlns:a14="http://schemas.microsoft.com/office/drawing/2010/main">
        <mc:Choice Requires="a14">
          <p:sp>
            <p:nvSpPr>
              <p:cNvPr id="10" name="Rounded Rectangular Callout 9">
                <a:extLst>
                  <a:ext uri="{FF2B5EF4-FFF2-40B4-BE49-F238E27FC236}">
                    <a16:creationId xmlns:a16="http://schemas.microsoft.com/office/drawing/2014/main" id="{49157F0A-4AC6-2318-07DD-F579F70CDA46}"/>
                  </a:ext>
                </a:extLst>
              </p:cNvPr>
              <p:cNvSpPr/>
              <p:nvPr/>
            </p:nvSpPr>
            <p:spPr>
              <a:xfrm>
                <a:off x="6543651" y="4798787"/>
                <a:ext cx="3853218" cy="1653988"/>
              </a:xfrm>
              <a:prstGeom prst="wedgeRoundRectCallout">
                <a:avLst>
                  <a:gd name="adj1" fmla="val -65807"/>
                  <a:gd name="adj2" fmla="val -3651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Why is the </a:t>
                </a:r>
                <a14:m>
                  <m:oMath xmlns:m="http://schemas.openxmlformats.org/officeDocument/2006/math">
                    <m:r>
                      <a:rPr lang="en-AU" i="1" dirty="0" smtClean="0">
                        <a:latin typeface="Cambria Math" panose="02040503050406030204" pitchFamily="18" charset="0"/>
                      </a:rPr>
                      <m:t>𝑦</m:t>
                    </m:r>
                  </m:oMath>
                </a14:m>
                <a:r>
                  <a:rPr lang="en-AU" dirty="0"/>
                  <a:t>-intercept 0 for the revenue equation?</a:t>
                </a:r>
              </a:p>
            </p:txBody>
          </p:sp>
        </mc:Choice>
        <mc:Fallback xmlns="">
          <p:sp>
            <p:nvSpPr>
              <p:cNvPr id="10" name="Rounded Rectangular Callout 9">
                <a:extLst>
                  <a:ext uri="{FF2B5EF4-FFF2-40B4-BE49-F238E27FC236}">
                    <a16:creationId xmlns:a16="http://schemas.microsoft.com/office/drawing/2014/main" id="{49157F0A-4AC6-2318-07DD-F579F70CDA46}"/>
                  </a:ext>
                </a:extLst>
              </p:cNvPr>
              <p:cNvSpPr>
                <a:spLocks noRot="1" noChangeAspect="1" noMove="1" noResize="1" noEditPoints="1" noAdjustHandles="1" noChangeArrowheads="1" noChangeShapeType="1" noTextEdit="1"/>
              </p:cNvSpPr>
              <p:nvPr/>
            </p:nvSpPr>
            <p:spPr>
              <a:xfrm>
                <a:off x="6543651" y="4798787"/>
                <a:ext cx="3853218" cy="1653988"/>
              </a:xfrm>
              <a:prstGeom prst="wedgeRoundRectCallout">
                <a:avLst>
                  <a:gd name="adj1" fmla="val -65807"/>
                  <a:gd name="adj2" fmla="val -36516"/>
                  <a:gd name="adj3" fmla="val 16667"/>
                </a:avLst>
              </a:prstGeom>
              <a:blipFill>
                <a:blip r:embed="rId4"/>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E76218-B129-49DE-ACFC-BAB9D9414ACE}">
  <ds:schemaRefs>
    <ds:schemaRef ds:uri="http://schemas.microsoft.com/office/2006/metadata/properties"/>
    <ds:schemaRef ds:uri="http://purl.org/dc/terms/"/>
    <ds:schemaRef ds:uri="0d94be99-a0f6-44e7-93d1-7f56be2e14d5"/>
    <ds:schemaRef ds:uri="http://schemas.microsoft.com/office/infopath/2007/PartnerControls"/>
    <ds:schemaRef ds:uri="http://purl.org/dc/elements/1.1/"/>
    <ds:schemaRef ds:uri="http://purl.org/dc/dcmitype/"/>
    <ds:schemaRef ds:uri="http://schemas.microsoft.com/office/2006/documentManagement/types"/>
    <ds:schemaRef ds:uri="http://schemas.openxmlformats.org/package/2006/metadata/core-properties"/>
    <ds:schemaRef ds:uri="8c6f0761-0ef4-4d3b-8fe8-3b60dff82ea3"/>
    <ds:schemaRef ds:uri="http://www.w3.org/XML/1998/namespace"/>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217A3BEF-14D4-49F0-9185-539DDC70DA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162</TotalTime>
  <Words>2004</Words>
  <Application>Microsoft Office PowerPoint</Application>
  <PresentationFormat>Widescreen</PresentationFormat>
  <Paragraphs>206</Paragraphs>
  <Slides>23</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Times New Roman</vt:lpstr>
      <vt:lpstr>Symbol</vt:lpstr>
      <vt:lpstr>Lato</vt:lpstr>
      <vt:lpstr>Public Sans</vt:lpstr>
      <vt:lpstr>Calibri</vt:lpstr>
      <vt:lpstr>Cambria Math</vt:lpstr>
      <vt:lpstr>NSWG Corporate</vt:lpstr>
      <vt:lpstr>Modelling linear functions</vt:lpstr>
      <vt:lpstr>Activating prior knowledge</vt:lpstr>
      <vt:lpstr>Which one doesn’t belong? (1)</vt:lpstr>
      <vt:lpstr>Which one doesn’t belong? (2)</vt:lpstr>
      <vt:lpstr>Connecting learning</vt:lpstr>
      <vt:lpstr>Learning intentions and success criteria</vt:lpstr>
      <vt:lpstr>E-scooter equations</vt:lpstr>
      <vt:lpstr>Releasing responsibility</vt:lpstr>
      <vt:lpstr>Revenue and cost</vt:lpstr>
      <vt:lpstr>Worked example – 1(a)</vt:lpstr>
      <vt:lpstr>Worked example (your turn) (1)</vt:lpstr>
      <vt:lpstr>Worked example – 1(b)</vt:lpstr>
      <vt:lpstr>Worked example (your turn) (2)</vt:lpstr>
      <vt:lpstr>Worked example – 1(c)</vt:lpstr>
      <vt:lpstr>Worked example (your turn) (3)</vt:lpstr>
      <vt:lpstr>Independent practice</vt:lpstr>
      <vt:lpstr>Approaching questions</vt:lpstr>
      <vt:lpstr>HSC style question (1)</vt:lpstr>
      <vt:lpstr>HSC style question (1) - solutions</vt:lpstr>
      <vt:lpstr>HSC style question (2)</vt:lpstr>
      <vt:lpstr>HSC style question (2)- solutions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2 – Modelling linear functions – slide deck</dc:title>
  <dc:creator>NSW Department of Education</dc:creator>
  <dcterms:created xsi:type="dcterms:W3CDTF">2025-01-17T00:15:23Z</dcterms:created>
  <dcterms:modified xsi:type="dcterms:W3CDTF">2025-12-03T00:39:13Z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