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6523" r:id="rId8"/>
    <p:sldId id="26524" r:id="rId9"/>
    <p:sldId id="26529" r:id="rId10"/>
    <p:sldId id="26530" r:id="rId11"/>
    <p:sldId id="26531" r:id="rId12"/>
    <p:sldId id="26532" r:id="rId13"/>
    <p:sldId id="26533" r:id="rId14"/>
    <p:sldId id="26536" r:id="rId15"/>
    <p:sldId id="26534" r:id="rId16"/>
    <p:sldId id="26510" r:id="rId17"/>
    <p:sldId id="26525"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46914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75741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Linear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Working with linear and quadratic functions</a:t>
            </a:r>
          </a:p>
        </p:txBody>
      </p:sp>
      <p:pic>
        <p:nvPicPr>
          <p:cNvPr id="6" name="Picture 5">
            <a:extLst>
              <a:ext uri="{FF2B5EF4-FFF2-40B4-BE49-F238E27FC236}">
                <a16:creationId xmlns:a16="http://schemas.microsoft.com/office/drawing/2014/main" id="{8EDA8429-5505-5891-8205-7EB7044C0B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3150" r="27598"/>
          <a:stretch/>
        </p:blipFill>
        <p:spPr>
          <a:xfrm>
            <a:off x="7128000" y="0"/>
            <a:ext cx="5064000"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33E3A-8085-8AB1-10B1-D7334588B3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CAA25A-985D-88D0-9449-A397DC772273}"/>
              </a:ext>
            </a:extLst>
          </p:cNvPr>
          <p:cNvSpPr>
            <a:spLocks noGrp="1"/>
          </p:cNvSpPr>
          <p:nvPr>
            <p:ph type="title"/>
          </p:nvPr>
        </p:nvSpPr>
        <p:spPr/>
        <p:txBody>
          <a:bodyPr/>
          <a:lstStyle/>
          <a:p>
            <a:r>
              <a:rPr lang="en-AU" dirty="0"/>
              <a:t>Incorrect 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C572E63-3872-800B-1CB3-A22C26D9390F}"/>
                  </a:ext>
                </a:extLst>
              </p:cNvPr>
              <p:cNvSpPr>
                <a:spLocks noGrp="1"/>
              </p:cNvSpPr>
              <p:nvPr>
                <p:ph type="body" sz="quarter" idx="17"/>
              </p:nvPr>
            </p:nvSpPr>
            <p:spPr/>
            <p:txBody>
              <a:bodyPr/>
              <a:lstStyle/>
              <a:p>
                <a:r>
                  <a:rPr lang="en-AU" dirty="0"/>
                  <a:t>Find the equation of the line passing through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4</m:t>
                    </m:r>
                    <m:r>
                      <a:rPr lang="en-AU" sz="1800" i="1" dirty="0" smtClean="0">
                        <a:latin typeface="Cambria Math" panose="02040503050406030204" pitchFamily="18" charset="0"/>
                        <a:ea typeface="Calibri" panose="020F0502020204030204" pitchFamily="34" charset="0"/>
                      </a:rPr>
                      <m:t>, 1) </m:t>
                    </m:r>
                  </m:oMath>
                </a14:m>
                <a:r>
                  <a:rPr lang="en-AU" sz="1800" dirty="0">
                    <a:ea typeface="Calibri" panose="020F0502020204030204" pitchFamily="34" charset="0"/>
                  </a:rPr>
                  <a:t>and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m:t>
                    </m:r>
                    <m:r>
                      <a:rPr lang="en-AU" sz="1800" i="1" dirty="0" smtClean="0">
                        <a:latin typeface="Cambria Math" panose="02040503050406030204" pitchFamily="18" charset="0"/>
                        <a:ea typeface="Calibri" panose="020F0502020204030204" pitchFamily="34" charset="0"/>
                      </a:rPr>
                      <m:t>7, </m:t>
                    </m:r>
                    <m:r>
                      <a:rPr lang="en-AU" sz="1800" b="0" i="1" dirty="0" smtClean="0">
                        <a:latin typeface="Cambria Math" panose="02040503050406030204" pitchFamily="18" charset="0"/>
                        <a:ea typeface="Calibri" panose="020F0502020204030204" pitchFamily="34" charset="0"/>
                      </a:rPr>
                      <m:t>2</m:t>
                    </m:r>
                    <m:r>
                      <a:rPr lang="en-AU" sz="1800" i="1" dirty="0" smtClean="0">
                        <a:latin typeface="Cambria Math" panose="02040503050406030204" pitchFamily="18" charset="0"/>
                        <a:ea typeface="Calibri" panose="020F0502020204030204" pitchFamily="34" charset="0"/>
                      </a:rPr>
                      <m:t>).</m:t>
                    </m:r>
                  </m:oMath>
                </a14:m>
                <a:endParaRPr lang="en-AU" sz="1800" dirty="0">
                  <a:ea typeface="Calibri" panose="020F0502020204030204" pitchFamily="34" charset="0"/>
                </a:endParaRPr>
              </a:p>
              <a:p>
                <a:endParaRPr lang="en-AU" dirty="0"/>
              </a:p>
            </p:txBody>
          </p:sp>
        </mc:Choice>
        <mc:Fallback xmlns="">
          <p:sp>
            <p:nvSpPr>
              <p:cNvPr id="5" name="Text Placeholder 4">
                <a:extLst>
                  <a:ext uri="{FF2B5EF4-FFF2-40B4-BE49-F238E27FC236}">
                    <a16:creationId xmlns:a16="http://schemas.microsoft.com/office/drawing/2014/main" id="{AC572E63-3872-800B-1CB3-A22C26D9390F}"/>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D23DB1-6A86-2B8B-DA2C-9001F7ADA5D8}"/>
                  </a:ext>
                </a:extLst>
              </p:cNvPr>
              <p:cNvSpPr txBox="1"/>
              <p:nvPr/>
            </p:nvSpPr>
            <p:spPr>
              <a:xfrm>
                <a:off x="347999" y="2701092"/>
                <a:ext cx="6097772" cy="3634778"/>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libri" panose="020F0502020204030204" pitchFamily="34" charset="0"/>
                        </a:rPr>
                        <m:t>𝑦</m:t>
                      </m:r>
                      <m:r>
                        <a:rPr lang="en-AU" sz="2000" b="0" i="1" smtClean="0">
                          <a:latin typeface="Cambria Math" panose="02040503050406030204" pitchFamily="18" charset="0"/>
                          <a:ea typeface="Calibri" panose="020F0502020204030204" pitchFamily="34" charset="0"/>
                        </a:rPr>
                        <m:t>=</m:t>
                      </m:r>
                      <m:r>
                        <a:rPr lang="en-AU" sz="2000" b="0" i="1" smtClean="0">
                          <a:latin typeface="Cambria Math" panose="02040503050406030204" pitchFamily="18" charset="0"/>
                          <a:ea typeface="Calibri" panose="020F0502020204030204" pitchFamily="34" charset="0"/>
                        </a:rPr>
                        <m:t>𝑚𝑥</m:t>
                      </m:r>
                      <m:r>
                        <a:rPr lang="en-AU" sz="2000" b="0" i="1" smtClean="0">
                          <a:latin typeface="Cambria Math" panose="02040503050406030204" pitchFamily="18" charset="0"/>
                          <a:ea typeface="Calibri" panose="020F0502020204030204" pitchFamily="34" charset="0"/>
                        </a:rPr>
                        <m:t>+</m:t>
                      </m:r>
                      <m:r>
                        <a:rPr lang="en-AU" sz="2000" b="0" i="1" smtClean="0">
                          <a:latin typeface="Cambria Math" panose="02040503050406030204" pitchFamily="18" charset="0"/>
                          <a:ea typeface="Calibri" panose="020F0502020204030204" pitchFamily="34" charset="0"/>
                        </a:rPr>
                        <m:t>𝑐</m:t>
                      </m:r>
                    </m:oMath>
                  </m:oMathPara>
                </a14:m>
                <a:endParaRPr lang="en-AU" sz="2000" dirty="0">
                  <a:ea typeface="Calibri" panose="020F0502020204030204" pitchFamily="34" charset="0"/>
                </a:endParaRPr>
              </a:p>
              <a:p>
                <a:pPr>
                  <a:lnSpc>
                    <a:spcPct val="150000"/>
                  </a:lnSpc>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ea typeface="Calibri" panose="020F0502020204030204" pitchFamily="34" charset="0"/>
                        </a:rPr>
                        <m:t>𝑚</m:t>
                      </m:r>
                      <m:r>
                        <a:rPr lang="en-AU" sz="2000" i="1">
                          <a:latin typeface="Cambria Math" panose="02040503050406030204" pitchFamily="18" charset="0"/>
                          <a:ea typeface="Calibri" panose="020F0502020204030204" pitchFamily="34" charset="0"/>
                        </a:rPr>
                        <m:t>=</m:t>
                      </m:r>
                      <m:f>
                        <m:fPr>
                          <m:ctrlPr>
                            <a:rPr lang="en-AU" sz="2000" i="1">
                              <a:latin typeface="Cambria Math" panose="02040503050406030204" pitchFamily="18" charset="0"/>
                              <a:ea typeface="Calibri" panose="020F0502020204030204" pitchFamily="34" charset="0"/>
                            </a:rPr>
                          </m:ctrlPr>
                        </m:fPr>
                        <m:num>
                          <m:sSub>
                            <m:sSubPr>
                              <m:ctrlPr>
                                <a:rPr lang="en-AU" sz="2000" i="1">
                                  <a:latin typeface="Cambria Math" panose="02040503050406030204" pitchFamily="18" charset="0"/>
                                  <a:ea typeface="Calibri" panose="020F0502020204030204" pitchFamily="34" charset="0"/>
                                </a:rPr>
                              </m:ctrlPr>
                            </m:sSubPr>
                            <m:e>
                              <m:r>
                                <a:rPr lang="en-AU" sz="2000" i="1">
                                  <a:latin typeface="Cambria Math" panose="02040503050406030204" pitchFamily="18" charset="0"/>
                                  <a:ea typeface="Calibri" panose="020F0502020204030204" pitchFamily="34" charset="0"/>
                                </a:rPr>
                                <m:t>𝑦</m:t>
                              </m:r>
                            </m:e>
                            <m:sub>
                              <m:r>
                                <a:rPr lang="en-AU" sz="2000" i="1">
                                  <a:latin typeface="Cambria Math" panose="02040503050406030204" pitchFamily="18" charset="0"/>
                                  <a:ea typeface="Calibri" panose="020F0502020204030204" pitchFamily="34" charset="0"/>
                                </a:rPr>
                                <m:t>2</m:t>
                              </m:r>
                            </m:sub>
                          </m:sSub>
                          <m:r>
                            <a:rPr lang="en-AU" sz="2000" i="1">
                              <a:latin typeface="Cambria Math" panose="02040503050406030204" pitchFamily="18" charset="0"/>
                              <a:ea typeface="Calibri" panose="020F0502020204030204" pitchFamily="34" charset="0"/>
                            </a:rPr>
                            <m:t>−</m:t>
                          </m:r>
                          <m:sSub>
                            <m:sSubPr>
                              <m:ctrlPr>
                                <a:rPr lang="en-AU" sz="2000" i="1">
                                  <a:latin typeface="Cambria Math" panose="02040503050406030204" pitchFamily="18" charset="0"/>
                                  <a:ea typeface="Calibri" panose="020F0502020204030204" pitchFamily="34" charset="0"/>
                                </a:rPr>
                              </m:ctrlPr>
                            </m:sSubPr>
                            <m:e>
                              <m:r>
                                <a:rPr lang="en-AU" sz="2000" i="1">
                                  <a:latin typeface="Cambria Math" panose="02040503050406030204" pitchFamily="18" charset="0"/>
                                  <a:ea typeface="Calibri" panose="020F0502020204030204" pitchFamily="34" charset="0"/>
                                </a:rPr>
                                <m:t>𝑦</m:t>
                              </m:r>
                            </m:e>
                            <m:sub>
                              <m:r>
                                <a:rPr lang="en-AU" sz="2000" i="1">
                                  <a:latin typeface="Cambria Math" panose="02040503050406030204" pitchFamily="18" charset="0"/>
                                  <a:ea typeface="Calibri" panose="020F0502020204030204" pitchFamily="34" charset="0"/>
                                </a:rPr>
                                <m:t>1</m:t>
                              </m:r>
                            </m:sub>
                          </m:sSub>
                        </m:num>
                        <m:den>
                          <m:r>
                            <a:rPr lang="en-AU" sz="2000" i="1">
                              <a:latin typeface="Cambria Math" panose="02040503050406030204" pitchFamily="18" charset="0"/>
                              <a:ea typeface="Calibri" panose="020F0502020204030204" pitchFamily="34" charset="0"/>
                            </a:rPr>
                            <m:t>𝑥</m:t>
                          </m:r>
                          <m:r>
                            <a:rPr lang="en-AU" sz="2000" i="1">
                              <a:latin typeface="Cambria Math" panose="02040503050406030204" pitchFamily="18" charset="0"/>
                              <a:ea typeface="Calibri" panose="020F0502020204030204" pitchFamily="34" charset="0"/>
                            </a:rPr>
                            <m:t>−</m:t>
                          </m:r>
                          <m:r>
                            <a:rPr lang="en-AU" sz="2000" i="1">
                              <a:latin typeface="Cambria Math" panose="02040503050406030204" pitchFamily="18" charset="0"/>
                              <a:ea typeface="Calibri" panose="020F0502020204030204" pitchFamily="34" charset="0"/>
                            </a:rPr>
                            <m:t>𝑥</m:t>
                          </m:r>
                        </m:den>
                      </m:f>
                    </m:oMath>
                  </m:oMathPara>
                </a14:m>
                <a:endParaRPr lang="en-AU" sz="2000" dirty="0">
                  <a:ea typeface="Calibri" panose="020F0502020204030204" pitchFamily="34" charset="0"/>
                </a:endParaRPr>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libri" panose="020F0502020204030204" pitchFamily="34" charset="0"/>
                        </a:rPr>
                        <m:t>𝑚</m:t>
                      </m:r>
                      <m:r>
                        <a:rPr lang="en-AU" sz="2000" b="0" i="1" smtClean="0">
                          <a:latin typeface="Cambria Math" panose="02040503050406030204" pitchFamily="18" charset="0"/>
                          <a:ea typeface="Calibri" panose="020F0502020204030204" pitchFamily="34" charset="0"/>
                        </a:rPr>
                        <m:t>=</m:t>
                      </m:r>
                      <m:f>
                        <m:fPr>
                          <m:ctrlPr>
                            <a:rPr lang="en-AU" sz="2000" b="0" i="1" smtClean="0">
                              <a:latin typeface="Cambria Math" panose="02040503050406030204" pitchFamily="18" charset="0"/>
                              <a:ea typeface="Calibri" panose="020F0502020204030204" pitchFamily="34" charset="0"/>
                            </a:rPr>
                          </m:ctrlPr>
                        </m:fPr>
                        <m:num>
                          <m:r>
                            <a:rPr lang="en-AU" sz="2000" b="0" i="1" smtClean="0">
                              <a:latin typeface="Cambria Math" panose="02040503050406030204" pitchFamily="18" charset="0"/>
                              <a:ea typeface="Calibri" panose="020F0502020204030204" pitchFamily="34" charset="0"/>
                            </a:rPr>
                            <m:t>−7−3</m:t>
                          </m:r>
                        </m:num>
                        <m:den>
                          <m:r>
                            <a:rPr lang="en-AU" sz="2000" b="0" i="1" smtClean="0">
                              <a:latin typeface="Cambria Math" panose="02040503050406030204" pitchFamily="18" charset="0"/>
                              <a:ea typeface="Calibri" panose="020F0502020204030204" pitchFamily="34" charset="0"/>
                            </a:rPr>
                            <m:t>4−2</m:t>
                          </m:r>
                        </m:den>
                      </m:f>
                    </m:oMath>
                  </m:oMathPara>
                </a14:m>
                <a:endParaRPr lang="en-AU" sz="2000" dirty="0">
                  <a:ea typeface="Calibri" panose="020F0502020204030204" pitchFamily="34" charset="0"/>
                </a:endParaRPr>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libri" panose="020F0502020204030204" pitchFamily="34" charset="0"/>
                        </a:rPr>
                        <m:t>𝑚</m:t>
                      </m:r>
                      <m:r>
                        <a:rPr lang="en-AU" sz="2000" b="0" i="1" smtClean="0">
                          <a:latin typeface="Cambria Math" panose="02040503050406030204" pitchFamily="18" charset="0"/>
                          <a:ea typeface="Calibri" panose="020F0502020204030204" pitchFamily="34" charset="0"/>
                        </a:rPr>
                        <m:t>=</m:t>
                      </m:r>
                      <m:f>
                        <m:fPr>
                          <m:ctrlPr>
                            <a:rPr lang="en-AU" sz="2000" b="0" i="1" smtClean="0">
                              <a:latin typeface="Cambria Math" panose="02040503050406030204" pitchFamily="18" charset="0"/>
                              <a:ea typeface="Calibri" panose="020F0502020204030204" pitchFamily="34" charset="0"/>
                            </a:rPr>
                          </m:ctrlPr>
                        </m:fPr>
                        <m:num>
                          <m:r>
                            <a:rPr lang="en-AU" sz="2000" b="0" i="1" smtClean="0">
                              <a:latin typeface="Cambria Math" panose="02040503050406030204" pitchFamily="18" charset="0"/>
                              <a:ea typeface="Calibri" panose="020F0502020204030204" pitchFamily="34" charset="0"/>
                            </a:rPr>
                            <m:t>−10</m:t>
                          </m:r>
                        </m:num>
                        <m:den>
                          <m:r>
                            <a:rPr lang="en-AU" sz="2000" b="0" i="1" smtClean="0">
                              <a:latin typeface="Cambria Math" panose="02040503050406030204" pitchFamily="18" charset="0"/>
                              <a:ea typeface="Calibri" panose="020F0502020204030204" pitchFamily="34" charset="0"/>
                            </a:rPr>
                            <m:t>2</m:t>
                          </m:r>
                        </m:den>
                      </m:f>
                    </m:oMath>
                  </m:oMathPara>
                </a14:m>
                <a:endParaRPr lang="en-AU" sz="2000" dirty="0">
                  <a:ea typeface="Calibri" panose="020F0502020204030204" pitchFamily="34" charset="0"/>
                </a:endParaRPr>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libri" panose="020F0502020204030204" pitchFamily="34" charset="0"/>
                        </a:rPr>
                        <m:t>𝑚</m:t>
                      </m:r>
                      <m:r>
                        <a:rPr lang="en-AU" sz="2000" b="0" i="1" smtClean="0">
                          <a:latin typeface="Cambria Math" panose="02040503050406030204" pitchFamily="18" charset="0"/>
                          <a:ea typeface="Calibri" panose="020F0502020204030204" pitchFamily="34" charset="0"/>
                        </a:rPr>
                        <m:t>=−5</m:t>
                      </m:r>
                    </m:oMath>
                  </m:oMathPara>
                </a14:m>
                <a:endParaRPr lang="en-AU" sz="2000" dirty="0">
                  <a:ea typeface="Calibri" panose="020F0502020204030204" pitchFamily="34" charset="0"/>
                </a:endParaRPr>
              </a:p>
            </p:txBody>
          </p:sp>
        </mc:Choice>
        <mc:Fallback xmlns="">
          <p:sp>
            <p:nvSpPr>
              <p:cNvPr id="8" name="TextBox 7">
                <a:extLst>
                  <a:ext uri="{FF2B5EF4-FFF2-40B4-BE49-F238E27FC236}">
                    <a16:creationId xmlns:a16="http://schemas.microsoft.com/office/drawing/2014/main" id="{D8D23DB1-6A86-2B8B-DA2C-9001F7ADA5D8}"/>
                  </a:ext>
                </a:extLst>
              </p:cNvPr>
              <p:cNvSpPr txBox="1">
                <a:spLocks noRot="1" noChangeAspect="1" noMove="1" noResize="1" noEditPoints="1" noAdjustHandles="1" noChangeArrowheads="1" noChangeShapeType="1" noTextEdit="1"/>
              </p:cNvSpPr>
              <p:nvPr/>
            </p:nvSpPr>
            <p:spPr>
              <a:xfrm>
                <a:off x="347999" y="2701092"/>
                <a:ext cx="6097772" cy="3634778"/>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 Placeholder 4">
                <a:extLst>
                  <a:ext uri="{FF2B5EF4-FFF2-40B4-BE49-F238E27FC236}">
                    <a16:creationId xmlns:a16="http://schemas.microsoft.com/office/drawing/2014/main" id="{537EDA2D-CE68-8C11-ACE1-6599BEAE9C25}"/>
                  </a:ext>
                </a:extLst>
              </p:cNvPr>
              <p:cNvSpPr txBox="1">
                <a:spLocks/>
              </p:cNvSpPr>
              <p:nvPr/>
            </p:nvSpPr>
            <p:spPr>
              <a:xfrm>
                <a:off x="6409124" y="2455978"/>
                <a:ext cx="4714876" cy="392145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m:t>
                      </m:r>
                      <m:sSub>
                        <m:sSubPr>
                          <m:ctrlPr>
                            <a:rPr lang="en-AU" sz="1800" b="0" i="1" smtClean="0">
                              <a:latin typeface="Cambria Math" panose="02040503050406030204" pitchFamily="18" charset="0"/>
                              <a:ea typeface="Calibri" panose="020F0502020204030204" pitchFamily="34" charset="0"/>
                            </a:rPr>
                          </m:ctrlPr>
                        </m:sSubPr>
                        <m:e>
                          <m:r>
                            <a:rPr lang="en-AU" sz="1800" b="0" i="1" smtClean="0">
                              <a:latin typeface="Cambria Math" panose="02040503050406030204" pitchFamily="18" charset="0"/>
                              <a:ea typeface="Calibri" panose="020F0502020204030204" pitchFamily="34" charset="0"/>
                            </a:rPr>
                            <m:t>𝑦</m:t>
                          </m:r>
                        </m:e>
                        <m:sub>
                          <m:r>
                            <a:rPr lang="en-AU" sz="1800" b="0" i="1" smtClean="0">
                              <a:latin typeface="Cambria Math" panose="02040503050406030204" pitchFamily="18" charset="0"/>
                              <a:ea typeface="Calibri" panose="020F0502020204030204" pitchFamily="34" charset="0"/>
                            </a:rPr>
                            <m:t>1</m:t>
                          </m:r>
                        </m:sub>
                      </m:sSub>
                      <m:r>
                        <a:rPr lang="en-AU" sz="1800" b="0" i="1" smtClean="0">
                          <a:latin typeface="Cambria Math" panose="02040503050406030204" pitchFamily="18" charset="0"/>
                          <a:ea typeface="Calibri" panose="020F0502020204030204" pitchFamily="34" charset="0"/>
                        </a:rPr>
                        <m:t>=</m:t>
                      </m:r>
                      <m:r>
                        <a:rPr lang="en-AU" sz="1800" b="0" i="1" smtClean="0">
                          <a:latin typeface="Cambria Math" panose="02040503050406030204" pitchFamily="18" charset="0"/>
                          <a:ea typeface="Calibri" panose="020F0502020204030204" pitchFamily="34" charset="0"/>
                        </a:rPr>
                        <m:t>𝑚</m:t>
                      </m:r>
                      <m:r>
                        <a:rPr lang="en-AU" sz="1800" b="0" i="1" smtClean="0">
                          <a:latin typeface="Cambria Math" panose="02040503050406030204" pitchFamily="18" charset="0"/>
                          <a:ea typeface="Calibri" panose="020F0502020204030204" pitchFamily="34" charset="0"/>
                        </a:rPr>
                        <m:t>(</m:t>
                      </m:r>
                      <m:r>
                        <a:rPr lang="en-AU" sz="1800" b="0" i="1" smtClean="0">
                          <a:latin typeface="Cambria Math" panose="02040503050406030204" pitchFamily="18" charset="0"/>
                          <a:ea typeface="Calibri" panose="020F0502020204030204" pitchFamily="34" charset="0"/>
                        </a:rPr>
                        <m:t>𝑥</m:t>
                      </m:r>
                      <m:r>
                        <a:rPr lang="en-AU" sz="1800" b="0" i="1" smtClean="0">
                          <a:latin typeface="Cambria Math" panose="02040503050406030204" pitchFamily="18" charset="0"/>
                          <a:ea typeface="Calibri" panose="020F0502020204030204" pitchFamily="34" charset="0"/>
                        </a:rPr>
                        <m:t>−</m:t>
                      </m:r>
                      <m:sSub>
                        <m:sSubPr>
                          <m:ctrlPr>
                            <a:rPr lang="en-AU" sz="1800" b="0" i="1" smtClean="0">
                              <a:latin typeface="Cambria Math" panose="02040503050406030204" pitchFamily="18" charset="0"/>
                              <a:ea typeface="Calibri" panose="020F0502020204030204" pitchFamily="34" charset="0"/>
                            </a:rPr>
                          </m:ctrlPr>
                        </m:sSubPr>
                        <m:e>
                          <m:r>
                            <a:rPr lang="en-AU" sz="1800" b="0" i="1" smtClean="0">
                              <a:latin typeface="Cambria Math" panose="02040503050406030204" pitchFamily="18" charset="0"/>
                              <a:ea typeface="Calibri" panose="020F0502020204030204" pitchFamily="34" charset="0"/>
                            </a:rPr>
                            <m:t>𝑥</m:t>
                          </m:r>
                        </m:e>
                        <m:sub>
                          <m:r>
                            <a:rPr lang="en-AU" sz="1800" b="0" i="1" smtClean="0">
                              <a:latin typeface="Cambria Math" panose="02040503050406030204" pitchFamily="18" charset="0"/>
                              <a:ea typeface="Calibri" panose="020F0502020204030204" pitchFamily="34" charset="0"/>
                            </a:rPr>
                            <m:t>1</m:t>
                          </m:r>
                        </m:sub>
                      </m:sSub>
                      <m:r>
                        <a:rPr lang="en-AU" sz="1800" b="0" i="1" smtClean="0">
                          <a:latin typeface="Cambria Math" panose="02040503050406030204" pitchFamily="18" charset="0"/>
                          <a:ea typeface="Calibri" panose="020F0502020204030204" pitchFamily="34" charset="0"/>
                        </a:rPr>
                        <m:t>)</m:t>
                      </m:r>
                    </m:oMath>
                  </m:oMathPara>
                </a14:m>
                <a:endParaRPr lang="en-AU" sz="1800" dirty="0">
                  <a:ea typeface="Calibri" panose="020F0502020204030204" pitchFamily="34" charset="0"/>
                </a:endParaRPr>
              </a:p>
              <a:p>
                <a:pPr>
                  <a:lnSpc>
                    <a:spcPct val="2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−1=−5(</m:t>
                      </m:r>
                      <m:r>
                        <a:rPr lang="en-AU" sz="1800" b="0" i="1" smtClean="0">
                          <a:latin typeface="Cambria Math" panose="02040503050406030204" pitchFamily="18" charset="0"/>
                          <a:ea typeface="Calibri" panose="020F0502020204030204" pitchFamily="34" charset="0"/>
                        </a:rPr>
                        <m:t>𝑥</m:t>
                      </m:r>
                      <m:r>
                        <a:rPr lang="en-AU" sz="1800" b="0" i="1" smtClean="0">
                          <a:latin typeface="Cambria Math" panose="02040503050406030204" pitchFamily="18" charset="0"/>
                          <a:ea typeface="Calibri" panose="020F0502020204030204" pitchFamily="34" charset="0"/>
                        </a:rPr>
                        <m:t>−4)</m:t>
                      </m:r>
                    </m:oMath>
                  </m:oMathPara>
                </a14:m>
                <a:endParaRPr lang="en-AU" sz="1800" dirty="0">
                  <a:ea typeface="Calibri" panose="020F0502020204030204" pitchFamily="34" charset="0"/>
                </a:endParaRPr>
              </a:p>
              <a:p>
                <a:pPr>
                  <a:lnSpc>
                    <a:spcPct val="2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−1=−5</m:t>
                      </m:r>
                      <m:r>
                        <a:rPr lang="en-AU" sz="1800" b="0" i="1" smtClean="0">
                          <a:latin typeface="Cambria Math" panose="02040503050406030204" pitchFamily="18" charset="0"/>
                          <a:ea typeface="Calibri" panose="020F0502020204030204" pitchFamily="34" charset="0"/>
                        </a:rPr>
                        <m:t>𝑥</m:t>
                      </m:r>
                      <m:r>
                        <a:rPr lang="en-AU" sz="1800" b="0" i="1" smtClean="0">
                          <a:latin typeface="Cambria Math" panose="02040503050406030204" pitchFamily="18" charset="0"/>
                          <a:ea typeface="Calibri" panose="020F0502020204030204" pitchFamily="34" charset="0"/>
                        </a:rPr>
                        <m:t>−20</m:t>
                      </m:r>
                    </m:oMath>
                  </m:oMathPara>
                </a14:m>
                <a:endParaRPr lang="en-AU" sz="1800" dirty="0">
                  <a:ea typeface="Calibri" panose="020F0502020204030204" pitchFamily="34" charset="0"/>
                </a:endParaRPr>
              </a:p>
              <a:p>
                <a:pPr>
                  <a:lnSpc>
                    <a:spcPct val="2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=−5</m:t>
                      </m:r>
                      <m:r>
                        <a:rPr lang="en-AU" sz="1800" b="0" i="1" smtClean="0">
                          <a:latin typeface="Cambria Math" panose="02040503050406030204" pitchFamily="18" charset="0"/>
                          <a:ea typeface="Calibri" panose="020F0502020204030204" pitchFamily="34" charset="0"/>
                        </a:rPr>
                        <m:t>𝑥</m:t>
                      </m:r>
                      <m:r>
                        <a:rPr lang="en-AU" sz="1800" b="0" i="1" smtClean="0">
                          <a:latin typeface="Cambria Math" panose="02040503050406030204" pitchFamily="18" charset="0"/>
                          <a:ea typeface="Calibri" panose="020F0502020204030204" pitchFamily="34" charset="0"/>
                        </a:rPr>
                        <m:t>−19</m:t>
                      </m:r>
                    </m:oMath>
                  </m:oMathPara>
                </a14:m>
                <a:endParaRPr lang="en-AU" sz="1800" dirty="0">
                  <a:ea typeface="Calibri" panose="020F0502020204030204" pitchFamily="34" charset="0"/>
                </a:endParaRPr>
              </a:p>
              <a:p>
                <a:pPr>
                  <a:lnSpc>
                    <a:spcPct val="250000"/>
                  </a:lnSpc>
                </a:pPr>
                <a:endParaRPr lang="en-AU" dirty="0"/>
              </a:p>
            </p:txBody>
          </p:sp>
        </mc:Choice>
        <mc:Fallback xmlns="">
          <p:sp>
            <p:nvSpPr>
              <p:cNvPr id="10" name="Text Placeholder 4">
                <a:extLst>
                  <a:ext uri="{FF2B5EF4-FFF2-40B4-BE49-F238E27FC236}">
                    <a16:creationId xmlns:a16="http://schemas.microsoft.com/office/drawing/2014/main" id="{537EDA2D-CE68-8C11-ACE1-6599BEAE9C25}"/>
                  </a:ext>
                </a:extLst>
              </p:cNvPr>
              <p:cNvSpPr txBox="1">
                <a:spLocks noRot="1" noChangeAspect="1" noMove="1" noResize="1" noEditPoints="1" noAdjustHandles="1" noChangeArrowheads="1" noChangeShapeType="1" noTextEdit="1"/>
              </p:cNvSpPr>
              <p:nvPr/>
            </p:nvSpPr>
            <p:spPr>
              <a:xfrm>
                <a:off x="6409124" y="2455978"/>
                <a:ext cx="4714876" cy="3921459"/>
              </a:xfrm>
              <a:prstGeom prst="rect">
                <a:avLst/>
              </a:prstGeom>
              <a:blipFill>
                <a:blip r:embed="rId4"/>
                <a:stretch>
                  <a:fillRect/>
                </a:stretch>
              </a:blipFill>
            </p:spPr>
            <p:txBody>
              <a:bodyPr/>
              <a:lstStyle/>
              <a:p>
                <a:r>
                  <a:rPr lang="en-AU">
                    <a:noFill/>
                  </a:rPr>
                  <a:t> </a:t>
                </a:r>
              </a:p>
            </p:txBody>
          </p:sp>
        </mc:Fallback>
      </mc:AlternateContent>
      <p:cxnSp>
        <p:nvCxnSpPr>
          <p:cNvPr id="11" name="Straight Connector 10">
            <a:extLst>
              <a:ext uri="{FF2B5EF4-FFF2-40B4-BE49-F238E27FC236}">
                <a16:creationId xmlns:a16="http://schemas.microsoft.com/office/drawing/2014/main" id="{421A4BF8-4D32-EC2D-8BF2-FDC0AFA187CC}"/>
              </a:ext>
              <a:ext uri="{C183D7F6-B498-43B3-948B-1728B52AA6E4}">
                <adec:decorative xmlns:adec="http://schemas.microsoft.com/office/drawing/2017/decorative" val="1"/>
              </a:ext>
            </a:extLst>
          </p:cNvPr>
          <p:cNvCxnSpPr/>
          <p:nvPr/>
        </p:nvCxnSpPr>
        <p:spPr>
          <a:xfrm>
            <a:off x="5753100" y="2663901"/>
            <a:ext cx="0" cy="400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ular Callout 5">
            <a:extLst>
              <a:ext uri="{FF2B5EF4-FFF2-40B4-BE49-F238E27FC236}">
                <a16:creationId xmlns:a16="http://schemas.microsoft.com/office/drawing/2014/main" id="{9C126C2F-F5D1-87CF-638A-A0381498906E}"/>
              </a:ext>
            </a:extLst>
          </p:cNvPr>
          <p:cNvSpPr/>
          <p:nvPr/>
        </p:nvSpPr>
        <p:spPr>
          <a:xfrm>
            <a:off x="8803826" y="2898183"/>
            <a:ext cx="3400174" cy="1349026"/>
          </a:xfrm>
          <a:prstGeom prst="wedgeRoundRectCallout">
            <a:avLst>
              <a:gd name="adj1" fmla="val -86086"/>
              <a:gd name="adj2" fmla="val 432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What error has the student made?</a:t>
            </a:r>
          </a:p>
        </p:txBody>
      </p:sp>
      <p:sp>
        <p:nvSpPr>
          <p:cNvPr id="6" name="Rounded Rectangular Callout 5">
            <a:extLst>
              <a:ext uri="{FF2B5EF4-FFF2-40B4-BE49-F238E27FC236}">
                <a16:creationId xmlns:a16="http://schemas.microsoft.com/office/drawing/2014/main" id="{D44F9163-FF30-0273-7D9A-27E8512336F4}"/>
              </a:ext>
            </a:extLst>
          </p:cNvPr>
          <p:cNvSpPr/>
          <p:nvPr/>
        </p:nvSpPr>
        <p:spPr>
          <a:xfrm>
            <a:off x="8803826" y="4908695"/>
            <a:ext cx="3400174" cy="1349026"/>
          </a:xfrm>
          <a:prstGeom prst="wedgeRoundRectCallout">
            <a:avLst>
              <a:gd name="adj1" fmla="val -87652"/>
              <a:gd name="adj2" fmla="val -402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How can we learn from this error?</a:t>
            </a:r>
          </a:p>
        </p:txBody>
      </p:sp>
      <p:sp>
        <p:nvSpPr>
          <p:cNvPr id="2" name="Slide Number Placeholder 1">
            <a:extLst>
              <a:ext uri="{FF2B5EF4-FFF2-40B4-BE49-F238E27FC236}">
                <a16:creationId xmlns:a16="http://schemas.microsoft.com/office/drawing/2014/main" id="{B3777D5F-EF50-B6BE-7C28-E742B71888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92407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012E8C-AF86-2C1C-5CB1-C5AD4D038D6E}"/>
              </a:ext>
            </a:extLst>
          </p:cNvPr>
          <p:cNvSpPr>
            <a:spLocks noGrp="1"/>
          </p:cNvSpPr>
          <p:nvPr>
            <p:ph type="title"/>
          </p:nvPr>
        </p:nvSpPr>
        <p:spPr/>
        <p:txBody>
          <a:bodyPr/>
          <a:lstStyle/>
          <a:p>
            <a:r>
              <a:rPr lang="en-AU" dirty="0"/>
              <a:t>Examining intercepts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18C060C-A75D-F780-12A2-CDB6CE869F90}"/>
                  </a:ext>
                </a:extLst>
              </p:cNvPr>
              <p:cNvSpPr>
                <a:spLocks noGrp="1"/>
              </p:cNvSpPr>
              <p:nvPr>
                <p:ph type="body" sz="quarter" idx="17"/>
              </p:nvPr>
            </p:nvSpPr>
            <p:spPr/>
            <p:txBody>
              <a:bodyPr/>
              <a:lstStyle/>
              <a:p>
                <a:r>
                  <a:rPr lang="en-AU" dirty="0"/>
                  <a:t>Graph each pair of points and join them to create a straight line. </a:t>
                </a:r>
              </a:p>
              <a:p>
                <a:pPr marL="457200" indent="-457200">
                  <a:lnSpc>
                    <a:spcPct val="200000"/>
                  </a:lnSpc>
                  <a:buFont typeface="+mj-lt"/>
                  <a:buAutoNum type="arabicPeriod"/>
                </a:pPr>
                <a14:m>
                  <m:oMath xmlns:m="http://schemas.openxmlformats.org/officeDocument/2006/math">
                    <m:r>
                      <a:rPr lang="en-AU" b="0" i="1" smtClean="0">
                        <a:latin typeface="Cambria Math" panose="02040503050406030204" pitchFamily="18" charset="0"/>
                      </a:rPr>
                      <m:t>(−3, 0)</m:t>
                    </m:r>
                  </m:oMath>
                </a14:m>
                <a:r>
                  <a:rPr lang="en-AU" dirty="0"/>
                  <a:t> and </a:t>
                </a:r>
                <a14:m>
                  <m:oMath xmlns:m="http://schemas.openxmlformats.org/officeDocument/2006/math">
                    <m:r>
                      <a:rPr lang="en-AU" b="0" i="1" smtClean="0">
                        <a:latin typeface="Cambria Math" panose="02040503050406030204" pitchFamily="18" charset="0"/>
                      </a:rPr>
                      <m:t>(0, 4)</m:t>
                    </m:r>
                  </m:oMath>
                </a14:m>
                <a:endParaRPr lang="en-AU" dirty="0"/>
              </a:p>
              <a:p>
                <a:pPr marL="457200" indent="-457200">
                  <a:lnSpc>
                    <a:spcPct val="200000"/>
                  </a:lnSpc>
                  <a:buFont typeface="+mj-lt"/>
                  <a:buAutoNum type="arabicPeriod"/>
                </a:pPr>
                <a14:m>
                  <m:oMath xmlns:m="http://schemas.openxmlformats.org/officeDocument/2006/math">
                    <m:r>
                      <a:rPr lang="en-AU" b="0" i="1" smtClean="0">
                        <a:latin typeface="Cambria Math" panose="02040503050406030204" pitchFamily="18" charset="0"/>
                      </a:rPr>
                      <m:t>(−1, 1)</m:t>
                    </m:r>
                  </m:oMath>
                </a14:m>
                <a:r>
                  <a:rPr lang="en-AU" dirty="0"/>
                  <a:t> and </a:t>
                </a:r>
                <a14:m>
                  <m:oMath xmlns:m="http://schemas.openxmlformats.org/officeDocument/2006/math">
                    <m:r>
                      <a:rPr lang="en-AU" b="0" i="1" smtClean="0">
                        <a:latin typeface="Cambria Math" panose="02040503050406030204" pitchFamily="18" charset="0"/>
                      </a:rPr>
                      <m:t>(2, 5)</m:t>
                    </m:r>
                  </m:oMath>
                </a14:m>
                <a:endParaRPr lang="en-AU" dirty="0"/>
              </a:p>
              <a:p>
                <a:pPr marL="457200" indent="-457200">
                  <a:lnSpc>
                    <a:spcPct val="200000"/>
                  </a:lnSpc>
                  <a:buFont typeface="+mj-lt"/>
                  <a:buAutoNum type="arabicPeriod"/>
                </a:pPr>
                <a14:m>
                  <m:oMath xmlns:m="http://schemas.openxmlformats.org/officeDocument/2006/math">
                    <m:r>
                      <a:rPr lang="en-AU" b="0" i="1" smtClean="0">
                        <a:latin typeface="Cambria Math" panose="02040503050406030204" pitchFamily="18" charset="0"/>
                      </a:rPr>
                      <m:t>(−1, 1)</m:t>
                    </m:r>
                  </m:oMath>
                </a14:m>
                <a:r>
                  <a:rPr lang="en-AU" dirty="0"/>
                  <a:t> and </a:t>
                </a:r>
                <a14:m>
                  <m:oMath xmlns:m="http://schemas.openxmlformats.org/officeDocument/2006/math">
                    <m:r>
                      <a:rPr lang="en-AU" b="0" i="1" smtClean="0">
                        <a:latin typeface="Cambria Math" panose="02040503050406030204" pitchFamily="18" charset="0"/>
                      </a:rPr>
                      <m:t>(4, 3)</m:t>
                    </m:r>
                  </m:oMath>
                </a14:m>
                <a:endParaRPr lang="en-AU" dirty="0"/>
              </a:p>
              <a:p>
                <a:pPr marL="457200" indent="-457200">
                  <a:lnSpc>
                    <a:spcPct val="200000"/>
                  </a:lnSpc>
                  <a:buFont typeface="+mj-lt"/>
                  <a:buAutoNum type="arabicPeriod"/>
                </a:pPr>
                <a14:m>
                  <m:oMath xmlns:m="http://schemas.openxmlformats.org/officeDocument/2006/math">
                    <m:r>
                      <a:rPr lang="en-AU" b="0" i="1" smtClean="0">
                        <a:latin typeface="Cambria Math" panose="02040503050406030204" pitchFamily="18" charset="0"/>
                      </a:rPr>
                      <m:t>(−1, 1)</m:t>
                    </m:r>
                  </m:oMath>
                </a14:m>
                <a:r>
                  <a:rPr lang="en-AU" dirty="0"/>
                  <a:t> and </a:t>
                </a:r>
                <a14:m>
                  <m:oMath xmlns:m="http://schemas.openxmlformats.org/officeDocument/2006/math">
                    <m:r>
                      <a:rPr lang="en-AU" b="0" i="1" smtClean="0">
                        <a:latin typeface="Cambria Math" panose="02040503050406030204" pitchFamily="18" charset="0"/>
                      </a:rPr>
                      <m:t>(3, −2)</m:t>
                    </m:r>
                  </m:oMath>
                </a14:m>
                <a:endParaRPr lang="en-AU" dirty="0"/>
              </a:p>
              <a:p>
                <a:pPr marL="457200" indent="-457200">
                  <a:lnSpc>
                    <a:spcPct val="200000"/>
                  </a:lnSpc>
                  <a:buFont typeface="+mj-lt"/>
                  <a:buAutoNum type="arabicPeriod"/>
                </a:pPr>
                <a14:m>
                  <m:oMath xmlns:m="http://schemas.openxmlformats.org/officeDocument/2006/math">
                    <m:r>
                      <a:rPr lang="en-AU" b="0" i="1" smtClean="0">
                        <a:latin typeface="Cambria Math" panose="02040503050406030204" pitchFamily="18" charset="0"/>
                      </a:rPr>
                      <m:t>(2, 0)</m:t>
                    </m:r>
                  </m:oMath>
                </a14:m>
                <a:r>
                  <a:rPr lang="en-AU" dirty="0"/>
                  <a:t> and </a:t>
                </a:r>
                <a14:m>
                  <m:oMath xmlns:m="http://schemas.openxmlformats.org/officeDocument/2006/math">
                    <m:r>
                      <a:rPr lang="en-AU" b="0" i="1" smtClean="0">
                        <a:latin typeface="Cambria Math" panose="02040503050406030204" pitchFamily="18" charset="0"/>
                      </a:rPr>
                      <m:t>(6, −3)</m:t>
                    </m:r>
                  </m:oMath>
                </a14:m>
                <a:endParaRPr lang="en-AU" dirty="0"/>
              </a:p>
            </p:txBody>
          </p:sp>
        </mc:Choice>
        <mc:Fallback xmlns="">
          <p:sp>
            <p:nvSpPr>
              <p:cNvPr id="5" name="Text Placeholder 4">
                <a:extLst>
                  <a:ext uri="{FF2B5EF4-FFF2-40B4-BE49-F238E27FC236}">
                    <a16:creationId xmlns:a16="http://schemas.microsoft.com/office/drawing/2014/main" id="{718C060C-A75D-F780-12A2-CDB6CE869F9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D700437E-68C4-19F2-68AE-15FDA844F1D1}"/>
                  </a:ext>
                </a:extLst>
              </p:cNvPr>
              <p:cNvSpPr txBox="1">
                <a:spLocks/>
              </p:cNvSpPr>
              <p:nvPr/>
            </p:nvSpPr>
            <p:spPr>
              <a:xfrm>
                <a:off x="5209969" y="2166674"/>
                <a:ext cx="4224000" cy="413546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AutoNum type="arabicPeriod"/>
                </a:pP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3</m:t>
                        </m:r>
                      </m:den>
                    </m:f>
                    <m:r>
                      <a:rPr lang="en-AU" b="0" i="1" smtClean="0">
                        <a:latin typeface="Cambria Math" panose="02040503050406030204" pitchFamily="18" charset="0"/>
                      </a:rPr>
                      <m:t>𝑥</m:t>
                    </m:r>
                    <m:r>
                      <a:rPr lang="en-AU" b="0" i="1" smtClean="0">
                        <a:latin typeface="Cambria Math" panose="02040503050406030204" pitchFamily="18" charset="0"/>
                      </a:rPr>
                      <m:t>+4</m:t>
                    </m:r>
                  </m:oMath>
                </a14:m>
                <a:endParaRPr lang="en-AU" b="0" dirty="0"/>
              </a:p>
              <a:p>
                <a:pPr marL="457200" indent="-457200">
                  <a:spcBef>
                    <a:spcPts val="600"/>
                  </a:spcBef>
                  <a:buAutoNum type="arabicPeriod"/>
                </a:pPr>
                <a14:m>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𝑦</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+7</m:t>
                    </m:r>
                  </m:oMath>
                </a14:m>
                <a:endParaRPr lang="en-AU" b="0" dirty="0"/>
              </a:p>
              <a:p>
                <a:pPr marL="457200" indent="-457200">
                  <a:spcBef>
                    <a:spcPts val="600"/>
                  </a:spcBef>
                  <a:buAutoNum type="arabicPeriod"/>
                </a:pPr>
                <a14:m>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−5</m:t>
                    </m:r>
                    <m:r>
                      <a:rPr lang="en-AU" b="0" i="1" smtClean="0">
                        <a:latin typeface="Cambria Math" panose="02040503050406030204" pitchFamily="18" charset="0"/>
                      </a:rPr>
                      <m:t>𝑦</m:t>
                    </m:r>
                    <m:r>
                      <a:rPr lang="en-AU" b="0" i="1" smtClean="0">
                        <a:latin typeface="Cambria Math" panose="02040503050406030204" pitchFamily="18" charset="0"/>
                      </a:rPr>
                      <m:t>+7=0</m:t>
                    </m:r>
                  </m:oMath>
                </a14:m>
                <a:endParaRPr lang="en-AU" dirty="0"/>
              </a:p>
              <a:p>
                <a:pPr marL="457200" indent="-457200">
                  <a:spcBef>
                    <a:spcPts val="600"/>
                  </a:spcBef>
                  <a:buAutoNum type="arabicPeriod"/>
                </a:pP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4</m:t>
                        </m:r>
                      </m:den>
                    </m:f>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4</m:t>
                        </m:r>
                      </m:den>
                    </m:f>
                  </m:oMath>
                </a14:m>
                <a:endParaRPr lang="en-AU" dirty="0"/>
              </a:p>
              <a:p>
                <a:pPr marL="457200" indent="-457200">
                  <a:spcBef>
                    <a:spcPts val="600"/>
                  </a:spcBef>
                  <a:buAutoNum type="arabicPeriod"/>
                </a:pPr>
                <a14:m>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a:rPr lang="en-AU" b="0" i="1" smtClean="0">
                        <a:latin typeface="Cambria Math" panose="02040503050406030204" pitchFamily="18" charset="0"/>
                      </a:rPr>
                      <m:t>𝑦</m:t>
                    </m:r>
                    <m:r>
                      <a:rPr lang="en-AU" b="0" i="1" smtClean="0">
                        <a:latin typeface="Cambria Math" panose="02040503050406030204" pitchFamily="18" charset="0"/>
                      </a:rPr>
                      <m:t>−6=0</m:t>
                    </m:r>
                  </m:oMath>
                </a14:m>
                <a:endParaRPr lang="en-AU" dirty="0"/>
              </a:p>
            </p:txBody>
          </p:sp>
        </mc:Choice>
        <mc:Fallback xmlns="">
          <p:sp>
            <p:nvSpPr>
              <p:cNvPr id="8" name="Text Placeholder 4">
                <a:extLst>
                  <a:ext uri="{FF2B5EF4-FFF2-40B4-BE49-F238E27FC236}">
                    <a16:creationId xmlns:a16="http://schemas.microsoft.com/office/drawing/2014/main" id="{D700437E-68C4-19F2-68AE-15FDA844F1D1}"/>
                  </a:ext>
                </a:extLst>
              </p:cNvPr>
              <p:cNvSpPr txBox="1">
                <a:spLocks noRot="1" noChangeAspect="1" noMove="1" noResize="1" noEditPoints="1" noAdjustHandles="1" noChangeArrowheads="1" noChangeShapeType="1" noTextEdit="1"/>
              </p:cNvSpPr>
              <p:nvPr/>
            </p:nvSpPr>
            <p:spPr>
              <a:xfrm>
                <a:off x="5209969" y="2166674"/>
                <a:ext cx="4224000" cy="4135461"/>
              </a:xfrm>
              <a:prstGeom prst="rect">
                <a:avLst/>
              </a:prstGeom>
              <a:blipFill>
                <a:blip r:embed="rId3"/>
                <a:stretch>
                  <a:fillRect l="-360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C948B51-6EE5-F7F9-2536-180B490459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06537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1CB42-580F-E308-1EE3-2E63E7AD7CF4}"/>
              </a:ext>
            </a:extLst>
          </p:cNvPr>
          <p:cNvSpPr>
            <a:spLocks noGrp="1"/>
          </p:cNvSpPr>
          <p:nvPr>
            <p:ph type="title"/>
          </p:nvPr>
        </p:nvSpPr>
        <p:spPr/>
        <p:txBody>
          <a:bodyPr/>
          <a:lstStyle/>
          <a:p>
            <a:r>
              <a:rPr lang="en-AU" dirty="0"/>
              <a:t>General form of an equation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B71A806-F1C3-DF26-730E-A4F3B9427F86}"/>
                  </a:ext>
                </a:extLst>
              </p:cNvPr>
              <p:cNvSpPr>
                <a:spLocks noGrp="1"/>
              </p:cNvSpPr>
              <p:nvPr>
                <p:ph type="body" sz="quarter" idx="17"/>
              </p:nvPr>
            </p:nvSpPr>
            <p:spPr/>
            <p:txBody>
              <a:bodyPr/>
              <a:lstStyle/>
              <a:p>
                <a:r>
                  <a:rPr lang="en-AU" dirty="0"/>
                  <a:t>A straight line in general form is given as </a:t>
                </a:r>
                <a14:m>
                  <m:oMath xmlns:m="http://schemas.openxmlformats.org/officeDocument/2006/math">
                    <m:r>
                      <a:rPr lang="en-AU" i="1">
                        <a:latin typeface="Cambria Math" panose="02040503050406030204" pitchFamily="18" charset="0"/>
                      </a:rPr>
                      <m:t>𝑎𝑥</m:t>
                    </m:r>
                    <m:r>
                      <a:rPr lang="en-AU" i="1">
                        <a:latin typeface="Cambria Math" panose="02040503050406030204" pitchFamily="18" charset="0"/>
                      </a:rPr>
                      <m:t>+</m:t>
                    </m:r>
                    <m:r>
                      <a:rPr lang="en-AU" i="1">
                        <a:latin typeface="Cambria Math" panose="02040503050406030204" pitchFamily="18" charset="0"/>
                      </a:rPr>
                      <m:t>𝑏𝑦</m:t>
                    </m:r>
                    <m:r>
                      <a:rPr lang="en-AU" i="1">
                        <a:latin typeface="Cambria Math" panose="02040503050406030204" pitchFamily="18" charset="0"/>
                      </a:rPr>
                      <m:t>+</m:t>
                    </m:r>
                    <m:r>
                      <a:rPr lang="en-AU" i="1">
                        <a:latin typeface="Cambria Math" panose="02040503050406030204" pitchFamily="18" charset="0"/>
                      </a:rPr>
                      <m:t>𝑐</m:t>
                    </m:r>
                    <m:r>
                      <a:rPr lang="en-AU" i="1">
                        <a:latin typeface="Cambria Math" panose="02040503050406030204" pitchFamily="18" charset="0"/>
                      </a:rPr>
                      <m:t>=0</m:t>
                    </m:r>
                  </m:oMath>
                </a14:m>
                <a:r>
                  <a:rPr lang="en-AU" dirty="0"/>
                  <a:t>, where </a:t>
                </a:r>
                <a14:m>
                  <m:oMath xmlns:m="http://schemas.openxmlformats.org/officeDocument/2006/math">
                    <m:r>
                      <a:rPr lang="en-AU" i="1">
                        <a:latin typeface="Cambria Math" panose="02040503050406030204" pitchFamily="18" charset="0"/>
                      </a:rPr>
                      <m:t>𝑎</m:t>
                    </m:r>
                  </m:oMath>
                </a14:m>
                <a:r>
                  <a:rPr lang="en-AU" dirty="0"/>
                  <a:t>, </a:t>
                </a:r>
                <a14:m>
                  <m:oMath xmlns:m="http://schemas.openxmlformats.org/officeDocument/2006/math">
                    <m:r>
                      <a:rPr lang="en-AU" i="1">
                        <a:latin typeface="Cambria Math" panose="02040503050406030204" pitchFamily="18" charset="0"/>
                      </a:rPr>
                      <m:t>𝑏</m:t>
                    </m:r>
                  </m:oMath>
                </a14:m>
                <a:r>
                  <a:rPr lang="en-AU" dirty="0"/>
                  <a:t> and </a:t>
                </a:r>
                <a14:m>
                  <m:oMath xmlns:m="http://schemas.openxmlformats.org/officeDocument/2006/math">
                    <m:r>
                      <a:rPr lang="en-AU" i="1">
                        <a:latin typeface="Cambria Math" panose="02040503050406030204" pitchFamily="18" charset="0"/>
                      </a:rPr>
                      <m:t>𝑐</m:t>
                    </m:r>
                  </m:oMath>
                </a14:m>
                <a:r>
                  <a:rPr lang="en-AU" dirty="0"/>
                  <a:t> are constants.</a:t>
                </a:r>
              </a:p>
              <a:p>
                <a:pPr algn="r"/>
                <a:r>
                  <a:rPr lang="en-AU" dirty="0">
                    <a:effectLst/>
                  </a:rPr>
                  <a:t>(N</a:t>
                </a:r>
                <a:r>
                  <a:rPr lang="en-AU" dirty="0"/>
                  <a:t>ESA, 2024)</a:t>
                </a:r>
                <a:r>
                  <a:rPr lang="en-AU" dirty="0">
                    <a:effectLst/>
                  </a:rPr>
                  <a:t> </a:t>
                </a:r>
              </a:p>
              <a:p>
                <a:r>
                  <a:rPr lang="en-AU" dirty="0"/>
                  <a:t>For example,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3</m:t>
                        </m:r>
                      </m:den>
                    </m:f>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a14:m>
                <a:endParaRPr lang="en-AU" b="0" i="1" dirty="0">
                  <a:latin typeface="Cambria Math" panose="02040503050406030204" pitchFamily="18" charset="0"/>
                </a:endParaRPr>
              </a:p>
              <a:p>
                <a:pPr marL="1435100" indent="-100330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𝑦</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+1</m:t>
                      </m:r>
                    </m:oMath>
                  </m:oMathPara>
                </a14:m>
                <a:endParaRPr lang="en-AU" b="0" i="1" dirty="0">
                  <a:latin typeface="Cambria Math" panose="02040503050406030204" pitchFamily="18" charset="0"/>
                </a:endParaRPr>
              </a:p>
              <a:p>
                <a:pPr marL="1435100" indent="-100330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m:t>
                      </m:r>
                      <m:r>
                        <a:rPr lang="en-AU" b="0" i="1" smtClean="0">
                          <a:latin typeface="Cambria Math" panose="02040503050406030204" pitchFamily="18" charset="0"/>
                        </a:rPr>
                        <m:t>𝑦</m:t>
                      </m:r>
                      <m:r>
                        <a:rPr lang="en-AU" b="0" i="1" smtClean="0">
                          <a:latin typeface="Cambria Math" panose="02040503050406030204" pitchFamily="18" charset="0"/>
                        </a:rPr>
                        <m:t>+1=0</m:t>
                      </m:r>
                    </m:oMath>
                  </m:oMathPara>
                </a14:m>
                <a:endParaRPr lang="en-AU" dirty="0"/>
              </a:p>
            </p:txBody>
          </p:sp>
        </mc:Choice>
        <mc:Fallback xmlns="">
          <p:sp>
            <p:nvSpPr>
              <p:cNvPr id="5" name="Text Placeholder 4">
                <a:extLst>
                  <a:ext uri="{FF2B5EF4-FFF2-40B4-BE49-F238E27FC236}">
                    <a16:creationId xmlns:a16="http://schemas.microsoft.com/office/drawing/2014/main" id="{1B71A806-F1C3-DF26-730E-A4F3B9427F86}"/>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r="-138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DC08755B-E7A7-ED6B-E94F-E11987FAA1A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424228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DA492E-44D3-BB36-97E2-27883E3A885D}"/>
              </a:ext>
            </a:extLst>
          </p:cNvPr>
          <p:cNvSpPr>
            <a:spLocks noGrp="1"/>
          </p:cNvSpPr>
          <p:nvPr>
            <p:ph type="title"/>
          </p:nvPr>
        </p:nvSpPr>
        <p:spPr/>
        <p:txBody>
          <a:bodyPr/>
          <a:lstStyle/>
          <a:p>
            <a:r>
              <a:rPr lang="en-AU" dirty="0"/>
              <a:t>Open middle problem</a:t>
            </a:r>
          </a:p>
        </p:txBody>
      </p:sp>
      <p:sp>
        <p:nvSpPr>
          <p:cNvPr id="4" name="Text Placeholder 3">
            <a:extLst>
              <a:ext uri="{FF2B5EF4-FFF2-40B4-BE49-F238E27FC236}">
                <a16:creationId xmlns:a16="http://schemas.microsoft.com/office/drawing/2014/main" id="{72EC0EE3-6436-7FE8-7AD2-95C9CAF1CCD3}"/>
              </a:ext>
            </a:extLst>
          </p:cNvPr>
          <p:cNvSpPr>
            <a:spLocks noGrp="1"/>
          </p:cNvSpPr>
          <p:nvPr>
            <p:ph type="body" sz="quarter" idx="18"/>
          </p:nvPr>
        </p:nvSpPr>
        <p:spPr/>
        <p:txBody>
          <a:bodyPr/>
          <a:lstStyle/>
          <a:p>
            <a:r>
              <a:rPr lang="en-AU" dirty="0"/>
              <a:t>Linear functions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3161C84-5E2B-F4CE-45D9-309F913D6372}"/>
                  </a:ext>
                </a:extLst>
              </p:cNvPr>
              <p:cNvSpPr>
                <a:spLocks noGrp="1"/>
              </p:cNvSpPr>
              <p:nvPr>
                <p:ph type="body" sz="quarter" idx="17"/>
              </p:nvPr>
            </p:nvSpPr>
            <p:spPr/>
            <p:txBody>
              <a:bodyPr/>
              <a:lstStyle/>
              <a:p>
                <a:r>
                  <a:rPr lang="en-AU" dirty="0"/>
                  <a:t>Direction: Using the digits </a:t>
                </a:r>
                <a14:m>
                  <m:oMath xmlns:m="http://schemas.openxmlformats.org/officeDocument/2006/math">
                    <m:r>
                      <a:rPr lang="en-AU" i="1" dirty="0" smtClean="0">
                        <a:latin typeface="Cambria Math" panose="02040503050406030204" pitchFamily="18" charset="0"/>
                      </a:rPr>
                      <m:t>−9 </m:t>
                    </m:r>
                  </m:oMath>
                </a14:m>
                <a:r>
                  <a:rPr lang="en-AU" dirty="0"/>
                  <a:t>to </a:t>
                </a:r>
                <a14:m>
                  <m:oMath xmlns:m="http://schemas.openxmlformats.org/officeDocument/2006/math">
                    <m:r>
                      <a:rPr lang="en-AU" i="1" dirty="0" smtClean="0">
                        <a:latin typeface="Cambria Math" panose="02040503050406030204" pitchFamily="18" charset="0"/>
                      </a:rPr>
                      <m:t>9</m:t>
                    </m:r>
                  </m:oMath>
                </a14:m>
                <a:r>
                  <a:rPr lang="en-AU" dirty="0"/>
                  <a:t> at most one time each, place a digit in each box so that the linear equation, in general form, passes through the two points.</a:t>
                </a:r>
              </a:p>
              <a:p>
                <a:endParaRPr lang="en-AU" dirty="0"/>
              </a:p>
              <a:p>
                <a:r>
                  <a:rPr lang="en-AU" dirty="0"/>
                  <a:t>Point 1:						Point 2:</a:t>
                </a:r>
              </a:p>
              <a:p>
                <a:endParaRPr lang="en-AU" dirty="0"/>
              </a:p>
              <a:p>
                <a:endParaRPr lang="en-AU" dirty="0"/>
              </a:p>
              <a:p>
                <a:r>
                  <a:rPr lang="en-AU" dirty="0"/>
                  <a:t>Equation:  </a:t>
                </a:r>
              </a:p>
            </p:txBody>
          </p:sp>
        </mc:Choice>
        <mc:Fallback xmlns="">
          <p:sp>
            <p:nvSpPr>
              <p:cNvPr id="5" name="Text Placeholder 4">
                <a:extLst>
                  <a:ext uri="{FF2B5EF4-FFF2-40B4-BE49-F238E27FC236}">
                    <a16:creationId xmlns:a16="http://schemas.microsoft.com/office/drawing/2014/main" id="{A3161C84-5E2B-F4CE-45D9-309F913D6372}"/>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6" name="Rectangle 5">
            <a:extLst>
              <a:ext uri="{FF2B5EF4-FFF2-40B4-BE49-F238E27FC236}">
                <a16:creationId xmlns:a16="http://schemas.microsoft.com/office/drawing/2014/main" id="{41A5D4D3-B54E-E835-4932-F516DEDF99BF}"/>
              </a:ext>
              <a:ext uri="{C183D7F6-B498-43B3-948B-1728B52AA6E4}">
                <adec:decorative xmlns:adec="http://schemas.microsoft.com/office/drawing/2017/decorative" val="1"/>
              </a:ext>
            </a:extLst>
          </p:cNvPr>
          <p:cNvSpPr/>
          <p:nvPr/>
        </p:nvSpPr>
        <p:spPr>
          <a:xfrm>
            <a:off x="1607127" y="3001185"/>
            <a:ext cx="803563" cy="969818"/>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v</a:t>
            </a:r>
          </a:p>
        </p:txBody>
      </p:sp>
      <p:sp>
        <p:nvSpPr>
          <p:cNvPr id="7" name="Rectangle 6">
            <a:extLst>
              <a:ext uri="{FF2B5EF4-FFF2-40B4-BE49-F238E27FC236}">
                <a16:creationId xmlns:a16="http://schemas.microsoft.com/office/drawing/2014/main" id="{78410699-BB83-4F36-9456-BBCA02156FE6}"/>
              </a:ext>
              <a:ext uri="{C183D7F6-B498-43B3-948B-1728B52AA6E4}">
                <adec:decorative xmlns:adec="http://schemas.microsoft.com/office/drawing/2017/decorative" val="1"/>
              </a:ext>
            </a:extLst>
          </p:cNvPr>
          <p:cNvSpPr/>
          <p:nvPr/>
        </p:nvSpPr>
        <p:spPr>
          <a:xfrm>
            <a:off x="2840399" y="3001185"/>
            <a:ext cx="803563" cy="969818"/>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v</a:t>
            </a:r>
          </a:p>
        </p:txBody>
      </p:sp>
      <p:sp>
        <p:nvSpPr>
          <p:cNvPr id="9" name="Double Bracket 8">
            <a:extLst>
              <a:ext uri="{FF2B5EF4-FFF2-40B4-BE49-F238E27FC236}">
                <a16:creationId xmlns:a16="http://schemas.microsoft.com/office/drawing/2014/main" id="{DEB15355-A16E-50D8-7C9F-3C9AB8389314}"/>
              </a:ext>
              <a:ext uri="{C183D7F6-B498-43B3-948B-1728B52AA6E4}">
                <adec:decorative xmlns:adec="http://schemas.microsoft.com/office/drawing/2017/decorative" val="1"/>
              </a:ext>
            </a:extLst>
          </p:cNvPr>
          <p:cNvSpPr/>
          <p:nvPr/>
        </p:nvSpPr>
        <p:spPr>
          <a:xfrm>
            <a:off x="1385455" y="2715491"/>
            <a:ext cx="2521527" cy="1634836"/>
          </a:xfrm>
          <a:prstGeom prst="bracketPair">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AU" dirty="0"/>
          </a:p>
        </p:txBody>
      </p:sp>
      <p:sp>
        <p:nvSpPr>
          <p:cNvPr id="10" name="Rectangle 9">
            <a:extLst>
              <a:ext uri="{FF2B5EF4-FFF2-40B4-BE49-F238E27FC236}">
                <a16:creationId xmlns:a16="http://schemas.microsoft.com/office/drawing/2014/main" id="{D357492C-5349-7246-B259-DEFF4240687F}"/>
              </a:ext>
              <a:ext uri="{C183D7F6-B498-43B3-948B-1728B52AA6E4}">
                <adec:decorative xmlns:adec="http://schemas.microsoft.com/office/drawing/2017/decorative" val="1"/>
              </a:ext>
            </a:extLst>
          </p:cNvPr>
          <p:cNvSpPr/>
          <p:nvPr/>
        </p:nvSpPr>
        <p:spPr>
          <a:xfrm>
            <a:off x="2105891" y="3286879"/>
            <a:ext cx="1080654" cy="6841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8800" dirty="0">
                <a:solidFill>
                  <a:schemeClr val="tx1"/>
                </a:solidFill>
              </a:rPr>
              <a:t>,</a:t>
            </a:r>
          </a:p>
        </p:txBody>
      </p:sp>
      <p:sp>
        <p:nvSpPr>
          <p:cNvPr id="11" name="Rectangle 10">
            <a:extLst>
              <a:ext uri="{FF2B5EF4-FFF2-40B4-BE49-F238E27FC236}">
                <a16:creationId xmlns:a16="http://schemas.microsoft.com/office/drawing/2014/main" id="{598DDD28-D388-68FB-88DF-B6E313364E78}"/>
              </a:ext>
              <a:ext uri="{C183D7F6-B498-43B3-948B-1728B52AA6E4}">
                <adec:decorative xmlns:adec="http://schemas.microsoft.com/office/drawing/2017/decorative" val="1"/>
              </a:ext>
            </a:extLst>
          </p:cNvPr>
          <p:cNvSpPr/>
          <p:nvPr/>
        </p:nvSpPr>
        <p:spPr>
          <a:xfrm>
            <a:off x="7051746" y="2897276"/>
            <a:ext cx="803563" cy="969818"/>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v</a:t>
            </a:r>
          </a:p>
        </p:txBody>
      </p:sp>
      <p:sp>
        <p:nvSpPr>
          <p:cNvPr id="12" name="Rectangle 11">
            <a:extLst>
              <a:ext uri="{FF2B5EF4-FFF2-40B4-BE49-F238E27FC236}">
                <a16:creationId xmlns:a16="http://schemas.microsoft.com/office/drawing/2014/main" id="{02050764-54D8-8EF5-DB98-4913082F4B9A}"/>
              </a:ext>
              <a:ext uri="{C183D7F6-B498-43B3-948B-1728B52AA6E4}">
                <adec:decorative xmlns:adec="http://schemas.microsoft.com/office/drawing/2017/decorative" val="1"/>
              </a:ext>
            </a:extLst>
          </p:cNvPr>
          <p:cNvSpPr/>
          <p:nvPr/>
        </p:nvSpPr>
        <p:spPr>
          <a:xfrm>
            <a:off x="8285018" y="2897276"/>
            <a:ext cx="803563" cy="969818"/>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v</a:t>
            </a:r>
          </a:p>
        </p:txBody>
      </p:sp>
      <p:sp>
        <p:nvSpPr>
          <p:cNvPr id="13" name="Double Bracket 12">
            <a:extLst>
              <a:ext uri="{FF2B5EF4-FFF2-40B4-BE49-F238E27FC236}">
                <a16:creationId xmlns:a16="http://schemas.microsoft.com/office/drawing/2014/main" id="{74E61BD4-8388-3D7B-7102-D72E33479C72}"/>
              </a:ext>
              <a:ext uri="{C183D7F6-B498-43B3-948B-1728B52AA6E4}">
                <adec:decorative xmlns:adec="http://schemas.microsoft.com/office/drawing/2017/decorative" val="1"/>
              </a:ext>
            </a:extLst>
          </p:cNvPr>
          <p:cNvSpPr/>
          <p:nvPr/>
        </p:nvSpPr>
        <p:spPr>
          <a:xfrm>
            <a:off x="6830074" y="2611582"/>
            <a:ext cx="2521527" cy="1634836"/>
          </a:xfrm>
          <a:prstGeom prst="bracketPair">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F086A8C4-F6F3-BDE1-1BD8-8D79DA212B7F}"/>
              </a:ext>
              <a:ext uri="{C183D7F6-B498-43B3-948B-1728B52AA6E4}">
                <adec:decorative xmlns:adec="http://schemas.microsoft.com/office/drawing/2017/decorative" val="1"/>
              </a:ext>
            </a:extLst>
          </p:cNvPr>
          <p:cNvSpPr/>
          <p:nvPr/>
        </p:nvSpPr>
        <p:spPr>
          <a:xfrm>
            <a:off x="7550510" y="3182970"/>
            <a:ext cx="1080654" cy="6841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8800" dirty="0">
                <a:solidFill>
                  <a:schemeClr val="tx1"/>
                </a:solidFill>
              </a:rPr>
              <a:t>,</a:t>
            </a:r>
          </a:p>
        </p:txBody>
      </p:sp>
      <p:sp>
        <p:nvSpPr>
          <p:cNvPr id="15" name="Rectangle 14">
            <a:extLst>
              <a:ext uri="{FF2B5EF4-FFF2-40B4-BE49-F238E27FC236}">
                <a16:creationId xmlns:a16="http://schemas.microsoft.com/office/drawing/2014/main" id="{6E47F401-6AA5-2C94-318B-C521C2A5BFF0}"/>
              </a:ext>
              <a:ext uri="{C183D7F6-B498-43B3-948B-1728B52AA6E4}">
                <adec:decorative xmlns:adec="http://schemas.microsoft.com/office/drawing/2017/decorative" val="1"/>
              </a:ext>
            </a:extLst>
          </p:cNvPr>
          <p:cNvSpPr/>
          <p:nvPr/>
        </p:nvSpPr>
        <p:spPr>
          <a:xfrm>
            <a:off x="1704109" y="4803191"/>
            <a:ext cx="803563" cy="969818"/>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v</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FA6C0EB-BD1F-5AC4-2D77-7E6C04E6250A}"/>
                  </a:ext>
                  <a:ext uri="{C183D7F6-B498-43B3-948B-1728B52AA6E4}">
                    <adec:decorative xmlns:adec="http://schemas.microsoft.com/office/drawing/2017/decorative" val="1"/>
                  </a:ext>
                </a:extLst>
              </p:cNvPr>
              <p:cNvSpPr txBox="1"/>
              <p:nvPr/>
            </p:nvSpPr>
            <p:spPr>
              <a:xfrm>
                <a:off x="2646218" y="4858609"/>
                <a:ext cx="9296182" cy="914400"/>
              </a:xfrm>
              <a:prstGeom prst="rect">
                <a:avLst/>
              </a:prstGeom>
              <a:noFill/>
            </p:spPr>
            <p:txBody>
              <a:bodyPr wrap="none" lIns="0" tIns="0" rIns="0" bIns="0" rtlCol="0">
                <a:noAutofit/>
              </a:bodyPr>
              <a:lstStyle/>
              <a:p>
                <a14:m>
                  <m:oMath xmlns:m="http://schemas.openxmlformats.org/officeDocument/2006/math">
                    <m:r>
                      <a:rPr lang="en-AU" sz="6000" b="0" i="1" smtClean="0">
                        <a:latin typeface="Cambria Math" panose="02040503050406030204" pitchFamily="18" charset="0"/>
                      </a:rPr>
                      <m:t>𝑥</m:t>
                    </m:r>
                    <m:r>
                      <a:rPr lang="en-AU" sz="6000" b="0" i="1" smtClean="0">
                        <a:latin typeface="Cambria Math" panose="02040503050406030204" pitchFamily="18" charset="0"/>
                      </a:rPr>
                      <m:t>+</m:t>
                    </m:r>
                  </m:oMath>
                </a14:m>
                <a:r>
                  <a:rPr lang="en-AU" sz="6000" dirty="0"/>
                  <a:t>			</a:t>
                </a:r>
                <a14:m>
                  <m:oMath xmlns:m="http://schemas.openxmlformats.org/officeDocument/2006/math">
                    <m:r>
                      <a:rPr lang="en-AU" sz="6000" b="0" i="1" smtClean="0">
                        <a:latin typeface="Cambria Math" panose="02040503050406030204" pitchFamily="18" charset="0"/>
                      </a:rPr>
                      <m:t>𝑦</m:t>
                    </m:r>
                    <m:r>
                      <a:rPr lang="en-AU" sz="6000" i="1">
                        <a:latin typeface="Cambria Math" panose="02040503050406030204" pitchFamily="18" charset="0"/>
                      </a:rPr>
                      <m:t>+</m:t>
                    </m:r>
                  </m:oMath>
                </a14:m>
                <a:r>
                  <a:rPr lang="en-AU" sz="6000" dirty="0"/>
                  <a:t>			</a:t>
                </a:r>
                <a14:m>
                  <m:oMath xmlns:m="http://schemas.openxmlformats.org/officeDocument/2006/math">
                    <m:r>
                      <a:rPr lang="en-AU" sz="6000" b="0" i="1" smtClean="0">
                        <a:latin typeface="Cambria Math" panose="02040503050406030204" pitchFamily="18" charset="0"/>
                      </a:rPr>
                      <m:t>=0</m:t>
                    </m:r>
                  </m:oMath>
                </a14:m>
                <a:endParaRPr lang="en-AU" sz="6000" dirty="0"/>
              </a:p>
              <a:p>
                <a:pPr algn="l"/>
                <a:endParaRPr lang="en-AU" sz="6000" dirty="0"/>
              </a:p>
            </p:txBody>
          </p:sp>
        </mc:Choice>
        <mc:Fallback xmlns="">
          <p:sp>
            <p:nvSpPr>
              <p:cNvPr id="16" name="TextBox 15">
                <a:extLst>
                  <a:ext uri="{FF2B5EF4-FFF2-40B4-BE49-F238E27FC236}">
                    <a16:creationId xmlns:a16="http://schemas.microsoft.com/office/drawing/2014/main" id="{CFA6C0EB-BD1F-5AC4-2D77-7E6C04E6250A}"/>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646218" y="4858609"/>
                <a:ext cx="9296182" cy="914400"/>
              </a:xfrm>
              <a:prstGeom prst="rect">
                <a:avLst/>
              </a:prstGeom>
              <a:blipFill>
                <a:blip r:embed="rId4"/>
                <a:stretch>
                  <a:fillRect/>
                </a:stretch>
              </a:blipFill>
            </p:spPr>
            <p:txBody>
              <a:bodyPr/>
              <a:lstStyle/>
              <a:p>
                <a:r>
                  <a:rPr lang="en-AU">
                    <a:noFill/>
                  </a:rPr>
                  <a:t> </a:t>
                </a:r>
              </a:p>
            </p:txBody>
          </p:sp>
        </mc:Fallback>
      </mc:AlternateContent>
      <p:sp>
        <p:nvSpPr>
          <p:cNvPr id="17" name="Rectangle 16">
            <a:extLst>
              <a:ext uri="{FF2B5EF4-FFF2-40B4-BE49-F238E27FC236}">
                <a16:creationId xmlns:a16="http://schemas.microsoft.com/office/drawing/2014/main" id="{44F978BD-6976-7A05-EEC2-6A8F4F4DE9DC}"/>
              </a:ext>
              <a:ext uri="{C183D7F6-B498-43B3-948B-1728B52AA6E4}">
                <adec:decorative xmlns:adec="http://schemas.microsoft.com/office/drawing/2017/decorative" val="1"/>
              </a:ext>
            </a:extLst>
          </p:cNvPr>
          <p:cNvSpPr/>
          <p:nvPr/>
        </p:nvSpPr>
        <p:spPr>
          <a:xfrm>
            <a:off x="4059381" y="4803191"/>
            <a:ext cx="803563" cy="969818"/>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v</a:t>
            </a:r>
          </a:p>
        </p:txBody>
      </p:sp>
      <p:sp>
        <p:nvSpPr>
          <p:cNvPr id="18" name="Rectangle 17">
            <a:extLst>
              <a:ext uri="{FF2B5EF4-FFF2-40B4-BE49-F238E27FC236}">
                <a16:creationId xmlns:a16="http://schemas.microsoft.com/office/drawing/2014/main" id="{9FB2ACC9-563F-E2F6-84B8-F863608FDAFA}"/>
              </a:ext>
              <a:ext uri="{C183D7F6-B498-43B3-948B-1728B52AA6E4}">
                <adec:decorative xmlns:adec="http://schemas.microsoft.com/office/drawing/2017/decorative" val="1"/>
              </a:ext>
            </a:extLst>
          </p:cNvPr>
          <p:cNvSpPr/>
          <p:nvPr/>
        </p:nvSpPr>
        <p:spPr>
          <a:xfrm>
            <a:off x="6490745" y="4798855"/>
            <a:ext cx="803563" cy="969818"/>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v</a:t>
            </a:r>
          </a:p>
        </p:txBody>
      </p:sp>
      <p:sp>
        <p:nvSpPr>
          <p:cNvPr id="2" name="Slide Number Placeholder 1">
            <a:extLst>
              <a:ext uri="{FF2B5EF4-FFF2-40B4-BE49-F238E27FC236}">
                <a16:creationId xmlns:a16="http://schemas.microsoft.com/office/drawing/2014/main" id="{9E06AA9E-A3D2-879B-A078-0194E57EA1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35459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be able to determine the equation of a straight line.</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calculate the gradient from two points.</a:t>
            </a:r>
          </a:p>
          <a:p>
            <a:pPr marL="342900" indent="-342900">
              <a:lnSpc>
                <a:spcPct val="150000"/>
              </a:lnSpc>
              <a:spcAft>
                <a:spcPts val="600"/>
              </a:spcAft>
              <a:buFont typeface="Arial"/>
              <a:buChar char="•"/>
            </a:pPr>
            <a:r>
              <a:rPr lang="en-AU" sz="2000" dirty="0">
                <a:cs typeface="Arial" panose="020B0604020202020204" pitchFamily="34" charset="0"/>
              </a:rPr>
              <a:t>I can determine the equation of the line from two points in gradient-intercept form.</a:t>
            </a:r>
          </a:p>
          <a:p>
            <a:pPr marL="342900" indent="-342900">
              <a:lnSpc>
                <a:spcPct val="150000"/>
              </a:lnSpc>
              <a:spcAft>
                <a:spcPts val="600"/>
              </a:spcAft>
              <a:buFont typeface="Arial"/>
              <a:buChar char="•"/>
            </a:pPr>
            <a:r>
              <a:rPr lang="en-AU" sz="2000" dirty="0">
                <a:cs typeface="Arial" panose="020B0604020202020204" pitchFamily="34" charset="0"/>
              </a:rPr>
              <a:t>I can determine the equation of the line from two points in general form.</a:t>
            </a:r>
          </a:p>
          <a:p>
            <a:pPr marL="342900" indent="-342900">
              <a:lnSpc>
                <a:spcPct val="150000"/>
              </a:lnSpc>
              <a:spcAft>
                <a:spcPts val="600"/>
              </a:spcAft>
              <a:buFont typeface="Arial"/>
              <a:buChar char="•"/>
            </a:pPr>
            <a:r>
              <a:rPr lang="en-AU" sz="2000" dirty="0">
                <a:cs typeface="Arial" panose="020B0604020202020204" pitchFamily="34" charset="0"/>
              </a:rPr>
              <a:t>I can determine the intercepts of a straight line from its equation.</a:t>
            </a:r>
          </a:p>
          <a:p>
            <a:pPr marL="342900" indent="-342900">
              <a:lnSpc>
                <a:spcPct val="150000"/>
              </a:lnSpc>
              <a:spcAft>
                <a:spcPts val="600"/>
              </a:spcAft>
              <a:buFont typeface="Arial"/>
              <a:buChar char="•"/>
            </a:pPr>
            <a:r>
              <a:rPr lang="en-AU" sz="2000" dirty="0">
                <a:cs typeface="Arial" panose="020B0604020202020204" pitchFamily="34" charset="0"/>
              </a:rPr>
              <a:t>I can determine the equation of a line using the point-gradient formula.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6A37FD-64FB-95B2-455F-74354CCA32F9}"/>
              </a:ext>
            </a:extLst>
          </p:cNvPr>
          <p:cNvSpPr>
            <a:spLocks noGrp="1"/>
          </p:cNvSpPr>
          <p:nvPr>
            <p:ph type="title"/>
          </p:nvPr>
        </p:nvSpPr>
        <p:spPr/>
        <p:txBody>
          <a:bodyPr/>
          <a:lstStyle/>
          <a:p>
            <a:r>
              <a:rPr lang="en-AU" dirty="0">
                <a:latin typeface="+mj-lt"/>
              </a:rPr>
              <a:t>Working with linear functions (1)</a:t>
            </a:r>
            <a:endParaRPr lang="en-AU" dirty="0"/>
          </a:p>
        </p:txBody>
      </p:sp>
      <p:sp>
        <p:nvSpPr>
          <p:cNvPr id="4" name="Text Placeholder 3">
            <a:extLst>
              <a:ext uri="{FF2B5EF4-FFF2-40B4-BE49-F238E27FC236}">
                <a16:creationId xmlns:a16="http://schemas.microsoft.com/office/drawing/2014/main" id="{1BED51B1-E458-61AF-2B63-DEF442FD0586}"/>
              </a:ext>
            </a:extLst>
          </p:cNvPr>
          <p:cNvSpPr>
            <a:spLocks noGrp="1"/>
          </p:cNvSpPr>
          <p:nvPr>
            <p:ph type="body" sz="quarter" idx="18"/>
          </p:nvPr>
        </p:nvSpPr>
        <p:spPr/>
        <p:txBody>
          <a:bodyPr/>
          <a:lstStyle/>
          <a:p>
            <a:r>
              <a:rPr lang="en-AU" dirty="0">
                <a:latin typeface="+mj-lt"/>
              </a:rPr>
              <a:t>Worked example (comparison)</a:t>
            </a:r>
          </a:p>
        </p:txBody>
      </p:sp>
      <p:sp>
        <p:nvSpPr>
          <p:cNvPr id="5" name="Text Placeholder 4">
            <a:extLst>
              <a:ext uri="{FF2B5EF4-FFF2-40B4-BE49-F238E27FC236}">
                <a16:creationId xmlns:a16="http://schemas.microsoft.com/office/drawing/2014/main" id="{25BC36AC-A309-2882-82D3-6010222B98BE}"/>
              </a:ext>
            </a:extLst>
          </p:cNvPr>
          <p:cNvSpPr>
            <a:spLocks noGrp="1"/>
          </p:cNvSpPr>
          <p:nvPr>
            <p:ph type="body" sz="quarter" idx="17"/>
          </p:nvPr>
        </p:nvSpPr>
        <p:spPr/>
        <p:txBody>
          <a:bodyPr/>
          <a:lstStyle/>
          <a:p>
            <a:r>
              <a:rPr lang="en-AU" dirty="0"/>
              <a:t>Find the equation of the line passing through </a:t>
            </a:r>
            <a:r>
              <a:rPr lang="en-AU" sz="1800" dirty="0">
                <a:effectLst/>
                <a:latin typeface="Arial" panose="020B0604020202020204" pitchFamily="34" charset="0"/>
                <a:ea typeface="Calibri" panose="020F0502020204030204" pitchFamily="34" charset="0"/>
              </a:rPr>
              <a:t>(1, 3) and (3, 7).</a:t>
            </a:r>
          </a:p>
          <a:p>
            <a:endParaRPr lang="en-AU" dirty="0"/>
          </a:p>
        </p:txBody>
      </p:sp>
      <p:pic>
        <p:nvPicPr>
          <p:cNvPr id="10" name="Picture 9" descr="Contrasting examples of how to answer the question above. The left hand side shows the graphing method, where the points are plotted, the gradient is calculated using rise over run and the y-intercept is interpreted by inspection to give the answer of y = 2x + 1. The right hand side shows the gradient formula being used and a point being substituted into y = mx + c to give y = 2x +1">
            <a:extLst>
              <a:ext uri="{FF2B5EF4-FFF2-40B4-BE49-F238E27FC236}">
                <a16:creationId xmlns:a16="http://schemas.microsoft.com/office/drawing/2014/main" id="{6BCFDC99-8F5C-4F70-5961-5C8B2C940050}"/>
              </a:ext>
            </a:extLst>
          </p:cNvPr>
          <p:cNvPicPr>
            <a:picLocks noChangeAspect="1"/>
          </p:cNvPicPr>
          <p:nvPr/>
        </p:nvPicPr>
        <p:blipFill>
          <a:blip r:embed="rId2"/>
          <a:stretch>
            <a:fillRect/>
          </a:stretch>
        </p:blipFill>
        <p:spPr>
          <a:xfrm>
            <a:off x="3604437" y="1984671"/>
            <a:ext cx="4761413" cy="4747214"/>
          </a:xfrm>
          <a:prstGeom prst="rect">
            <a:avLst/>
          </a:prstGeom>
        </p:spPr>
      </p:pic>
      <p:sp>
        <p:nvSpPr>
          <p:cNvPr id="11" name="Rounded Rectangular Callout 39">
            <a:extLst>
              <a:ext uri="{FF2B5EF4-FFF2-40B4-BE49-F238E27FC236}">
                <a16:creationId xmlns:a16="http://schemas.microsoft.com/office/drawing/2014/main" id="{9B77B806-68A4-D5B5-9338-1E67694BB6DA}"/>
              </a:ext>
            </a:extLst>
          </p:cNvPr>
          <p:cNvSpPr/>
          <p:nvPr/>
        </p:nvSpPr>
        <p:spPr>
          <a:xfrm>
            <a:off x="1008529" y="2664143"/>
            <a:ext cx="3078035" cy="422719"/>
          </a:xfrm>
          <a:prstGeom prst="wedgeRoundRectCallout">
            <a:avLst>
              <a:gd name="adj1" fmla="val 64073"/>
              <a:gd name="adj2" fmla="val 18144"/>
              <a:gd name="adj3" fmla="val 16667"/>
            </a:avLst>
          </a:prstGeom>
          <a:solidFill>
            <a:srgbClr val="0026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Why have these points been selected?</a:t>
            </a:r>
            <a:endParaRPr lang="en-AU" sz="1200" dirty="0">
              <a:latin typeface="Arial" panose="020B0604020202020204" pitchFamily="34" charset="0"/>
              <a:cs typeface="Arial" panose="020B0604020202020204" pitchFamily="34" charset="0"/>
            </a:endParaRPr>
          </a:p>
        </p:txBody>
      </p:sp>
      <p:sp>
        <p:nvSpPr>
          <p:cNvPr id="8" name="Rounded Rectangular Callout 36">
            <a:extLst>
              <a:ext uri="{FF2B5EF4-FFF2-40B4-BE49-F238E27FC236}">
                <a16:creationId xmlns:a16="http://schemas.microsoft.com/office/drawing/2014/main" id="{30CFA317-1B12-874F-1135-B20403A318CB}"/>
              </a:ext>
            </a:extLst>
          </p:cNvPr>
          <p:cNvSpPr/>
          <p:nvPr/>
        </p:nvSpPr>
        <p:spPr>
          <a:xfrm>
            <a:off x="7569897" y="3548284"/>
            <a:ext cx="3179264" cy="422719"/>
          </a:xfrm>
          <a:prstGeom prst="wedgeRoundRectCallout">
            <a:avLst>
              <a:gd name="adj1" fmla="val -73234"/>
              <a:gd name="adj2" fmla="val -50716"/>
              <a:gd name="adj3" fmla="val 16667"/>
            </a:avLst>
          </a:prstGeom>
          <a:solidFill>
            <a:srgbClr val="0026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latin typeface="Arial" panose="020B0604020202020204" pitchFamily="34" charset="0"/>
                <a:cs typeface="Arial" panose="020B0604020202020204" pitchFamily="34" charset="0"/>
              </a:rPr>
              <a:t>Where are these numbers coming from?</a:t>
            </a:r>
          </a:p>
        </p:txBody>
      </p:sp>
      <mc:AlternateContent xmlns:mc="http://schemas.openxmlformats.org/markup-compatibility/2006" xmlns:a14="http://schemas.microsoft.com/office/drawing/2010/main">
        <mc:Choice Requires="a14">
          <p:sp>
            <p:nvSpPr>
              <p:cNvPr id="12" name="Rounded Rectangular Callout 40">
                <a:extLst>
                  <a:ext uri="{FF2B5EF4-FFF2-40B4-BE49-F238E27FC236}">
                    <a16:creationId xmlns:a16="http://schemas.microsoft.com/office/drawing/2014/main" id="{5EEEA216-461B-8B62-A8D6-91C7F53E6D06}"/>
                  </a:ext>
                </a:extLst>
              </p:cNvPr>
              <p:cNvSpPr/>
              <p:nvPr/>
            </p:nvSpPr>
            <p:spPr>
              <a:xfrm>
                <a:off x="646901" y="4693329"/>
                <a:ext cx="3321013" cy="853582"/>
              </a:xfrm>
              <a:prstGeom prst="wedgeRoundRectCallout">
                <a:avLst>
                  <a:gd name="adj1" fmla="val 69185"/>
                  <a:gd name="adj2" fmla="val 22791"/>
                  <a:gd name="adj3" fmla="val 16667"/>
                </a:avLst>
              </a:prstGeom>
              <a:solidFill>
                <a:srgbClr val="0026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Why might it be challenging to confidently predict the </a:t>
                </a:r>
                <a14:m>
                  <m:oMath xmlns:m="http://schemas.openxmlformats.org/officeDocument/2006/math">
                    <m:r>
                      <a:rPr lang="en-AU" sz="1200" i="1" dirty="0" smtClean="0">
                        <a:latin typeface="Cambria Math" panose="02040503050406030204" pitchFamily="18" charset="0"/>
                      </a:rPr>
                      <m:t>𝑦</m:t>
                    </m:r>
                  </m:oMath>
                </a14:m>
                <a:r>
                  <a:rPr lang="en-AU" sz="1200" dirty="0"/>
                  <a:t>-intercept from other graphs?</a:t>
                </a:r>
                <a:endParaRPr lang="en-AU" sz="1200" dirty="0">
                  <a:latin typeface="Arial" panose="020B0604020202020204" pitchFamily="34" charset="0"/>
                  <a:cs typeface="Arial" panose="020B0604020202020204" pitchFamily="34" charset="0"/>
                </a:endParaRPr>
              </a:p>
            </p:txBody>
          </p:sp>
        </mc:Choice>
        <mc:Fallback xmlns="">
          <p:sp>
            <p:nvSpPr>
              <p:cNvPr id="12" name="Rounded Rectangular Callout 40">
                <a:extLst>
                  <a:ext uri="{FF2B5EF4-FFF2-40B4-BE49-F238E27FC236}">
                    <a16:creationId xmlns:a16="http://schemas.microsoft.com/office/drawing/2014/main" id="{5EEEA216-461B-8B62-A8D6-91C7F53E6D06}"/>
                  </a:ext>
                </a:extLst>
              </p:cNvPr>
              <p:cNvSpPr>
                <a:spLocks noRot="1" noChangeAspect="1" noMove="1" noResize="1" noEditPoints="1" noAdjustHandles="1" noChangeArrowheads="1" noChangeShapeType="1" noTextEdit="1"/>
              </p:cNvSpPr>
              <p:nvPr/>
            </p:nvSpPr>
            <p:spPr>
              <a:xfrm>
                <a:off x="646901" y="4693329"/>
                <a:ext cx="3321013" cy="853582"/>
              </a:xfrm>
              <a:prstGeom prst="wedgeRoundRectCallout">
                <a:avLst>
                  <a:gd name="adj1" fmla="val 69185"/>
                  <a:gd name="adj2" fmla="val 22791"/>
                  <a:gd name="adj3" fmla="val 16667"/>
                </a:avLst>
              </a:prstGeom>
              <a:blipFill>
                <a:blip r:embed="rId4"/>
                <a:stretch>
                  <a:fillRect/>
                </a:stretch>
              </a:blipFill>
            </p:spPr>
            <p:txBody>
              <a:bodyPr/>
              <a:lstStyle/>
              <a:p>
                <a:r>
                  <a:rPr lang="en-AU">
                    <a:noFill/>
                  </a:rPr>
                  <a:t> </a:t>
                </a:r>
              </a:p>
            </p:txBody>
          </p:sp>
        </mc:Fallback>
      </mc:AlternateContent>
      <p:sp>
        <p:nvSpPr>
          <p:cNvPr id="9" name="Rounded Rectangular Callout 37">
            <a:extLst>
              <a:ext uri="{FF2B5EF4-FFF2-40B4-BE49-F238E27FC236}">
                <a16:creationId xmlns:a16="http://schemas.microsoft.com/office/drawing/2014/main" id="{A51572FD-DB26-E448-1E01-D22C9EE46D78}"/>
              </a:ext>
            </a:extLst>
          </p:cNvPr>
          <p:cNvSpPr/>
          <p:nvPr/>
        </p:nvSpPr>
        <p:spPr>
          <a:xfrm>
            <a:off x="7642092" y="5076067"/>
            <a:ext cx="3034874" cy="429693"/>
          </a:xfrm>
          <a:prstGeom prst="wedgeRoundRectCallout">
            <a:avLst>
              <a:gd name="adj1" fmla="val -71256"/>
              <a:gd name="adj2" fmla="val 4133"/>
              <a:gd name="adj3" fmla="val 16667"/>
            </a:avLst>
          </a:prstGeom>
          <a:solidFill>
            <a:srgbClr val="0026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latin typeface="Arial" panose="020B0604020202020204" pitchFamily="34" charset="0"/>
                <a:cs typeface="Arial" panose="020B0604020202020204" pitchFamily="34" charset="0"/>
              </a:rPr>
              <a:t>Why might the student have substituted (3,1) into the equation?</a:t>
            </a:r>
          </a:p>
        </p:txBody>
      </p:sp>
      <p:sp>
        <p:nvSpPr>
          <p:cNvPr id="2" name="Slide Number Placeholder 1">
            <a:extLst>
              <a:ext uri="{FF2B5EF4-FFF2-40B4-BE49-F238E27FC236}">
                <a16:creationId xmlns:a16="http://schemas.microsoft.com/office/drawing/2014/main" id="{2D193C68-59C5-D534-B474-E2D348D0D2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2517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FA0A4-3D37-46DA-778D-88B4D8145E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A2F913-6073-DA75-1D1F-E8469A1CE3C2}"/>
              </a:ext>
            </a:extLst>
          </p:cNvPr>
          <p:cNvSpPr>
            <a:spLocks noGrp="1"/>
          </p:cNvSpPr>
          <p:nvPr>
            <p:ph type="title"/>
          </p:nvPr>
        </p:nvSpPr>
        <p:spPr/>
        <p:txBody>
          <a:bodyPr/>
          <a:lstStyle/>
          <a:p>
            <a:r>
              <a:rPr lang="en-AU" dirty="0">
                <a:latin typeface="+mj-lt"/>
              </a:rPr>
              <a:t>Working with linear functions (2)</a:t>
            </a:r>
            <a:endParaRPr lang="en-AU" dirty="0"/>
          </a:p>
        </p:txBody>
      </p:sp>
      <p:sp>
        <p:nvSpPr>
          <p:cNvPr id="4" name="Text Placeholder 3">
            <a:extLst>
              <a:ext uri="{FF2B5EF4-FFF2-40B4-BE49-F238E27FC236}">
                <a16:creationId xmlns:a16="http://schemas.microsoft.com/office/drawing/2014/main" id="{08FE2CA4-9A1A-44B7-16F4-1122EA5E9BBF}"/>
              </a:ext>
            </a:extLst>
          </p:cNvPr>
          <p:cNvSpPr>
            <a:spLocks noGrp="1"/>
          </p:cNvSpPr>
          <p:nvPr>
            <p:ph type="body" sz="quarter" idx="18"/>
          </p:nvPr>
        </p:nvSpPr>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B89A98D-D1A6-BB29-CB97-7DB142C2E5DF}"/>
                  </a:ext>
                </a:extLst>
              </p:cNvPr>
              <p:cNvSpPr>
                <a:spLocks noGrp="1"/>
              </p:cNvSpPr>
              <p:nvPr>
                <p:ph type="body" sz="quarter" idx="17"/>
              </p:nvPr>
            </p:nvSpPr>
            <p:spPr>
              <a:xfrm>
                <a:off x="360000" y="1292536"/>
                <a:ext cx="11484000" cy="5082386"/>
              </a:xfrm>
            </p:spPr>
            <p:txBody>
              <a:bodyPr/>
              <a:lstStyle/>
              <a:p>
                <a:r>
                  <a:rPr lang="en-AU" dirty="0"/>
                  <a:t>Find the equation of the line passing through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(−1, −3) </m:t>
                    </m:r>
                  </m:oMath>
                </a14:m>
                <a:r>
                  <a:rPr lang="en-AU" sz="1800" dirty="0">
                    <a:effectLst/>
                    <a:latin typeface="Arial" panose="020B0604020202020204" pitchFamily="34" charset="0"/>
                    <a:ea typeface="Calibri" panose="020F0502020204030204" pitchFamily="34" charset="0"/>
                  </a:rPr>
                  <a:t>and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m:t>
                    </m:r>
                    <m:r>
                      <a:rPr lang="en-AU" sz="1800" b="0" i="1" dirty="0" smtClean="0">
                        <a:effectLst/>
                        <a:latin typeface="Cambria Math" panose="02040503050406030204" pitchFamily="18" charset="0"/>
                        <a:ea typeface="Calibri" panose="020F0502020204030204" pitchFamily="34" charset="0"/>
                      </a:rPr>
                      <m:t>4</m:t>
                    </m:r>
                    <m:r>
                      <a:rPr lang="en-AU" sz="1800" i="1" dirty="0" smtClean="0">
                        <a:effectLst/>
                        <a:latin typeface="Cambria Math" panose="02040503050406030204" pitchFamily="18" charset="0"/>
                        <a:ea typeface="Calibri" panose="020F0502020204030204" pitchFamily="34" charset="0"/>
                      </a:rPr>
                      <m:t>, 2)</m:t>
                    </m:r>
                  </m:oMath>
                </a14:m>
                <a:r>
                  <a:rPr lang="en-AU" sz="1800" dirty="0">
                    <a:effectLst/>
                    <a:latin typeface="Arial" panose="020B0604020202020204" pitchFamily="34" charset="0"/>
                    <a:ea typeface="Calibri" panose="020F0502020204030204" pitchFamily="34" charset="0"/>
                  </a:rPr>
                  <a:t>.</a:t>
                </a:r>
              </a:p>
              <a:p>
                <a:endParaRPr lang="en-AU" dirty="0"/>
              </a:p>
            </p:txBody>
          </p:sp>
        </mc:Choice>
        <mc:Fallback xmlns="">
          <p:sp>
            <p:nvSpPr>
              <p:cNvPr id="5" name="Text Placeholder 4">
                <a:extLst>
                  <a:ext uri="{FF2B5EF4-FFF2-40B4-BE49-F238E27FC236}">
                    <a16:creationId xmlns:a16="http://schemas.microsoft.com/office/drawing/2014/main" id="{5B89A98D-D1A6-BB29-CB97-7DB142C2E5DF}"/>
                  </a:ext>
                </a:extLst>
              </p:cNvPr>
              <p:cNvSpPr>
                <a:spLocks noGrp="1" noRot="1" noChangeAspect="1" noMove="1" noResize="1" noEditPoints="1" noAdjustHandles="1" noChangeArrowheads="1" noChangeShapeType="1" noTextEdit="1"/>
              </p:cNvSpPr>
              <p:nvPr>
                <p:ph type="body" sz="quarter" idx="17"/>
              </p:nvPr>
            </p:nvSpPr>
            <p:spPr>
              <a:xfrm>
                <a:off x="360000" y="1292536"/>
                <a:ext cx="11484000" cy="5082386"/>
              </a:xfrm>
              <a:blipFill>
                <a:blip r:embed="rId4"/>
                <a:stretch>
                  <a:fillRect l="-1327"/>
                </a:stretch>
              </a:blipFill>
            </p:spPr>
            <p:txBody>
              <a:bodyPr/>
              <a:lstStyle/>
              <a:p>
                <a:r>
                  <a:rPr lang="en-AU">
                    <a:noFill/>
                  </a:rPr>
                  <a:t> </a:t>
                </a:r>
              </a:p>
            </p:txBody>
          </p:sp>
        </mc:Fallback>
      </mc:AlternateContent>
      <p:pic>
        <p:nvPicPr>
          <p:cNvPr id="7" name="Picture 6" descr="Contrasting examples of how to answer the question above. The left hand side shows the graphing method, where the points are plotted, the gradient is calculated using rise over run and the y-intercept is interpreted by inspection to give the answer of y = x - 2. The right hand side shows the gradient formula being used and a point being substituted into y = mx + c to give y = x - 2">
            <a:extLst>
              <a:ext uri="{FF2B5EF4-FFF2-40B4-BE49-F238E27FC236}">
                <a16:creationId xmlns:a16="http://schemas.microsoft.com/office/drawing/2014/main" id="{193D73FF-70F2-02E3-064D-1048F867E566}"/>
              </a:ext>
            </a:extLst>
          </p:cNvPr>
          <p:cNvPicPr>
            <a:picLocks noChangeAspect="1"/>
          </p:cNvPicPr>
          <p:nvPr/>
        </p:nvPicPr>
        <p:blipFill>
          <a:blip r:embed="rId5"/>
          <a:srcRect b="10886"/>
          <a:stretch>
            <a:fillRect/>
          </a:stretch>
        </p:blipFill>
        <p:spPr>
          <a:xfrm>
            <a:off x="3759557" y="1828347"/>
            <a:ext cx="4894585" cy="4897190"/>
          </a:xfrm>
          <a:prstGeom prst="rect">
            <a:avLst/>
          </a:prstGeom>
        </p:spPr>
      </p:pic>
      <p:sp>
        <p:nvSpPr>
          <p:cNvPr id="2" name="Slide Number Placeholder 1">
            <a:extLst>
              <a:ext uri="{FF2B5EF4-FFF2-40B4-BE49-F238E27FC236}">
                <a16:creationId xmlns:a16="http://schemas.microsoft.com/office/drawing/2014/main" id="{E78274B1-C0C2-7B7A-9CC9-449D7E9449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84637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FC387F-7758-8B8B-9AF4-D82E4494207F}"/>
              </a:ext>
            </a:extLst>
          </p:cNvPr>
          <p:cNvSpPr>
            <a:spLocks noGrp="1"/>
          </p:cNvSpPr>
          <p:nvPr>
            <p:ph type="title"/>
          </p:nvPr>
        </p:nvSpPr>
        <p:spPr/>
        <p:txBody>
          <a:bodyPr/>
          <a:lstStyle/>
          <a:p>
            <a:r>
              <a:rPr lang="en-AU" dirty="0"/>
              <a:t>Point-gradient formula (1)</a:t>
            </a:r>
          </a:p>
        </p:txBody>
      </p:sp>
      <p:sp>
        <p:nvSpPr>
          <p:cNvPr id="4" name="Text Placeholder 3">
            <a:extLst>
              <a:ext uri="{FF2B5EF4-FFF2-40B4-BE49-F238E27FC236}">
                <a16:creationId xmlns:a16="http://schemas.microsoft.com/office/drawing/2014/main" id="{1E46D7E8-778E-D49E-18F2-D9E708513AF6}"/>
              </a:ext>
            </a:extLst>
          </p:cNvPr>
          <p:cNvSpPr>
            <a:spLocks noGrp="1"/>
          </p:cNvSpPr>
          <p:nvPr>
            <p:ph type="body" sz="quarter" idx="18"/>
          </p:nvPr>
        </p:nvSpPr>
        <p:spPr/>
        <p:txBody>
          <a:bodyPr/>
          <a:lstStyle/>
          <a:p>
            <a:r>
              <a:rPr lang="en-AU" dirty="0"/>
              <a:t>Generalising the process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F98DEED-D62A-3B0A-C0E7-6A87630E550A}"/>
                  </a:ext>
                </a:extLst>
              </p:cNvPr>
              <p:cNvSpPr>
                <a:spLocks noGrp="1"/>
              </p:cNvSpPr>
              <p:nvPr>
                <p:ph type="body" sz="quarter" idx="17"/>
              </p:nvPr>
            </p:nvSpPr>
            <p:spPr/>
            <p:txBody>
              <a:bodyPr/>
              <a:lstStyle/>
              <a:p>
                <a:r>
                  <a:rPr lang="en-AU" b="0" dirty="0"/>
                  <a:t>The gradient (</a:t>
                </a:r>
                <a14:m>
                  <m:oMath xmlns:m="http://schemas.openxmlformats.org/officeDocument/2006/math">
                    <m:r>
                      <a:rPr lang="en-AU" b="0" i="1" smtClean="0">
                        <a:latin typeface="Cambria Math" panose="02040503050406030204" pitchFamily="18" charset="0"/>
                      </a:rPr>
                      <m:t>𝑚</m:t>
                    </m:r>
                  </m:oMath>
                </a14:m>
                <a:r>
                  <a:rPr lang="en-AU" dirty="0"/>
                  <a:t>) can be found using the gradient formula:</a:t>
                </a:r>
              </a:p>
              <a:p>
                <a:endParaRPr lang="en-AU" dirty="0"/>
              </a:p>
              <a:p>
                <a:endParaRPr lang="en-AU" dirty="0"/>
              </a:p>
              <a:p>
                <a:endParaRPr lang="en-AU" dirty="0"/>
              </a:p>
              <a:p>
                <a:r>
                  <a:rPr lang="en-AU" dirty="0"/>
                  <a:t>The equation of a line with a gradient (</a:t>
                </a:r>
                <a14:m>
                  <m:oMath xmlns:m="http://schemas.openxmlformats.org/officeDocument/2006/math">
                    <m:r>
                      <a:rPr lang="en-AU" i="1" dirty="0">
                        <a:latin typeface="Cambria Math" panose="02040503050406030204" pitchFamily="18" charset="0"/>
                      </a:rPr>
                      <m:t>𝑚</m:t>
                    </m:r>
                  </m:oMath>
                </a14:m>
                <a:r>
                  <a:rPr lang="en-AU" dirty="0"/>
                  <a:t>) and passing through the  point </a:t>
                </a:r>
                <a14:m>
                  <m:oMath xmlns:m="http://schemas.openxmlformats.org/officeDocument/2006/math">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𝑥</m:t>
                        </m:r>
                      </m:e>
                      <m:sub>
                        <m:r>
                          <a:rPr lang="en-AU" i="1">
                            <a:latin typeface="Cambria Math" panose="02040503050406030204" pitchFamily="18" charset="0"/>
                          </a:rPr>
                          <m:t>1</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𝑦</m:t>
                        </m:r>
                      </m:e>
                      <m:sub>
                        <m:r>
                          <a:rPr lang="en-AU" i="1">
                            <a:latin typeface="Cambria Math" panose="02040503050406030204" pitchFamily="18" charset="0"/>
                          </a:rPr>
                          <m:t>1</m:t>
                        </m:r>
                      </m:sub>
                    </m:sSub>
                    <m:r>
                      <a:rPr lang="en-AU" i="1">
                        <a:latin typeface="Cambria Math" panose="02040503050406030204" pitchFamily="18" charset="0"/>
                      </a:rPr>
                      <m:t>)</m:t>
                    </m:r>
                  </m:oMath>
                </a14:m>
                <a:r>
                  <a:rPr lang="en-AU" dirty="0"/>
                  <a:t> is:</a:t>
                </a:r>
              </a:p>
              <a:p>
                <a:endParaRPr lang="en-AU" dirty="0"/>
              </a:p>
            </p:txBody>
          </p:sp>
        </mc:Choice>
        <mc:Fallback xmlns="">
          <p:sp>
            <p:nvSpPr>
              <p:cNvPr id="5" name="Text Placeholder 4">
                <a:extLst>
                  <a:ext uri="{FF2B5EF4-FFF2-40B4-BE49-F238E27FC236}">
                    <a16:creationId xmlns:a16="http://schemas.microsoft.com/office/drawing/2014/main" id="{FF98DEED-D62A-3B0A-C0E7-6A87630E550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8A7EFB7-B17A-2795-D571-35559EB33B5C}"/>
                  </a:ext>
                  <a:ext uri="{C183D7F6-B498-43B3-948B-1728B52AA6E4}">
                    <adec:decorative xmlns:adec="http://schemas.microsoft.com/office/drawing/2017/decorative" val="1"/>
                  </a:ext>
                </a:extLst>
              </p:cNvPr>
              <p:cNvSpPr/>
              <p:nvPr/>
            </p:nvSpPr>
            <p:spPr>
              <a:xfrm>
                <a:off x="4343400" y="4667359"/>
                <a:ext cx="3505200" cy="823913"/>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2000" b="0" i="1" smtClean="0">
                          <a:solidFill>
                            <a:schemeClr val="tx1"/>
                          </a:solidFill>
                          <a:latin typeface="Cambria Math" panose="02040503050406030204" pitchFamily="18" charset="0"/>
                        </a:rPr>
                        <m:t>𝑦</m:t>
                      </m:r>
                      <m:r>
                        <a:rPr lang="en-AU" sz="2000" b="0" i="1" smtClean="0">
                          <a:solidFill>
                            <a:schemeClr val="tx1"/>
                          </a:solidFill>
                          <a:latin typeface="Cambria Math" panose="02040503050406030204" pitchFamily="18" charset="0"/>
                        </a:rPr>
                        <m:t>−</m:t>
                      </m:r>
                      <m:sSub>
                        <m:sSubPr>
                          <m:ctrlPr>
                            <a:rPr lang="en-AU" sz="2000" i="1">
                              <a:solidFill>
                                <a:schemeClr val="tx1"/>
                              </a:solidFill>
                              <a:latin typeface="Cambria Math" panose="02040503050406030204" pitchFamily="18" charset="0"/>
                            </a:rPr>
                          </m:ctrlPr>
                        </m:sSubPr>
                        <m:e>
                          <m:r>
                            <a:rPr lang="en-AU" sz="2000" i="1">
                              <a:solidFill>
                                <a:schemeClr val="tx1"/>
                              </a:solidFill>
                              <a:latin typeface="Cambria Math" panose="02040503050406030204" pitchFamily="18" charset="0"/>
                            </a:rPr>
                            <m:t>𝑦</m:t>
                          </m:r>
                        </m:e>
                        <m:sub>
                          <m:r>
                            <a:rPr lang="en-AU" sz="2000" i="1">
                              <a:solidFill>
                                <a:schemeClr val="tx1"/>
                              </a:solidFill>
                              <a:latin typeface="Cambria Math" panose="02040503050406030204" pitchFamily="18" charset="0"/>
                            </a:rPr>
                            <m:t>1</m:t>
                          </m:r>
                        </m:sub>
                      </m:sSub>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𝑚</m:t>
                      </m:r>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m:t>
                      </m:r>
                      <m:sSub>
                        <m:sSubPr>
                          <m:ctrlPr>
                            <a:rPr lang="en-AU" sz="2000" i="1">
                              <a:solidFill>
                                <a:schemeClr val="tx1"/>
                              </a:solidFill>
                              <a:latin typeface="Cambria Math" panose="02040503050406030204" pitchFamily="18" charset="0"/>
                            </a:rPr>
                          </m:ctrlPr>
                        </m:sSubPr>
                        <m:e>
                          <m:r>
                            <a:rPr lang="en-AU" sz="2000" b="0" i="1" smtClean="0">
                              <a:solidFill>
                                <a:schemeClr val="tx1"/>
                              </a:solidFill>
                              <a:latin typeface="Cambria Math" panose="02040503050406030204" pitchFamily="18" charset="0"/>
                            </a:rPr>
                            <m:t>𝑥</m:t>
                          </m:r>
                        </m:e>
                        <m:sub>
                          <m:r>
                            <a:rPr lang="en-AU" sz="2000" i="1">
                              <a:solidFill>
                                <a:schemeClr val="tx1"/>
                              </a:solidFill>
                              <a:latin typeface="Cambria Math" panose="02040503050406030204" pitchFamily="18" charset="0"/>
                            </a:rPr>
                            <m:t>1</m:t>
                          </m:r>
                        </m:sub>
                      </m:sSub>
                      <m:r>
                        <a:rPr lang="en-AU" sz="2000" b="0" i="0" smtClean="0">
                          <a:solidFill>
                            <a:schemeClr val="tx1"/>
                          </a:solidFill>
                          <a:latin typeface="Cambria Math" panose="02040503050406030204" pitchFamily="18" charset="0"/>
                        </a:rPr>
                        <m:t>)</m:t>
                      </m:r>
                    </m:oMath>
                  </m:oMathPara>
                </a14:m>
                <a:endParaRPr lang="en-AU" sz="2000" dirty="0">
                  <a:ln>
                    <a:solidFill>
                      <a:schemeClr val="tx2"/>
                    </a:solidFill>
                  </a:ln>
                  <a:solidFill>
                    <a:schemeClr val="tx1"/>
                  </a:solidFill>
                </a:endParaRPr>
              </a:p>
            </p:txBody>
          </p:sp>
        </mc:Choice>
        <mc:Fallback xmlns="">
          <p:sp>
            <p:nvSpPr>
              <p:cNvPr id="6" name="Rectangle 5">
                <a:extLst>
                  <a:ext uri="{FF2B5EF4-FFF2-40B4-BE49-F238E27FC236}">
                    <a16:creationId xmlns:a16="http://schemas.microsoft.com/office/drawing/2014/main" id="{B8A7EFB7-B17A-2795-D571-35559EB33B5C}"/>
                  </a:ext>
                  <a:ext uri="{C183D7F6-B498-43B3-948B-1728B52AA6E4}">
                    <adec:decorative xmlns:adec="http://schemas.microsoft.com/office/drawing/2017/decorative" val="1"/>
                  </a:ext>
                </a:extLst>
              </p:cNvPr>
              <p:cNvSpPr>
                <a:spLocks noRot="1" noChangeAspect="1" noMove="1" noResize="1" noEditPoints="1" noAdjustHandles="1" noChangeArrowheads="1" noChangeShapeType="1" noTextEdit="1"/>
              </p:cNvSpPr>
              <p:nvPr/>
            </p:nvSpPr>
            <p:spPr>
              <a:xfrm>
                <a:off x="4343400" y="4667359"/>
                <a:ext cx="3505200" cy="823913"/>
              </a:xfrm>
              <a:prstGeom prst="rect">
                <a:avLst/>
              </a:prstGeom>
              <a:blipFill>
                <a:blip r:embed="rId3"/>
                <a:stretch>
                  <a:fillRect/>
                </a:stretch>
              </a:blipFill>
              <a:ln w="57150">
                <a:solidFill>
                  <a:schemeClr val="tx2"/>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E4B5D64-943B-3380-3372-2DED8D42DBFC}"/>
                  </a:ext>
                  <a:ext uri="{C183D7F6-B498-43B3-948B-1728B52AA6E4}">
                    <adec:decorative xmlns:adec="http://schemas.microsoft.com/office/drawing/2017/decorative" val="1"/>
                  </a:ext>
                </a:extLst>
              </p:cNvPr>
              <p:cNvSpPr/>
              <p:nvPr/>
            </p:nvSpPr>
            <p:spPr>
              <a:xfrm>
                <a:off x="4343400" y="2066526"/>
                <a:ext cx="3505200" cy="1904477"/>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50000"/>
                  </a:lnSpc>
                </a:pPr>
                <a14:m>
                  <m:oMathPara xmlns:m="http://schemas.openxmlformats.org/officeDocument/2006/math">
                    <m:oMathParaPr>
                      <m:jc m:val="centerGroup"/>
                    </m:oMathParaPr>
                    <m:oMath xmlns:m="http://schemas.openxmlformats.org/officeDocument/2006/math">
                      <m:r>
                        <a:rPr lang="en-AU" sz="2000" b="0" i="1" smtClean="0">
                          <a:solidFill>
                            <a:schemeClr val="tx1"/>
                          </a:solidFill>
                          <a:latin typeface="Cambria Math" panose="02040503050406030204" pitchFamily="18" charset="0"/>
                        </a:rPr>
                        <m:t>𝑚</m:t>
                      </m:r>
                      <m:r>
                        <a:rPr lang="en-AU" sz="2000" b="0" i="1" smtClean="0">
                          <a:solidFill>
                            <a:schemeClr val="tx1"/>
                          </a:solidFill>
                          <a:latin typeface="Cambria Math" panose="02040503050406030204" pitchFamily="18" charset="0"/>
                        </a:rPr>
                        <m:t>=</m:t>
                      </m:r>
                      <m:f>
                        <m:fPr>
                          <m:ctrlPr>
                            <a:rPr lang="en-AU" sz="2000" b="0" i="1" smtClean="0">
                              <a:solidFill>
                                <a:schemeClr val="tx1"/>
                              </a:solidFill>
                              <a:latin typeface="Cambria Math" panose="02040503050406030204" pitchFamily="18" charset="0"/>
                            </a:rPr>
                          </m:ctrlPr>
                        </m:fPr>
                        <m:num>
                          <m:r>
                            <a:rPr lang="en-AU" sz="2000" b="0" i="1" smtClean="0">
                              <a:solidFill>
                                <a:schemeClr val="tx1"/>
                              </a:solidFill>
                              <a:latin typeface="Cambria Math" panose="02040503050406030204" pitchFamily="18" charset="0"/>
                            </a:rPr>
                            <m:t>𝑟𝑖𝑠𝑒</m:t>
                          </m:r>
                        </m:num>
                        <m:den>
                          <m:r>
                            <a:rPr lang="en-AU" sz="2000" b="0" i="1" smtClean="0">
                              <a:solidFill>
                                <a:schemeClr val="tx1"/>
                              </a:solidFill>
                              <a:latin typeface="Cambria Math" panose="02040503050406030204" pitchFamily="18" charset="0"/>
                            </a:rPr>
                            <m:t>𝑟𝑢𝑛</m:t>
                          </m:r>
                        </m:den>
                      </m:f>
                    </m:oMath>
                    <m:oMath xmlns:m="http://schemas.openxmlformats.org/officeDocument/2006/math">
                      <m:r>
                        <a:rPr lang="en-AU" sz="2000" b="0" i="1" smtClean="0">
                          <a:solidFill>
                            <a:schemeClr val="tx1"/>
                          </a:solidFill>
                          <a:latin typeface="Cambria Math" panose="02040503050406030204" pitchFamily="18" charset="0"/>
                        </a:rPr>
                        <m:t>𝑚</m:t>
                      </m:r>
                      <m:r>
                        <a:rPr lang="en-AU" sz="2000" b="0" i="1" smtClean="0">
                          <a:solidFill>
                            <a:schemeClr val="tx1"/>
                          </a:solidFill>
                          <a:latin typeface="Cambria Math" panose="02040503050406030204" pitchFamily="18" charset="0"/>
                        </a:rPr>
                        <m:t>=</m:t>
                      </m:r>
                      <m:f>
                        <m:fPr>
                          <m:ctrlPr>
                            <a:rPr lang="en-AU" sz="2000" b="0" i="1" smtClean="0">
                              <a:solidFill>
                                <a:schemeClr val="tx1"/>
                              </a:solidFill>
                              <a:latin typeface="Cambria Math" panose="02040503050406030204" pitchFamily="18" charset="0"/>
                            </a:rPr>
                          </m:ctrlPr>
                        </m:fPr>
                        <m:num>
                          <m:sSub>
                            <m:sSubPr>
                              <m:ctrlPr>
                                <a:rPr lang="en-AU" sz="2000" b="0" i="1" smtClean="0">
                                  <a:solidFill>
                                    <a:schemeClr val="tx1"/>
                                  </a:solidFill>
                                  <a:latin typeface="Cambria Math" panose="02040503050406030204" pitchFamily="18" charset="0"/>
                                </a:rPr>
                              </m:ctrlPr>
                            </m:sSubPr>
                            <m:e>
                              <m:r>
                                <a:rPr lang="en-AU" sz="2000" b="0" i="1" smtClean="0">
                                  <a:solidFill>
                                    <a:schemeClr val="tx1"/>
                                  </a:solidFill>
                                  <a:latin typeface="Cambria Math" panose="02040503050406030204" pitchFamily="18" charset="0"/>
                                </a:rPr>
                                <m:t>𝑦</m:t>
                              </m:r>
                            </m:e>
                            <m:sub>
                              <m:r>
                                <a:rPr lang="en-AU" sz="2000" b="0" i="1" smtClean="0">
                                  <a:solidFill>
                                    <a:schemeClr val="tx1"/>
                                  </a:solidFill>
                                  <a:latin typeface="Cambria Math" panose="02040503050406030204" pitchFamily="18" charset="0"/>
                                </a:rPr>
                                <m:t>2</m:t>
                              </m:r>
                            </m:sub>
                          </m:sSub>
                          <m:r>
                            <a:rPr lang="en-AU" sz="2000" b="0" i="1" smtClean="0">
                              <a:solidFill>
                                <a:schemeClr val="tx1"/>
                              </a:solidFill>
                              <a:latin typeface="Cambria Math" panose="02040503050406030204" pitchFamily="18" charset="0"/>
                            </a:rPr>
                            <m:t>−</m:t>
                          </m:r>
                          <m:sSub>
                            <m:sSubPr>
                              <m:ctrlPr>
                                <a:rPr lang="en-AU" sz="2000" b="0" i="1" smtClean="0">
                                  <a:solidFill>
                                    <a:schemeClr val="tx1"/>
                                  </a:solidFill>
                                  <a:latin typeface="Cambria Math" panose="02040503050406030204" pitchFamily="18" charset="0"/>
                                </a:rPr>
                              </m:ctrlPr>
                            </m:sSubPr>
                            <m:e>
                              <m:r>
                                <a:rPr lang="en-AU" sz="2000" b="0" i="1" smtClean="0">
                                  <a:solidFill>
                                    <a:schemeClr val="tx1"/>
                                  </a:solidFill>
                                  <a:latin typeface="Cambria Math" panose="02040503050406030204" pitchFamily="18" charset="0"/>
                                </a:rPr>
                                <m:t>𝑦</m:t>
                              </m:r>
                            </m:e>
                            <m:sub>
                              <m:r>
                                <a:rPr lang="en-AU" sz="2000" b="0" i="1" smtClean="0">
                                  <a:solidFill>
                                    <a:schemeClr val="tx1"/>
                                  </a:solidFill>
                                  <a:latin typeface="Cambria Math" panose="02040503050406030204" pitchFamily="18" charset="0"/>
                                </a:rPr>
                                <m:t>1</m:t>
                              </m:r>
                            </m:sub>
                          </m:sSub>
                        </m:num>
                        <m:den>
                          <m:sSub>
                            <m:sSubPr>
                              <m:ctrlPr>
                                <a:rPr lang="en-AU" sz="2000" b="0" i="1" smtClean="0">
                                  <a:solidFill>
                                    <a:schemeClr val="tx1"/>
                                  </a:solidFill>
                                  <a:latin typeface="Cambria Math" panose="02040503050406030204" pitchFamily="18" charset="0"/>
                                </a:rPr>
                              </m:ctrlPr>
                            </m:sSubPr>
                            <m:e>
                              <m:r>
                                <a:rPr lang="en-AU" sz="2000" b="0" i="1" smtClean="0">
                                  <a:solidFill>
                                    <a:schemeClr val="tx1"/>
                                  </a:solidFill>
                                  <a:latin typeface="Cambria Math" panose="02040503050406030204" pitchFamily="18" charset="0"/>
                                </a:rPr>
                                <m:t>𝑥</m:t>
                              </m:r>
                            </m:e>
                            <m:sub>
                              <m:r>
                                <a:rPr lang="en-AU" sz="2000" b="0" i="1" smtClean="0">
                                  <a:solidFill>
                                    <a:schemeClr val="tx1"/>
                                  </a:solidFill>
                                  <a:latin typeface="Cambria Math" panose="02040503050406030204" pitchFamily="18" charset="0"/>
                                </a:rPr>
                                <m:t>2</m:t>
                              </m:r>
                            </m:sub>
                          </m:sSub>
                          <m:r>
                            <a:rPr lang="en-AU" sz="2000" b="0" i="1" smtClean="0">
                              <a:solidFill>
                                <a:schemeClr val="tx1"/>
                              </a:solidFill>
                              <a:latin typeface="Cambria Math" panose="02040503050406030204" pitchFamily="18" charset="0"/>
                            </a:rPr>
                            <m:t>−</m:t>
                          </m:r>
                          <m:sSub>
                            <m:sSubPr>
                              <m:ctrlPr>
                                <a:rPr lang="en-AU" sz="2000" b="0" i="1" smtClean="0">
                                  <a:solidFill>
                                    <a:schemeClr val="tx1"/>
                                  </a:solidFill>
                                  <a:latin typeface="Cambria Math" panose="02040503050406030204" pitchFamily="18" charset="0"/>
                                </a:rPr>
                              </m:ctrlPr>
                            </m:sSubPr>
                            <m:e>
                              <m:r>
                                <a:rPr lang="en-AU" sz="2000" b="0" i="1" smtClean="0">
                                  <a:solidFill>
                                    <a:schemeClr val="tx1"/>
                                  </a:solidFill>
                                  <a:latin typeface="Cambria Math" panose="02040503050406030204" pitchFamily="18" charset="0"/>
                                </a:rPr>
                                <m:t>𝑥</m:t>
                              </m:r>
                            </m:e>
                            <m:sub>
                              <m:r>
                                <a:rPr lang="en-AU" sz="2000" b="0" i="1" smtClean="0">
                                  <a:solidFill>
                                    <a:schemeClr val="tx1"/>
                                  </a:solidFill>
                                  <a:latin typeface="Cambria Math" panose="02040503050406030204" pitchFamily="18" charset="0"/>
                                </a:rPr>
                                <m:t>1</m:t>
                              </m:r>
                            </m:sub>
                          </m:sSub>
                        </m:den>
                      </m:f>
                    </m:oMath>
                  </m:oMathPara>
                </a14:m>
                <a:endParaRPr lang="en-AU" sz="2000" b="0" dirty="0">
                  <a:solidFill>
                    <a:schemeClr val="tx1"/>
                  </a:solidFill>
                </a:endParaRPr>
              </a:p>
            </p:txBody>
          </p:sp>
        </mc:Choice>
        <mc:Fallback xmlns="">
          <p:sp>
            <p:nvSpPr>
              <p:cNvPr id="10" name="Rectangle 9">
                <a:extLst>
                  <a:ext uri="{FF2B5EF4-FFF2-40B4-BE49-F238E27FC236}">
                    <a16:creationId xmlns:a16="http://schemas.microsoft.com/office/drawing/2014/main" id="{BE4B5D64-943B-3380-3372-2DED8D42DBFC}"/>
                  </a:ext>
                  <a:ext uri="{C183D7F6-B498-43B3-948B-1728B52AA6E4}">
                    <adec:decorative xmlns:adec="http://schemas.microsoft.com/office/drawing/2017/decorative" val="1"/>
                  </a:ext>
                </a:extLst>
              </p:cNvPr>
              <p:cNvSpPr>
                <a:spLocks noRot="1" noChangeAspect="1" noMove="1" noResize="1" noEditPoints="1" noAdjustHandles="1" noChangeArrowheads="1" noChangeShapeType="1" noTextEdit="1"/>
              </p:cNvSpPr>
              <p:nvPr/>
            </p:nvSpPr>
            <p:spPr>
              <a:xfrm>
                <a:off x="4343400" y="2066526"/>
                <a:ext cx="3505200" cy="1904477"/>
              </a:xfrm>
              <a:prstGeom prst="rect">
                <a:avLst/>
              </a:prstGeom>
              <a:blipFill>
                <a:blip r:embed="rId4"/>
                <a:stretch>
                  <a:fillRect/>
                </a:stretch>
              </a:blipFill>
              <a:ln w="57150">
                <a:solidFill>
                  <a:schemeClr val="tx2"/>
                </a:solidFill>
              </a:ln>
            </p:spPr>
            <p:txBody>
              <a:bodyPr/>
              <a:lstStyle/>
              <a:p>
                <a:r>
                  <a:rPr lang="en-AU">
                    <a:noFill/>
                  </a:rPr>
                  <a:t> </a:t>
                </a:r>
              </a:p>
            </p:txBody>
          </p:sp>
        </mc:Fallback>
      </mc:AlternateContent>
      <p:pic>
        <p:nvPicPr>
          <p:cNvPr id="14" name="Picture 13" descr="A Cartesian plane with two general points marked. The first point is (x1, y1) and the second point is (x2, y2).">
            <a:extLst>
              <a:ext uri="{FF2B5EF4-FFF2-40B4-BE49-F238E27FC236}">
                <a16:creationId xmlns:a16="http://schemas.microsoft.com/office/drawing/2014/main" id="{8D7198EF-146A-BC68-9968-78606465E5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7661" y="1137527"/>
            <a:ext cx="2413000" cy="2692400"/>
          </a:xfrm>
          <a:prstGeom prst="rect">
            <a:avLst/>
          </a:prstGeom>
        </p:spPr>
      </p:pic>
      <p:sp>
        <p:nvSpPr>
          <p:cNvPr id="2" name="Slide Number Placeholder 1">
            <a:extLst>
              <a:ext uri="{FF2B5EF4-FFF2-40B4-BE49-F238E27FC236}">
                <a16:creationId xmlns:a16="http://schemas.microsoft.com/office/drawing/2014/main" id="{F6A70B85-04B5-030E-EEE8-1476B10DD8C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40802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DB168A-8A0C-4B55-0563-5471B70ACAC7}"/>
              </a:ext>
            </a:extLst>
          </p:cNvPr>
          <p:cNvSpPr>
            <a:spLocks noGrp="1"/>
          </p:cNvSpPr>
          <p:nvPr>
            <p:ph type="title"/>
          </p:nvPr>
        </p:nvSpPr>
        <p:spPr/>
        <p:txBody>
          <a:bodyPr/>
          <a:lstStyle/>
          <a:p>
            <a:r>
              <a:rPr lang="en-AU" dirty="0"/>
              <a:t>Point-gradient formula (2)</a:t>
            </a:r>
          </a:p>
        </p:txBody>
      </p:sp>
      <p:sp>
        <p:nvSpPr>
          <p:cNvPr id="4" name="Text Placeholder 3">
            <a:extLst>
              <a:ext uri="{FF2B5EF4-FFF2-40B4-BE49-F238E27FC236}">
                <a16:creationId xmlns:a16="http://schemas.microsoft.com/office/drawing/2014/main" id="{96E827E5-A238-2150-0AF2-3C6EE4B31822}"/>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5306D6E-24AC-2090-1B71-E58C6488F249}"/>
                  </a:ext>
                </a:extLst>
              </p:cNvPr>
              <p:cNvSpPr>
                <a:spLocks noGrp="1"/>
              </p:cNvSpPr>
              <p:nvPr>
                <p:ph type="body" sz="quarter" idx="17"/>
              </p:nvPr>
            </p:nvSpPr>
            <p:spPr/>
            <p:txBody>
              <a:bodyPr/>
              <a:lstStyle/>
              <a:p>
                <a:r>
                  <a:rPr lang="en-GB" dirty="0"/>
                  <a:t>Find the equation of the line with </a:t>
                </a:r>
                <a14:m>
                  <m:oMath xmlns:m="http://schemas.openxmlformats.org/officeDocument/2006/math">
                    <m:r>
                      <a:rPr lang="en-GB" i="1" dirty="0" smtClean="0">
                        <a:latin typeface="Cambria Math" panose="02040503050406030204" pitchFamily="18" charset="0"/>
                      </a:rPr>
                      <m:t>𝑚</m:t>
                    </m:r>
                    <m:r>
                      <a:rPr lang="en-GB" i="1" dirty="0" smtClean="0">
                        <a:latin typeface="Cambria Math" panose="02040503050406030204" pitchFamily="18" charset="0"/>
                      </a:rPr>
                      <m:t>=2</m:t>
                    </m:r>
                  </m:oMath>
                </a14:m>
                <a:r>
                  <a:rPr lang="en-GB" dirty="0"/>
                  <a:t>  and passing through </a:t>
                </a:r>
                <a14:m>
                  <m:oMath xmlns:m="http://schemas.openxmlformats.org/officeDocument/2006/math">
                    <m:r>
                      <a:rPr lang="en-GB" i="1" dirty="0" smtClean="0">
                        <a:latin typeface="Cambria Math" panose="02040503050406030204" pitchFamily="18" charset="0"/>
                      </a:rPr>
                      <m:t>(1,</m:t>
                    </m:r>
                    <m:r>
                      <a:rPr lang="en-AU" b="0" i="1" dirty="0" smtClean="0">
                        <a:latin typeface="Cambria Math" panose="02040503050406030204" pitchFamily="18" charset="0"/>
                      </a:rPr>
                      <m:t> </m:t>
                    </m:r>
                    <m:r>
                      <a:rPr lang="en-GB" i="1" dirty="0" smtClean="0">
                        <a:latin typeface="Cambria Math" panose="02040503050406030204" pitchFamily="18" charset="0"/>
                      </a:rPr>
                      <m:t>3).</m:t>
                    </m:r>
                  </m:oMath>
                </a14:m>
                <a:endParaRPr lang="en-GB" dirty="0"/>
              </a:p>
              <a:p>
                <a:pP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𝑦</m:t>
                          </m:r>
                        </m:e>
                        <m:sub>
                          <m:r>
                            <a:rPr lang="en-AU" i="1">
                              <a:latin typeface="Cambria Math" panose="02040503050406030204" pitchFamily="18" charset="0"/>
                            </a:rPr>
                            <m:t>1</m:t>
                          </m:r>
                        </m:sub>
                      </m:sSub>
                      <m:r>
                        <a:rPr lang="en-AU" i="1">
                          <a:latin typeface="Cambria Math" panose="02040503050406030204" pitchFamily="18" charset="0"/>
                        </a:rPr>
                        <m:t>=</m:t>
                      </m:r>
                      <m:r>
                        <a:rPr lang="en-AU" i="1">
                          <a:latin typeface="Cambria Math" panose="02040503050406030204" pitchFamily="18" charset="0"/>
                        </a:rPr>
                        <m:t>𝑚</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𝑥</m:t>
                              </m:r>
                            </m:e>
                            <m:sub>
                              <m:r>
                                <a:rPr lang="en-AU" i="1">
                                  <a:latin typeface="Cambria Math" panose="02040503050406030204" pitchFamily="18" charset="0"/>
                                </a:rPr>
                                <m:t>1</m:t>
                              </m:r>
                            </m:sub>
                          </m:sSub>
                        </m:e>
                      </m:d>
                    </m:oMath>
                  </m:oMathPara>
                </a14:m>
                <a:endParaRPr lang="en-AU" dirty="0"/>
              </a:p>
              <a:p>
                <a:pP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−3=2(</m:t>
                      </m:r>
                      <m:r>
                        <a:rPr lang="en-AU" i="1">
                          <a:latin typeface="Cambria Math" panose="02040503050406030204" pitchFamily="18" charset="0"/>
                        </a:rPr>
                        <m:t>𝑥</m:t>
                      </m:r>
                      <m:r>
                        <a:rPr lang="en-AU" i="1">
                          <a:latin typeface="Cambria Math" panose="02040503050406030204" pitchFamily="18" charset="0"/>
                        </a:rPr>
                        <m:t>−1)</m:t>
                      </m:r>
                    </m:oMath>
                  </m:oMathPara>
                </a14:m>
                <a:endParaRPr lang="en-AU" dirty="0"/>
              </a:p>
              <a:p>
                <a:pP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−3=2</m:t>
                      </m:r>
                      <m:r>
                        <a:rPr lang="en-AU" i="1">
                          <a:latin typeface="Cambria Math" panose="02040503050406030204" pitchFamily="18" charset="0"/>
                        </a:rPr>
                        <m:t>𝑥</m:t>
                      </m:r>
                      <m:r>
                        <a:rPr lang="en-AU" i="1">
                          <a:latin typeface="Cambria Math" panose="02040503050406030204" pitchFamily="18" charset="0"/>
                        </a:rPr>
                        <m:t>−2    </m:t>
                      </m:r>
                    </m:oMath>
                  </m:oMathPara>
                </a14:m>
                <a:endParaRPr lang="en-AU" dirty="0"/>
              </a:p>
              <a:p>
                <a:pP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+1</m:t>
                      </m:r>
                    </m:oMath>
                  </m:oMathPara>
                </a14:m>
                <a:endParaRPr lang="en-GB" dirty="0"/>
              </a:p>
              <a:p>
                <a:endParaRPr lang="en-GB" dirty="0"/>
              </a:p>
              <a:p>
                <a:endParaRPr lang="en-AU" dirty="0"/>
              </a:p>
            </p:txBody>
          </p:sp>
        </mc:Choice>
        <mc:Fallback xmlns="">
          <p:sp>
            <p:nvSpPr>
              <p:cNvPr id="5" name="Text Placeholder 4">
                <a:extLst>
                  <a:ext uri="{FF2B5EF4-FFF2-40B4-BE49-F238E27FC236}">
                    <a16:creationId xmlns:a16="http://schemas.microsoft.com/office/drawing/2014/main" id="{35306D6E-24AC-2090-1B71-E58C6488F24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9" name="Rounded Rectangular Callout 8">
            <a:extLst>
              <a:ext uri="{FF2B5EF4-FFF2-40B4-BE49-F238E27FC236}">
                <a16:creationId xmlns:a16="http://schemas.microsoft.com/office/drawing/2014/main" id="{419B299A-51B9-9E5B-18BC-62A096E76F95}"/>
              </a:ext>
            </a:extLst>
          </p:cNvPr>
          <p:cNvSpPr/>
          <p:nvPr/>
        </p:nvSpPr>
        <p:spPr>
          <a:xfrm>
            <a:off x="708000" y="2491453"/>
            <a:ext cx="3400174" cy="1669774"/>
          </a:xfrm>
          <a:prstGeom prst="wedgeRoundRectCallout">
            <a:avLst>
              <a:gd name="adj1" fmla="val 57278"/>
              <a:gd name="adj2" fmla="val -666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What would you do differently if you were given a second point rather than the gradient?</a:t>
            </a:r>
          </a:p>
        </p:txBody>
      </p:sp>
      <p:sp>
        <p:nvSpPr>
          <p:cNvPr id="6" name="Rounded Rectangular Callout 5">
            <a:extLst>
              <a:ext uri="{FF2B5EF4-FFF2-40B4-BE49-F238E27FC236}">
                <a16:creationId xmlns:a16="http://schemas.microsoft.com/office/drawing/2014/main" id="{09B509A3-2713-E76B-980F-7EE11C7AC074}"/>
              </a:ext>
            </a:extLst>
          </p:cNvPr>
          <p:cNvSpPr/>
          <p:nvPr/>
        </p:nvSpPr>
        <p:spPr>
          <a:xfrm>
            <a:off x="8083826" y="2373888"/>
            <a:ext cx="3400174" cy="1349026"/>
          </a:xfrm>
          <a:prstGeom prst="wedgeRoundRectCallout">
            <a:avLst>
              <a:gd name="adj1" fmla="val -72509"/>
              <a:gd name="adj2" fmla="val -317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How would the process change if the gradient or point was negative?</a:t>
            </a:r>
          </a:p>
        </p:txBody>
      </p:sp>
      <p:sp>
        <p:nvSpPr>
          <p:cNvPr id="8" name="Rounded Rectangular Callout 7">
            <a:extLst>
              <a:ext uri="{FF2B5EF4-FFF2-40B4-BE49-F238E27FC236}">
                <a16:creationId xmlns:a16="http://schemas.microsoft.com/office/drawing/2014/main" id="{27662C8A-405B-F00F-71D2-3D2736DEB249}"/>
              </a:ext>
            </a:extLst>
          </p:cNvPr>
          <p:cNvSpPr/>
          <p:nvPr/>
        </p:nvSpPr>
        <p:spPr>
          <a:xfrm>
            <a:off x="2856223" y="5085594"/>
            <a:ext cx="3400174" cy="1170333"/>
          </a:xfrm>
          <a:prstGeom prst="wedgeRoundRectCallout">
            <a:avLst>
              <a:gd name="adj1" fmla="val 30407"/>
              <a:gd name="adj2" fmla="val -816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9388"/>
            <a:r>
              <a:rPr lang="en-AU" sz="2000" dirty="0"/>
              <a:t>What name do we give this format of a linear equation?</a:t>
            </a:r>
          </a:p>
        </p:txBody>
      </p:sp>
      <p:sp>
        <p:nvSpPr>
          <p:cNvPr id="2" name="Slide Number Placeholder 1">
            <a:extLst>
              <a:ext uri="{FF2B5EF4-FFF2-40B4-BE49-F238E27FC236}">
                <a16:creationId xmlns:a16="http://schemas.microsoft.com/office/drawing/2014/main" id="{64CC2B0B-3204-AD92-EB09-CAF11D4AC6C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19955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EDDBFD-0B2B-0071-4675-6E31D89B56FF}"/>
              </a:ext>
            </a:extLst>
          </p:cNvPr>
          <p:cNvSpPr>
            <a:spLocks noGrp="1"/>
          </p:cNvSpPr>
          <p:nvPr>
            <p:ph type="title"/>
          </p:nvPr>
        </p:nvSpPr>
        <p:spPr/>
        <p:txBody>
          <a:bodyPr/>
          <a:lstStyle/>
          <a:p>
            <a:r>
              <a:rPr lang="en-AU" dirty="0"/>
              <a:t>Point-gradient formula (3)</a:t>
            </a:r>
          </a:p>
        </p:txBody>
      </p:sp>
      <p:sp>
        <p:nvSpPr>
          <p:cNvPr id="4" name="Text Placeholder 3">
            <a:extLst>
              <a:ext uri="{FF2B5EF4-FFF2-40B4-BE49-F238E27FC236}">
                <a16:creationId xmlns:a16="http://schemas.microsoft.com/office/drawing/2014/main" id="{454E93F5-24BE-0F25-13AD-B7ED0EB96FFD}"/>
              </a:ext>
            </a:extLst>
          </p:cNvPr>
          <p:cNvSpPr>
            <a:spLocks noGrp="1"/>
          </p:cNvSpPr>
          <p:nvPr>
            <p:ph type="body" sz="quarter" idx="18"/>
          </p:nvPr>
        </p:nvSpPr>
        <p:spPr/>
        <p:txBody>
          <a:bodyPr/>
          <a:lstStyle/>
          <a:p>
            <a:r>
              <a:rPr lang="en-AU" dirty="0"/>
              <a:t>Example – 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F2DF78D-4682-C5BB-D943-E8CF3BD39EE3}"/>
                  </a:ext>
                </a:extLst>
              </p:cNvPr>
              <p:cNvSpPr>
                <a:spLocks noGrp="1"/>
              </p:cNvSpPr>
              <p:nvPr>
                <p:ph type="body" sz="quarter" idx="17"/>
              </p:nvPr>
            </p:nvSpPr>
            <p:spPr/>
            <p:txBody>
              <a:bodyPr/>
              <a:lstStyle/>
              <a:p>
                <a:r>
                  <a:rPr lang="en-GB" dirty="0"/>
                  <a:t>Find the equation of the line with </a:t>
                </a:r>
                <a14:m>
                  <m:oMath xmlns:m="http://schemas.openxmlformats.org/officeDocument/2006/math">
                    <m:r>
                      <a:rPr lang="en-GB" i="1" dirty="0" smtClean="0">
                        <a:latin typeface="Cambria Math" panose="02040503050406030204" pitchFamily="18" charset="0"/>
                      </a:rPr>
                      <m:t>𝑚</m:t>
                    </m:r>
                    <m:r>
                      <a:rPr lang="en-GB" i="1" dirty="0" smtClean="0">
                        <a:latin typeface="Cambria Math" panose="02040503050406030204" pitchFamily="18" charset="0"/>
                      </a:rPr>
                      <m:t>= 3</m:t>
                    </m:r>
                  </m:oMath>
                </a14:m>
                <a:r>
                  <a:rPr lang="en-GB" dirty="0"/>
                  <a:t>  and passing through </a:t>
                </a:r>
                <a14:m>
                  <m:oMath xmlns:m="http://schemas.openxmlformats.org/officeDocument/2006/math">
                    <m:d>
                      <m:dPr>
                        <m:ctrlPr>
                          <a:rPr lang="en-GB" i="1" dirty="0" smtClean="0">
                            <a:latin typeface="Cambria Math" panose="02040503050406030204" pitchFamily="18" charset="0"/>
                          </a:rPr>
                        </m:ctrlPr>
                      </m:dPr>
                      <m:e>
                        <m:r>
                          <a:rPr lang="en-GB" i="1" dirty="0" smtClean="0">
                            <a:latin typeface="Cambria Math" panose="02040503050406030204" pitchFamily="18" charset="0"/>
                          </a:rPr>
                          <m:t>−1,</m:t>
                        </m:r>
                        <m:r>
                          <a:rPr lang="en-AU" b="0" i="1" dirty="0" smtClean="0">
                            <a:latin typeface="Cambria Math" panose="02040503050406030204" pitchFamily="18" charset="0"/>
                          </a:rPr>
                          <m:t> </m:t>
                        </m:r>
                        <m:r>
                          <a:rPr lang="en-GB" i="1" dirty="0" smtClean="0">
                            <a:latin typeface="Cambria Math" panose="02040503050406030204" pitchFamily="18" charset="0"/>
                          </a:rPr>
                          <m:t>3</m:t>
                        </m:r>
                      </m:e>
                    </m:d>
                  </m:oMath>
                </a14:m>
                <a:r>
                  <a:rPr lang="en-GB" dirty="0"/>
                  <a:t>.</a:t>
                </a:r>
              </a:p>
              <a:p>
                <a:pPr algn="ct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𝑦</m:t>
                          </m:r>
                        </m:e>
                        <m:sub>
                          <m:r>
                            <a:rPr lang="en-AU" i="1">
                              <a:latin typeface="Cambria Math" panose="02040503050406030204" pitchFamily="18" charset="0"/>
                            </a:rPr>
                            <m:t>1</m:t>
                          </m:r>
                        </m:sub>
                      </m:sSub>
                      <m:r>
                        <a:rPr lang="en-AU" i="1">
                          <a:latin typeface="Cambria Math" panose="02040503050406030204" pitchFamily="18" charset="0"/>
                        </a:rPr>
                        <m:t>=</m:t>
                      </m:r>
                      <m:r>
                        <a:rPr lang="en-AU" i="1">
                          <a:latin typeface="Cambria Math" panose="02040503050406030204" pitchFamily="18" charset="0"/>
                        </a:rPr>
                        <m:t>𝑚</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𝑥</m:t>
                              </m:r>
                            </m:e>
                            <m:sub>
                              <m:r>
                                <a:rPr lang="en-AU" i="1">
                                  <a:latin typeface="Cambria Math" panose="02040503050406030204" pitchFamily="18" charset="0"/>
                                </a:rPr>
                                <m:t>1</m:t>
                              </m:r>
                            </m:sub>
                          </m:sSub>
                        </m:e>
                      </m:d>
                    </m:oMath>
                  </m:oMathPara>
                </a14:m>
                <a:endParaRPr lang="en-AU" dirty="0"/>
              </a:p>
              <a:p>
                <a:pPr algn="ct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−3=3(</m:t>
                      </m:r>
                      <m:r>
                        <a:rPr lang="en-AU" i="1">
                          <a:latin typeface="Cambria Math" panose="02040503050406030204" pitchFamily="18" charset="0"/>
                        </a:rPr>
                        <m:t>𝑥</m:t>
                      </m:r>
                      <m:r>
                        <a:rPr lang="en-US" i="1">
                          <a:latin typeface="Cambria Math" panose="02040503050406030204" pitchFamily="18" charset="0"/>
                        </a:rPr>
                        <m:t>+</m:t>
                      </m:r>
                      <m:r>
                        <a:rPr lang="en-AU" i="1">
                          <a:latin typeface="Cambria Math" panose="02040503050406030204" pitchFamily="18" charset="0"/>
                        </a:rPr>
                        <m:t>1)</m:t>
                      </m:r>
                    </m:oMath>
                  </m:oMathPara>
                </a14:m>
                <a:endParaRPr lang="en-AU" dirty="0"/>
              </a:p>
              <a:p>
                <a:pPr algn="ct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−3=3</m:t>
                      </m:r>
                      <m:r>
                        <a:rPr lang="en-AU" i="1">
                          <a:latin typeface="Cambria Math" panose="02040503050406030204" pitchFamily="18" charset="0"/>
                        </a:rPr>
                        <m:t>𝑥</m:t>
                      </m:r>
                      <m:r>
                        <a:rPr lang="en-US" i="1">
                          <a:latin typeface="Cambria Math" panose="02040503050406030204" pitchFamily="18" charset="0"/>
                        </a:rPr>
                        <m:t>+3</m:t>
                      </m:r>
                      <m:r>
                        <a:rPr lang="en-AU" i="1">
                          <a:latin typeface="Cambria Math" panose="02040503050406030204" pitchFamily="18" charset="0"/>
                        </a:rPr>
                        <m:t>    </m:t>
                      </m:r>
                    </m:oMath>
                  </m:oMathPara>
                </a14:m>
                <a:endParaRPr lang="en-AU" i="1" dirty="0">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+6</m:t>
                      </m:r>
                    </m:oMath>
                  </m:oMathPara>
                </a14:m>
                <a:endParaRPr lang="en-AU" dirty="0"/>
              </a:p>
            </p:txBody>
          </p:sp>
        </mc:Choice>
        <mc:Fallback xmlns="">
          <p:sp>
            <p:nvSpPr>
              <p:cNvPr id="5" name="Text Placeholder 4">
                <a:extLst>
                  <a:ext uri="{FF2B5EF4-FFF2-40B4-BE49-F238E27FC236}">
                    <a16:creationId xmlns:a16="http://schemas.microsoft.com/office/drawing/2014/main" id="{EF2DF78D-4682-C5BB-D943-E8CF3BD39EE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75BAE29-191B-EEBA-9A8A-679BA519F8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410436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F96CD6-05BB-8AFD-E984-099032021EA9}"/>
              </a:ext>
            </a:extLst>
          </p:cNvPr>
          <p:cNvSpPr>
            <a:spLocks noGrp="1"/>
          </p:cNvSpPr>
          <p:nvPr>
            <p:ph type="title"/>
          </p:nvPr>
        </p:nvSpPr>
        <p:spPr/>
        <p:txBody>
          <a:bodyPr/>
          <a:lstStyle/>
          <a:p>
            <a:r>
              <a:rPr lang="en-AU" dirty="0"/>
              <a:t>Incorrect 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CF410E4-958A-6AC2-7B57-6E5FA7B4E70F}"/>
                  </a:ext>
                </a:extLst>
              </p:cNvPr>
              <p:cNvSpPr>
                <a:spLocks noGrp="1"/>
              </p:cNvSpPr>
              <p:nvPr>
                <p:ph type="body" sz="quarter" idx="17"/>
              </p:nvPr>
            </p:nvSpPr>
            <p:spPr>
              <a:xfrm>
                <a:off x="360000" y="1567087"/>
                <a:ext cx="11484000" cy="4671788"/>
              </a:xfrm>
            </p:spPr>
            <p:txBody>
              <a:bodyPr/>
              <a:lstStyle/>
              <a:p>
                <a:r>
                  <a:rPr lang="en-AU" dirty="0"/>
                  <a:t>Find the equation of the line passing through </a:t>
                </a:r>
                <a14:m>
                  <m:oMath xmlns:m="http://schemas.openxmlformats.org/officeDocument/2006/math">
                    <m:r>
                      <a:rPr lang="en-AU" sz="1800" i="1" dirty="0" smtClean="0">
                        <a:latin typeface="Cambria Math" panose="02040503050406030204" pitchFamily="18" charset="0"/>
                        <a:ea typeface="Calibri" panose="020F0502020204030204" pitchFamily="34" charset="0"/>
                      </a:rPr>
                      <m:t>(−</m:t>
                    </m:r>
                    <m:r>
                      <a:rPr lang="en-AU" sz="1800" b="0" i="1" dirty="0" smtClean="0">
                        <a:latin typeface="Cambria Math" panose="02040503050406030204" pitchFamily="18" charset="0"/>
                        <a:ea typeface="Calibri" panose="020F0502020204030204" pitchFamily="34" charset="0"/>
                      </a:rPr>
                      <m:t>1</m:t>
                    </m:r>
                    <m:r>
                      <a:rPr lang="en-AU" sz="1800" i="1" dirty="0" smtClean="0">
                        <a:latin typeface="Cambria Math" panose="02040503050406030204" pitchFamily="18" charset="0"/>
                        <a:ea typeface="Calibri" panose="020F0502020204030204" pitchFamily="34" charset="0"/>
                      </a:rPr>
                      <m:t> </m:t>
                    </m:r>
                    <m:r>
                      <a:rPr lang="en-AU" sz="1800" b="0" i="1" dirty="0" smtClean="0">
                        <a:latin typeface="Cambria Math" panose="02040503050406030204" pitchFamily="18" charset="0"/>
                        <a:ea typeface="Calibri" panose="020F0502020204030204" pitchFamily="34" charset="0"/>
                      </a:rPr>
                      <m:t>−4</m:t>
                    </m:r>
                    <m:r>
                      <a:rPr lang="en-AU" sz="1800" i="1" dirty="0" smtClean="0">
                        <a:latin typeface="Cambria Math" panose="02040503050406030204" pitchFamily="18" charset="0"/>
                        <a:ea typeface="Calibri" panose="020F0502020204030204" pitchFamily="34" charset="0"/>
                      </a:rPr>
                      <m:t>)</m:t>
                    </m:r>
                  </m:oMath>
                </a14:m>
                <a:r>
                  <a:rPr lang="en-AU" sz="1800" dirty="0">
                    <a:ea typeface="Calibri" panose="020F0502020204030204" pitchFamily="34" charset="0"/>
                  </a:rPr>
                  <a:t> and </a:t>
                </a:r>
                <a14:m>
                  <m:oMath xmlns:m="http://schemas.openxmlformats.org/officeDocument/2006/math">
                    <m:r>
                      <a:rPr lang="en-AU" sz="1800" i="1" dirty="0" smtClean="0">
                        <a:latin typeface="Cambria Math" panose="02040503050406030204" pitchFamily="18" charset="0"/>
                        <a:ea typeface="Calibri" panose="020F0502020204030204" pitchFamily="34" charset="0"/>
                      </a:rPr>
                      <m:t>(5, </m:t>
                    </m:r>
                    <m:r>
                      <a:rPr lang="en-AU" sz="1800" b="0" i="1" dirty="0" smtClean="0">
                        <a:latin typeface="Cambria Math" panose="02040503050406030204" pitchFamily="18" charset="0"/>
                        <a:ea typeface="Calibri" panose="020F0502020204030204" pitchFamily="34" charset="0"/>
                      </a:rPr>
                      <m:t>−</m:t>
                    </m:r>
                    <m:r>
                      <a:rPr lang="en-AU" sz="1800" i="1" dirty="0">
                        <a:latin typeface="Cambria Math" panose="02040503050406030204" pitchFamily="18" charset="0"/>
                        <a:ea typeface="Calibri" panose="020F0502020204030204" pitchFamily="34" charset="0"/>
                      </a:rPr>
                      <m:t>8</m:t>
                    </m:r>
                    <m:r>
                      <a:rPr lang="en-AU" sz="1800" i="1" dirty="0" smtClean="0">
                        <a:latin typeface="Cambria Math" panose="02040503050406030204" pitchFamily="18" charset="0"/>
                        <a:ea typeface="Calibri" panose="020F0502020204030204" pitchFamily="34" charset="0"/>
                      </a:rPr>
                      <m:t>).</m:t>
                    </m:r>
                  </m:oMath>
                </a14:m>
                <a:endParaRPr lang="en-AU" sz="1800" dirty="0">
                  <a:ea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m:t>
                      </m:r>
                      <m:r>
                        <a:rPr lang="en-AU" sz="1800" b="0" i="1" smtClean="0">
                          <a:latin typeface="Cambria Math" panose="02040503050406030204" pitchFamily="18" charset="0"/>
                          <a:ea typeface="Calibri" panose="020F0502020204030204" pitchFamily="34" charset="0"/>
                        </a:rPr>
                        <m:t>𝑚𝑥</m:t>
                      </m:r>
                      <m:r>
                        <a:rPr lang="en-AU" sz="1800" b="0" i="1" smtClean="0">
                          <a:latin typeface="Cambria Math" panose="02040503050406030204" pitchFamily="18" charset="0"/>
                          <a:ea typeface="Calibri" panose="020F0502020204030204" pitchFamily="34" charset="0"/>
                        </a:rPr>
                        <m:t>+</m:t>
                      </m:r>
                      <m:r>
                        <a:rPr lang="en-AU" sz="1800" b="0" i="1" smtClean="0">
                          <a:latin typeface="Cambria Math" panose="02040503050406030204" pitchFamily="18" charset="0"/>
                          <a:ea typeface="Calibri" panose="020F0502020204030204" pitchFamily="34" charset="0"/>
                        </a:rPr>
                        <m:t>𝑐</m:t>
                      </m:r>
                    </m:oMath>
                  </m:oMathPara>
                </a14:m>
                <a:endParaRPr lang="en-AU" sz="1800" dirty="0">
                  <a:ea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𝑚</m:t>
                      </m:r>
                      <m:r>
                        <a:rPr lang="en-AU" sz="1800" b="0" i="1" smtClean="0">
                          <a:latin typeface="Cambria Math" panose="02040503050406030204" pitchFamily="18" charset="0"/>
                          <a:ea typeface="Calibri" panose="020F0502020204030204" pitchFamily="34" charset="0"/>
                        </a:rPr>
                        <m:t>=</m:t>
                      </m:r>
                      <m:f>
                        <m:fPr>
                          <m:ctrlPr>
                            <a:rPr lang="en-AU" sz="1800" i="1">
                              <a:latin typeface="Cambria Math" panose="02040503050406030204" pitchFamily="18" charset="0"/>
                              <a:ea typeface="Calibri" panose="020F0502020204030204" pitchFamily="34" charset="0"/>
                            </a:rPr>
                          </m:ctrlPr>
                        </m:fPr>
                        <m:num>
                          <m:sSub>
                            <m:sSubPr>
                              <m:ctrlPr>
                                <a:rPr lang="en-AU" sz="1800" i="1">
                                  <a:latin typeface="Cambria Math" panose="02040503050406030204" pitchFamily="18" charset="0"/>
                                  <a:ea typeface="Calibri" panose="020F0502020204030204" pitchFamily="34" charset="0"/>
                                </a:rPr>
                              </m:ctrlPr>
                            </m:sSubPr>
                            <m:e>
                              <m:r>
                                <a:rPr lang="en-AU" sz="1800" i="1">
                                  <a:latin typeface="Cambria Math" panose="02040503050406030204" pitchFamily="18" charset="0"/>
                                  <a:ea typeface="Calibri" panose="020F0502020204030204" pitchFamily="34" charset="0"/>
                                </a:rPr>
                                <m:t>𝑦</m:t>
                              </m:r>
                            </m:e>
                            <m:sub>
                              <m:r>
                                <a:rPr lang="en-AU" sz="1800" b="0" i="1" smtClean="0">
                                  <a:latin typeface="Cambria Math" panose="02040503050406030204" pitchFamily="18" charset="0"/>
                                  <a:ea typeface="Calibri" panose="020F0502020204030204" pitchFamily="34" charset="0"/>
                                </a:rPr>
                                <m:t>2</m:t>
                              </m:r>
                            </m:sub>
                          </m:sSub>
                          <m:r>
                            <a:rPr lang="en-AU" sz="1800" i="1">
                              <a:latin typeface="Cambria Math" panose="02040503050406030204" pitchFamily="18" charset="0"/>
                              <a:ea typeface="Calibri" panose="020F0502020204030204" pitchFamily="34" charset="0"/>
                            </a:rPr>
                            <m:t>−</m:t>
                          </m:r>
                          <m:sSub>
                            <m:sSubPr>
                              <m:ctrlPr>
                                <a:rPr lang="en-AU" sz="1800" i="1">
                                  <a:latin typeface="Cambria Math" panose="02040503050406030204" pitchFamily="18" charset="0"/>
                                  <a:ea typeface="Calibri" panose="020F0502020204030204" pitchFamily="34" charset="0"/>
                                </a:rPr>
                              </m:ctrlPr>
                            </m:sSubPr>
                            <m:e>
                              <m:r>
                                <a:rPr lang="en-AU" sz="1800" i="1">
                                  <a:latin typeface="Cambria Math" panose="02040503050406030204" pitchFamily="18" charset="0"/>
                                  <a:ea typeface="Calibri" panose="020F0502020204030204" pitchFamily="34" charset="0"/>
                                </a:rPr>
                                <m:t>𝑦</m:t>
                              </m:r>
                            </m:e>
                            <m:sub>
                              <m:r>
                                <a:rPr lang="en-AU" sz="1800" i="1">
                                  <a:latin typeface="Cambria Math" panose="02040503050406030204" pitchFamily="18" charset="0"/>
                                  <a:ea typeface="Calibri" panose="020F0502020204030204" pitchFamily="34" charset="0"/>
                                </a:rPr>
                                <m:t>1</m:t>
                              </m:r>
                            </m:sub>
                          </m:sSub>
                        </m:num>
                        <m:den>
                          <m:r>
                            <a:rPr lang="en-AU" sz="1800" b="0" i="1" smtClean="0">
                              <a:latin typeface="Cambria Math" panose="02040503050406030204" pitchFamily="18" charset="0"/>
                              <a:ea typeface="Calibri" panose="020F0502020204030204" pitchFamily="34" charset="0"/>
                            </a:rPr>
                            <m:t>𝑥</m:t>
                          </m:r>
                          <m:r>
                            <a:rPr lang="en-AU" sz="1800" i="1">
                              <a:latin typeface="Cambria Math" panose="02040503050406030204" pitchFamily="18" charset="0"/>
                              <a:ea typeface="Calibri" panose="020F0502020204030204" pitchFamily="34" charset="0"/>
                            </a:rPr>
                            <m:t>−</m:t>
                          </m:r>
                          <m:r>
                            <a:rPr lang="en-AU" sz="1800" b="0" i="1" smtClean="0">
                              <a:latin typeface="Cambria Math" panose="02040503050406030204" pitchFamily="18" charset="0"/>
                              <a:ea typeface="Calibri" panose="020F0502020204030204" pitchFamily="34" charset="0"/>
                            </a:rPr>
                            <m:t>𝑥</m:t>
                          </m:r>
                        </m:den>
                      </m:f>
                    </m:oMath>
                  </m:oMathPara>
                </a14:m>
                <a:endParaRPr lang="en-AU" sz="1800" dirty="0">
                  <a:ea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𝑚</m:t>
                      </m:r>
                      <m:r>
                        <a:rPr lang="en-AU" sz="1800" b="0" i="1" smtClean="0">
                          <a:latin typeface="Cambria Math" panose="02040503050406030204" pitchFamily="18" charset="0"/>
                          <a:ea typeface="Calibri" panose="020F0502020204030204" pitchFamily="34" charset="0"/>
                        </a:rPr>
                        <m:t>=</m:t>
                      </m:r>
                      <m:f>
                        <m:fPr>
                          <m:ctrlPr>
                            <a:rPr lang="en-AU" sz="1800" b="0" i="1" smtClean="0">
                              <a:latin typeface="Cambria Math" panose="02040503050406030204" pitchFamily="18" charset="0"/>
                              <a:ea typeface="Calibri" panose="020F0502020204030204" pitchFamily="34" charset="0"/>
                            </a:rPr>
                          </m:ctrlPr>
                        </m:fPr>
                        <m:num>
                          <m:r>
                            <a:rPr lang="en-AU" sz="1800" b="0" i="1" smtClean="0">
                              <a:latin typeface="Cambria Math" panose="02040503050406030204" pitchFamily="18" charset="0"/>
                              <a:ea typeface="Calibri" panose="020F0502020204030204" pitchFamily="34" charset="0"/>
                            </a:rPr>
                            <m:t>−8−(−4)</m:t>
                          </m:r>
                        </m:num>
                        <m:den>
                          <m:r>
                            <a:rPr lang="en-AU" sz="1800" b="0" i="1" smtClean="0">
                              <a:latin typeface="Cambria Math" panose="02040503050406030204" pitchFamily="18" charset="0"/>
                              <a:ea typeface="Calibri" panose="020F0502020204030204" pitchFamily="34" charset="0"/>
                            </a:rPr>
                            <m:t>5−(−1)</m:t>
                          </m:r>
                        </m:den>
                      </m:f>
                    </m:oMath>
                  </m:oMathPara>
                </a14:m>
                <a:endParaRPr lang="en-AU" sz="1800" dirty="0">
                  <a:ea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𝑚</m:t>
                      </m:r>
                      <m:r>
                        <a:rPr lang="en-AU" sz="1800" b="0" i="1" smtClean="0">
                          <a:latin typeface="Cambria Math" panose="02040503050406030204" pitchFamily="18" charset="0"/>
                          <a:ea typeface="Calibri" panose="020F0502020204030204" pitchFamily="34" charset="0"/>
                        </a:rPr>
                        <m:t>=</m:t>
                      </m:r>
                      <m:f>
                        <m:fPr>
                          <m:ctrlPr>
                            <a:rPr lang="en-AU" sz="1800" b="0" i="1" smtClean="0">
                              <a:latin typeface="Cambria Math" panose="02040503050406030204" pitchFamily="18" charset="0"/>
                              <a:ea typeface="Calibri" panose="020F0502020204030204" pitchFamily="34" charset="0"/>
                            </a:rPr>
                          </m:ctrlPr>
                        </m:fPr>
                        <m:num>
                          <m:r>
                            <a:rPr lang="en-AU" sz="1800" b="0" i="1" smtClean="0">
                              <a:latin typeface="Cambria Math" panose="02040503050406030204" pitchFamily="18" charset="0"/>
                              <a:ea typeface="Calibri" panose="020F0502020204030204" pitchFamily="34" charset="0"/>
                            </a:rPr>
                            <m:t>−4</m:t>
                          </m:r>
                        </m:num>
                        <m:den>
                          <m:r>
                            <a:rPr lang="en-AU" sz="1800" b="0" i="1" smtClean="0">
                              <a:latin typeface="Cambria Math" panose="02040503050406030204" pitchFamily="18" charset="0"/>
                              <a:ea typeface="Calibri" panose="020F0502020204030204" pitchFamily="34" charset="0"/>
                            </a:rPr>
                            <m:t>6</m:t>
                          </m:r>
                        </m:den>
                      </m:f>
                    </m:oMath>
                  </m:oMathPara>
                </a14:m>
                <a:endParaRPr lang="en-AU" sz="1800" dirty="0">
                  <a:ea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𝑚</m:t>
                      </m:r>
                      <m:r>
                        <a:rPr lang="en-AU" sz="1800" b="0" i="1" smtClean="0">
                          <a:latin typeface="Cambria Math" panose="02040503050406030204" pitchFamily="18" charset="0"/>
                          <a:ea typeface="Calibri" panose="020F0502020204030204" pitchFamily="34" charset="0"/>
                        </a:rPr>
                        <m:t>=−</m:t>
                      </m:r>
                      <m:f>
                        <m:fPr>
                          <m:ctrlPr>
                            <a:rPr lang="en-AU" sz="1800" b="0" i="1" smtClean="0">
                              <a:latin typeface="Cambria Math" panose="02040503050406030204" pitchFamily="18" charset="0"/>
                              <a:ea typeface="Calibri" panose="020F0502020204030204" pitchFamily="34" charset="0"/>
                            </a:rPr>
                          </m:ctrlPr>
                        </m:fPr>
                        <m:num>
                          <m:r>
                            <a:rPr lang="en-AU" sz="1800" b="0" i="1" smtClean="0">
                              <a:latin typeface="Cambria Math" panose="02040503050406030204" pitchFamily="18" charset="0"/>
                              <a:ea typeface="Calibri" panose="020F0502020204030204" pitchFamily="34" charset="0"/>
                            </a:rPr>
                            <m:t>2</m:t>
                          </m:r>
                        </m:num>
                        <m:den>
                          <m:r>
                            <a:rPr lang="en-AU" sz="1800" b="0" i="1" smtClean="0">
                              <a:latin typeface="Cambria Math" panose="02040503050406030204" pitchFamily="18" charset="0"/>
                              <a:ea typeface="Calibri" panose="020F0502020204030204" pitchFamily="34" charset="0"/>
                            </a:rPr>
                            <m:t>3</m:t>
                          </m:r>
                        </m:den>
                      </m:f>
                    </m:oMath>
                  </m:oMathPara>
                </a14:m>
                <a:endParaRPr lang="en-AU" sz="1800" dirty="0">
                  <a:ea typeface="Calibri" panose="020F0502020204030204" pitchFamily="34" charset="0"/>
                </a:endParaRPr>
              </a:p>
              <a:p>
                <a:endParaRPr lang="en-AU" dirty="0"/>
              </a:p>
            </p:txBody>
          </p:sp>
        </mc:Choice>
        <mc:Fallback xmlns="">
          <p:sp>
            <p:nvSpPr>
              <p:cNvPr id="5" name="Text Placeholder 4">
                <a:extLst>
                  <a:ext uri="{FF2B5EF4-FFF2-40B4-BE49-F238E27FC236}">
                    <a16:creationId xmlns:a16="http://schemas.microsoft.com/office/drawing/2014/main" id="{8CF410E4-958A-6AC2-7B57-6E5FA7B4E70F}"/>
                  </a:ext>
                </a:extLst>
              </p:cNvPr>
              <p:cNvSpPr>
                <a:spLocks noGrp="1" noRot="1" noChangeAspect="1" noMove="1" noResize="1" noEditPoints="1" noAdjustHandles="1" noChangeArrowheads="1" noChangeShapeType="1" noTextEdit="1"/>
              </p:cNvSpPr>
              <p:nvPr>
                <p:ph type="body" sz="quarter" idx="17"/>
              </p:nvPr>
            </p:nvSpPr>
            <p:spPr>
              <a:xfrm>
                <a:off x="360000" y="1567087"/>
                <a:ext cx="11484000" cy="4671788"/>
              </a:xfrm>
              <a:blipFill>
                <a:blip r:embed="rId2"/>
                <a:stretch>
                  <a:fillRect l="-1327" b="-13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AAC6D91D-0AC0-CBDC-A4F9-59CDF3BBCDD2}"/>
                  </a:ext>
                </a:extLst>
              </p:cNvPr>
              <p:cNvSpPr txBox="1">
                <a:spLocks/>
              </p:cNvSpPr>
              <p:nvPr/>
            </p:nvSpPr>
            <p:spPr>
              <a:xfrm>
                <a:off x="6409124" y="2455978"/>
                <a:ext cx="4714876" cy="392145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m:t>
                      </m:r>
                      <m:sSub>
                        <m:sSubPr>
                          <m:ctrlPr>
                            <a:rPr lang="en-AU" sz="1800" b="0" i="1" smtClean="0">
                              <a:latin typeface="Cambria Math" panose="02040503050406030204" pitchFamily="18" charset="0"/>
                              <a:ea typeface="Calibri" panose="020F0502020204030204" pitchFamily="34" charset="0"/>
                            </a:rPr>
                          </m:ctrlPr>
                        </m:sSubPr>
                        <m:e>
                          <m:r>
                            <a:rPr lang="en-AU" sz="1800" b="0" i="1" smtClean="0">
                              <a:latin typeface="Cambria Math" panose="02040503050406030204" pitchFamily="18" charset="0"/>
                              <a:ea typeface="Calibri" panose="020F0502020204030204" pitchFamily="34" charset="0"/>
                            </a:rPr>
                            <m:t>𝑦</m:t>
                          </m:r>
                        </m:e>
                        <m:sub>
                          <m:r>
                            <a:rPr lang="en-AU" sz="1800" b="0" i="1" smtClean="0">
                              <a:latin typeface="Cambria Math" panose="02040503050406030204" pitchFamily="18" charset="0"/>
                              <a:ea typeface="Calibri" panose="020F0502020204030204" pitchFamily="34" charset="0"/>
                            </a:rPr>
                            <m:t>1</m:t>
                          </m:r>
                        </m:sub>
                      </m:sSub>
                      <m:r>
                        <a:rPr lang="en-AU" sz="1800" b="0" i="1" smtClean="0">
                          <a:latin typeface="Cambria Math" panose="02040503050406030204" pitchFamily="18" charset="0"/>
                          <a:ea typeface="Calibri" panose="020F0502020204030204" pitchFamily="34" charset="0"/>
                        </a:rPr>
                        <m:t>=</m:t>
                      </m:r>
                      <m:r>
                        <a:rPr lang="en-AU" sz="1800" b="0" i="1" smtClean="0">
                          <a:latin typeface="Cambria Math" panose="02040503050406030204" pitchFamily="18" charset="0"/>
                          <a:ea typeface="Calibri" panose="020F0502020204030204" pitchFamily="34" charset="0"/>
                        </a:rPr>
                        <m:t>𝑚</m:t>
                      </m:r>
                      <m:r>
                        <a:rPr lang="en-AU" sz="1800" b="0" i="1" smtClean="0">
                          <a:latin typeface="Cambria Math" panose="02040503050406030204" pitchFamily="18" charset="0"/>
                          <a:ea typeface="Calibri" panose="020F0502020204030204" pitchFamily="34" charset="0"/>
                        </a:rPr>
                        <m:t>(</m:t>
                      </m:r>
                      <m:r>
                        <a:rPr lang="en-AU" sz="1800" b="0" i="1" smtClean="0">
                          <a:latin typeface="Cambria Math" panose="02040503050406030204" pitchFamily="18" charset="0"/>
                          <a:ea typeface="Calibri" panose="020F0502020204030204" pitchFamily="34" charset="0"/>
                        </a:rPr>
                        <m:t>𝑥</m:t>
                      </m:r>
                      <m:r>
                        <a:rPr lang="en-AU" sz="1800" b="0" i="1" smtClean="0">
                          <a:latin typeface="Cambria Math" panose="02040503050406030204" pitchFamily="18" charset="0"/>
                          <a:ea typeface="Calibri" panose="020F0502020204030204" pitchFamily="34" charset="0"/>
                        </a:rPr>
                        <m:t>−</m:t>
                      </m:r>
                      <m:sSub>
                        <m:sSubPr>
                          <m:ctrlPr>
                            <a:rPr lang="en-AU" sz="1800" b="0" i="1" smtClean="0">
                              <a:latin typeface="Cambria Math" panose="02040503050406030204" pitchFamily="18" charset="0"/>
                              <a:ea typeface="Calibri" panose="020F0502020204030204" pitchFamily="34" charset="0"/>
                            </a:rPr>
                          </m:ctrlPr>
                        </m:sSubPr>
                        <m:e>
                          <m:r>
                            <a:rPr lang="en-AU" sz="1800" b="0" i="1" smtClean="0">
                              <a:latin typeface="Cambria Math" panose="02040503050406030204" pitchFamily="18" charset="0"/>
                              <a:ea typeface="Calibri" panose="020F0502020204030204" pitchFamily="34" charset="0"/>
                            </a:rPr>
                            <m:t>𝑥</m:t>
                          </m:r>
                        </m:e>
                        <m:sub>
                          <m:r>
                            <a:rPr lang="en-AU" sz="1800" b="0" i="1" smtClean="0">
                              <a:latin typeface="Cambria Math" panose="02040503050406030204" pitchFamily="18" charset="0"/>
                              <a:ea typeface="Calibri" panose="020F0502020204030204" pitchFamily="34" charset="0"/>
                            </a:rPr>
                            <m:t>1</m:t>
                          </m:r>
                        </m:sub>
                      </m:sSub>
                      <m:r>
                        <a:rPr lang="en-AU" sz="1800" b="0" i="1" smtClean="0">
                          <a:latin typeface="Cambria Math" panose="02040503050406030204" pitchFamily="18" charset="0"/>
                          <a:ea typeface="Calibri" panose="020F0502020204030204" pitchFamily="34" charset="0"/>
                        </a:rPr>
                        <m:t>)</m:t>
                      </m:r>
                    </m:oMath>
                  </m:oMathPara>
                </a14:m>
                <a:endParaRPr lang="en-AU" sz="1800" dirty="0">
                  <a:ea typeface="Calibri" panose="020F0502020204030204" pitchFamily="34" charset="0"/>
                </a:endParaRPr>
              </a:p>
              <a:p>
                <a:pPr>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−8=−</m:t>
                      </m:r>
                      <m:f>
                        <m:fPr>
                          <m:ctrlPr>
                            <a:rPr lang="en-AU" sz="1800" b="0" i="1" smtClean="0">
                              <a:latin typeface="Cambria Math" panose="02040503050406030204" pitchFamily="18" charset="0"/>
                              <a:ea typeface="Calibri" panose="020F0502020204030204" pitchFamily="34" charset="0"/>
                            </a:rPr>
                          </m:ctrlPr>
                        </m:fPr>
                        <m:num>
                          <m:r>
                            <a:rPr lang="en-AU" sz="1800" b="0" i="1" smtClean="0">
                              <a:latin typeface="Cambria Math" panose="02040503050406030204" pitchFamily="18" charset="0"/>
                              <a:ea typeface="Calibri" panose="020F0502020204030204" pitchFamily="34" charset="0"/>
                            </a:rPr>
                            <m:t>2</m:t>
                          </m:r>
                        </m:num>
                        <m:den>
                          <m:r>
                            <a:rPr lang="en-AU" sz="1800" b="0" i="1" smtClean="0">
                              <a:latin typeface="Cambria Math" panose="02040503050406030204" pitchFamily="18" charset="0"/>
                              <a:ea typeface="Calibri" panose="020F0502020204030204" pitchFamily="34" charset="0"/>
                            </a:rPr>
                            <m:t>3</m:t>
                          </m:r>
                        </m:den>
                      </m:f>
                      <m:r>
                        <a:rPr lang="en-AU" sz="1800" b="0" i="1" smtClean="0">
                          <a:latin typeface="Cambria Math" panose="02040503050406030204" pitchFamily="18" charset="0"/>
                          <a:ea typeface="Calibri" panose="020F0502020204030204" pitchFamily="34" charset="0"/>
                        </a:rPr>
                        <m:t>(</m:t>
                      </m:r>
                      <m:r>
                        <a:rPr lang="en-AU" sz="1800" b="0" i="1" smtClean="0">
                          <a:latin typeface="Cambria Math" panose="02040503050406030204" pitchFamily="18" charset="0"/>
                          <a:ea typeface="Calibri" panose="020F0502020204030204" pitchFamily="34" charset="0"/>
                        </a:rPr>
                        <m:t>𝑥</m:t>
                      </m:r>
                      <m:r>
                        <a:rPr lang="en-AU" sz="1800" b="0" i="1" smtClean="0">
                          <a:latin typeface="Cambria Math" panose="02040503050406030204" pitchFamily="18" charset="0"/>
                          <a:ea typeface="Calibri" panose="020F0502020204030204" pitchFamily="34" charset="0"/>
                        </a:rPr>
                        <m:t>−5)</m:t>
                      </m:r>
                    </m:oMath>
                  </m:oMathPara>
                </a14:m>
                <a:endParaRPr lang="en-AU" sz="1800" dirty="0">
                  <a:ea typeface="Calibri" panose="020F0502020204030204" pitchFamily="34" charset="0"/>
                </a:endParaRPr>
              </a:p>
              <a:p>
                <a:pPr>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−8=−</m:t>
                      </m:r>
                      <m:f>
                        <m:fPr>
                          <m:ctrlPr>
                            <a:rPr lang="en-AU" sz="1800" b="0" i="1" smtClean="0">
                              <a:latin typeface="Cambria Math" panose="02040503050406030204" pitchFamily="18" charset="0"/>
                              <a:ea typeface="Calibri" panose="020F0502020204030204" pitchFamily="34" charset="0"/>
                            </a:rPr>
                          </m:ctrlPr>
                        </m:fPr>
                        <m:num>
                          <m:r>
                            <a:rPr lang="en-AU" sz="1800" b="0" i="1" smtClean="0">
                              <a:latin typeface="Cambria Math" panose="02040503050406030204" pitchFamily="18" charset="0"/>
                              <a:ea typeface="Calibri" panose="020F0502020204030204" pitchFamily="34" charset="0"/>
                            </a:rPr>
                            <m:t>2</m:t>
                          </m:r>
                        </m:num>
                        <m:den>
                          <m:r>
                            <a:rPr lang="en-AU" sz="1800" b="0" i="1" smtClean="0">
                              <a:latin typeface="Cambria Math" panose="02040503050406030204" pitchFamily="18" charset="0"/>
                              <a:ea typeface="Calibri" panose="020F0502020204030204" pitchFamily="34" charset="0"/>
                            </a:rPr>
                            <m:t>3</m:t>
                          </m:r>
                        </m:den>
                      </m:f>
                      <m:r>
                        <a:rPr lang="en-AU" sz="1800" b="0" i="1" smtClean="0">
                          <a:latin typeface="Cambria Math" panose="02040503050406030204" pitchFamily="18" charset="0"/>
                          <a:ea typeface="Calibri" panose="020F0502020204030204" pitchFamily="34" charset="0"/>
                        </a:rPr>
                        <m:t>𝑥</m:t>
                      </m:r>
                      <m:r>
                        <a:rPr lang="en-AU" sz="1800" b="0" i="1" smtClean="0">
                          <a:latin typeface="Cambria Math" panose="02040503050406030204" pitchFamily="18" charset="0"/>
                          <a:ea typeface="Calibri" panose="020F0502020204030204" pitchFamily="34" charset="0"/>
                        </a:rPr>
                        <m:t>+</m:t>
                      </m:r>
                      <m:f>
                        <m:fPr>
                          <m:ctrlPr>
                            <a:rPr lang="en-AU" sz="1800" b="0" i="1" smtClean="0">
                              <a:latin typeface="Cambria Math" panose="02040503050406030204" pitchFamily="18" charset="0"/>
                              <a:ea typeface="Calibri" panose="020F0502020204030204" pitchFamily="34" charset="0"/>
                            </a:rPr>
                          </m:ctrlPr>
                        </m:fPr>
                        <m:num>
                          <m:r>
                            <a:rPr lang="en-AU" sz="1800" b="0" i="1" smtClean="0">
                              <a:latin typeface="Cambria Math" panose="02040503050406030204" pitchFamily="18" charset="0"/>
                              <a:ea typeface="Calibri" panose="020F0502020204030204" pitchFamily="34" charset="0"/>
                            </a:rPr>
                            <m:t>10</m:t>
                          </m:r>
                        </m:num>
                        <m:den>
                          <m:r>
                            <a:rPr lang="en-AU" sz="1800" b="0" i="1" smtClean="0">
                              <a:latin typeface="Cambria Math" panose="02040503050406030204" pitchFamily="18" charset="0"/>
                              <a:ea typeface="Calibri" panose="020F0502020204030204" pitchFamily="34" charset="0"/>
                            </a:rPr>
                            <m:t>3</m:t>
                          </m:r>
                        </m:den>
                      </m:f>
                    </m:oMath>
                  </m:oMathPara>
                </a14:m>
                <a:endParaRPr lang="en-AU" sz="1800" dirty="0">
                  <a:ea typeface="Calibri" panose="020F0502020204030204" pitchFamily="34" charset="0"/>
                </a:endParaRPr>
              </a:p>
              <a:p>
                <a:pPr>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libri" panose="020F0502020204030204" pitchFamily="34" charset="0"/>
                        </a:rPr>
                        <m:t>𝑦</m:t>
                      </m:r>
                      <m:r>
                        <a:rPr lang="en-AU" sz="1800" b="0" i="1" smtClean="0">
                          <a:latin typeface="Cambria Math" panose="02040503050406030204" pitchFamily="18" charset="0"/>
                          <a:ea typeface="Calibri" panose="020F0502020204030204" pitchFamily="34" charset="0"/>
                        </a:rPr>
                        <m:t>=−2</m:t>
                      </m:r>
                      <m:r>
                        <a:rPr lang="en-AU" sz="1800" b="0" i="1" smtClean="0">
                          <a:latin typeface="Cambria Math" panose="02040503050406030204" pitchFamily="18" charset="0"/>
                          <a:ea typeface="Calibri" panose="020F0502020204030204" pitchFamily="34" charset="0"/>
                        </a:rPr>
                        <m:t>𝑥</m:t>
                      </m:r>
                      <m:r>
                        <a:rPr lang="en-AU" sz="1800" b="0" i="1" smtClean="0">
                          <a:latin typeface="Cambria Math" panose="02040503050406030204" pitchFamily="18" charset="0"/>
                          <a:ea typeface="Calibri" panose="020F0502020204030204" pitchFamily="34" charset="0"/>
                        </a:rPr>
                        <m:t>+</m:t>
                      </m:r>
                      <m:f>
                        <m:fPr>
                          <m:ctrlPr>
                            <a:rPr lang="en-AU" sz="1800" b="0" i="1" smtClean="0">
                              <a:latin typeface="Cambria Math" panose="02040503050406030204" pitchFamily="18" charset="0"/>
                              <a:ea typeface="Calibri" panose="020F0502020204030204" pitchFamily="34" charset="0"/>
                            </a:rPr>
                          </m:ctrlPr>
                        </m:fPr>
                        <m:num>
                          <m:r>
                            <a:rPr lang="en-AU" sz="1800" b="0" i="1" smtClean="0">
                              <a:latin typeface="Cambria Math" panose="02040503050406030204" pitchFamily="18" charset="0"/>
                              <a:ea typeface="Calibri" panose="020F0502020204030204" pitchFamily="34" charset="0"/>
                            </a:rPr>
                            <m:t>34</m:t>
                          </m:r>
                        </m:num>
                        <m:den>
                          <m:r>
                            <a:rPr lang="en-AU" sz="1800" b="0" i="1" smtClean="0">
                              <a:latin typeface="Cambria Math" panose="02040503050406030204" pitchFamily="18" charset="0"/>
                              <a:ea typeface="Calibri" panose="020F0502020204030204" pitchFamily="34" charset="0"/>
                            </a:rPr>
                            <m:t>3</m:t>
                          </m:r>
                        </m:den>
                      </m:f>
                    </m:oMath>
                  </m:oMathPara>
                </a14:m>
                <a:endParaRPr lang="en-AU" sz="1800" dirty="0">
                  <a:ea typeface="Calibri" panose="020F0502020204030204" pitchFamily="34" charset="0"/>
                </a:endParaRPr>
              </a:p>
              <a:p>
                <a:pPr>
                  <a:lnSpc>
                    <a:spcPct val="250000"/>
                  </a:lnSpc>
                </a:pPr>
                <a:endParaRPr lang="en-AU" dirty="0"/>
              </a:p>
            </p:txBody>
          </p:sp>
        </mc:Choice>
        <mc:Fallback xmlns="">
          <p:sp>
            <p:nvSpPr>
              <p:cNvPr id="6" name="Text Placeholder 4">
                <a:extLst>
                  <a:ext uri="{FF2B5EF4-FFF2-40B4-BE49-F238E27FC236}">
                    <a16:creationId xmlns:a16="http://schemas.microsoft.com/office/drawing/2014/main" id="{AAC6D91D-0AC0-CBDC-A4F9-59CDF3BBCDD2}"/>
                  </a:ext>
                </a:extLst>
              </p:cNvPr>
              <p:cNvSpPr txBox="1">
                <a:spLocks noRot="1" noChangeAspect="1" noMove="1" noResize="1" noEditPoints="1" noAdjustHandles="1" noChangeArrowheads="1" noChangeShapeType="1" noTextEdit="1"/>
              </p:cNvSpPr>
              <p:nvPr/>
            </p:nvSpPr>
            <p:spPr>
              <a:xfrm>
                <a:off x="6409124" y="2455978"/>
                <a:ext cx="4714876" cy="3921459"/>
              </a:xfrm>
              <a:prstGeom prst="rect">
                <a:avLst/>
              </a:prstGeom>
              <a:blipFill>
                <a:blip r:embed="rId3"/>
                <a:stretch>
                  <a:fillRect b="-1400"/>
                </a:stretch>
              </a:blipFill>
            </p:spPr>
            <p:txBody>
              <a:bodyPr/>
              <a:lstStyle/>
              <a:p>
                <a:r>
                  <a:rPr lang="en-AU">
                    <a:noFill/>
                  </a:rPr>
                  <a:t> </a:t>
                </a:r>
              </a:p>
            </p:txBody>
          </p:sp>
        </mc:Fallback>
      </mc:AlternateContent>
      <p:cxnSp>
        <p:nvCxnSpPr>
          <p:cNvPr id="11" name="Straight Connector 10">
            <a:extLst>
              <a:ext uri="{FF2B5EF4-FFF2-40B4-BE49-F238E27FC236}">
                <a16:creationId xmlns:a16="http://schemas.microsoft.com/office/drawing/2014/main" id="{13C0122F-29C0-E93F-4E98-03B15D1ABB70}"/>
              </a:ext>
              <a:ext uri="{C183D7F6-B498-43B3-948B-1728B52AA6E4}">
                <adec:decorative xmlns:adec="http://schemas.microsoft.com/office/drawing/2017/decorative" val="1"/>
              </a:ext>
            </a:extLst>
          </p:cNvPr>
          <p:cNvCxnSpPr/>
          <p:nvPr/>
        </p:nvCxnSpPr>
        <p:spPr>
          <a:xfrm>
            <a:off x="5753100" y="2663901"/>
            <a:ext cx="0" cy="400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ular Callout 5">
            <a:extLst>
              <a:ext uri="{FF2B5EF4-FFF2-40B4-BE49-F238E27FC236}">
                <a16:creationId xmlns:a16="http://schemas.microsoft.com/office/drawing/2014/main" id="{40D773AC-A9C2-E1C8-CF07-6C50AE0754E3}"/>
              </a:ext>
            </a:extLst>
          </p:cNvPr>
          <p:cNvSpPr/>
          <p:nvPr/>
        </p:nvSpPr>
        <p:spPr>
          <a:xfrm>
            <a:off x="8554342" y="2181426"/>
            <a:ext cx="3400174" cy="1349026"/>
          </a:xfrm>
          <a:prstGeom prst="wedgeRoundRectCallout">
            <a:avLst>
              <a:gd name="adj1" fmla="val -86086"/>
              <a:gd name="adj2" fmla="val 432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What error has the student made?</a:t>
            </a:r>
          </a:p>
        </p:txBody>
      </p:sp>
      <p:sp>
        <p:nvSpPr>
          <p:cNvPr id="8" name="Rounded Rectangular Callout 5">
            <a:extLst>
              <a:ext uri="{FF2B5EF4-FFF2-40B4-BE49-F238E27FC236}">
                <a16:creationId xmlns:a16="http://schemas.microsoft.com/office/drawing/2014/main" id="{DE83F174-C3FB-CB77-158B-CE48ADBB4574}"/>
              </a:ext>
            </a:extLst>
          </p:cNvPr>
          <p:cNvSpPr/>
          <p:nvPr/>
        </p:nvSpPr>
        <p:spPr>
          <a:xfrm>
            <a:off x="8554342" y="4191938"/>
            <a:ext cx="3400174" cy="1349026"/>
          </a:xfrm>
          <a:prstGeom prst="wedgeRoundRectCallout">
            <a:avLst>
              <a:gd name="adj1" fmla="val -87652"/>
              <a:gd name="adj2" fmla="val -402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How can we learn from this error?</a:t>
            </a:r>
          </a:p>
        </p:txBody>
      </p:sp>
      <p:sp>
        <p:nvSpPr>
          <p:cNvPr id="2" name="Slide Number Placeholder 1">
            <a:extLst>
              <a:ext uri="{FF2B5EF4-FFF2-40B4-BE49-F238E27FC236}">
                <a16:creationId xmlns:a16="http://schemas.microsoft.com/office/drawing/2014/main" id="{297238A6-B886-E643-696C-639DAB8910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80483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76218-B129-49DE-ACFC-BAB9D9414ACE}">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8c6f0761-0ef4-4d3b-8fe8-3b60dff82ea3"/>
    <ds:schemaRef ds:uri="0d94be99-a0f6-44e7-93d1-7f56be2e14d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41616C9-DC52-4200-9F32-AA9DF3AC8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483</TotalTime>
  <Words>1460</Words>
  <Application>Microsoft Office PowerPoint</Application>
  <PresentationFormat>Widescreen</PresentationFormat>
  <Paragraphs>155</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Public Sans</vt:lpstr>
      <vt:lpstr>Times New Roman</vt:lpstr>
      <vt:lpstr>Calibri</vt:lpstr>
      <vt:lpstr>Cambria Math</vt:lpstr>
      <vt:lpstr>NSWG Corporate</vt:lpstr>
      <vt:lpstr>Linear functions</vt:lpstr>
      <vt:lpstr>Learning intentions and success criteria</vt:lpstr>
      <vt:lpstr>Connecting learning</vt:lpstr>
      <vt:lpstr>Working with linear functions (1)</vt:lpstr>
      <vt:lpstr>Working with linear functions (2)</vt:lpstr>
      <vt:lpstr>Point-gradient formula (1)</vt:lpstr>
      <vt:lpstr>Point-gradient formula (2)</vt:lpstr>
      <vt:lpstr>Point-gradient formula (3)</vt:lpstr>
      <vt:lpstr>Incorrect worked example (1)</vt:lpstr>
      <vt:lpstr>Incorrect worked example (2)</vt:lpstr>
      <vt:lpstr>Examining intercepts</vt:lpstr>
      <vt:lpstr>General form of an equation</vt:lpstr>
      <vt:lpstr>Independent practice</vt:lpstr>
      <vt:lpstr>Open middle problem</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 – Linear functions – slide deck</dc:title>
  <dc:creator>NSW Department of Education</dc:creator>
  <dcterms:created xsi:type="dcterms:W3CDTF">2025-07-16T02:20:01Z</dcterms:created>
  <dcterms:modified xsi:type="dcterms:W3CDTF">2025-12-03T00:36:20Z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