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5"/>
  </p:notesMasterIdLst>
  <p:handoutMasterIdLst>
    <p:handoutMasterId r:id="rId26"/>
  </p:handoutMasterIdLst>
  <p:sldIdLst>
    <p:sldId id="26505" r:id="rId5"/>
    <p:sldId id="26383" r:id="rId6"/>
    <p:sldId id="271" r:id="rId7"/>
    <p:sldId id="26523" r:id="rId8"/>
    <p:sldId id="26524" r:id="rId9"/>
    <p:sldId id="26520" r:id="rId10"/>
    <p:sldId id="26507" r:id="rId11"/>
    <p:sldId id="26519" r:id="rId12"/>
    <p:sldId id="26521" r:id="rId13"/>
    <p:sldId id="26518" r:id="rId14"/>
    <p:sldId id="26510" r:id="rId15"/>
    <p:sldId id="26512" r:id="rId16"/>
    <p:sldId id="26513" r:id="rId17"/>
    <p:sldId id="26511" r:id="rId18"/>
    <p:sldId id="26514" r:id="rId19"/>
    <p:sldId id="26515" r:id="rId20"/>
    <p:sldId id="26522" r:id="rId21"/>
    <p:sldId id="26517" r:id="rId22"/>
    <p:sldId id="360" r:id="rId23"/>
    <p:sldId id="361" r:id="rId24"/>
  </p:sldIdLst>
  <p:sldSz cx="12192000" cy="6858000"/>
  <p:notesSz cx="6858000" cy="9144000"/>
  <p:embeddedFontLst>
    <p:embeddedFont>
      <p:font typeface="Cambria Math" panose="02040503050406030204" pitchFamily="18" charset="0"/>
      <p:regular r:id="rId27"/>
    </p:embeddedFont>
    <p:embeddedFont>
      <p:font typeface="Public Sans" pitchFamily="2" charset="0"/>
      <p:regular r:id="rId28"/>
      <p:bold r:id="rId29"/>
      <p:italic r:id="rId30"/>
      <p:boldItalic r:id="rId31"/>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D0DDC327-329F-63FB-AC3C-6BF19EBC8462}" name="Leanne Tregea" initials="LT" userId="S::LEANNE.TREGEA@det.nsw.edu.au::f2e36c9a-d924-466d-9611-e6d4e51869ea" providerId="AD"/>
  <p188:author id="{4F1CB63D-989B-4ED3-C689-6E27F710C353}" name="Jennifer Smith" initials="JS" userId="S::JENNIFER.DOBOS@det.nsw.edu.au::7f9e27fc-fd2b-4362-b070-705aa97fa997" providerId="AD"/>
  <p188:author id="{C461638E-F1F5-7186-9758-0B4A52497F93}" name="Meagan Rodda" initials="MR" userId="S::Meagan.Rodda@det.nsw.edu.au::efecb8de-290d-42b5-96ee-00df0648c086" providerId="AD"/>
  <p188:author id="{263BDCEB-9FC8-4690-DFCB-22AE17C08782}" name="John Anderson" initials="JA" userId="S::John.Anderson69@det.nsw.edu.au::4665f8d5-4493-45a3-b249-2f437f25244d" providerId="AD"/>
  <p188:author id="{40B35DF0-CC9F-3161-6FCF-461AB008E215}" name="Renee Wells" initials="RW" userId="S::RENEE.WELLS@det.nsw.edu.au::e57bdea3-9d1d-4586-abc4-2c5c5bec4591" providerId="AD"/>
  <p188:author id="{FB6664F6-0480-2BED-BC34-E3CF4005A9EE}" name="Leena Ryan" initials="LR" userId="S::Leena.Ryan1@det.nsw.edu.au::9c67d486-9172-40ac-ba38-ccc164a357ad"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1/08/2025</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AF3C6-58C0-2352-7162-9297652889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ED97F-3091-4F46-3A16-7F00ABAC38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859D1-A66C-ADF3-80D7-AD15E8AB2CC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D022CD6B-6E78-B391-F51D-9F17EDA4D96C}"/>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68267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CAA77-09AB-D989-9297-53A951EA4E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1753C-EA35-B72A-E08F-042E275E36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A4D86-B99C-AB34-B9DE-14550E3029D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278AB43E-8042-94E8-B4BF-6B0DBA0E343B}"/>
              </a:ext>
            </a:extLst>
          </p:cNvPr>
          <p:cNvSpPr>
            <a:spLocks noGrp="1"/>
          </p:cNvSpPr>
          <p:nvPr>
            <p:ph type="sldNum" sz="quarter" idx="5"/>
          </p:nvPr>
        </p:nvSpPr>
        <p:spPr/>
        <p:txBody>
          <a:bodyPr/>
          <a:lstStyle/>
          <a:p>
            <a:fld id="{B07158C4-A119-4B78-9DE8-A50001BC31DC}" type="slidenum">
              <a:rPr lang="en-AU" smtClean="0"/>
              <a:pPr/>
              <a:t>10</a:t>
            </a:fld>
            <a:endParaRPr lang="en-AU" dirty="0"/>
          </a:p>
        </p:txBody>
      </p:sp>
    </p:spTree>
    <p:extLst>
      <p:ext uri="{BB962C8B-B14F-4D97-AF65-F5344CB8AC3E}">
        <p14:creationId xmlns:p14="http://schemas.microsoft.com/office/powerpoint/2010/main" val="901676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19</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20</a:t>
            </a:fld>
            <a:endParaRPr lang="en-AU" dirty="0"/>
          </a:p>
        </p:txBody>
      </p:sp>
    </p:spTree>
    <p:extLst>
      <p:ext uri="{BB962C8B-B14F-4D97-AF65-F5344CB8AC3E}">
        <p14:creationId xmlns:p14="http://schemas.microsoft.com/office/powerpoint/2010/main" val="1810535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dirty="0"/>
              <a:t>Click icon to add picture</a:t>
            </a:r>
            <a:endParaRPr lang="en-AU" dirty="0"/>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dirty="0"/>
              <a:t>Click icon to add picture</a:t>
            </a:r>
            <a:endParaRPr lang="en-AU" dirty="0"/>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4.png"/><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20.pn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4.png"/><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Odd and even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latin typeface="+mj-lt"/>
              </a:rPr>
              <a:t>Unit 2 – Introduction to functions</a:t>
            </a:r>
          </a:p>
        </p:txBody>
      </p:sp>
      <p:pic>
        <p:nvPicPr>
          <p:cNvPr id="2" name="Picture 1">
            <a:extLst>
              <a:ext uri="{FF2B5EF4-FFF2-40B4-BE49-F238E27FC236}">
                <a16:creationId xmlns:a16="http://schemas.microsoft.com/office/drawing/2014/main" id="{ECCA9774-6841-EF53-A83C-2A651854C78A}"/>
              </a:ext>
              <a:ext uri="{C183D7F6-B498-43B3-948B-1728B52AA6E4}">
                <adec:decorative xmlns:adec="http://schemas.microsoft.com/office/drawing/2017/decorative" val="1"/>
              </a:ext>
            </a:extLst>
          </p:cNvPr>
          <p:cNvPicPr>
            <a:picLocks noGrp="1" noChangeAspect="1"/>
          </p:cNvPicPr>
          <p:nvPr/>
        </p:nvPicPr>
        <p:blipFill>
          <a:blip r:embed="rId3">
            <a:extLst>
              <a:ext uri="{28A0092B-C50C-407E-A947-70E740481C1C}">
                <a14:useLocalDpi xmlns:a14="http://schemas.microsoft.com/office/drawing/2010/main" val="0"/>
              </a:ext>
            </a:extLst>
          </a:blip>
          <a:srcRect/>
          <a:stretch>
            <a:fillRect/>
          </a:stretch>
        </p:blipFill>
        <p:spPr>
          <a:xfrm>
            <a:off x="7128000" y="0"/>
            <a:ext cx="5064000" cy="6858000"/>
          </a:xfrm>
          <a:prstGeom prst="rect">
            <a:avLst/>
          </a:prstGeom>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8BA64-F2FB-E6AA-9A26-98A1DC2B43E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7950E99A-2EB1-CE51-A1C8-4B3071B83F55}"/>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61617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563E33-6844-09E1-2197-CBE57F35E924}"/>
              </a:ext>
            </a:extLst>
          </p:cNvPr>
          <p:cNvSpPr>
            <a:spLocks noGrp="1"/>
          </p:cNvSpPr>
          <p:nvPr>
            <p:ph type="title"/>
          </p:nvPr>
        </p:nvSpPr>
        <p:spPr/>
        <p:txBody>
          <a:bodyPr/>
          <a:lstStyle/>
          <a:p>
            <a:r>
              <a:rPr lang="en-AU" dirty="0">
                <a:latin typeface="+mj-lt"/>
              </a:rPr>
              <a:t>Even function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CBA1096A-DA73-5EE6-F877-F2300620F39D}"/>
                  </a:ext>
                </a:extLst>
              </p:cNvPr>
              <p:cNvSpPr>
                <a:spLocks noGrp="1"/>
              </p:cNvSpPr>
              <p:nvPr>
                <p:ph type="body" sz="quarter" idx="18"/>
              </p:nvPr>
            </p:nvSpPr>
            <p:spPr>
              <a:xfrm>
                <a:off x="360001" y="1163491"/>
                <a:ext cx="11483999" cy="1041082"/>
              </a:xfrm>
            </p:spPr>
            <p:txBody>
              <a:bodyPr/>
              <a:lstStyle/>
              <a:p>
                <a:pPr algn="l">
                  <a:buNone/>
                </a:pPr>
                <a:r>
                  <a:rPr lang="en-AU" b="0" i="0" dirty="0">
                    <a:solidFill>
                      <a:srgbClr val="22272B"/>
                    </a:solidFill>
                    <a:effectLst/>
                    <a:latin typeface="+mn-lt"/>
                  </a:rPr>
                  <a:t>A function is </a:t>
                </a:r>
                <a:r>
                  <a:rPr lang="en-AU" b="1" i="0" dirty="0">
                    <a:solidFill>
                      <a:srgbClr val="22272B"/>
                    </a:solidFill>
                    <a:effectLst/>
                    <a:latin typeface="+mn-lt"/>
                  </a:rPr>
                  <a:t>even</a:t>
                </a:r>
                <a:r>
                  <a:rPr lang="en-AU" b="0" i="0" dirty="0">
                    <a:solidFill>
                      <a:srgbClr val="22272B"/>
                    </a:solidFill>
                    <a:effectLst/>
                    <a:latin typeface="+mn-lt"/>
                  </a:rPr>
                  <a:t> if its graph is unchanged under reflection in the y-axis.</a:t>
                </a:r>
              </a:p>
              <a:p>
                <a:pPr algn="l"/>
                <a:r>
                  <a:rPr lang="en-AU" b="0" i="0" dirty="0">
                    <a:solidFill>
                      <a:srgbClr val="22272B"/>
                    </a:solidFill>
                    <a:effectLst/>
                    <a:latin typeface="+mn-lt"/>
                  </a:rPr>
                  <a:t>An </a:t>
                </a:r>
                <a:r>
                  <a:rPr lang="en-AU" b="1" i="0" dirty="0">
                    <a:solidFill>
                      <a:srgbClr val="22272B"/>
                    </a:solidFill>
                    <a:effectLst/>
                    <a:latin typeface="+mn-lt"/>
                  </a:rPr>
                  <a:t>even function </a:t>
                </a:r>
                <a14:m>
                  <m:oMath xmlns:m="http://schemas.openxmlformats.org/officeDocument/2006/math">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 </m:t>
                    </m:r>
                  </m:oMath>
                </a14:m>
                <a:r>
                  <a:rPr lang="en-AU" b="0" i="0" dirty="0">
                    <a:solidFill>
                      <a:srgbClr val="22272B"/>
                    </a:solidFill>
                    <a:effectLst/>
                    <a:latin typeface="+mn-lt"/>
                  </a:rPr>
                  <a:t>has the property </a:t>
                </a:r>
                <a14:m>
                  <m:oMath xmlns:m="http://schemas.openxmlformats.org/officeDocument/2006/math">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 </m:t>
                    </m:r>
                  </m:oMath>
                </a14:m>
                <a:r>
                  <a:rPr lang="en-AU" b="0" i="0" dirty="0">
                    <a:solidFill>
                      <a:srgbClr val="22272B"/>
                    </a:solidFill>
                    <a:effectLst/>
                    <a:latin typeface="+mn-lt"/>
                  </a:rPr>
                  <a:t>for all values of in the domain.</a:t>
                </a:r>
              </a:p>
            </p:txBody>
          </p:sp>
        </mc:Choice>
        <mc:Fallback xmlns="">
          <p:sp>
            <p:nvSpPr>
              <p:cNvPr id="4" name="Text Placeholder 3">
                <a:extLst>
                  <a:ext uri="{FF2B5EF4-FFF2-40B4-BE49-F238E27FC236}">
                    <a16:creationId xmlns:a16="http://schemas.microsoft.com/office/drawing/2014/main" id="{CBA1096A-DA73-5EE6-F877-F2300620F39D}"/>
                  </a:ext>
                </a:extLst>
              </p:cNvPr>
              <p:cNvSpPr>
                <a:spLocks noGrp="1" noRot="1" noChangeAspect="1" noMove="1" noResize="1" noEditPoints="1" noAdjustHandles="1" noChangeArrowheads="1" noChangeShapeType="1" noTextEdit="1"/>
              </p:cNvSpPr>
              <p:nvPr>
                <p:ph type="body" sz="quarter" idx="18"/>
              </p:nvPr>
            </p:nvSpPr>
            <p:spPr>
              <a:xfrm>
                <a:off x="360001" y="1163491"/>
                <a:ext cx="11483999" cy="1041082"/>
              </a:xfrm>
              <a:blipFill>
                <a:blip r:embed="rId2"/>
                <a:stretch>
                  <a:fillRect l="-1327" b="-14620"/>
                </a:stretch>
              </a:blipFill>
            </p:spPr>
            <p:txBody>
              <a:bodyPr/>
              <a:lstStyle/>
              <a:p>
                <a:r>
                  <a:rPr lang="en-AU">
                    <a:noFill/>
                  </a:rPr>
                  <a:t> </a:t>
                </a:r>
              </a:p>
            </p:txBody>
          </p:sp>
        </mc:Fallback>
      </mc:AlternateContent>
      <p:grpSp>
        <p:nvGrpSpPr>
          <p:cNvPr id="5" name="Group 4" descr="The graph of x squared.">
            <a:extLst>
              <a:ext uri="{FF2B5EF4-FFF2-40B4-BE49-F238E27FC236}">
                <a16:creationId xmlns:a16="http://schemas.microsoft.com/office/drawing/2014/main" id="{993AB5C5-5CA1-3E88-0E34-DD332AB023A5}"/>
              </a:ext>
            </a:extLst>
          </p:cNvPr>
          <p:cNvGrpSpPr/>
          <p:nvPr/>
        </p:nvGrpSpPr>
        <p:grpSpPr>
          <a:xfrm>
            <a:off x="360001" y="2435473"/>
            <a:ext cx="4396768" cy="3999270"/>
            <a:chOff x="976421" y="2435473"/>
            <a:chExt cx="4396768" cy="3999270"/>
          </a:xfrm>
        </p:grpSpPr>
        <p:pic>
          <p:nvPicPr>
            <p:cNvPr id="7" name="Picture 6">
              <a:extLst>
                <a:ext uri="{FF2B5EF4-FFF2-40B4-BE49-F238E27FC236}">
                  <a16:creationId xmlns:a16="http://schemas.microsoft.com/office/drawing/2014/main" id="{E90F9EB4-1EE4-A8DF-3B5A-35D25296F1B2}"/>
                </a:ext>
              </a:extLst>
            </p:cNvPr>
            <p:cNvPicPr>
              <a:picLocks noChangeAspect="1"/>
            </p:cNvPicPr>
            <p:nvPr/>
          </p:nvPicPr>
          <p:blipFill>
            <a:blip r:embed="rId3"/>
            <a:stretch>
              <a:fillRect/>
            </a:stretch>
          </p:blipFill>
          <p:spPr>
            <a:xfrm>
              <a:off x="976421" y="2435473"/>
              <a:ext cx="4306344" cy="399927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0A39A00-A146-2E38-7744-DF1805B0270E}"/>
                    </a:ext>
                  </a:extLst>
                </p:cNvPr>
                <p:cNvSpPr txBox="1"/>
                <p:nvPr/>
              </p:nvSpPr>
              <p:spPr>
                <a:xfrm>
                  <a:off x="3599856" y="3100666"/>
                  <a:ext cx="177333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𝒙</m:t>
                            </m:r>
                          </m:e>
                          <m:sup>
                            <m:r>
                              <a:rPr lang="en-AU" sz="2400" b="1" i="1" smtClean="0">
                                <a:latin typeface="Cambria Math" panose="02040503050406030204" pitchFamily="18" charset="0"/>
                              </a:rPr>
                              <m:t>𝟐</m:t>
                            </m:r>
                          </m:sup>
                        </m:sSup>
                      </m:oMath>
                    </m:oMathPara>
                  </a14:m>
                  <a:endParaRPr lang="en-AU" sz="2400" b="1" dirty="0"/>
                </a:p>
              </p:txBody>
            </p:sp>
          </mc:Choice>
          <mc:Fallback xmlns="">
            <p:sp>
              <p:nvSpPr>
                <p:cNvPr id="6" name="TextBox 5">
                  <a:extLst>
                    <a:ext uri="{FF2B5EF4-FFF2-40B4-BE49-F238E27FC236}">
                      <a16:creationId xmlns:a16="http://schemas.microsoft.com/office/drawing/2014/main" id="{60A39A00-A146-2E38-7744-DF1805B0270E}"/>
                    </a:ext>
                  </a:extLst>
                </p:cNvPr>
                <p:cNvSpPr txBox="1">
                  <a:spLocks noRot="1" noChangeAspect="1" noMove="1" noResize="1" noEditPoints="1" noAdjustHandles="1" noChangeArrowheads="1" noChangeShapeType="1" noTextEdit="1"/>
                </p:cNvSpPr>
                <p:nvPr/>
              </p:nvSpPr>
              <p:spPr>
                <a:xfrm>
                  <a:off x="3599856" y="3100666"/>
                  <a:ext cx="1773333" cy="470000"/>
                </a:xfrm>
                <a:prstGeom prst="rect">
                  <a:avLst/>
                </a:prstGeom>
                <a:blipFill>
                  <a:blip r:embed="rId4"/>
                  <a:stretch>
                    <a:fillRect b="-1298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47286A4-A37D-7ACF-E56F-56B7E7ECF3F0}"/>
                  </a:ext>
                </a:extLst>
              </p:cNvPr>
              <p:cNvSpPr txBox="1"/>
              <p:nvPr/>
            </p:nvSpPr>
            <p:spPr>
              <a:xfrm>
                <a:off x="5067847" y="2944069"/>
                <a:ext cx="2903305" cy="783193"/>
              </a:xfrm>
              <a:prstGeom prst="roundRect">
                <a:avLst/>
              </a:prstGeom>
            </p:spPr>
            <p:style>
              <a:lnRef idx="3">
                <a:schemeClr val="lt1"/>
              </a:lnRef>
              <a:fillRef idx="1">
                <a:schemeClr val="accent4"/>
              </a:fillRef>
              <a:effectRef idx="1">
                <a:schemeClr val="accent4"/>
              </a:effectRef>
              <a:fontRef idx="minor">
                <a:schemeClr val="lt1"/>
              </a:fontRef>
            </p:style>
            <p:txBody>
              <a:bodyPr wrap="square" anchor="ctr">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e>
                      </m:d>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𝑓</m:t>
                      </m:r>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m:t>
                      </m:r>
                    </m:oMath>
                  </m:oMathPara>
                </a14:m>
                <a:endParaRPr lang="en-AU" sz="2000" dirty="0">
                  <a:solidFill>
                    <a:schemeClr val="tx1"/>
                  </a:solidFill>
                </a:endParaRPr>
              </a:p>
            </p:txBody>
          </p:sp>
        </mc:Choice>
        <mc:Fallback xmlns="">
          <p:sp>
            <p:nvSpPr>
              <p:cNvPr id="11" name="TextBox 10">
                <a:extLst>
                  <a:ext uri="{FF2B5EF4-FFF2-40B4-BE49-F238E27FC236}">
                    <a16:creationId xmlns:a16="http://schemas.microsoft.com/office/drawing/2014/main" id="{B47286A4-A37D-7ACF-E56F-56B7E7ECF3F0}"/>
                  </a:ext>
                </a:extLst>
              </p:cNvPr>
              <p:cNvSpPr txBox="1">
                <a:spLocks noRot="1" noChangeAspect="1" noMove="1" noResize="1" noEditPoints="1" noAdjustHandles="1" noChangeArrowheads="1" noChangeShapeType="1" noTextEdit="1"/>
              </p:cNvSpPr>
              <p:nvPr/>
            </p:nvSpPr>
            <p:spPr>
              <a:xfrm>
                <a:off x="5067847" y="2944069"/>
                <a:ext cx="2903305" cy="783193"/>
              </a:xfrm>
              <a:prstGeom prst="round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7B346E26-F6DC-706C-33D1-4638BC64A3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210135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621A59-7D56-011B-197B-ABB37081DF47}"/>
              </a:ext>
            </a:extLst>
          </p:cNvPr>
          <p:cNvSpPr>
            <a:spLocks noGrp="1"/>
          </p:cNvSpPr>
          <p:nvPr>
            <p:ph type="title"/>
          </p:nvPr>
        </p:nvSpPr>
        <p:spPr/>
        <p:txBody>
          <a:bodyPr/>
          <a:lstStyle/>
          <a:p>
            <a:r>
              <a:rPr lang="en-AU" dirty="0">
                <a:latin typeface="+mj-lt"/>
              </a:rPr>
              <a:t>Even function (2)</a:t>
            </a:r>
          </a:p>
        </p:txBody>
      </p:sp>
      <p:sp>
        <p:nvSpPr>
          <p:cNvPr id="4" name="Text Placeholder 3">
            <a:extLst>
              <a:ext uri="{FF2B5EF4-FFF2-40B4-BE49-F238E27FC236}">
                <a16:creationId xmlns:a16="http://schemas.microsoft.com/office/drawing/2014/main" id="{E8DF6FED-7900-A645-FEBA-CD2D73881E7D}"/>
              </a:ext>
            </a:extLst>
          </p:cNvPr>
          <p:cNvSpPr>
            <a:spLocks noGrp="1"/>
          </p:cNvSpPr>
          <p:nvPr>
            <p:ph type="body" sz="quarter" idx="18"/>
          </p:nvPr>
        </p:nvSpPr>
        <p:spPr>
          <a:xfrm>
            <a:off x="359999" y="982520"/>
            <a:ext cx="11483999" cy="310015"/>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679ADF5-EE6F-E982-455F-C2E21D316F48}"/>
                  </a:ext>
                </a:extLst>
              </p:cNvPr>
              <p:cNvSpPr>
                <a:spLocks noGrp="1"/>
              </p:cNvSpPr>
              <p:nvPr>
                <p:ph type="body" sz="quarter" idx="17"/>
              </p:nvPr>
            </p:nvSpPr>
            <p:spPr>
              <a:xfrm>
                <a:off x="359999" y="1693292"/>
                <a:ext cx="11484000" cy="760510"/>
              </a:xfrm>
            </p:spPr>
            <p:txBody>
              <a:bodyPr/>
              <a:lstStyle/>
              <a:p>
                <a:r>
                  <a:rPr lang="en-AU" sz="1800" dirty="0">
                    <a:latin typeface="+mn-lt"/>
                  </a:rPr>
                  <a:t>Test whether</a:t>
                </a:r>
                <a14:m>
                  <m:oMath xmlns:m="http://schemas.openxmlformats.org/officeDocument/2006/math">
                    <m:r>
                      <a:rPr lang="en-AU" sz="1800" b="0" i="0" smtClean="0">
                        <a:latin typeface="Cambria Math" panose="02040503050406030204" pitchFamily="18" charset="0"/>
                      </a:rPr>
                      <m:t> </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+3 </m:t>
                    </m:r>
                  </m:oMath>
                </a14:m>
                <a:r>
                  <a:rPr lang="en-AU" sz="1800" dirty="0">
                    <a:latin typeface="+mn-lt"/>
                  </a:rPr>
                  <a:t>is an even function.</a:t>
                </a:r>
              </a:p>
            </p:txBody>
          </p:sp>
        </mc:Choice>
        <mc:Fallback xmlns="">
          <p:sp>
            <p:nvSpPr>
              <p:cNvPr id="5" name="Text Placeholder 4">
                <a:extLst>
                  <a:ext uri="{FF2B5EF4-FFF2-40B4-BE49-F238E27FC236}">
                    <a16:creationId xmlns:a16="http://schemas.microsoft.com/office/drawing/2014/main" id="{1679ADF5-EE6F-E982-455F-C2E21D316F48}"/>
                  </a:ext>
                </a:extLst>
              </p:cNvPr>
              <p:cNvSpPr>
                <a:spLocks noGrp="1" noRot="1" noChangeAspect="1" noMove="1" noResize="1" noEditPoints="1" noAdjustHandles="1" noChangeArrowheads="1" noChangeShapeType="1" noTextEdit="1"/>
              </p:cNvSpPr>
              <p:nvPr>
                <p:ph type="body" sz="quarter" idx="17"/>
              </p:nvPr>
            </p:nvSpPr>
            <p:spPr>
              <a:xfrm>
                <a:off x="359999" y="1693292"/>
                <a:ext cx="11484000" cy="760510"/>
              </a:xfrm>
              <a:blipFill>
                <a:blip r:embed="rId2"/>
                <a:stretch>
                  <a:fillRect l="-122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7DB09E4-53DE-87CD-BAB5-D4B178C5B879}"/>
                  </a:ext>
                </a:extLst>
              </p:cNvPr>
              <p:cNvSpPr txBox="1"/>
              <p:nvPr/>
            </p:nvSpPr>
            <p:spPr>
              <a:xfrm>
                <a:off x="359999" y="2698414"/>
                <a:ext cx="4755628" cy="2949612"/>
              </a:xfrm>
              <a:prstGeom prst="rect">
                <a:avLst/>
              </a:prstGeom>
              <a:noFill/>
            </p:spPr>
            <p:txBody>
              <a:bodyPr wrap="none" lIns="0" tIns="0" rIns="0" bIns="0" rtlCol="0">
                <a:noAutofit/>
              </a:bodyPr>
              <a:lstStyle/>
              <a:p>
                <a:pPr>
                  <a:lnSpc>
                    <a:spcPct val="150000"/>
                  </a:lnSpc>
                  <a:spcAft>
                    <a:spcPts val="1200"/>
                  </a:spcAft>
                </a:pPr>
                <a:r>
                  <a:rPr lang="en-AU" sz="1800" b="0" dirty="0"/>
                  <a:t>A function is even if </a:t>
                </a:r>
                <a14:m>
                  <m:oMath xmlns:m="http://schemas.openxmlformats.org/officeDocument/2006/math">
                    <m:r>
                      <a:rPr lang="en-AU" sz="1800" b="0" i="1" dirty="0" smtClean="0">
                        <a:latin typeface="Cambria Math" panose="02040503050406030204" pitchFamily="18" charset="0"/>
                      </a:rPr>
                      <m:t>𝑓</m:t>
                    </m:r>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m:t>
                        </m:r>
                        <m:r>
                          <a:rPr lang="en-AU" sz="1800" b="0" i="1" dirty="0" smtClean="0">
                            <a:latin typeface="Cambria Math" panose="02040503050406030204" pitchFamily="18" charset="0"/>
                          </a:rPr>
                          <m:t>𝑥</m:t>
                        </m:r>
                      </m:e>
                    </m:d>
                    <m:r>
                      <m:rPr>
                        <m:aln/>
                      </m:rPr>
                      <a:rPr lang="en-AU" sz="1800" b="0" i="1" dirty="0" smtClean="0">
                        <a:latin typeface="Cambria Math" panose="02040503050406030204" pitchFamily="18" charset="0"/>
                      </a:rPr>
                      <m:t>=</m:t>
                    </m:r>
                    <m:r>
                      <a:rPr lang="en-AU" sz="1800" b="0" i="1" dirty="0" smtClean="0">
                        <a:latin typeface="Cambria Math" panose="02040503050406030204" pitchFamily="18" charset="0"/>
                      </a:rPr>
                      <m:t>𝑓</m:t>
                    </m:r>
                    <m:d>
                      <m:dPr>
                        <m:ctrlPr>
                          <a:rPr lang="en-AU" sz="1800" b="0" i="1" dirty="0" smtClean="0">
                            <a:latin typeface="Cambria Math" panose="02040503050406030204" pitchFamily="18" charset="0"/>
                          </a:rPr>
                        </m:ctrlPr>
                      </m:dPr>
                      <m:e>
                        <m:r>
                          <a:rPr lang="en-AU" sz="1800" b="0" i="1" dirty="0" smtClean="0">
                            <a:latin typeface="Cambria Math" panose="02040503050406030204" pitchFamily="18" charset="0"/>
                          </a:rPr>
                          <m:t>𝑥</m:t>
                        </m:r>
                      </m:e>
                    </m:d>
                  </m:oMath>
                </a14:m>
                <a:br>
                  <a:rPr lang="en-AU" sz="1800" b="0" i="1" dirty="0"/>
                </a:b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oMath>
                    <m:oMath xmlns:m="http://schemas.openxmlformats.org/officeDocument/2006/math">
                      <m:r>
                        <m:rPr>
                          <m:aln/>
                        </m:rP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+3</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Para>
                </a14:m>
                <a:br>
                  <a:rPr lang="en-AU" sz="1800" b="0" i="1" dirty="0"/>
                </a:br>
                <a14:m>
                  <m:oMath xmlns:m="http://schemas.openxmlformats.org/officeDocument/2006/math">
                    <m:r>
                      <a:rPr lang="en-AU" sz="1800" i="1">
                        <a:latin typeface="Cambria Math" panose="02040503050406030204" pitchFamily="18" charset="0"/>
                        <a:ea typeface="Cambria Math" panose="02040503050406030204" pitchFamily="18" charset="0"/>
                      </a:rPr>
                      <m:t>∴</m:t>
                    </m:r>
                  </m:oMath>
                </a14:m>
                <a:r>
                  <a:rPr lang="en-AU" sz="1800" i="0" dirty="0">
                    <a:ea typeface="Cambria Math" panose="02040503050406030204" pitchFamily="18" charset="0"/>
                  </a:rPr>
                  <a:t> The </a:t>
                </a:r>
                <a:r>
                  <a:rPr lang="en-AU" sz="1800" b="0" i="0" dirty="0">
                    <a:ea typeface="Cambria Math" panose="02040503050406030204" pitchFamily="18" charset="0"/>
                  </a:rPr>
                  <a:t>function</a:t>
                </a:r>
                <a:r>
                  <a:rPr lang="en-AU" sz="1800" i="0" dirty="0">
                    <a:ea typeface="Cambria Math" panose="02040503050406030204" pitchFamily="18" charset="0"/>
                  </a:rPr>
                  <a:t> is even since </a:t>
                </a:r>
                <a14:m>
                  <m:oMath xmlns:m="http://schemas.openxmlformats.org/officeDocument/2006/math">
                    <m:r>
                      <a:rPr lang="en-AU" sz="1800" b="0" i="1" smtClean="0">
                        <a:latin typeface="Cambria Math" panose="02040503050406030204" pitchFamily="18" charset="0"/>
                        <a:ea typeface="Cambria Math" panose="02040503050406030204" pitchFamily="18" charset="0"/>
                      </a:rPr>
                      <m:t>𝑓</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𝑓</m:t>
                    </m:r>
                    <m:d>
                      <m:dPr>
                        <m:ctrlPr>
                          <a:rPr lang="en-AU" sz="1800" b="0" i="1" smtClean="0">
                            <a:latin typeface="Cambria Math" panose="02040503050406030204" pitchFamily="18" charset="0"/>
                            <a:ea typeface="Cambria Math" panose="02040503050406030204" pitchFamily="18" charset="0"/>
                          </a:rPr>
                        </m:ctrlPr>
                      </m:dPr>
                      <m:e>
                        <m:r>
                          <a:rPr lang="en-AU" sz="1800" b="0" i="1" smtClean="0">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oMath>
                </a14:m>
                <a:endParaRPr lang="en-AU" sz="1800" dirty="0"/>
              </a:p>
            </p:txBody>
          </p:sp>
        </mc:Choice>
        <mc:Fallback xmlns="">
          <p:sp>
            <p:nvSpPr>
              <p:cNvPr id="6" name="TextBox 5">
                <a:extLst>
                  <a:ext uri="{FF2B5EF4-FFF2-40B4-BE49-F238E27FC236}">
                    <a16:creationId xmlns:a16="http://schemas.microsoft.com/office/drawing/2014/main" id="{37DB09E4-53DE-87CD-BAB5-D4B178C5B879}"/>
                  </a:ext>
                </a:extLst>
              </p:cNvPr>
              <p:cNvSpPr txBox="1">
                <a:spLocks noRot="1" noChangeAspect="1" noMove="1" noResize="1" noEditPoints="1" noAdjustHandles="1" noChangeArrowheads="1" noChangeShapeType="1" noTextEdit="1"/>
              </p:cNvSpPr>
              <p:nvPr/>
            </p:nvSpPr>
            <p:spPr>
              <a:xfrm>
                <a:off x="359999" y="2698414"/>
                <a:ext cx="4755628" cy="2949612"/>
              </a:xfrm>
              <a:prstGeom prst="rect">
                <a:avLst/>
              </a:prstGeom>
              <a:blipFill>
                <a:blip r:embed="rId3"/>
                <a:stretch>
                  <a:fillRect l="-294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Speech Bubble: Rectangle with Corners Rounded 10">
                <a:extLst>
                  <a:ext uri="{FF2B5EF4-FFF2-40B4-BE49-F238E27FC236}">
                    <a16:creationId xmlns:a16="http://schemas.microsoft.com/office/drawing/2014/main" id="{08774A23-AE8E-702A-1B3E-23F5F771859B}"/>
                  </a:ext>
                </a:extLst>
              </p:cNvPr>
              <p:cNvSpPr/>
              <p:nvPr/>
            </p:nvSpPr>
            <p:spPr>
              <a:xfrm>
                <a:off x="4100264" y="2429019"/>
                <a:ext cx="3460742" cy="1523188"/>
              </a:xfrm>
              <a:prstGeom prst="wedgeRoundRectCallout">
                <a:avLst>
                  <a:gd name="adj1" fmla="val -97665"/>
                  <a:gd name="adj2" fmla="val 1137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How does substituting </a:t>
                </a:r>
                <a14:m>
                  <m:oMath xmlns:m="http://schemas.openxmlformats.org/officeDocument/2006/math">
                    <m:r>
                      <a:rPr lang="en-AU" sz="1800" i="1" dirty="0" smtClean="0">
                        <a:latin typeface="Cambria Math" panose="02040503050406030204" pitchFamily="18" charset="0"/>
                      </a:rPr>
                      <m:t>−</m:t>
                    </m:r>
                    <m:r>
                      <a:rPr lang="en-AU" sz="1800" i="1" dirty="0" smtClean="0">
                        <a:latin typeface="Cambria Math" panose="02040503050406030204" pitchFamily="18" charset="0"/>
                      </a:rPr>
                      <m:t>𝑥</m:t>
                    </m:r>
                  </m:oMath>
                </a14:m>
                <a:r>
                  <a:rPr lang="en-AU" sz="1800" dirty="0"/>
                  <a:t> into a function help determine whether it is even?</a:t>
                </a:r>
              </a:p>
            </p:txBody>
          </p:sp>
        </mc:Choice>
        <mc:Fallback xmlns="">
          <p:sp>
            <p:nvSpPr>
              <p:cNvPr id="11" name="Speech Bubble: Rectangle with Corners Rounded 10">
                <a:extLst>
                  <a:ext uri="{FF2B5EF4-FFF2-40B4-BE49-F238E27FC236}">
                    <a16:creationId xmlns:a16="http://schemas.microsoft.com/office/drawing/2014/main" id="{08774A23-AE8E-702A-1B3E-23F5F771859B}"/>
                  </a:ext>
                </a:extLst>
              </p:cNvPr>
              <p:cNvSpPr>
                <a:spLocks noRot="1" noChangeAspect="1" noMove="1" noResize="1" noEditPoints="1" noAdjustHandles="1" noChangeArrowheads="1" noChangeShapeType="1" noTextEdit="1"/>
              </p:cNvSpPr>
              <p:nvPr/>
            </p:nvSpPr>
            <p:spPr>
              <a:xfrm>
                <a:off x="4100264" y="2429019"/>
                <a:ext cx="3460742" cy="1523188"/>
              </a:xfrm>
              <a:prstGeom prst="wedgeRoundRectCallout">
                <a:avLst>
                  <a:gd name="adj1" fmla="val -97665"/>
                  <a:gd name="adj2" fmla="val 11370"/>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97C507B9-8C1E-0B19-4D04-01B537EB12BC}"/>
                  </a:ext>
                </a:extLst>
              </p:cNvPr>
              <p:cNvSpPr/>
              <p:nvPr/>
            </p:nvSpPr>
            <p:spPr>
              <a:xfrm>
                <a:off x="3063899" y="5164708"/>
                <a:ext cx="3274417" cy="1287436"/>
              </a:xfrm>
              <a:prstGeom prst="wedgeRoundRectCallout">
                <a:avLst>
                  <a:gd name="adj1" fmla="val -20305"/>
                  <a:gd name="adj2" fmla="val -701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Since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a:rPr lang="en-AU" sz="1800" b="0" i="1" smtClean="0">
                        <a:latin typeface="Cambria Math" panose="02040503050406030204" pitchFamily="18" charset="0"/>
                      </a:rPr>
                      <m:t>, </m:t>
                    </m:r>
                  </m:oMath>
                </a14:m>
                <a:r>
                  <a:rPr lang="en-AU" sz="1800" dirty="0"/>
                  <a:t> what features will this graph of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have?</a:t>
                </a:r>
              </a:p>
            </p:txBody>
          </p:sp>
        </mc:Choice>
        <mc:Fallback xmlns="">
          <p:sp>
            <p:nvSpPr>
              <p:cNvPr id="7" name="Speech Bubble: Rectangle with Corners Rounded 6">
                <a:extLst>
                  <a:ext uri="{FF2B5EF4-FFF2-40B4-BE49-F238E27FC236}">
                    <a16:creationId xmlns:a16="http://schemas.microsoft.com/office/drawing/2014/main" id="{97C507B9-8C1E-0B19-4D04-01B537EB12BC}"/>
                  </a:ext>
                </a:extLst>
              </p:cNvPr>
              <p:cNvSpPr>
                <a:spLocks noRot="1" noChangeAspect="1" noMove="1" noResize="1" noEditPoints="1" noAdjustHandles="1" noChangeArrowheads="1" noChangeShapeType="1" noTextEdit="1"/>
              </p:cNvSpPr>
              <p:nvPr/>
            </p:nvSpPr>
            <p:spPr>
              <a:xfrm>
                <a:off x="3063899" y="5164708"/>
                <a:ext cx="3274417" cy="1287436"/>
              </a:xfrm>
              <a:prstGeom prst="wedgeRoundRectCallout">
                <a:avLst>
                  <a:gd name="adj1" fmla="val -20305"/>
                  <a:gd name="adj2" fmla="val -70190"/>
                  <a:gd name="adj3" fmla="val 16667"/>
                </a:avLst>
              </a:prstGeom>
              <a:blipFill>
                <a:blip r:embed="rId5"/>
                <a:stretch>
                  <a:fillRect b="-5859"/>
                </a:stretch>
              </a:blipFill>
            </p:spPr>
            <p:txBody>
              <a:bodyPr/>
              <a:lstStyle/>
              <a:p>
                <a:r>
                  <a:rPr lang="en-AU">
                    <a:noFill/>
                  </a:rPr>
                  <a:t> </a:t>
                </a:r>
              </a:p>
            </p:txBody>
          </p:sp>
        </mc:Fallback>
      </mc:AlternateContent>
      <p:grpSp>
        <p:nvGrpSpPr>
          <p:cNvPr id="8" name="Group 7" descr="The graph of a parabola y=x^2+3">
            <a:extLst>
              <a:ext uri="{FF2B5EF4-FFF2-40B4-BE49-F238E27FC236}">
                <a16:creationId xmlns:a16="http://schemas.microsoft.com/office/drawing/2014/main" id="{DA52867C-3D77-1C14-FE35-89223A00F323}"/>
              </a:ext>
            </a:extLst>
          </p:cNvPr>
          <p:cNvGrpSpPr/>
          <p:nvPr/>
        </p:nvGrpSpPr>
        <p:grpSpPr>
          <a:xfrm>
            <a:off x="8057291" y="1292535"/>
            <a:ext cx="3790423" cy="5023881"/>
            <a:chOff x="8751596" y="1132242"/>
            <a:chExt cx="3790423" cy="5023881"/>
          </a:xfrm>
        </p:grpSpPr>
        <p:pic>
          <p:nvPicPr>
            <p:cNvPr id="15" name="Picture 14">
              <a:extLst>
                <a:ext uri="{FF2B5EF4-FFF2-40B4-BE49-F238E27FC236}">
                  <a16:creationId xmlns:a16="http://schemas.microsoft.com/office/drawing/2014/main" id="{BAC6F7FC-DEE5-BC43-76F2-EFEE83196F2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51596" y="1448680"/>
              <a:ext cx="3021546" cy="470744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98B4DBC-491E-FC75-7E36-1AF940244296}"/>
                    </a:ext>
                  </a:extLst>
                </p:cNvPr>
                <p:cNvSpPr txBox="1"/>
                <p:nvPr/>
              </p:nvSpPr>
              <p:spPr>
                <a:xfrm>
                  <a:off x="10068177" y="1132242"/>
                  <a:ext cx="24738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+3 </m:t>
                        </m:r>
                      </m:oMath>
                    </m:oMathPara>
                  </a14:m>
                  <a:endParaRPr lang="en-AU" dirty="0"/>
                </a:p>
              </p:txBody>
            </p:sp>
          </mc:Choice>
          <mc:Fallback xmlns="">
            <p:sp>
              <p:nvSpPr>
                <p:cNvPr id="17" name="TextBox 16">
                  <a:extLst>
                    <a:ext uri="{FF2B5EF4-FFF2-40B4-BE49-F238E27FC236}">
                      <a16:creationId xmlns:a16="http://schemas.microsoft.com/office/drawing/2014/main" id="{A98B4DBC-491E-FC75-7E36-1AF940244296}"/>
                    </a:ext>
                  </a:extLst>
                </p:cNvPr>
                <p:cNvSpPr txBox="1">
                  <a:spLocks noRot="1" noChangeAspect="1" noMove="1" noResize="1" noEditPoints="1" noAdjustHandles="1" noChangeArrowheads="1" noChangeShapeType="1" noTextEdit="1"/>
                </p:cNvSpPr>
                <p:nvPr/>
              </p:nvSpPr>
              <p:spPr>
                <a:xfrm>
                  <a:off x="10068177" y="1132242"/>
                  <a:ext cx="2473842" cy="461665"/>
                </a:xfrm>
                <a:prstGeom prst="rect">
                  <a:avLst/>
                </a:prstGeom>
                <a:blipFill>
                  <a:blip r:embed="rId7"/>
                  <a:stretch>
                    <a:fillRect b="-13158"/>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DE298F95-C708-D51F-D8F1-6B5B3F84B74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93743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EA8F7-8C58-7C47-83BF-41E576189BD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4CF68A0-E88A-1C4A-3ED9-643567AF22AD}"/>
              </a:ext>
            </a:extLst>
          </p:cNvPr>
          <p:cNvSpPr>
            <a:spLocks noGrp="1"/>
          </p:cNvSpPr>
          <p:nvPr>
            <p:ph type="title"/>
          </p:nvPr>
        </p:nvSpPr>
        <p:spPr/>
        <p:txBody>
          <a:bodyPr/>
          <a:lstStyle/>
          <a:p>
            <a:r>
              <a:rPr lang="en-AU" dirty="0">
                <a:latin typeface="+mj-lt"/>
              </a:rPr>
              <a:t>Even function (3)</a:t>
            </a:r>
          </a:p>
        </p:txBody>
      </p:sp>
      <p:sp>
        <p:nvSpPr>
          <p:cNvPr id="4" name="Text Placeholder 3">
            <a:extLst>
              <a:ext uri="{FF2B5EF4-FFF2-40B4-BE49-F238E27FC236}">
                <a16:creationId xmlns:a16="http://schemas.microsoft.com/office/drawing/2014/main" id="{56C48DA8-2183-060D-B894-CA415DB5B9C1}"/>
              </a:ext>
            </a:extLst>
          </p:cNvPr>
          <p:cNvSpPr>
            <a:spLocks noGrp="1"/>
          </p:cNvSpPr>
          <p:nvPr>
            <p:ph type="body" sz="quarter" idx="18"/>
          </p:nvPr>
        </p:nvSpPr>
        <p:spPr/>
        <p:txBody>
          <a:bodyPr/>
          <a:lstStyle/>
          <a:p>
            <a:r>
              <a:rPr lang="en-AU" dirty="0">
                <a:latin typeface="+mj-lt"/>
              </a:rPr>
              <a:t>Your turn 1</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D428869-962F-736E-7086-B07FD13FB3E6}"/>
                  </a:ext>
                </a:extLst>
              </p:cNvPr>
              <p:cNvSpPr>
                <a:spLocks noGrp="1"/>
              </p:cNvSpPr>
              <p:nvPr>
                <p:ph type="body" sz="quarter" idx="17"/>
              </p:nvPr>
            </p:nvSpPr>
            <p:spPr>
              <a:xfrm>
                <a:off x="360000" y="1567086"/>
                <a:ext cx="10878271" cy="596011"/>
              </a:xfrm>
            </p:spPr>
            <p:txBody>
              <a:bodyPr/>
              <a:lstStyle/>
              <a:p>
                <a:r>
                  <a:rPr lang="en-AU" dirty="0">
                    <a:latin typeface="+mn-lt"/>
                  </a:rPr>
                  <a:t>Test whether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−5</m:t>
                    </m:r>
                  </m:oMath>
                </a14:m>
                <a:r>
                  <a:rPr lang="en-AU" dirty="0">
                    <a:latin typeface="+mn-lt"/>
                  </a:rPr>
                  <a:t> is an even function.</a:t>
                </a:r>
              </a:p>
            </p:txBody>
          </p:sp>
        </mc:Choice>
        <mc:Fallback xmlns="">
          <p:sp>
            <p:nvSpPr>
              <p:cNvPr id="5" name="Text Placeholder 4">
                <a:extLst>
                  <a:ext uri="{FF2B5EF4-FFF2-40B4-BE49-F238E27FC236}">
                    <a16:creationId xmlns:a16="http://schemas.microsoft.com/office/drawing/2014/main" id="{DD428869-962F-736E-7086-B07FD13FB3E6}"/>
                  </a:ext>
                </a:extLst>
              </p:cNvPr>
              <p:cNvSpPr>
                <a:spLocks noGrp="1" noRot="1" noChangeAspect="1" noMove="1" noResize="1" noEditPoints="1" noAdjustHandles="1" noChangeArrowheads="1" noChangeShapeType="1" noTextEdit="1"/>
              </p:cNvSpPr>
              <p:nvPr>
                <p:ph type="body" sz="quarter" idx="17"/>
              </p:nvPr>
            </p:nvSpPr>
            <p:spPr>
              <a:xfrm>
                <a:off x="360000" y="1567086"/>
                <a:ext cx="10878271" cy="596011"/>
              </a:xfrm>
              <a:blipFill>
                <a:blip r:embed="rId2"/>
                <a:stretch>
                  <a:fillRect l="-140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D33B97D-774F-610F-BF6E-7B470AB5AE67}"/>
                  </a:ext>
                </a:extLst>
              </p:cNvPr>
              <p:cNvSpPr txBox="1"/>
              <p:nvPr/>
            </p:nvSpPr>
            <p:spPr>
              <a:xfrm>
                <a:off x="359999" y="2364947"/>
                <a:ext cx="4456550" cy="3750279"/>
              </a:xfrm>
              <a:prstGeom prst="rect">
                <a:avLst/>
              </a:prstGeom>
              <a:noFill/>
            </p:spPr>
            <p:txBody>
              <a:bodyPr wrap="none" lIns="0" tIns="0" rIns="0" bIns="0" rtlCol="0">
                <a:noAutofit/>
              </a:bodyPr>
              <a:lstStyle/>
              <a:p>
                <a:pPr>
                  <a:lnSpc>
                    <a:spcPct val="200000"/>
                  </a:lnSpc>
                </a:pPr>
                <a:r>
                  <a:rPr lang="en-AU" sz="1800" dirty="0"/>
                  <a:t>A function is even if </a:t>
                </a:r>
                <a14:m>
                  <m:oMath xmlns:m="http://schemas.openxmlformats.org/officeDocument/2006/math">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m:t>
                        </m:r>
                        <m:r>
                          <a:rPr lang="en-AU" sz="1800" i="1" dirty="0">
                            <a:latin typeface="Cambria Math" panose="02040503050406030204" pitchFamily="18" charset="0"/>
                          </a:rPr>
                          <m:t>𝑥</m:t>
                        </m:r>
                      </m:e>
                    </m:d>
                    <m:r>
                      <m:rPr>
                        <m:aln/>
                      </m:rPr>
                      <a:rPr lang="en-AU" sz="1800" i="1" dirty="0">
                        <a:latin typeface="Cambria Math" panose="02040503050406030204" pitchFamily="18" charset="0"/>
                      </a:rPr>
                      <m:t>=</m:t>
                    </m:r>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oMath>
                </a14:m>
                <a:endParaRPr lang="en-AU" sz="1800" b="0" i="1" dirty="0">
                  <a:latin typeface="Cambria Math" panose="02040503050406030204" pitchFamily="18" charset="0"/>
                </a:endParaRPr>
              </a:p>
              <a:p>
                <a:pPr>
                  <a:lnSpc>
                    <a:spcPct val="200000"/>
                  </a:lnSpc>
                </a:pPr>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2</m:t>
                          </m:r>
                        </m:sup>
                      </m:sSup>
                      <m:r>
                        <a:rPr lang="en-AU" sz="1800" b="0" i="1" smtClean="0">
                          <a:latin typeface="Cambria Math" panose="02040503050406030204" pitchFamily="18" charset="0"/>
                        </a:rPr>
                        <m:t>−5 </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2</m:t>
                          </m:r>
                        </m:sup>
                      </m:sSup>
                      <m:r>
                        <a:rPr lang="en-AU" sz="1800" b="0" i="1" smtClean="0">
                          <a:latin typeface="Cambria Math" panose="02040503050406030204" pitchFamily="18" charset="0"/>
                        </a:rPr>
                        <m:t>−5</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 xmlns:m="http://schemas.openxmlformats.org/officeDocument/2006/math">
                      <m:r>
                        <a:rPr lang="en-AU" sz="1800" i="1">
                          <a:latin typeface="Cambria Math" panose="02040503050406030204" pitchFamily="18" charset="0"/>
                          <a:ea typeface="Cambria Math" panose="02040503050406030204" pitchFamily="18" charset="0"/>
                        </a:rPr>
                        <m:t>∴</m:t>
                      </m:r>
                      <m:r>
                        <m:rPr>
                          <m:nor/>
                        </m:rPr>
                        <a:rPr lang="en-AU" sz="1800" dirty="0">
                          <a:ea typeface="Cambria Math" panose="02040503050406030204" pitchFamily="18" charset="0"/>
                        </a:rPr>
                        <m:t> </m:t>
                      </m:r>
                      <m:r>
                        <m:rPr>
                          <m:nor/>
                        </m:rPr>
                        <a:rPr lang="en-AU" sz="1800" dirty="0">
                          <a:ea typeface="Cambria Math" panose="02040503050406030204" pitchFamily="18" charset="0"/>
                        </a:rPr>
                        <m:t>The</m:t>
                      </m:r>
                      <m:r>
                        <m:rPr>
                          <m:nor/>
                        </m:rPr>
                        <a:rPr lang="en-AU" sz="1800" dirty="0">
                          <a:ea typeface="Cambria Math" panose="02040503050406030204" pitchFamily="18" charset="0"/>
                        </a:rPr>
                        <m:t> </m:t>
                      </m:r>
                      <m:r>
                        <m:rPr>
                          <m:nor/>
                        </m:rPr>
                        <a:rPr lang="en-AU" sz="1800" dirty="0">
                          <a:ea typeface="Cambria Math" panose="02040503050406030204" pitchFamily="18" charset="0"/>
                        </a:rPr>
                        <m:t>function</m:t>
                      </m:r>
                      <m:r>
                        <m:rPr>
                          <m:nor/>
                        </m:rPr>
                        <a:rPr lang="en-AU" sz="1800" dirty="0">
                          <a:ea typeface="Cambria Math" panose="02040503050406030204" pitchFamily="18" charset="0"/>
                        </a:rPr>
                        <m:t> </m:t>
                      </m:r>
                      <m:r>
                        <m:rPr>
                          <m:nor/>
                        </m:rPr>
                        <a:rPr lang="en-AU" sz="1800" dirty="0">
                          <a:ea typeface="Cambria Math" panose="02040503050406030204" pitchFamily="18" charset="0"/>
                        </a:rPr>
                        <m:t>is</m:t>
                      </m:r>
                      <m:r>
                        <m:rPr>
                          <m:nor/>
                        </m:rPr>
                        <a:rPr lang="en-AU" sz="1800" dirty="0">
                          <a:ea typeface="Cambria Math" panose="02040503050406030204" pitchFamily="18" charset="0"/>
                        </a:rPr>
                        <m:t> </m:t>
                      </m:r>
                      <m:r>
                        <m:rPr>
                          <m:nor/>
                        </m:rPr>
                        <a:rPr lang="en-AU" sz="1800" dirty="0">
                          <a:ea typeface="Cambria Math" panose="02040503050406030204" pitchFamily="18" charset="0"/>
                        </a:rPr>
                        <m:t>even</m:t>
                      </m:r>
                      <m:r>
                        <m:rPr>
                          <m:nor/>
                        </m:rPr>
                        <a:rPr lang="en-AU" sz="1800" dirty="0">
                          <a:ea typeface="Cambria Math" panose="02040503050406030204" pitchFamily="18" charset="0"/>
                        </a:rPr>
                        <m:t> </m:t>
                      </m:r>
                      <m:r>
                        <m:rPr>
                          <m:nor/>
                        </m:rPr>
                        <a:rPr lang="en-AU" sz="1800" dirty="0">
                          <a:ea typeface="Cambria Math" panose="02040503050406030204" pitchFamily="18" charset="0"/>
                        </a:rPr>
                        <m:t>since</m:t>
                      </m:r>
                      <m:r>
                        <m:rPr>
                          <m:nor/>
                        </m:rPr>
                        <a:rPr lang="en-AU" sz="1800" dirty="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𝑓</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e>
                      </m:d>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𝑓</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oMath>
                  </m:oMathPara>
                </a14:m>
                <a:endParaRPr lang="en-AU" sz="1800" dirty="0"/>
              </a:p>
            </p:txBody>
          </p:sp>
        </mc:Choice>
        <mc:Fallback xmlns="">
          <p:sp>
            <p:nvSpPr>
              <p:cNvPr id="6" name="TextBox 5">
                <a:extLst>
                  <a:ext uri="{FF2B5EF4-FFF2-40B4-BE49-F238E27FC236}">
                    <a16:creationId xmlns:a16="http://schemas.microsoft.com/office/drawing/2014/main" id="{ED33B97D-774F-610F-BF6E-7B470AB5AE67}"/>
                  </a:ext>
                </a:extLst>
              </p:cNvPr>
              <p:cNvSpPr txBox="1">
                <a:spLocks noRot="1" noChangeAspect="1" noMove="1" noResize="1" noEditPoints="1" noAdjustHandles="1" noChangeArrowheads="1" noChangeShapeType="1" noTextEdit="1"/>
              </p:cNvSpPr>
              <p:nvPr/>
            </p:nvSpPr>
            <p:spPr>
              <a:xfrm>
                <a:off x="359999" y="2364947"/>
                <a:ext cx="4456550" cy="3750279"/>
              </a:xfrm>
              <a:prstGeom prst="rect">
                <a:avLst/>
              </a:prstGeom>
              <a:blipFill>
                <a:blip r:embed="rId3"/>
                <a:stretch>
                  <a:fillRect l="-3146"/>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C424806-B03D-5FE5-00FA-D23643B4A23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13</a:t>
            </a:fld>
            <a:endParaRPr lang="en-AU" dirty="0"/>
          </a:p>
        </p:txBody>
      </p:sp>
    </p:spTree>
    <p:extLst>
      <p:ext uri="{BB962C8B-B14F-4D97-AF65-F5344CB8AC3E}">
        <p14:creationId xmlns:p14="http://schemas.microsoft.com/office/powerpoint/2010/main" val="4141308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F4C8DA-E161-B116-A49F-F473B083AB08}"/>
              </a:ext>
            </a:extLst>
          </p:cNvPr>
          <p:cNvSpPr>
            <a:spLocks noGrp="1"/>
          </p:cNvSpPr>
          <p:nvPr>
            <p:ph type="title"/>
          </p:nvPr>
        </p:nvSpPr>
        <p:spPr>
          <a:xfrm>
            <a:off x="348001" y="591926"/>
            <a:ext cx="11484000" cy="545601"/>
          </a:xfrm>
        </p:spPr>
        <p:txBody>
          <a:bodyPr/>
          <a:lstStyle/>
          <a:p>
            <a:r>
              <a:rPr lang="en-AU" dirty="0">
                <a:latin typeface="+mj-lt"/>
              </a:rPr>
              <a:t>Odd function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70F55BBC-465D-AF27-3886-442EF33A726A}"/>
                  </a:ext>
                </a:extLst>
              </p:cNvPr>
              <p:cNvSpPr>
                <a:spLocks noGrp="1"/>
              </p:cNvSpPr>
              <p:nvPr>
                <p:ph type="body" sz="quarter" idx="18"/>
              </p:nvPr>
            </p:nvSpPr>
            <p:spPr>
              <a:xfrm>
                <a:off x="348001" y="1334175"/>
                <a:ext cx="11483999" cy="971020"/>
              </a:xfrm>
            </p:spPr>
            <p:txBody>
              <a:bodyPr/>
              <a:lstStyle/>
              <a:p>
                <a:r>
                  <a:rPr lang="en-AU" dirty="0">
                    <a:solidFill>
                      <a:srgbClr val="22272B"/>
                    </a:solidFill>
                    <a:latin typeface="+mn-lt"/>
                  </a:rPr>
                  <a:t>A function is </a:t>
                </a:r>
                <a:r>
                  <a:rPr lang="en-AU" b="1" dirty="0">
                    <a:solidFill>
                      <a:srgbClr val="22272B"/>
                    </a:solidFill>
                    <a:latin typeface="+mn-lt"/>
                  </a:rPr>
                  <a:t>odd</a:t>
                </a:r>
                <a:r>
                  <a:rPr lang="en-AU" dirty="0">
                    <a:solidFill>
                      <a:srgbClr val="22272B"/>
                    </a:solidFill>
                    <a:latin typeface="+mn-lt"/>
                  </a:rPr>
                  <a:t> if its </a:t>
                </a:r>
                <a:r>
                  <a:rPr lang="en-AU" b="0" i="0" dirty="0">
                    <a:solidFill>
                      <a:srgbClr val="22272B"/>
                    </a:solidFill>
                    <a:effectLst/>
                    <a:latin typeface="+mn-lt"/>
                  </a:rPr>
                  <a:t>graph is unchanged under rotation of </a:t>
                </a:r>
                <a14:m>
                  <m:oMath xmlns:m="http://schemas.openxmlformats.org/officeDocument/2006/math">
                    <m:r>
                      <a:rPr lang="en-AU" b="0" i="1" smtClean="0">
                        <a:solidFill>
                          <a:srgbClr val="22272B"/>
                        </a:solidFill>
                        <a:latin typeface="Cambria Math" panose="02040503050406030204" pitchFamily="18" charset="0"/>
                      </a:rPr>
                      <m:t>180</m:t>
                    </m:r>
                    <m:r>
                      <a:rPr lang="en-AU" b="0" i="1" smtClean="0">
                        <a:solidFill>
                          <a:srgbClr val="22272B"/>
                        </a:solidFill>
                        <a:latin typeface="Cambria Math" panose="02040503050406030204" pitchFamily="18" charset="0"/>
                        <a:ea typeface="Cambria Math" panose="02040503050406030204" pitchFamily="18" charset="0"/>
                      </a:rPr>
                      <m:t>°</m:t>
                    </m:r>
                  </m:oMath>
                </a14:m>
                <a:r>
                  <a:rPr lang="en-AU" dirty="0">
                    <a:solidFill>
                      <a:srgbClr val="22272B"/>
                    </a:solidFill>
                    <a:latin typeface="+mn-lt"/>
                  </a:rPr>
                  <a:t> </a:t>
                </a:r>
                <a:r>
                  <a:rPr lang="en-AU" b="0" i="0" dirty="0">
                    <a:solidFill>
                      <a:srgbClr val="22272B"/>
                    </a:solidFill>
                    <a:effectLst/>
                    <a:latin typeface="+mn-lt"/>
                  </a:rPr>
                  <a:t>about the origin.</a:t>
                </a:r>
              </a:p>
              <a:p>
                <a:pPr algn="l"/>
                <a:r>
                  <a:rPr lang="en-AU" b="0" i="0" dirty="0">
                    <a:solidFill>
                      <a:srgbClr val="22272B"/>
                    </a:solidFill>
                    <a:effectLst/>
                    <a:latin typeface="+mn-lt"/>
                  </a:rPr>
                  <a:t>An </a:t>
                </a:r>
                <a:r>
                  <a:rPr lang="en-AU" b="1" i="0" dirty="0">
                    <a:solidFill>
                      <a:srgbClr val="22272B"/>
                    </a:solidFill>
                    <a:effectLst/>
                    <a:latin typeface="+mn-lt"/>
                  </a:rPr>
                  <a:t>odd function </a:t>
                </a:r>
                <a14:m>
                  <m:oMath xmlns:m="http://schemas.openxmlformats.org/officeDocument/2006/math">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 </m:t>
                    </m:r>
                  </m:oMath>
                </a14:m>
                <a:r>
                  <a:rPr lang="en-AU" b="0" i="0" dirty="0">
                    <a:solidFill>
                      <a:srgbClr val="22272B"/>
                    </a:solidFill>
                    <a:effectLst/>
                    <a:latin typeface="+mn-lt"/>
                  </a:rPr>
                  <a:t>has the property </a:t>
                </a:r>
                <a14:m>
                  <m:oMath xmlns:m="http://schemas.openxmlformats.org/officeDocument/2006/math">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𝑓</m:t>
                    </m:r>
                    <m:r>
                      <a:rPr lang="en-AU" b="0" i="1" dirty="0" smtClean="0">
                        <a:solidFill>
                          <a:srgbClr val="22272B"/>
                        </a:solidFill>
                        <a:effectLst/>
                        <a:latin typeface="Cambria Math" panose="02040503050406030204" pitchFamily="18" charset="0"/>
                      </a:rPr>
                      <m:t>(</m:t>
                    </m:r>
                    <m:r>
                      <a:rPr lang="en-AU" b="0" i="1" dirty="0" smtClean="0">
                        <a:solidFill>
                          <a:srgbClr val="22272B"/>
                        </a:solidFill>
                        <a:effectLst/>
                        <a:latin typeface="Cambria Math" panose="02040503050406030204" pitchFamily="18" charset="0"/>
                      </a:rPr>
                      <m:t>𝑥</m:t>
                    </m:r>
                    <m:r>
                      <a:rPr lang="en-AU" b="0" i="1" dirty="0" smtClean="0">
                        <a:solidFill>
                          <a:srgbClr val="22272B"/>
                        </a:solidFill>
                        <a:effectLst/>
                        <a:latin typeface="Cambria Math" panose="02040503050406030204" pitchFamily="18" charset="0"/>
                      </a:rPr>
                      <m:t>)</m:t>
                    </m:r>
                  </m:oMath>
                </a14:m>
                <a:r>
                  <a:rPr lang="en-AU" b="0" i="0" dirty="0">
                    <a:solidFill>
                      <a:srgbClr val="22272B"/>
                    </a:solidFill>
                    <a:effectLst/>
                    <a:latin typeface="+mn-lt"/>
                  </a:rPr>
                  <a:t>, for all values of in the domain.</a:t>
                </a:r>
              </a:p>
            </p:txBody>
          </p:sp>
        </mc:Choice>
        <mc:Fallback xmlns="">
          <p:sp>
            <p:nvSpPr>
              <p:cNvPr id="4" name="Text Placeholder 3">
                <a:extLst>
                  <a:ext uri="{FF2B5EF4-FFF2-40B4-BE49-F238E27FC236}">
                    <a16:creationId xmlns:a16="http://schemas.microsoft.com/office/drawing/2014/main" id="{70F55BBC-465D-AF27-3886-442EF33A726A}"/>
                  </a:ext>
                </a:extLst>
              </p:cNvPr>
              <p:cNvSpPr>
                <a:spLocks noGrp="1" noRot="1" noChangeAspect="1" noMove="1" noResize="1" noEditPoints="1" noAdjustHandles="1" noChangeArrowheads="1" noChangeShapeType="1" noTextEdit="1"/>
              </p:cNvSpPr>
              <p:nvPr>
                <p:ph type="body" sz="quarter" idx="18"/>
              </p:nvPr>
            </p:nvSpPr>
            <p:spPr>
              <a:xfrm>
                <a:off x="348001" y="1334175"/>
                <a:ext cx="11483999" cy="971020"/>
              </a:xfrm>
              <a:blipFill>
                <a:blip r:embed="rId2"/>
                <a:stretch>
                  <a:fillRect l="-1327" t="-2516" b="-16352"/>
                </a:stretch>
              </a:blipFill>
            </p:spPr>
            <p:txBody>
              <a:bodyPr/>
              <a:lstStyle/>
              <a:p>
                <a:r>
                  <a:rPr lang="en-AU">
                    <a:noFill/>
                  </a:rPr>
                  <a:t> </a:t>
                </a:r>
              </a:p>
            </p:txBody>
          </p:sp>
        </mc:Fallback>
      </mc:AlternateContent>
      <p:grpSp>
        <p:nvGrpSpPr>
          <p:cNvPr id="8" name="Group 7" descr="The graph of x cubed.">
            <a:extLst>
              <a:ext uri="{FF2B5EF4-FFF2-40B4-BE49-F238E27FC236}">
                <a16:creationId xmlns:a16="http://schemas.microsoft.com/office/drawing/2014/main" id="{187C12B0-D294-3EB7-7C38-0C44AEADCD15}"/>
              </a:ext>
            </a:extLst>
          </p:cNvPr>
          <p:cNvGrpSpPr/>
          <p:nvPr/>
        </p:nvGrpSpPr>
        <p:grpSpPr>
          <a:xfrm>
            <a:off x="348001" y="2418508"/>
            <a:ext cx="4332959" cy="3981638"/>
            <a:chOff x="1041878" y="2418508"/>
            <a:chExt cx="4332959" cy="3981638"/>
          </a:xfrm>
        </p:grpSpPr>
        <p:pic>
          <p:nvPicPr>
            <p:cNvPr id="5" name="Picture 4">
              <a:extLst>
                <a:ext uri="{FF2B5EF4-FFF2-40B4-BE49-F238E27FC236}">
                  <a16:creationId xmlns:a16="http://schemas.microsoft.com/office/drawing/2014/main" id="{B31824BF-DBF2-64B6-5463-E45654771F3B}"/>
                </a:ext>
              </a:extLst>
            </p:cNvPr>
            <p:cNvPicPr>
              <a:picLocks noChangeAspect="1"/>
            </p:cNvPicPr>
            <p:nvPr/>
          </p:nvPicPr>
          <p:blipFill>
            <a:blip r:embed="rId3"/>
            <a:stretch>
              <a:fillRect/>
            </a:stretch>
          </p:blipFill>
          <p:spPr>
            <a:xfrm>
              <a:off x="1041878" y="2418508"/>
              <a:ext cx="4332959" cy="398163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5467AE3-FB6A-A9E4-6D15-3A864DBC9C4A}"/>
                    </a:ext>
                  </a:extLst>
                </p:cNvPr>
                <p:cNvSpPr txBox="1"/>
                <p:nvPr/>
              </p:nvSpPr>
              <p:spPr>
                <a:xfrm>
                  <a:off x="3599856" y="3100666"/>
                  <a:ext cx="1773333" cy="47000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sz="2400" b="1" i="1" smtClean="0">
                            <a:latin typeface="Cambria Math" panose="02040503050406030204" pitchFamily="18" charset="0"/>
                          </a:rPr>
                          <m:t>𝒚</m:t>
                        </m:r>
                        <m:r>
                          <a:rPr lang="en-AU" sz="2400" b="1" i="1" smtClean="0">
                            <a:latin typeface="Cambria Math" panose="02040503050406030204" pitchFamily="18" charset="0"/>
                          </a:rPr>
                          <m:t>=</m:t>
                        </m:r>
                        <m:sSup>
                          <m:sSupPr>
                            <m:ctrlPr>
                              <a:rPr lang="en-AU" sz="2400" b="1" i="1" smtClean="0">
                                <a:latin typeface="Cambria Math" panose="02040503050406030204" pitchFamily="18" charset="0"/>
                              </a:rPr>
                            </m:ctrlPr>
                          </m:sSupPr>
                          <m:e>
                            <m:r>
                              <a:rPr lang="en-AU" sz="2400" b="1" i="1" smtClean="0">
                                <a:latin typeface="Cambria Math" panose="02040503050406030204" pitchFamily="18" charset="0"/>
                              </a:rPr>
                              <m:t>𝒙</m:t>
                            </m:r>
                          </m:e>
                          <m:sup>
                            <m:r>
                              <a:rPr lang="en-AU" sz="2400" b="1" i="1" smtClean="0">
                                <a:latin typeface="Cambria Math" panose="02040503050406030204" pitchFamily="18" charset="0"/>
                              </a:rPr>
                              <m:t>𝟑</m:t>
                            </m:r>
                          </m:sup>
                        </m:sSup>
                      </m:oMath>
                    </m:oMathPara>
                  </a14:m>
                  <a:endParaRPr lang="en-AU" sz="2400" b="1" dirty="0"/>
                </a:p>
              </p:txBody>
            </p:sp>
          </mc:Choice>
          <mc:Fallback xmlns="">
            <p:sp>
              <p:nvSpPr>
                <p:cNvPr id="7" name="TextBox 6">
                  <a:extLst>
                    <a:ext uri="{FF2B5EF4-FFF2-40B4-BE49-F238E27FC236}">
                      <a16:creationId xmlns:a16="http://schemas.microsoft.com/office/drawing/2014/main" id="{A5467AE3-FB6A-A9E4-6D15-3A864DBC9C4A}"/>
                    </a:ext>
                  </a:extLst>
                </p:cNvPr>
                <p:cNvSpPr txBox="1">
                  <a:spLocks noRot="1" noChangeAspect="1" noMove="1" noResize="1" noEditPoints="1" noAdjustHandles="1" noChangeArrowheads="1" noChangeShapeType="1" noTextEdit="1"/>
                </p:cNvSpPr>
                <p:nvPr/>
              </p:nvSpPr>
              <p:spPr>
                <a:xfrm>
                  <a:off x="3599856" y="3100666"/>
                  <a:ext cx="1773333" cy="470000"/>
                </a:xfrm>
                <a:prstGeom prst="rect">
                  <a:avLst/>
                </a:prstGeom>
                <a:blipFill>
                  <a:blip r:embed="rId4"/>
                  <a:stretch>
                    <a:fillRect b="-12987"/>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2F95037-5565-1E83-2D12-F6B5773D23E0}"/>
                  </a:ext>
                </a:extLst>
              </p:cNvPr>
              <p:cNvSpPr txBox="1"/>
              <p:nvPr/>
            </p:nvSpPr>
            <p:spPr>
              <a:xfrm>
                <a:off x="5343151" y="2944069"/>
                <a:ext cx="2903305" cy="783193"/>
              </a:xfrm>
              <a:prstGeom prst="roundRect">
                <a:avLst/>
              </a:prstGeom>
            </p:spPr>
            <p:style>
              <a:lnRef idx="3">
                <a:schemeClr val="lt1"/>
              </a:lnRef>
              <a:fillRef idx="1">
                <a:schemeClr val="accent4"/>
              </a:fillRef>
              <a:effectRef idx="1">
                <a:schemeClr val="accent4"/>
              </a:effectRef>
              <a:fontRef idx="minor">
                <a:schemeClr val="lt1"/>
              </a:fontRef>
            </p:style>
            <p:txBody>
              <a:bodyPr wrap="square" anchor="ctr">
                <a:spAutoFit/>
              </a:bodyPr>
              <a:lstStyle/>
              <a:p>
                <a:pPr>
                  <a:lnSpc>
                    <a:spcPct val="150000"/>
                  </a:lnSpc>
                  <a:spcAft>
                    <a:spcPts val="1200"/>
                  </a:spcAft>
                </a:pPr>
                <a14:m>
                  <m:oMathPara xmlns:m="http://schemas.openxmlformats.org/officeDocument/2006/math">
                    <m:oMathParaPr>
                      <m:jc m:val="centerGroup"/>
                    </m:oMathParaPr>
                    <m:oMath xmlns:m="http://schemas.openxmlformats.org/officeDocument/2006/math">
                      <m:r>
                        <a:rPr lang="en-AU" sz="2000" b="0" i="1" smtClean="0">
                          <a:solidFill>
                            <a:schemeClr val="tx1"/>
                          </a:solidFill>
                          <a:latin typeface="Cambria Math" panose="02040503050406030204" pitchFamily="18" charset="0"/>
                        </a:rPr>
                        <m:t>𝑓</m:t>
                      </m:r>
                      <m:d>
                        <m:dPr>
                          <m:ctrlPr>
                            <a:rPr lang="en-AU" sz="2000" b="0" i="1" smtClean="0">
                              <a:solidFill>
                                <a:schemeClr val="tx1"/>
                              </a:solidFill>
                              <a:latin typeface="Cambria Math" panose="02040503050406030204" pitchFamily="18" charset="0"/>
                            </a:rPr>
                          </m:ctrlPr>
                        </m:dPr>
                        <m:e>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e>
                      </m:d>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𝑓</m:t>
                      </m:r>
                      <m:r>
                        <a:rPr lang="en-AU" sz="2000" b="0" i="1" smtClean="0">
                          <a:solidFill>
                            <a:schemeClr val="tx1"/>
                          </a:solidFill>
                          <a:latin typeface="Cambria Math" panose="02040503050406030204" pitchFamily="18" charset="0"/>
                        </a:rPr>
                        <m:t>(</m:t>
                      </m:r>
                      <m:r>
                        <a:rPr lang="en-AU" sz="2000" b="0" i="1" smtClean="0">
                          <a:solidFill>
                            <a:schemeClr val="tx1"/>
                          </a:solidFill>
                          <a:latin typeface="Cambria Math" panose="02040503050406030204" pitchFamily="18" charset="0"/>
                        </a:rPr>
                        <m:t>𝑥</m:t>
                      </m:r>
                      <m:r>
                        <a:rPr lang="en-AU" sz="2000" b="0" i="1" smtClean="0">
                          <a:solidFill>
                            <a:schemeClr val="tx1"/>
                          </a:solidFill>
                          <a:latin typeface="Cambria Math" panose="02040503050406030204" pitchFamily="18" charset="0"/>
                        </a:rPr>
                        <m:t>)</m:t>
                      </m:r>
                    </m:oMath>
                  </m:oMathPara>
                </a14:m>
                <a:endParaRPr lang="en-AU" sz="2000" dirty="0">
                  <a:solidFill>
                    <a:schemeClr val="tx1"/>
                  </a:solidFill>
                </a:endParaRPr>
              </a:p>
            </p:txBody>
          </p:sp>
        </mc:Choice>
        <mc:Fallback xmlns="">
          <p:sp>
            <p:nvSpPr>
              <p:cNvPr id="6" name="TextBox 5">
                <a:extLst>
                  <a:ext uri="{FF2B5EF4-FFF2-40B4-BE49-F238E27FC236}">
                    <a16:creationId xmlns:a16="http://schemas.microsoft.com/office/drawing/2014/main" id="{D2F95037-5565-1E83-2D12-F6B5773D23E0}"/>
                  </a:ext>
                </a:extLst>
              </p:cNvPr>
              <p:cNvSpPr txBox="1">
                <a:spLocks noRot="1" noChangeAspect="1" noMove="1" noResize="1" noEditPoints="1" noAdjustHandles="1" noChangeArrowheads="1" noChangeShapeType="1" noTextEdit="1"/>
              </p:cNvSpPr>
              <p:nvPr/>
            </p:nvSpPr>
            <p:spPr>
              <a:xfrm>
                <a:off x="5343151" y="2944069"/>
                <a:ext cx="2903305" cy="783193"/>
              </a:xfrm>
              <a:prstGeom prst="roundRect">
                <a:avLst/>
              </a:prstGeom>
              <a:blipFill>
                <a:blip r:embed="rId5"/>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370B71A0-94A8-DF2F-E6F5-3CD496F860B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383294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3E6A4-E228-2176-C46F-EF29BC38244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B23D870-2024-2DD2-5CFA-F532E6341396}"/>
              </a:ext>
            </a:extLst>
          </p:cNvPr>
          <p:cNvSpPr>
            <a:spLocks noGrp="1"/>
          </p:cNvSpPr>
          <p:nvPr>
            <p:ph type="title"/>
          </p:nvPr>
        </p:nvSpPr>
        <p:spPr>
          <a:xfrm>
            <a:off x="359998" y="360000"/>
            <a:ext cx="11484000" cy="545601"/>
          </a:xfrm>
        </p:spPr>
        <p:txBody>
          <a:bodyPr/>
          <a:lstStyle/>
          <a:p>
            <a:r>
              <a:rPr lang="en-AU" dirty="0">
                <a:latin typeface="+mj-lt"/>
              </a:rPr>
              <a:t>Odd function (2)</a:t>
            </a:r>
          </a:p>
        </p:txBody>
      </p:sp>
      <p:sp>
        <p:nvSpPr>
          <p:cNvPr id="4" name="Text Placeholder 3">
            <a:extLst>
              <a:ext uri="{FF2B5EF4-FFF2-40B4-BE49-F238E27FC236}">
                <a16:creationId xmlns:a16="http://schemas.microsoft.com/office/drawing/2014/main" id="{E3DA930E-A4B1-5520-140A-41D78CC0E680}"/>
              </a:ext>
            </a:extLst>
          </p:cNvPr>
          <p:cNvSpPr>
            <a:spLocks noGrp="1"/>
          </p:cNvSpPr>
          <p:nvPr>
            <p:ph type="body" sz="quarter" idx="18"/>
          </p:nvPr>
        </p:nvSpPr>
        <p:spPr>
          <a:xfrm>
            <a:off x="359998" y="982520"/>
            <a:ext cx="11483999" cy="310015"/>
          </a:xfrm>
        </p:spPr>
        <p:txBody>
          <a:bodyPr/>
          <a:lstStyle/>
          <a:p>
            <a:r>
              <a:rPr lang="en-AU" dirty="0">
                <a:latin typeface="+mj-lt"/>
              </a:rPr>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F0EBBCA3-DF8F-909A-2F9B-E57CC53E1102}"/>
                  </a:ext>
                </a:extLst>
              </p:cNvPr>
              <p:cNvSpPr>
                <a:spLocks noGrp="1"/>
              </p:cNvSpPr>
              <p:nvPr>
                <p:ph type="body" sz="quarter" idx="17"/>
              </p:nvPr>
            </p:nvSpPr>
            <p:spPr>
              <a:xfrm>
                <a:off x="359998" y="1567086"/>
                <a:ext cx="7171510" cy="637401"/>
              </a:xfrm>
            </p:spPr>
            <p:txBody>
              <a:bodyPr/>
              <a:lstStyle/>
              <a:p>
                <a:r>
                  <a:rPr lang="en-AU" sz="1800" dirty="0">
                    <a:latin typeface="+mn-lt"/>
                  </a:rPr>
                  <a:t>Test whether </a:t>
                </a:r>
                <a14:m>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a14:m>
                <a:r>
                  <a:rPr lang="en-AU" sz="1800" dirty="0">
                    <a:latin typeface="+mn-lt"/>
                  </a:rPr>
                  <a:t> is an odd function. </a:t>
                </a:r>
              </a:p>
            </p:txBody>
          </p:sp>
        </mc:Choice>
        <mc:Fallback xmlns="">
          <p:sp>
            <p:nvSpPr>
              <p:cNvPr id="5" name="Text Placeholder 4">
                <a:extLst>
                  <a:ext uri="{FF2B5EF4-FFF2-40B4-BE49-F238E27FC236}">
                    <a16:creationId xmlns:a16="http://schemas.microsoft.com/office/drawing/2014/main" id="{F0EBBCA3-DF8F-909A-2F9B-E57CC53E1102}"/>
                  </a:ext>
                </a:extLst>
              </p:cNvPr>
              <p:cNvSpPr>
                <a:spLocks noGrp="1" noRot="1" noChangeAspect="1" noMove="1" noResize="1" noEditPoints="1" noAdjustHandles="1" noChangeArrowheads="1" noChangeShapeType="1" noTextEdit="1"/>
              </p:cNvSpPr>
              <p:nvPr>
                <p:ph type="body" sz="quarter" idx="17"/>
              </p:nvPr>
            </p:nvSpPr>
            <p:spPr>
              <a:xfrm>
                <a:off x="359998" y="1567086"/>
                <a:ext cx="7171510" cy="637401"/>
              </a:xfrm>
              <a:blipFill>
                <a:blip r:embed="rId2"/>
                <a:stretch>
                  <a:fillRect l="-195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7DC8961-06AB-19C1-E7A9-77169EC6EA02}"/>
                  </a:ext>
                </a:extLst>
              </p:cNvPr>
              <p:cNvSpPr txBox="1"/>
              <p:nvPr/>
            </p:nvSpPr>
            <p:spPr>
              <a:xfrm>
                <a:off x="359998" y="2363824"/>
                <a:ext cx="4562875" cy="4134176"/>
              </a:xfrm>
              <a:prstGeom prst="rect">
                <a:avLst/>
              </a:prstGeom>
              <a:noFill/>
            </p:spPr>
            <p:txBody>
              <a:bodyPr wrap="none" lIns="0" tIns="0" rIns="0" bIns="0" rtlCol="0">
                <a:noAutofit/>
              </a:bodyPr>
              <a:lstStyle/>
              <a:p>
                <a:pPr>
                  <a:lnSpc>
                    <a:spcPct val="150000"/>
                  </a:lnSpc>
                  <a:spcAft>
                    <a:spcPts val="1200"/>
                  </a:spcAft>
                </a:pPr>
                <a:r>
                  <a:rPr lang="en-AU" sz="1800" dirty="0"/>
                  <a:t>A function is odd if </a:t>
                </a:r>
                <a14:m>
                  <m:oMath xmlns:m="http://schemas.openxmlformats.org/officeDocument/2006/math">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m:t>
                        </m:r>
                        <m:r>
                          <a:rPr lang="en-AU" sz="1800" i="1" dirty="0">
                            <a:latin typeface="Cambria Math" panose="02040503050406030204" pitchFamily="18" charset="0"/>
                          </a:rPr>
                          <m:t>𝑥</m:t>
                        </m:r>
                      </m:e>
                    </m:d>
                    <m:r>
                      <m:rPr>
                        <m:aln/>
                      </m:rPr>
                      <a:rPr lang="en-AU" sz="1800" i="1" dirty="0">
                        <a:latin typeface="Cambria Math" panose="02040503050406030204" pitchFamily="18" charset="0"/>
                      </a:rPr>
                      <m:t>=</m:t>
                    </m:r>
                    <m:r>
                      <a:rPr lang="en-AU" sz="1800" b="0" i="1" dirty="0" smtClean="0">
                        <a:latin typeface="Cambria Math" panose="02040503050406030204" pitchFamily="18" charset="0"/>
                      </a:rPr>
                      <m:t>−</m:t>
                    </m:r>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oMath>
                </a14:m>
                <a:endParaRPr lang="en-AU" sz="1800" b="0" i="1" dirty="0"/>
              </a:p>
              <a:p>
                <a:pPr>
                  <a:lnSpc>
                    <a:spcPct val="150000"/>
                  </a:lnSpc>
                  <a:spcAft>
                    <a:spcPts val="120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−4</m:t>
                      </m:r>
                      <m:r>
                        <a:rPr lang="en-AU" sz="1800" b="0" i="1" smtClean="0">
                          <a:latin typeface="Cambria Math" panose="02040503050406030204" pitchFamily="18" charset="0"/>
                        </a:rPr>
                        <m:t>𝑥</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oMath>
                    <m:oMath xmlns:m="http://schemas.openxmlformats.org/officeDocument/2006/math">
                      <m:r>
                        <m:rPr>
                          <m:aln/>
                        </m:rPr>
                        <a:rPr lang="en-AU" sz="1800" b="0" i="1" smtClean="0">
                          <a:latin typeface="Cambria Math" panose="02040503050406030204" pitchFamily="18" charset="0"/>
                        </a:rPr>
                        <m:t>=</m:t>
                      </m:r>
                      <m:r>
                        <a:rPr lang="en-AU" sz="1800" i="1">
                          <a:latin typeface="Cambria Math" panose="02040503050406030204" pitchFamily="18" charset="0"/>
                        </a:rPr>
                        <m:t>−(4</m:t>
                      </m:r>
                      <m:r>
                        <a:rPr lang="en-AU" sz="1800" i="1">
                          <a:latin typeface="Cambria Math" panose="02040503050406030204" pitchFamily="18" charset="0"/>
                        </a:rPr>
                        <m:t>𝑥</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𝑥</m:t>
                          </m:r>
                        </m:e>
                        <m:sup>
                          <m:r>
                            <a:rPr lang="en-AU" sz="1800" i="1">
                              <a:latin typeface="Cambria Math" panose="02040503050406030204" pitchFamily="18" charset="0"/>
                            </a:rPr>
                            <m:t>3</m:t>
                          </m:r>
                        </m:sup>
                      </m:sSup>
                      <m:r>
                        <a:rPr lang="en-AU" sz="1800" b="0" i="0" smtClean="0">
                          <a:latin typeface="Cambria Math" panose="02040503050406030204" pitchFamily="18" charset="0"/>
                        </a:rPr>
                        <m:t>)</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Para>
                </a14:m>
                <a:br>
                  <a:rPr lang="en-AU" sz="1800" b="0" i="1" dirty="0"/>
                </a:br>
                <a14:m>
                  <m:oMath xmlns:m="http://schemas.openxmlformats.org/officeDocument/2006/math">
                    <m:r>
                      <a:rPr lang="en-AU" sz="1800" i="1">
                        <a:latin typeface="Cambria Math" panose="02040503050406030204" pitchFamily="18" charset="0"/>
                        <a:ea typeface="Cambria Math" panose="02040503050406030204" pitchFamily="18" charset="0"/>
                      </a:rPr>
                      <m:t>∴</m:t>
                    </m:r>
                    <m:r>
                      <m:rPr>
                        <m:nor/>
                      </m:rPr>
                      <a:rPr lang="en-AU" sz="1800" dirty="0">
                        <a:ea typeface="Cambria Math" panose="02040503050406030204" pitchFamily="18" charset="0"/>
                      </a:rPr>
                      <m:t>The</m:t>
                    </m:r>
                    <m:r>
                      <m:rPr>
                        <m:nor/>
                      </m:rPr>
                      <a:rPr lang="en-AU" sz="1800" dirty="0">
                        <a:ea typeface="Cambria Math" panose="02040503050406030204" pitchFamily="18" charset="0"/>
                      </a:rPr>
                      <m:t> </m:t>
                    </m:r>
                    <m:r>
                      <m:rPr>
                        <m:nor/>
                      </m:rPr>
                      <a:rPr lang="en-AU" sz="1800" dirty="0">
                        <a:ea typeface="Cambria Math" panose="02040503050406030204" pitchFamily="18" charset="0"/>
                      </a:rPr>
                      <m:t>function</m:t>
                    </m:r>
                    <m:r>
                      <m:rPr>
                        <m:nor/>
                      </m:rPr>
                      <a:rPr lang="en-AU" sz="1800" dirty="0">
                        <a:ea typeface="Cambria Math" panose="02040503050406030204" pitchFamily="18" charset="0"/>
                      </a:rPr>
                      <m:t> </m:t>
                    </m:r>
                    <m:r>
                      <m:rPr>
                        <m:nor/>
                      </m:rPr>
                      <a:rPr lang="en-AU" sz="1800" dirty="0">
                        <a:ea typeface="Cambria Math" panose="02040503050406030204" pitchFamily="18" charset="0"/>
                      </a:rPr>
                      <m:t>is</m:t>
                    </m:r>
                    <m:r>
                      <m:rPr>
                        <m:nor/>
                      </m:rPr>
                      <a:rPr lang="en-AU" sz="1800" dirty="0">
                        <a:ea typeface="Cambria Math" panose="02040503050406030204" pitchFamily="18" charset="0"/>
                      </a:rPr>
                      <m:t> </m:t>
                    </m:r>
                    <m:r>
                      <m:rPr>
                        <m:nor/>
                      </m:rPr>
                      <a:rPr lang="en-AU" sz="1800" b="0" i="0" dirty="0" smtClean="0">
                        <a:ea typeface="Cambria Math" panose="02040503050406030204" pitchFamily="18" charset="0"/>
                      </a:rPr>
                      <m:t>odd</m:t>
                    </m:r>
                    <m:r>
                      <m:rPr>
                        <m:nor/>
                      </m:rPr>
                      <a:rPr lang="en-AU" sz="1800" dirty="0">
                        <a:ea typeface="Cambria Math" panose="02040503050406030204" pitchFamily="18" charset="0"/>
                      </a:rPr>
                      <m:t> </m:t>
                    </m:r>
                    <m:r>
                      <m:rPr>
                        <m:nor/>
                      </m:rPr>
                      <a:rPr lang="en-AU" sz="1800" dirty="0">
                        <a:ea typeface="Cambria Math" panose="02040503050406030204" pitchFamily="18" charset="0"/>
                      </a:rPr>
                      <m:t>since</m:t>
                    </m:r>
                    <m:r>
                      <m:rPr>
                        <m:nor/>
                      </m:rPr>
                      <a:rPr lang="en-AU" sz="1800" dirty="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𝑓</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e>
                    </m:d>
                    <m:r>
                      <a:rPr lang="en-AU" sz="1800" i="1">
                        <a:latin typeface="Cambria Math" panose="02040503050406030204" pitchFamily="18" charset="0"/>
                        <a:ea typeface="Cambria Math" panose="02040503050406030204" pitchFamily="18" charset="0"/>
                      </a:rPr>
                      <m:t>=</m:t>
                    </m:r>
                    <m:r>
                      <a:rPr lang="en-AU" sz="1800" b="0" i="1" smtClean="0">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𝑓</m:t>
                    </m:r>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r>
                      <a:rPr lang="en-AU" sz="1800" i="1">
                        <a:latin typeface="Cambria Math" panose="02040503050406030204" pitchFamily="18" charset="0"/>
                        <a:ea typeface="Cambria Math" panose="02040503050406030204" pitchFamily="18" charset="0"/>
                      </a:rPr>
                      <m:t>)</m:t>
                    </m:r>
                  </m:oMath>
                </a14:m>
                <a:r>
                  <a:rPr lang="en-AU" sz="1800" dirty="0"/>
                  <a:t>.</a:t>
                </a:r>
              </a:p>
            </p:txBody>
          </p:sp>
        </mc:Choice>
        <mc:Fallback xmlns="">
          <p:sp>
            <p:nvSpPr>
              <p:cNvPr id="6" name="TextBox 5">
                <a:extLst>
                  <a:ext uri="{FF2B5EF4-FFF2-40B4-BE49-F238E27FC236}">
                    <a16:creationId xmlns:a16="http://schemas.microsoft.com/office/drawing/2014/main" id="{B7DC8961-06AB-19C1-E7A9-77169EC6EA02}"/>
                  </a:ext>
                </a:extLst>
              </p:cNvPr>
              <p:cNvSpPr txBox="1">
                <a:spLocks noRot="1" noChangeAspect="1" noMove="1" noResize="1" noEditPoints="1" noAdjustHandles="1" noChangeArrowheads="1" noChangeShapeType="1" noTextEdit="1"/>
              </p:cNvSpPr>
              <p:nvPr/>
            </p:nvSpPr>
            <p:spPr>
              <a:xfrm>
                <a:off x="359998" y="2363824"/>
                <a:ext cx="4562875" cy="4134176"/>
              </a:xfrm>
              <a:prstGeom prst="rect">
                <a:avLst/>
              </a:prstGeom>
              <a:blipFill>
                <a:blip r:embed="rId3"/>
                <a:stretch>
                  <a:fillRect l="-3071"/>
                </a:stretch>
              </a:blipFill>
            </p:spPr>
            <p:txBody>
              <a:bodyPr/>
              <a:lstStyle/>
              <a:p>
                <a:r>
                  <a:rPr lang="en-AU">
                    <a:noFill/>
                  </a:rPr>
                  <a:t> </a:t>
                </a:r>
              </a:p>
            </p:txBody>
          </p:sp>
        </mc:Fallback>
      </mc:AlternateContent>
      <p:sp>
        <p:nvSpPr>
          <p:cNvPr id="8" name="Speech Bubble: Rectangle with Corners Rounded 7">
            <a:extLst>
              <a:ext uri="{FF2B5EF4-FFF2-40B4-BE49-F238E27FC236}">
                <a16:creationId xmlns:a16="http://schemas.microsoft.com/office/drawing/2014/main" id="{72FFEFA8-C373-311D-CB3D-B925FF30F6E7}"/>
              </a:ext>
            </a:extLst>
          </p:cNvPr>
          <p:cNvSpPr/>
          <p:nvPr/>
        </p:nvSpPr>
        <p:spPr>
          <a:xfrm>
            <a:off x="4855502" y="2360670"/>
            <a:ext cx="2589748" cy="917539"/>
          </a:xfrm>
          <a:prstGeom prst="wedgeRoundRectCallout">
            <a:avLst>
              <a:gd name="adj1" fmla="val -125459"/>
              <a:gd name="adj2" fmla="val 361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Why are brackets necessary?</a:t>
            </a:r>
          </a:p>
        </p:txBody>
      </p:sp>
      <mc:AlternateContent xmlns:mc="http://schemas.openxmlformats.org/markup-compatibility/2006" xmlns:a14="http://schemas.microsoft.com/office/drawing/2010/main">
        <mc:Choice Requires="a14">
          <p:sp>
            <p:nvSpPr>
              <p:cNvPr id="7" name="Speech Bubble: Rectangle with Corners Rounded 6">
                <a:extLst>
                  <a:ext uri="{FF2B5EF4-FFF2-40B4-BE49-F238E27FC236}">
                    <a16:creationId xmlns:a16="http://schemas.microsoft.com/office/drawing/2014/main" id="{699E3667-0815-2B07-E935-58E0169A991C}"/>
                  </a:ext>
                </a:extLst>
              </p:cNvPr>
              <p:cNvSpPr/>
              <p:nvPr/>
            </p:nvSpPr>
            <p:spPr>
              <a:xfrm>
                <a:off x="4855502" y="3429000"/>
                <a:ext cx="2886607" cy="1282998"/>
              </a:xfrm>
              <a:prstGeom prst="wedgeRoundRectCallout">
                <a:avLst>
                  <a:gd name="adj1" fmla="val -128858"/>
                  <a:gd name="adj2" fmla="val -68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Why is a </a:t>
                </a:r>
                <a14:m>
                  <m:oMath xmlns:m="http://schemas.openxmlformats.org/officeDocument/2006/math">
                    <m:r>
                      <a:rPr lang="en-AU" sz="1800" i="1" smtClean="0">
                        <a:latin typeface="Cambria Math" panose="02040503050406030204" pitchFamily="18" charset="0"/>
                      </a:rPr>
                      <m:t>‘</m:t>
                    </m:r>
                    <m:r>
                      <a:rPr lang="en-AU" sz="1800" b="0" i="1" smtClean="0">
                        <a:latin typeface="Cambria Math" panose="02040503050406030204" pitchFamily="18" charset="0"/>
                      </a:rPr>
                      <m:t>−1</m:t>
                    </m:r>
                  </m:oMath>
                </a14:m>
                <a:r>
                  <a:rPr lang="en-AU" sz="1800" dirty="0"/>
                  <a:t>’ factorised out of the expression?</a:t>
                </a:r>
              </a:p>
            </p:txBody>
          </p:sp>
        </mc:Choice>
        <mc:Fallback xmlns="">
          <p:sp>
            <p:nvSpPr>
              <p:cNvPr id="7" name="Speech Bubble: Rectangle with Corners Rounded 6">
                <a:extLst>
                  <a:ext uri="{FF2B5EF4-FFF2-40B4-BE49-F238E27FC236}">
                    <a16:creationId xmlns:a16="http://schemas.microsoft.com/office/drawing/2014/main" id="{699E3667-0815-2B07-E935-58E0169A991C}"/>
                  </a:ext>
                </a:extLst>
              </p:cNvPr>
              <p:cNvSpPr>
                <a:spLocks noRot="1" noChangeAspect="1" noMove="1" noResize="1" noEditPoints="1" noAdjustHandles="1" noChangeArrowheads="1" noChangeShapeType="1" noTextEdit="1"/>
              </p:cNvSpPr>
              <p:nvPr/>
            </p:nvSpPr>
            <p:spPr>
              <a:xfrm>
                <a:off x="4855502" y="3429000"/>
                <a:ext cx="2886607" cy="1282998"/>
              </a:xfrm>
              <a:prstGeom prst="wedgeRoundRectCallout">
                <a:avLst>
                  <a:gd name="adj1" fmla="val -128858"/>
                  <a:gd name="adj2" fmla="val -6820"/>
                  <a:gd name="adj3" fmla="val 16667"/>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A7132E10-ECF9-E3C6-2F9F-C9306426E038}"/>
                  </a:ext>
                </a:extLst>
              </p:cNvPr>
              <p:cNvSpPr/>
              <p:nvPr/>
            </p:nvSpPr>
            <p:spPr>
              <a:xfrm>
                <a:off x="2788264" y="5273620"/>
                <a:ext cx="3881837" cy="1224380"/>
              </a:xfrm>
              <a:prstGeom prst="wedgeRoundRectCallout">
                <a:avLst>
                  <a:gd name="adj1" fmla="val -20854"/>
                  <a:gd name="adj2" fmla="val -6900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AU" sz="1800" dirty="0"/>
                  <a:t>What features will the graph of </a:t>
                </a:r>
                <a14:m>
                  <m:oMath xmlns:m="http://schemas.openxmlformats.org/officeDocument/2006/math">
                    <m:r>
                      <a:rPr lang="en-AU" sz="1800" b="0" i="1" smtClean="0">
                        <a:latin typeface="Cambria Math" panose="02040503050406030204" pitchFamily="18" charset="0"/>
                      </a:rPr>
                      <m:t>𝑓</m:t>
                    </m:r>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m:t>
                    </m:r>
                  </m:oMath>
                </a14:m>
                <a:r>
                  <a:rPr lang="en-AU" sz="1800" dirty="0"/>
                  <a:t> have, since </a:t>
                </a:r>
                <a14:m>
                  <m:oMath xmlns:m="http://schemas.openxmlformats.org/officeDocument/2006/math">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𝑥</m:t>
                        </m:r>
                      </m:e>
                    </m:d>
                    <m:r>
                      <a:rPr lang="en-AU" sz="1800" i="1">
                        <a:latin typeface="Cambria Math" panose="02040503050406030204" pitchFamily="18" charset="0"/>
                      </a:rPr>
                      <m:t>=−</m:t>
                    </m:r>
                    <m:r>
                      <a:rPr lang="en-AU" sz="1800" i="1">
                        <a:latin typeface="Cambria Math" panose="02040503050406030204" pitchFamily="18" charset="0"/>
                      </a:rPr>
                      <m:t>𝑓</m:t>
                    </m:r>
                    <m:d>
                      <m:dPr>
                        <m:ctrlPr>
                          <a:rPr lang="en-AU" sz="1800" i="1">
                            <a:latin typeface="Cambria Math" panose="02040503050406030204" pitchFamily="18" charset="0"/>
                          </a:rPr>
                        </m:ctrlPr>
                      </m:dPr>
                      <m:e>
                        <m:r>
                          <a:rPr lang="en-AU" sz="1800" i="1">
                            <a:latin typeface="Cambria Math" panose="02040503050406030204" pitchFamily="18" charset="0"/>
                          </a:rPr>
                          <m:t>−</m:t>
                        </m:r>
                        <m:r>
                          <a:rPr lang="en-AU" sz="1800" i="1">
                            <a:latin typeface="Cambria Math" panose="02040503050406030204" pitchFamily="18" charset="0"/>
                          </a:rPr>
                          <m:t>𝑥</m:t>
                        </m:r>
                      </m:e>
                    </m:d>
                  </m:oMath>
                </a14:m>
                <a:r>
                  <a:rPr lang="en-AU" sz="1800" dirty="0"/>
                  <a:t>?</a:t>
                </a:r>
              </a:p>
            </p:txBody>
          </p:sp>
        </mc:Choice>
        <mc:Fallback xmlns="">
          <p:sp>
            <p:nvSpPr>
              <p:cNvPr id="9" name="Speech Bubble: Rectangle with Corners Rounded 8">
                <a:extLst>
                  <a:ext uri="{FF2B5EF4-FFF2-40B4-BE49-F238E27FC236}">
                    <a16:creationId xmlns:a16="http://schemas.microsoft.com/office/drawing/2014/main" id="{A7132E10-ECF9-E3C6-2F9F-C9306426E038}"/>
                  </a:ext>
                </a:extLst>
              </p:cNvPr>
              <p:cNvSpPr>
                <a:spLocks noRot="1" noChangeAspect="1" noMove="1" noResize="1" noEditPoints="1" noAdjustHandles="1" noChangeArrowheads="1" noChangeShapeType="1" noTextEdit="1"/>
              </p:cNvSpPr>
              <p:nvPr/>
            </p:nvSpPr>
            <p:spPr>
              <a:xfrm>
                <a:off x="2788264" y="5273620"/>
                <a:ext cx="3881837" cy="1224380"/>
              </a:xfrm>
              <a:prstGeom prst="wedgeRoundRectCallout">
                <a:avLst>
                  <a:gd name="adj1" fmla="val -20854"/>
                  <a:gd name="adj2" fmla="val -69007"/>
                  <a:gd name="adj3" fmla="val 16667"/>
                </a:avLst>
              </a:prstGeom>
              <a:blipFill>
                <a:blip r:embed="rId5"/>
                <a:stretch>
                  <a:fillRect/>
                </a:stretch>
              </a:blipFill>
            </p:spPr>
            <p:txBody>
              <a:bodyPr/>
              <a:lstStyle/>
              <a:p>
                <a:r>
                  <a:rPr lang="en-AU">
                    <a:noFill/>
                  </a:rPr>
                  <a:t> </a:t>
                </a:r>
              </a:p>
            </p:txBody>
          </p:sp>
        </mc:Fallback>
      </mc:AlternateContent>
      <p:grpSp>
        <p:nvGrpSpPr>
          <p:cNvPr id="10" name="Group 9" descr="The graph of a cubic y=4x-x^3">
            <a:extLst>
              <a:ext uri="{FF2B5EF4-FFF2-40B4-BE49-F238E27FC236}">
                <a16:creationId xmlns:a16="http://schemas.microsoft.com/office/drawing/2014/main" id="{04BA9C02-237D-511C-BFF6-DDDE66820B9C}"/>
              </a:ext>
            </a:extLst>
          </p:cNvPr>
          <p:cNvGrpSpPr/>
          <p:nvPr/>
        </p:nvGrpSpPr>
        <p:grpSpPr>
          <a:xfrm>
            <a:off x="7940423" y="982520"/>
            <a:ext cx="3704764" cy="5375716"/>
            <a:chOff x="8127236" y="830870"/>
            <a:chExt cx="3704764" cy="5375716"/>
          </a:xfrm>
        </p:grpSpPr>
        <p:pic>
          <p:nvPicPr>
            <p:cNvPr id="11" name="Picture 10">
              <a:extLst>
                <a:ext uri="{FF2B5EF4-FFF2-40B4-BE49-F238E27FC236}">
                  <a16:creationId xmlns:a16="http://schemas.microsoft.com/office/drawing/2014/main" id="{2E417527-2704-22C2-0D0B-51384450333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633637" y="1212602"/>
              <a:ext cx="3198363" cy="499398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1486DD3-B0AB-4226-043E-88FE84A47CF8}"/>
                    </a:ext>
                  </a:extLst>
                </p:cNvPr>
                <p:cNvSpPr txBox="1"/>
                <p:nvPr/>
              </p:nvSpPr>
              <p:spPr>
                <a:xfrm>
                  <a:off x="8127236" y="830870"/>
                  <a:ext cx="24738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dirty="0"/>
                </a:p>
              </p:txBody>
            </p:sp>
          </mc:Choice>
          <mc:Fallback xmlns="">
            <p:sp>
              <p:nvSpPr>
                <p:cNvPr id="12" name="TextBox 11">
                  <a:extLst>
                    <a:ext uri="{FF2B5EF4-FFF2-40B4-BE49-F238E27FC236}">
                      <a16:creationId xmlns:a16="http://schemas.microsoft.com/office/drawing/2014/main" id="{D1486DD3-B0AB-4226-043E-88FE84A47CF8}"/>
                    </a:ext>
                  </a:extLst>
                </p:cNvPr>
                <p:cNvSpPr txBox="1">
                  <a:spLocks noRot="1" noChangeAspect="1" noMove="1" noResize="1" noEditPoints="1" noAdjustHandles="1" noChangeArrowheads="1" noChangeShapeType="1" noTextEdit="1"/>
                </p:cNvSpPr>
                <p:nvPr/>
              </p:nvSpPr>
              <p:spPr>
                <a:xfrm>
                  <a:off x="8127236" y="830870"/>
                  <a:ext cx="2473842" cy="461665"/>
                </a:xfrm>
                <a:prstGeom prst="rect">
                  <a:avLst/>
                </a:prstGeom>
                <a:blipFill>
                  <a:blip r:embed="rId7"/>
                  <a:stretch>
                    <a:fillRect b="-13158"/>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C709C250-06BB-365E-0A61-A83AE2EA74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dirty="0"/>
          </a:p>
        </p:txBody>
      </p:sp>
    </p:spTree>
    <p:extLst>
      <p:ext uri="{BB962C8B-B14F-4D97-AF65-F5344CB8AC3E}">
        <p14:creationId xmlns:p14="http://schemas.microsoft.com/office/powerpoint/2010/main" val="344094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7D814-3017-5262-44F9-5D058D53FB4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99AA24-EBF3-538F-A490-C13CDA6D2EDB}"/>
              </a:ext>
            </a:extLst>
          </p:cNvPr>
          <p:cNvSpPr>
            <a:spLocks noGrp="1"/>
          </p:cNvSpPr>
          <p:nvPr>
            <p:ph type="title"/>
          </p:nvPr>
        </p:nvSpPr>
        <p:spPr/>
        <p:txBody>
          <a:bodyPr/>
          <a:lstStyle/>
          <a:p>
            <a:r>
              <a:rPr lang="en-AU" dirty="0">
                <a:latin typeface="+mj-lt"/>
              </a:rPr>
              <a:t>Odd function (3)</a:t>
            </a:r>
          </a:p>
        </p:txBody>
      </p:sp>
      <p:sp>
        <p:nvSpPr>
          <p:cNvPr id="4" name="Text Placeholder 3">
            <a:extLst>
              <a:ext uri="{FF2B5EF4-FFF2-40B4-BE49-F238E27FC236}">
                <a16:creationId xmlns:a16="http://schemas.microsoft.com/office/drawing/2014/main" id="{2CD125CC-10E6-40FD-793C-0B199B7CF35F}"/>
              </a:ext>
            </a:extLst>
          </p:cNvPr>
          <p:cNvSpPr>
            <a:spLocks noGrp="1"/>
          </p:cNvSpPr>
          <p:nvPr>
            <p:ph type="body" sz="quarter" idx="18"/>
          </p:nvPr>
        </p:nvSpPr>
        <p:spPr/>
        <p:txBody>
          <a:bodyPr/>
          <a:lstStyle/>
          <a:p>
            <a:r>
              <a:rPr lang="en-AU" dirty="0">
                <a:latin typeface="+mj-lt"/>
              </a:rPr>
              <a:t>Your turn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B14808C7-566F-3CC3-E78D-703C17CFD07F}"/>
                  </a:ext>
                </a:extLst>
              </p:cNvPr>
              <p:cNvSpPr>
                <a:spLocks noGrp="1"/>
              </p:cNvSpPr>
              <p:nvPr>
                <p:ph type="body" sz="quarter" idx="17"/>
              </p:nvPr>
            </p:nvSpPr>
            <p:spPr>
              <a:xfrm>
                <a:off x="360000" y="1567087"/>
                <a:ext cx="7486142" cy="593728"/>
              </a:xfrm>
            </p:spPr>
            <p:txBody>
              <a:bodyPr/>
              <a:lstStyle/>
              <a:p>
                <a:r>
                  <a:rPr lang="en-AU" dirty="0">
                    <a:latin typeface="+mn-lt"/>
                  </a:rPr>
                  <a:t>Test whether </a:t>
                </a:r>
                <a14:m>
                  <m:oMath xmlns:m="http://schemas.openxmlformats.org/officeDocument/2006/math">
                    <m:r>
                      <a:rPr lang="en-AU" b="0" i="1" smtClean="0">
                        <a:latin typeface="Cambria Math" panose="02040503050406030204" pitchFamily="18" charset="0"/>
                      </a:rPr>
                      <m:t>𝑓</m:t>
                    </m:r>
                    <m:d>
                      <m:dPr>
                        <m:ctrlPr>
                          <a:rPr lang="en-AU" b="0" i="1" smtClean="0">
                            <a:latin typeface="Cambria Math" panose="02040503050406030204" pitchFamily="18" charset="0"/>
                          </a:rPr>
                        </m:ctrlPr>
                      </m:dPr>
                      <m:e>
                        <m:r>
                          <a:rPr lang="en-AU" b="0" i="1" smtClean="0">
                            <a:latin typeface="Cambria Math" panose="02040503050406030204" pitchFamily="18" charset="0"/>
                          </a:rPr>
                          <m:t>𝑥</m:t>
                        </m:r>
                      </m:e>
                    </m:d>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2</m:t>
                        </m:r>
                        <m:r>
                          <a:rPr lang="en-AU" b="0" i="1" smtClean="0">
                            <a:latin typeface="Cambria Math" panose="02040503050406030204" pitchFamily="18" charset="0"/>
                          </a:rPr>
                          <m:t>𝑥</m:t>
                        </m:r>
                      </m:e>
                      <m:sup>
                        <m:r>
                          <a:rPr lang="en-AU" b="0" i="1" smtClean="0">
                            <a:latin typeface="Cambria Math" panose="02040503050406030204" pitchFamily="18" charset="0"/>
                          </a:rPr>
                          <m:t>3</m:t>
                        </m:r>
                      </m:sup>
                    </m:sSup>
                    <m:r>
                      <a:rPr lang="en-AU" b="0" i="1" smtClean="0">
                        <a:latin typeface="Cambria Math" panose="02040503050406030204" pitchFamily="18" charset="0"/>
                      </a:rPr>
                      <m:t>+4</m:t>
                    </m:r>
                    <m:r>
                      <a:rPr lang="en-AU" b="0" i="1" smtClean="0">
                        <a:latin typeface="Cambria Math" panose="02040503050406030204" pitchFamily="18" charset="0"/>
                      </a:rPr>
                      <m:t>𝑥</m:t>
                    </m:r>
                  </m:oMath>
                </a14:m>
                <a:r>
                  <a:rPr lang="en-AU" dirty="0">
                    <a:latin typeface="+mn-lt"/>
                  </a:rPr>
                  <a:t> is an odd function.</a:t>
                </a:r>
              </a:p>
              <a:p>
                <a:endParaRPr lang="en-AU" dirty="0">
                  <a:latin typeface="+mn-lt"/>
                </a:endParaRPr>
              </a:p>
            </p:txBody>
          </p:sp>
        </mc:Choice>
        <mc:Fallback xmlns="">
          <p:sp>
            <p:nvSpPr>
              <p:cNvPr id="5" name="Text Placeholder 4">
                <a:extLst>
                  <a:ext uri="{FF2B5EF4-FFF2-40B4-BE49-F238E27FC236}">
                    <a16:creationId xmlns:a16="http://schemas.microsoft.com/office/drawing/2014/main" id="{B14808C7-566F-3CC3-E78D-703C17CFD07F}"/>
                  </a:ext>
                </a:extLst>
              </p:cNvPr>
              <p:cNvSpPr>
                <a:spLocks noGrp="1" noRot="1" noChangeAspect="1" noMove="1" noResize="1" noEditPoints="1" noAdjustHandles="1" noChangeArrowheads="1" noChangeShapeType="1" noTextEdit="1"/>
              </p:cNvSpPr>
              <p:nvPr>
                <p:ph type="body" sz="quarter" idx="17"/>
              </p:nvPr>
            </p:nvSpPr>
            <p:spPr>
              <a:xfrm>
                <a:off x="360000" y="1567087"/>
                <a:ext cx="7486142" cy="593728"/>
              </a:xfrm>
              <a:blipFill>
                <a:blip r:embed="rId2"/>
                <a:stretch>
                  <a:fillRect l="-2036"/>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7EE031D-28C9-A3BF-4BFF-01B4D9B2C019}"/>
                  </a:ext>
                </a:extLst>
              </p:cNvPr>
              <p:cNvSpPr txBox="1"/>
              <p:nvPr/>
            </p:nvSpPr>
            <p:spPr>
              <a:xfrm>
                <a:off x="359998" y="2160814"/>
                <a:ext cx="4626671" cy="3878479"/>
              </a:xfrm>
              <a:prstGeom prst="rect">
                <a:avLst/>
              </a:prstGeom>
              <a:noFill/>
            </p:spPr>
            <p:txBody>
              <a:bodyPr wrap="none" lIns="0" tIns="0" rIns="0" bIns="0" rtlCol="0">
                <a:noAutofit/>
              </a:bodyPr>
              <a:lstStyle/>
              <a:p>
                <a:pPr>
                  <a:lnSpc>
                    <a:spcPct val="200000"/>
                  </a:lnSpc>
                </a:pPr>
                <a:r>
                  <a:rPr lang="en-AU" sz="1800" dirty="0"/>
                  <a:t>A function is odd if </a:t>
                </a:r>
                <a14:m>
                  <m:oMath xmlns:m="http://schemas.openxmlformats.org/officeDocument/2006/math">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m:t>
                        </m:r>
                        <m:r>
                          <a:rPr lang="en-AU" sz="1800" i="1" dirty="0">
                            <a:latin typeface="Cambria Math" panose="02040503050406030204" pitchFamily="18" charset="0"/>
                          </a:rPr>
                          <m:t>𝑥</m:t>
                        </m:r>
                      </m:e>
                    </m:d>
                    <m:r>
                      <m:rPr>
                        <m:aln/>
                      </m:rPr>
                      <a:rPr lang="en-AU" sz="1800" i="1" dirty="0">
                        <a:latin typeface="Cambria Math" panose="02040503050406030204" pitchFamily="18" charset="0"/>
                      </a:rPr>
                      <m:t>=</m:t>
                    </m:r>
                    <m:r>
                      <a:rPr lang="en-AU" sz="1800" i="1" dirty="0">
                        <a:latin typeface="Cambria Math" panose="02040503050406030204" pitchFamily="18" charset="0"/>
                      </a:rPr>
                      <m:t>−</m:t>
                    </m:r>
                    <m:r>
                      <a:rPr lang="en-AU" sz="1800" i="1" dirty="0">
                        <a:latin typeface="Cambria Math" panose="02040503050406030204" pitchFamily="18" charset="0"/>
                      </a:rPr>
                      <m:t>𝑓</m:t>
                    </m:r>
                    <m:d>
                      <m:dPr>
                        <m:ctrlPr>
                          <a:rPr lang="en-AU" sz="1800" i="1" dirty="0">
                            <a:latin typeface="Cambria Math" panose="02040503050406030204" pitchFamily="18" charset="0"/>
                          </a:rPr>
                        </m:ctrlPr>
                      </m:dPr>
                      <m:e>
                        <m:r>
                          <a:rPr lang="en-AU" sz="1800" i="1" dirty="0">
                            <a:latin typeface="Cambria Math" panose="02040503050406030204" pitchFamily="18" charset="0"/>
                          </a:rPr>
                          <m:t>𝑥</m:t>
                        </m:r>
                      </m:e>
                    </m:d>
                  </m:oMath>
                </a14:m>
                <a:endParaRPr lang="en-AU" sz="1800" i="1" dirty="0">
                  <a:latin typeface="Cambria Math" panose="02040503050406030204" pitchFamily="18" charset="0"/>
                </a:endParaRPr>
              </a:p>
              <a:p>
                <a:pPr>
                  <a:lnSpc>
                    <a:spcPct val="2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e>
                        <m:sup>
                          <m:r>
                            <a:rPr lang="en-AU" sz="1800" b="0" i="1" smtClean="0">
                              <a:latin typeface="Cambria Math" panose="02040503050406030204" pitchFamily="18" charset="0"/>
                            </a:rPr>
                            <m:t>3</m:t>
                          </m:r>
                        </m:sup>
                      </m:sSup>
                      <m:r>
                        <a:rPr lang="en-AU" sz="1800" b="0" i="1" smtClean="0">
                          <a:latin typeface="Cambria Math" panose="02040503050406030204" pitchFamily="18" charset="0"/>
                        </a:rPr>
                        <m:t>+4</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m:t>
                          </m:r>
                          <m:r>
                            <a:rPr lang="en-AU" sz="1800" b="0" i="1" smtClean="0">
                              <a:latin typeface="Cambria Math" panose="02040503050406030204" pitchFamily="18" charset="0"/>
                            </a:rPr>
                            <m:t>𝑥</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−4</m:t>
                      </m:r>
                      <m:r>
                        <a:rPr lang="en-AU" sz="1800" b="0" i="1" smtClean="0">
                          <a:latin typeface="Cambria Math" panose="02040503050406030204" pitchFamily="18" charset="0"/>
                        </a:rPr>
                        <m:t>𝑥</m:t>
                      </m:r>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𝑥</m:t>
                              </m:r>
                            </m:e>
                            <m:sup>
                              <m:r>
                                <a:rPr lang="en-AU" sz="1800" b="0" i="1" smtClean="0">
                                  <a:latin typeface="Cambria Math" panose="02040503050406030204" pitchFamily="18" charset="0"/>
                                </a:rPr>
                                <m:t>3</m:t>
                              </m:r>
                            </m:sup>
                          </m:sSup>
                          <m:r>
                            <a:rPr lang="en-AU" sz="1800" b="0" i="1" smtClean="0">
                              <a:latin typeface="Cambria Math" panose="02040503050406030204" pitchFamily="18" charset="0"/>
                            </a:rPr>
                            <m:t>+</m:t>
                          </m:r>
                          <m:r>
                            <a:rPr lang="en-AU" sz="1800" b="0" i="1" smtClean="0">
                              <a:latin typeface="Cambria Math" panose="02040503050406030204" pitchFamily="18" charset="0"/>
                            </a:rPr>
                            <m:t>𝑥</m:t>
                          </m:r>
                        </m:e>
                      </m:d>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m:t>
                      </m:r>
                      <m:r>
                        <a:rPr lang="en-AU" sz="1800" b="0" i="1" smtClean="0">
                          <a:latin typeface="Cambria Math" panose="02040503050406030204" pitchFamily="18" charset="0"/>
                        </a:rPr>
                        <m:t>𝑓</m:t>
                      </m:r>
                      <m:d>
                        <m:dPr>
                          <m:ctrlPr>
                            <a:rPr lang="en-AU" sz="1800" b="0" i="1" smtClean="0">
                              <a:latin typeface="Cambria Math" panose="02040503050406030204" pitchFamily="18" charset="0"/>
                            </a:rPr>
                          </m:ctrlPr>
                        </m:dPr>
                        <m:e>
                          <m:r>
                            <a:rPr lang="en-AU" sz="1800" b="0" i="1" smtClean="0">
                              <a:latin typeface="Cambria Math" panose="02040503050406030204" pitchFamily="18" charset="0"/>
                            </a:rPr>
                            <m:t>𝑥</m:t>
                          </m:r>
                        </m:e>
                      </m:d>
                    </m:oMath>
                    <m:oMath xmlns:m="http://schemas.openxmlformats.org/officeDocument/2006/math">
                      <m:r>
                        <a:rPr lang="en-AU" sz="1800" i="1">
                          <a:latin typeface="Cambria Math" panose="02040503050406030204" pitchFamily="18" charset="0"/>
                          <a:ea typeface="Cambria Math" panose="02040503050406030204" pitchFamily="18" charset="0"/>
                        </a:rPr>
                        <m:t>∴</m:t>
                      </m:r>
                      <m:r>
                        <m:rPr>
                          <m:nor/>
                        </m:rPr>
                        <a:rPr lang="en-AU" sz="1800" dirty="0">
                          <a:ea typeface="Cambria Math" panose="02040503050406030204" pitchFamily="18" charset="0"/>
                        </a:rPr>
                        <m:t>The</m:t>
                      </m:r>
                      <m:r>
                        <m:rPr>
                          <m:nor/>
                        </m:rPr>
                        <a:rPr lang="en-AU" sz="1800" dirty="0">
                          <a:ea typeface="Cambria Math" panose="02040503050406030204" pitchFamily="18" charset="0"/>
                        </a:rPr>
                        <m:t> </m:t>
                      </m:r>
                      <m:r>
                        <m:rPr>
                          <m:nor/>
                        </m:rPr>
                        <a:rPr lang="en-AU" sz="1800" dirty="0">
                          <a:ea typeface="Cambria Math" panose="02040503050406030204" pitchFamily="18" charset="0"/>
                        </a:rPr>
                        <m:t>function</m:t>
                      </m:r>
                      <m:r>
                        <m:rPr>
                          <m:nor/>
                        </m:rPr>
                        <a:rPr lang="en-AU" sz="1800" dirty="0">
                          <a:ea typeface="Cambria Math" panose="02040503050406030204" pitchFamily="18" charset="0"/>
                        </a:rPr>
                        <m:t> </m:t>
                      </m:r>
                      <m:r>
                        <m:rPr>
                          <m:nor/>
                        </m:rPr>
                        <a:rPr lang="en-AU" sz="1800" dirty="0">
                          <a:ea typeface="Cambria Math" panose="02040503050406030204" pitchFamily="18" charset="0"/>
                        </a:rPr>
                        <m:t>is</m:t>
                      </m:r>
                      <m:r>
                        <m:rPr>
                          <m:nor/>
                        </m:rPr>
                        <a:rPr lang="en-AU" sz="1800" dirty="0">
                          <a:ea typeface="Cambria Math" panose="02040503050406030204" pitchFamily="18" charset="0"/>
                        </a:rPr>
                        <m:t> </m:t>
                      </m:r>
                      <m:r>
                        <m:rPr>
                          <m:nor/>
                        </m:rPr>
                        <a:rPr lang="en-AU" sz="1800" dirty="0">
                          <a:ea typeface="Cambria Math" panose="02040503050406030204" pitchFamily="18" charset="0"/>
                        </a:rPr>
                        <m:t>odd</m:t>
                      </m:r>
                      <m:r>
                        <m:rPr>
                          <m:nor/>
                        </m:rPr>
                        <a:rPr lang="en-AU" sz="1800" dirty="0">
                          <a:ea typeface="Cambria Math" panose="02040503050406030204" pitchFamily="18" charset="0"/>
                        </a:rPr>
                        <m:t> </m:t>
                      </m:r>
                      <m:r>
                        <m:rPr>
                          <m:nor/>
                        </m:rPr>
                        <a:rPr lang="en-AU" sz="1800" dirty="0">
                          <a:ea typeface="Cambria Math" panose="02040503050406030204" pitchFamily="18" charset="0"/>
                        </a:rPr>
                        <m:t>since</m:t>
                      </m:r>
                      <m:r>
                        <m:rPr>
                          <m:nor/>
                        </m:rPr>
                        <a:rPr lang="en-AU" sz="1800" dirty="0">
                          <a:ea typeface="Cambria Math" panose="02040503050406030204" pitchFamily="18" charset="0"/>
                        </a:rPr>
                        <m:t> </m:t>
                      </m:r>
                      <m:r>
                        <a:rPr lang="en-AU" sz="1800" i="1">
                          <a:latin typeface="Cambria Math" panose="02040503050406030204" pitchFamily="18" charset="0"/>
                          <a:ea typeface="Cambria Math" panose="02040503050406030204" pitchFamily="18" charset="0"/>
                        </a:rPr>
                        <m:t>𝑓</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𝑥</m:t>
                          </m:r>
                        </m:e>
                      </m:d>
                      <m:r>
                        <a:rPr lang="en-AU" sz="1800" i="1">
                          <a:latin typeface="Cambria Math" panose="02040503050406030204" pitchFamily="18" charset="0"/>
                          <a:ea typeface="Cambria Math" panose="02040503050406030204" pitchFamily="18" charset="0"/>
                        </a:rPr>
                        <m:t>=−</m:t>
                      </m:r>
                      <m:r>
                        <a:rPr lang="en-AU" sz="1800" i="1">
                          <a:latin typeface="Cambria Math" panose="02040503050406030204" pitchFamily="18" charset="0"/>
                          <a:ea typeface="Cambria Math" panose="02040503050406030204" pitchFamily="18" charset="0"/>
                        </a:rPr>
                        <m:t>𝑓</m:t>
                      </m:r>
                      <m:d>
                        <m:dPr>
                          <m:ctrlPr>
                            <a:rPr lang="en-AU" sz="1800" i="1">
                              <a:latin typeface="Cambria Math" panose="02040503050406030204" pitchFamily="18" charset="0"/>
                              <a:ea typeface="Cambria Math" panose="02040503050406030204" pitchFamily="18" charset="0"/>
                            </a:rPr>
                          </m:ctrlPr>
                        </m:dPr>
                        <m:e>
                          <m:r>
                            <a:rPr lang="en-AU" sz="1800" i="1">
                              <a:latin typeface="Cambria Math" panose="02040503050406030204" pitchFamily="18" charset="0"/>
                              <a:ea typeface="Cambria Math" panose="02040503050406030204" pitchFamily="18" charset="0"/>
                            </a:rPr>
                            <m:t>𝑥</m:t>
                          </m:r>
                        </m:e>
                      </m:d>
                      <m:r>
                        <a:rPr lang="en-AU" sz="1800" b="0" i="1" smtClean="0">
                          <a:latin typeface="Cambria Math" panose="02040503050406030204" pitchFamily="18" charset="0"/>
                          <a:ea typeface="Cambria Math" panose="02040503050406030204" pitchFamily="18" charset="0"/>
                        </a:rPr>
                        <m:t>.</m:t>
                      </m:r>
                    </m:oMath>
                  </m:oMathPara>
                </a14:m>
                <a:endParaRPr lang="en-AU" sz="1800" dirty="0"/>
              </a:p>
            </p:txBody>
          </p:sp>
        </mc:Choice>
        <mc:Fallback xmlns="">
          <p:sp>
            <p:nvSpPr>
              <p:cNvPr id="6" name="TextBox 5">
                <a:extLst>
                  <a:ext uri="{FF2B5EF4-FFF2-40B4-BE49-F238E27FC236}">
                    <a16:creationId xmlns:a16="http://schemas.microsoft.com/office/drawing/2014/main" id="{27EE031D-28C9-A3BF-4BFF-01B4D9B2C019}"/>
                  </a:ext>
                </a:extLst>
              </p:cNvPr>
              <p:cNvSpPr txBox="1">
                <a:spLocks noRot="1" noChangeAspect="1" noMove="1" noResize="1" noEditPoints="1" noAdjustHandles="1" noChangeArrowheads="1" noChangeShapeType="1" noTextEdit="1"/>
              </p:cNvSpPr>
              <p:nvPr/>
            </p:nvSpPr>
            <p:spPr>
              <a:xfrm>
                <a:off x="359998" y="2160814"/>
                <a:ext cx="4626671" cy="3878479"/>
              </a:xfrm>
              <a:prstGeom prst="rect">
                <a:avLst/>
              </a:prstGeom>
              <a:blipFill>
                <a:blip r:embed="rId3"/>
                <a:stretch>
                  <a:fillRect l="-3030"/>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009BD67B-A43F-E157-09D2-F25A3693256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dirty="0"/>
          </a:p>
        </p:txBody>
      </p:sp>
    </p:spTree>
    <p:extLst>
      <p:ext uri="{BB962C8B-B14F-4D97-AF65-F5344CB8AC3E}">
        <p14:creationId xmlns:p14="http://schemas.microsoft.com/office/powerpoint/2010/main" val="3680685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F231F-EC93-325A-2D1B-C836C6E1B8D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D0EC63C-152F-6106-3801-45E48D7A22EE}"/>
              </a:ext>
            </a:extLst>
          </p:cNvPr>
          <p:cNvSpPr>
            <a:spLocks noGrp="1"/>
          </p:cNvSpPr>
          <p:nvPr>
            <p:ph type="title"/>
          </p:nvPr>
        </p:nvSpPr>
        <p:spPr>
          <a:xfrm>
            <a:off x="359999" y="360000"/>
            <a:ext cx="11484000" cy="545601"/>
          </a:xfrm>
        </p:spPr>
        <p:txBody>
          <a:bodyPr/>
          <a:lstStyle/>
          <a:p>
            <a:r>
              <a:rPr lang="en-AU" dirty="0">
                <a:latin typeface="+mj-lt"/>
              </a:rPr>
              <a:t>Odd and even functions (1)</a:t>
            </a:r>
          </a:p>
        </p:txBody>
      </p:sp>
      <p:sp>
        <p:nvSpPr>
          <p:cNvPr id="4" name="Text Placeholder 3">
            <a:extLst>
              <a:ext uri="{FF2B5EF4-FFF2-40B4-BE49-F238E27FC236}">
                <a16:creationId xmlns:a16="http://schemas.microsoft.com/office/drawing/2014/main" id="{6F418500-79FD-626C-9488-D5AE059478EC}"/>
              </a:ext>
            </a:extLst>
          </p:cNvPr>
          <p:cNvSpPr>
            <a:spLocks noGrp="1"/>
          </p:cNvSpPr>
          <p:nvPr>
            <p:ph type="body" sz="quarter" idx="18"/>
          </p:nvPr>
        </p:nvSpPr>
        <p:spPr>
          <a:xfrm>
            <a:off x="359999" y="982520"/>
            <a:ext cx="11483999" cy="310015"/>
          </a:xfrm>
        </p:spPr>
        <p:txBody>
          <a:bodyPr/>
          <a:lstStyle/>
          <a:p>
            <a:r>
              <a:rPr lang="en-AU" dirty="0">
                <a:latin typeface="+mj-lt"/>
              </a:rPr>
              <a:t>Worked example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44EC925-9CCE-FA5A-C58F-1825DA76D71B}"/>
                  </a:ext>
                </a:extLst>
              </p:cNvPr>
              <p:cNvSpPr>
                <a:spLocks noGrp="1"/>
              </p:cNvSpPr>
              <p:nvPr>
                <p:ph type="body" sz="quarter" idx="17"/>
              </p:nvPr>
            </p:nvSpPr>
            <p:spPr>
              <a:xfrm>
                <a:off x="359999" y="1492989"/>
                <a:ext cx="6581575" cy="621714"/>
              </a:xfrm>
            </p:spPr>
            <p:txBody>
              <a:bodyPr/>
              <a:lstStyle/>
              <a:p>
                <a:r>
                  <a:rPr lang="en-AU" sz="1600" dirty="0">
                    <a:latin typeface="+mn-lt"/>
                  </a:rPr>
                  <a:t>Test whether the function</a:t>
                </a:r>
                <a14:m>
                  <m:oMath xmlns:m="http://schemas.openxmlformats.org/officeDocument/2006/math">
                    <m:r>
                      <a:rPr lang="en-AU" sz="1600" b="0" i="0" smtClean="0">
                        <a:latin typeface="Cambria Math" panose="02040503050406030204" pitchFamily="18" charset="0"/>
                      </a:rPr>
                      <m:t> </m:t>
                    </m:r>
                    <m:r>
                      <a:rPr lang="en-AU" sz="1600" i="1">
                        <a:latin typeface="Cambria Math" panose="02040503050406030204" pitchFamily="18" charset="0"/>
                      </a:rPr>
                      <m:t>𝑓</m:t>
                    </m:r>
                    <m:d>
                      <m:dPr>
                        <m:ctrlPr>
                          <a:rPr lang="en-AU" sz="1600" i="1">
                            <a:latin typeface="Cambria Math" panose="02040503050406030204" pitchFamily="18" charset="0"/>
                          </a:rPr>
                        </m:ctrlPr>
                      </m:dPr>
                      <m:e>
                        <m:r>
                          <a:rPr lang="en-AU" sz="1600" i="1">
                            <a:latin typeface="Cambria Math" panose="02040503050406030204" pitchFamily="18" charset="0"/>
                          </a:rPr>
                          <m:t>𝑥</m:t>
                        </m:r>
                      </m:e>
                    </m:d>
                    <m:r>
                      <a:rPr lang="en-AU" sz="1600" i="1">
                        <a:latin typeface="Cambria Math" panose="02040503050406030204" pitchFamily="18" charset="0"/>
                      </a:rPr>
                      <m:t>=</m:t>
                    </m:r>
                    <m:sSup>
                      <m:sSupPr>
                        <m:ctrlPr>
                          <a:rPr lang="en-AU" sz="1600" i="1">
                            <a:latin typeface="Cambria Math" panose="02040503050406030204" pitchFamily="18" charset="0"/>
                          </a:rPr>
                        </m:ctrlPr>
                      </m:sSupPr>
                      <m:e>
                        <m:r>
                          <a:rPr lang="en-AU" sz="1600" i="1">
                            <a:latin typeface="Cambria Math" panose="02040503050406030204" pitchFamily="18" charset="0"/>
                          </a:rPr>
                          <m:t>𝑥</m:t>
                        </m:r>
                      </m:e>
                      <m:sup>
                        <m:r>
                          <a:rPr lang="en-AU" sz="1600" i="1">
                            <a:latin typeface="Cambria Math" panose="02040503050406030204" pitchFamily="18" charset="0"/>
                          </a:rPr>
                          <m:t>2</m:t>
                        </m:r>
                      </m:sup>
                    </m:sSup>
                    <m:r>
                      <a:rPr lang="en-AU" sz="1600" i="1">
                        <a:latin typeface="Cambria Math" panose="02040503050406030204" pitchFamily="18" charset="0"/>
                      </a:rPr>
                      <m:t>+4</m:t>
                    </m:r>
                    <m:r>
                      <a:rPr lang="en-AU" sz="1600" i="1">
                        <a:latin typeface="Cambria Math" panose="02040503050406030204" pitchFamily="18" charset="0"/>
                      </a:rPr>
                      <m:t>𝑥</m:t>
                    </m:r>
                    <m:r>
                      <a:rPr lang="en-AU" sz="1600" i="1">
                        <a:latin typeface="Cambria Math" panose="02040503050406030204" pitchFamily="18" charset="0"/>
                      </a:rPr>
                      <m:t>−8</m:t>
                    </m:r>
                  </m:oMath>
                </a14:m>
                <a:r>
                  <a:rPr lang="en-AU" sz="1600" dirty="0">
                    <a:latin typeface="+mn-lt"/>
                  </a:rPr>
                  <a:t> is odd, even or neither.</a:t>
                </a:r>
              </a:p>
            </p:txBody>
          </p:sp>
        </mc:Choice>
        <mc:Fallback xmlns="">
          <p:sp>
            <p:nvSpPr>
              <p:cNvPr id="5" name="Text Placeholder 4">
                <a:extLst>
                  <a:ext uri="{FF2B5EF4-FFF2-40B4-BE49-F238E27FC236}">
                    <a16:creationId xmlns:a16="http://schemas.microsoft.com/office/drawing/2014/main" id="{C44EC925-9CCE-FA5A-C58F-1825DA76D71B}"/>
                  </a:ext>
                </a:extLst>
              </p:cNvPr>
              <p:cNvSpPr>
                <a:spLocks noGrp="1" noRot="1" noChangeAspect="1" noMove="1" noResize="1" noEditPoints="1" noAdjustHandles="1" noChangeArrowheads="1" noChangeShapeType="1" noTextEdit="1"/>
              </p:cNvSpPr>
              <p:nvPr>
                <p:ph type="body" sz="quarter" idx="17"/>
              </p:nvPr>
            </p:nvSpPr>
            <p:spPr>
              <a:xfrm>
                <a:off x="359999" y="1492989"/>
                <a:ext cx="6581575" cy="621714"/>
              </a:xfrm>
              <a:blipFill>
                <a:blip r:embed="rId2"/>
                <a:stretch>
                  <a:fillRect l="-185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01E7DB8-EB2B-0AB1-E8CF-40B66E82AF66}"/>
                  </a:ext>
                </a:extLst>
              </p:cNvPr>
              <p:cNvSpPr txBox="1"/>
              <p:nvPr/>
            </p:nvSpPr>
            <p:spPr>
              <a:xfrm>
                <a:off x="359999" y="2243470"/>
                <a:ext cx="6399870" cy="4452530"/>
              </a:xfrm>
              <a:prstGeom prst="rect">
                <a:avLst/>
              </a:prstGeom>
              <a:noFill/>
            </p:spPr>
            <p:txBody>
              <a:bodyPr wrap="none" lIns="0" tIns="0" rIns="0" bIns="0" rtlCol="0">
                <a:noAutofit/>
              </a:bodyPr>
              <a:lstStyle/>
              <a:p>
                <a:pPr>
                  <a:lnSpc>
                    <a:spcPct val="150000"/>
                  </a:lnSpc>
                  <a:spcBef>
                    <a:spcPts val="600"/>
                  </a:spcBef>
                  <a:spcAft>
                    <a:spcPts val="1200"/>
                  </a:spcAft>
                </a:pPr>
                <a:r>
                  <a:rPr lang="en-AU" sz="1600" dirty="0"/>
                  <a:t>A function is even if </a:t>
                </a:r>
                <a14:m>
                  <m:oMath xmlns:m="http://schemas.openxmlformats.org/officeDocument/2006/math">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m:t>
                        </m:r>
                        <m:r>
                          <a:rPr lang="en-AU" sz="1600" i="1" dirty="0">
                            <a:latin typeface="Cambria Math" panose="02040503050406030204" pitchFamily="18" charset="0"/>
                          </a:rPr>
                          <m:t>𝑥</m:t>
                        </m:r>
                      </m:e>
                    </m:d>
                    <m:r>
                      <m:rPr>
                        <m:aln/>
                      </m:rPr>
                      <a:rPr lang="en-AU" sz="1600" i="1" dirty="0">
                        <a:latin typeface="Cambria Math" panose="02040503050406030204" pitchFamily="18" charset="0"/>
                      </a:rPr>
                      <m:t>=</m:t>
                    </m:r>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𝑥</m:t>
                        </m:r>
                      </m:e>
                    </m:d>
                  </m:oMath>
                </a14:m>
                <a:r>
                  <a:rPr lang="en-AU" sz="1600" dirty="0"/>
                  <a:t> and odd if </a:t>
                </a:r>
                <a14:m>
                  <m:oMath xmlns:m="http://schemas.openxmlformats.org/officeDocument/2006/math">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m:t>
                        </m:r>
                        <m:r>
                          <a:rPr lang="en-AU" sz="1600" i="1" dirty="0">
                            <a:latin typeface="Cambria Math" panose="02040503050406030204" pitchFamily="18" charset="0"/>
                          </a:rPr>
                          <m:t>𝑥</m:t>
                        </m:r>
                      </m:e>
                    </m:d>
                    <m:r>
                      <m:rPr>
                        <m:aln/>
                      </m:rPr>
                      <a:rPr lang="en-AU" sz="1600" i="1" dirty="0">
                        <a:latin typeface="Cambria Math" panose="02040503050406030204" pitchFamily="18" charset="0"/>
                      </a:rPr>
                      <m:t>=</m:t>
                    </m:r>
                    <m:r>
                      <a:rPr lang="en-AU" sz="1600" i="1" dirty="0">
                        <a:latin typeface="Cambria Math" panose="02040503050406030204" pitchFamily="18" charset="0"/>
                      </a:rPr>
                      <m:t>−</m:t>
                    </m:r>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𝑥</m:t>
                        </m:r>
                      </m:e>
                    </m:d>
                  </m:oMath>
                </a14:m>
                <a:endParaRPr lang="en-AU" sz="1600" b="0" i="1" dirty="0"/>
              </a:p>
              <a:p>
                <a:pPr>
                  <a:lnSpc>
                    <a:spcPct val="150000"/>
                  </a:lnSpc>
                  <a:spcBef>
                    <a:spcPts val="600"/>
                  </a:spcBef>
                  <a:spcAft>
                    <a:spcPts val="1200"/>
                  </a:spcAft>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𝑥</m:t>
                          </m:r>
                        </m:e>
                      </m:d>
                      <m:r>
                        <m:rPr>
                          <m:aln/>
                        </m:rP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𝑥</m:t>
                              </m:r>
                            </m:e>
                          </m:d>
                        </m:e>
                        <m:sup>
                          <m:r>
                            <a:rPr lang="en-AU" sz="1600" b="0" i="1" smtClean="0">
                              <a:latin typeface="Cambria Math" panose="02040503050406030204" pitchFamily="18" charset="0"/>
                            </a:rPr>
                            <m:t>2</m:t>
                          </m:r>
                        </m:sup>
                      </m:sSup>
                      <m:r>
                        <a:rPr lang="en-AU" sz="1600" b="0" i="1" smtClean="0">
                          <a:latin typeface="Cambria Math" panose="02040503050406030204" pitchFamily="18" charset="0"/>
                        </a:rPr>
                        <m:t>+4</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𝑥</m:t>
                          </m:r>
                        </m:e>
                      </m:d>
                      <m:r>
                        <a:rPr lang="en-AU" sz="1600" b="0" i="1" smtClean="0">
                          <a:latin typeface="Cambria Math" panose="02040503050406030204" pitchFamily="18" charset="0"/>
                        </a:rPr>
                        <m:t>−8</m:t>
                      </m:r>
                    </m:oMath>
                    <m:oMath xmlns:m="http://schemas.openxmlformats.org/officeDocument/2006/math">
                      <m:r>
                        <m:rPr>
                          <m:aln/>
                        </m:rP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r>
                            <a:rPr lang="en-AU" sz="1600" b="0" i="1" smtClean="0">
                              <a:latin typeface="Cambria Math" panose="02040503050406030204" pitchFamily="18" charset="0"/>
                            </a:rPr>
                            <m:t>𝑥</m:t>
                          </m:r>
                        </m:e>
                        <m:sup>
                          <m:r>
                            <a:rPr lang="en-AU" sz="1600" b="0" i="1" smtClean="0">
                              <a:latin typeface="Cambria Math" panose="02040503050406030204" pitchFamily="18" charset="0"/>
                            </a:rPr>
                            <m:t>2</m:t>
                          </m:r>
                        </m:sup>
                      </m:sSup>
                      <m:r>
                        <a:rPr lang="en-AU" sz="1600" b="0" i="1" smtClean="0">
                          <a:latin typeface="Cambria Math" panose="02040503050406030204" pitchFamily="18" charset="0"/>
                        </a:rPr>
                        <m:t>−4</m:t>
                      </m:r>
                      <m:r>
                        <a:rPr lang="en-AU" sz="1600" b="0" i="1" smtClean="0">
                          <a:latin typeface="Cambria Math" panose="02040503050406030204" pitchFamily="18" charset="0"/>
                        </a:rPr>
                        <m:t>𝑥</m:t>
                      </m:r>
                      <m:r>
                        <a:rPr lang="en-AU" sz="1600" b="0" i="1" smtClean="0">
                          <a:latin typeface="Cambria Math" panose="02040503050406030204" pitchFamily="18" charset="0"/>
                        </a:rPr>
                        <m:t>−8</m:t>
                      </m:r>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m:t>
                      </m:r>
                    </m:oMath>
                  </m:oMathPara>
                </a14:m>
                <a:br>
                  <a:rPr lang="en-AU" sz="1600" b="0" i="1" dirty="0"/>
                </a:br>
                <a14:m>
                  <m:oMath xmlns:m="http://schemas.openxmlformats.org/officeDocument/2006/math">
                    <m:r>
                      <a:rPr lang="en-AU" sz="1600" b="0" i="1" smtClean="0">
                        <a:latin typeface="Cambria Math" panose="02040503050406030204" pitchFamily="18" charset="0"/>
                        <a:ea typeface="Cambria Math" panose="02040503050406030204" pitchFamily="18" charset="0"/>
                      </a:rPr>
                      <m:t>∴</m:t>
                    </m:r>
                  </m:oMath>
                </a14:m>
                <a:r>
                  <a:rPr lang="en-AU" sz="1600" i="1" dirty="0"/>
                  <a:t> </a:t>
                </a:r>
                <a14:m>
                  <m:oMath xmlns:m="http://schemas.openxmlformats.org/officeDocument/2006/math">
                    <m:r>
                      <m:rPr>
                        <m:nor/>
                      </m:rPr>
                      <a:rPr lang="en-AU" sz="1600" dirty="0">
                        <a:ea typeface="Cambria Math" panose="02040503050406030204" pitchFamily="18" charset="0"/>
                      </a:rPr>
                      <m:t>The</m:t>
                    </m:r>
                    <m:r>
                      <m:rPr>
                        <m:nor/>
                      </m:rPr>
                      <a:rPr lang="en-AU" sz="1600" dirty="0">
                        <a:ea typeface="Cambria Math" panose="02040503050406030204" pitchFamily="18" charset="0"/>
                      </a:rPr>
                      <m:t> </m:t>
                    </m:r>
                    <m:r>
                      <m:rPr>
                        <m:nor/>
                      </m:rPr>
                      <a:rPr lang="en-AU" sz="1600" dirty="0">
                        <a:ea typeface="Cambria Math" panose="02040503050406030204" pitchFamily="18" charset="0"/>
                      </a:rPr>
                      <m:t>function</m:t>
                    </m:r>
                    <m:r>
                      <m:rPr>
                        <m:nor/>
                      </m:rPr>
                      <a:rPr lang="en-AU" sz="1600" dirty="0">
                        <a:ea typeface="Cambria Math" panose="02040503050406030204" pitchFamily="18" charset="0"/>
                      </a:rPr>
                      <m:t> </m:t>
                    </m:r>
                    <m:r>
                      <m:rPr>
                        <m:nor/>
                      </m:rPr>
                      <a:rPr lang="en-AU" sz="1600" dirty="0">
                        <a:ea typeface="Cambria Math" panose="02040503050406030204" pitchFamily="18" charset="0"/>
                      </a:rPr>
                      <m:t>is</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not</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an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even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function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since</m:t>
                    </m:r>
                    <m:r>
                      <m:rPr>
                        <m:nor/>
                      </m:rPr>
                      <a:rPr lang="en-AU" sz="1600" b="0" i="0" dirty="0" smtClean="0">
                        <a:ea typeface="Cambria Math" panose="02040503050406030204" pitchFamily="18" charset="0"/>
                      </a:rPr>
                      <m:t> </m:t>
                    </m:r>
                    <m:r>
                      <a:rPr lang="en-AU" sz="1600" i="1" dirty="0" smtClean="0">
                        <a:latin typeface="Cambria Math" panose="02040503050406030204" pitchFamily="18" charset="0"/>
                        <a:ea typeface="Cambria Math" panose="02040503050406030204" pitchFamily="18" charset="0"/>
                      </a:rPr>
                      <m:t>𝑓</m:t>
                    </m:r>
                    <m:d>
                      <m:dPr>
                        <m:ctrlPr>
                          <a:rPr lang="en-AU" sz="1600" i="1" dirty="0" smtClean="0">
                            <a:latin typeface="Cambria Math" panose="02040503050406030204" pitchFamily="18" charset="0"/>
                            <a:ea typeface="Cambria Math" panose="02040503050406030204" pitchFamily="18" charset="0"/>
                          </a:rPr>
                        </m:ctrlPr>
                      </m:dPr>
                      <m:e>
                        <m:r>
                          <a:rPr lang="en-AU" sz="1600" i="1" dirty="0" smtClean="0">
                            <a:latin typeface="Cambria Math" panose="02040503050406030204" pitchFamily="18" charset="0"/>
                            <a:ea typeface="Cambria Math" panose="02040503050406030204" pitchFamily="18" charset="0"/>
                          </a:rPr>
                          <m:t>−</m:t>
                        </m:r>
                        <m:r>
                          <a:rPr lang="en-AU" sz="1600" i="1" dirty="0" smtClean="0">
                            <a:latin typeface="Cambria Math" panose="02040503050406030204" pitchFamily="18" charset="0"/>
                            <a:ea typeface="Cambria Math" panose="02040503050406030204" pitchFamily="18" charset="0"/>
                          </a:rPr>
                          <m:t>𝑥</m:t>
                        </m:r>
                      </m:e>
                    </m:d>
                    <m:r>
                      <a:rPr lang="en-AU" sz="1600" i="1" dirty="0" smtClean="0">
                        <a:latin typeface="Cambria Math" panose="02040503050406030204" pitchFamily="18" charset="0"/>
                        <a:ea typeface="Cambria Math" panose="02040503050406030204" pitchFamily="18" charset="0"/>
                      </a:rPr>
                      <m:t>≠</m:t>
                    </m:r>
                    <m:r>
                      <a:rPr lang="en-AU" sz="1600" b="0" i="1" dirty="0" smtClean="0">
                        <a:latin typeface="Cambria Math" panose="02040503050406030204" pitchFamily="18" charset="0"/>
                        <a:ea typeface="Cambria Math" panose="02040503050406030204" pitchFamily="18" charset="0"/>
                      </a:rPr>
                      <m:t>𝑓</m:t>
                    </m:r>
                    <m:d>
                      <m:dPr>
                        <m:ctrlPr>
                          <a:rPr lang="en-AU" sz="1600" b="0" i="1" dirty="0" smtClean="0">
                            <a:latin typeface="Cambria Math" panose="02040503050406030204" pitchFamily="18" charset="0"/>
                            <a:ea typeface="Cambria Math" panose="02040503050406030204" pitchFamily="18" charset="0"/>
                          </a:rPr>
                        </m:ctrlPr>
                      </m:dPr>
                      <m:e>
                        <m:r>
                          <a:rPr lang="en-AU" sz="1600" b="0" i="1" dirty="0" smtClean="0">
                            <a:latin typeface="Cambria Math" panose="02040503050406030204" pitchFamily="18" charset="0"/>
                            <a:ea typeface="Cambria Math" panose="02040503050406030204" pitchFamily="18" charset="0"/>
                          </a:rPr>
                          <m:t>𝑥</m:t>
                        </m:r>
                      </m:e>
                    </m:d>
                    <m:r>
                      <m:rPr>
                        <m:nor/>
                      </m:rPr>
                      <a:rPr lang="en-AU" sz="1600" b="0" i="0" dirty="0" smtClean="0">
                        <a:ea typeface="Cambria Math" panose="02040503050406030204" pitchFamily="18" charset="0"/>
                      </a:rPr>
                      <m:t>.</m:t>
                    </m:r>
                    <m:r>
                      <m:rPr>
                        <m:nor/>
                      </m:rPr>
                      <a:rPr lang="en-AU" sz="1600" dirty="0">
                        <a:ea typeface="Cambria Math" panose="02040503050406030204" pitchFamily="18" charset="0"/>
                      </a:rPr>
                      <m:t> </m:t>
                    </m:r>
                  </m:oMath>
                </a14:m>
                <a:br>
                  <a:rPr lang="en-AU" sz="1600" dirty="0">
                    <a:ea typeface="Cambria Math" panose="02040503050406030204" pitchFamily="18" charset="0"/>
                  </a:rPr>
                </a:b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ea typeface="Cambria Math" panose="02040503050406030204" pitchFamily="18" charset="0"/>
                        </a:rPr>
                        <m:t>𝑓</m:t>
                      </m:r>
                      <m:d>
                        <m:dPr>
                          <m:ctrlPr>
                            <a:rPr lang="en-AU" sz="1600" b="0" i="1" smtClean="0">
                              <a:latin typeface="Cambria Math" panose="02040503050406030204" pitchFamily="18" charset="0"/>
                              <a:ea typeface="Cambria Math" panose="02040503050406030204" pitchFamily="18" charset="0"/>
                            </a:rPr>
                          </m:ctrlPr>
                        </m:dPr>
                        <m:e>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e>
                      </m:d>
                      <m:r>
                        <m:rPr>
                          <m:aln/>
                        </m:rPr>
                        <a:rPr lang="en-AU" sz="1600" b="0" i="1" smtClean="0">
                          <a:latin typeface="Cambria Math" panose="02040503050406030204" pitchFamily="18" charset="0"/>
                          <a:ea typeface="Cambria Math" panose="02040503050406030204" pitchFamily="18" charset="0"/>
                        </a:rPr>
                        <m:t>=</m:t>
                      </m:r>
                      <m:sSup>
                        <m:sSupPr>
                          <m:ctrlPr>
                            <a:rPr lang="en-AU" sz="1600" b="0" i="1" smtClean="0">
                              <a:latin typeface="Cambria Math" panose="02040503050406030204" pitchFamily="18" charset="0"/>
                              <a:ea typeface="Cambria Math" panose="02040503050406030204" pitchFamily="18" charset="0"/>
                            </a:rPr>
                          </m:ctrlPr>
                        </m:sSupPr>
                        <m:e>
                          <m:r>
                            <a:rPr lang="en-AU" sz="1600" b="0" i="1" smtClean="0">
                              <a:latin typeface="Cambria Math" panose="02040503050406030204" pitchFamily="18" charset="0"/>
                              <a:ea typeface="Cambria Math" panose="02040503050406030204" pitchFamily="18" charset="0"/>
                            </a:rPr>
                            <m:t>𝑥</m:t>
                          </m:r>
                        </m:e>
                        <m:sup>
                          <m:r>
                            <a:rPr lang="en-AU" sz="1600" b="0" i="1" smtClean="0">
                              <a:latin typeface="Cambria Math" panose="02040503050406030204" pitchFamily="18" charset="0"/>
                              <a:ea typeface="Cambria Math" panose="02040503050406030204" pitchFamily="18" charset="0"/>
                            </a:rPr>
                            <m:t>2</m:t>
                          </m:r>
                        </m:sup>
                      </m:sSup>
                      <m:r>
                        <a:rPr lang="en-AU" sz="1600" b="0" i="1" smtClean="0">
                          <a:latin typeface="Cambria Math" panose="02040503050406030204" pitchFamily="18" charset="0"/>
                          <a:ea typeface="Cambria Math" panose="02040503050406030204" pitchFamily="18" charset="0"/>
                        </a:rPr>
                        <m:t>−4</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−8</m:t>
                      </m:r>
                    </m:oMath>
                    <m:oMath xmlns:m="http://schemas.openxmlformats.org/officeDocument/2006/math">
                      <m:r>
                        <m:rPr>
                          <m:aln/>
                        </m:rP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m:t>
                      </m:r>
                      <m:d>
                        <m:dPr>
                          <m:ctrlPr>
                            <a:rPr lang="en-AU" sz="1600" b="0" i="1" smtClean="0">
                              <a:latin typeface="Cambria Math" panose="02040503050406030204" pitchFamily="18" charset="0"/>
                              <a:ea typeface="Cambria Math" panose="02040503050406030204" pitchFamily="18" charset="0"/>
                            </a:rPr>
                          </m:ctrlPr>
                        </m:dPr>
                        <m:e>
                          <m:r>
                            <a:rPr lang="en-AU" sz="1600" b="0" i="1" smtClean="0">
                              <a:latin typeface="Cambria Math" panose="02040503050406030204" pitchFamily="18" charset="0"/>
                              <a:ea typeface="Cambria Math" panose="02040503050406030204" pitchFamily="18" charset="0"/>
                            </a:rPr>
                            <m:t>−</m:t>
                          </m:r>
                          <m:sSup>
                            <m:sSupPr>
                              <m:ctrlPr>
                                <a:rPr lang="en-AU" sz="1600" b="0" i="1" smtClean="0">
                                  <a:latin typeface="Cambria Math" panose="02040503050406030204" pitchFamily="18" charset="0"/>
                                  <a:ea typeface="Cambria Math" panose="02040503050406030204" pitchFamily="18" charset="0"/>
                                </a:rPr>
                              </m:ctrlPr>
                            </m:sSupPr>
                            <m:e>
                              <m:r>
                                <a:rPr lang="en-AU" sz="1600" b="0" i="1" smtClean="0">
                                  <a:latin typeface="Cambria Math" panose="02040503050406030204" pitchFamily="18" charset="0"/>
                                  <a:ea typeface="Cambria Math" panose="02040503050406030204" pitchFamily="18" charset="0"/>
                                </a:rPr>
                                <m:t>𝑥</m:t>
                              </m:r>
                            </m:e>
                            <m:sup>
                              <m:r>
                                <a:rPr lang="en-AU" sz="1600" b="0" i="1" smtClean="0">
                                  <a:latin typeface="Cambria Math" panose="02040503050406030204" pitchFamily="18" charset="0"/>
                                  <a:ea typeface="Cambria Math" panose="02040503050406030204" pitchFamily="18" charset="0"/>
                                </a:rPr>
                                <m:t>2</m:t>
                              </m:r>
                            </m:sup>
                          </m:sSup>
                          <m:r>
                            <a:rPr lang="en-AU" sz="1600" b="0" i="1" smtClean="0">
                              <a:latin typeface="Cambria Math" panose="02040503050406030204" pitchFamily="18" charset="0"/>
                              <a:ea typeface="Cambria Math" panose="02040503050406030204" pitchFamily="18" charset="0"/>
                            </a:rPr>
                            <m:t>+4</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+8</m:t>
                          </m:r>
                        </m:e>
                      </m:d>
                    </m:oMath>
                    <m:oMath xmlns:m="http://schemas.openxmlformats.org/officeDocument/2006/math">
                      <m:r>
                        <m:rPr>
                          <m:aln/>
                        </m:rPr>
                        <a:rPr lang="en-AU" sz="160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m:t>
                      </m:r>
                    </m:oMath>
                  </m:oMathPara>
                </a14:m>
                <a:endParaRPr lang="en-AU" sz="1600" i="1" dirty="0">
                  <a:ea typeface="Cambria Math" panose="02040503050406030204" pitchFamily="18" charset="0"/>
                </a:endParaRPr>
              </a:p>
              <a:p>
                <a:pPr>
                  <a:lnSpc>
                    <a:spcPct val="150000"/>
                  </a:lnSpc>
                  <a:spcBef>
                    <a:spcPts val="600"/>
                  </a:spcBef>
                  <a:spcAft>
                    <a:spcPts val="1200"/>
                  </a:spcAft>
                </a:pPr>
                <a14:m>
                  <m:oMath xmlns:m="http://schemas.openxmlformats.org/officeDocument/2006/math">
                    <m:r>
                      <a:rPr lang="en-AU" sz="1600" b="0" i="1" smtClean="0">
                        <a:latin typeface="Cambria Math" panose="02040503050406030204" pitchFamily="18" charset="0"/>
                      </a:rPr>
                      <m:t>∴</m:t>
                    </m:r>
                  </m:oMath>
                </a14:m>
                <a:r>
                  <a:rPr lang="en-AU" sz="1600" b="0" i="1" dirty="0"/>
                  <a:t> </a:t>
                </a:r>
                <a:r>
                  <a:rPr lang="en-AU" sz="1600" dirty="0"/>
                  <a:t>The function is not an odd function, since</a:t>
                </a:r>
                <a:r>
                  <a:rPr lang="en-AU" sz="1600" dirty="0">
                    <a:ea typeface="Cambria Math" panose="02040503050406030204" pitchFamily="18" charset="0"/>
                  </a:rPr>
                  <a:t> </a:t>
                </a:r>
                <a14:m>
                  <m:oMath xmlns:m="http://schemas.openxmlformats.org/officeDocument/2006/math">
                    <m:r>
                      <a:rPr lang="en-AU" sz="1600" i="1" dirty="0">
                        <a:latin typeface="Cambria Math" panose="02040503050406030204" pitchFamily="18" charset="0"/>
                        <a:ea typeface="Cambria Math" panose="02040503050406030204" pitchFamily="18" charset="0"/>
                      </a:rPr>
                      <m:t>𝑓</m:t>
                    </m:r>
                    <m:d>
                      <m:dPr>
                        <m:ctrlPr>
                          <a:rPr lang="en-AU" sz="1600" i="1" dirty="0">
                            <a:latin typeface="Cambria Math" panose="02040503050406030204" pitchFamily="18" charset="0"/>
                            <a:ea typeface="Cambria Math" panose="02040503050406030204" pitchFamily="18" charset="0"/>
                          </a:rPr>
                        </m:ctrlPr>
                      </m:dPr>
                      <m:e>
                        <m:r>
                          <a:rPr lang="en-AU" sz="1600" i="1" dirty="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𝑥</m:t>
                        </m:r>
                      </m:e>
                    </m:d>
                    <m:r>
                      <a:rPr lang="en-AU" sz="1600" i="1" dirty="0">
                        <a:latin typeface="Cambria Math" panose="02040503050406030204" pitchFamily="18" charset="0"/>
                        <a:ea typeface="Cambria Math" panose="02040503050406030204" pitchFamily="18" charset="0"/>
                      </a:rPr>
                      <m:t>≠</m:t>
                    </m:r>
                    <m:r>
                      <a:rPr lang="en-AU" sz="1600" b="0" i="1" dirty="0" smtClean="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𝑓</m:t>
                    </m:r>
                    <m:r>
                      <a:rPr lang="en-AU" sz="1600" i="1" dirty="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𝑥</m:t>
                    </m:r>
                    <m:r>
                      <a:rPr lang="en-AU" sz="1600" i="1" dirty="0">
                        <a:latin typeface="Cambria Math" panose="02040503050406030204" pitchFamily="18" charset="0"/>
                        <a:ea typeface="Cambria Math" panose="02040503050406030204" pitchFamily="18" charset="0"/>
                      </a:rPr>
                      <m:t>)</m:t>
                    </m:r>
                    <m:r>
                      <m:rPr>
                        <m:nor/>
                      </m:rPr>
                      <a:rPr lang="en-AU" sz="1600" dirty="0">
                        <a:ea typeface="Cambria Math" panose="02040503050406030204" pitchFamily="18" charset="0"/>
                      </a:rPr>
                      <m:t>. </m:t>
                    </m:r>
                  </m:oMath>
                </a14:m>
                <a:endParaRPr lang="en-AU" sz="1600" b="0" i="1" dirty="0"/>
              </a:p>
              <a:p>
                <a:pPr>
                  <a:lnSpc>
                    <a:spcPct val="150000"/>
                  </a:lnSpc>
                  <a:spcBef>
                    <a:spcPts val="600"/>
                  </a:spcBef>
                  <a:spcAft>
                    <a:spcPts val="1200"/>
                  </a:spcAft>
                </a:pPr>
                <a14:m>
                  <m:oMath xmlns:m="http://schemas.openxmlformats.org/officeDocument/2006/math">
                    <m:r>
                      <a:rPr lang="en-AU" sz="1600" b="0" i="1" smtClean="0">
                        <a:latin typeface="Cambria Math" panose="02040503050406030204" pitchFamily="18" charset="0"/>
                      </a:rPr>
                      <m:t>∴</m:t>
                    </m:r>
                  </m:oMath>
                </a14:m>
                <a:r>
                  <a:rPr lang="en-AU" sz="1600" i="1" dirty="0"/>
                  <a:t> </a:t>
                </a:r>
                <a:r>
                  <a:rPr lang="en-AU" sz="1600" dirty="0"/>
                  <a:t>The function is neither odd nor even. </a:t>
                </a:r>
                <a:endParaRPr lang="en-AU" sz="1600" i="1" dirty="0"/>
              </a:p>
            </p:txBody>
          </p:sp>
        </mc:Choice>
        <mc:Fallback xmlns="">
          <p:sp>
            <p:nvSpPr>
              <p:cNvPr id="8" name="TextBox 7">
                <a:extLst>
                  <a:ext uri="{FF2B5EF4-FFF2-40B4-BE49-F238E27FC236}">
                    <a16:creationId xmlns:a16="http://schemas.microsoft.com/office/drawing/2014/main" id="{801E7DB8-EB2B-0AB1-E8CF-40B66E82AF66}"/>
                  </a:ext>
                </a:extLst>
              </p:cNvPr>
              <p:cNvSpPr txBox="1">
                <a:spLocks noRot="1" noChangeAspect="1" noMove="1" noResize="1" noEditPoints="1" noAdjustHandles="1" noChangeArrowheads="1" noChangeShapeType="1" noTextEdit="1"/>
              </p:cNvSpPr>
              <p:nvPr/>
            </p:nvSpPr>
            <p:spPr>
              <a:xfrm>
                <a:off x="359999" y="2243470"/>
                <a:ext cx="6399870" cy="4452530"/>
              </a:xfrm>
              <a:prstGeom prst="rect">
                <a:avLst/>
              </a:prstGeom>
              <a:blipFill>
                <a:blip r:embed="rId3"/>
                <a:stretch>
                  <a:fillRect l="-1905" b="-1096"/>
                </a:stretch>
              </a:blipFill>
            </p:spPr>
            <p:txBody>
              <a:bodyPr/>
              <a:lstStyle/>
              <a:p>
                <a:r>
                  <a:rPr lang="en-AU">
                    <a:noFill/>
                  </a:rPr>
                  <a:t> </a:t>
                </a:r>
              </a:p>
            </p:txBody>
          </p:sp>
        </mc:Fallback>
      </mc:AlternateContent>
      <p:sp>
        <p:nvSpPr>
          <p:cNvPr id="10" name="Speech Bubble: Rectangle with Corners Rounded 9">
            <a:extLst>
              <a:ext uri="{FF2B5EF4-FFF2-40B4-BE49-F238E27FC236}">
                <a16:creationId xmlns:a16="http://schemas.microsoft.com/office/drawing/2014/main" id="{5694A1CF-D878-D245-8525-BF5C6B205A66}"/>
              </a:ext>
            </a:extLst>
          </p:cNvPr>
          <p:cNvSpPr/>
          <p:nvPr/>
        </p:nvSpPr>
        <p:spPr>
          <a:xfrm>
            <a:off x="2489058" y="3276443"/>
            <a:ext cx="2967845" cy="606677"/>
          </a:xfrm>
          <a:prstGeom prst="wedgeRoundRectCallout">
            <a:avLst>
              <a:gd name="adj1" fmla="val -76217"/>
              <a:gd name="adj2" fmla="val 291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50000"/>
              </a:lnSpc>
              <a:spcAft>
                <a:spcPts val="1200"/>
              </a:spcAft>
            </a:pPr>
            <a:r>
              <a:rPr lang="en-AU" sz="1600" dirty="0"/>
              <a:t>What does this notation mean?</a:t>
            </a:r>
          </a:p>
        </p:txBody>
      </p:sp>
      <mc:AlternateContent xmlns:mc="http://schemas.openxmlformats.org/markup-compatibility/2006" xmlns:a14="http://schemas.microsoft.com/office/drawing/2010/main">
        <mc:Choice Requires="a14">
          <p:sp>
            <p:nvSpPr>
              <p:cNvPr id="9" name="Speech Bubble: Rectangle with Corners Rounded 8">
                <a:extLst>
                  <a:ext uri="{FF2B5EF4-FFF2-40B4-BE49-F238E27FC236}">
                    <a16:creationId xmlns:a16="http://schemas.microsoft.com/office/drawing/2014/main" id="{3AF46E42-61D8-FB4A-32DB-30F442FA788A}"/>
                  </a:ext>
                </a:extLst>
              </p:cNvPr>
              <p:cNvSpPr/>
              <p:nvPr/>
            </p:nvSpPr>
            <p:spPr>
              <a:xfrm>
                <a:off x="6190071" y="5651538"/>
                <a:ext cx="3681308" cy="954462"/>
              </a:xfrm>
              <a:prstGeom prst="wedgeRoundRectCallout">
                <a:avLst>
                  <a:gd name="adj1" fmla="val -59447"/>
                  <a:gd name="adj2" fmla="val -2308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nSpc>
                    <a:spcPct val="150000"/>
                  </a:lnSpc>
                  <a:spcAft>
                    <a:spcPts val="1200"/>
                  </a:spcAft>
                </a:pPr>
                <a:r>
                  <a:rPr lang="en-AU" sz="1600" dirty="0"/>
                  <a:t>How does the working support that </a:t>
                </a:r>
                <a14:m>
                  <m:oMath xmlns:m="http://schemas.openxmlformats.org/officeDocument/2006/math">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𝑥</m:t>
                        </m:r>
                      </m:e>
                    </m:d>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m:t>
                    </m:r>
                  </m:oMath>
                </a14:m>
                <a:endParaRPr lang="en-AU" sz="1600" dirty="0"/>
              </a:p>
            </p:txBody>
          </p:sp>
        </mc:Choice>
        <mc:Fallback xmlns="">
          <p:sp>
            <p:nvSpPr>
              <p:cNvPr id="9" name="Speech Bubble: Rectangle with Corners Rounded 8">
                <a:extLst>
                  <a:ext uri="{FF2B5EF4-FFF2-40B4-BE49-F238E27FC236}">
                    <a16:creationId xmlns:a16="http://schemas.microsoft.com/office/drawing/2014/main" id="{3AF46E42-61D8-FB4A-32DB-30F442FA788A}"/>
                  </a:ext>
                </a:extLst>
              </p:cNvPr>
              <p:cNvSpPr>
                <a:spLocks noRot="1" noChangeAspect="1" noMove="1" noResize="1" noEditPoints="1" noAdjustHandles="1" noChangeArrowheads="1" noChangeShapeType="1" noTextEdit="1"/>
              </p:cNvSpPr>
              <p:nvPr/>
            </p:nvSpPr>
            <p:spPr>
              <a:xfrm>
                <a:off x="6190071" y="5651538"/>
                <a:ext cx="3681308" cy="954462"/>
              </a:xfrm>
              <a:prstGeom prst="wedgeRoundRectCallout">
                <a:avLst>
                  <a:gd name="adj1" fmla="val -59447"/>
                  <a:gd name="adj2" fmla="val -23088"/>
                  <a:gd name="adj3" fmla="val 16667"/>
                </a:avLst>
              </a:prstGeom>
              <a:blipFill>
                <a:blip r:embed="rId4"/>
                <a:stretch>
                  <a:fillRect/>
                </a:stretch>
              </a:blipFill>
            </p:spPr>
            <p:txBody>
              <a:bodyPr/>
              <a:lstStyle/>
              <a:p>
                <a:r>
                  <a:rPr lang="en-AU">
                    <a:noFill/>
                  </a:rPr>
                  <a:t> </a:t>
                </a:r>
              </a:p>
            </p:txBody>
          </p:sp>
        </mc:Fallback>
      </mc:AlternateContent>
      <p:grpSp>
        <p:nvGrpSpPr>
          <p:cNvPr id="6" name="Group 5" descr="The graph of y=x^3+4x-8.">
            <a:extLst>
              <a:ext uri="{FF2B5EF4-FFF2-40B4-BE49-F238E27FC236}">
                <a16:creationId xmlns:a16="http://schemas.microsoft.com/office/drawing/2014/main" id="{201C20AE-3BBB-F209-F919-39403E581675}"/>
              </a:ext>
            </a:extLst>
          </p:cNvPr>
          <p:cNvGrpSpPr/>
          <p:nvPr/>
        </p:nvGrpSpPr>
        <p:grpSpPr>
          <a:xfrm>
            <a:off x="7937824" y="982520"/>
            <a:ext cx="3546176" cy="4452529"/>
            <a:chOff x="8478081" y="702103"/>
            <a:chExt cx="3365917" cy="4226198"/>
          </a:xfrm>
        </p:grpSpPr>
        <p:pic>
          <p:nvPicPr>
            <p:cNvPr id="16" name="Picture 15" descr="The graph of y=x^3+4x-8.">
              <a:extLst>
                <a:ext uri="{FF2B5EF4-FFF2-40B4-BE49-F238E27FC236}">
                  <a16:creationId xmlns:a16="http://schemas.microsoft.com/office/drawing/2014/main" id="{CBC34F11-E8BB-8300-4FFF-F53B6BE987D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8081" y="977204"/>
              <a:ext cx="3365917" cy="3951097"/>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A5ACAAD-0559-7F44-0C8F-C99866368CD9}"/>
                    </a:ext>
                  </a:extLst>
                </p:cNvPr>
                <p:cNvSpPr txBox="1"/>
                <p:nvPr/>
              </p:nvSpPr>
              <p:spPr>
                <a:xfrm>
                  <a:off x="8857338" y="702103"/>
                  <a:ext cx="2473842"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r>
                          <a:rPr lang="en-AU" b="0" i="1" smtClean="0">
                            <a:latin typeface="Cambria Math" panose="02040503050406030204" pitchFamily="18" charset="0"/>
                          </a:rPr>
                          <m:t>+4</m:t>
                        </m:r>
                        <m:r>
                          <a:rPr lang="en-AU" b="0" i="1" smtClean="0">
                            <a:latin typeface="Cambria Math" panose="02040503050406030204" pitchFamily="18" charset="0"/>
                          </a:rPr>
                          <m:t>𝑥</m:t>
                        </m:r>
                        <m:r>
                          <a:rPr lang="en-AU" b="0" i="1" smtClean="0">
                            <a:latin typeface="Cambria Math" panose="02040503050406030204" pitchFamily="18" charset="0"/>
                          </a:rPr>
                          <m:t>−8</m:t>
                        </m:r>
                      </m:oMath>
                    </m:oMathPara>
                  </a14:m>
                  <a:endParaRPr lang="en-AU" dirty="0"/>
                </a:p>
              </p:txBody>
            </p:sp>
          </mc:Choice>
          <mc:Fallback xmlns="">
            <p:sp>
              <p:nvSpPr>
                <p:cNvPr id="17" name="TextBox 16">
                  <a:extLst>
                    <a:ext uri="{FF2B5EF4-FFF2-40B4-BE49-F238E27FC236}">
                      <a16:creationId xmlns:a16="http://schemas.microsoft.com/office/drawing/2014/main" id="{8A5ACAAD-0559-7F44-0C8F-C99866368CD9}"/>
                    </a:ext>
                  </a:extLst>
                </p:cNvPr>
                <p:cNvSpPr txBox="1">
                  <a:spLocks noRot="1" noChangeAspect="1" noMove="1" noResize="1" noEditPoints="1" noAdjustHandles="1" noChangeArrowheads="1" noChangeShapeType="1" noTextEdit="1"/>
                </p:cNvSpPr>
                <p:nvPr/>
              </p:nvSpPr>
              <p:spPr>
                <a:xfrm>
                  <a:off x="8857338" y="702103"/>
                  <a:ext cx="2473842" cy="461665"/>
                </a:xfrm>
                <a:prstGeom prst="rect">
                  <a:avLst/>
                </a:prstGeom>
                <a:blipFill>
                  <a:blip r:embed="rId6"/>
                  <a:stretch>
                    <a:fillRect b="-7500"/>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6E340A3C-4755-E110-90F8-89881EECD1C0}"/>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17</a:t>
            </a:fld>
            <a:endParaRPr lang="en-AU" dirty="0"/>
          </a:p>
        </p:txBody>
      </p:sp>
    </p:spTree>
    <p:extLst>
      <p:ext uri="{BB962C8B-B14F-4D97-AF65-F5344CB8AC3E}">
        <p14:creationId xmlns:p14="http://schemas.microsoft.com/office/powerpoint/2010/main" val="121688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410FE-4A2E-6B53-154A-78E098824D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3B84CE6-C465-E4A1-85AD-5321ED30D67A}"/>
              </a:ext>
            </a:extLst>
          </p:cNvPr>
          <p:cNvSpPr>
            <a:spLocks noGrp="1"/>
          </p:cNvSpPr>
          <p:nvPr>
            <p:ph type="title"/>
          </p:nvPr>
        </p:nvSpPr>
        <p:spPr>
          <a:xfrm>
            <a:off x="359999" y="360000"/>
            <a:ext cx="11484000" cy="545601"/>
          </a:xfrm>
        </p:spPr>
        <p:txBody>
          <a:bodyPr/>
          <a:lstStyle/>
          <a:p>
            <a:r>
              <a:rPr lang="en-AU" dirty="0">
                <a:latin typeface="+mj-lt"/>
              </a:rPr>
              <a:t>Odd and even functions (2)</a:t>
            </a:r>
          </a:p>
        </p:txBody>
      </p:sp>
      <p:sp>
        <p:nvSpPr>
          <p:cNvPr id="4" name="Text Placeholder 3">
            <a:extLst>
              <a:ext uri="{FF2B5EF4-FFF2-40B4-BE49-F238E27FC236}">
                <a16:creationId xmlns:a16="http://schemas.microsoft.com/office/drawing/2014/main" id="{CD945920-304E-9906-E322-EB5BBDF99A5E}"/>
              </a:ext>
            </a:extLst>
          </p:cNvPr>
          <p:cNvSpPr>
            <a:spLocks noGrp="1"/>
          </p:cNvSpPr>
          <p:nvPr>
            <p:ph type="body" sz="quarter" idx="18"/>
          </p:nvPr>
        </p:nvSpPr>
        <p:spPr>
          <a:xfrm>
            <a:off x="359999" y="982520"/>
            <a:ext cx="11483999" cy="310015"/>
          </a:xfrm>
        </p:spPr>
        <p:txBody>
          <a:bodyPr/>
          <a:lstStyle/>
          <a:p>
            <a:r>
              <a:rPr lang="en-AU" dirty="0">
                <a:latin typeface="+mj-lt"/>
              </a:rPr>
              <a:t>Your turn 3</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D78FEC0E-331F-D270-F412-E6FF827469F2}"/>
                  </a:ext>
                </a:extLst>
              </p:cNvPr>
              <p:cNvSpPr>
                <a:spLocks noGrp="1"/>
              </p:cNvSpPr>
              <p:nvPr>
                <p:ph type="body" sz="quarter" idx="17"/>
              </p:nvPr>
            </p:nvSpPr>
            <p:spPr>
              <a:xfrm>
                <a:off x="359999" y="1389497"/>
                <a:ext cx="11484000" cy="545602"/>
              </a:xfrm>
            </p:spPr>
            <p:txBody>
              <a:bodyPr/>
              <a:lstStyle/>
              <a:p>
                <a:pPr>
                  <a:spcAft>
                    <a:spcPts val="600"/>
                  </a:spcAft>
                </a:pPr>
                <a:r>
                  <a:rPr lang="en-AU" sz="1600" dirty="0">
                    <a:latin typeface="+mn-lt"/>
                  </a:rPr>
                  <a:t>Test if the function </a:t>
                </a:r>
                <a14:m>
                  <m:oMath xmlns:m="http://schemas.openxmlformats.org/officeDocument/2006/math">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e>
                    </m:d>
                    <m:r>
                      <a:rPr lang="en-AU" sz="1600" b="0" i="1" smtClean="0">
                        <a:latin typeface="Cambria Math" panose="02040503050406030204" pitchFamily="18" charset="0"/>
                      </a:rPr>
                      <m:t>=</m:t>
                    </m:r>
                    <m:sSup>
                      <m:sSupPr>
                        <m:ctrlPr>
                          <a:rPr lang="en-AU" sz="1600" b="0" i="1" smtClean="0">
                            <a:latin typeface="Cambria Math" panose="02040503050406030204" pitchFamily="18" charset="0"/>
                          </a:rPr>
                        </m:ctrlPr>
                      </m:sSupPr>
                      <m:e>
                        <m:d>
                          <m:dPr>
                            <m:ctrlPr>
                              <a:rPr lang="en-AU" sz="1600" b="0" i="1" smtClean="0">
                                <a:latin typeface="Cambria Math" panose="02040503050406030204" pitchFamily="18" charset="0"/>
                              </a:rPr>
                            </m:ctrlPr>
                          </m:dPr>
                          <m:e>
                            <m:r>
                              <a:rPr lang="en-AU" sz="1600" b="0" i="1" smtClean="0">
                                <a:latin typeface="Cambria Math" panose="02040503050406030204" pitchFamily="18" charset="0"/>
                              </a:rPr>
                              <m:t>𝑥</m:t>
                            </m:r>
                            <m:r>
                              <a:rPr lang="en-AU" sz="1600" b="0" i="1" smtClean="0">
                                <a:latin typeface="Cambria Math" panose="02040503050406030204" pitchFamily="18" charset="0"/>
                              </a:rPr>
                              <m:t>−2</m:t>
                            </m:r>
                          </m:e>
                        </m:d>
                      </m:e>
                      <m:sup>
                        <m:r>
                          <a:rPr lang="en-AU" sz="1600" b="0" i="1" smtClean="0">
                            <a:latin typeface="Cambria Math" panose="02040503050406030204" pitchFamily="18" charset="0"/>
                          </a:rPr>
                          <m:t>2</m:t>
                        </m:r>
                      </m:sup>
                    </m:sSup>
                  </m:oMath>
                </a14:m>
                <a:r>
                  <a:rPr lang="en-AU" sz="1600" dirty="0">
                    <a:latin typeface="+mn-lt"/>
                  </a:rPr>
                  <a:t> is odd, even or neither.</a:t>
                </a:r>
              </a:p>
            </p:txBody>
          </p:sp>
        </mc:Choice>
        <mc:Fallback xmlns="">
          <p:sp>
            <p:nvSpPr>
              <p:cNvPr id="5" name="Text Placeholder 4">
                <a:extLst>
                  <a:ext uri="{FF2B5EF4-FFF2-40B4-BE49-F238E27FC236}">
                    <a16:creationId xmlns:a16="http://schemas.microsoft.com/office/drawing/2014/main" id="{D78FEC0E-331F-D270-F412-E6FF827469F2}"/>
                  </a:ext>
                </a:extLst>
              </p:cNvPr>
              <p:cNvSpPr>
                <a:spLocks noGrp="1" noRot="1" noChangeAspect="1" noMove="1" noResize="1" noEditPoints="1" noAdjustHandles="1" noChangeArrowheads="1" noChangeShapeType="1" noTextEdit="1"/>
              </p:cNvSpPr>
              <p:nvPr>
                <p:ph type="body" sz="quarter" idx="17"/>
              </p:nvPr>
            </p:nvSpPr>
            <p:spPr>
              <a:xfrm>
                <a:off x="359999" y="1389497"/>
                <a:ext cx="11484000" cy="545602"/>
              </a:xfrm>
              <a:blipFill>
                <a:blip r:embed="rId2"/>
                <a:stretch>
                  <a:fillRect l="-10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077D43C-F519-9329-F7B8-4B9287A6E580}"/>
                  </a:ext>
                </a:extLst>
              </p:cNvPr>
              <p:cNvSpPr txBox="1"/>
              <p:nvPr/>
            </p:nvSpPr>
            <p:spPr>
              <a:xfrm>
                <a:off x="359999" y="1892234"/>
                <a:ext cx="7210382" cy="4666632"/>
              </a:xfrm>
              <a:prstGeom prst="rect">
                <a:avLst/>
              </a:prstGeom>
              <a:noFill/>
            </p:spPr>
            <p:txBody>
              <a:bodyPr wrap="none" lIns="0" tIns="0" rIns="0" bIns="0" rtlCol="0">
                <a:noAutofit/>
              </a:bodyPr>
              <a:lstStyle/>
              <a:p>
                <a:pPr>
                  <a:lnSpc>
                    <a:spcPct val="150000"/>
                  </a:lnSpc>
                  <a:spcBef>
                    <a:spcPts val="600"/>
                  </a:spcBef>
                  <a:spcAft>
                    <a:spcPts val="600"/>
                  </a:spcAft>
                </a:pPr>
                <a:r>
                  <a:rPr lang="en-AU" sz="1600" dirty="0"/>
                  <a:t>A function is even if </a:t>
                </a:r>
                <a14:m>
                  <m:oMath xmlns:m="http://schemas.openxmlformats.org/officeDocument/2006/math">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m:t>
                        </m:r>
                        <m:r>
                          <a:rPr lang="en-AU" sz="1600" i="1" dirty="0">
                            <a:latin typeface="Cambria Math" panose="02040503050406030204" pitchFamily="18" charset="0"/>
                          </a:rPr>
                          <m:t>𝑥</m:t>
                        </m:r>
                      </m:e>
                    </m:d>
                    <m:r>
                      <m:rPr>
                        <m:aln/>
                      </m:rPr>
                      <a:rPr lang="en-AU" sz="1600" i="1" dirty="0">
                        <a:latin typeface="Cambria Math" panose="02040503050406030204" pitchFamily="18" charset="0"/>
                      </a:rPr>
                      <m:t>=</m:t>
                    </m:r>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𝑥</m:t>
                        </m:r>
                      </m:e>
                    </m:d>
                  </m:oMath>
                </a14:m>
                <a:r>
                  <a:rPr lang="en-AU" sz="1600" dirty="0"/>
                  <a:t> and odd if </a:t>
                </a:r>
                <a14:m>
                  <m:oMath xmlns:m="http://schemas.openxmlformats.org/officeDocument/2006/math">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m:t>
                        </m:r>
                        <m:r>
                          <a:rPr lang="en-AU" sz="1600" i="1" dirty="0">
                            <a:latin typeface="Cambria Math" panose="02040503050406030204" pitchFamily="18" charset="0"/>
                          </a:rPr>
                          <m:t>𝑥</m:t>
                        </m:r>
                      </m:e>
                    </m:d>
                    <m:r>
                      <m:rPr>
                        <m:aln/>
                      </m:rPr>
                      <a:rPr lang="en-AU" sz="1600" i="1" dirty="0">
                        <a:latin typeface="Cambria Math" panose="02040503050406030204" pitchFamily="18" charset="0"/>
                      </a:rPr>
                      <m:t>=</m:t>
                    </m:r>
                    <m:r>
                      <a:rPr lang="en-AU" sz="1600" i="1" dirty="0">
                        <a:latin typeface="Cambria Math" panose="02040503050406030204" pitchFamily="18" charset="0"/>
                      </a:rPr>
                      <m:t>−</m:t>
                    </m:r>
                    <m:r>
                      <a:rPr lang="en-AU" sz="1600" i="1" dirty="0">
                        <a:latin typeface="Cambria Math" panose="02040503050406030204" pitchFamily="18" charset="0"/>
                      </a:rPr>
                      <m:t>𝑓</m:t>
                    </m:r>
                    <m:d>
                      <m:dPr>
                        <m:ctrlPr>
                          <a:rPr lang="en-AU" sz="1600" i="1" dirty="0">
                            <a:latin typeface="Cambria Math" panose="02040503050406030204" pitchFamily="18" charset="0"/>
                          </a:rPr>
                        </m:ctrlPr>
                      </m:dPr>
                      <m:e>
                        <m:r>
                          <a:rPr lang="en-AU" sz="1600" i="1" dirty="0">
                            <a:latin typeface="Cambria Math" panose="02040503050406030204" pitchFamily="18" charset="0"/>
                          </a:rPr>
                          <m:t>𝑥</m:t>
                        </m:r>
                      </m:e>
                    </m:d>
                  </m:oMath>
                </a14:m>
                <a:endParaRPr lang="en-AU" sz="1600" b="0" i="1" dirty="0"/>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rPr>
                        <m:t>𝑓</m:t>
                      </m:r>
                      <m:d>
                        <m:dPr>
                          <m:ctrlPr>
                            <a:rPr lang="en-AU" sz="1600" b="0" i="1" smtClean="0">
                              <a:latin typeface="Cambria Math" panose="02040503050406030204" pitchFamily="18" charset="0"/>
                            </a:rPr>
                          </m:ctrlPr>
                        </m:dPr>
                        <m:e>
                          <m:r>
                            <a:rPr lang="en-AU" sz="1600" b="0" i="1" smtClean="0">
                              <a:latin typeface="Cambria Math" panose="02040503050406030204" pitchFamily="18" charset="0"/>
                            </a:rPr>
                            <m:t>−</m:t>
                          </m:r>
                          <m:r>
                            <a:rPr lang="en-AU" sz="1600" b="0" i="1" smtClean="0">
                              <a:latin typeface="Cambria Math" panose="02040503050406030204" pitchFamily="18" charset="0"/>
                            </a:rPr>
                            <m:t>𝑥</m:t>
                          </m:r>
                        </m:e>
                      </m:d>
                      <m:r>
                        <m:rPr>
                          <m:aln/>
                        </m:rPr>
                        <a:rPr lang="en-AU" sz="1600" b="0" i="1" smtClean="0">
                          <a:latin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d>
                                <m:dPr>
                                  <m:ctrlPr>
                                    <a:rPr lang="en-AU" sz="1600" i="1">
                                      <a:latin typeface="Cambria Math" panose="02040503050406030204" pitchFamily="18" charset="0"/>
                                    </a:rPr>
                                  </m:ctrlPr>
                                </m:dPr>
                                <m:e>
                                  <m:r>
                                    <a:rPr lang="en-AU" sz="1600" i="1">
                                      <a:latin typeface="Cambria Math" panose="02040503050406030204" pitchFamily="18" charset="0"/>
                                    </a:rPr>
                                    <m:t>−</m:t>
                                  </m:r>
                                  <m:r>
                                    <a:rPr lang="en-AU" sz="1600" i="1">
                                      <a:latin typeface="Cambria Math" panose="02040503050406030204" pitchFamily="18" charset="0"/>
                                    </a:rPr>
                                    <m:t>𝑥</m:t>
                                  </m:r>
                                </m:e>
                              </m:d>
                              <m:r>
                                <a:rPr lang="en-AU" sz="1600" i="1">
                                  <a:latin typeface="Cambria Math" panose="02040503050406030204" pitchFamily="18" charset="0"/>
                                </a:rPr>
                                <m:t>−2</m:t>
                              </m:r>
                            </m:e>
                          </m:d>
                        </m:e>
                        <m:sup>
                          <m:r>
                            <a:rPr lang="en-AU" sz="1600" i="1">
                              <a:latin typeface="Cambria Math" panose="02040503050406030204" pitchFamily="18" charset="0"/>
                            </a:rPr>
                            <m:t>2</m:t>
                          </m:r>
                        </m:sup>
                      </m:sSup>
                    </m:oMath>
                    <m:oMath xmlns:m="http://schemas.openxmlformats.org/officeDocument/2006/math">
                      <m:r>
                        <m:rPr>
                          <m:aln/>
                        </m:rPr>
                        <a:rPr lang="en-AU" sz="1600" i="1">
                          <a:latin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i="1">
                                      <a:latin typeface="Cambria Math" panose="02040503050406030204" pitchFamily="18" charset="0"/>
                                    </a:rPr>
                                    <m:t>𝑥</m:t>
                                  </m:r>
                                  <m:r>
                                    <a:rPr lang="en-AU" sz="1600" i="1">
                                      <a:latin typeface="Cambria Math" panose="02040503050406030204" pitchFamily="18" charset="0"/>
                                    </a:rPr>
                                    <m:t>+2</m:t>
                                  </m:r>
                                </m:e>
                              </m:d>
                            </m:e>
                          </m:d>
                        </m:e>
                        <m:sup>
                          <m:r>
                            <a:rPr lang="en-AU" sz="1600" i="1">
                              <a:latin typeface="Cambria Math" panose="02040503050406030204" pitchFamily="18" charset="0"/>
                            </a:rPr>
                            <m:t>2</m:t>
                          </m:r>
                        </m:sup>
                      </m:sSup>
                    </m:oMath>
                    <m:oMath xmlns:m="http://schemas.openxmlformats.org/officeDocument/2006/math">
                      <m:r>
                        <m:rPr>
                          <m:aln/>
                        </m:rPr>
                        <a:rPr lang="en-AU" sz="1600" i="1">
                          <a:latin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r>
                                <a:rPr lang="en-AU" sz="1600" i="1">
                                  <a:latin typeface="Cambria Math" panose="02040503050406030204" pitchFamily="18" charset="0"/>
                                </a:rPr>
                                <m:t>𝑥</m:t>
                              </m:r>
                              <m:r>
                                <a:rPr lang="en-AU" sz="1600" i="1">
                                  <a:latin typeface="Cambria Math" panose="02040503050406030204" pitchFamily="18" charset="0"/>
                                </a:rPr>
                                <m:t>+2</m:t>
                              </m:r>
                            </m:e>
                          </m:d>
                        </m:e>
                        <m:sup>
                          <m:r>
                            <a:rPr lang="en-AU" sz="1600" i="1">
                              <a:latin typeface="Cambria Math" panose="02040503050406030204" pitchFamily="18" charset="0"/>
                            </a:rPr>
                            <m:t>2</m:t>
                          </m:r>
                        </m:sup>
                      </m:sSup>
                    </m:oMath>
                  </m:oMathPara>
                </a14:m>
                <a:endParaRPr lang="en-AU" sz="1600" i="1" dirty="0"/>
              </a:p>
              <a:p>
                <a:pPr marL="627063">
                  <a:lnSpc>
                    <a:spcPct val="150000"/>
                  </a:lnSpc>
                  <a:spcBef>
                    <a:spcPts val="600"/>
                  </a:spcBef>
                  <a:spcAft>
                    <a:spcPts val="600"/>
                  </a:spcAft>
                </a:pPr>
                <a:r>
                  <a:rPr lang="en-AU" sz="1600" b="0" dirty="0">
                    <a:ea typeface="Cambria Math" panose="02040503050406030204" pitchFamily="18" charset="0"/>
                  </a:rPr>
                  <a:t> </a:t>
                </a:r>
                <a14:m>
                  <m:oMath xmlns:m="http://schemas.openxmlformats.org/officeDocument/2006/math">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m:t>
                    </m:r>
                  </m:oMath>
                </a14:m>
                <a:br>
                  <a:rPr lang="en-AU" sz="1600" b="0" i="1" dirty="0"/>
                </a:br>
                <a14:m>
                  <m:oMath xmlns:m="http://schemas.openxmlformats.org/officeDocument/2006/math">
                    <m:r>
                      <a:rPr lang="en-AU" sz="1600" b="0" i="1" smtClean="0">
                        <a:latin typeface="Cambria Math" panose="02040503050406030204" pitchFamily="18" charset="0"/>
                        <a:ea typeface="Cambria Math" panose="02040503050406030204" pitchFamily="18" charset="0"/>
                      </a:rPr>
                      <m:t>∴</m:t>
                    </m:r>
                  </m:oMath>
                </a14:m>
                <a:r>
                  <a:rPr lang="en-AU" sz="1600" i="1" dirty="0"/>
                  <a:t> </a:t>
                </a:r>
                <a14:m>
                  <m:oMath xmlns:m="http://schemas.openxmlformats.org/officeDocument/2006/math">
                    <m:r>
                      <m:rPr>
                        <m:nor/>
                      </m:rPr>
                      <a:rPr lang="en-AU" sz="1600" dirty="0">
                        <a:ea typeface="Cambria Math" panose="02040503050406030204" pitchFamily="18" charset="0"/>
                      </a:rPr>
                      <m:t>The</m:t>
                    </m:r>
                    <m:r>
                      <m:rPr>
                        <m:nor/>
                      </m:rPr>
                      <a:rPr lang="en-AU" sz="1600" dirty="0">
                        <a:ea typeface="Cambria Math" panose="02040503050406030204" pitchFamily="18" charset="0"/>
                      </a:rPr>
                      <m:t> </m:t>
                    </m:r>
                    <m:r>
                      <m:rPr>
                        <m:nor/>
                      </m:rPr>
                      <a:rPr lang="en-AU" sz="1600" dirty="0">
                        <a:ea typeface="Cambria Math" panose="02040503050406030204" pitchFamily="18" charset="0"/>
                      </a:rPr>
                      <m:t>function</m:t>
                    </m:r>
                    <m:r>
                      <m:rPr>
                        <m:nor/>
                      </m:rPr>
                      <a:rPr lang="en-AU" sz="1600" dirty="0">
                        <a:ea typeface="Cambria Math" panose="02040503050406030204" pitchFamily="18" charset="0"/>
                      </a:rPr>
                      <m:t> </m:t>
                    </m:r>
                    <m:r>
                      <m:rPr>
                        <m:nor/>
                      </m:rPr>
                      <a:rPr lang="en-AU" sz="1600" dirty="0">
                        <a:ea typeface="Cambria Math" panose="02040503050406030204" pitchFamily="18" charset="0"/>
                      </a:rPr>
                      <m:t>is</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not</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an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even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function</m:t>
                    </m:r>
                    <m:r>
                      <m:rPr>
                        <m:nor/>
                      </m:rPr>
                      <a:rPr lang="en-AU" sz="1600" b="0" i="0" dirty="0" smtClean="0">
                        <a:ea typeface="Cambria Math" panose="02040503050406030204" pitchFamily="18" charset="0"/>
                      </a:rPr>
                      <m:t>, </m:t>
                    </m:r>
                    <m:r>
                      <m:rPr>
                        <m:nor/>
                      </m:rPr>
                      <a:rPr lang="en-AU" sz="1600" b="0" i="0" dirty="0" smtClean="0">
                        <a:ea typeface="Cambria Math" panose="02040503050406030204" pitchFamily="18" charset="0"/>
                      </a:rPr>
                      <m:t>since</m:t>
                    </m:r>
                    <m:r>
                      <m:rPr>
                        <m:nor/>
                      </m:rPr>
                      <a:rPr lang="en-AU" sz="1600" b="0" i="0" dirty="0" smtClean="0">
                        <a:ea typeface="Cambria Math" panose="02040503050406030204" pitchFamily="18" charset="0"/>
                      </a:rPr>
                      <m:t> </m:t>
                    </m:r>
                    <m:r>
                      <a:rPr lang="en-AU" sz="1600" i="1" dirty="0" smtClean="0">
                        <a:latin typeface="Cambria Math" panose="02040503050406030204" pitchFamily="18" charset="0"/>
                        <a:ea typeface="Cambria Math" panose="02040503050406030204" pitchFamily="18" charset="0"/>
                      </a:rPr>
                      <m:t>𝑓</m:t>
                    </m:r>
                    <m:r>
                      <a:rPr lang="en-AU" sz="1600" i="1" dirty="0" smtClean="0">
                        <a:latin typeface="Cambria Math" panose="02040503050406030204" pitchFamily="18" charset="0"/>
                        <a:ea typeface="Cambria Math" panose="02040503050406030204" pitchFamily="18" charset="0"/>
                      </a:rPr>
                      <m:t>(−</m:t>
                    </m:r>
                    <m:r>
                      <a:rPr lang="en-AU" sz="1600" i="1" dirty="0" smtClean="0">
                        <a:latin typeface="Cambria Math" panose="02040503050406030204" pitchFamily="18" charset="0"/>
                        <a:ea typeface="Cambria Math" panose="02040503050406030204" pitchFamily="18" charset="0"/>
                      </a:rPr>
                      <m:t>𝑥</m:t>
                    </m:r>
                    <m:r>
                      <a:rPr lang="en-AU" sz="1600" i="1" dirty="0" smtClean="0">
                        <a:latin typeface="Cambria Math" panose="02040503050406030204" pitchFamily="18" charset="0"/>
                        <a:ea typeface="Cambria Math" panose="02040503050406030204" pitchFamily="18" charset="0"/>
                      </a:rPr>
                      <m:t>)≠</m:t>
                    </m:r>
                    <m:r>
                      <a:rPr lang="en-AU" sz="1600" b="0" i="1" dirty="0" smtClean="0">
                        <a:latin typeface="Cambria Math" panose="02040503050406030204" pitchFamily="18" charset="0"/>
                        <a:ea typeface="Cambria Math" panose="02040503050406030204" pitchFamily="18" charset="0"/>
                      </a:rPr>
                      <m:t>𝑓</m:t>
                    </m:r>
                    <m:r>
                      <a:rPr lang="en-AU" sz="1600" b="0" i="1" dirty="0" smtClean="0">
                        <a:latin typeface="Cambria Math" panose="02040503050406030204" pitchFamily="18" charset="0"/>
                        <a:ea typeface="Cambria Math" panose="02040503050406030204" pitchFamily="18" charset="0"/>
                      </a:rPr>
                      <m:t>(</m:t>
                    </m:r>
                    <m:r>
                      <a:rPr lang="en-AU" sz="1600" b="0" i="1" dirty="0" smtClean="0">
                        <a:latin typeface="Cambria Math" panose="02040503050406030204" pitchFamily="18" charset="0"/>
                        <a:ea typeface="Cambria Math" panose="02040503050406030204" pitchFamily="18" charset="0"/>
                      </a:rPr>
                      <m:t>𝑥</m:t>
                    </m:r>
                    <m:r>
                      <a:rPr lang="en-AU" sz="1600" b="0" i="1" dirty="0" smtClean="0">
                        <a:latin typeface="Cambria Math" panose="02040503050406030204" pitchFamily="18" charset="0"/>
                        <a:ea typeface="Cambria Math" panose="02040503050406030204" pitchFamily="18" charset="0"/>
                      </a:rPr>
                      <m:t>)</m:t>
                    </m:r>
                    <m:r>
                      <m:rPr>
                        <m:nor/>
                      </m:rPr>
                      <a:rPr lang="en-AU" sz="1600" b="0" i="0" dirty="0" smtClean="0">
                        <a:ea typeface="Cambria Math" panose="02040503050406030204" pitchFamily="18" charset="0"/>
                      </a:rPr>
                      <m:t>.</m:t>
                    </m:r>
                    <m:r>
                      <m:rPr>
                        <m:nor/>
                      </m:rPr>
                      <a:rPr lang="en-AU" sz="1600" dirty="0">
                        <a:ea typeface="Cambria Math" panose="02040503050406030204" pitchFamily="18" charset="0"/>
                      </a:rPr>
                      <m:t> </m:t>
                    </m:r>
                  </m:oMath>
                </a14:m>
                <a:endParaRPr lang="en-AU" sz="1600" i="1" dirty="0">
                  <a:ea typeface="Cambria Math" panose="02040503050406030204" pitchFamily="18"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a:rPr lang="en-AU" sz="1600" b="0" i="1" smtClean="0">
                          <a:latin typeface="Cambria Math" panose="02040503050406030204" pitchFamily="18" charset="0"/>
                          <a:ea typeface="Cambria Math" panose="02040503050406030204" pitchFamily="18" charset="0"/>
                        </a:rPr>
                        <m:t>𝑓</m:t>
                      </m:r>
                      <m:d>
                        <m:dPr>
                          <m:ctrlPr>
                            <a:rPr lang="en-AU" sz="1600" b="0" i="1" smtClean="0">
                              <a:latin typeface="Cambria Math" panose="02040503050406030204" pitchFamily="18" charset="0"/>
                              <a:ea typeface="Cambria Math" panose="02040503050406030204" pitchFamily="18" charset="0"/>
                            </a:rPr>
                          </m:ctrlPr>
                        </m:dPr>
                        <m:e>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e>
                      </m:d>
                      <m:r>
                        <a:rPr lang="en-AU" sz="1600" b="0" i="1" smtClean="0">
                          <a:latin typeface="Cambria Math" panose="02040503050406030204" pitchFamily="18" charset="0"/>
                          <a:ea typeface="Cambria Math" panose="02040503050406030204" pitchFamily="18" charset="0"/>
                        </a:rPr>
                        <m:t>=</m:t>
                      </m:r>
                      <m:sSup>
                        <m:sSupPr>
                          <m:ctrlPr>
                            <a:rPr lang="en-AU" sz="1600" i="1">
                              <a:latin typeface="Cambria Math" panose="02040503050406030204" pitchFamily="18" charset="0"/>
                            </a:rPr>
                          </m:ctrlPr>
                        </m:sSupPr>
                        <m:e>
                          <m:d>
                            <m:dPr>
                              <m:ctrlPr>
                                <a:rPr lang="en-AU" sz="1600" i="1">
                                  <a:latin typeface="Cambria Math" panose="02040503050406030204" pitchFamily="18" charset="0"/>
                                </a:rPr>
                              </m:ctrlPr>
                            </m:dPr>
                            <m:e>
                              <m:r>
                                <a:rPr lang="en-AU" sz="1600" i="1">
                                  <a:latin typeface="Cambria Math" panose="02040503050406030204" pitchFamily="18" charset="0"/>
                                </a:rPr>
                                <m:t>𝑥</m:t>
                              </m:r>
                              <m:r>
                                <a:rPr lang="en-AU" sz="1600" i="1">
                                  <a:latin typeface="Cambria Math" panose="02040503050406030204" pitchFamily="18" charset="0"/>
                                </a:rPr>
                                <m:t>+2</m:t>
                              </m:r>
                            </m:e>
                          </m:d>
                        </m:e>
                        <m:sup>
                          <m:r>
                            <a:rPr lang="en-AU" sz="1600" i="1">
                              <a:latin typeface="Cambria Math" panose="02040503050406030204" pitchFamily="18" charset="0"/>
                            </a:rPr>
                            <m:t>2</m:t>
                          </m:r>
                        </m:sup>
                      </m:sSup>
                    </m:oMath>
                  </m:oMathPara>
                </a14:m>
                <a:endParaRPr lang="en-AU" sz="1600" i="1" dirty="0">
                  <a:ea typeface="Cambria Math" panose="02040503050406030204" pitchFamily="18" charset="0"/>
                </a:endParaRPr>
              </a:p>
              <a:p>
                <a:pPr marL="627063">
                  <a:lnSpc>
                    <a:spcPct val="150000"/>
                  </a:lnSpc>
                  <a:spcBef>
                    <a:spcPts val="600"/>
                  </a:spcBef>
                  <a:spcAft>
                    <a:spcPts val="600"/>
                  </a:spcAft>
                </a:pPr>
                <a:r>
                  <a:rPr lang="en-AU" sz="1600" dirty="0">
                    <a:ea typeface="Cambria Math" panose="02040503050406030204" pitchFamily="18" charset="0"/>
                  </a:rPr>
                  <a:t> </a:t>
                </a:r>
                <a14:m>
                  <m:oMath xmlns:m="http://schemas.openxmlformats.org/officeDocument/2006/math">
                    <m:r>
                      <a:rPr lang="en-AU" sz="160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𝑓</m:t>
                    </m:r>
                    <m:r>
                      <a:rPr lang="en-AU" sz="1600" b="0" i="1" smtClean="0">
                        <a:latin typeface="Cambria Math" panose="02040503050406030204" pitchFamily="18" charset="0"/>
                        <a:ea typeface="Cambria Math" panose="02040503050406030204" pitchFamily="18" charset="0"/>
                      </a:rPr>
                      <m:t>(</m:t>
                    </m:r>
                    <m:r>
                      <a:rPr lang="en-AU" sz="1600" b="0" i="1" smtClean="0">
                        <a:latin typeface="Cambria Math" panose="02040503050406030204" pitchFamily="18" charset="0"/>
                        <a:ea typeface="Cambria Math" panose="02040503050406030204" pitchFamily="18" charset="0"/>
                      </a:rPr>
                      <m:t>𝑥</m:t>
                    </m:r>
                    <m:r>
                      <a:rPr lang="en-AU" sz="1600" b="0" i="1" smtClean="0">
                        <a:latin typeface="Cambria Math" panose="02040503050406030204" pitchFamily="18" charset="0"/>
                        <a:ea typeface="Cambria Math" panose="02040503050406030204" pitchFamily="18" charset="0"/>
                      </a:rPr>
                      <m:t>)</m:t>
                    </m:r>
                  </m:oMath>
                </a14:m>
                <a:endParaRPr lang="en-AU" sz="1600" i="1" dirty="0">
                  <a:ea typeface="Cambria Math" panose="02040503050406030204" pitchFamily="18" charset="0"/>
                </a:endParaRPr>
              </a:p>
              <a:p>
                <a:pPr>
                  <a:lnSpc>
                    <a:spcPct val="150000"/>
                  </a:lnSpc>
                  <a:spcBef>
                    <a:spcPts val="600"/>
                  </a:spcBef>
                  <a:spcAft>
                    <a:spcPts val="600"/>
                  </a:spcAft>
                </a:pPr>
                <a14:m>
                  <m:oMath xmlns:m="http://schemas.openxmlformats.org/officeDocument/2006/math">
                    <m:r>
                      <a:rPr lang="en-AU" sz="1600" b="0" i="1" smtClean="0">
                        <a:latin typeface="Cambria Math" panose="02040503050406030204" pitchFamily="18" charset="0"/>
                      </a:rPr>
                      <m:t>∴</m:t>
                    </m:r>
                  </m:oMath>
                </a14:m>
                <a:r>
                  <a:rPr lang="en-AU" sz="1600" b="0" i="1" dirty="0"/>
                  <a:t> </a:t>
                </a:r>
                <a:r>
                  <a:rPr lang="en-AU" sz="1600" dirty="0"/>
                  <a:t>The function is not an odd function, since</a:t>
                </a:r>
                <a:r>
                  <a:rPr lang="en-AU" sz="1600" dirty="0">
                    <a:ea typeface="Cambria Math" panose="02040503050406030204" pitchFamily="18" charset="0"/>
                  </a:rPr>
                  <a:t> </a:t>
                </a:r>
                <a14:m>
                  <m:oMath xmlns:m="http://schemas.openxmlformats.org/officeDocument/2006/math">
                    <m:r>
                      <a:rPr lang="en-AU" sz="1600" i="1" dirty="0">
                        <a:latin typeface="Cambria Math" panose="02040503050406030204" pitchFamily="18" charset="0"/>
                        <a:ea typeface="Cambria Math" panose="02040503050406030204" pitchFamily="18" charset="0"/>
                      </a:rPr>
                      <m:t>𝑓</m:t>
                    </m:r>
                    <m:d>
                      <m:dPr>
                        <m:ctrlPr>
                          <a:rPr lang="en-AU" sz="1600" i="1" dirty="0">
                            <a:latin typeface="Cambria Math" panose="02040503050406030204" pitchFamily="18" charset="0"/>
                            <a:ea typeface="Cambria Math" panose="02040503050406030204" pitchFamily="18" charset="0"/>
                          </a:rPr>
                        </m:ctrlPr>
                      </m:dPr>
                      <m:e>
                        <m:r>
                          <a:rPr lang="en-AU" sz="1600" i="1" dirty="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𝑥</m:t>
                        </m:r>
                      </m:e>
                    </m:d>
                    <m:r>
                      <a:rPr lang="en-AU" sz="1600" i="1" dirty="0">
                        <a:latin typeface="Cambria Math" panose="02040503050406030204" pitchFamily="18" charset="0"/>
                        <a:ea typeface="Cambria Math" panose="02040503050406030204" pitchFamily="18" charset="0"/>
                      </a:rPr>
                      <m:t>≠</m:t>
                    </m:r>
                    <m:r>
                      <a:rPr lang="en-AU" sz="1600" b="0" i="1" dirty="0" smtClean="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𝑓</m:t>
                    </m:r>
                    <m:r>
                      <a:rPr lang="en-AU" sz="1600" i="1" dirty="0">
                        <a:latin typeface="Cambria Math" panose="02040503050406030204" pitchFamily="18" charset="0"/>
                        <a:ea typeface="Cambria Math" panose="02040503050406030204" pitchFamily="18" charset="0"/>
                      </a:rPr>
                      <m:t>(</m:t>
                    </m:r>
                    <m:r>
                      <a:rPr lang="en-AU" sz="1600" i="1" dirty="0">
                        <a:latin typeface="Cambria Math" panose="02040503050406030204" pitchFamily="18" charset="0"/>
                        <a:ea typeface="Cambria Math" panose="02040503050406030204" pitchFamily="18" charset="0"/>
                      </a:rPr>
                      <m:t>𝑥</m:t>
                    </m:r>
                    <m:r>
                      <a:rPr lang="en-AU" sz="1600" i="1" dirty="0">
                        <a:latin typeface="Cambria Math" panose="02040503050406030204" pitchFamily="18" charset="0"/>
                        <a:ea typeface="Cambria Math" panose="02040503050406030204" pitchFamily="18" charset="0"/>
                      </a:rPr>
                      <m:t>)</m:t>
                    </m:r>
                    <m:r>
                      <m:rPr>
                        <m:nor/>
                      </m:rPr>
                      <a:rPr lang="en-AU" sz="1600" dirty="0">
                        <a:ea typeface="Cambria Math" panose="02040503050406030204" pitchFamily="18" charset="0"/>
                      </a:rPr>
                      <m:t>. </m:t>
                    </m:r>
                  </m:oMath>
                </a14:m>
                <a:endParaRPr lang="en-AU" sz="1600" b="0" i="1" dirty="0"/>
              </a:p>
              <a:p>
                <a:pPr>
                  <a:lnSpc>
                    <a:spcPct val="150000"/>
                  </a:lnSpc>
                  <a:spcBef>
                    <a:spcPts val="600"/>
                  </a:spcBef>
                  <a:spcAft>
                    <a:spcPts val="600"/>
                  </a:spcAft>
                </a:pPr>
                <a14:m>
                  <m:oMath xmlns:m="http://schemas.openxmlformats.org/officeDocument/2006/math">
                    <m:r>
                      <a:rPr lang="en-AU" sz="1600" b="0" i="1" smtClean="0">
                        <a:latin typeface="Cambria Math" panose="02040503050406030204" pitchFamily="18" charset="0"/>
                      </a:rPr>
                      <m:t>∴</m:t>
                    </m:r>
                  </m:oMath>
                </a14:m>
                <a:r>
                  <a:rPr lang="en-AU" sz="1600" i="1" dirty="0"/>
                  <a:t> </a:t>
                </a:r>
                <a:r>
                  <a:rPr lang="en-AU" sz="1600" dirty="0"/>
                  <a:t>The function is neither odd nor even. </a:t>
                </a:r>
                <a:endParaRPr lang="en-AU" sz="1600" i="1" dirty="0"/>
              </a:p>
              <a:p>
                <a:pPr algn="l">
                  <a:lnSpc>
                    <a:spcPct val="150000"/>
                  </a:lnSpc>
                  <a:spcBef>
                    <a:spcPts val="600"/>
                  </a:spcBef>
                  <a:spcAft>
                    <a:spcPts val="600"/>
                  </a:spcAft>
                </a:pPr>
                <a:endParaRPr lang="en-AU" sz="1600" dirty="0"/>
              </a:p>
            </p:txBody>
          </p:sp>
        </mc:Choice>
        <mc:Fallback xmlns="">
          <p:sp>
            <p:nvSpPr>
              <p:cNvPr id="7" name="TextBox 6">
                <a:extLst>
                  <a:ext uri="{FF2B5EF4-FFF2-40B4-BE49-F238E27FC236}">
                    <a16:creationId xmlns:a16="http://schemas.microsoft.com/office/drawing/2014/main" id="{1077D43C-F519-9329-F7B8-4B9287A6E580}"/>
                  </a:ext>
                </a:extLst>
              </p:cNvPr>
              <p:cNvSpPr txBox="1">
                <a:spLocks noRot="1" noChangeAspect="1" noMove="1" noResize="1" noEditPoints="1" noAdjustHandles="1" noChangeArrowheads="1" noChangeShapeType="1" noTextEdit="1"/>
              </p:cNvSpPr>
              <p:nvPr/>
            </p:nvSpPr>
            <p:spPr>
              <a:xfrm>
                <a:off x="359999" y="1892234"/>
                <a:ext cx="7210382" cy="4666632"/>
              </a:xfrm>
              <a:prstGeom prst="rect">
                <a:avLst/>
              </a:prstGeom>
              <a:blipFill>
                <a:blip r:embed="rId3"/>
                <a:stretch>
                  <a:fillRect l="-1691" b="-235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62ED4B92-614E-C6E1-2789-34D90D4279D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dirty="0"/>
          </a:p>
        </p:txBody>
      </p:sp>
    </p:spTree>
    <p:extLst>
      <p:ext uri="{BB962C8B-B14F-4D97-AF65-F5344CB8AC3E}">
        <p14:creationId xmlns:p14="http://schemas.microsoft.com/office/powerpoint/2010/main" val="129434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mn-lt"/>
                <a:ea typeface="Calibri" panose="020F0502020204030204" pitchFamily="34" charset="0"/>
                <a:hlinkClick r:id="rId6"/>
              </a:rPr>
              <a:t>Mathematics Advanced 11-12 Syllabus</a:t>
            </a:r>
            <a:r>
              <a:rPr lang="en-AU" dirty="0">
                <a:effectLst/>
                <a:latin typeface="+mn-lt"/>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19</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59998" y="1880146"/>
            <a:ext cx="11303000" cy="309770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solidFill>
                  <a:srgbClr val="000000"/>
                </a:solidFill>
              </a:rPr>
              <a:t>To be able to i</a:t>
            </a:r>
            <a:r>
              <a:rPr lang="en-AU" sz="2000" b="0" i="0" dirty="0">
                <a:solidFill>
                  <a:srgbClr val="000000"/>
                </a:solidFill>
                <a:effectLst/>
              </a:rPr>
              <a:t>dentify </a:t>
            </a:r>
            <a:r>
              <a:rPr lang="en-AU" sz="2000" dirty="0">
                <a:solidFill>
                  <a:srgbClr val="000000"/>
                </a:solidFill>
              </a:rPr>
              <a:t>odd</a:t>
            </a:r>
            <a:r>
              <a:rPr lang="en-AU" sz="2000" b="0" i="0" dirty="0">
                <a:solidFill>
                  <a:srgbClr val="000000"/>
                </a:solidFill>
                <a:effectLst/>
              </a:rPr>
              <a:t> and </a:t>
            </a:r>
            <a:r>
              <a:rPr lang="en-AU" sz="2000" dirty="0">
                <a:solidFill>
                  <a:srgbClr val="000000"/>
                </a:solidFill>
              </a:rPr>
              <a:t>even</a:t>
            </a:r>
            <a:r>
              <a:rPr lang="en-AU" sz="2000" b="0" i="0" dirty="0">
                <a:solidFill>
                  <a:srgbClr val="000000"/>
                </a:solidFill>
                <a:effectLst/>
              </a:rPr>
              <a:t> functions through algebraic and graphical methods</a:t>
            </a:r>
            <a:endParaRPr lang="en-AU" sz="2000" dirty="0">
              <a:cs typeface="Arial" panose="020B0604020202020204" pitchFamily="34" charset="0"/>
            </a:endParaRP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solidFill>
                  <a:srgbClr val="000000"/>
                </a:solidFill>
              </a:rPr>
              <a:t>I can j</a:t>
            </a:r>
            <a:r>
              <a:rPr lang="en-AU" sz="2000" b="0" i="0" dirty="0">
                <a:solidFill>
                  <a:srgbClr val="000000"/>
                </a:solidFill>
                <a:effectLst/>
              </a:rPr>
              <a:t>ustify why a graph </a:t>
            </a:r>
            <a:r>
              <a:rPr lang="en-AU" sz="2000" dirty="0">
                <a:solidFill>
                  <a:srgbClr val="000000"/>
                </a:solidFill>
              </a:rPr>
              <a:t>represents</a:t>
            </a:r>
            <a:r>
              <a:rPr lang="en-AU" sz="2000" b="0" i="0" dirty="0">
                <a:solidFill>
                  <a:srgbClr val="000000"/>
                </a:solidFill>
                <a:effectLst/>
              </a:rPr>
              <a:t> an</a:t>
            </a:r>
            <a:r>
              <a:rPr lang="en-AU" sz="2000" dirty="0">
                <a:solidFill>
                  <a:srgbClr val="000000"/>
                </a:solidFill>
              </a:rPr>
              <a:t> odd function</a:t>
            </a:r>
          </a:p>
          <a:p>
            <a:pPr marL="342900" indent="-342900">
              <a:lnSpc>
                <a:spcPct val="150000"/>
              </a:lnSpc>
              <a:spcAft>
                <a:spcPts val="600"/>
              </a:spcAft>
              <a:buFont typeface="Arial"/>
              <a:buChar char="•"/>
            </a:pPr>
            <a:r>
              <a:rPr lang="en-AU" sz="2000" dirty="0">
                <a:solidFill>
                  <a:srgbClr val="000000"/>
                </a:solidFill>
              </a:rPr>
              <a:t>I can j</a:t>
            </a:r>
            <a:r>
              <a:rPr lang="en-AU" sz="2000" b="0" i="0" dirty="0">
                <a:solidFill>
                  <a:srgbClr val="000000"/>
                </a:solidFill>
                <a:effectLst/>
              </a:rPr>
              <a:t>ustify why a graph </a:t>
            </a:r>
            <a:r>
              <a:rPr lang="en-AU" sz="2000" dirty="0">
                <a:solidFill>
                  <a:srgbClr val="000000"/>
                </a:solidFill>
              </a:rPr>
              <a:t>represents</a:t>
            </a:r>
            <a:r>
              <a:rPr lang="en-AU" sz="2000" b="0" i="0" dirty="0">
                <a:solidFill>
                  <a:srgbClr val="000000"/>
                </a:solidFill>
                <a:effectLst/>
              </a:rPr>
              <a:t> an</a:t>
            </a:r>
            <a:r>
              <a:rPr lang="en-AU" sz="2000" dirty="0">
                <a:solidFill>
                  <a:srgbClr val="000000"/>
                </a:solidFill>
              </a:rPr>
              <a:t> </a:t>
            </a:r>
            <a:r>
              <a:rPr lang="en-AU" sz="2000" b="0" i="0" dirty="0">
                <a:solidFill>
                  <a:srgbClr val="000000"/>
                </a:solidFill>
                <a:effectLst/>
              </a:rPr>
              <a:t>even function</a:t>
            </a:r>
          </a:p>
          <a:p>
            <a:pPr marL="342900" indent="-342900">
              <a:lnSpc>
                <a:spcPct val="150000"/>
              </a:lnSpc>
              <a:spcAft>
                <a:spcPts val="600"/>
              </a:spcAft>
              <a:buFont typeface="Arial"/>
              <a:buChar char="•"/>
            </a:pPr>
            <a:r>
              <a:rPr lang="en-AU" sz="2000" dirty="0">
                <a:solidFill>
                  <a:srgbClr val="000000"/>
                </a:solidFill>
              </a:rPr>
              <a:t>I can u</a:t>
            </a:r>
            <a:r>
              <a:rPr lang="en-AU" sz="2000" b="0" i="0" dirty="0">
                <a:solidFill>
                  <a:srgbClr val="000000"/>
                </a:solidFill>
                <a:effectLst/>
              </a:rPr>
              <a:t>se algebraic tests to determine if a function is </a:t>
            </a:r>
            <a:r>
              <a:rPr lang="en-AU" sz="2000" dirty="0">
                <a:solidFill>
                  <a:srgbClr val="000000"/>
                </a:solidFill>
              </a:rPr>
              <a:t>odd, </a:t>
            </a:r>
            <a:r>
              <a:rPr lang="en-AU" sz="2000" b="0" i="0" dirty="0">
                <a:solidFill>
                  <a:srgbClr val="000000"/>
                </a:solidFill>
                <a:effectLst/>
              </a:rPr>
              <a:t>even or neither </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(Cth)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(Cth).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6ED1AB5-08F6-D3BD-4CE6-0C212FBA3649}"/>
              </a:ext>
            </a:extLst>
          </p:cNvPr>
          <p:cNvSpPr>
            <a:spLocks noGrp="1"/>
          </p:cNvSpPr>
          <p:nvPr>
            <p:ph type="title"/>
          </p:nvPr>
        </p:nvSpPr>
        <p:spPr/>
        <p:txBody>
          <a:bodyPr/>
          <a:lstStyle/>
          <a:p>
            <a:r>
              <a:rPr lang="en-AU" dirty="0">
                <a:latin typeface="+mj-lt"/>
              </a:rPr>
              <a:t>Area of composite shapes (1)</a:t>
            </a:r>
          </a:p>
        </p:txBody>
      </p:sp>
      <p:grpSp>
        <p:nvGrpSpPr>
          <p:cNvPr id="5" name="Group 4" descr="A composite shape on a Cartesian plane. ">
            <a:extLst>
              <a:ext uri="{FF2B5EF4-FFF2-40B4-BE49-F238E27FC236}">
                <a16:creationId xmlns:a16="http://schemas.microsoft.com/office/drawing/2014/main" id="{0CB06E1F-B71F-45C9-32E2-C93387BEEF72}"/>
              </a:ext>
            </a:extLst>
          </p:cNvPr>
          <p:cNvGrpSpPr/>
          <p:nvPr/>
        </p:nvGrpSpPr>
        <p:grpSpPr>
          <a:xfrm>
            <a:off x="1659865" y="1265728"/>
            <a:ext cx="8872270" cy="5250272"/>
            <a:chOff x="1659865" y="1265728"/>
            <a:chExt cx="8872270" cy="5250272"/>
          </a:xfrm>
        </p:grpSpPr>
        <p:pic>
          <p:nvPicPr>
            <p:cNvPr id="14" name="Picture 13">
              <a:extLst>
                <a:ext uri="{FF2B5EF4-FFF2-40B4-BE49-F238E27FC236}">
                  <a16:creationId xmlns:a16="http://schemas.microsoft.com/office/drawing/2014/main" id="{7DBE1137-D5A6-D139-1FFE-1B6FA9D76FE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659865" y="1548937"/>
              <a:ext cx="8317005" cy="4967063"/>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F49C69F-F867-AAD1-47A2-86BFEF866DAF}"/>
                    </a:ext>
                  </a:extLst>
                </p:cNvPr>
                <p:cNvSpPr txBox="1"/>
                <p:nvPr/>
              </p:nvSpPr>
              <p:spPr>
                <a:xfrm>
                  <a:off x="9617735" y="4774629"/>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oMath>
                    </m:oMathPara>
                  </a14:m>
                  <a:endParaRPr lang="en-AU" sz="1800" dirty="0"/>
                </a:p>
              </p:txBody>
            </p:sp>
          </mc:Choice>
          <mc:Fallback xmlns="">
            <p:sp>
              <p:nvSpPr>
                <p:cNvPr id="10" name="TextBox 9">
                  <a:extLst>
                    <a:ext uri="{FF2B5EF4-FFF2-40B4-BE49-F238E27FC236}">
                      <a16:creationId xmlns:a16="http://schemas.microsoft.com/office/drawing/2014/main" id="{6F49C69F-F867-AAD1-47A2-86BFEF866DAF}"/>
                    </a:ext>
                  </a:extLst>
                </p:cNvPr>
                <p:cNvSpPr txBox="1">
                  <a:spLocks noRot="1" noChangeAspect="1" noMove="1" noResize="1" noEditPoints="1" noAdjustHandles="1" noChangeArrowheads="1" noChangeShapeType="1" noTextEdit="1"/>
                </p:cNvSpPr>
                <p:nvPr/>
              </p:nvSpPr>
              <p:spPr>
                <a:xfrm>
                  <a:off x="9617735" y="4774629"/>
                  <a:ext cx="914400" cy="914400"/>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FE0A9B6-BA41-E2B1-6AFB-69456F5DC93C}"/>
                    </a:ext>
                  </a:extLst>
                </p:cNvPr>
                <p:cNvSpPr txBox="1"/>
                <p:nvPr/>
              </p:nvSpPr>
              <p:spPr>
                <a:xfrm>
                  <a:off x="5480497" y="1265728"/>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oMath>
                    </m:oMathPara>
                  </a14:m>
                  <a:endParaRPr lang="en-AU" sz="1800" dirty="0"/>
                </a:p>
              </p:txBody>
            </p:sp>
          </mc:Choice>
          <mc:Fallback xmlns="">
            <p:sp>
              <p:nvSpPr>
                <p:cNvPr id="11" name="TextBox 10">
                  <a:extLst>
                    <a:ext uri="{FF2B5EF4-FFF2-40B4-BE49-F238E27FC236}">
                      <a16:creationId xmlns:a16="http://schemas.microsoft.com/office/drawing/2014/main" id="{DFE0A9B6-BA41-E2B1-6AFB-69456F5DC93C}"/>
                    </a:ext>
                  </a:extLst>
                </p:cNvPr>
                <p:cNvSpPr txBox="1">
                  <a:spLocks noRot="1" noChangeAspect="1" noMove="1" noResize="1" noEditPoints="1" noAdjustHandles="1" noChangeArrowheads="1" noChangeShapeType="1" noTextEdit="1"/>
                </p:cNvSpPr>
                <p:nvPr/>
              </p:nvSpPr>
              <p:spPr>
                <a:xfrm>
                  <a:off x="5480497" y="1265728"/>
                  <a:ext cx="914400" cy="914400"/>
                </a:xfrm>
                <a:prstGeom prst="rect">
                  <a:avLst/>
                </a:prstGeom>
                <a:blipFill>
                  <a:blip r:embed="rId4"/>
                  <a:stretch>
                    <a:fillRect/>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20FED291-EE42-5BB4-4599-663E308FDCB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dirty="0"/>
          </a:p>
        </p:txBody>
      </p:sp>
    </p:spTree>
    <p:extLst>
      <p:ext uri="{BB962C8B-B14F-4D97-AF65-F5344CB8AC3E}">
        <p14:creationId xmlns:p14="http://schemas.microsoft.com/office/powerpoint/2010/main" val="14718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61046A-4CD0-4D86-BD66-B596AF89B8D2}"/>
              </a:ext>
            </a:extLst>
          </p:cNvPr>
          <p:cNvSpPr>
            <a:spLocks noGrp="1"/>
          </p:cNvSpPr>
          <p:nvPr>
            <p:ph type="title"/>
          </p:nvPr>
        </p:nvSpPr>
        <p:spPr/>
        <p:txBody>
          <a:bodyPr/>
          <a:lstStyle/>
          <a:p>
            <a:r>
              <a:rPr lang="en-AU" dirty="0">
                <a:latin typeface="+mj-lt"/>
              </a:rPr>
              <a:t>Area of composite shapes (2)</a:t>
            </a:r>
          </a:p>
        </p:txBody>
      </p:sp>
      <p:grpSp>
        <p:nvGrpSpPr>
          <p:cNvPr id="10" name="Group 9" descr="A composite shape on a Cartesian plane. ">
            <a:extLst>
              <a:ext uri="{FF2B5EF4-FFF2-40B4-BE49-F238E27FC236}">
                <a16:creationId xmlns:a16="http://schemas.microsoft.com/office/drawing/2014/main" id="{59467709-500A-8CD1-722F-3920423D8B71}"/>
              </a:ext>
            </a:extLst>
          </p:cNvPr>
          <p:cNvGrpSpPr/>
          <p:nvPr/>
        </p:nvGrpSpPr>
        <p:grpSpPr>
          <a:xfrm>
            <a:off x="2917165" y="915650"/>
            <a:ext cx="6357669" cy="5590301"/>
            <a:chOff x="2917165" y="915650"/>
            <a:chExt cx="6357669" cy="5590301"/>
          </a:xfrm>
        </p:grpSpPr>
        <p:pic>
          <p:nvPicPr>
            <p:cNvPr id="7" name="Picture 6">
              <a:extLst>
                <a:ext uri="{FF2B5EF4-FFF2-40B4-BE49-F238E27FC236}">
                  <a16:creationId xmlns:a16="http://schemas.microsoft.com/office/drawing/2014/main" id="{2A86B006-CBD1-007A-336E-945D65292B54}"/>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917165" y="1083844"/>
              <a:ext cx="5876259" cy="5422107"/>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A3CBAD-2A05-919A-15C4-EB7DCBC6DAB5}"/>
                    </a:ext>
                  </a:extLst>
                </p:cNvPr>
                <p:cNvSpPr txBox="1"/>
                <p:nvPr/>
              </p:nvSpPr>
              <p:spPr>
                <a:xfrm>
                  <a:off x="8360434" y="3467683"/>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𝑥</m:t>
                        </m:r>
                      </m:oMath>
                    </m:oMathPara>
                  </a14:m>
                  <a:endParaRPr lang="en-AU" sz="1800" dirty="0"/>
                </a:p>
              </p:txBody>
            </p:sp>
          </mc:Choice>
          <mc:Fallback xmlns="">
            <p:sp>
              <p:nvSpPr>
                <p:cNvPr id="8" name="TextBox 7">
                  <a:extLst>
                    <a:ext uri="{FF2B5EF4-FFF2-40B4-BE49-F238E27FC236}">
                      <a16:creationId xmlns:a16="http://schemas.microsoft.com/office/drawing/2014/main" id="{C0A3CBAD-2A05-919A-15C4-EB7DCBC6DAB5}"/>
                    </a:ext>
                  </a:extLst>
                </p:cNvPr>
                <p:cNvSpPr txBox="1">
                  <a:spLocks noRot="1" noChangeAspect="1" noMove="1" noResize="1" noEditPoints="1" noAdjustHandles="1" noChangeArrowheads="1" noChangeShapeType="1" noTextEdit="1"/>
                </p:cNvSpPr>
                <p:nvPr/>
              </p:nvSpPr>
              <p:spPr>
                <a:xfrm>
                  <a:off x="8360434" y="3467683"/>
                  <a:ext cx="914400" cy="914400"/>
                </a:xfrm>
                <a:prstGeom prst="rect">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884EAEC-19DB-7A7C-151B-6568A0D2F4A2}"/>
                    </a:ext>
                  </a:extLst>
                </p:cNvPr>
                <p:cNvSpPr txBox="1"/>
                <p:nvPr/>
              </p:nvSpPr>
              <p:spPr>
                <a:xfrm>
                  <a:off x="5525686" y="915650"/>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𝑦</m:t>
                        </m:r>
                      </m:oMath>
                    </m:oMathPara>
                  </a14:m>
                  <a:endParaRPr lang="en-AU" sz="1800" dirty="0"/>
                </a:p>
              </p:txBody>
            </p:sp>
          </mc:Choice>
          <mc:Fallback xmlns="">
            <p:sp>
              <p:nvSpPr>
                <p:cNvPr id="9" name="TextBox 8">
                  <a:extLst>
                    <a:ext uri="{FF2B5EF4-FFF2-40B4-BE49-F238E27FC236}">
                      <a16:creationId xmlns:a16="http://schemas.microsoft.com/office/drawing/2014/main" id="{8884EAEC-19DB-7A7C-151B-6568A0D2F4A2}"/>
                    </a:ext>
                  </a:extLst>
                </p:cNvPr>
                <p:cNvSpPr txBox="1">
                  <a:spLocks noRot="1" noChangeAspect="1" noMove="1" noResize="1" noEditPoints="1" noAdjustHandles="1" noChangeArrowheads="1" noChangeShapeType="1" noTextEdit="1"/>
                </p:cNvSpPr>
                <p:nvPr/>
              </p:nvSpPr>
              <p:spPr>
                <a:xfrm>
                  <a:off x="5525686" y="915650"/>
                  <a:ext cx="914400" cy="914400"/>
                </a:xfrm>
                <a:prstGeom prst="rect">
                  <a:avLst/>
                </a:prstGeom>
                <a:blipFill>
                  <a:blip r:embed="rId4"/>
                  <a:stretch>
                    <a:fillRect/>
                  </a:stretch>
                </a:blipFill>
              </p:spPr>
              <p:txBody>
                <a:bodyPr/>
                <a:lstStyle/>
                <a:p>
                  <a:r>
                    <a:rPr lang="en-AU">
                      <a:noFill/>
                    </a:rPr>
                    <a:t> </a:t>
                  </a:r>
                </a:p>
              </p:txBody>
            </p:sp>
          </mc:Fallback>
        </mc:AlternateContent>
      </p:grpSp>
      <p:sp>
        <p:nvSpPr>
          <p:cNvPr id="2" name="Slide Number Placeholder 1">
            <a:extLst>
              <a:ext uri="{FF2B5EF4-FFF2-40B4-BE49-F238E27FC236}">
                <a16:creationId xmlns:a16="http://schemas.microsoft.com/office/drawing/2014/main" id="{3976B7F9-3CE1-BAF7-881C-0744AFC8D2F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238546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F1B8B2-719D-BDF6-B0A8-7742ACD2B6A9}"/>
              </a:ext>
            </a:extLst>
          </p:cNvPr>
          <p:cNvSpPr>
            <a:spLocks noGrp="1"/>
          </p:cNvSpPr>
          <p:nvPr>
            <p:ph type="title"/>
          </p:nvPr>
        </p:nvSpPr>
        <p:spPr/>
        <p:txBody>
          <a:bodyPr/>
          <a:lstStyle/>
          <a:p>
            <a:r>
              <a:rPr lang="en-US" dirty="0">
                <a:latin typeface="+mj-lt"/>
              </a:rPr>
              <a:t>Considering symmetry for the graphs of functions </a:t>
            </a:r>
            <a:endParaRPr lang="en-AU" dirty="0">
              <a:latin typeface="+mj-lt"/>
            </a:endParaRP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5749E2A7-1E40-6E18-0B72-A1632B9F0439}"/>
                  </a:ext>
                </a:extLst>
              </p:cNvPr>
              <p:cNvSpPr>
                <a:spLocks noGrp="1"/>
              </p:cNvSpPr>
              <p:nvPr>
                <p:ph type="body" sz="quarter" idx="17"/>
              </p:nvPr>
            </p:nvSpPr>
            <p:spPr>
              <a:xfrm>
                <a:off x="360001" y="1526404"/>
                <a:ext cx="4306344" cy="674669"/>
              </a:xfrm>
            </p:spPr>
            <p:txBody>
              <a:body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2</m:t>
                        </m:r>
                      </m:sup>
                    </m:sSup>
                  </m:oMath>
                </a14:m>
                <a:r>
                  <a:rPr lang="en-AU" dirty="0">
                    <a:latin typeface="+mn-lt"/>
                  </a:rPr>
                  <a:t> is shown. </a:t>
                </a:r>
              </a:p>
            </p:txBody>
          </p:sp>
        </mc:Choice>
        <mc:Fallback xmlns="">
          <p:sp>
            <p:nvSpPr>
              <p:cNvPr id="5" name="Text Placeholder 4">
                <a:extLst>
                  <a:ext uri="{FF2B5EF4-FFF2-40B4-BE49-F238E27FC236}">
                    <a16:creationId xmlns:a16="http://schemas.microsoft.com/office/drawing/2014/main" id="{5749E2A7-1E40-6E18-0B72-A1632B9F0439}"/>
                  </a:ext>
                </a:extLst>
              </p:cNvPr>
              <p:cNvSpPr>
                <a:spLocks noGrp="1" noRot="1" noChangeAspect="1" noMove="1" noResize="1" noEditPoints="1" noAdjustHandles="1" noChangeArrowheads="1" noChangeShapeType="1" noTextEdit="1"/>
              </p:cNvSpPr>
              <p:nvPr>
                <p:ph type="body" sz="quarter" idx="17"/>
              </p:nvPr>
            </p:nvSpPr>
            <p:spPr>
              <a:xfrm>
                <a:off x="360001" y="1526404"/>
                <a:ext cx="4306344" cy="674669"/>
              </a:xfrm>
              <a:blipFill>
                <a:blip r:embed="rId2"/>
                <a:stretch>
                  <a:fillRect l="-3541"/>
                </a:stretch>
              </a:blipFill>
            </p:spPr>
            <p:txBody>
              <a:bodyPr/>
              <a:lstStyle/>
              <a:p>
                <a:r>
                  <a:rPr lang="en-AU">
                    <a:noFill/>
                  </a:rPr>
                  <a:t> </a:t>
                </a:r>
              </a:p>
            </p:txBody>
          </p:sp>
        </mc:Fallback>
      </mc:AlternateContent>
      <p:pic>
        <p:nvPicPr>
          <p:cNvPr id="9" name="Picture 8" descr="The graph of y=x squared.">
            <a:extLst>
              <a:ext uri="{FF2B5EF4-FFF2-40B4-BE49-F238E27FC236}">
                <a16:creationId xmlns:a16="http://schemas.microsoft.com/office/drawing/2014/main" id="{6F66C099-4B90-1B17-A80D-8B05E5504685}"/>
              </a:ext>
            </a:extLst>
          </p:cNvPr>
          <p:cNvPicPr>
            <a:picLocks noChangeAspect="1"/>
          </p:cNvPicPr>
          <p:nvPr/>
        </p:nvPicPr>
        <p:blipFill>
          <a:blip r:embed="rId3"/>
          <a:stretch>
            <a:fillRect/>
          </a:stretch>
        </p:blipFill>
        <p:spPr>
          <a:xfrm>
            <a:off x="360000" y="2443482"/>
            <a:ext cx="4306344" cy="3999270"/>
          </a:xfrm>
          <a:prstGeom prst="rect">
            <a:avLst/>
          </a:prstGeom>
        </p:spPr>
      </p:pic>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C62602A3-D756-47AB-82B1-DE24EDCF8530}"/>
                  </a:ext>
                </a:extLst>
              </p:cNvPr>
              <p:cNvSpPr txBox="1">
                <a:spLocks/>
              </p:cNvSpPr>
              <p:nvPr/>
            </p:nvSpPr>
            <p:spPr>
              <a:xfrm>
                <a:off x="6258697" y="1526404"/>
                <a:ext cx="4332959" cy="67466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latin typeface="+mn-lt"/>
                  </a:rPr>
                  <a:t>The graph of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a14:m>
                <a:r>
                  <a:rPr lang="en-AU" dirty="0">
                    <a:latin typeface="+mn-lt"/>
                  </a:rPr>
                  <a:t> is shown. </a:t>
                </a:r>
              </a:p>
            </p:txBody>
          </p:sp>
        </mc:Choice>
        <mc:Fallback xmlns="">
          <p:sp>
            <p:nvSpPr>
              <p:cNvPr id="8" name="Text Placeholder 4">
                <a:extLst>
                  <a:ext uri="{FF2B5EF4-FFF2-40B4-BE49-F238E27FC236}">
                    <a16:creationId xmlns:a16="http://schemas.microsoft.com/office/drawing/2014/main" id="{C62602A3-D756-47AB-82B1-DE24EDCF8530}"/>
                  </a:ext>
                </a:extLst>
              </p:cNvPr>
              <p:cNvSpPr txBox="1">
                <a:spLocks noRot="1" noChangeAspect="1" noMove="1" noResize="1" noEditPoints="1" noAdjustHandles="1" noChangeArrowheads="1" noChangeShapeType="1" noTextEdit="1"/>
              </p:cNvSpPr>
              <p:nvPr/>
            </p:nvSpPr>
            <p:spPr>
              <a:xfrm>
                <a:off x="6258697" y="1526404"/>
                <a:ext cx="4332959" cy="674669"/>
              </a:xfrm>
              <a:prstGeom prst="rect">
                <a:avLst/>
              </a:prstGeom>
              <a:blipFill>
                <a:blip r:embed="rId4"/>
                <a:stretch>
                  <a:fillRect l="-3662"/>
                </a:stretch>
              </a:blipFill>
            </p:spPr>
            <p:txBody>
              <a:bodyPr/>
              <a:lstStyle/>
              <a:p>
                <a:r>
                  <a:rPr lang="en-AU">
                    <a:noFill/>
                  </a:rPr>
                  <a:t> </a:t>
                </a:r>
              </a:p>
            </p:txBody>
          </p:sp>
        </mc:Fallback>
      </mc:AlternateContent>
      <p:pic>
        <p:nvPicPr>
          <p:cNvPr id="12" name="Picture 11" descr="The graph of x cubed.">
            <a:extLst>
              <a:ext uri="{FF2B5EF4-FFF2-40B4-BE49-F238E27FC236}">
                <a16:creationId xmlns:a16="http://schemas.microsoft.com/office/drawing/2014/main" id="{D4ED2A18-9366-2F3A-3F09-61C7FF9330B5}"/>
              </a:ext>
            </a:extLst>
          </p:cNvPr>
          <p:cNvPicPr>
            <a:picLocks noChangeAspect="1"/>
          </p:cNvPicPr>
          <p:nvPr/>
        </p:nvPicPr>
        <p:blipFill>
          <a:blip r:embed="rId5"/>
          <a:stretch>
            <a:fillRect/>
          </a:stretch>
        </p:blipFill>
        <p:spPr>
          <a:xfrm>
            <a:off x="6258697" y="2443482"/>
            <a:ext cx="4332959" cy="3981638"/>
          </a:xfrm>
          <a:prstGeom prst="rect">
            <a:avLst/>
          </a:prstGeom>
        </p:spPr>
      </p:pic>
      <p:sp>
        <p:nvSpPr>
          <p:cNvPr id="2" name="Slide Number Placeholder 1">
            <a:extLst>
              <a:ext uri="{FF2B5EF4-FFF2-40B4-BE49-F238E27FC236}">
                <a16:creationId xmlns:a16="http://schemas.microsoft.com/office/drawing/2014/main" id="{A8309541-DD65-0200-AABF-6EBCDC35462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266777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BB63-28DE-E85F-8057-B04A83CF7CF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B8A06A4-A23C-AD3B-BEBF-9303420215EE}"/>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408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38C2D-B882-0DC3-F43F-4688D8CBA00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79F85EF-E4A0-6DA2-CFE2-18421752672C}"/>
              </a:ext>
            </a:extLst>
          </p:cNvPr>
          <p:cNvSpPr>
            <a:spLocks noGrp="1"/>
          </p:cNvSpPr>
          <p:nvPr>
            <p:ph type="title"/>
          </p:nvPr>
        </p:nvSpPr>
        <p:spPr/>
        <p:txBody>
          <a:bodyPr/>
          <a:lstStyle/>
          <a:p>
            <a:r>
              <a:rPr lang="en-AU" dirty="0">
                <a:latin typeface="+mj-lt"/>
              </a:rPr>
              <a:t>Graphs of odd and even functions (1)</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0A6DCBF1-7CCD-E725-70E5-62E64D83FAD4}"/>
                  </a:ext>
                </a:extLst>
              </p:cNvPr>
              <p:cNvSpPr>
                <a:spLocks noGrp="1"/>
              </p:cNvSpPr>
              <p:nvPr>
                <p:ph type="body" sz="quarter" idx="18"/>
              </p:nvPr>
            </p:nvSpPr>
            <p:spPr>
              <a:xfrm>
                <a:off x="360000" y="1009651"/>
                <a:ext cx="4306344" cy="1377088"/>
              </a:xfrm>
            </p:spPr>
            <p:txBody>
              <a:bodyPr/>
              <a:lstStyle/>
              <a:p>
                <a:pPr algn="l">
                  <a:buNone/>
                </a:pPr>
                <a:r>
                  <a:rPr lang="en-AU" sz="1800" b="0" i="0" dirty="0">
                    <a:solidFill>
                      <a:srgbClr val="22272B"/>
                    </a:solidFill>
                    <a:effectLst/>
                    <a:latin typeface="+mn-lt"/>
                  </a:rPr>
                  <a:t>A function is </a:t>
                </a:r>
                <a:r>
                  <a:rPr lang="en-AU" sz="1800" b="1" i="0" dirty="0">
                    <a:solidFill>
                      <a:srgbClr val="22272B"/>
                    </a:solidFill>
                    <a:effectLst/>
                    <a:latin typeface="+mn-lt"/>
                  </a:rPr>
                  <a:t>even</a:t>
                </a:r>
                <a:r>
                  <a:rPr lang="en-AU" sz="1800" b="0" i="0" dirty="0">
                    <a:solidFill>
                      <a:srgbClr val="22272B"/>
                    </a:solidFill>
                    <a:effectLst/>
                    <a:latin typeface="+mn-lt"/>
                  </a:rPr>
                  <a:t> if its graph is unchanged </a:t>
                </a:r>
                <a:r>
                  <a:rPr lang="en-AU" sz="1800" dirty="0">
                    <a:solidFill>
                      <a:srgbClr val="22272B"/>
                    </a:solidFill>
                    <a:latin typeface="+mn-lt"/>
                  </a:rPr>
                  <a:t>under</a:t>
                </a:r>
                <a:r>
                  <a:rPr lang="en-AU" sz="1800" b="0" i="0" dirty="0">
                    <a:solidFill>
                      <a:srgbClr val="22272B"/>
                    </a:solidFill>
                    <a:effectLst/>
                    <a:latin typeface="+mn-lt"/>
                  </a:rPr>
                  <a:t> reflection in the </a:t>
                </a:r>
                <a14:m>
                  <m:oMath xmlns:m="http://schemas.openxmlformats.org/officeDocument/2006/math">
                    <m:r>
                      <a:rPr lang="en-AU" sz="1800" b="0" i="1" smtClean="0">
                        <a:solidFill>
                          <a:srgbClr val="22272B"/>
                        </a:solidFill>
                        <a:effectLst/>
                        <a:latin typeface="Cambria Math" panose="02040503050406030204" pitchFamily="18" charset="0"/>
                      </a:rPr>
                      <m:t>𝑦</m:t>
                    </m:r>
                  </m:oMath>
                </a14:m>
                <a:r>
                  <a:rPr lang="en-AU" sz="1800" b="0" i="0" dirty="0">
                    <a:solidFill>
                      <a:srgbClr val="22272B"/>
                    </a:solidFill>
                    <a:effectLst/>
                    <a:latin typeface="+mn-lt"/>
                  </a:rPr>
                  <a:t>-axis. </a:t>
                </a:r>
              </a:p>
              <a:p>
                <a:pPr algn="l">
                  <a:buNone/>
                </a:pPr>
                <a:r>
                  <a:rPr lang="en-AU" sz="1800" b="0" i="0" dirty="0">
                    <a:solidFill>
                      <a:srgbClr val="22272B"/>
                    </a:solidFill>
                    <a:effectLst/>
                    <a:latin typeface="+mn-lt"/>
                  </a:rPr>
                  <a:t>An example is </a:t>
                </a:r>
                <a14:m>
                  <m:oMath xmlns:m="http://schemas.openxmlformats.org/officeDocument/2006/math">
                    <m:r>
                      <a:rPr lang="en-AU" sz="1800" b="0" i="1" smtClean="0">
                        <a:solidFill>
                          <a:srgbClr val="22272B"/>
                        </a:solidFill>
                        <a:effectLst/>
                        <a:latin typeface="Cambria Math" panose="02040503050406030204" pitchFamily="18" charset="0"/>
                      </a:rPr>
                      <m:t>𝑦</m:t>
                    </m:r>
                    <m:r>
                      <a:rPr lang="en-AU" sz="1800" b="0" i="1" smtClean="0">
                        <a:solidFill>
                          <a:srgbClr val="22272B"/>
                        </a:solidFill>
                        <a:effectLst/>
                        <a:latin typeface="Cambria Math" panose="02040503050406030204" pitchFamily="18" charset="0"/>
                      </a:rPr>
                      <m:t>=</m:t>
                    </m:r>
                    <m:sSup>
                      <m:sSupPr>
                        <m:ctrlPr>
                          <a:rPr lang="en-AU" sz="1800" b="0" i="1" smtClean="0">
                            <a:solidFill>
                              <a:srgbClr val="22272B"/>
                            </a:solidFill>
                            <a:effectLst/>
                            <a:latin typeface="Cambria Math" panose="02040503050406030204" pitchFamily="18" charset="0"/>
                          </a:rPr>
                        </m:ctrlPr>
                      </m:sSupPr>
                      <m:e>
                        <m:r>
                          <a:rPr lang="en-AU" sz="1800" b="0" i="1" smtClean="0">
                            <a:solidFill>
                              <a:srgbClr val="22272B"/>
                            </a:solidFill>
                            <a:effectLst/>
                            <a:latin typeface="Cambria Math" panose="02040503050406030204" pitchFamily="18" charset="0"/>
                          </a:rPr>
                          <m:t>𝑥</m:t>
                        </m:r>
                      </m:e>
                      <m:sup>
                        <m:r>
                          <a:rPr lang="en-AU" sz="1800" b="0" i="1" smtClean="0">
                            <a:solidFill>
                              <a:srgbClr val="22272B"/>
                            </a:solidFill>
                            <a:effectLst/>
                            <a:latin typeface="Cambria Math" panose="02040503050406030204" pitchFamily="18" charset="0"/>
                          </a:rPr>
                          <m:t>2</m:t>
                        </m:r>
                      </m:sup>
                    </m:sSup>
                    <m:r>
                      <a:rPr lang="en-AU" sz="1800" b="0" i="1" smtClean="0">
                        <a:solidFill>
                          <a:srgbClr val="22272B"/>
                        </a:solidFill>
                        <a:effectLst/>
                        <a:latin typeface="Cambria Math" panose="02040503050406030204" pitchFamily="18" charset="0"/>
                      </a:rPr>
                      <m:t>.</m:t>
                    </m:r>
                  </m:oMath>
                </a14:m>
                <a:endParaRPr lang="en-AU" sz="1800" b="0" i="0" dirty="0">
                  <a:solidFill>
                    <a:srgbClr val="22272B"/>
                  </a:solidFill>
                  <a:effectLst/>
                  <a:latin typeface="+mn-lt"/>
                </a:endParaRPr>
              </a:p>
            </p:txBody>
          </p:sp>
        </mc:Choice>
        <mc:Fallback xmlns="">
          <p:sp>
            <p:nvSpPr>
              <p:cNvPr id="4" name="Text Placeholder 3">
                <a:extLst>
                  <a:ext uri="{FF2B5EF4-FFF2-40B4-BE49-F238E27FC236}">
                    <a16:creationId xmlns:a16="http://schemas.microsoft.com/office/drawing/2014/main" id="{0A6DCBF1-7CCD-E725-70E5-62E64D83FAD4}"/>
                  </a:ext>
                </a:extLst>
              </p:cNvPr>
              <p:cNvSpPr>
                <a:spLocks noGrp="1" noRot="1" noChangeAspect="1" noMove="1" noResize="1" noEditPoints="1" noAdjustHandles="1" noChangeArrowheads="1" noChangeShapeType="1" noTextEdit="1"/>
              </p:cNvSpPr>
              <p:nvPr>
                <p:ph type="body" sz="quarter" idx="18"/>
              </p:nvPr>
            </p:nvSpPr>
            <p:spPr>
              <a:xfrm>
                <a:off x="360000" y="1009651"/>
                <a:ext cx="4306344" cy="1377088"/>
              </a:xfrm>
              <a:blipFill>
                <a:blip r:embed="rId2"/>
                <a:stretch>
                  <a:fillRect l="-3258" r="-992" b="-10619"/>
                </a:stretch>
              </a:blipFill>
            </p:spPr>
            <p:txBody>
              <a:bodyPr/>
              <a:lstStyle/>
              <a:p>
                <a:r>
                  <a:rPr lang="en-AU">
                    <a:noFill/>
                  </a:rPr>
                  <a:t> </a:t>
                </a:r>
              </a:p>
            </p:txBody>
          </p:sp>
        </mc:Fallback>
      </mc:AlternateContent>
      <p:pic>
        <p:nvPicPr>
          <p:cNvPr id="12" name="Picture 11" descr="The graph of y=x squared">
            <a:extLst>
              <a:ext uri="{FF2B5EF4-FFF2-40B4-BE49-F238E27FC236}">
                <a16:creationId xmlns:a16="http://schemas.microsoft.com/office/drawing/2014/main" id="{667A342F-3DA5-6533-6821-9379035695A4}"/>
              </a:ext>
            </a:extLst>
          </p:cNvPr>
          <p:cNvPicPr>
            <a:picLocks noChangeAspect="1"/>
          </p:cNvPicPr>
          <p:nvPr/>
        </p:nvPicPr>
        <p:blipFill>
          <a:blip r:embed="rId3"/>
          <a:stretch>
            <a:fillRect/>
          </a:stretch>
        </p:blipFill>
        <p:spPr>
          <a:xfrm>
            <a:off x="360000" y="2696730"/>
            <a:ext cx="4306344" cy="3999270"/>
          </a:xfrm>
          <a:prstGeom prst="rect">
            <a:avLst/>
          </a:prstGeom>
        </p:spPr>
      </p:pic>
      <mc:AlternateContent xmlns:mc="http://schemas.openxmlformats.org/markup-compatibility/2006" xmlns:a14="http://schemas.microsoft.com/office/drawing/2010/main">
        <mc:Choice Requires="a14">
          <p:sp>
            <p:nvSpPr>
              <p:cNvPr id="8" name="Text Placeholder 3">
                <a:extLst>
                  <a:ext uri="{FF2B5EF4-FFF2-40B4-BE49-F238E27FC236}">
                    <a16:creationId xmlns:a16="http://schemas.microsoft.com/office/drawing/2014/main" id="{8F63A21B-F046-83E9-A768-2AEF9B502561}"/>
                  </a:ext>
                </a:extLst>
              </p:cNvPr>
              <p:cNvSpPr txBox="1">
                <a:spLocks/>
              </p:cNvSpPr>
              <p:nvPr/>
            </p:nvSpPr>
            <p:spPr>
              <a:xfrm>
                <a:off x="6096001" y="992019"/>
                <a:ext cx="4580136" cy="1377088"/>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solidFill>
                      <a:srgbClr val="22272B"/>
                    </a:solidFill>
                    <a:latin typeface="+mn-lt"/>
                  </a:rPr>
                  <a:t>A function is </a:t>
                </a:r>
                <a:r>
                  <a:rPr lang="en-AU" sz="1800" b="1" dirty="0">
                    <a:solidFill>
                      <a:srgbClr val="22272B"/>
                    </a:solidFill>
                    <a:latin typeface="+mn-lt"/>
                  </a:rPr>
                  <a:t>odd</a:t>
                </a:r>
                <a:r>
                  <a:rPr lang="en-AU" sz="1800" dirty="0">
                    <a:solidFill>
                      <a:srgbClr val="22272B"/>
                    </a:solidFill>
                    <a:latin typeface="+mn-lt"/>
                  </a:rPr>
                  <a:t> if its graph is unchanged under rotation of </a:t>
                </a:r>
                <a14:m>
                  <m:oMath xmlns:m="http://schemas.openxmlformats.org/officeDocument/2006/math">
                    <m:r>
                      <a:rPr lang="en-AU" sz="1800" b="0" i="1" smtClean="0">
                        <a:solidFill>
                          <a:srgbClr val="22272B"/>
                        </a:solidFill>
                        <a:latin typeface="Cambria Math" panose="02040503050406030204" pitchFamily="18" charset="0"/>
                      </a:rPr>
                      <m:t>180</m:t>
                    </m:r>
                    <m:r>
                      <a:rPr lang="en-AU" sz="1800" b="0" i="1" smtClean="0">
                        <a:solidFill>
                          <a:srgbClr val="22272B"/>
                        </a:solidFill>
                        <a:latin typeface="Cambria Math" panose="02040503050406030204" pitchFamily="18" charset="0"/>
                        <a:ea typeface="Cambria Math" panose="02040503050406030204" pitchFamily="18" charset="0"/>
                      </a:rPr>
                      <m:t>°</m:t>
                    </m:r>
                  </m:oMath>
                </a14:m>
                <a:r>
                  <a:rPr lang="en-AU" sz="1800" dirty="0">
                    <a:solidFill>
                      <a:srgbClr val="22272B"/>
                    </a:solidFill>
                    <a:latin typeface="+mn-lt"/>
                  </a:rPr>
                  <a:t> about the origin. </a:t>
                </a:r>
              </a:p>
              <a:p>
                <a:r>
                  <a:rPr lang="en-AU" sz="1800" dirty="0">
                    <a:solidFill>
                      <a:srgbClr val="22272B"/>
                    </a:solidFill>
                    <a:latin typeface="+mn-lt"/>
                  </a:rPr>
                  <a:t>An example is </a:t>
                </a:r>
                <a14:m>
                  <m:oMath xmlns:m="http://schemas.openxmlformats.org/officeDocument/2006/math">
                    <m:r>
                      <a:rPr lang="en-AU" sz="1800" i="1">
                        <a:solidFill>
                          <a:srgbClr val="22272B"/>
                        </a:solidFill>
                        <a:latin typeface="Cambria Math" panose="02040503050406030204" pitchFamily="18" charset="0"/>
                      </a:rPr>
                      <m:t>𝑦</m:t>
                    </m:r>
                    <m:r>
                      <a:rPr lang="en-AU" sz="1800" i="1">
                        <a:solidFill>
                          <a:srgbClr val="22272B"/>
                        </a:solidFill>
                        <a:latin typeface="Cambria Math" panose="02040503050406030204" pitchFamily="18" charset="0"/>
                      </a:rPr>
                      <m:t>=</m:t>
                    </m:r>
                    <m:sSup>
                      <m:sSupPr>
                        <m:ctrlPr>
                          <a:rPr lang="en-AU" sz="1800" i="1">
                            <a:solidFill>
                              <a:srgbClr val="22272B"/>
                            </a:solidFill>
                            <a:latin typeface="Cambria Math" panose="02040503050406030204" pitchFamily="18" charset="0"/>
                          </a:rPr>
                        </m:ctrlPr>
                      </m:sSupPr>
                      <m:e>
                        <m:r>
                          <a:rPr lang="en-AU" sz="1800" i="1">
                            <a:solidFill>
                              <a:srgbClr val="22272B"/>
                            </a:solidFill>
                            <a:latin typeface="Cambria Math" panose="02040503050406030204" pitchFamily="18" charset="0"/>
                          </a:rPr>
                          <m:t>𝑥</m:t>
                        </m:r>
                      </m:e>
                      <m:sup>
                        <m:r>
                          <a:rPr lang="en-AU" sz="1800" b="0" i="1" smtClean="0">
                            <a:solidFill>
                              <a:srgbClr val="22272B"/>
                            </a:solidFill>
                            <a:latin typeface="Cambria Math" panose="02040503050406030204" pitchFamily="18" charset="0"/>
                          </a:rPr>
                          <m:t>3</m:t>
                        </m:r>
                      </m:sup>
                    </m:sSup>
                    <m:r>
                      <a:rPr lang="en-AU" sz="1800" i="1">
                        <a:solidFill>
                          <a:srgbClr val="22272B"/>
                        </a:solidFill>
                        <a:latin typeface="Cambria Math" panose="02040503050406030204" pitchFamily="18" charset="0"/>
                      </a:rPr>
                      <m:t>.</m:t>
                    </m:r>
                  </m:oMath>
                </a14:m>
                <a:endParaRPr lang="en-AU" sz="1800" dirty="0">
                  <a:solidFill>
                    <a:srgbClr val="22272B"/>
                  </a:solidFill>
                  <a:latin typeface="+mn-lt"/>
                </a:endParaRPr>
              </a:p>
            </p:txBody>
          </p:sp>
        </mc:Choice>
        <mc:Fallback xmlns="">
          <p:sp>
            <p:nvSpPr>
              <p:cNvPr id="8" name="Text Placeholder 3">
                <a:extLst>
                  <a:ext uri="{FF2B5EF4-FFF2-40B4-BE49-F238E27FC236}">
                    <a16:creationId xmlns:a16="http://schemas.microsoft.com/office/drawing/2014/main" id="{8F63A21B-F046-83E9-A768-2AEF9B502561}"/>
                  </a:ext>
                </a:extLst>
              </p:cNvPr>
              <p:cNvSpPr txBox="1">
                <a:spLocks noRot="1" noChangeAspect="1" noMove="1" noResize="1" noEditPoints="1" noAdjustHandles="1" noChangeArrowheads="1" noChangeShapeType="1" noTextEdit="1"/>
              </p:cNvSpPr>
              <p:nvPr/>
            </p:nvSpPr>
            <p:spPr>
              <a:xfrm>
                <a:off x="6096001" y="992019"/>
                <a:ext cx="4580136" cy="1377088"/>
              </a:xfrm>
              <a:prstGeom prst="rect">
                <a:avLst/>
              </a:prstGeom>
              <a:blipFill>
                <a:blip r:embed="rId4"/>
                <a:stretch>
                  <a:fillRect l="-3063" b="-10619"/>
                </a:stretch>
              </a:blipFill>
            </p:spPr>
            <p:txBody>
              <a:bodyPr/>
              <a:lstStyle/>
              <a:p>
                <a:r>
                  <a:rPr lang="en-AU">
                    <a:noFill/>
                  </a:rPr>
                  <a:t> </a:t>
                </a:r>
              </a:p>
            </p:txBody>
          </p:sp>
        </mc:Fallback>
      </mc:AlternateContent>
      <p:pic>
        <p:nvPicPr>
          <p:cNvPr id="13" name="Picture 12" descr="The graph of y=x cubed.">
            <a:extLst>
              <a:ext uri="{FF2B5EF4-FFF2-40B4-BE49-F238E27FC236}">
                <a16:creationId xmlns:a16="http://schemas.microsoft.com/office/drawing/2014/main" id="{4F97DD71-A5F4-9116-BE76-CC058E2EE875}"/>
              </a:ext>
            </a:extLst>
          </p:cNvPr>
          <p:cNvPicPr>
            <a:picLocks noChangeAspect="1"/>
          </p:cNvPicPr>
          <p:nvPr/>
        </p:nvPicPr>
        <p:blipFill>
          <a:blip r:embed="rId5"/>
          <a:stretch>
            <a:fillRect/>
          </a:stretch>
        </p:blipFill>
        <p:spPr>
          <a:xfrm>
            <a:off x="6096000" y="2696730"/>
            <a:ext cx="4332959" cy="3981638"/>
          </a:xfrm>
          <a:prstGeom prst="rect">
            <a:avLst/>
          </a:prstGeom>
        </p:spPr>
      </p:pic>
      <p:sp>
        <p:nvSpPr>
          <p:cNvPr id="2" name="Slide Number Placeholder 1">
            <a:extLst>
              <a:ext uri="{FF2B5EF4-FFF2-40B4-BE49-F238E27FC236}">
                <a16:creationId xmlns:a16="http://schemas.microsoft.com/office/drawing/2014/main" id="{35170DFB-B689-2618-6D09-8A52899A5354}"/>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2631511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F05E80-581C-A93C-2BA5-9F9AD6D208AE}"/>
              </a:ext>
            </a:extLst>
          </p:cNvPr>
          <p:cNvSpPr>
            <a:spLocks noGrp="1"/>
          </p:cNvSpPr>
          <p:nvPr>
            <p:ph type="title"/>
          </p:nvPr>
        </p:nvSpPr>
        <p:spPr/>
        <p:txBody>
          <a:bodyPr/>
          <a:lstStyle/>
          <a:p>
            <a:r>
              <a:rPr lang="en-US" dirty="0"/>
              <a:t>Graphs of odd and even functions (2)</a:t>
            </a:r>
            <a:endParaRPr lang="en-AU" dirty="0"/>
          </a:p>
        </p:txBody>
      </p:sp>
      <p:grpSp>
        <p:nvGrpSpPr>
          <p:cNvPr id="4" name="Group 3" descr="A concave up parabola with vertex at (0,1)">
            <a:extLst>
              <a:ext uri="{FF2B5EF4-FFF2-40B4-BE49-F238E27FC236}">
                <a16:creationId xmlns:a16="http://schemas.microsoft.com/office/drawing/2014/main" id="{70024C6E-94F9-EE38-AFC8-AEED39788E9F}"/>
              </a:ext>
            </a:extLst>
          </p:cNvPr>
          <p:cNvGrpSpPr/>
          <p:nvPr/>
        </p:nvGrpSpPr>
        <p:grpSpPr>
          <a:xfrm>
            <a:off x="360000" y="1252294"/>
            <a:ext cx="3171439" cy="2632870"/>
            <a:chOff x="360000" y="967724"/>
            <a:chExt cx="3571027" cy="2964601"/>
          </a:xfrm>
        </p:grpSpPr>
        <p:sp>
          <p:nvSpPr>
            <p:cNvPr id="6" name="TextBox 5">
              <a:extLst>
                <a:ext uri="{FF2B5EF4-FFF2-40B4-BE49-F238E27FC236}">
                  <a16:creationId xmlns:a16="http://schemas.microsoft.com/office/drawing/2014/main" id="{9BE95C42-3355-2205-2614-E8C64606D6A3}"/>
                </a:ext>
              </a:extLst>
            </p:cNvPr>
            <p:cNvSpPr txBox="1"/>
            <p:nvPr/>
          </p:nvSpPr>
          <p:spPr>
            <a:xfrm>
              <a:off x="360000" y="967724"/>
              <a:ext cx="391886" cy="390654"/>
            </a:xfrm>
            <a:prstGeom prst="rect">
              <a:avLst/>
            </a:prstGeom>
            <a:noFill/>
          </p:spPr>
          <p:txBody>
            <a:bodyPr wrap="square" lIns="0" tIns="0" rIns="0" bIns="0" rtlCol="0">
              <a:noAutofit/>
            </a:bodyPr>
            <a:lstStyle/>
            <a:p>
              <a:pPr algn="l"/>
              <a:r>
                <a:rPr lang="en-AU" sz="1800" dirty="0"/>
                <a:t>1.</a:t>
              </a:r>
            </a:p>
          </p:txBody>
        </p:sp>
        <p:pic>
          <p:nvPicPr>
            <p:cNvPr id="17" name="Picture 16">
              <a:extLst>
                <a:ext uri="{FF2B5EF4-FFF2-40B4-BE49-F238E27FC236}">
                  <a16:creationId xmlns:a16="http://schemas.microsoft.com/office/drawing/2014/main" id="{9C368E19-47D6-3161-A685-279196C999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5943" y="967724"/>
              <a:ext cx="3375084" cy="2964601"/>
            </a:xfrm>
            <a:prstGeom prst="rect">
              <a:avLst/>
            </a:prstGeom>
          </p:spPr>
        </p:pic>
      </p:grpSp>
      <p:grpSp>
        <p:nvGrpSpPr>
          <p:cNvPr id="10" name="Group 9" descr="y=-sin x">
            <a:extLst>
              <a:ext uri="{FF2B5EF4-FFF2-40B4-BE49-F238E27FC236}">
                <a16:creationId xmlns:a16="http://schemas.microsoft.com/office/drawing/2014/main" id="{75262FFB-B4CF-B25D-2358-9DD5B005D2F9}"/>
              </a:ext>
            </a:extLst>
          </p:cNvPr>
          <p:cNvGrpSpPr/>
          <p:nvPr/>
        </p:nvGrpSpPr>
        <p:grpSpPr>
          <a:xfrm>
            <a:off x="4413658" y="1252294"/>
            <a:ext cx="3297952" cy="2258558"/>
            <a:chOff x="4163816" y="967724"/>
            <a:chExt cx="3713482" cy="2543128"/>
          </a:xfrm>
        </p:grpSpPr>
        <p:pic>
          <p:nvPicPr>
            <p:cNvPr id="25" name="Picture 24">
              <a:extLst>
                <a:ext uri="{FF2B5EF4-FFF2-40B4-BE49-F238E27FC236}">
                  <a16:creationId xmlns:a16="http://schemas.microsoft.com/office/drawing/2014/main" id="{28FFE80F-3318-E5D5-CAFD-80A0700BD796}"/>
                </a:ext>
              </a:extLst>
            </p:cNvPr>
            <p:cNvPicPr>
              <a:picLocks noChangeAspect="1"/>
            </p:cNvPicPr>
            <p:nvPr/>
          </p:nvPicPr>
          <p:blipFill>
            <a:blip r:embed="rId3"/>
            <a:stretch>
              <a:fillRect/>
            </a:stretch>
          </p:blipFill>
          <p:spPr>
            <a:xfrm>
              <a:off x="4203891" y="967724"/>
              <a:ext cx="3673407" cy="2543128"/>
            </a:xfrm>
            <a:prstGeom prst="rect">
              <a:avLst/>
            </a:prstGeom>
          </p:spPr>
        </p:pic>
        <p:sp>
          <p:nvSpPr>
            <p:cNvPr id="7" name="TextBox 6">
              <a:extLst>
                <a:ext uri="{FF2B5EF4-FFF2-40B4-BE49-F238E27FC236}">
                  <a16:creationId xmlns:a16="http://schemas.microsoft.com/office/drawing/2014/main" id="{E7C637DA-8EE2-88DA-DDFF-0624D02B82D6}"/>
                </a:ext>
              </a:extLst>
            </p:cNvPr>
            <p:cNvSpPr txBox="1"/>
            <p:nvPr/>
          </p:nvSpPr>
          <p:spPr>
            <a:xfrm>
              <a:off x="4163816" y="967724"/>
              <a:ext cx="391886" cy="390654"/>
            </a:xfrm>
            <a:prstGeom prst="rect">
              <a:avLst/>
            </a:prstGeom>
            <a:noFill/>
          </p:spPr>
          <p:txBody>
            <a:bodyPr wrap="square" lIns="0" tIns="0" rIns="0" bIns="0" rtlCol="0">
              <a:noAutofit/>
            </a:bodyPr>
            <a:lstStyle/>
            <a:p>
              <a:pPr algn="l"/>
              <a:r>
                <a:rPr lang="en-AU" sz="1800" dirty="0"/>
                <a:t>2.</a:t>
              </a:r>
            </a:p>
          </p:txBody>
        </p:sp>
      </p:grpSp>
      <p:grpSp>
        <p:nvGrpSpPr>
          <p:cNvPr id="14" name="Group 13" descr="y=1/x">
            <a:extLst>
              <a:ext uri="{FF2B5EF4-FFF2-40B4-BE49-F238E27FC236}">
                <a16:creationId xmlns:a16="http://schemas.microsoft.com/office/drawing/2014/main" id="{4671D752-8547-C213-800A-A4AB0EEB6CF0}"/>
              </a:ext>
            </a:extLst>
          </p:cNvPr>
          <p:cNvGrpSpPr/>
          <p:nvPr/>
        </p:nvGrpSpPr>
        <p:grpSpPr>
          <a:xfrm>
            <a:off x="8593829" y="1252294"/>
            <a:ext cx="2941254" cy="2618809"/>
            <a:chOff x="8593828" y="967724"/>
            <a:chExt cx="3311841" cy="2948769"/>
          </a:xfrm>
        </p:grpSpPr>
        <p:pic>
          <p:nvPicPr>
            <p:cNvPr id="23" name="Picture 22">
              <a:extLst>
                <a:ext uri="{FF2B5EF4-FFF2-40B4-BE49-F238E27FC236}">
                  <a16:creationId xmlns:a16="http://schemas.microsoft.com/office/drawing/2014/main" id="{32F4F725-5CC6-2CA1-E53F-EE533E10DDF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4192" y="967724"/>
              <a:ext cx="3211477" cy="2948769"/>
            </a:xfrm>
            <a:prstGeom prst="rect">
              <a:avLst/>
            </a:prstGeom>
          </p:spPr>
        </p:pic>
        <p:sp>
          <p:nvSpPr>
            <p:cNvPr id="8" name="TextBox 7">
              <a:extLst>
                <a:ext uri="{FF2B5EF4-FFF2-40B4-BE49-F238E27FC236}">
                  <a16:creationId xmlns:a16="http://schemas.microsoft.com/office/drawing/2014/main" id="{FF77E986-6177-67F8-CB35-9209DA3F5654}"/>
                </a:ext>
              </a:extLst>
            </p:cNvPr>
            <p:cNvSpPr txBox="1"/>
            <p:nvPr/>
          </p:nvSpPr>
          <p:spPr>
            <a:xfrm>
              <a:off x="8593828" y="967724"/>
              <a:ext cx="391886" cy="390654"/>
            </a:xfrm>
            <a:prstGeom prst="rect">
              <a:avLst/>
            </a:prstGeom>
            <a:noFill/>
          </p:spPr>
          <p:txBody>
            <a:bodyPr wrap="square" lIns="0" tIns="0" rIns="0" bIns="0" rtlCol="0">
              <a:noAutofit/>
            </a:bodyPr>
            <a:lstStyle/>
            <a:p>
              <a:pPr algn="l"/>
              <a:r>
                <a:rPr lang="en-AU" sz="1800" dirty="0"/>
                <a:t>3.</a:t>
              </a:r>
            </a:p>
          </p:txBody>
        </p:sp>
      </p:grpSp>
      <p:grpSp>
        <p:nvGrpSpPr>
          <p:cNvPr id="16" name="Group 15" descr="The graph of a concave up parabola with vertex at (1,0) and y intercept of 1.">
            <a:extLst>
              <a:ext uri="{FF2B5EF4-FFF2-40B4-BE49-F238E27FC236}">
                <a16:creationId xmlns:a16="http://schemas.microsoft.com/office/drawing/2014/main" id="{784177C1-DD8C-E9E4-E040-C87BA95EE08E}"/>
              </a:ext>
            </a:extLst>
          </p:cNvPr>
          <p:cNvGrpSpPr/>
          <p:nvPr/>
        </p:nvGrpSpPr>
        <p:grpSpPr>
          <a:xfrm>
            <a:off x="348000" y="4038782"/>
            <a:ext cx="3188309" cy="2657218"/>
            <a:chOff x="263015" y="3854369"/>
            <a:chExt cx="3590023" cy="2992017"/>
          </a:xfrm>
        </p:grpSpPr>
        <p:sp>
          <p:nvSpPr>
            <p:cNvPr id="9" name="TextBox 8">
              <a:extLst>
                <a:ext uri="{FF2B5EF4-FFF2-40B4-BE49-F238E27FC236}">
                  <a16:creationId xmlns:a16="http://schemas.microsoft.com/office/drawing/2014/main" id="{919B7E17-985C-CE62-F2C4-968AE2A0CEC6}"/>
                </a:ext>
              </a:extLst>
            </p:cNvPr>
            <p:cNvSpPr txBox="1"/>
            <p:nvPr/>
          </p:nvSpPr>
          <p:spPr>
            <a:xfrm>
              <a:off x="263015" y="3854369"/>
              <a:ext cx="391886" cy="390654"/>
            </a:xfrm>
            <a:prstGeom prst="rect">
              <a:avLst/>
            </a:prstGeom>
            <a:noFill/>
          </p:spPr>
          <p:txBody>
            <a:bodyPr wrap="square" lIns="0" tIns="0" rIns="0" bIns="0" rtlCol="0">
              <a:noAutofit/>
            </a:bodyPr>
            <a:lstStyle/>
            <a:p>
              <a:pPr algn="l"/>
              <a:r>
                <a:rPr lang="en-AU" sz="1800" dirty="0"/>
                <a:t>4.</a:t>
              </a:r>
            </a:p>
          </p:txBody>
        </p:sp>
        <p:pic>
          <p:nvPicPr>
            <p:cNvPr id="13" name="Picture 12">
              <a:extLst>
                <a:ext uri="{FF2B5EF4-FFF2-40B4-BE49-F238E27FC236}">
                  <a16:creationId xmlns:a16="http://schemas.microsoft.com/office/drawing/2014/main" id="{F8438EB3-C853-C2A8-8704-A1ED947723F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501" y="3854369"/>
              <a:ext cx="3350537" cy="2992017"/>
            </a:xfrm>
            <a:prstGeom prst="rect">
              <a:avLst/>
            </a:prstGeom>
          </p:spPr>
        </p:pic>
      </p:grpSp>
      <p:grpSp>
        <p:nvGrpSpPr>
          <p:cNvPr id="18" name="Group 17" descr="A cubic function with a horizontal point of inflextion at (-1,0)">
            <a:extLst>
              <a:ext uri="{FF2B5EF4-FFF2-40B4-BE49-F238E27FC236}">
                <a16:creationId xmlns:a16="http://schemas.microsoft.com/office/drawing/2014/main" id="{01962228-8173-C3E3-B749-12D72ECAE0A1}"/>
              </a:ext>
            </a:extLst>
          </p:cNvPr>
          <p:cNvGrpSpPr/>
          <p:nvPr/>
        </p:nvGrpSpPr>
        <p:grpSpPr>
          <a:xfrm>
            <a:off x="4426316" y="4038782"/>
            <a:ext cx="3188924" cy="2625885"/>
            <a:chOff x="4116040" y="3854369"/>
            <a:chExt cx="3590716" cy="2956736"/>
          </a:xfrm>
        </p:grpSpPr>
        <p:sp>
          <p:nvSpPr>
            <p:cNvPr id="11" name="TextBox 10">
              <a:extLst>
                <a:ext uri="{FF2B5EF4-FFF2-40B4-BE49-F238E27FC236}">
                  <a16:creationId xmlns:a16="http://schemas.microsoft.com/office/drawing/2014/main" id="{46E88398-4ED1-471E-4BEC-883A6BC1FA19}"/>
                </a:ext>
              </a:extLst>
            </p:cNvPr>
            <p:cNvSpPr txBox="1"/>
            <p:nvPr/>
          </p:nvSpPr>
          <p:spPr>
            <a:xfrm>
              <a:off x="4116040" y="3854369"/>
              <a:ext cx="391886" cy="390654"/>
            </a:xfrm>
            <a:prstGeom prst="rect">
              <a:avLst/>
            </a:prstGeom>
            <a:noFill/>
          </p:spPr>
          <p:txBody>
            <a:bodyPr wrap="square" lIns="0" tIns="0" rIns="0" bIns="0" rtlCol="0">
              <a:noAutofit/>
            </a:bodyPr>
            <a:lstStyle/>
            <a:p>
              <a:pPr algn="l"/>
              <a:r>
                <a:rPr lang="en-AU" sz="1800" dirty="0"/>
                <a:t>5.</a:t>
              </a:r>
            </a:p>
          </p:txBody>
        </p:sp>
        <p:pic>
          <p:nvPicPr>
            <p:cNvPr id="15" name="Picture 14">
              <a:extLst>
                <a:ext uri="{FF2B5EF4-FFF2-40B4-BE49-F238E27FC236}">
                  <a16:creationId xmlns:a16="http://schemas.microsoft.com/office/drawing/2014/main" id="{9D8DAF4C-11BB-1F07-0A4B-4C77CF6BE40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56219" y="3854369"/>
              <a:ext cx="3350537" cy="2956736"/>
            </a:xfrm>
            <a:prstGeom prst="rect">
              <a:avLst/>
            </a:prstGeom>
          </p:spPr>
        </p:pic>
      </p:grpSp>
      <p:grpSp>
        <p:nvGrpSpPr>
          <p:cNvPr id="19" name="Group 18" descr="The graph of an exponential function.">
            <a:extLst>
              <a:ext uri="{FF2B5EF4-FFF2-40B4-BE49-F238E27FC236}">
                <a16:creationId xmlns:a16="http://schemas.microsoft.com/office/drawing/2014/main" id="{1FD2F797-31A2-B4F6-0726-BEF51445BD7F}"/>
              </a:ext>
            </a:extLst>
          </p:cNvPr>
          <p:cNvGrpSpPr/>
          <p:nvPr/>
        </p:nvGrpSpPr>
        <p:grpSpPr>
          <a:xfrm>
            <a:off x="8505246" y="4038782"/>
            <a:ext cx="3207198" cy="1715815"/>
            <a:chOff x="8420260" y="3854369"/>
            <a:chExt cx="3611293" cy="1932001"/>
          </a:xfrm>
        </p:grpSpPr>
        <p:sp>
          <p:nvSpPr>
            <p:cNvPr id="12" name="TextBox 11">
              <a:extLst>
                <a:ext uri="{FF2B5EF4-FFF2-40B4-BE49-F238E27FC236}">
                  <a16:creationId xmlns:a16="http://schemas.microsoft.com/office/drawing/2014/main" id="{38D43A73-B6CB-6C11-0B10-9588AAFC21D7}"/>
                </a:ext>
              </a:extLst>
            </p:cNvPr>
            <p:cNvSpPr txBox="1"/>
            <p:nvPr/>
          </p:nvSpPr>
          <p:spPr>
            <a:xfrm>
              <a:off x="8420260" y="3854369"/>
              <a:ext cx="391886" cy="390654"/>
            </a:xfrm>
            <a:prstGeom prst="rect">
              <a:avLst/>
            </a:prstGeom>
            <a:noFill/>
          </p:spPr>
          <p:txBody>
            <a:bodyPr wrap="square" lIns="0" tIns="0" rIns="0" bIns="0" rtlCol="0">
              <a:noAutofit/>
            </a:bodyPr>
            <a:lstStyle/>
            <a:p>
              <a:pPr algn="l"/>
              <a:r>
                <a:rPr lang="en-AU" sz="1800" dirty="0"/>
                <a:t>6.</a:t>
              </a:r>
            </a:p>
          </p:txBody>
        </p:sp>
        <p:pic>
          <p:nvPicPr>
            <p:cNvPr id="5" name="Picture 4">
              <a:extLst>
                <a:ext uri="{FF2B5EF4-FFF2-40B4-BE49-F238E27FC236}">
                  <a16:creationId xmlns:a16="http://schemas.microsoft.com/office/drawing/2014/main" id="{415A1297-D312-A952-8430-218326EEF2E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19084" y="3854369"/>
              <a:ext cx="3412469" cy="1932001"/>
            </a:xfrm>
            <a:prstGeom prst="rect">
              <a:avLst/>
            </a:prstGeom>
          </p:spPr>
        </p:pic>
      </p:grpSp>
      <p:sp>
        <p:nvSpPr>
          <p:cNvPr id="2" name="Slide Number Placeholder 1">
            <a:extLst>
              <a:ext uri="{FF2B5EF4-FFF2-40B4-BE49-F238E27FC236}">
                <a16:creationId xmlns:a16="http://schemas.microsoft.com/office/drawing/2014/main" id="{B44ACAB7-C483-4807-3EEB-B65453EAD73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40823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6" ma:contentTypeDescription="Create a new document." ma:contentTypeScope="" ma:versionID="bd9d83f4f7a921f66e63e4f31d495b0d">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e5cf10fac62e9c3b0af7a5100ae284e5"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346EBA5-0013-44B9-86AA-EB62DBFE2BA5}">
  <ds:schemaRefs>
    <ds:schemaRef ds:uri="http://purl.org/dc/terms/"/>
    <ds:schemaRef ds:uri="http://purl.org/dc/elements/1.1/"/>
    <ds:schemaRef ds:uri="http://schemas.openxmlformats.org/package/2006/metadata/core-properties"/>
    <ds:schemaRef ds:uri="http://purl.org/dc/dcmitype/"/>
    <ds:schemaRef ds:uri="http://schemas.microsoft.com/office/2006/documentManagement/types"/>
    <ds:schemaRef ds:uri="094ce8ca-8c20-4eb0-bb23-b47a1c76b753"/>
    <ds:schemaRef ds:uri="http://schemas.microsoft.com/office/infopath/2007/PartnerControls"/>
    <ds:schemaRef ds:uri="http://www.w3.org/XML/1998/namespace"/>
    <ds:schemaRef ds:uri="98740c54-966f-451d-a76c-e38eb7fddd55"/>
    <ds:schemaRef ds:uri="http://schemas.microsoft.com/office/2006/metadata/properties"/>
  </ds:schemaRefs>
</ds:datastoreItem>
</file>

<file path=customXml/itemProps2.xml><?xml version="1.0" encoding="utf-8"?>
<ds:datastoreItem xmlns:ds="http://schemas.openxmlformats.org/officeDocument/2006/customXml" ds:itemID="{9E3532F0-49A7-4BDA-99FF-3E29B600F853}">
  <ds:schemaRefs>
    <ds:schemaRef ds:uri="http://schemas.microsoft.com/sharepoint/v3/contenttype/forms"/>
  </ds:schemaRefs>
</ds:datastoreItem>
</file>

<file path=customXml/itemProps3.xml><?xml version="1.0" encoding="utf-8"?>
<ds:datastoreItem xmlns:ds="http://schemas.openxmlformats.org/officeDocument/2006/customXml" ds:itemID="{9725FFC1-DFCD-4856-A21E-E646414175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student-facing-secondary-template-2025-v1</Template>
  <TotalTime>48</TotalTime>
  <Words>1563</Words>
  <Application>Microsoft Office PowerPoint</Application>
  <PresentationFormat>Widescreen</PresentationFormat>
  <Paragraphs>134</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Cambria Math</vt:lpstr>
      <vt:lpstr>Arial</vt:lpstr>
      <vt:lpstr>Public Sans</vt:lpstr>
      <vt:lpstr>Times New Roman</vt:lpstr>
      <vt:lpstr>Calibri</vt:lpstr>
      <vt:lpstr>NSWG Corporate</vt:lpstr>
      <vt:lpstr>Odd and even functions</vt:lpstr>
      <vt:lpstr>Learning intentions and success criteria</vt:lpstr>
      <vt:lpstr>Activating prior knowledge</vt:lpstr>
      <vt:lpstr>Area of composite shapes (1)</vt:lpstr>
      <vt:lpstr>Area of composite shapes (2)</vt:lpstr>
      <vt:lpstr>Considering symmetry for the graphs of functions </vt:lpstr>
      <vt:lpstr>Connecting learning</vt:lpstr>
      <vt:lpstr>Graphs of odd and even functions (1)</vt:lpstr>
      <vt:lpstr>Graphs of odd and even functions (2)</vt:lpstr>
      <vt:lpstr>Releasing responsibility</vt:lpstr>
      <vt:lpstr>Even function (1)</vt:lpstr>
      <vt:lpstr>Even function (2)</vt:lpstr>
      <vt:lpstr>Even function (3)</vt:lpstr>
      <vt:lpstr>Odd function (1)</vt:lpstr>
      <vt:lpstr>Odd function (2)</vt:lpstr>
      <vt:lpstr>Odd function (3)</vt:lpstr>
      <vt:lpstr>Odd and even functions (1)</vt:lpstr>
      <vt:lpstr>Odd and even functions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Advanced – Unit 2 – Lesson 7 – Odd and even functions</dc:title>
  <dc:creator>NSW Department of Education</dc:creator>
  <cp:lastModifiedBy>Emily-May Norman</cp:lastModifiedBy>
  <cp:revision>1</cp:revision>
  <dcterms:created xsi:type="dcterms:W3CDTF">2025-07-22T05:55:05Z</dcterms:created>
  <dcterms:modified xsi:type="dcterms:W3CDTF">2025-08-01T04:10:58Z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2025-07-22T05:55:24Z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8f63878f-77ff-42e3-9f47-8f74c875c39a</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0x010100C6BC20BCFB223D4189F17F47419ECBA2</vt:lpwstr>
  </property>
</Properties>
</file>