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2"/>
  </p:notesMasterIdLst>
  <p:handoutMasterIdLst>
    <p:handoutMasterId r:id="rId33"/>
  </p:handoutMasterIdLst>
  <p:sldIdLst>
    <p:sldId id="26505" r:id="rId5"/>
    <p:sldId id="26383" r:id="rId6"/>
    <p:sldId id="26545" r:id="rId7"/>
    <p:sldId id="289" r:id="rId8"/>
    <p:sldId id="26506" r:id="rId9"/>
    <p:sldId id="26581" r:id="rId10"/>
    <p:sldId id="26580" r:id="rId11"/>
    <p:sldId id="26547" r:id="rId12"/>
    <p:sldId id="26582" r:id="rId13"/>
    <p:sldId id="26583" r:id="rId14"/>
    <p:sldId id="26563" r:id="rId15"/>
    <p:sldId id="26565" r:id="rId16"/>
    <p:sldId id="26567" r:id="rId17"/>
    <p:sldId id="26568" r:id="rId18"/>
    <p:sldId id="26570" r:id="rId19"/>
    <p:sldId id="26571" r:id="rId20"/>
    <p:sldId id="26573" r:id="rId21"/>
    <p:sldId id="26574" r:id="rId22"/>
    <p:sldId id="26576" r:id="rId23"/>
    <p:sldId id="26577" r:id="rId24"/>
    <p:sldId id="26578" r:id="rId25"/>
    <p:sldId id="26579" r:id="rId26"/>
    <p:sldId id="26585" r:id="rId27"/>
    <p:sldId id="26586" r:id="rId28"/>
    <p:sldId id="26587" r:id="rId29"/>
    <p:sldId id="26584" r:id="rId30"/>
    <p:sldId id="361" r:id="rId31"/>
  </p:sldIdLst>
  <p:sldSz cx="12192000" cy="6858000"/>
  <p:notesSz cx="6858000" cy="9144000"/>
  <p:embeddedFontLst>
    <p:embeddedFont>
      <p:font typeface="Cambria Math" panose="02040503050406030204" pitchFamily="18" charset="0"/>
      <p:regular r:id="rId34"/>
    </p:embeddedFont>
    <p:embeddedFont>
      <p:font typeface="Public Sans" pitchFamily="2" charset="0"/>
      <p:regular r:id="rId35"/>
      <p:bold r:id="rId36"/>
      <p:italic r:id="rId37"/>
      <p:boldItalic r:id="rId38"/>
    </p:embeddedFont>
    <p:embeddedFont>
      <p:font typeface="Yu Mincho" panose="02020400000000000000" pitchFamily="18" charset="-128"/>
      <p:regular r:id="rId3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FD22F13-BCEA-AC4D-F704-69E9602F823B}" name="Samuel McOnie" initials="SM" userId="S::Samuel.McOnie2@det.nsw.edu.au::4edae52c-3859-458f-be36-be36f687d27c" providerId="AD"/>
  <p188:author id="{C217C917-583C-E77D-B579-6E8946FFDC11}" name="Sam Houda" initials="SH" userId="S::samantha.houda1@det.nsw.edu.au::8177d86a-8cc2-4537-942b-686d9dda63ce" providerId="AD"/>
  <p188:author id="{D0DDC327-329F-63FB-AC3C-6BF19EBC8462}" name="Leanne Tregea" initials="LT" userId="S::LEANNE.TREGEA@det.nsw.edu.au::f2e36c9a-d924-466d-9611-e6d4e51869ea" providerId="AD"/>
  <p188:author id="{4F1CB63D-989B-4ED3-C689-6E27F710C353}" name="Jennifer Smith" initials="JS" userId="S::JENNIFER.DOBOS@det.nsw.edu.au::7f9e27fc-fd2b-4362-b070-705aa97fa997" providerId="AD"/>
  <p188:author id="{F0B1DE53-2FAC-E709-641F-E032F89B4737}" name="Leena Ryan" initials="LR" userId="S::leena.ryan1@det.nsw.edu.au::9c67d486-9172-40ac-ba38-ccc164a357ad" providerId="AD"/>
  <p188:author id="{1F9DAA67-1999-CDD5-89B9-99579500886D}" name="Belinda Zammit" initials="BZ" userId="S::Belinda.Zammit3@det.nsw.edu.au::19300e28-55a3-4c43-b3ac-256c5f3db2f0" providerId="AD"/>
  <p188:author id="{C461638E-F1F5-7186-9758-0B4A52497F93}" name="Meagan Rodda" initials="MR" userId="S::Meagan.Rodda@det.nsw.edu.au::efecb8de-290d-42b5-96ee-00df0648c086" providerId="AD"/>
  <p188:author id="{40B35DF0-CC9F-3161-6FCF-461AB008E215}" name="Renee Wells" initials="RW" userId="S::RENEE.WELLS@det.nsw.edu.au::e57bdea3-9d1d-4586-abc4-2c5c5bec4591" providerId="AD"/>
  <p188:author id="{FB6664F6-0480-2BED-BC34-E3CF4005A9EE}" name="Leena Ryan" initials="LR" userId="S::Leena.Ryan1@det.nsw.edu.au::9c67d486-9172-40ac-ba38-ccc164a357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51458"/>
    <a:srgbClr val="00ACC2"/>
    <a:srgbClr val="64BB47"/>
    <a:srgbClr val="E5F7FC"/>
    <a:srgbClr val="FBDBE7"/>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0" y="84"/>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1/08/2025</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1/08/2025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300881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1915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96141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53A7-3FFC-BFC4-906E-33BE312E4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2AA3D-4B00-0134-A676-5DC99DE5D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BE625-21CF-406B-9F74-2A69B787E89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C38D308-630E-DFD0-70FC-08FCB0EAF601}"/>
              </a:ext>
            </a:extLst>
          </p:cNvPr>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286846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228557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dirty="0"/>
              <a:t>Click icon to add picture</a:t>
            </a:r>
            <a:endParaRPr lang="en-AU" dirty="0"/>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dirty="0"/>
              <a:t>Click icon to add picture</a:t>
            </a:r>
            <a:endParaRPr lang="en-AU" dirty="0"/>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curriculum.nsw.edu.au/learning-areas/mathematics/mathematics-advanced-11-12-2024/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https://pixabay.com/service/license-summar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hyperlink" Target="https://unsplash.com/license" TargetMode="External"/><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s://pixabay.com/service/license-summary/" TargetMode="External"/><Relationship Id="rId4" Type="http://schemas.openxmlformats.org/officeDocument/2006/relationships/image" Target="../media/image15.png"/><Relationship Id="rId9" Type="http://schemas.openxmlformats.org/officeDocument/2006/relationships/hyperlink" Target="https://unsplash.com/licens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tle: Composite functions">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Composite functions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Mathematics Advanced – Stage 6 Year 11</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Unit 2 – Introduction to functions</a:t>
            </a:r>
          </a:p>
        </p:txBody>
      </p:sp>
      <p:pic>
        <p:nvPicPr>
          <p:cNvPr id="7" name="Picture 6">
            <a:extLst>
              <a:ext uri="{FF2B5EF4-FFF2-40B4-BE49-F238E27FC236}">
                <a16:creationId xmlns:a16="http://schemas.microsoft.com/office/drawing/2014/main" id="{ECCA9774-6841-EF53-A83C-2A651854C78A}"/>
              </a:ext>
              <a:ext uri="{C183D7F6-B498-43B3-948B-1728B52AA6E4}">
                <adec:decorative xmlns:adec="http://schemas.microsoft.com/office/drawing/2017/decorative" val="1"/>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7128000" y="0"/>
            <a:ext cx="5064000" cy="6858000"/>
          </a:xfrm>
          <a:prstGeom prst="rect">
            <a:avLst/>
          </a:prstGeo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036F7-A0BC-FDEC-1AA6-67537E4C15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8687EC-6208-39D8-DCEE-C7B83784C930}"/>
              </a:ext>
            </a:extLst>
          </p:cNvPr>
          <p:cNvSpPr>
            <a:spLocks noGrp="1"/>
          </p:cNvSpPr>
          <p:nvPr>
            <p:ph type="title"/>
          </p:nvPr>
        </p:nvSpPr>
        <p:spPr/>
        <p:txBody>
          <a:bodyPr/>
          <a:lstStyle/>
          <a:p>
            <a:r>
              <a:rPr lang="en-AU" dirty="0">
                <a:latin typeface="+mj-lt"/>
              </a:rPr>
              <a:t>Composite functions (2)</a:t>
            </a:r>
          </a:p>
        </p:txBody>
      </p:sp>
      <p:sp>
        <p:nvSpPr>
          <p:cNvPr id="4" name="Text Placeholder 3">
            <a:extLst>
              <a:ext uri="{FF2B5EF4-FFF2-40B4-BE49-F238E27FC236}">
                <a16:creationId xmlns:a16="http://schemas.microsoft.com/office/drawing/2014/main" id="{A891050A-A472-815D-590C-EB18C33DB8D7}"/>
              </a:ext>
            </a:extLst>
          </p:cNvPr>
          <p:cNvSpPr>
            <a:spLocks noGrp="1"/>
          </p:cNvSpPr>
          <p:nvPr>
            <p:ph type="body" sz="quarter" idx="18"/>
          </p:nvPr>
        </p:nvSpPr>
        <p:spPr/>
        <p:txBody>
          <a:bodyPr/>
          <a:lstStyle/>
          <a:p>
            <a:r>
              <a:rPr lang="en-AU" dirty="0">
                <a:latin typeface="+mj-lt"/>
              </a:rPr>
              <a:t>Your turn – question 1</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1981FBF-0A27-5469-C78F-870C64D90056}"/>
                  </a:ext>
                </a:extLst>
              </p:cNvPr>
              <p:cNvSpPr>
                <a:spLocks noGrp="1"/>
              </p:cNvSpPr>
              <p:nvPr>
                <p:ph type="body" sz="quarter" idx="17"/>
              </p:nvPr>
            </p:nvSpPr>
            <p:spPr/>
            <p:txBody>
              <a:bodyPr/>
              <a:lstStyle/>
              <a:p>
                <a:r>
                  <a:rPr lang="en-AU" dirty="0">
                    <a:latin typeface="+mn-lt"/>
                  </a:rPr>
                  <a:t>Given that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=2</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 </m:t>
                    </m:r>
                  </m:oMath>
                </a14:m>
                <a:r>
                  <a:rPr lang="en-AU" dirty="0">
                    <a:latin typeface="+mn-lt"/>
                  </a:rPr>
                  <a:t>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=5</m:t>
                    </m:r>
                    <m:r>
                      <a:rPr lang="en-AU" b="0" i="1" smtClean="0">
                        <a:latin typeface="Cambria Math" panose="02040503050406030204" pitchFamily="18" charset="0"/>
                      </a:rPr>
                      <m:t>𝑥</m:t>
                    </m:r>
                    <m:r>
                      <a:rPr lang="en-AU" b="0" i="1" smtClean="0">
                        <a:latin typeface="Cambria Math" panose="02040503050406030204" pitchFamily="18" charset="0"/>
                      </a:rPr>
                      <m:t>−1</m:t>
                    </m:r>
                  </m:oMath>
                </a14:m>
                <a:r>
                  <a:rPr lang="en-AU" dirty="0">
                    <a:latin typeface="+mn-lt"/>
                  </a:rPr>
                  <a:t>, evaluate </a:t>
                </a:r>
                <a14:m>
                  <m:oMath xmlns:m="http://schemas.openxmlformats.org/officeDocument/2006/math">
                    <m:r>
                      <a:rPr lang="en-AU" i="1" dirty="0" smtClean="0">
                        <a:latin typeface="Cambria Math" panose="02040503050406030204" pitchFamily="18" charset="0"/>
                      </a:rPr>
                      <m:t>𝑔</m:t>
                    </m:r>
                    <m:d>
                      <m:dPr>
                        <m:ctrlPr>
                          <a:rPr lang="en-AU" i="1" dirty="0">
                            <a:latin typeface="Cambria Math" panose="02040503050406030204" pitchFamily="18" charset="0"/>
                          </a:rPr>
                        </m:ctrlPr>
                      </m:dPr>
                      <m:e>
                        <m:r>
                          <a:rPr lang="en-AU" b="0" i="1" dirty="0" smtClean="0">
                            <a:latin typeface="Cambria Math" panose="02040503050406030204" pitchFamily="18" charset="0"/>
                          </a:rPr>
                          <m:t>𝑓</m:t>
                        </m:r>
                        <m:d>
                          <m:dPr>
                            <m:ctrlPr>
                              <a:rPr lang="en-AU" i="1" dirty="0">
                                <a:latin typeface="Cambria Math" panose="02040503050406030204" pitchFamily="18" charset="0"/>
                              </a:rPr>
                            </m:ctrlPr>
                          </m:dPr>
                          <m:e>
                            <m:r>
                              <a:rPr lang="en-AU" i="1" dirty="0">
                                <a:latin typeface="Cambria Math" panose="02040503050406030204" pitchFamily="18" charset="0"/>
                              </a:rPr>
                              <m:t>2</m:t>
                            </m:r>
                          </m:e>
                        </m:d>
                      </m:e>
                    </m:d>
                    <m:r>
                      <a:rPr lang="en-AU" i="1" dirty="0">
                        <a:latin typeface="Cambria Math" panose="02040503050406030204" pitchFamily="18" charset="0"/>
                      </a:rPr>
                      <m:t>.</m:t>
                    </m:r>
                  </m:oMath>
                </a14:m>
                <a:endParaRPr lang="en-AU" i="1" dirty="0">
                  <a:latin typeface="+mn-lt"/>
                </a:endParaRPr>
              </a:p>
              <a:p>
                <a:pPr/>
                <a14:m>
                  <m:oMathPara xmlns:m="http://schemas.openxmlformats.org/officeDocument/2006/math">
                    <m:oMathParaPr>
                      <m:jc m:val="left"/>
                    </m:oMathParaPr>
                    <m:oMath xmlns:m="http://schemas.openxmlformats.org/officeDocument/2006/math">
                      <m:r>
                        <a:rPr lang="en-AU" i="1">
                          <a:latin typeface="Cambria Math" panose="02040503050406030204" pitchFamily="18" charset="0"/>
                        </a:rPr>
                        <m:t>𝑓</m:t>
                      </m:r>
                      <m:r>
                        <a:rPr lang="en-AU" i="1">
                          <a:latin typeface="Cambria Math" panose="02040503050406030204" pitchFamily="18" charset="0"/>
                        </a:rPr>
                        <m:t>(2)</m:t>
                      </m:r>
                      <m:r>
                        <m:rPr>
                          <m:aln/>
                        </m:rPr>
                        <a:rPr lang="en-AU" i="1">
                          <a:latin typeface="Cambria Math" panose="02040503050406030204" pitchFamily="18" charset="0"/>
                        </a:rPr>
                        <m:t>=</m:t>
                      </m:r>
                      <m:r>
                        <a:rPr lang="en-AU" i="1">
                          <a:latin typeface="Cambria Math" panose="02040503050406030204" pitchFamily="18" charset="0"/>
                        </a:rPr>
                        <m:t>2</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r>
                                <a:rPr lang="en-AU" i="1">
                                  <a:latin typeface="Cambria Math" panose="02040503050406030204" pitchFamily="18" charset="0"/>
                                </a:rPr>
                                <m:t>2</m:t>
                              </m:r>
                            </m:e>
                          </m:d>
                        </m:e>
                        <m:sup>
                          <m:r>
                            <a:rPr lang="en-AU" i="1">
                              <a:latin typeface="Cambria Math" panose="02040503050406030204" pitchFamily="18" charset="0"/>
                            </a:rPr>
                            <m:t>2</m:t>
                          </m:r>
                        </m:sup>
                      </m:sSup>
                    </m:oMath>
                    <m:oMath xmlns:m="http://schemas.openxmlformats.org/officeDocument/2006/math">
                      <m:r>
                        <m:rPr>
                          <m:aln/>
                        </m:rPr>
                        <a:rPr lang="en-AU" i="1">
                          <a:latin typeface="Cambria Math" panose="02040503050406030204" pitchFamily="18" charset="0"/>
                        </a:rPr>
                        <m:t>=</m:t>
                      </m:r>
                      <m:r>
                        <a:rPr lang="en-AU" i="1">
                          <a:latin typeface="Cambria Math" panose="02040503050406030204" pitchFamily="18" charset="0"/>
                        </a:rPr>
                        <m:t>2</m:t>
                      </m:r>
                      <m:d>
                        <m:dPr>
                          <m:ctrlPr>
                            <a:rPr lang="en-AU" i="1">
                              <a:latin typeface="Cambria Math" panose="02040503050406030204" pitchFamily="18" charset="0"/>
                            </a:rPr>
                          </m:ctrlPr>
                        </m:dPr>
                        <m:e>
                          <m:r>
                            <a:rPr lang="en-AU" i="1">
                              <a:latin typeface="Cambria Math" panose="02040503050406030204" pitchFamily="18" charset="0"/>
                            </a:rPr>
                            <m:t>4</m:t>
                          </m:r>
                        </m:e>
                      </m:d>
                    </m:oMath>
                    <m:oMath xmlns:m="http://schemas.openxmlformats.org/officeDocument/2006/math">
                      <m:r>
                        <m:rPr>
                          <m:aln/>
                        </m:rPr>
                        <a:rPr lang="en-AU" i="1">
                          <a:latin typeface="Cambria Math" panose="02040503050406030204" pitchFamily="18" charset="0"/>
                        </a:rPr>
                        <m:t>=</m:t>
                      </m:r>
                      <m:r>
                        <a:rPr lang="en-AU" i="1">
                          <a:latin typeface="Cambria Math" panose="02040503050406030204" pitchFamily="18" charset="0"/>
                        </a:rPr>
                        <m:t>8</m:t>
                      </m:r>
                    </m:oMath>
                  </m:oMathPara>
                </a14:m>
                <a:endParaRPr lang="en-AU" dirty="0">
                  <a:latin typeface="+mn-lt"/>
                </a:endParaRPr>
              </a:p>
              <a:p>
                <a:pPr/>
                <a14:m>
                  <m:oMathPara xmlns:m="http://schemas.openxmlformats.org/officeDocument/2006/math">
                    <m:oMathParaPr>
                      <m:jc m:val="left"/>
                    </m:oMathParaPr>
                    <m:oMath xmlns:m="http://schemas.openxmlformats.org/officeDocument/2006/math">
                      <m:r>
                        <a:rPr lang="en-AU" i="1">
                          <a:latin typeface="Cambria Math" panose="02040503050406030204" pitchFamily="18" charset="0"/>
                        </a:rPr>
                        <m:t>𝑔</m:t>
                      </m:r>
                      <m:d>
                        <m:dPr>
                          <m:ctrlPr>
                            <a:rPr lang="en-AU" i="1">
                              <a:latin typeface="Cambria Math" panose="02040503050406030204" pitchFamily="18" charset="0"/>
                            </a:rPr>
                          </m:ctrlPr>
                        </m:dPr>
                        <m:e>
                          <m:r>
                            <a:rPr lang="en-AU" i="1">
                              <a:latin typeface="Cambria Math" panose="02040503050406030204" pitchFamily="18" charset="0"/>
                            </a:rPr>
                            <m:t>𝑥</m:t>
                          </m:r>
                        </m:e>
                      </m:d>
                      <m:r>
                        <a:rPr lang="en-AU" i="1">
                          <a:latin typeface="Cambria Math" panose="02040503050406030204" pitchFamily="18" charset="0"/>
                        </a:rPr>
                        <m:t>=5</m:t>
                      </m:r>
                      <m:r>
                        <a:rPr lang="en-AU" i="1">
                          <a:latin typeface="Cambria Math" panose="02040503050406030204" pitchFamily="18" charset="0"/>
                        </a:rPr>
                        <m:t>𝑥</m:t>
                      </m:r>
                      <m:r>
                        <a:rPr lang="en-AU" i="1">
                          <a:latin typeface="Cambria Math" panose="02040503050406030204" pitchFamily="18" charset="0"/>
                        </a:rPr>
                        <m:t>−1</m:t>
                      </m:r>
                    </m:oMath>
                  </m:oMathPara>
                </a14:m>
                <a:endParaRPr lang="en-AU" dirty="0">
                  <a:latin typeface="+mn-lt"/>
                </a:endParaRPr>
              </a:p>
              <a:p>
                <a:pPr/>
                <a14:m>
                  <m:oMathPara xmlns:m="http://schemas.openxmlformats.org/officeDocument/2006/math">
                    <m:oMathParaPr>
                      <m:jc m:val="left"/>
                    </m:oMathParaPr>
                    <m:oMath xmlns:m="http://schemas.openxmlformats.org/officeDocument/2006/math">
                      <m:r>
                        <a:rPr lang="en-AU" i="1">
                          <a:latin typeface="Cambria Math" panose="02040503050406030204" pitchFamily="18" charset="0"/>
                        </a:rPr>
                        <m:t>𝑔</m:t>
                      </m:r>
                      <m:d>
                        <m:dPr>
                          <m:ctrlPr>
                            <a:rPr lang="en-AU" i="1">
                              <a:latin typeface="Cambria Math" panose="02040503050406030204" pitchFamily="18" charset="0"/>
                            </a:rPr>
                          </m:ctrlPr>
                        </m:dPr>
                        <m:e>
                          <m:r>
                            <a:rPr lang="en-AU" i="1">
                              <a:latin typeface="Cambria Math" panose="02040503050406030204" pitchFamily="18" charset="0"/>
                            </a:rPr>
                            <m:t>𝑓</m:t>
                          </m:r>
                          <m:r>
                            <a:rPr lang="en-AU" i="1">
                              <a:latin typeface="Cambria Math" panose="02040503050406030204" pitchFamily="18" charset="0"/>
                            </a:rPr>
                            <m:t>(2)</m:t>
                          </m:r>
                        </m:e>
                      </m:d>
                      <m:r>
                        <m:rPr>
                          <m:aln/>
                        </m:rPr>
                        <a:rPr lang="en-AU" i="1">
                          <a:latin typeface="Cambria Math" panose="02040503050406030204" pitchFamily="18" charset="0"/>
                        </a:rPr>
                        <m:t>=</m:t>
                      </m:r>
                      <m:r>
                        <a:rPr lang="en-AU" i="1">
                          <a:latin typeface="Cambria Math" panose="02040503050406030204" pitchFamily="18" charset="0"/>
                        </a:rPr>
                        <m:t>5(8)−1</m:t>
                      </m:r>
                    </m:oMath>
                    <m:oMath xmlns:m="http://schemas.openxmlformats.org/officeDocument/2006/math">
                      <m:r>
                        <m:rPr>
                          <m:aln/>
                        </m:rPr>
                        <a:rPr lang="en-AU" i="1">
                          <a:latin typeface="Cambria Math" panose="02040503050406030204" pitchFamily="18" charset="0"/>
                        </a:rPr>
                        <m:t>=</m:t>
                      </m:r>
                      <m:r>
                        <a:rPr lang="en-AU" i="1">
                          <a:latin typeface="Cambria Math" panose="02040503050406030204" pitchFamily="18" charset="0"/>
                        </a:rPr>
                        <m:t>39</m:t>
                      </m:r>
                    </m:oMath>
                  </m:oMathPara>
                </a14:m>
                <a:endParaRPr lang="en-AU" dirty="0">
                  <a:latin typeface="+mn-lt"/>
                </a:endParaRPr>
              </a:p>
            </p:txBody>
          </p:sp>
        </mc:Choice>
        <mc:Fallback xmlns="">
          <p:sp>
            <p:nvSpPr>
              <p:cNvPr id="5" name="Text Placeholder 4">
                <a:extLst>
                  <a:ext uri="{FF2B5EF4-FFF2-40B4-BE49-F238E27FC236}">
                    <a16:creationId xmlns:a16="http://schemas.microsoft.com/office/drawing/2014/main" id="{F1981FBF-0A27-5469-C78F-870C64D90056}"/>
                  </a:ext>
                </a:extLst>
              </p:cNvPr>
              <p:cNvSpPr>
                <a:spLocks noGrp="1" noRot="1" noChangeAspect="1" noMove="1" noResize="1" noEditPoints="1" noAdjustHandles="1" noChangeArrowheads="1" noChangeShapeType="1" noTextEdit="1"/>
              </p:cNvSpPr>
              <p:nvPr>
                <p:ph type="body" sz="quarter" idx="17"/>
              </p:nvPr>
            </p:nvSpPr>
            <p:spPr>
              <a:blipFill>
                <a:blip r:embed="rId2"/>
                <a:stretch>
                  <a:fillRect l="-1327"/>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AD23CEC0-1C4D-F876-0E4F-A402BC08CFC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320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AE76-BFAA-DC93-BFB1-5880FAB5E1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A51FE0-E544-7485-B2D4-C5F5232CC41C}"/>
              </a:ext>
            </a:extLst>
          </p:cNvPr>
          <p:cNvSpPr>
            <a:spLocks noGrp="1"/>
          </p:cNvSpPr>
          <p:nvPr>
            <p:ph type="title"/>
          </p:nvPr>
        </p:nvSpPr>
        <p:spPr/>
        <p:txBody>
          <a:bodyPr/>
          <a:lstStyle/>
          <a:p>
            <a:r>
              <a:rPr lang="en-AU" dirty="0">
                <a:latin typeface="+mj-lt"/>
              </a:rPr>
              <a:t>Composite functions (3)</a:t>
            </a:r>
          </a:p>
        </p:txBody>
      </p:sp>
      <p:sp>
        <p:nvSpPr>
          <p:cNvPr id="4" name="Text Placeholder 3">
            <a:extLst>
              <a:ext uri="{FF2B5EF4-FFF2-40B4-BE49-F238E27FC236}">
                <a16:creationId xmlns:a16="http://schemas.microsoft.com/office/drawing/2014/main" id="{8C50FC44-D5CE-42EF-D245-3555AEE4444D}"/>
              </a:ext>
            </a:extLst>
          </p:cNvPr>
          <p:cNvSpPr>
            <a:spLocks noGrp="1"/>
          </p:cNvSpPr>
          <p:nvPr>
            <p:ph type="body" sz="quarter" idx="18"/>
          </p:nvPr>
        </p:nvSpPr>
        <p:spPr/>
        <p:txBody>
          <a:bodyPr/>
          <a:lstStyle/>
          <a:p>
            <a:r>
              <a:rPr lang="en-AU" dirty="0">
                <a:latin typeface="+mj-lt"/>
              </a:rPr>
              <a:t>Worked example 2</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851EF367-4292-0BB0-07E0-9CA2C12D9130}"/>
                  </a:ext>
                </a:extLst>
              </p:cNvPr>
              <p:cNvSpPr>
                <a:spLocks noGrp="1"/>
              </p:cNvSpPr>
              <p:nvPr>
                <p:ph type="body" sz="quarter" idx="17"/>
              </p:nvPr>
            </p:nvSpPr>
            <p:spPr>
              <a:xfrm>
                <a:off x="360000" y="1567086"/>
                <a:ext cx="10543974" cy="1167041"/>
              </a:xfrm>
            </p:spPr>
            <p:txBody>
              <a:bodyPr/>
              <a:lstStyle/>
              <a:p>
                <a:r>
                  <a:rPr lang="en-AU" dirty="0">
                    <a:latin typeface="+mn-lt"/>
                  </a:rPr>
                  <a:t>Given that </a:t>
                </a:r>
                <a14:m>
                  <m:oMath xmlns:m="http://schemas.openxmlformats.org/officeDocument/2006/math">
                    <m:r>
                      <a:rPr lang="en-AU" i="1">
                        <a:latin typeface="Cambria Math" panose="02040503050406030204" pitchFamily="18" charset="0"/>
                      </a:rPr>
                      <m:t>𝑓</m:t>
                    </m:r>
                    <m:d>
                      <m:dPr>
                        <m:ctrlPr>
                          <a:rPr lang="en-AU" i="1">
                            <a:latin typeface="Cambria Math" panose="02040503050406030204" pitchFamily="18" charset="0"/>
                          </a:rPr>
                        </m:ctrlPr>
                      </m:dPr>
                      <m:e>
                        <m:r>
                          <a:rPr lang="en-AU" i="1">
                            <a:latin typeface="Cambria Math" panose="02040503050406030204" pitchFamily="18" charset="0"/>
                          </a:rPr>
                          <m:t>𝑥</m:t>
                        </m:r>
                      </m:e>
                    </m:d>
                    <m:r>
                      <a:rPr lang="en-AU" i="1">
                        <a:latin typeface="Cambria Math" panose="02040503050406030204" pitchFamily="18" charset="0"/>
                      </a:rPr>
                      <m:t>=2</m:t>
                    </m:r>
                    <m:r>
                      <a:rPr lang="en-AU" i="1">
                        <a:latin typeface="Cambria Math" panose="02040503050406030204" pitchFamily="18" charset="0"/>
                      </a:rPr>
                      <m:t>𝑥</m:t>
                    </m:r>
                    <m:r>
                      <a:rPr lang="en-AU" i="1">
                        <a:latin typeface="Cambria Math" panose="02040503050406030204" pitchFamily="18" charset="0"/>
                      </a:rPr>
                      <m:t>+3 </m:t>
                    </m:r>
                  </m:oMath>
                </a14:m>
                <a:r>
                  <a:rPr lang="en-AU" dirty="0">
                    <a:latin typeface="+mn-lt"/>
                  </a:rPr>
                  <a:t>and </a:t>
                </a:r>
                <a14:m>
                  <m:oMath xmlns:m="http://schemas.openxmlformats.org/officeDocument/2006/math">
                    <m:r>
                      <a:rPr lang="en-AU" i="1">
                        <a:latin typeface="Cambria Math" panose="02040503050406030204" pitchFamily="18" charset="0"/>
                      </a:rPr>
                      <m:t>𝑔</m:t>
                    </m:r>
                    <m:d>
                      <m:dPr>
                        <m:ctrlPr>
                          <a:rPr lang="en-AU" i="1">
                            <a:latin typeface="Cambria Math" panose="02040503050406030204" pitchFamily="18" charset="0"/>
                          </a:rPr>
                        </m:ctrlPr>
                      </m:dPr>
                      <m:e>
                        <m:r>
                          <a:rPr lang="en-AU" i="1">
                            <a:latin typeface="Cambria Math" panose="02040503050406030204" pitchFamily="18" charset="0"/>
                          </a:rPr>
                          <m:t>𝑥</m:t>
                        </m:r>
                      </m:e>
                    </m:d>
                    <m:r>
                      <a:rPr lang="en-AU" i="1">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𝑥</m:t>
                        </m:r>
                      </m:e>
                      <m:sup>
                        <m:r>
                          <a:rPr lang="en-AU" i="1">
                            <a:latin typeface="Cambria Math" panose="02040503050406030204" pitchFamily="18" charset="0"/>
                          </a:rPr>
                          <m:t>2</m:t>
                        </m:r>
                      </m:sup>
                    </m:sSup>
                    <m:r>
                      <a:rPr lang="en-AU" i="1">
                        <a:latin typeface="Cambria Math" panose="02040503050406030204" pitchFamily="18" charset="0"/>
                      </a:rPr>
                      <m:t>−1</m:t>
                    </m:r>
                  </m:oMath>
                </a14:m>
                <a:r>
                  <a:rPr lang="en-AU" dirty="0">
                    <a:latin typeface="+mn-lt"/>
                  </a:rPr>
                  <a:t>, by first finding an expression for </a:t>
                </a:r>
                <a14:m>
                  <m:oMath xmlns:m="http://schemas.openxmlformats.org/officeDocument/2006/math">
                    <m:r>
                      <a:rPr lang="en-AU" i="1" dirty="0">
                        <a:latin typeface="Cambria Math" panose="02040503050406030204" pitchFamily="18" charset="0"/>
                      </a:rPr>
                      <m:t>𝑓</m:t>
                    </m:r>
                    <m:r>
                      <a:rPr lang="en-AU" i="1" dirty="0">
                        <a:latin typeface="Cambria Math" panose="02040503050406030204" pitchFamily="18" charset="0"/>
                      </a:rPr>
                      <m:t>(</m:t>
                    </m:r>
                    <m:r>
                      <a:rPr lang="en-AU" i="1" dirty="0">
                        <a:latin typeface="Cambria Math" panose="02040503050406030204" pitchFamily="18" charset="0"/>
                      </a:rPr>
                      <m:t>𝑔</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 </m:t>
                    </m:r>
                  </m:oMath>
                </a14:m>
                <a:r>
                  <a:rPr lang="en-AU" dirty="0">
                    <a:latin typeface="+mn-lt"/>
                  </a:rPr>
                  <a:t>evaluate </a:t>
                </a:r>
                <a14:m>
                  <m:oMath xmlns:m="http://schemas.openxmlformats.org/officeDocument/2006/math">
                    <m:r>
                      <a:rPr lang="en-AU" i="1" dirty="0">
                        <a:latin typeface="Cambria Math" panose="02040503050406030204" pitchFamily="18" charset="0"/>
                      </a:rPr>
                      <m:t>𝑓</m:t>
                    </m:r>
                    <m:d>
                      <m:dPr>
                        <m:ctrlPr>
                          <a:rPr lang="en-AU" i="1" dirty="0">
                            <a:latin typeface="Cambria Math" panose="02040503050406030204" pitchFamily="18" charset="0"/>
                          </a:rPr>
                        </m:ctrlPr>
                      </m:dPr>
                      <m:e>
                        <m:r>
                          <a:rPr lang="en-AU" i="1" dirty="0">
                            <a:latin typeface="Cambria Math" panose="02040503050406030204" pitchFamily="18" charset="0"/>
                          </a:rPr>
                          <m:t>𝑔</m:t>
                        </m:r>
                        <m:d>
                          <m:dPr>
                            <m:ctrlPr>
                              <a:rPr lang="en-AU" i="1" dirty="0">
                                <a:latin typeface="Cambria Math" panose="02040503050406030204" pitchFamily="18" charset="0"/>
                              </a:rPr>
                            </m:ctrlPr>
                          </m:dPr>
                          <m:e>
                            <m:r>
                              <a:rPr lang="en-AU" b="0" i="1" dirty="0" smtClean="0">
                                <a:latin typeface="Cambria Math" panose="02040503050406030204" pitchFamily="18" charset="0"/>
                              </a:rPr>
                              <m:t>2</m:t>
                            </m:r>
                          </m:e>
                        </m:d>
                      </m:e>
                    </m:d>
                  </m:oMath>
                </a14:m>
                <a:r>
                  <a:rPr lang="en-AU" dirty="0">
                    <a:latin typeface="+mn-lt"/>
                  </a:rPr>
                  <a:t>.</a:t>
                </a:r>
              </a:p>
            </p:txBody>
          </p:sp>
        </mc:Choice>
        <mc:Fallback xmlns="">
          <p:sp>
            <p:nvSpPr>
              <p:cNvPr id="5" name="Text Placeholder 4">
                <a:extLst>
                  <a:ext uri="{FF2B5EF4-FFF2-40B4-BE49-F238E27FC236}">
                    <a16:creationId xmlns:a16="http://schemas.microsoft.com/office/drawing/2014/main" id="{851EF367-4292-0BB0-07E0-9CA2C12D9130}"/>
                  </a:ext>
                </a:extLst>
              </p:cNvPr>
              <p:cNvSpPr>
                <a:spLocks noGrp="1" noRot="1" noChangeAspect="1" noMove="1" noResize="1" noEditPoints="1" noAdjustHandles="1" noChangeArrowheads="1" noChangeShapeType="1" noTextEdit="1"/>
              </p:cNvSpPr>
              <p:nvPr>
                <p:ph type="body" sz="quarter" idx="17"/>
              </p:nvPr>
            </p:nvSpPr>
            <p:spPr>
              <a:xfrm>
                <a:off x="360000" y="1567086"/>
                <a:ext cx="10543974" cy="1167041"/>
              </a:xfrm>
              <a:blipFill>
                <a:blip r:embed="rId2"/>
                <a:stretch>
                  <a:fillRect l="-144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CE3F31-6207-620A-3D72-393AE2AEDC19}"/>
                  </a:ext>
                </a:extLst>
              </p:cNvPr>
              <p:cNvSpPr txBox="1"/>
              <p:nvPr/>
            </p:nvSpPr>
            <p:spPr>
              <a:xfrm>
                <a:off x="359999" y="3121061"/>
                <a:ext cx="3646676" cy="3002232"/>
              </a:xfrm>
              <a:prstGeom prst="rect">
                <a:avLst/>
              </a:prstGeom>
              <a:noFill/>
            </p:spPr>
            <p:txBody>
              <a:bodyPr wrap="square">
                <a:spAutoFit/>
              </a:bodyPr>
              <a:lstStyle/>
              <a:p>
                <a:pPr marL="0" marR="0" lvl="0" indent="0"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i="1" smtClean="0">
                          <a:latin typeface="Cambria Math" panose="02040503050406030204" pitchFamily="18" charset="0"/>
                        </a:rPr>
                        <m:t>𝑓</m:t>
                      </m:r>
                      <m:r>
                        <a:rPr lang="en-AU" sz="2000" i="1" smtClean="0">
                          <a:latin typeface="Cambria Math" panose="02040503050406030204" pitchFamily="18" charset="0"/>
                        </a:rPr>
                        <m:t>(</m:t>
                      </m:r>
                      <m:r>
                        <a:rPr lang="en-AU" sz="2000" i="1" smtClean="0">
                          <a:latin typeface="Cambria Math" panose="02040503050406030204" pitchFamily="18" charset="0"/>
                        </a:rPr>
                        <m:t>𝑔</m:t>
                      </m:r>
                      <m:d>
                        <m:dPr>
                          <m:ctrlPr>
                            <a:rPr lang="en-AU" sz="2000" i="1">
                              <a:latin typeface="Cambria Math" panose="02040503050406030204" pitchFamily="18" charset="0"/>
                            </a:rPr>
                          </m:ctrlPr>
                        </m:dPr>
                        <m:e>
                          <m:r>
                            <a:rPr lang="en-AU" sz="2000" i="1">
                              <a:latin typeface="Cambria Math" panose="02040503050406030204" pitchFamily="18" charset="0"/>
                            </a:rPr>
                            <m:t>𝑥</m:t>
                          </m:r>
                        </m:e>
                      </m:d>
                      <m:r>
                        <a:rPr lang="en-AU" sz="2000" i="1">
                          <a:latin typeface="Cambria Math" panose="02040503050406030204" pitchFamily="18" charset="0"/>
                        </a:rPr>
                        <m:t>)</m:t>
                      </m:r>
                      <m:r>
                        <m:rPr>
                          <m:aln/>
                        </m:rPr>
                        <a:rPr lang="en-AU" sz="2000" i="1">
                          <a:latin typeface="Cambria Math" panose="02040503050406030204" pitchFamily="18" charset="0"/>
                        </a:rPr>
                        <m:t>=</m:t>
                      </m:r>
                      <m:r>
                        <a:rPr lang="en-AU" sz="2000" i="1">
                          <a:latin typeface="Cambria Math" panose="02040503050406030204" pitchFamily="18" charset="0"/>
                        </a:rPr>
                        <m:t>2</m:t>
                      </m:r>
                      <m:d>
                        <m:dPr>
                          <m:ctrlPr>
                            <a:rPr lang="en-AU" sz="2000" i="1">
                              <a:latin typeface="Cambria Math" panose="02040503050406030204" pitchFamily="18" charset="0"/>
                            </a:rPr>
                          </m:ctrlPr>
                        </m:dPr>
                        <m:e>
                          <m:sSup>
                            <m:sSupPr>
                              <m:ctrlPr>
                                <a:rPr lang="en-AU" sz="2000" i="1">
                                  <a:latin typeface="Cambria Math" panose="02040503050406030204" pitchFamily="18" charset="0"/>
                                </a:rPr>
                              </m:ctrlPr>
                            </m:sSupPr>
                            <m:e>
                              <m:r>
                                <a:rPr lang="en-AU" sz="2000" i="1">
                                  <a:latin typeface="Cambria Math" panose="02040503050406030204" pitchFamily="18" charset="0"/>
                                </a:rPr>
                                <m:t>𝑥</m:t>
                              </m:r>
                            </m:e>
                            <m:sup>
                              <m:r>
                                <a:rPr lang="en-AU" sz="2000" i="1">
                                  <a:latin typeface="Cambria Math" panose="02040503050406030204" pitchFamily="18" charset="0"/>
                                </a:rPr>
                                <m:t>2</m:t>
                              </m:r>
                            </m:sup>
                          </m:sSup>
                          <m:r>
                            <a:rPr lang="en-AU" sz="2000" i="1">
                              <a:latin typeface="Cambria Math" panose="02040503050406030204" pitchFamily="18" charset="0"/>
                            </a:rPr>
                            <m:t>−1</m:t>
                          </m:r>
                        </m:e>
                      </m:d>
                      <m:r>
                        <a:rPr lang="en-AU" sz="2000" i="1">
                          <a:latin typeface="Cambria Math" panose="02040503050406030204" pitchFamily="18" charset="0"/>
                        </a:rPr>
                        <m:t>+3</m:t>
                      </m:r>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2</m:t>
                      </m:r>
                      <m:sSup>
                        <m:sSupPr>
                          <m:ctrlPr>
                            <a:rPr lang="en-AU" sz="2000" i="1">
                              <a:latin typeface="Cambria Math" panose="02040503050406030204" pitchFamily="18" charset="0"/>
                            </a:rPr>
                          </m:ctrlPr>
                        </m:sSupPr>
                        <m:e>
                          <m:r>
                            <a:rPr lang="en-AU" sz="2000" i="1">
                              <a:latin typeface="Cambria Math" panose="02040503050406030204" pitchFamily="18" charset="0"/>
                            </a:rPr>
                            <m:t>𝑥</m:t>
                          </m:r>
                        </m:e>
                        <m:sup>
                          <m:r>
                            <a:rPr lang="en-AU" sz="2000" i="1">
                              <a:latin typeface="Cambria Math" panose="02040503050406030204" pitchFamily="18" charset="0"/>
                            </a:rPr>
                            <m:t>2</m:t>
                          </m:r>
                        </m:sup>
                      </m:sSup>
                      <m:r>
                        <a:rPr lang="en-AU" sz="2000" i="1">
                          <a:latin typeface="Cambria Math" panose="02040503050406030204" pitchFamily="18" charset="0"/>
                        </a:rPr>
                        <m:t>−2+3</m:t>
                      </m:r>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2</m:t>
                      </m:r>
                      <m:sSup>
                        <m:sSupPr>
                          <m:ctrlPr>
                            <a:rPr lang="en-AU" sz="2000" i="1">
                              <a:latin typeface="Cambria Math" panose="02040503050406030204" pitchFamily="18" charset="0"/>
                            </a:rPr>
                          </m:ctrlPr>
                        </m:sSupPr>
                        <m:e>
                          <m:r>
                            <a:rPr lang="en-AU" sz="2000" i="1">
                              <a:latin typeface="Cambria Math" panose="02040503050406030204" pitchFamily="18" charset="0"/>
                            </a:rPr>
                            <m:t>𝑥</m:t>
                          </m:r>
                        </m:e>
                        <m:sup>
                          <m:r>
                            <a:rPr lang="en-AU" sz="2000" i="1">
                              <a:latin typeface="Cambria Math" panose="02040503050406030204" pitchFamily="18" charset="0"/>
                            </a:rPr>
                            <m:t>2</m:t>
                          </m:r>
                        </m:sup>
                      </m:sSup>
                      <m:r>
                        <a:rPr lang="en-AU" sz="2000" i="1">
                          <a:latin typeface="Cambria Math" panose="02040503050406030204" pitchFamily="18" charset="0"/>
                        </a:rPr>
                        <m:t>+1</m:t>
                      </m:r>
                    </m:oMath>
                  </m:oMathPara>
                </a14:m>
                <a:endParaRPr lang="en-AU" sz="2000" i="1" dirty="0"/>
              </a:p>
              <a:p>
                <a:pPr marL="0" marR="0" lvl="0" indent="0"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2</m:t>
                              </m:r>
                            </m:e>
                          </m:d>
                        </m:e>
                      </m:d>
                      <m:r>
                        <a:rPr lang="en-AU" sz="2000" b="0" i="1" smtClean="0">
                          <a:latin typeface="Cambria Math" panose="02040503050406030204" pitchFamily="18" charset="0"/>
                        </a:rPr>
                        <m:t>=2</m:t>
                      </m:r>
                      <m:sSup>
                        <m:sSupPr>
                          <m:ctrlPr>
                            <a:rPr lang="en-AU" sz="2000" b="0" i="1" smtClean="0">
                              <a:latin typeface="Cambria Math" panose="02040503050406030204" pitchFamily="18" charset="0"/>
                            </a:rPr>
                          </m:ctrlPr>
                        </m:sSupPr>
                        <m:e>
                          <m:d>
                            <m:dPr>
                              <m:ctrlPr>
                                <a:rPr lang="en-AU" sz="2000" b="0" i="1" smtClean="0">
                                  <a:latin typeface="Cambria Math" panose="02040503050406030204" pitchFamily="18" charset="0"/>
                                </a:rPr>
                              </m:ctrlPr>
                            </m:dPr>
                            <m:e>
                              <m:r>
                                <a:rPr lang="en-AU" sz="2000" b="0" i="1" smtClean="0">
                                  <a:latin typeface="Cambria Math" panose="02040503050406030204" pitchFamily="18" charset="0"/>
                                </a:rPr>
                                <m:t>2</m:t>
                              </m:r>
                            </m:e>
                          </m:d>
                        </m:e>
                        <m:sup>
                          <m:r>
                            <a:rPr lang="en-AU" sz="2000" b="0" i="1" smtClean="0">
                              <a:latin typeface="Cambria Math" panose="02040503050406030204" pitchFamily="18" charset="0"/>
                            </a:rPr>
                            <m:t>2</m:t>
                          </m:r>
                        </m:sup>
                      </m:sSup>
                      <m:r>
                        <a:rPr lang="en-AU" sz="2000" b="0" i="1" smtClean="0">
                          <a:latin typeface="Cambria Math" panose="02040503050406030204" pitchFamily="18" charset="0"/>
                        </a:rPr>
                        <m:t>+1</m:t>
                      </m:r>
                    </m:oMath>
                  </m:oMathPara>
                </a14:m>
                <a:endParaRPr lang="en-AU" sz="2000" i="1" dirty="0"/>
              </a:p>
              <a:p>
                <a:pPr marL="1162050" marR="0" lvl="0"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=9</m:t>
                      </m:r>
                    </m:oMath>
                  </m:oMathPara>
                </a14:m>
                <a:endParaRPr lang="en-AU" sz="2000" i="1" dirty="0"/>
              </a:p>
            </p:txBody>
          </p:sp>
        </mc:Choice>
        <mc:Fallback xmlns="">
          <p:sp>
            <p:nvSpPr>
              <p:cNvPr id="12" name="TextBox 11">
                <a:extLst>
                  <a:ext uri="{FF2B5EF4-FFF2-40B4-BE49-F238E27FC236}">
                    <a16:creationId xmlns:a16="http://schemas.microsoft.com/office/drawing/2014/main" id="{C7CE3F31-6207-620A-3D72-393AE2AEDC19}"/>
                  </a:ext>
                </a:extLst>
              </p:cNvPr>
              <p:cNvSpPr txBox="1">
                <a:spLocks noRot="1" noChangeAspect="1" noMove="1" noResize="1" noEditPoints="1" noAdjustHandles="1" noChangeArrowheads="1" noChangeShapeType="1" noTextEdit="1"/>
              </p:cNvSpPr>
              <p:nvPr/>
            </p:nvSpPr>
            <p:spPr>
              <a:xfrm>
                <a:off x="359999" y="3121061"/>
                <a:ext cx="3646676" cy="3002232"/>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ounded Rectangular Callout 1" descr="A speech bubble with a self explanation prompt asking “What step has Mark forgotten to do?”">
                <a:extLst>
                  <a:ext uri="{FF2B5EF4-FFF2-40B4-BE49-F238E27FC236}">
                    <a16:creationId xmlns:a16="http://schemas.microsoft.com/office/drawing/2014/main" id="{FF36A4B0-8E04-6A11-BA67-27A8024B5666}"/>
                  </a:ext>
                </a:extLst>
              </p:cNvPr>
              <p:cNvSpPr/>
              <p:nvPr/>
            </p:nvSpPr>
            <p:spPr>
              <a:xfrm>
                <a:off x="4006675" y="2743555"/>
                <a:ext cx="3429332" cy="1015172"/>
              </a:xfrm>
              <a:prstGeom prst="wedgeRoundRectCallout">
                <a:avLst>
                  <a:gd name="adj1" fmla="val -69773"/>
                  <a:gd name="adj2" fmla="val 202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Why has </a:t>
                </a:r>
                <a14:m>
                  <m:oMath xmlns:m="http://schemas.openxmlformats.org/officeDocument/2006/math">
                    <m:r>
                      <a:rPr lang="en-AU" sz="2000" b="0" i="1" noProof="0" smtClean="0">
                        <a:solidFill>
                          <a:srgbClr val="FFFFFF"/>
                        </a:solidFill>
                        <a:latin typeface="Cambria Math" panose="02040503050406030204" pitchFamily="18" charset="0"/>
                      </a:rPr>
                      <m:t>(</m:t>
                    </m:r>
                    <m:sSup>
                      <m:sSupPr>
                        <m:ctrlPr>
                          <a:rPr lang="en-AU" sz="2000" b="0" i="1" noProof="0" smtClean="0">
                            <a:solidFill>
                              <a:srgbClr val="FFFFFF"/>
                            </a:solidFill>
                            <a:latin typeface="Cambria Math" panose="02040503050406030204" pitchFamily="18" charset="0"/>
                          </a:rPr>
                        </m:ctrlPr>
                      </m:sSupPr>
                      <m:e>
                        <m:r>
                          <a:rPr lang="en-AU" sz="2000" b="0" i="1" noProof="0" smtClean="0">
                            <a:solidFill>
                              <a:srgbClr val="FFFFFF"/>
                            </a:solidFill>
                            <a:latin typeface="Cambria Math" panose="02040503050406030204" pitchFamily="18" charset="0"/>
                          </a:rPr>
                          <m:t>𝑥</m:t>
                        </m:r>
                      </m:e>
                      <m:sup>
                        <m:r>
                          <a:rPr lang="en-AU" sz="2000" b="0" i="1" noProof="0" smtClean="0">
                            <a:solidFill>
                              <a:srgbClr val="FFFFFF"/>
                            </a:solidFill>
                            <a:latin typeface="Cambria Math" panose="02040503050406030204" pitchFamily="18" charset="0"/>
                          </a:rPr>
                          <m:t>2</m:t>
                        </m:r>
                      </m:sup>
                    </m:sSup>
                    <m:r>
                      <a:rPr lang="en-AU" sz="2000" b="0" i="1" noProof="0" smtClean="0">
                        <a:solidFill>
                          <a:srgbClr val="FFFFFF"/>
                        </a:solidFill>
                        <a:latin typeface="Cambria Math" panose="02040503050406030204" pitchFamily="18" charset="0"/>
                      </a:rPr>
                      <m:t>−1)</m:t>
                    </m:r>
                  </m:oMath>
                </a14:m>
                <a:r>
                  <a:rPr kumimoji="0" lang="en-AU" sz="2000" b="0" i="0" u="none" strike="noStrike" kern="1200" cap="none" spc="0" normalizeH="0" baseline="0" noProof="0" dirty="0">
                    <a:ln>
                      <a:noFill/>
                    </a:ln>
                    <a:solidFill>
                      <a:srgbClr val="FFFFFF"/>
                    </a:solidFill>
                    <a:effectLst/>
                    <a:uLnTx/>
                    <a:uFillTx/>
                  </a:rPr>
                  <a:t> appeared in this line of working?</a:t>
                </a:r>
              </a:p>
            </p:txBody>
          </p:sp>
        </mc:Choice>
        <mc:Fallback xmlns="">
          <p:sp>
            <p:nvSpPr>
              <p:cNvPr id="7" name="Rounded Rectangular Callout 1" descr="A speech bubble with a self explanation prompt asking “What step has Mark forgotten to do?”">
                <a:extLst>
                  <a:ext uri="{FF2B5EF4-FFF2-40B4-BE49-F238E27FC236}">
                    <a16:creationId xmlns:a16="http://schemas.microsoft.com/office/drawing/2014/main" id="{FF36A4B0-8E04-6A11-BA67-27A8024B5666}"/>
                  </a:ext>
                </a:extLst>
              </p:cNvPr>
              <p:cNvSpPr>
                <a:spLocks noRot="1" noChangeAspect="1" noMove="1" noResize="1" noEditPoints="1" noAdjustHandles="1" noChangeArrowheads="1" noChangeShapeType="1" noTextEdit="1"/>
              </p:cNvSpPr>
              <p:nvPr/>
            </p:nvSpPr>
            <p:spPr>
              <a:xfrm>
                <a:off x="4006675" y="2743555"/>
                <a:ext cx="3429332" cy="1015172"/>
              </a:xfrm>
              <a:prstGeom prst="wedgeRoundRectCallout">
                <a:avLst>
                  <a:gd name="adj1" fmla="val -69773"/>
                  <a:gd name="adj2" fmla="val 20273"/>
                  <a:gd name="adj3" fmla="val 16667"/>
                </a:avLst>
              </a:prstGeom>
              <a:blipFill>
                <a:blip r:embed="rId4"/>
                <a:stretch>
                  <a:fillRect r="-1028" b="-769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ounded Rectangular Callout 1" descr="A speech bubble with a self explanation prompt asking “What step has Mark forgotten to do?”">
                <a:extLst>
                  <a:ext uri="{FF2B5EF4-FFF2-40B4-BE49-F238E27FC236}">
                    <a16:creationId xmlns:a16="http://schemas.microsoft.com/office/drawing/2014/main" id="{130912E4-6814-7419-EB97-86A0F9E2FD46}"/>
                  </a:ext>
                </a:extLst>
              </p:cNvPr>
              <p:cNvSpPr/>
              <p:nvPr/>
            </p:nvSpPr>
            <p:spPr>
              <a:xfrm>
                <a:off x="3621617" y="4783328"/>
                <a:ext cx="3429332" cy="1015172"/>
              </a:xfrm>
              <a:prstGeom prst="wedgeRoundRectCallout">
                <a:avLst>
                  <a:gd name="adj1" fmla="val -70089"/>
                  <a:gd name="adj2" fmla="val -2119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How else could </a:t>
                </a:r>
                <a14:m>
                  <m:oMath xmlns:m="http://schemas.openxmlformats.org/officeDocument/2006/math">
                    <m:r>
                      <a:rPr lang="en-AU" sz="2000" b="0" i="1" noProof="0" smtClean="0">
                        <a:solidFill>
                          <a:srgbClr val="FFFFFF"/>
                        </a:solidFill>
                        <a:latin typeface="Cambria Math" panose="02040503050406030204" pitchFamily="18" charset="0"/>
                      </a:rPr>
                      <m:t>𝑓</m:t>
                    </m:r>
                    <m:r>
                      <a:rPr lang="en-AU" sz="2000" b="0" i="1" noProof="0" smtClean="0">
                        <a:solidFill>
                          <a:srgbClr val="FFFFFF"/>
                        </a:solidFill>
                        <a:latin typeface="Cambria Math" panose="02040503050406030204" pitchFamily="18" charset="0"/>
                      </a:rPr>
                      <m:t>(</m:t>
                    </m:r>
                    <m:r>
                      <a:rPr lang="en-AU" sz="2000" b="0" i="1" noProof="0" smtClean="0">
                        <a:solidFill>
                          <a:srgbClr val="FFFFFF"/>
                        </a:solidFill>
                        <a:latin typeface="Cambria Math" panose="02040503050406030204" pitchFamily="18" charset="0"/>
                      </a:rPr>
                      <m:t>𝑔</m:t>
                    </m:r>
                    <m:d>
                      <m:dPr>
                        <m:ctrlPr>
                          <a:rPr lang="en-AU" sz="2000" b="0" i="1" noProof="0" smtClean="0">
                            <a:solidFill>
                              <a:srgbClr val="FFFFFF"/>
                            </a:solidFill>
                            <a:latin typeface="Cambria Math" panose="02040503050406030204" pitchFamily="18" charset="0"/>
                          </a:rPr>
                        </m:ctrlPr>
                      </m:dPr>
                      <m:e>
                        <m:r>
                          <a:rPr lang="en-AU" sz="2000" b="0" i="1" noProof="0" smtClean="0">
                            <a:solidFill>
                              <a:srgbClr val="FFFFFF"/>
                            </a:solidFill>
                            <a:latin typeface="Cambria Math" panose="02040503050406030204" pitchFamily="18" charset="0"/>
                          </a:rPr>
                          <m:t>2</m:t>
                        </m:r>
                      </m:e>
                    </m:d>
                  </m:oMath>
                </a14:m>
                <a:r>
                  <a:rPr kumimoji="0" lang="en-AU" sz="2000" b="0" i="0" u="none" strike="noStrike" kern="1200" cap="none" spc="0" normalizeH="0" baseline="0" noProof="0" dirty="0">
                    <a:ln>
                      <a:noFill/>
                    </a:ln>
                    <a:solidFill>
                      <a:srgbClr val="FFFFFF"/>
                    </a:solidFill>
                    <a:effectLst/>
                    <a:uLnTx/>
                    <a:uFillTx/>
                  </a:rPr>
                  <a:t> be evaluated? </a:t>
                </a:r>
              </a:p>
            </p:txBody>
          </p:sp>
        </mc:Choice>
        <mc:Fallback xmlns="">
          <p:sp>
            <p:nvSpPr>
              <p:cNvPr id="6" name="Rounded Rectangular Callout 1" descr="A speech bubble with a self explanation prompt asking “What step has Mark forgotten to do?”">
                <a:extLst>
                  <a:ext uri="{FF2B5EF4-FFF2-40B4-BE49-F238E27FC236}">
                    <a16:creationId xmlns:a16="http://schemas.microsoft.com/office/drawing/2014/main" id="{130912E4-6814-7419-EB97-86A0F9E2FD46}"/>
                  </a:ext>
                </a:extLst>
              </p:cNvPr>
              <p:cNvSpPr>
                <a:spLocks noRot="1" noChangeAspect="1" noMove="1" noResize="1" noEditPoints="1" noAdjustHandles="1" noChangeArrowheads="1" noChangeShapeType="1" noTextEdit="1"/>
              </p:cNvSpPr>
              <p:nvPr/>
            </p:nvSpPr>
            <p:spPr>
              <a:xfrm>
                <a:off x="3621617" y="4783328"/>
                <a:ext cx="3429332" cy="1015172"/>
              </a:xfrm>
              <a:prstGeom prst="wedgeRoundRectCallout">
                <a:avLst>
                  <a:gd name="adj1" fmla="val -70089"/>
                  <a:gd name="adj2" fmla="val -21193"/>
                  <a:gd name="adj3" fmla="val 16667"/>
                </a:avLst>
              </a:prstGeom>
              <a:blipFill>
                <a:blip r:embed="rId5"/>
                <a:stretch>
                  <a:fillRect b="-7143"/>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0D1E2E04-FD27-BE7F-10A4-7EA7972D3C0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072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4428A-8F43-16AB-76AF-DC28A5311A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0014FE-FA32-9523-99B8-527717F8C9D6}"/>
              </a:ext>
            </a:extLst>
          </p:cNvPr>
          <p:cNvSpPr>
            <a:spLocks noGrp="1"/>
          </p:cNvSpPr>
          <p:nvPr>
            <p:ph type="title"/>
          </p:nvPr>
        </p:nvSpPr>
        <p:spPr/>
        <p:txBody>
          <a:bodyPr/>
          <a:lstStyle/>
          <a:p>
            <a:r>
              <a:rPr lang="en-AU" dirty="0">
                <a:latin typeface="+mj-lt"/>
              </a:rPr>
              <a:t>Composite functions (4)</a:t>
            </a:r>
          </a:p>
        </p:txBody>
      </p:sp>
      <p:sp>
        <p:nvSpPr>
          <p:cNvPr id="4" name="Text Placeholder 3">
            <a:extLst>
              <a:ext uri="{FF2B5EF4-FFF2-40B4-BE49-F238E27FC236}">
                <a16:creationId xmlns:a16="http://schemas.microsoft.com/office/drawing/2014/main" id="{EEDBB30C-510B-3892-1C19-870DD97A0572}"/>
              </a:ext>
            </a:extLst>
          </p:cNvPr>
          <p:cNvSpPr>
            <a:spLocks noGrp="1"/>
          </p:cNvSpPr>
          <p:nvPr>
            <p:ph type="body" sz="quarter" idx="18"/>
          </p:nvPr>
        </p:nvSpPr>
        <p:spPr/>
        <p:txBody>
          <a:bodyPr/>
          <a:lstStyle/>
          <a:p>
            <a:r>
              <a:rPr lang="en-AU" dirty="0">
                <a:latin typeface="+mj-lt"/>
              </a:rPr>
              <a:t>Your turn – question 2</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710787F6-7337-ADFE-A6B5-7BB1DF22F654}"/>
                  </a:ext>
                </a:extLst>
              </p:cNvPr>
              <p:cNvSpPr>
                <a:spLocks noGrp="1"/>
              </p:cNvSpPr>
              <p:nvPr>
                <p:ph type="body" sz="quarter" idx="17"/>
              </p:nvPr>
            </p:nvSpPr>
            <p:spPr/>
            <p:txBody>
              <a:bodyPr/>
              <a:lstStyle/>
              <a:p>
                <a:r>
                  <a:rPr lang="en-AU" dirty="0">
                    <a:latin typeface="+mn-lt"/>
                  </a:rPr>
                  <a:t>Given that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=2</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 </m:t>
                    </m:r>
                  </m:oMath>
                </a14:m>
                <a:r>
                  <a:rPr lang="en-AU" dirty="0">
                    <a:latin typeface="+mn-lt"/>
                  </a:rPr>
                  <a:t>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=5</m:t>
                    </m:r>
                    <m:r>
                      <a:rPr lang="en-AU" b="0" i="1" smtClean="0">
                        <a:latin typeface="Cambria Math" panose="02040503050406030204" pitchFamily="18" charset="0"/>
                      </a:rPr>
                      <m:t>𝑥</m:t>
                    </m:r>
                    <m:r>
                      <a:rPr lang="en-AU" b="0" i="1" smtClean="0">
                        <a:latin typeface="Cambria Math" panose="02040503050406030204" pitchFamily="18" charset="0"/>
                      </a:rPr>
                      <m:t>−1</m:t>
                    </m:r>
                  </m:oMath>
                </a14:m>
                <a:r>
                  <a:rPr lang="en-AU" dirty="0">
                    <a:latin typeface="+mn-lt"/>
                  </a:rPr>
                  <a:t>, by first finding an expression for </a:t>
                </a:r>
                <a14:m>
                  <m:oMath xmlns:m="http://schemas.openxmlformats.org/officeDocument/2006/math">
                    <m:r>
                      <a:rPr lang="en-AU" i="1" dirty="0">
                        <a:latin typeface="Cambria Math" panose="02040503050406030204" pitchFamily="18" charset="0"/>
                      </a:rPr>
                      <m:t>𝑓</m:t>
                    </m:r>
                    <m:r>
                      <a:rPr lang="en-AU" i="1" dirty="0">
                        <a:latin typeface="Cambria Math" panose="02040503050406030204" pitchFamily="18" charset="0"/>
                      </a:rPr>
                      <m:t>(</m:t>
                    </m:r>
                    <m:r>
                      <a:rPr lang="en-AU" i="1" dirty="0">
                        <a:latin typeface="Cambria Math" panose="02040503050406030204" pitchFamily="18" charset="0"/>
                      </a:rPr>
                      <m:t>𝑔</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m:t>
                    </m:r>
                  </m:oMath>
                </a14:m>
                <a:r>
                  <a:rPr lang="en-AU" dirty="0">
                    <a:latin typeface="+mn-lt"/>
                  </a:rPr>
                  <a:t>, evaluate </a:t>
                </a:r>
                <a14:m>
                  <m:oMath xmlns:m="http://schemas.openxmlformats.org/officeDocument/2006/math">
                    <m:r>
                      <a:rPr lang="en-AU" i="1" dirty="0">
                        <a:latin typeface="Cambria Math" panose="02040503050406030204" pitchFamily="18" charset="0"/>
                      </a:rPr>
                      <m:t>𝑓</m:t>
                    </m:r>
                    <m:d>
                      <m:dPr>
                        <m:ctrlPr>
                          <a:rPr lang="en-AU" i="1" dirty="0">
                            <a:latin typeface="Cambria Math" panose="02040503050406030204" pitchFamily="18" charset="0"/>
                          </a:rPr>
                        </m:ctrlPr>
                      </m:dPr>
                      <m:e>
                        <m:r>
                          <a:rPr lang="en-AU" i="1" dirty="0">
                            <a:latin typeface="Cambria Math" panose="02040503050406030204" pitchFamily="18" charset="0"/>
                          </a:rPr>
                          <m:t>𝑔</m:t>
                        </m:r>
                        <m:d>
                          <m:dPr>
                            <m:ctrlPr>
                              <a:rPr lang="en-AU" i="1" dirty="0">
                                <a:latin typeface="Cambria Math" panose="02040503050406030204" pitchFamily="18" charset="0"/>
                              </a:rPr>
                            </m:ctrlPr>
                          </m:dPr>
                          <m:e>
                            <m:r>
                              <a:rPr lang="en-AU" b="0" i="1" dirty="0" smtClean="0">
                                <a:latin typeface="Cambria Math" panose="02040503050406030204" pitchFamily="18" charset="0"/>
                              </a:rPr>
                              <m:t>2</m:t>
                            </m:r>
                          </m:e>
                        </m:d>
                      </m:e>
                    </m:d>
                    <m:r>
                      <a:rPr lang="en-AU" b="0" i="1" dirty="0" smtClean="0">
                        <a:latin typeface="Cambria Math" panose="02040503050406030204" pitchFamily="18" charset="0"/>
                      </a:rPr>
                      <m:t>.</m:t>
                    </m:r>
                  </m:oMath>
                </a14:m>
                <a:endParaRPr lang="en-AU" i="1" dirty="0">
                  <a:latin typeface="+mn-lt"/>
                </a:endParaRPr>
              </a:p>
              <a:p>
                <a:pPr/>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e>
                      </m:d>
                      <m:r>
                        <m:rPr>
                          <m:aln/>
                        </m:rPr>
                        <a:rPr lang="en-AU" b="0" i="1" smtClean="0">
                          <a:latin typeface="Cambria Math" panose="02040503050406030204" pitchFamily="18" charset="0"/>
                        </a:rPr>
                        <m:t>=</m:t>
                      </m:r>
                      <m:r>
                        <a:rPr lang="en-AU" b="0" i="1" smtClean="0">
                          <a:latin typeface="Cambria Math" panose="02040503050406030204" pitchFamily="18" charset="0"/>
                        </a:rPr>
                        <m:t>2</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5</m:t>
                              </m:r>
                              <m:r>
                                <a:rPr lang="en-AU" b="0" i="1" smtClean="0">
                                  <a:latin typeface="Cambria Math" panose="02040503050406030204" pitchFamily="18" charset="0"/>
                                </a:rPr>
                                <m:t>𝑥</m:t>
                              </m:r>
                              <m:r>
                                <a:rPr lang="en-AU" b="0" i="1" smtClean="0">
                                  <a:latin typeface="Cambria Math" panose="02040503050406030204" pitchFamily="18" charset="0"/>
                                </a:rPr>
                                <m:t>−1</m:t>
                              </m:r>
                            </m:e>
                          </m:d>
                        </m:e>
                        <m:sup>
                          <m:r>
                            <a:rPr lang="en-AU" b="0" i="1" smtClean="0">
                              <a:latin typeface="Cambria Math" panose="02040503050406030204" pitchFamily="18" charset="0"/>
                            </a:rPr>
                            <m:t>2</m:t>
                          </m:r>
                        </m:sup>
                      </m:sSup>
                    </m:oMath>
                    <m:oMath xmlns:m="http://schemas.openxmlformats.org/officeDocument/2006/math">
                      <m:r>
                        <m:rPr>
                          <m:aln/>
                        </m:rPr>
                        <a:rPr lang="en-AU" b="0" i="1" smtClean="0">
                          <a:latin typeface="Cambria Math" panose="02040503050406030204" pitchFamily="18" charset="0"/>
                        </a:rPr>
                        <m:t>=</m:t>
                      </m:r>
                      <m:r>
                        <a:rPr lang="en-AU" b="0" i="1" smtClean="0">
                          <a:latin typeface="Cambria Math" panose="02040503050406030204" pitchFamily="18" charset="0"/>
                        </a:rPr>
                        <m:t>2(5</m:t>
                      </m:r>
                      <m:r>
                        <a:rPr lang="en-AU" b="0" i="1" smtClean="0">
                          <a:latin typeface="Cambria Math" panose="02040503050406030204" pitchFamily="18" charset="0"/>
                        </a:rPr>
                        <m:t>𝑥</m:t>
                      </m:r>
                      <m:r>
                        <a:rPr lang="en-AU" b="0" i="1" smtClean="0">
                          <a:latin typeface="Cambria Math" panose="02040503050406030204" pitchFamily="18" charset="0"/>
                        </a:rPr>
                        <m:t>−1)(5</m:t>
                      </m:r>
                      <m:r>
                        <a:rPr lang="en-AU" b="0" i="1" smtClean="0">
                          <a:latin typeface="Cambria Math" panose="02040503050406030204" pitchFamily="18" charset="0"/>
                        </a:rPr>
                        <m:t>𝑥</m:t>
                      </m:r>
                      <m:r>
                        <a:rPr lang="en-AU" b="0" i="1" smtClean="0">
                          <a:latin typeface="Cambria Math" panose="02040503050406030204" pitchFamily="18" charset="0"/>
                        </a:rPr>
                        <m:t>−1)</m:t>
                      </m:r>
                    </m:oMath>
                  </m:oMathPara>
                </a14:m>
                <a:endParaRPr lang="en-AU" b="0" i="1" dirty="0">
                  <a:latin typeface="+mn-lt"/>
                </a:endParaRPr>
              </a:p>
              <a:p>
                <a:pPr marL="1165225"/>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=2(25</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−10</m:t>
                      </m:r>
                      <m:r>
                        <a:rPr lang="en-AU" b="0" i="1" smtClean="0">
                          <a:latin typeface="Cambria Math" panose="02040503050406030204" pitchFamily="18" charset="0"/>
                        </a:rPr>
                        <m:t>𝑥</m:t>
                      </m:r>
                      <m:r>
                        <a:rPr lang="en-AU" b="0" i="1" smtClean="0">
                          <a:latin typeface="Cambria Math" panose="02040503050406030204" pitchFamily="18" charset="0"/>
                        </a:rPr>
                        <m:t>+1)</m:t>
                      </m:r>
                    </m:oMath>
                    <m:oMath xmlns:m="http://schemas.openxmlformats.org/officeDocument/2006/math">
                      <m:r>
                        <m:rPr>
                          <m:aln/>
                        </m:rPr>
                        <a:rPr lang="en-AU" b="0" i="1" smtClean="0">
                          <a:latin typeface="Cambria Math" panose="02040503050406030204" pitchFamily="18" charset="0"/>
                        </a:rPr>
                        <m:t>=</m:t>
                      </m:r>
                      <m:r>
                        <a:rPr lang="en-AU" b="0" i="1" smtClean="0">
                          <a:latin typeface="Cambria Math" panose="02040503050406030204" pitchFamily="18" charset="0"/>
                        </a:rPr>
                        <m:t>50</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−20</m:t>
                      </m:r>
                      <m:r>
                        <a:rPr lang="en-AU" b="0" i="1" smtClean="0">
                          <a:latin typeface="Cambria Math" panose="02040503050406030204" pitchFamily="18" charset="0"/>
                        </a:rPr>
                        <m:t>𝑥</m:t>
                      </m:r>
                      <m:r>
                        <a:rPr lang="en-AU" b="0" i="1" smtClean="0">
                          <a:latin typeface="Cambria Math" panose="02040503050406030204" pitchFamily="18" charset="0"/>
                        </a:rPr>
                        <m:t>+2</m:t>
                      </m:r>
                    </m:oMath>
                  </m:oMathPara>
                </a14:m>
                <a:endParaRPr lang="en-AU" b="0" i="1" dirty="0">
                  <a:latin typeface="+mn-lt"/>
                </a:endParaRPr>
              </a:p>
              <a:p>
                <a:pPr/>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2</m:t>
                              </m:r>
                            </m:e>
                          </m:d>
                        </m:e>
                      </m:d>
                      <m:r>
                        <m:rPr>
                          <m:aln/>
                        </m:rPr>
                        <a:rPr lang="en-AU" b="0" i="1" smtClean="0">
                          <a:latin typeface="Cambria Math" panose="02040503050406030204" pitchFamily="18" charset="0"/>
                        </a:rPr>
                        <m:t>=</m:t>
                      </m:r>
                      <m:r>
                        <a:rPr lang="en-AU" b="0" i="1" smtClean="0">
                          <a:latin typeface="Cambria Math" panose="02040503050406030204" pitchFamily="18" charset="0"/>
                        </a:rPr>
                        <m:t>50</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2</m:t>
                              </m:r>
                            </m:e>
                          </m:d>
                        </m:e>
                        <m:sup>
                          <m:r>
                            <a:rPr lang="en-AU" b="0" i="1" smtClean="0">
                              <a:latin typeface="Cambria Math" panose="02040503050406030204" pitchFamily="18" charset="0"/>
                            </a:rPr>
                            <m:t>2</m:t>
                          </m:r>
                        </m:sup>
                      </m:sSup>
                      <m:r>
                        <a:rPr lang="en-AU" b="0" i="1" smtClean="0">
                          <a:latin typeface="Cambria Math" panose="02040503050406030204" pitchFamily="18" charset="0"/>
                        </a:rPr>
                        <m:t>−20</m:t>
                      </m:r>
                      <m:d>
                        <m:dPr>
                          <m:ctrlPr>
                            <a:rPr lang="en-AU" b="0" i="1" smtClean="0">
                              <a:latin typeface="Cambria Math" panose="02040503050406030204" pitchFamily="18" charset="0"/>
                            </a:rPr>
                          </m:ctrlPr>
                        </m:dPr>
                        <m:e>
                          <m:r>
                            <a:rPr lang="en-AU" b="0" i="1" smtClean="0">
                              <a:latin typeface="Cambria Math" panose="02040503050406030204" pitchFamily="18" charset="0"/>
                            </a:rPr>
                            <m:t>2</m:t>
                          </m:r>
                        </m:e>
                      </m:d>
                      <m:r>
                        <a:rPr lang="en-AU" b="0" i="1" smtClean="0">
                          <a:latin typeface="Cambria Math" panose="02040503050406030204" pitchFamily="18" charset="0"/>
                        </a:rPr>
                        <m:t>+2</m:t>
                      </m:r>
                    </m:oMath>
                    <m:oMath xmlns:m="http://schemas.openxmlformats.org/officeDocument/2006/math">
                      <m:r>
                        <m:rPr>
                          <m:aln/>
                        </m:rPr>
                        <a:rPr lang="en-AU" b="0" i="1" smtClean="0">
                          <a:latin typeface="Cambria Math" panose="02040503050406030204" pitchFamily="18" charset="0"/>
                        </a:rPr>
                        <m:t>=</m:t>
                      </m:r>
                      <m:r>
                        <a:rPr lang="en-AU" b="0" i="1" smtClean="0">
                          <a:latin typeface="Cambria Math" panose="02040503050406030204" pitchFamily="18" charset="0"/>
                        </a:rPr>
                        <m:t>162</m:t>
                      </m:r>
                    </m:oMath>
                  </m:oMathPara>
                </a14:m>
                <a:endParaRPr lang="en-AU" sz="1800" b="0" i="1" dirty="0">
                  <a:latin typeface="+mn-lt"/>
                </a:endParaRPr>
              </a:p>
            </p:txBody>
          </p:sp>
        </mc:Choice>
        <mc:Fallback xmlns="">
          <p:sp>
            <p:nvSpPr>
              <p:cNvPr id="5" name="Text Placeholder 4">
                <a:extLst>
                  <a:ext uri="{FF2B5EF4-FFF2-40B4-BE49-F238E27FC236}">
                    <a16:creationId xmlns:a16="http://schemas.microsoft.com/office/drawing/2014/main" id="{710787F6-7337-ADFE-A6B5-7BB1DF22F654}"/>
                  </a:ext>
                </a:extLst>
              </p:cNvPr>
              <p:cNvSpPr>
                <a:spLocks noGrp="1" noRot="1" noChangeAspect="1" noMove="1" noResize="1" noEditPoints="1" noAdjustHandles="1" noChangeArrowheads="1" noChangeShapeType="1" noTextEdit="1"/>
              </p:cNvSpPr>
              <p:nvPr>
                <p:ph type="body" sz="quarter" idx="17"/>
              </p:nvPr>
            </p:nvSpPr>
            <p:spPr>
              <a:blipFill>
                <a:blip r:embed="rId2"/>
                <a:stretch>
                  <a:fillRect l="-1327"/>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DDAC8672-7D5C-76E3-9F1A-830B5FA803E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581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6D0A-7090-AF43-B25C-4382E1EDA3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1CB5EC-DCB5-629E-2B88-88DAE7948EA6}"/>
              </a:ext>
            </a:extLst>
          </p:cNvPr>
          <p:cNvSpPr>
            <a:spLocks noGrp="1"/>
          </p:cNvSpPr>
          <p:nvPr>
            <p:ph type="title"/>
          </p:nvPr>
        </p:nvSpPr>
        <p:spPr/>
        <p:txBody>
          <a:bodyPr/>
          <a:lstStyle/>
          <a:p>
            <a:r>
              <a:rPr lang="en-AU" dirty="0">
                <a:latin typeface="+mj-lt"/>
              </a:rPr>
              <a:t>Non-example (1)</a:t>
            </a:r>
          </a:p>
        </p:txBody>
      </p:sp>
      <p:sp>
        <p:nvSpPr>
          <p:cNvPr id="4" name="Text Placeholder 3">
            <a:extLst>
              <a:ext uri="{FF2B5EF4-FFF2-40B4-BE49-F238E27FC236}">
                <a16:creationId xmlns:a16="http://schemas.microsoft.com/office/drawing/2014/main" id="{1DB63534-BE61-88C1-D768-936896FCE29D}"/>
              </a:ext>
            </a:extLst>
          </p:cNvPr>
          <p:cNvSpPr>
            <a:spLocks noGrp="1"/>
          </p:cNvSpPr>
          <p:nvPr>
            <p:ph type="body" sz="quarter" idx="18"/>
          </p:nvPr>
        </p:nvSpPr>
        <p:spPr/>
        <p:txBody>
          <a:bodyPr/>
          <a:lstStyle/>
          <a:p>
            <a:r>
              <a:rPr lang="en-AU" dirty="0">
                <a:latin typeface="+mj-lt"/>
              </a:rPr>
              <a:t>Incorrect example 1</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F854301-C9A4-D770-246E-94520485D848}"/>
                  </a:ext>
                </a:extLst>
              </p:cNvPr>
              <p:cNvSpPr>
                <a:spLocks noGrp="1"/>
              </p:cNvSpPr>
              <p:nvPr>
                <p:ph type="body" sz="quarter" idx="17"/>
              </p:nvPr>
            </p:nvSpPr>
            <p:spPr>
              <a:xfrm>
                <a:off x="360000" y="1567086"/>
                <a:ext cx="11484000" cy="1156449"/>
              </a:xfrm>
            </p:spPr>
            <p:txBody>
              <a:bodyPr/>
              <a:lstStyle/>
              <a:p>
                <a:r>
                  <a:rPr lang="en-AU" dirty="0">
                    <a:latin typeface="+mn-lt"/>
                  </a:rPr>
                  <a:t>Brooke attempted to write the composite function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e>
                    </m:d>
                  </m:oMath>
                </a14:m>
                <a:r>
                  <a:rPr lang="en-AU" dirty="0">
                    <a:latin typeface="+mn-lt"/>
                  </a:rPr>
                  <a:t> but made an error.</a:t>
                </a:r>
              </a:p>
              <a:p>
                <a:r>
                  <a:rPr lang="en-AU" dirty="0">
                    <a:latin typeface="+mn-lt"/>
                  </a:rPr>
                  <a:t>This is Brooke’s attempt.</a:t>
                </a:r>
              </a:p>
            </p:txBody>
          </p:sp>
        </mc:Choice>
        <mc:Fallback xmlns="">
          <p:sp>
            <p:nvSpPr>
              <p:cNvPr id="5" name="Text Placeholder 4">
                <a:extLst>
                  <a:ext uri="{FF2B5EF4-FFF2-40B4-BE49-F238E27FC236}">
                    <a16:creationId xmlns:a16="http://schemas.microsoft.com/office/drawing/2014/main" id="{BF854301-C9A4-D770-246E-94520485D848}"/>
                  </a:ext>
                </a:extLst>
              </p:cNvPr>
              <p:cNvSpPr>
                <a:spLocks noGrp="1" noRot="1" noChangeAspect="1" noMove="1" noResize="1" noEditPoints="1" noAdjustHandles="1" noChangeArrowheads="1" noChangeShapeType="1" noTextEdit="1"/>
              </p:cNvSpPr>
              <p:nvPr>
                <p:ph type="body" sz="quarter" idx="17"/>
              </p:nvPr>
            </p:nvSpPr>
            <p:spPr>
              <a:xfrm>
                <a:off x="360000" y="1567086"/>
                <a:ext cx="11484000" cy="1156449"/>
              </a:xfrm>
              <a:blipFill>
                <a:blip r:embed="rId2"/>
                <a:stretch>
                  <a:fillRect l="-1327" b="-6316"/>
                </a:stretch>
              </a:blipFill>
            </p:spPr>
            <p:txBody>
              <a:bodyPr/>
              <a:lstStyle/>
              <a:p>
                <a:r>
                  <a:rPr lang="en-AU">
                    <a:noFill/>
                  </a:rPr>
                  <a:t> </a:t>
                </a:r>
              </a:p>
            </p:txBody>
          </p:sp>
        </mc:Fallback>
      </mc:AlternateContent>
      <p:pic>
        <p:nvPicPr>
          <p:cNvPr id="7" name="Picture 6" descr="Image of a student sample. Student attempts to find the composite function of f(x) and g(x), but they make a mistake by not squaring the whole part of g(x).">
            <a:extLst>
              <a:ext uri="{FF2B5EF4-FFF2-40B4-BE49-F238E27FC236}">
                <a16:creationId xmlns:a16="http://schemas.microsoft.com/office/drawing/2014/main" id="{FA03B4F5-1CB6-338A-199D-013886E04A6F}"/>
              </a:ext>
            </a:extLst>
          </p:cNvPr>
          <p:cNvPicPr>
            <a:picLocks noChangeAspect="1"/>
          </p:cNvPicPr>
          <p:nvPr/>
        </p:nvPicPr>
        <p:blipFill>
          <a:blip r:embed="rId3"/>
          <a:stretch>
            <a:fillRect/>
          </a:stretch>
        </p:blipFill>
        <p:spPr>
          <a:xfrm>
            <a:off x="360000" y="2998086"/>
            <a:ext cx="8885688" cy="3047440"/>
          </a:xfrm>
          <a:prstGeom prst="rect">
            <a:avLst/>
          </a:prstGeom>
        </p:spPr>
      </p:pic>
      <p:sp>
        <p:nvSpPr>
          <p:cNvPr id="6" name="Rounded Rectangular Callout 1" descr="A speech bubble with a self explanation prompt asking “What step has Mark forgotten to do?”">
            <a:extLst>
              <a:ext uri="{FF2B5EF4-FFF2-40B4-BE49-F238E27FC236}">
                <a16:creationId xmlns:a16="http://schemas.microsoft.com/office/drawing/2014/main" id="{D186215A-029F-1D61-0E5C-F98778000FB3}"/>
              </a:ext>
            </a:extLst>
          </p:cNvPr>
          <p:cNvSpPr/>
          <p:nvPr/>
        </p:nvSpPr>
        <p:spPr>
          <a:xfrm>
            <a:off x="8465574" y="2723535"/>
            <a:ext cx="3378424" cy="1156449"/>
          </a:xfrm>
          <a:prstGeom prst="wedgeRoundRectCallout">
            <a:avLst>
              <a:gd name="adj1" fmla="val -64434"/>
              <a:gd name="adj2" fmla="val 224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Can you explain the error that was made?</a:t>
            </a:r>
            <a:endParaRPr kumimoji="0" lang="en-AU" sz="2000" b="0" i="0" u="none" strike="noStrike" kern="1200" cap="none" spc="0" normalizeH="0" baseline="0" noProof="0" dirty="0">
              <a:ln>
                <a:noFill/>
              </a:ln>
              <a:solidFill>
                <a:srgbClr val="FFFFFF"/>
              </a:solidFill>
              <a:effectLst/>
              <a:uLnTx/>
              <a:uFillTx/>
              <a:ea typeface="+mn-ea"/>
              <a:cs typeface="+mn-cs"/>
            </a:endParaRPr>
          </a:p>
        </p:txBody>
      </p:sp>
      <p:sp>
        <p:nvSpPr>
          <p:cNvPr id="2" name="Slide Number Placeholder 1">
            <a:extLst>
              <a:ext uri="{FF2B5EF4-FFF2-40B4-BE49-F238E27FC236}">
                <a16:creationId xmlns:a16="http://schemas.microsoft.com/office/drawing/2014/main" id="{47CE06C6-F458-FB4D-4B16-2073B05884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Tree>
    <p:extLst>
      <p:ext uri="{BB962C8B-B14F-4D97-AF65-F5344CB8AC3E}">
        <p14:creationId xmlns:p14="http://schemas.microsoft.com/office/powerpoint/2010/main" val="236767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8EE1-2325-A8B7-EB11-CF1235B188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F79571-9F9D-1792-A7DB-6F758A474989}"/>
              </a:ext>
            </a:extLst>
          </p:cNvPr>
          <p:cNvSpPr>
            <a:spLocks noGrp="1"/>
          </p:cNvSpPr>
          <p:nvPr>
            <p:ph type="title"/>
          </p:nvPr>
        </p:nvSpPr>
        <p:spPr/>
        <p:txBody>
          <a:bodyPr/>
          <a:lstStyle/>
          <a:p>
            <a:r>
              <a:rPr lang="en-AU" dirty="0">
                <a:latin typeface="+mj-lt"/>
              </a:rPr>
              <a:t>Correction (1)</a:t>
            </a:r>
          </a:p>
        </p:txBody>
      </p:sp>
      <p:sp>
        <p:nvSpPr>
          <p:cNvPr id="4" name="Text Placeholder 3">
            <a:extLst>
              <a:ext uri="{FF2B5EF4-FFF2-40B4-BE49-F238E27FC236}">
                <a16:creationId xmlns:a16="http://schemas.microsoft.com/office/drawing/2014/main" id="{D8B3E257-6C6D-906F-74C9-FD3579F58C9F}"/>
              </a:ext>
            </a:extLst>
          </p:cNvPr>
          <p:cNvSpPr>
            <a:spLocks noGrp="1"/>
          </p:cNvSpPr>
          <p:nvPr>
            <p:ph type="body" sz="quarter" idx="18"/>
          </p:nvPr>
        </p:nvSpPr>
        <p:spPr>
          <a:xfrm>
            <a:off x="354000" y="1002691"/>
            <a:ext cx="11483999" cy="310015"/>
          </a:xfrm>
        </p:spPr>
        <p:txBody>
          <a:bodyPr/>
          <a:lstStyle/>
          <a:p>
            <a:r>
              <a:rPr lang="en-AU" dirty="0">
                <a:latin typeface="+mj-lt"/>
              </a:rPr>
              <a:t>Your turn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CDB9C57-A4D8-F3F2-8DBD-91D6CBF48EEC}"/>
                  </a:ext>
                </a:extLst>
              </p:cNvPr>
              <p:cNvSpPr>
                <a:spLocks noGrp="1"/>
              </p:cNvSpPr>
              <p:nvPr>
                <p:ph type="body" sz="quarter" idx="17"/>
              </p:nvPr>
            </p:nvSpPr>
            <p:spPr>
              <a:xfrm>
                <a:off x="360000" y="1567086"/>
                <a:ext cx="11484000" cy="1156449"/>
              </a:xfrm>
            </p:spPr>
            <p:txBody>
              <a:bodyPr/>
              <a:lstStyle/>
              <a:p>
                <a:r>
                  <a:rPr lang="en-AU" dirty="0">
                    <a:latin typeface="+mn-lt"/>
                  </a:rPr>
                  <a:t>Write the expression for the composite function, </a:t>
                </a:r>
                <a14:m>
                  <m:oMath xmlns:m="http://schemas.openxmlformats.org/officeDocument/2006/math">
                    <m:r>
                      <a:rPr lang="en-AU" i="1" dirty="0" smtClean="0">
                        <a:latin typeface="Cambria Math" panose="02040503050406030204" pitchFamily="18" charset="0"/>
                      </a:rPr>
                      <m:t>𝑓</m:t>
                    </m:r>
                    <m:r>
                      <a:rPr lang="en-AU" i="1" dirty="0" smtClean="0">
                        <a:latin typeface="Cambria Math" panose="02040503050406030204" pitchFamily="18" charset="0"/>
                      </a:rPr>
                      <m:t>(</m:t>
                    </m:r>
                    <m:r>
                      <a:rPr lang="en-AU" i="1" dirty="0" smtClean="0">
                        <a:latin typeface="Cambria Math" panose="02040503050406030204" pitchFamily="18" charset="0"/>
                      </a:rPr>
                      <m:t>𝑔</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 </m:t>
                    </m:r>
                  </m:oMath>
                </a14:m>
                <a:r>
                  <a:rPr lang="en-AU" dirty="0">
                    <a:latin typeface="+mn-lt"/>
                  </a:rPr>
                  <a:t>given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2</m:t>
                        </m:r>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+1</m:t>
                    </m:r>
                  </m:oMath>
                </a14:m>
                <a:r>
                  <a:rPr lang="en-AU" dirty="0">
                    <a:latin typeface="+mn-lt"/>
                  </a:rPr>
                  <a:t> 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=4</m:t>
                    </m:r>
                    <m:r>
                      <a:rPr lang="en-AU" b="0" i="1" smtClean="0">
                        <a:latin typeface="Cambria Math" panose="02040503050406030204" pitchFamily="18" charset="0"/>
                      </a:rPr>
                      <m:t>𝑥</m:t>
                    </m:r>
                  </m:oMath>
                </a14:m>
                <a:r>
                  <a:rPr lang="en-AU" dirty="0">
                    <a:latin typeface="+mn-lt"/>
                  </a:rPr>
                  <a:t>.</a:t>
                </a:r>
              </a:p>
            </p:txBody>
          </p:sp>
        </mc:Choice>
        <mc:Fallback xmlns="">
          <p:sp>
            <p:nvSpPr>
              <p:cNvPr id="5" name="Text Placeholder 4">
                <a:extLst>
                  <a:ext uri="{FF2B5EF4-FFF2-40B4-BE49-F238E27FC236}">
                    <a16:creationId xmlns:a16="http://schemas.microsoft.com/office/drawing/2014/main" id="{1CDB9C57-A4D8-F3F2-8DBD-91D6CBF48EEC}"/>
                  </a:ext>
                </a:extLst>
              </p:cNvPr>
              <p:cNvSpPr>
                <a:spLocks noGrp="1" noRot="1" noChangeAspect="1" noMove="1" noResize="1" noEditPoints="1" noAdjustHandles="1" noChangeArrowheads="1" noChangeShapeType="1" noTextEdit="1"/>
              </p:cNvSpPr>
              <p:nvPr>
                <p:ph type="body" sz="quarter" idx="17"/>
              </p:nvPr>
            </p:nvSpPr>
            <p:spPr>
              <a:xfrm>
                <a:off x="360000" y="1567086"/>
                <a:ext cx="11484000" cy="1156449"/>
              </a:xfrm>
              <a:blipFill>
                <a:blip r:embed="rId2"/>
                <a:stretch>
                  <a:fillRect l="-132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CF5C6B-9E52-F3B1-C7CB-D7D170D23369}"/>
                  </a:ext>
                </a:extLst>
              </p:cNvPr>
              <p:cNvSpPr txBox="1"/>
              <p:nvPr/>
            </p:nvSpPr>
            <p:spPr>
              <a:xfrm>
                <a:off x="360000" y="2931243"/>
                <a:ext cx="3669075" cy="3212824"/>
              </a:xfrm>
              <a:prstGeom prst="rect">
                <a:avLst/>
              </a:prstGeom>
              <a:noFill/>
            </p:spPr>
            <p:txBody>
              <a:bodyPr wrap="square" lIns="0" tIns="0" rIns="0" bIns="0" rtlCol="0">
                <a:no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e>
                      </m:d>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2</m:t>
                          </m:r>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+1</m:t>
                      </m:r>
                    </m:oMath>
                  </m:oMathPara>
                </a14:m>
                <a:endParaRPr lang="en-AU" sz="2000" b="0" i="1" dirty="0"/>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b="0" i="1" dirty="0" smtClean="0">
                          <a:latin typeface="Cambria Math" panose="02040503050406030204" pitchFamily="18" charset="0"/>
                        </a:rPr>
                        <m:t>𝑓</m:t>
                      </m:r>
                      <m:d>
                        <m:dPr>
                          <m:ctrlPr>
                            <a:rPr lang="en-AU" sz="2000" b="0" i="1" dirty="0" smtClean="0">
                              <a:latin typeface="Cambria Math" panose="02040503050406030204" pitchFamily="18" charset="0"/>
                            </a:rPr>
                          </m:ctrlPr>
                        </m:dPr>
                        <m:e>
                          <m:r>
                            <a:rPr lang="en-AU" sz="2000" i="1" dirty="0" smtClean="0">
                              <a:latin typeface="Cambria Math" panose="02040503050406030204" pitchFamily="18" charset="0"/>
                            </a:rPr>
                            <m:t>𝑔</m:t>
                          </m:r>
                          <m:d>
                            <m:dPr>
                              <m:ctrlPr>
                                <a:rPr lang="en-AU" sz="2000" i="1" dirty="0" smtClean="0">
                                  <a:latin typeface="Cambria Math" panose="02040503050406030204" pitchFamily="18" charset="0"/>
                                </a:rPr>
                              </m:ctrlPr>
                            </m:dPr>
                            <m:e>
                              <m:r>
                                <a:rPr lang="en-AU" sz="2000" i="1" dirty="0" smtClean="0">
                                  <a:latin typeface="Cambria Math" panose="02040503050406030204" pitchFamily="18" charset="0"/>
                                </a:rPr>
                                <m:t>𝑥</m:t>
                              </m:r>
                            </m:e>
                          </m:d>
                        </m:e>
                      </m:d>
                      <m:r>
                        <m:rPr>
                          <m:aln/>
                        </m:rPr>
                        <a:rPr lang="en-AU" sz="2000" i="1" dirty="0" smtClean="0">
                          <a:latin typeface="Cambria Math" panose="02040503050406030204" pitchFamily="18" charset="0"/>
                        </a:rPr>
                        <m:t>=</m:t>
                      </m:r>
                      <m:sSup>
                        <m:sSupPr>
                          <m:ctrlPr>
                            <a:rPr lang="en-AU" sz="2000" b="0" i="1" dirty="0" smtClean="0">
                              <a:latin typeface="Cambria Math" panose="02040503050406030204" pitchFamily="18" charset="0"/>
                            </a:rPr>
                          </m:ctrlPr>
                        </m:sSupPr>
                        <m:e>
                          <m:r>
                            <a:rPr lang="en-AU" sz="2000" b="0" i="1" dirty="0" smtClean="0">
                              <a:latin typeface="Cambria Math" panose="02040503050406030204" pitchFamily="18" charset="0"/>
                            </a:rPr>
                            <m:t>2</m:t>
                          </m:r>
                          <m:d>
                            <m:dPr>
                              <m:ctrlPr>
                                <a:rPr lang="en-AU" sz="2000" b="0" i="1" dirty="0" smtClean="0">
                                  <a:latin typeface="Cambria Math" panose="02040503050406030204" pitchFamily="18" charset="0"/>
                                </a:rPr>
                              </m:ctrlPr>
                            </m:dPr>
                            <m:e>
                              <m:r>
                                <a:rPr lang="en-AU" sz="2000" b="0" i="1" dirty="0" smtClean="0">
                                  <a:latin typeface="Cambria Math" panose="02040503050406030204" pitchFamily="18" charset="0"/>
                                </a:rPr>
                                <m:t>4</m:t>
                              </m:r>
                              <m:r>
                                <a:rPr lang="en-AU" sz="2000" b="0" i="1" dirty="0" smtClean="0">
                                  <a:latin typeface="Cambria Math" panose="02040503050406030204" pitchFamily="18" charset="0"/>
                                </a:rPr>
                                <m:t>𝑥</m:t>
                              </m:r>
                            </m:e>
                          </m:d>
                        </m:e>
                        <m:sup>
                          <m:r>
                            <a:rPr lang="en-AU" sz="2000" b="0" i="1" dirty="0" smtClean="0">
                              <a:latin typeface="Cambria Math" panose="02040503050406030204" pitchFamily="18" charset="0"/>
                            </a:rPr>
                            <m:t>2</m:t>
                          </m:r>
                        </m:sup>
                      </m:sSup>
                      <m:r>
                        <a:rPr lang="en-AU" sz="2000" b="0" i="1" dirty="0" smtClean="0">
                          <a:latin typeface="Cambria Math" panose="02040503050406030204" pitchFamily="18" charset="0"/>
                        </a:rPr>
                        <m:t>+1</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2</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16</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e>
                      </m:d>
                      <m:r>
                        <a:rPr lang="en-AU" sz="2000" b="0" i="1" smtClean="0">
                          <a:latin typeface="Cambria Math" panose="02040503050406030204" pitchFamily="18" charset="0"/>
                        </a:rPr>
                        <m:t>+1</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32</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+1</m:t>
                      </m:r>
                    </m:oMath>
                  </m:oMathPara>
                </a14:m>
                <a:br>
                  <a:rPr lang="en-AU" sz="2000" b="0" dirty="0"/>
                </a:br>
                <a:br>
                  <a:rPr lang="en-AU" sz="2000" b="0" dirty="0"/>
                </a:br>
                <a:br>
                  <a:rPr lang="en-AU" sz="2000" dirty="0"/>
                </a:br>
                <a:endParaRPr lang="en-AU" sz="2000" dirty="0"/>
              </a:p>
            </p:txBody>
          </p:sp>
        </mc:Choice>
        <mc:Fallback xmlns="">
          <p:sp>
            <p:nvSpPr>
              <p:cNvPr id="6" name="TextBox 5">
                <a:extLst>
                  <a:ext uri="{FF2B5EF4-FFF2-40B4-BE49-F238E27FC236}">
                    <a16:creationId xmlns:a16="http://schemas.microsoft.com/office/drawing/2014/main" id="{91CF5C6B-9E52-F3B1-C7CB-D7D170D23369}"/>
                  </a:ext>
                </a:extLst>
              </p:cNvPr>
              <p:cNvSpPr txBox="1">
                <a:spLocks noRot="1" noChangeAspect="1" noMove="1" noResize="1" noEditPoints="1" noAdjustHandles="1" noChangeArrowheads="1" noChangeShapeType="1" noTextEdit="1"/>
              </p:cNvSpPr>
              <p:nvPr/>
            </p:nvSpPr>
            <p:spPr>
              <a:xfrm>
                <a:off x="360000" y="2931243"/>
                <a:ext cx="3669075" cy="3212824"/>
              </a:xfrm>
              <a:prstGeom prst="rect">
                <a:avLst/>
              </a:prstGeom>
              <a:blipFill>
                <a:blip r:embed="rId3"/>
                <a:stretch>
                  <a:fillRect l="-166"/>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E6F1BD81-A1CB-DEE7-FAE6-2DC1BB5361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dirty="0"/>
          </a:p>
        </p:txBody>
      </p:sp>
    </p:spTree>
    <p:extLst>
      <p:ext uri="{BB962C8B-B14F-4D97-AF65-F5344CB8AC3E}">
        <p14:creationId xmlns:p14="http://schemas.microsoft.com/office/powerpoint/2010/main" val="10913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90A9C-5C16-2463-6344-6E83D5A20F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6A74FB-193B-555F-43EB-0E66C5DF7DB5}"/>
              </a:ext>
            </a:extLst>
          </p:cNvPr>
          <p:cNvSpPr>
            <a:spLocks noGrp="1"/>
          </p:cNvSpPr>
          <p:nvPr>
            <p:ph type="title"/>
          </p:nvPr>
        </p:nvSpPr>
        <p:spPr/>
        <p:txBody>
          <a:bodyPr/>
          <a:lstStyle/>
          <a:p>
            <a:r>
              <a:rPr lang="en-AU" dirty="0">
                <a:latin typeface="+mj-lt"/>
              </a:rPr>
              <a:t>Non-example (2)</a:t>
            </a:r>
          </a:p>
        </p:txBody>
      </p:sp>
      <p:sp>
        <p:nvSpPr>
          <p:cNvPr id="4" name="Text Placeholder 3">
            <a:extLst>
              <a:ext uri="{FF2B5EF4-FFF2-40B4-BE49-F238E27FC236}">
                <a16:creationId xmlns:a16="http://schemas.microsoft.com/office/drawing/2014/main" id="{96FBADEE-B4AE-2D1C-F116-BAEA3DE96A00}"/>
              </a:ext>
            </a:extLst>
          </p:cNvPr>
          <p:cNvSpPr>
            <a:spLocks noGrp="1"/>
          </p:cNvSpPr>
          <p:nvPr>
            <p:ph type="body" sz="quarter" idx="18"/>
          </p:nvPr>
        </p:nvSpPr>
        <p:spPr/>
        <p:txBody>
          <a:bodyPr/>
          <a:lstStyle/>
          <a:p>
            <a:r>
              <a:rPr lang="en-AU" dirty="0">
                <a:latin typeface="+mj-lt"/>
              </a:rPr>
              <a:t>Incorrect example 2</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55D810EA-7252-CED3-89D2-527B2FEE2CE8}"/>
                  </a:ext>
                </a:extLst>
              </p:cNvPr>
              <p:cNvSpPr>
                <a:spLocks noGrp="1"/>
              </p:cNvSpPr>
              <p:nvPr>
                <p:ph type="body" sz="quarter" idx="17"/>
              </p:nvPr>
            </p:nvSpPr>
            <p:spPr>
              <a:xfrm>
                <a:off x="360000" y="1567087"/>
                <a:ext cx="11484000" cy="1861914"/>
              </a:xfrm>
            </p:spPr>
            <p:txBody>
              <a:bodyPr/>
              <a:lstStyle/>
              <a:p>
                <a:r>
                  <a:rPr lang="en-AU" dirty="0">
                    <a:latin typeface="+mn-lt"/>
                  </a:rPr>
                  <a:t>Hayden made an error when attempting to write the composite function </a:t>
                </a:r>
                <a14:m>
                  <m:oMath xmlns:m="http://schemas.openxmlformats.org/officeDocument/2006/math">
                    <m:r>
                      <a:rPr lang="en-AU" i="1" dirty="0" smtClean="0">
                        <a:latin typeface="Cambria Math" panose="02040503050406030204" pitchFamily="18" charset="0"/>
                      </a:rPr>
                      <m:t>𝑓</m:t>
                    </m:r>
                    <m:d>
                      <m:dPr>
                        <m:ctrlPr>
                          <a:rPr lang="en-AU" i="1" dirty="0" smtClean="0">
                            <a:latin typeface="Cambria Math" panose="02040503050406030204" pitchFamily="18" charset="0"/>
                          </a:rPr>
                        </m:ctrlPr>
                      </m:dPr>
                      <m:e>
                        <m:r>
                          <a:rPr lang="en-AU" i="1" dirty="0" smtClean="0">
                            <a:latin typeface="Cambria Math" panose="02040503050406030204" pitchFamily="18" charset="0"/>
                          </a:rPr>
                          <m:t>𝑔</m:t>
                        </m:r>
                        <m:d>
                          <m:dPr>
                            <m:ctrlPr>
                              <a:rPr lang="en-AU" i="1" dirty="0" smtClean="0">
                                <a:latin typeface="Cambria Math" panose="02040503050406030204" pitchFamily="18" charset="0"/>
                              </a:rPr>
                            </m:ctrlPr>
                          </m:dPr>
                          <m:e>
                            <m:r>
                              <a:rPr lang="en-AU" i="1" dirty="0" smtClean="0">
                                <a:latin typeface="Cambria Math" panose="02040503050406030204" pitchFamily="18" charset="0"/>
                              </a:rPr>
                              <m:t>𝑥</m:t>
                            </m:r>
                          </m:e>
                        </m:d>
                      </m:e>
                    </m:d>
                    <m:r>
                      <a:rPr lang="en-AU" b="0" i="1" dirty="0" smtClean="0">
                        <a:latin typeface="Cambria Math" panose="02040503050406030204" pitchFamily="18" charset="0"/>
                      </a:rPr>
                      <m:t>, </m:t>
                    </m:r>
                  </m:oMath>
                </a14:m>
                <a:r>
                  <a:rPr lang="en-AU" dirty="0">
                    <a:latin typeface="+mn-lt"/>
                  </a:rPr>
                  <a:t>given the functions </a:t>
                </a:r>
                <a14:m>
                  <m:oMath xmlns:m="http://schemas.openxmlformats.org/officeDocument/2006/math">
                    <m:r>
                      <a:rPr lang="en-AU" i="1" dirty="0" smtClean="0">
                        <a:latin typeface="Cambria Math" panose="02040503050406030204" pitchFamily="18" charset="0"/>
                      </a:rPr>
                      <m:t>𝑓</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+4 </m:t>
                    </m:r>
                  </m:oMath>
                </a14:m>
                <a:r>
                  <a:rPr lang="en-AU" dirty="0">
                    <a:latin typeface="+mn-lt"/>
                  </a:rPr>
                  <a:t>and </a:t>
                </a:r>
                <a14:m>
                  <m:oMath xmlns:m="http://schemas.openxmlformats.org/officeDocument/2006/math">
                    <m:r>
                      <a:rPr lang="en-AU" i="1" dirty="0" smtClean="0">
                        <a:latin typeface="Cambria Math" panose="02040503050406030204" pitchFamily="18" charset="0"/>
                      </a:rPr>
                      <m:t>𝑔</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+5</m:t>
                    </m:r>
                  </m:oMath>
                </a14:m>
                <a:r>
                  <a:rPr lang="en-AU" dirty="0">
                    <a:latin typeface="+mn-lt"/>
                  </a:rPr>
                  <a:t>.</a:t>
                </a:r>
              </a:p>
              <a:p>
                <a:r>
                  <a:rPr lang="en-AU" dirty="0">
                    <a:latin typeface="+mn-lt"/>
                  </a:rPr>
                  <a:t>This is Hayden’s working out.</a:t>
                </a:r>
              </a:p>
            </p:txBody>
          </p:sp>
        </mc:Choice>
        <mc:Fallback xmlns="">
          <p:sp>
            <p:nvSpPr>
              <p:cNvPr id="5" name="Text Placeholder 4">
                <a:extLst>
                  <a:ext uri="{FF2B5EF4-FFF2-40B4-BE49-F238E27FC236}">
                    <a16:creationId xmlns:a16="http://schemas.microsoft.com/office/drawing/2014/main" id="{55D810EA-7252-CED3-89D2-527B2FEE2CE8}"/>
                  </a:ext>
                </a:extLst>
              </p:cNvPr>
              <p:cNvSpPr>
                <a:spLocks noGrp="1" noRot="1" noChangeAspect="1" noMove="1" noResize="1" noEditPoints="1" noAdjustHandles="1" noChangeArrowheads="1" noChangeShapeType="1" noTextEdit="1"/>
              </p:cNvSpPr>
              <p:nvPr>
                <p:ph type="body" sz="quarter" idx="17"/>
              </p:nvPr>
            </p:nvSpPr>
            <p:spPr>
              <a:xfrm>
                <a:off x="360000" y="1567087"/>
                <a:ext cx="11484000" cy="1861914"/>
              </a:xfrm>
              <a:blipFill>
                <a:blip r:embed="rId2"/>
                <a:stretch>
                  <a:fillRect l="-1327"/>
                </a:stretch>
              </a:blipFill>
            </p:spPr>
            <p:txBody>
              <a:bodyPr/>
              <a:lstStyle/>
              <a:p>
                <a:r>
                  <a:rPr lang="en-AU">
                    <a:noFill/>
                  </a:rPr>
                  <a:t> </a:t>
                </a:r>
              </a:p>
            </p:txBody>
          </p:sp>
        </mc:Fallback>
      </mc:AlternateContent>
      <p:pic>
        <p:nvPicPr>
          <p:cNvPr id="12" name="Picture 11" descr="Image of a student sample. Student attempts to find the composite function of f(x) and g(x) and makes a mistake of adding the pronumerals and numbers together instead of substituting g(x) into f(x).">
            <a:extLst>
              <a:ext uri="{FF2B5EF4-FFF2-40B4-BE49-F238E27FC236}">
                <a16:creationId xmlns:a16="http://schemas.microsoft.com/office/drawing/2014/main" id="{506DCADD-61B3-7063-CF0E-1D3B9444E925}"/>
              </a:ext>
            </a:extLst>
          </p:cNvPr>
          <p:cNvPicPr>
            <a:picLocks noChangeAspect="1"/>
          </p:cNvPicPr>
          <p:nvPr/>
        </p:nvPicPr>
        <p:blipFill>
          <a:blip r:embed="rId3"/>
          <a:stretch>
            <a:fillRect/>
          </a:stretch>
        </p:blipFill>
        <p:spPr>
          <a:xfrm>
            <a:off x="360000" y="3435765"/>
            <a:ext cx="8024824" cy="3080235"/>
          </a:xfrm>
          <a:prstGeom prst="rect">
            <a:avLst/>
          </a:prstGeom>
        </p:spPr>
      </p:pic>
      <p:sp>
        <p:nvSpPr>
          <p:cNvPr id="6" name="Rounded Rectangular Callout 1" descr="A speech bubble with a self explanation prompt asking “What step has Mark forgotten to do?”">
            <a:extLst>
              <a:ext uri="{FF2B5EF4-FFF2-40B4-BE49-F238E27FC236}">
                <a16:creationId xmlns:a16="http://schemas.microsoft.com/office/drawing/2014/main" id="{562E0552-FB40-400D-736E-2F0E99DB45BD}"/>
              </a:ext>
            </a:extLst>
          </p:cNvPr>
          <p:cNvSpPr/>
          <p:nvPr/>
        </p:nvSpPr>
        <p:spPr>
          <a:xfrm>
            <a:off x="8384824" y="3503632"/>
            <a:ext cx="3427585" cy="1173709"/>
          </a:xfrm>
          <a:prstGeom prst="wedgeRoundRectCallout">
            <a:avLst>
              <a:gd name="adj1" fmla="val -64877"/>
              <a:gd name="adj2" fmla="val -171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Can you explain the error made?</a:t>
            </a:r>
            <a:endParaRPr kumimoji="0" lang="en-AU" sz="2000" b="0" i="0" u="none" strike="noStrike" kern="1200" cap="none" spc="0" normalizeH="0" baseline="0" noProof="0" dirty="0">
              <a:ln>
                <a:noFill/>
              </a:ln>
              <a:solidFill>
                <a:srgbClr val="FFFFFF"/>
              </a:solidFill>
              <a:effectLst/>
              <a:uLnTx/>
              <a:uFillTx/>
              <a:ea typeface="+mn-ea"/>
              <a:cs typeface="+mn-cs"/>
            </a:endParaRPr>
          </a:p>
        </p:txBody>
      </p:sp>
      <p:sp>
        <p:nvSpPr>
          <p:cNvPr id="2" name="Slide Number Placeholder 1">
            <a:extLst>
              <a:ext uri="{FF2B5EF4-FFF2-40B4-BE49-F238E27FC236}">
                <a16:creationId xmlns:a16="http://schemas.microsoft.com/office/drawing/2014/main" id="{FCF783DE-D956-2964-F0FE-D53C733A3E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dirty="0"/>
          </a:p>
        </p:txBody>
      </p:sp>
    </p:spTree>
    <p:extLst>
      <p:ext uri="{BB962C8B-B14F-4D97-AF65-F5344CB8AC3E}">
        <p14:creationId xmlns:p14="http://schemas.microsoft.com/office/powerpoint/2010/main" val="167916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4A80F-9210-8C44-2823-EC878CC433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6032FA-0FFA-5818-E920-8862A76F0FE4}"/>
              </a:ext>
            </a:extLst>
          </p:cNvPr>
          <p:cNvSpPr>
            <a:spLocks noGrp="1"/>
          </p:cNvSpPr>
          <p:nvPr>
            <p:ph type="title"/>
          </p:nvPr>
        </p:nvSpPr>
        <p:spPr/>
        <p:txBody>
          <a:bodyPr/>
          <a:lstStyle/>
          <a:p>
            <a:r>
              <a:rPr lang="en-AU" dirty="0">
                <a:latin typeface="+mj-lt"/>
              </a:rPr>
              <a:t>Correction (2)</a:t>
            </a:r>
          </a:p>
        </p:txBody>
      </p:sp>
      <p:sp>
        <p:nvSpPr>
          <p:cNvPr id="4" name="Text Placeholder 3">
            <a:extLst>
              <a:ext uri="{FF2B5EF4-FFF2-40B4-BE49-F238E27FC236}">
                <a16:creationId xmlns:a16="http://schemas.microsoft.com/office/drawing/2014/main" id="{9CBA512F-7E03-FE24-47E9-6EE718A70D24}"/>
              </a:ext>
            </a:extLst>
          </p:cNvPr>
          <p:cNvSpPr>
            <a:spLocks noGrp="1"/>
          </p:cNvSpPr>
          <p:nvPr>
            <p:ph type="body" sz="quarter" idx="18"/>
          </p:nvPr>
        </p:nvSpPr>
        <p:spPr/>
        <p:txBody>
          <a:bodyPr/>
          <a:lstStyle/>
          <a:p>
            <a:r>
              <a:rPr lang="en-AU" dirty="0">
                <a:latin typeface="+mj-lt"/>
              </a:rPr>
              <a:t>Your turn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3019BFF-CF49-1ABF-5333-0C9E1B9943FB}"/>
                  </a:ext>
                </a:extLst>
              </p:cNvPr>
              <p:cNvSpPr>
                <a:spLocks noGrp="1"/>
              </p:cNvSpPr>
              <p:nvPr>
                <p:ph type="body" sz="quarter" idx="17"/>
              </p:nvPr>
            </p:nvSpPr>
            <p:spPr>
              <a:xfrm>
                <a:off x="360000" y="1567087"/>
                <a:ext cx="11484000" cy="635340"/>
              </a:xfrm>
            </p:spPr>
            <p:txBody>
              <a:bodyPr/>
              <a:lstStyle/>
              <a:p>
                <a:r>
                  <a:rPr lang="en-AU" dirty="0">
                    <a:latin typeface="+mn-lt"/>
                  </a:rPr>
                  <a:t>Write the expression for the composite function </a:t>
                </a:r>
                <a14:m>
                  <m:oMath xmlns:m="http://schemas.openxmlformats.org/officeDocument/2006/math">
                    <m:r>
                      <a:rPr lang="en-AU" b="0" i="1" smtClean="0">
                        <a:latin typeface="Cambria Math" panose="02040503050406030204" pitchFamily="18" charset="0"/>
                      </a:rPr>
                      <m:t>𝑔</m:t>
                    </m:r>
                    <m:r>
                      <a:rPr lang="en-AU" b="0" i="1" smtClean="0">
                        <a:latin typeface="Cambria Math" panose="02040503050406030204" pitchFamily="18" charset="0"/>
                      </a:rPr>
                      <m:t>(</m:t>
                    </m:r>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given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+4</m:t>
                    </m:r>
                  </m:oMath>
                </a14:m>
                <a:r>
                  <a:rPr lang="en-AU" dirty="0">
                    <a:latin typeface="+mn-lt"/>
                  </a:rPr>
                  <a:t> 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=3</m:t>
                    </m:r>
                    <m:r>
                      <a:rPr lang="en-AU" b="0" i="1" smtClean="0">
                        <a:latin typeface="Cambria Math" panose="02040503050406030204" pitchFamily="18" charset="0"/>
                      </a:rPr>
                      <m:t>𝑥</m:t>
                    </m:r>
                    <m:r>
                      <a:rPr lang="en-AU" b="0" i="1" smtClean="0">
                        <a:latin typeface="Cambria Math" panose="02040503050406030204" pitchFamily="18" charset="0"/>
                      </a:rPr>
                      <m:t>+1</m:t>
                    </m:r>
                  </m:oMath>
                </a14:m>
                <a:r>
                  <a:rPr lang="en-AU" dirty="0">
                    <a:latin typeface="+mn-lt"/>
                  </a:rPr>
                  <a:t>.</a:t>
                </a:r>
              </a:p>
            </p:txBody>
          </p:sp>
        </mc:Choice>
        <mc:Fallback xmlns="">
          <p:sp>
            <p:nvSpPr>
              <p:cNvPr id="5" name="Text Placeholder 4">
                <a:extLst>
                  <a:ext uri="{FF2B5EF4-FFF2-40B4-BE49-F238E27FC236}">
                    <a16:creationId xmlns:a16="http://schemas.microsoft.com/office/drawing/2014/main" id="{13019BFF-CF49-1ABF-5333-0C9E1B9943FB}"/>
                  </a:ext>
                </a:extLst>
              </p:cNvPr>
              <p:cNvSpPr>
                <a:spLocks noGrp="1" noRot="1" noChangeAspect="1" noMove="1" noResize="1" noEditPoints="1" noAdjustHandles="1" noChangeArrowheads="1" noChangeShapeType="1" noTextEdit="1"/>
              </p:cNvSpPr>
              <p:nvPr>
                <p:ph type="body" sz="quarter" idx="17"/>
              </p:nvPr>
            </p:nvSpPr>
            <p:spPr>
              <a:xfrm>
                <a:off x="360000" y="1567087"/>
                <a:ext cx="11484000" cy="635340"/>
              </a:xfrm>
              <a:blipFill>
                <a:blip r:embed="rId2"/>
                <a:stretch>
                  <a:fillRect l="-132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3C6DDF0-A6DE-44CA-52B3-18913B5E91DE}"/>
                  </a:ext>
                </a:extLst>
              </p:cNvPr>
              <p:cNvSpPr txBox="1"/>
              <p:nvPr/>
            </p:nvSpPr>
            <p:spPr>
              <a:xfrm>
                <a:off x="360000" y="3122341"/>
                <a:ext cx="4366817" cy="2446561"/>
              </a:xfrm>
              <a:prstGeom prst="rect">
                <a:avLst/>
              </a:prstGeom>
              <a:noFill/>
            </p:spPr>
            <p:txBody>
              <a:bodyPr wrap="square" lIns="0" tIns="0" rIns="0" bIns="0" rtlCol="0">
                <a:noAutofit/>
              </a:bodyPr>
              <a:lstStyle/>
              <a:p>
                <a:pPr algn="l">
                  <a:lnSpc>
                    <a:spcPct val="150000"/>
                  </a:lnSpc>
                  <a:spcAft>
                    <a:spcPts val="12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e>
                          </m:d>
                        </m:e>
                      </m:d>
                      <m:r>
                        <m:rPr>
                          <m:aln/>
                        </m:rPr>
                        <a:rPr lang="en-AU" sz="2000" b="0" i="1" smtClean="0">
                          <a:latin typeface="Cambria Math" panose="02040503050406030204" pitchFamily="18" charset="0"/>
                        </a:rPr>
                        <m:t>=</m:t>
                      </m:r>
                      <m:r>
                        <a:rPr lang="en-AU" sz="2000" b="0" i="1" smtClean="0">
                          <a:latin typeface="Cambria Math" panose="02040503050406030204" pitchFamily="18" charset="0"/>
                        </a:rPr>
                        <m:t>3</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r>
                            <a:rPr lang="en-AU" sz="2000" b="0" i="1" smtClean="0">
                              <a:latin typeface="Cambria Math" panose="02040503050406030204" pitchFamily="18" charset="0"/>
                            </a:rPr>
                            <m:t>+4</m:t>
                          </m:r>
                        </m:e>
                      </m:d>
                      <m:r>
                        <a:rPr lang="en-AU" sz="2000" b="0" i="1" smtClean="0">
                          <a:latin typeface="Cambria Math" panose="02040503050406030204" pitchFamily="18" charset="0"/>
                        </a:rPr>
                        <m:t>+1</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3</m:t>
                      </m:r>
                      <m:r>
                        <a:rPr lang="en-AU" sz="2000" b="0" i="1" smtClean="0">
                          <a:latin typeface="Cambria Math" panose="02040503050406030204" pitchFamily="18" charset="0"/>
                        </a:rPr>
                        <m:t>𝑥</m:t>
                      </m:r>
                      <m:r>
                        <a:rPr lang="en-AU" sz="2000" b="0" i="1" smtClean="0">
                          <a:latin typeface="Cambria Math" panose="02040503050406030204" pitchFamily="18" charset="0"/>
                        </a:rPr>
                        <m:t>+12+1</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3</m:t>
                      </m:r>
                      <m:r>
                        <a:rPr lang="en-AU" sz="2000" b="0" i="1" smtClean="0">
                          <a:latin typeface="Cambria Math" panose="02040503050406030204" pitchFamily="18" charset="0"/>
                        </a:rPr>
                        <m:t>𝑥</m:t>
                      </m:r>
                      <m:r>
                        <a:rPr lang="en-AU" sz="2000" b="0" i="1" smtClean="0">
                          <a:latin typeface="Cambria Math" panose="02040503050406030204" pitchFamily="18" charset="0"/>
                        </a:rPr>
                        <m:t>+13</m:t>
                      </m:r>
                    </m:oMath>
                  </m:oMathPara>
                </a14:m>
                <a:endParaRPr lang="en-AU" sz="2000" dirty="0"/>
              </a:p>
            </p:txBody>
          </p:sp>
        </mc:Choice>
        <mc:Fallback xmlns="">
          <p:sp>
            <p:nvSpPr>
              <p:cNvPr id="6" name="TextBox 5">
                <a:extLst>
                  <a:ext uri="{FF2B5EF4-FFF2-40B4-BE49-F238E27FC236}">
                    <a16:creationId xmlns:a16="http://schemas.microsoft.com/office/drawing/2014/main" id="{C3C6DDF0-A6DE-44CA-52B3-18913B5E91DE}"/>
                  </a:ext>
                </a:extLst>
              </p:cNvPr>
              <p:cNvSpPr txBox="1">
                <a:spLocks noRot="1" noChangeAspect="1" noMove="1" noResize="1" noEditPoints="1" noAdjustHandles="1" noChangeArrowheads="1" noChangeShapeType="1" noTextEdit="1"/>
              </p:cNvSpPr>
              <p:nvPr/>
            </p:nvSpPr>
            <p:spPr>
              <a:xfrm>
                <a:off x="360000" y="3122341"/>
                <a:ext cx="4366817" cy="2446561"/>
              </a:xfrm>
              <a:prstGeom prst="rect">
                <a:avLst/>
              </a:prstGeom>
              <a:blipFill>
                <a:blip r:embed="rId3"/>
                <a:stretch>
                  <a:fillRect/>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6DB2E132-644A-5276-6B9A-A76EA0BE00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dirty="0"/>
          </a:p>
        </p:txBody>
      </p:sp>
    </p:spTree>
    <p:extLst>
      <p:ext uri="{BB962C8B-B14F-4D97-AF65-F5344CB8AC3E}">
        <p14:creationId xmlns:p14="http://schemas.microsoft.com/office/powerpoint/2010/main" val="420933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1FC7-7A63-3784-FC6A-74DD38DC6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68ECC7-3080-54AA-33AC-ADE1FC39BAEB}"/>
              </a:ext>
            </a:extLst>
          </p:cNvPr>
          <p:cNvSpPr>
            <a:spLocks noGrp="1"/>
          </p:cNvSpPr>
          <p:nvPr>
            <p:ph type="title"/>
          </p:nvPr>
        </p:nvSpPr>
        <p:spPr/>
        <p:txBody>
          <a:bodyPr/>
          <a:lstStyle/>
          <a:p>
            <a:r>
              <a:rPr lang="en-AU" dirty="0">
                <a:latin typeface="+mj-lt"/>
              </a:rPr>
              <a:t>Non-example (3)</a:t>
            </a:r>
          </a:p>
        </p:txBody>
      </p:sp>
      <p:sp>
        <p:nvSpPr>
          <p:cNvPr id="4" name="Text Placeholder 3">
            <a:extLst>
              <a:ext uri="{FF2B5EF4-FFF2-40B4-BE49-F238E27FC236}">
                <a16:creationId xmlns:a16="http://schemas.microsoft.com/office/drawing/2014/main" id="{B6A19EF4-768E-C5D5-B098-125B837ED68C}"/>
              </a:ext>
            </a:extLst>
          </p:cNvPr>
          <p:cNvSpPr>
            <a:spLocks noGrp="1"/>
          </p:cNvSpPr>
          <p:nvPr>
            <p:ph type="body" sz="quarter" idx="18"/>
          </p:nvPr>
        </p:nvSpPr>
        <p:spPr/>
        <p:txBody>
          <a:bodyPr/>
          <a:lstStyle/>
          <a:p>
            <a:r>
              <a:rPr lang="en-AU" dirty="0">
                <a:latin typeface="+mj-lt"/>
              </a:rPr>
              <a:t>Incorrect example 3</a:t>
            </a:r>
          </a:p>
        </p:txBody>
      </p:sp>
      <p:sp>
        <p:nvSpPr>
          <p:cNvPr id="5" name="Text Placeholder 4">
            <a:extLst>
              <a:ext uri="{FF2B5EF4-FFF2-40B4-BE49-F238E27FC236}">
                <a16:creationId xmlns:a16="http://schemas.microsoft.com/office/drawing/2014/main" id="{0613BCF4-119C-A047-0974-B41AB6304CC4}"/>
              </a:ext>
            </a:extLst>
          </p:cNvPr>
          <p:cNvSpPr>
            <a:spLocks noGrp="1"/>
          </p:cNvSpPr>
          <p:nvPr>
            <p:ph type="body" sz="quarter" idx="17"/>
          </p:nvPr>
        </p:nvSpPr>
        <p:spPr>
          <a:xfrm>
            <a:off x="360000" y="1567086"/>
            <a:ext cx="11484000" cy="1126953"/>
          </a:xfrm>
        </p:spPr>
        <p:txBody>
          <a:bodyPr/>
          <a:lstStyle/>
          <a:p>
            <a:r>
              <a:rPr lang="en-AU" dirty="0">
                <a:latin typeface="+mn-lt"/>
              </a:rPr>
              <a:t>Glenn attempted to write the composite function of two functions but made an error.</a:t>
            </a:r>
          </a:p>
          <a:p>
            <a:r>
              <a:rPr lang="en-AU" dirty="0">
                <a:latin typeface="+mn-lt"/>
              </a:rPr>
              <a:t>This is Glenn’s working out.</a:t>
            </a:r>
          </a:p>
          <a:p>
            <a:endParaRPr lang="en-AU" sz="1800" dirty="0">
              <a:latin typeface="+mn-lt"/>
            </a:endParaRPr>
          </a:p>
        </p:txBody>
      </p:sp>
      <p:pic>
        <p:nvPicPr>
          <p:cNvPr id="7" name="Picture 6" descr="Image of a student sample. Student attempts to find the composite function of f(x) and g(x) and makes a mistake of multiplying the terms  instead of substituting g(x) into f(x).">
            <a:extLst>
              <a:ext uri="{FF2B5EF4-FFF2-40B4-BE49-F238E27FC236}">
                <a16:creationId xmlns:a16="http://schemas.microsoft.com/office/drawing/2014/main" id="{82C1E22C-F690-F1F6-8AC7-DCA682A5989C}"/>
              </a:ext>
            </a:extLst>
          </p:cNvPr>
          <p:cNvPicPr>
            <a:picLocks noChangeAspect="1"/>
          </p:cNvPicPr>
          <p:nvPr/>
        </p:nvPicPr>
        <p:blipFill>
          <a:blip r:embed="rId2"/>
          <a:stretch>
            <a:fillRect/>
          </a:stretch>
        </p:blipFill>
        <p:spPr>
          <a:xfrm>
            <a:off x="360000" y="3008671"/>
            <a:ext cx="9606463" cy="3687329"/>
          </a:xfrm>
          <a:prstGeom prst="rect">
            <a:avLst/>
          </a:prstGeom>
        </p:spPr>
      </p:pic>
      <p:sp>
        <p:nvSpPr>
          <p:cNvPr id="6" name="Rounded Rectangular Callout 1" descr="A speech bubble with a self explanation prompt asking “What step has Mark forgotten to do?”">
            <a:extLst>
              <a:ext uri="{FF2B5EF4-FFF2-40B4-BE49-F238E27FC236}">
                <a16:creationId xmlns:a16="http://schemas.microsoft.com/office/drawing/2014/main" id="{FC0EB346-3DFE-60DB-1A4E-27A1C777259D}"/>
              </a:ext>
            </a:extLst>
          </p:cNvPr>
          <p:cNvSpPr/>
          <p:nvPr/>
        </p:nvSpPr>
        <p:spPr>
          <a:xfrm>
            <a:off x="8277251" y="3355524"/>
            <a:ext cx="3378424" cy="984244"/>
          </a:xfrm>
          <a:prstGeom prst="wedgeRoundRectCallout">
            <a:avLst>
              <a:gd name="adj1" fmla="val -57740"/>
              <a:gd name="adj2" fmla="val 2215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Can you explain the error made?</a:t>
            </a:r>
            <a:endParaRPr kumimoji="0" lang="en-AU" sz="2000" b="0" i="0" u="none" strike="noStrike" kern="1200" cap="none" spc="0" normalizeH="0" baseline="0" noProof="0" dirty="0">
              <a:ln>
                <a:noFill/>
              </a:ln>
              <a:solidFill>
                <a:srgbClr val="FFFFFF"/>
              </a:solidFill>
              <a:effectLst/>
              <a:uLnTx/>
              <a:uFillTx/>
              <a:ea typeface="+mn-ea"/>
              <a:cs typeface="+mn-cs"/>
            </a:endParaRPr>
          </a:p>
        </p:txBody>
      </p:sp>
      <p:sp>
        <p:nvSpPr>
          <p:cNvPr id="2" name="Slide Number Placeholder 1">
            <a:extLst>
              <a:ext uri="{FF2B5EF4-FFF2-40B4-BE49-F238E27FC236}">
                <a16:creationId xmlns:a16="http://schemas.microsoft.com/office/drawing/2014/main" id="{6E24CAD0-F382-2367-A5A3-79130A34437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276519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125C-BCA5-16ED-EA06-9A64F8A4E0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29B74C-B514-B36E-FB67-C98460BEAA0B}"/>
              </a:ext>
            </a:extLst>
          </p:cNvPr>
          <p:cNvSpPr>
            <a:spLocks noGrp="1"/>
          </p:cNvSpPr>
          <p:nvPr>
            <p:ph type="title"/>
          </p:nvPr>
        </p:nvSpPr>
        <p:spPr/>
        <p:txBody>
          <a:bodyPr/>
          <a:lstStyle/>
          <a:p>
            <a:r>
              <a:rPr lang="en-AU" dirty="0">
                <a:latin typeface="+mj-lt"/>
              </a:rPr>
              <a:t>Correction (3)</a:t>
            </a:r>
          </a:p>
        </p:txBody>
      </p:sp>
      <p:sp>
        <p:nvSpPr>
          <p:cNvPr id="4" name="Text Placeholder 3">
            <a:extLst>
              <a:ext uri="{FF2B5EF4-FFF2-40B4-BE49-F238E27FC236}">
                <a16:creationId xmlns:a16="http://schemas.microsoft.com/office/drawing/2014/main" id="{CE96ECB9-F0F7-00BA-2333-660AF3AC3F33}"/>
              </a:ext>
            </a:extLst>
          </p:cNvPr>
          <p:cNvSpPr>
            <a:spLocks noGrp="1"/>
          </p:cNvSpPr>
          <p:nvPr>
            <p:ph type="body" sz="quarter" idx="18"/>
          </p:nvPr>
        </p:nvSpPr>
        <p:spPr/>
        <p:txBody>
          <a:bodyPr/>
          <a:lstStyle/>
          <a:p>
            <a:r>
              <a:rPr lang="en-AU" dirty="0">
                <a:latin typeface="+mj-lt"/>
              </a:rPr>
              <a:t>Your turn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4E3D6A4D-7B05-A8F0-85E1-D117A1ED2343}"/>
                  </a:ext>
                </a:extLst>
              </p:cNvPr>
              <p:cNvSpPr>
                <a:spLocks noGrp="1"/>
              </p:cNvSpPr>
              <p:nvPr>
                <p:ph type="body" sz="quarter" idx="17"/>
              </p:nvPr>
            </p:nvSpPr>
            <p:spPr>
              <a:xfrm>
                <a:off x="360000" y="1567086"/>
                <a:ext cx="11484000" cy="545601"/>
              </a:xfrm>
            </p:spPr>
            <p:txBody>
              <a:bodyPr/>
              <a:lstStyle/>
              <a:p>
                <a:r>
                  <a:rPr lang="en-AU" dirty="0">
                    <a:latin typeface="+mn-lt"/>
                  </a:rPr>
                  <a:t>Write the expression for the composite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given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−4</m:t>
                    </m:r>
                  </m:oMath>
                </a14:m>
                <a:r>
                  <a:rPr lang="en-AU" dirty="0">
                    <a:latin typeface="+mn-lt"/>
                  </a:rPr>
                  <a:t> 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=2</m:t>
                    </m:r>
                    <m:r>
                      <a:rPr lang="en-AU" b="0" i="1" smtClean="0">
                        <a:latin typeface="Cambria Math" panose="02040503050406030204" pitchFamily="18" charset="0"/>
                      </a:rPr>
                      <m:t>𝑥</m:t>
                    </m:r>
                  </m:oMath>
                </a14:m>
                <a:r>
                  <a:rPr lang="en-AU" dirty="0">
                    <a:latin typeface="+mn-lt"/>
                  </a:rPr>
                  <a:t>.</a:t>
                </a:r>
              </a:p>
            </p:txBody>
          </p:sp>
        </mc:Choice>
        <mc:Fallback xmlns="">
          <p:sp>
            <p:nvSpPr>
              <p:cNvPr id="5" name="Text Placeholder 4">
                <a:extLst>
                  <a:ext uri="{FF2B5EF4-FFF2-40B4-BE49-F238E27FC236}">
                    <a16:creationId xmlns:a16="http://schemas.microsoft.com/office/drawing/2014/main" id="{4E3D6A4D-7B05-A8F0-85E1-D117A1ED2343}"/>
                  </a:ext>
                </a:extLst>
              </p:cNvPr>
              <p:cNvSpPr>
                <a:spLocks noGrp="1" noRot="1" noChangeAspect="1" noMove="1" noResize="1" noEditPoints="1" noAdjustHandles="1" noChangeArrowheads="1" noChangeShapeType="1" noTextEdit="1"/>
              </p:cNvSpPr>
              <p:nvPr>
                <p:ph type="body" sz="quarter" idx="17"/>
              </p:nvPr>
            </p:nvSpPr>
            <p:spPr>
              <a:xfrm>
                <a:off x="360000" y="1567086"/>
                <a:ext cx="11484000" cy="545601"/>
              </a:xfrm>
              <a:blipFill>
                <a:blip r:embed="rId2"/>
                <a:stretch>
                  <a:fillRect l="-1327" b="-444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2AE7D1-3FFC-0A1E-54B6-0E456CAECB3A}"/>
                  </a:ext>
                </a:extLst>
              </p:cNvPr>
              <p:cNvSpPr txBox="1"/>
              <p:nvPr/>
            </p:nvSpPr>
            <p:spPr>
              <a:xfrm>
                <a:off x="359999" y="2472238"/>
                <a:ext cx="4863830" cy="2373544"/>
              </a:xfrm>
              <a:prstGeom prst="rect">
                <a:avLst/>
              </a:prstGeom>
              <a:noFill/>
            </p:spPr>
            <p:txBody>
              <a:bodyPr wrap="square" lIns="0" tIns="0" rIns="0" bIns="0" rtlCol="0">
                <a:noAutofit/>
              </a:bodyPr>
              <a:lstStyle/>
              <a:p>
                <a:pPr algn="l">
                  <a:lnSpc>
                    <a:spcPct val="150000"/>
                  </a:lnSpc>
                  <a:spcAft>
                    <a:spcPts val="12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e>
                          </m:d>
                        </m:e>
                      </m:d>
                      <m:r>
                        <m:rPr>
                          <m:aln/>
                        </m:rP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d>
                            <m:dPr>
                              <m:ctrlPr>
                                <a:rPr lang="en-AU" sz="2000" b="0" i="1" smtClean="0">
                                  <a:latin typeface="Cambria Math" panose="02040503050406030204" pitchFamily="18" charset="0"/>
                                </a:rPr>
                              </m:ctrlPr>
                            </m:dPr>
                            <m:e>
                              <m:r>
                                <a:rPr lang="en-AU" sz="2000" b="0" i="1" smtClean="0">
                                  <a:latin typeface="Cambria Math" panose="02040503050406030204" pitchFamily="18" charset="0"/>
                                </a:rPr>
                                <m:t>2</m:t>
                              </m:r>
                              <m:r>
                                <a:rPr lang="en-AU" sz="2000" b="0" i="1" smtClean="0">
                                  <a:latin typeface="Cambria Math" panose="02040503050406030204" pitchFamily="18" charset="0"/>
                                </a:rPr>
                                <m:t>𝑥</m:t>
                              </m:r>
                            </m:e>
                          </m:d>
                        </m:e>
                        <m:sup>
                          <m:r>
                            <a:rPr lang="en-AU" sz="2000" b="0" i="1" smtClean="0">
                              <a:latin typeface="Cambria Math" panose="02040503050406030204" pitchFamily="18" charset="0"/>
                            </a:rPr>
                            <m:t>2</m:t>
                          </m:r>
                        </m:sup>
                      </m:sSup>
                      <m:r>
                        <a:rPr lang="en-AU" sz="2000" b="0" i="1" smtClean="0">
                          <a:latin typeface="Cambria Math" panose="02040503050406030204" pitchFamily="18" charset="0"/>
                        </a:rPr>
                        <m:t>−4</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4</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−4</m:t>
                      </m:r>
                    </m:oMath>
                  </m:oMathPara>
                </a14:m>
                <a:br>
                  <a:rPr lang="en-AU" sz="2000" b="0" i="1" dirty="0"/>
                </a:br>
                <a:endParaRPr lang="en-AU" sz="2000" dirty="0"/>
              </a:p>
            </p:txBody>
          </p:sp>
        </mc:Choice>
        <mc:Fallback xmlns="">
          <p:sp>
            <p:nvSpPr>
              <p:cNvPr id="7" name="TextBox 6">
                <a:extLst>
                  <a:ext uri="{FF2B5EF4-FFF2-40B4-BE49-F238E27FC236}">
                    <a16:creationId xmlns:a16="http://schemas.microsoft.com/office/drawing/2014/main" id="{552AE7D1-3FFC-0A1E-54B6-0E456CAECB3A}"/>
                  </a:ext>
                </a:extLst>
              </p:cNvPr>
              <p:cNvSpPr txBox="1">
                <a:spLocks noRot="1" noChangeAspect="1" noMove="1" noResize="1" noEditPoints="1" noAdjustHandles="1" noChangeArrowheads="1" noChangeShapeType="1" noTextEdit="1"/>
              </p:cNvSpPr>
              <p:nvPr/>
            </p:nvSpPr>
            <p:spPr>
              <a:xfrm>
                <a:off x="359999" y="2472238"/>
                <a:ext cx="4863830" cy="2373544"/>
              </a:xfrm>
              <a:prstGeom prst="rect">
                <a:avLst/>
              </a:prstGeom>
              <a:blipFill>
                <a:blip r:embed="rId3"/>
                <a:stretch>
                  <a:fillRect l="-125"/>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8740DDB9-E5AE-E21B-CE96-38728DF531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extLst>
      <p:ext uri="{BB962C8B-B14F-4D97-AF65-F5344CB8AC3E}">
        <p14:creationId xmlns:p14="http://schemas.microsoft.com/office/powerpoint/2010/main" val="3683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281CA-C470-FB54-74EB-66504DABFF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120BDC-DC23-988A-E726-7623A61C1046}"/>
              </a:ext>
            </a:extLst>
          </p:cNvPr>
          <p:cNvSpPr>
            <a:spLocks noGrp="1"/>
          </p:cNvSpPr>
          <p:nvPr>
            <p:ph type="title"/>
          </p:nvPr>
        </p:nvSpPr>
        <p:spPr/>
        <p:txBody>
          <a:bodyPr/>
          <a:lstStyle/>
          <a:p>
            <a:r>
              <a:rPr lang="en-AU" dirty="0">
                <a:latin typeface="+mj-lt"/>
              </a:rPr>
              <a:t>Non-example (4)</a:t>
            </a:r>
          </a:p>
        </p:txBody>
      </p:sp>
      <p:sp>
        <p:nvSpPr>
          <p:cNvPr id="4" name="Text Placeholder 3">
            <a:extLst>
              <a:ext uri="{FF2B5EF4-FFF2-40B4-BE49-F238E27FC236}">
                <a16:creationId xmlns:a16="http://schemas.microsoft.com/office/drawing/2014/main" id="{5BFEA6F0-7E8E-CB94-6FA8-DD92A0B3F71B}"/>
              </a:ext>
            </a:extLst>
          </p:cNvPr>
          <p:cNvSpPr>
            <a:spLocks noGrp="1"/>
          </p:cNvSpPr>
          <p:nvPr>
            <p:ph type="body" sz="quarter" idx="18"/>
          </p:nvPr>
        </p:nvSpPr>
        <p:spPr>
          <a:xfrm>
            <a:off x="360000" y="985712"/>
            <a:ext cx="11572945" cy="310015"/>
          </a:xfrm>
        </p:spPr>
        <p:txBody>
          <a:bodyPr/>
          <a:lstStyle/>
          <a:p>
            <a:r>
              <a:rPr lang="en-AU" dirty="0">
                <a:latin typeface="+mj-lt"/>
              </a:rPr>
              <a:t>Incorrect example 4</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520186EC-F475-225F-526E-85E16BEDE319}"/>
                  </a:ext>
                </a:extLst>
              </p:cNvPr>
              <p:cNvSpPr>
                <a:spLocks noGrp="1"/>
              </p:cNvSpPr>
              <p:nvPr>
                <p:ph type="body" sz="quarter" idx="17"/>
              </p:nvPr>
            </p:nvSpPr>
            <p:spPr>
              <a:xfrm>
                <a:off x="360000" y="1567086"/>
                <a:ext cx="11484000" cy="1156449"/>
              </a:xfrm>
            </p:spPr>
            <p:txBody>
              <a:bodyPr/>
              <a:lstStyle/>
              <a:p>
                <a:r>
                  <a:rPr lang="en-AU" dirty="0">
                    <a:latin typeface="+mn-lt"/>
                  </a:rPr>
                  <a:t>Samantha attempted to write the composite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oMath>
                </a14:m>
                <a:r>
                  <a:rPr lang="en-AU" dirty="0">
                    <a:latin typeface="+mn-lt"/>
                  </a:rPr>
                  <a:t> of two functions but made an error.</a:t>
                </a:r>
              </a:p>
              <a:p>
                <a:r>
                  <a:rPr lang="en-AU" dirty="0">
                    <a:latin typeface="+mn-lt"/>
                  </a:rPr>
                  <a:t>This is Samantha’s working out.</a:t>
                </a:r>
              </a:p>
              <a:p>
                <a:endParaRPr lang="en-AU" sz="1800" dirty="0">
                  <a:latin typeface="+mn-lt"/>
                </a:endParaRPr>
              </a:p>
            </p:txBody>
          </p:sp>
        </mc:Choice>
        <mc:Fallback xmlns="">
          <p:sp>
            <p:nvSpPr>
              <p:cNvPr id="5" name="Text Placeholder 4">
                <a:extLst>
                  <a:ext uri="{FF2B5EF4-FFF2-40B4-BE49-F238E27FC236}">
                    <a16:creationId xmlns:a16="http://schemas.microsoft.com/office/drawing/2014/main" id="{520186EC-F475-225F-526E-85E16BEDE319}"/>
                  </a:ext>
                </a:extLst>
              </p:cNvPr>
              <p:cNvSpPr>
                <a:spLocks noGrp="1" noRot="1" noChangeAspect="1" noMove="1" noResize="1" noEditPoints="1" noAdjustHandles="1" noChangeArrowheads="1" noChangeShapeType="1" noTextEdit="1"/>
              </p:cNvSpPr>
              <p:nvPr>
                <p:ph type="body" sz="quarter" idx="17"/>
              </p:nvPr>
            </p:nvSpPr>
            <p:spPr>
              <a:xfrm>
                <a:off x="360000" y="1567086"/>
                <a:ext cx="11484000" cy="1156449"/>
              </a:xfrm>
              <a:blipFill>
                <a:blip r:embed="rId2"/>
                <a:stretch>
                  <a:fillRect l="-1327" b="-1053"/>
                </a:stretch>
              </a:blipFill>
            </p:spPr>
            <p:txBody>
              <a:bodyPr/>
              <a:lstStyle/>
              <a:p>
                <a:r>
                  <a:rPr lang="en-AU">
                    <a:noFill/>
                  </a:rPr>
                  <a:t> </a:t>
                </a:r>
              </a:p>
            </p:txBody>
          </p:sp>
        </mc:Fallback>
      </mc:AlternateContent>
      <p:pic>
        <p:nvPicPr>
          <p:cNvPr id="6" name="Picture 5" descr="Image of a student sample. Student attempts to find the composite function of f(x) and g(x) and makes a mistake with the misuse of a square root instead of substituting g(x) into f(x).">
            <a:extLst>
              <a:ext uri="{FF2B5EF4-FFF2-40B4-BE49-F238E27FC236}">
                <a16:creationId xmlns:a16="http://schemas.microsoft.com/office/drawing/2014/main" id="{6558EC50-D9A9-FA1C-F97D-3CFEFC8551D3}"/>
              </a:ext>
            </a:extLst>
          </p:cNvPr>
          <p:cNvPicPr>
            <a:picLocks noChangeAspect="1"/>
          </p:cNvPicPr>
          <p:nvPr/>
        </p:nvPicPr>
        <p:blipFill>
          <a:blip r:embed="rId3"/>
          <a:stretch>
            <a:fillRect/>
          </a:stretch>
        </p:blipFill>
        <p:spPr>
          <a:xfrm>
            <a:off x="360000" y="3043942"/>
            <a:ext cx="7680042" cy="3472058"/>
          </a:xfrm>
          <a:prstGeom prst="rect">
            <a:avLst/>
          </a:prstGeom>
        </p:spPr>
      </p:pic>
      <p:sp>
        <p:nvSpPr>
          <p:cNvPr id="7" name="Rounded Rectangular Callout 1" descr="A speech bubble with a self explanation prompt asking “What step has Mark forgotten to do?”">
            <a:extLst>
              <a:ext uri="{FF2B5EF4-FFF2-40B4-BE49-F238E27FC236}">
                <a16:creationId xmlns:a16="http://schemas.microsoft.com/office/drawing/2014/main" id="{DC71D71A-EFF1-1C70-75CB-EC139D688902}"/>
              </a:ext>
            </a:extLst>
          </p:cNvPr>
          <p:cNvSpPr/>
          <p:nvPr/>
        </p:nvSpPr>
        <p:spPr>
          <a:xfrm>
            <a:off x="9145791" y="3043942"/>
            <a:ext cx="2447909" cy="984244"/>
          </a:xfrm>
          <a:prstGeom prst="wedgeRoundRectCallout">
            <a:avLst>
              <a:gd name="adj1" fmla="val -68267"/>
              <a:gd name="adj2" fmla="val 2115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lang="en-AU" sz="2000" noProof="0" dirty="0">
                <a:solidFill>
                  <a:srgbClr val="FFFFFF"/>
                </a:solidFill>
              </a:rPr>
              <a:t>Can you explain the error made?</a:t>
            </a:r>
            <a:endParaRPr kumimoji="0" lang="en-AU" sz="2000" b="0" i="0" u="none" strike="noStrike" kern="1200" cap="none" spc="0" normalizeH="0" baseline="0" noProof="0" dirty="0">
              <a:ln>
                <a:noFill/>
              </a:ln>
              <a:solidFill>
                <a:srgbClr val="FFFFFF"/>
              </a:solidFill>
              <a:effectLst/>
              <a:uLnTx/>
              <a:uFillTx/>
              <a:ea typeface="+mn-ea"/>
              <a:cs typeface="+mn-cs"/>
            </a:endParaRPr>
          </a:p>
        </p:txBody>
      </p:sp>
      <p:sp>
        <p:nvSpPr>
          <p:cNvPr id="2" name="Slide Number Placeholder 1">
            <a:extLst>
              <a:ext uri="{FF2B5EF4-FFF2-40B4-BE49-F238E27FC236}">
                <a16:creationId xmlns:a16="http://schemas.microsoft.com/office/drawing/2014/main" id="{39866E2D-0540-229E-13E8-D20BF1D936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Tree>
    <p:extLst>
      <p:ext uri="{BB962C8B-B14F-4D97-AF65-F5344CB8AC3E}">
        <p14:creationId xmlns:p14="http://schemas.microsoft.com/office/powerpoint/2010/main" val="334691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5499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Learning intentions</a:t>
            </a:r>
            <a:endParaRPr lang="en-AU" sz="1800" b="1" dirty="0">
              <a:solidFill>
                <a:schemeClr val="accent1"/>
              </a:solidFill>
              <a:latin typeface="+mj-lt"/>
              <a:ea typeface="+mn-lt"/>
              <a:cs typeface="Arial" panose="020B0604020202020204" pitchFamily="34" charset="0"/>
            </a:endParaRPr>
          </a:p>
          <a:p>
            <a:pPr marL="342900" lvl="0" indent="-342900">
              <a:lnSpc>
                <a:spcPct val="150000"/>
              </a:lnSpc>
              <a:spcBef>
                <a:spcPts val="1200"/>
              </a:spcBef>
              <a:spcAft>
                <a:spcPts val="1200"/>
              </a:spcAft>
              <a:buSzPts val="1100"/>
              <a:buFont typeface="Symbol" panose="05050102010706020507" pitchFamily="18" charset="2"/>
              <a:buChar char=""/>
            </a:pPr>
            <a:r>
              <a:rPr lang="en-AU" sz="1800" dirty="0">
                <a:effectLst/>
                <a:ea typeface="Calibri" panose="020F0502020204030204" pitchFamily="34" charset="0"/>
              </a:rPr>
              <a:t>To understand and use composite functions, where the output of one function becomes the input of another.</a:t>
            </a:r>
          </a:p>
          <a:p>
            <a:pPr marL="342900" lvl="0" indent="-342900">
              <a:lnSpc>
                <a:spcPct val="150000"/>
              </a:lnSpc>
              <a:spcBef>
                <a:spcPts val="1200"/>
              </a:spcBef>
              <a:spcAft>
                <a:spcPts val="1200"/>
              </a:spcAft>
              <a:buSzPts val="1100"/>
              <a:buFont typeface="Symbol" panose="05050102010706020507" pitchFamily="18" charset="2"/>
              <a:buChar char=""/>
            </a:pPr>
            <a:r>
              <a:rPr lang="en-AU" sz="1800" dirty="0">
                <a:effectLst/>
                <a:ea typeface="Calibri" panose="020F0502020204030204" pitchFamily="34" charset="0"/>
              </a:rPr>
              <a:t>To determine the equation of a composite function.</a:t>
            </a:r>
          </a:p>
          <a:p>
            <a:pPr>
              <a:lnSpc>
                <a:spcPct val="150000"/>
              </a:lnSpc>
              <a:spcAft>
                <a:spcPts val="1200"/>
              </a:spcAft>
            </a:pPr>
            <a:r>
              <a:rPr lang="en-AU" sz="1800" b="1" dirty="0">
                <a:solidFill>
                  <a:schemeClr val="accent1"/>
                </a:solidFill>
                <a:latin typeface="+mj-lt"/>
                <a:cs typeface="Arial" panose="020B0604020202020204" pitchFamily="34" charset="0"/>
              </a:rPr>
              <a:t>Success criteria</a:t>
            </a:r>
            <a:endParaRPr lang="en-US" sz="1800" dirty="0">
              <a:solidFill>
                <a:schemeClr val="accent1"/>
              </a:solidFill>
              <a:latin typeface="+mj-lt"/>
              <a:cs typeface="Arial" panose="020B0604020202020204" pitchFamily="34" charset="0"/>
            </a:endParaRPr>
          </a:p>
          <a:p>
            <a:pPr marL="342900" lvl="0" indent="-342900">
              <a:lnSpc>
                <a:spcPct val="150000"/>
              </a:lnSpc>
              <a:spcBef>
                <a:spcPts val="1200"/>
              </a:spcBef>
              <a:spcAft>
                <a:spcPts val="1200"/>
              </a:spcAft>
              <a:buSzPts val="1100"/>
              <a:buFont typeface="Symbol" panose="05050102010706020507" pitchFamily="18" charset="2"/>
              <a:buChar char=""/>
            </a:pPr>
            <a:r>
              <a:rPr lang="en-AU" sz="1800" dirty="0">
                <a:effectLst/>
                <a:ea typeface="Calibri" panose="020F0502020204030204" pitchFamily="34" charset="0"/>
              </a:rPr>
              <a:t>I can accurately evaluate a composite function for a given input.</a:t>
            </a:r>
          </a:p>
          <a:p>
            <a:pPr marL="342900" lvl="0" indent="-342900">
              <a:lnSpc>
                <a:spcPct val="150000"/>
              </a:lnSpc>
              <a:spcBef>
                <a:spcPts val="1200"/>
              </a:spcBef>
              <a:spcAft>
                <a:spcPts val="1200"/>
              </a:spcAft>
              <a:buSzPts val="1100"/>
              <a:buFont typeface="Symbol" panose="05050102010706020507" pitchFamily="18" charset="2"/>
              <a:buChar char=""/>
            </a:pPr>
            <a:r>
              <a:rPr lang="en-AU" sz="1800" dirty="0">
                <a:effectLst/>
                <a:ea typeface="Calibri" panose="020F0502020204030204" pitchFamily="34" charset="0"/>
              </a:rPr>
              <a:t>I can determine the equation of a composite function by </a:t>
            </a:r>
            <a:r>
              <a:rPr lang="en-AU" sz="1800" dirty="0">
                <a:ea typeface="Calibri" panose="020F0502020204030204" pitchFamily="34" charset="0"/>
              </a:rPr>
              <a:t>substitution</a:t>
            </a:r>
            <a:r>
              <a:rPr lang="en-AU" sz="1800" dirty="0">
                <a:effectLst/>
                <a:ea typeface="Calibri" panose="020F0502020204030204" pitchFamily="34" charset="0"/>
              </a:rPr>
              <a:t>.</a:t>
            </a:r>
          </a:p>
          <a:p>
            <a:pPr marL="342900" lvl="0" indent="-342900">
              <a:lnSpc>
                <a:spcPct val="150000"/>
              </a:lnSpc>
              <a:spcBef>
                <a:spcPts val="1200"/>
              </a:spcBef>
              <a:spcAft>
                <a:spcPts val="1200"/>
              </a:spcAft>
              <a:buSzPts val="1100"/>
              <a:buFont typeface="Symbol" panose="05050102010706020507" pitchFamily="18" charset="2"/>
              <a:buChar char=""/>
            </a:pPr>
            <a:r>
              <a:rPr lang="en-AU" sz="1800" dirty="0">
                <a:effectLst/>
                <a:ea typeface="Calibri" panose="020F0502020204030204" pitchFamily="34" charset="0"/>
              </a:rPr>
              <a:t>I can identify and correct common mistakes when forming or evaluating composite functions.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B92A-0E85-D4BB-6A4A-305E6BB6AD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B13B0F-0A75-99FE-0E2C-24EEF56790D8}"/>
              </a:ext>
            </a:extLst>
          </p:cNvPr>
          <p:cNvSpPr>
            <a:spLocks noGrp="1"/>
          </p:cNvSpPr>
          <p:nvPr>
            <p:ph type="title"/>
          </p:nvPr>
        </p:nvSpPr>
        <p:spPr/>
        <p:txBody>
          <a:bodyPr/>
          <a:lstStyle/>
          <a:p>
            <a:r>
              <a:rPr lang="en-AU" dirty="0">
                <a:latin typeface="+mj-lt"/>
              </a:rPr>
              <a:t>Correction (4)</a:t>
            </a:r>
          </a:p>
        </p:txBody>
      </p:sp>
      <p:sp>
        <p:nvSpPr>
          <p:cNvPr id="4" name="Text Placeholder 3">
            <a:extLst>
              <a:ext uri="{FF2B5EF4-FFF2-40B4-BE49-F238E27FC236}">
                <a16:creationId xmlns:a16="http://schemas.microsoft.com/office/drawing/2014/main" id="{94C39F8E-F524-087E-2116-5940E17F6834}"/>
              </a:ext>
            </a:extLst>
          </p:cNvPr>
          <p:cNvSpPr>
            <a:spLocks noGrp="1"/>
          </p:cNvSpPr>
          <p:nvPr>
            <p:ph type="body" sz="quarter" idx="18"/>
          </p:nvPr>
        </p:nvSpPr>
        <p:spPr/>
        <p:txBody>
          <a:bodyPr/>
          <a:lstStyle/>
          <a:p>
            <a:r>
              <a:rPr lang="en-AU" dirty="0">
                <a:latin typeface="+mj-lt"/>
              </a:rPr>
              <a:t>Your turn </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9437784E-A384-5E16-AE2F-9F0072A946EC}"/>
                  </a:ext>
                </a:extLst>
              </p:cNvPr>
              <p:cNvSpPr>
                <a:spLocks noGrp="1"/>
              </p:cNvSpPr>
              <p:nvPr>
                <p:ph type="body" sz="quarter" idx="17"/>
              </p:nvPr>
            </p:nvSpPr>
            <p:spPr>
              <a:xfrm>
                <a:off x="360000" y="1567087"/>
                <a:ext cx="11484000" cy="687646"/>
              </a:xfrm>
            </p:spPr>
            <p:txBody>
              <a:bodyPr/>
              <a:lstStyle/>
              <a:p>
                <a:r>
                  <a:rPr lang="en-AU" dirty="0">
                    <a:latin typeface="+mn-lt"/>
                  </a:rPr>
                  <a:t>Write the expression for the composite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given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−2</m:t>
                    </m:r>
                  </m:oMath>
                </a14:m>
                <a:r>
                  <a:rPr lang="en-AU" dirty="0">
                    <a:latin typeface="+mn-lt"/>
                  </a:rPr>
                  <a:t> 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𝑥</m:t>
                        </m:r>
                        <m:r>
                          <a:rPr lang="en-AU" b="0" i="1" smtClean="0">
                            <a:latin typeface="Cambria Math" panose="02040503050406030204" pitchFamily="18" charset="0"/>
                          </a:rPr>
                          <m:t>+1</m:t>
                        </m:r>
                      </m:e>
                    </m:rad>
                  </m:oMath>
                </a14:m>
                <a:r>
                  <a:rPr lang="en-AU" dirty="0">
                    <a:latin typeface="+mn-lt"/>
                  </a:rPr>
                  <a:t>.</a:t>
                </a:r>
              </a:p>
            </p:txBody>
          </p:sp>
        </mc:Choice>
        <mc:Fallback xmlns="">
          <p:sp>
            <p:nvSpPr>
              <p:cNvPr id="5" name="Text Placeholder 4">
                <a:extLst>
                  <a:ext uri="{FF2B5EF4-FFF2-40B4-BE49-F238E27FC236}">
                    <a16:creationId xmlns:a16="http://schemas.microsoft.com/office/drawing/2014/main" id="{9437784E-A384-5E16-AE2F-9F0072A946EC}"/>
                  </a:ext>
                </a:extLst>
              </p:cNvPr>
              <p:cNvSpPr>
                <a:spLocks noGrp="1" noRot="1" noChangeAspect="1" noMove="1" noResize="1" noEditPoints="1" noAdjustHandles="1" noChangeArrowheads="1" noChangeShapeType="1" noTextEdit="1"/>
              </p:cNvSpPr>
              <p:nvPr>
                <p:ph type="body" sz="quarter" idx="17"/>
              </p:nvPr>
            </p:nvSpPr>
            <p:spPr>
              <a:xfrm>
                <a:off x="360000" y="1567087"/>
                <a:ext cx="11484000" cy="687646"/>
              </a:xfrm>
              <a:blipFill>
                <a:blip r:embed="rId2"/>
                <a:stretch>
                  <a:fillRect l="-132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F14A342-3346-AD3C-E9CC-A9F424ADBFD5}"/>
                  </a:ext>
                </a:extLst>
              </p:cNvPr>
              <p:cNvSpPr txBox="1"/>
              <p:nvPr/>
            </p:nvSpPr>
            <p:spPr>
              <a:xfrm>
                <a:off x="359999" y="2641666"/>
                <a:ext cx="5216013" cy="3233814"/>
              </a:xfrm>
              <a:prstGeom prst="rect">
                <a:avLst/>
              </a:prstGeom>
              <a:noFill/>
            </p:spPr>
            <p:txBody>
              <a:bodyPr wrap="none" lIns="0" tIns="0" rIns="0" bIns="0" rtlCol="0">
                <a:no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e>
                          </m:d>
                        </m:e>
                      </m:d>
                      <m:r>
                        <m:rPr>
                          <m:aln/>
                        </m:rP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d>
                            <m:dPr>
                              <m:ctrlPr>
                                <a:rPr lang="en-AU" sz="2000" b="0" i="1" smtClean="0">
                                  <a:latin typeface="Cambria Math" panose="02040503050406030204" pitchFamily="18" charset="0"/>
                                </a:rPr>
                              </m:ctrlPr>
                            </m:dPr>
                            <m:e>
                              <m:rad>
                                <m:radPr>
                                  <m:degHide m:val="on"/>
                                  <m:ctrlPr>
                                    <a:rPr lang="en-AU" sz="2000" i="1">
                                      <a:latin typeface="Cambria Math" panose="02040503050406030204" pitchFamily="18" charset="0"/>
                                    </a:rPr>
                                  </m:ctrlPr>
                                </m:radPr>
                                <m:deg/>
                                <m:e>
                                  <m:r>
                                    <a:rPr lang="en-AU" sz="2000" i="1">
                                      <a:latin typeface="Cambria Math" panose="02040503050406030204" pitchFamily="18" charset="0"/>
                                    </a:rPr>
                                    <m:t>𝑥</m:t>
                                  </m:r>
                                  <m:r>
                                    <a:rPr lang="en-AU" sz="2000" i="1">
                                      <a:latin typeface="Cambria Math" panose="02040503050406030204" pitchFamily="18" charset="0"/>
                                    </a:rPr>
                                    <m:t>+1</m:t>
                                  </m:r>
                                </m:e>
                              </m:rad>
                            </m:e>
                          </m:d>
                        </m:e>
                        <m:sup>
                          <m:r>
                            <a:rPr lang="en-AU" sz="2000" b="0" i="1" smtClean="0">
                              <a:latin typeface="Cambria Math" panose="02040503050406030204" pitchFamily="18" charset="0"/>
                            </a:rPr>
                            <m:t>2</m:t>
                          </m:r>
                        </m:sup>
                      </m:sSup>
                      <m:r>
                        <a:rPr lang="en-AU" sz="2000" b="0" i="1" smtClean="0">
                          <a:latin typeface="Cambria Math" panose="02040503050406030204" pitchFamily="18" charset="0"/>
                        </a:rPr>
                        <m:t>−2</m:t>
                      </m:r>
                    </m:oMath>
                    <m:oMath xmlns:m="http://schemas.openxmlformats.org/officeDocument/2006/math">
                      <m:r>
                        <m:rPr>
                          <m:aln/>
                        </m:rPr>
                        <a:rPr lang="en-AU" sz="2000" b="0" i="1" smtClean="0">
                          <a:latin typeface="Cambria Math" panose="02040503050406030204" pitchFamily="18" charset="0"/>
                        </a:rPr>
                        <m:t>=</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r>
                            <a:rPr lang="en-AU" sz="2000" b="0" i="1" smtClean="0">
                              <a:latin typeface="Cambria Math" panose="02040503050406030204" pitchFamily="18" charset="0"/>
                            </a:rPr>
                            <m:t>+1</m:t>
                          </m:r>
                        </m:e>
                      </m:d>
                      <m:r>
                        <a:rPr lang="en-AU" sz="2000" b="0" i="1" smtClean="0">
                          <a:latin typeface="Cambria Math" panose="02040503050406030204" pitchFamily="18" charset="0"/>
                        </a:rPr>
                        <m:t>−2</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𝑥</m:t>
                      </m:r>
                      <m:r>
                        <a:rPr lang="en-AU" sz="2000" b="0" i="1" smtClean="0">
                          <a:latin typeface="Cambria Math" panose="02040503050406030204" pitchFamily="18" charset="0"/>
                        </a:rPr>
                        <m:t>−1</m:t>
                      </m:r>
                    </m:oMath>
                  </m:oMathPara>
                </a14:m>
                <a:endParaRPr lang="en-AU" sz="2000" b="0" dirty="0"/>
              </a:p>
            </p:txBody>
          </p:sp>
        </mc:Choice>
        <mc:Fallback xmlns="">
          <p:sp>
            <p:nvSpPr>
              <p:cNvPr id="6" name="TextBox 5">
                <a:extLst>
                  <a:ext uri="{FF2B5EF4-FFF2-40B4-BE49-F238E27FC236}">
                    <a16:creationId xmlns:a16="http://schemas.microsoft.com/office/drawing/2014/main" id="{CF14A342-3346-AD3C-E9CC-A9F424ADBFD5}"/>
                  </a:ext>
                </a:extLst>
              </p:cNvPr>
              <p:cNvSpPr txBox="1">
                <a:spLocks noRot="1" noChangeAspect="1" noMove="1" noResize="1" noEditPoints="1" noAdjustHandles="1" noChangeArrowheads="1" noChangeShapeType="1" noTextEdit="1"/>
              </p:cNvSpPr>
              <p:nvPr/>
            </p:nvSpPr>
            <p:spPr>
              <a:xfrm>
                <a:off x="359999" y="2641666"/>
                <a:ext cx="5216013" cy="3233814"/>
              </a:xfrm>
              <a:prstGeom prst="rect">
                <a:avLst/>
              </a:prstGeom>
              <a:blipFill>
                <a:blip r:embed="rId3"/>
                <a:stretch>
                  <a:fillRect l="-117"/>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14784334-F6FF-8D29-B21B-5E13CE3536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dirty="0"/>
          </a:p>
        </p:txBody>
      </p:sp>
    </p:spTree>
    <p:extLst>
      <p:ext uri="{BB962C8B-B14F-4D97-AF65-F5344CB8AC3E}">
        <p14:creationId xmlns:p14="http://schemas.microsoft.com/office/powerpoint/2010/main" val="228123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0489-CF25-321B-C0B5-DFE41C3E54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98D10C-E5D6-812A-6984-2F2485CC158B}"/>
              </a:ext>
            </a:extLst>
          </p:cNvPr>
          <p:cNvSpPr>
            <a:spLocks noGrp="1"/>
          </p:cNvSpPr>
          <p:nvPr>
            <p:ph type="title"/>
          </p:nvPr>
        </p:nvSpPr>
        <p:spPr/>
        <p:txBody>
          <a:bodyPr/>
          <a:lstStyle/>
          <a:p>
            <a:r>
              <a:rPr lang="en-AU" dirty="0">
                <a:latin typeface="+mj-lt"/>
              </a:rPr>
              <a:t>Non-example (5)</a:t>
            </a:r>
          </a:p>
        </p:txBody>
      </p:sp>
      <p:sp>
        <p:nvSpPr>
          <p:cNvPr id="4" name="Text Placeholder 3">
            <a:extLst>
              <a:ext uri="{FF2B5EF4-FFF2-40B4-BE49-F238E27FC236}">
                <a16:creationId xmlns:a16="http://schemas.microsoft.com/office/drawing/2014/main" id="{5F192712-E3AA-1276-B507-DEB329BB46F7}"/>
              </a:ext>
            </a:extLst>
          </p:cNvPr>
          <p:cNvSpPr>
            <a:spLocks noGrp="1"/>
          </p:cNvSpPr>
          <p:nvPr>
            <p:ph type="body" sz="quarter" idx="18"/>
          </p:nvPr>
        </p:nvSpPr>
        <p:spPr/>
        <p:txBody>
          <a:bodyPr/>
          <a:lstStyle/>
          <a:p>
            <a:r>
              <a:rPr lang="en-AU" dirty="0">
                <a:latin typeface="+mj-lt"/>
              </a:rPr>
              <a:t>Incorrect example 5</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37F96B48-0377-A2CE-F782-CEF9B7053C19}"/>
                  </a:ext>
                </a:extLst>
              </p:cNvPr>
              <p:cNvSpPr>
                <a:spLocks noGrp="1"/>
              </p:cNvSpPr>
              <p:nvPr>
                <p:ph type="body" sz="quarter" idx="17"/>
              </p:nvPr>
            </p:nvSpPr>
            <p:spPr>
              <a:xfrm>
                <a:off x="360000" y="1567087"/>
                <a:ext cx="11327820" cy="1235108"/>
              </a:xfrm>
            </p:spPr>
            <p:txBody>
              <a:bodyPr/>
              <a:lstStyle/>
              <a:p>
                <a:r>
                  <a:rPr lang="en-AU" dirty="0">
                    <a:latin typeface="+mn-lt"/>
                  </a:rPr>
                  <a:t>Brian attempted to write the composite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oMath>
                </a14:m>
                <a:r>
                  <a:rPr lang="en-AU" dirty="0">
                    <a:latin typeface="+mn-lt"/>
                  </a:rPr>
                  <a:t>) of two functions but made an error.</a:t>
                </a:r>
              </a:p>
              <a:p>
                <a:r>
                  <a:rPr lang="en-AU" dirty="0">
                    <a:latin typeface="+mn-lt"/>
                  </a:rPr>
                  <a:t>This is Brian’s working out.</a:t>
                </a:r>
              </a:p>
              <a:p>
                <a:endParaRPr lang="en-AU" sz="1800" dirty="0">
                  <a:latin typeface="+mn-lt"/>
                </a:endParaRPr>
              </a:p>
            </p:txBody>
          </p:sp>
        </mc:Choice>
        <mc:Fallback xmlns="">
          <p:sp>
            <p:nvSpPr>
              <p:cNvPr id="5" name="Text Placeholder 4">
                <a:extLst>
                  <a:ext uri="{FF2B5EF4-FFF2-40B4-BE49-F238E27FC236}">
                    <a16:creationId xmlns:a16="http://schemas.microsoft.com/office/drawing/2014/main" id="{37F96B48-0377-A2CE-F782-CEF9B7053C19}"/>
                  </a:ext>
                </a:extLst>
              </p:cNvPr>
              <p:cNvSpPr>
                <a:spLocks noGrp="1" noRot="1" noChangeAspect="1" noMove="1" noResize="1" noEditPoints="1" noAdjustHandles="1" noChangeArrowheads="1" noChangeShapeType="1" noTextEdit="1"/>
              </p:cNvSpPr>
              <p:nvPr>
                <p:ph type="body" sz="quarter" idx="17"/>
              </p:nvPr>
            </p:nvSpPr>
            <p:spPr>
              <a:xfrm>
                <a:off x="360000" y="1567087"/>
                <a:ext cx="11327820" cy="1235108"/>
              </a:xfrm>
              <a:blipFill>
                <a:blip r:embed="rId2"/>
                <a:stretch>
                  <a:fillRect l="-1346"/>
                </a:stretch>
              </a:blipFill>
            </p:spPr>
            <p:txBody>
              <a:bodyPr/>
              <a:lstStyle/>
              <a:p>
                <a:r>
                  <a:rPr lang="en-AU">
                    <a:noFill/>
                  </a:rPr>
                  <a:t> </a:t>
                </a:r>
              </a:p>
            </p:txBody>
          </p:sp>
        </mc:Fallback>
      </mc:AlternateContent>
      <p:pic>
        <p:nvPicPr>
          <p:cNvPr id="9" name="Picture 8" descr="Image of a student sample. Student attempts to find the composite function of f(x) and g(x) and makes a mistake of substituting f(x) into g(x) instead of substituting g(x) into f(x).">
            <a:extLst>
              <a:ext uri="{FF2B5EF4-FFF2-40B4-BE49-F238E27FC236}">
                <a16:creationId xmlns:a16="http://schemas.microsoft.com/office/drawing/2014/main" id="{B1DF6D7A-BB24-DEC3-113D-4D5317C0B0E1}"/>
              </a:ext>
            </a:extLst>
          </p:cNvPr>
          <p:cNvPicPr>
            <a:picLocks noChangeAspect="1"/>
          </p:cNvPicPr>
          <p:nvPr/>
        </p:nvPicPr>
        <p:blipFill>
          <a:blip r:embed="rId3"/>
          <a:stretch>
            <a:fillRect/>
          </a:stretch>
        </p:blipFill>
        <p:spPr>
          <a:xfrm>
            <a:off x="2636893" y="2859677"/>
            <a:ext cx="6918213" cy="3746323"/>
          </a:xfrm>
          <a:prstGeom prst="rect">
            <a:avLst/>
          </a:prstGeom>
        </p:spPr>
      </p:pic>
      <p:sp>
        <p:nvSpPr>
          <p:cNvPr id="2" name="Slide Number Placeholder 1">
            <a:extLst>
              <a:ext uri="{FF2B5EF4-FFF2-40B4-BE49-F238E27FC236}">
                <a16:creationId xmlns:a16="http://schemas.microsoft.com/office/drawing/2014/main" id="{C34D999F-341C-73BA-AE3A-B05C47A09E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dirty="0"/>
          </a:p>
        </p:txBody>
      </p:sp>
    </p:spTree>
    <p:extLst>
      <p:ext uri="{BB962C8B-B14F-4D97-AF65-F5344CB8AC3E}">
        <p14:creationId xmlns:p14="http://schemas.microsoft.com/office/powerpoint/2010/main" val="27404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E81E-4F24-D432-3997-053170E65D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71331A-C209-7512-BCCA-C68E491F1AC5}"/>
              </a:ext>
            </a:extLst>
          </p:cNvPr>
          <p:cNvSpPr>
            <a:spLocks noGrp="1"/>
          </p:cNvSpPr>
          <p:nvPr>
            <p:ph type="title"/>
          </p:nvPr>
        </p:nvSpPr>
        <p:spPr/>
        <p:txBody>
          <a:bodyPr/>
          <a:lstStyle/>
          <a:p>
            <a:r>
              <a:rPr lang="en-AU" dirty="0">
                <a:latin typeface="+mj-lt"/>
              </a:rPr>
              <a:t>Correction (5)</a:t>
            </a:r>
          </a:p>
        </p:txBody>
      </p:sp>
      <p:sp>
        <p:nvSpPr>
          <p:cNvPr id="4" name="Text Placeholder 3">
            <a:extLst>
              <a:ext uri="{FF2B5EF4-FFF2-40B4-BE49-F238E27FC236}">
                <a16:creationId xmlns:a16="http://schemas.microsoft.com/office/drawing/2014/main" id="{9226E894-BE21-F4A1-A332-FB40283D472F}"/>
              </a:ext>
            </a:extLst>
          </p:cNvPr>
          <p:cNvSpPr>
            <a:spLocks noGrp="1"/>
          </p:cNvSpPr>
          <p:nvPr>
            <p:ph type="body" sz="quarter" idx="18"/>
          </p:nvPr>
        </p:nvSpPr>
        <p:spPr/>
        <p:txBody>
          <a:bodyPr/>
          <a:lstStyle/>
          <a:p>
            <a:r>
              <a:rPr lang="en-AU" dirty="0">
                <a:latin typeface="+mj-lt"/>
              </a:rPr>
              <a:t>Your turn </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334BF2C-E02B-ABB8-CC39-950158ACBC4A}"/>
                  </a:ext>
                </a:extLst>
              </p:cNvPr>
              <p:cNvSpPr>
                <a:spLocks noGrp="1"/>
              </p:cNvSpPr>
              <p:nvPr>
                <p:ph type="body" sz="quarter" idx="17"/>
              </p:nvPr>
            </p:nvSpPr>
            <p:spPr>
              <a:xfrm>
                <a:off x="360000" y="1567087"/>
                <a:ext cx="11231567" cy="802488"/>
              </a:xfrm>
            </p:spPr>
            <p:txBody>
              <a:bodyPr/>
              <a:lstStyle/>
              <a:p>
                <a:r>
                  <a:rPr lang="en-AU" dirty="0">
                    <a:latin typeface="+mn-lt"/>
                  </a:rPr>
                  <a:t>Write the expression for the composite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given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oMath>
                </a14:m>
                <a:r>
                  <a:rPr lang="en-AU" dirty="0">
                    <a:latin typeface="+mn-lt"/>
                  </a:rPr>
                  <a:t> and </a:t>
                </a:r>
                <a14:m>
                  <m:oMath xmlns:m="http://schemas.openxmlformats.org/officeDocument/2006/math">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=−2</m:t>
                    </m:r>
                    <m:r>
                      <a:rPr lang="en-AU" b="0" i="1" smtClean="0">
                        <a:latin typeface="Cambria Math" panose="02040503050406030204" pitchFamily="18" charset="0"/>
                      </a:rPr>
                      <m:t>𝑥</m:t>
                    </m:r>
                  </m:oMath>
                </a14:m>
                <a:r>
                  <a:rPr lang="en-AU" dirty="0">
                    <a:latin typeface="+mn-lt"/>
                  </a:rPr>
                  <a:t>.</a:t>
                </a:r>
              </a:p>
            </p:txBody>
          </p:sp>
        </mc:Choice>
        <mc:Fallback xmlns="">
          <p:sp>
            <p:nvSpPr>
              <p:cNvPr id="5" name="Text Placeholder 4">
                <a:extLst>
                  <a:ext uri="{FF2B5EF4-FFF2-40B4-BE49-F238E27FC236}">
                    <a16:creationId xmlns:a16="http://schemas.microsoft.com/office/drawing/2014/main" id="{B334BF2C-E02B-ABB8-CC39-950158ACBC4A}"/>
                  </a:ext>
                </a:extLst>
              </p:cNvPr>
              <p:cNvSpPr>
                <a:spLocks noGrp="1" noRot="1" noChangeAspect="1" noMove="1" noResize="1" noEditPoints="1" noAdjustHandles="1" noChangeArrowheads="1" noChangeShapeType="1" noTextEdit="1"/>
              </p:cNvSpPr>
              <p:nvPr>
                <p:ph type="body" sz="quarter" idx="17"/>
              </p:nvPr>
            </p:nvSpPr>
            <p:spPr>
              <a:xfrm>
                <a:off x="360000" y="1567087"/>
                <a:ext cx="11231567" cy="802488"/>
              </a:xfrm>
              <a:blipFill>
                <a:blip r:embed="rId2"/>
                <a:stretch>
                  <a:fillRect l="-135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4C1D33-D561-029E-0DEE-D8E8EF873418}"/>
                  </a:ext>
                </a:extLst>
              </p:cNvPr>
              <p:cNvSpPr txBox="1"/>
              <p:nvPr/>
            </p:nvSpPr>
            <p:spPr>
              <a:xfrm>
                <a:off x="360000" y="3150131"/>
                <a:ext cx="5216013" cy="1738128"/>
              </a:xfrm>
              <a:prstGeom prst="rect">
                <a:avLst/>
              </a:prstGeom>
              <a:noFill/>
            </p:spPr>
            <p:txBody>
              <a:bodyPr wrap="none" lIns="0" tIns="0" rIns="0" bIns="0" rtlCol="0">
                <a:no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𝑥</m:t>
                              </m:r>
                            </m:e>
                          </m:d>
                        </m:e>
                      </m:d>
                      <m:r>
                        <m:rPr>
                          <m:aln/>
                        </m:rP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(−2</m:t>
                          </m:r>
                          <m:r>
                            <a:rPr lang="en-AU" sz="2000" b="0" i="1" smtClean="0">
                              <a:latin typeface="Cambria Math" panose="02040503050406030204" pitchFamily="18" charset="0"/>
                            </a:rPr>
                            <m:t>𝑥</m:t>
                          </m:r>
                          <m:r>
                            <a:rPr lang="en-AU" sz="2000" b="0" i="1" smtClean="0">
                              <a:latin typeface="Cambria Math" panose="02040503050406030204" pitchFamily="18" charset="0"/>
                            </a:rPr>
                            <m:t>)</m:t>
                          </m:r>
                        </m:e>
                        <m:sup>
                          <m:r>
                            <a:rPr lang="en-AU" sz="2000" b="0" i="1" smtClean="0">
                              <a:latin typeface="Cambria Math" panose="02040503050406030204" pitchFamily="18" charset="0"/>
                            </a:rPr>
                            <m:t>2</m:t>
                          </m:r>
                        </m:sup>
                      </m:sSup>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4</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oMath>
                  </m:oMathPara>
                </a14:m>
                <a:endParaRPr lang="en-AU" sz="1600" dirty="0"/>
              </a:p>
            </p:txBody>
          </p:sp>
        </mc:Choice>
        <mc:Fallback xmlns="">
          <p:sp>
            <p:nvSpPr>
              <p:cNvPr id="6" name="TextBox 5">
                <a:extLst>
                  <a:ext uri="{FF2B5EF4-FFF2-40B4-BE49-F238E27FC236}">
                    <a16:creationId xmlns:a16="http://schemas.microsoft.com/office/drawing/2014/main" id="{DC4C1D33-D561-029E-0DEE-D8E8EF873418}"/>
                  </a:ext>
                </a:extLst>
              </p:cNvPr>
              <p:cNvSpPr txBox="1">
                <a:spLocks noRot="1" noChangeAspect="1" noMove="1" noResize="1" noEditPoints="1" noAdjustHandles="1" noChangeArrowheads="1" noChangeShapeType="1" noTextEdit="1"/>
              </p:cNvSpPr>
              <p:nvPr/>
            </p:nvSpPr>
            <p:spPr>
              <a:xfrm>
                <a:off x="360000" y="3150131"/>
                <a:ext cx="5216013" cy="1738128"/>
              </a:xfrm>
              <a:prstGeom prst="rect">
                <a:avLst/>
              </a:prstGeom>
              <a:blipFill>
                <a:blip r:embed="rId3"/>
                <a:stretch>
                  <a:fillRect l="-117"/>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AC5DDF43-5B7E-0FBC-4A6B-32D4FC29C5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dirty="0"/>
          </a:p>
        </p:txBody>
      </p:sp>
    </p:spTree>
    <p:extLst>
      <p:ext uri="{BB962C8B-B14F-4D97-AF65-F5344CB8AC3E}">
        <p14:creationId xmlns:p14="http://schemas.microsoft.com/office/powerpoint/2010/main" val="33697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AF93-76C0-A726-C472-472502B9E80E}"/>
              </a:ext>
            </a:extLst>
          </p:cNvPr>
          <p:cNvSpPr>
            <a:spLocks noGrp="1"/>
          </p:cNvSpPr>
          <p:nvPr>
            <p:ph type="ctrTitle"/>
          </p:nvPr>
        </p:nvSpPr>
        <p:spPr/>
        <p:txBody>
          <a:bodyPr/>
          <a:lstStyle/>
          <a:p>
            <a:r>
              <a:rPr lang="en-AU" dirty="0">
                <a:latin typeface="+mj-lt"/>
              </a:rPr>
              <a:t>Independent practice</a:t>
            </a:r>
          </a:p>
        </p:txBody>
      </p:sp>
    </p:spTree>
    <p:extLst>
      <p:ext uri="{BB962C8B-B14F-4D97-AF65-F5344CB8AC3E}">
        <p14:creationId xmlns:p14="http://schemas.microsoft.com/office/powerpoint/2010/main" val="306046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2D1AE-A21D-1D9E-8983-A31FED0B1D11}"/>
              </a:ext>
            </a:extLst>
          </p:cNvPr>
          <p:cNvSpPr>
            <a:spLocks noGrp="1"/>
          </p:cNvSpPr>
          <p:nvPr>
            <p:ph type="title"/>
          </p:nvPr>
        </p:nvSpPr>
        <p:spPr/>
        <p:txBody>
          <a:bodyPr/>
          <a:lstStyle/>
          <a:p>
            <a:r>
              <a:rPr lang="en-AU" dirty="0">
                <a:latin typeface="+mj-lt"/>
              </a:rPr>
              <a:t>Real-world problem (1)</a:t>
            </a:r>
          </a:p>
        </p:txBody>
      </p:sp>
      <p:sp>
        <p:nvSpPr>
          <p:cNvPr id="4" name="Text Placeholder 3">
            <a:extLst>
              <a:ext uri="{FF2B5EF4-FFF2-40B4-BE49-F238E27FC236}">
                <a16:creationId xmlns:a16="http://schemas.microsoft.com/office/drawing/2014/main" id="{80BCE1AB-C5B8-E721-13E9-76F2CF958639}"/>
              </a:ext>
            </a:extLst>
          </p:cNvPr>
          <p:cNvSpPr>
            <a:spLocks noGrp="1"/>
          </p:cNvSpPr>
          <p:nvPr>
            <p:ph type="body" sz="quarter" idx="18"/>
          </p:nvPr>
        </p:nvSpPr>
        <p:spPr/>
        <p:txBody>
          <a:bodyPr/>
          <a:lstStyle/>
          <a:p>
            <a:r>
              <a:rPr lang="en-AU" dirty="0">
                <a:latin typeface="+mj-lt"/>
              </a:rPr>
              <a:t>Composite functions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2F8B6D8-79E1-61A0-5C3D-D7E94BB5A67F}"/>
                  </a:ext>
                </a:extLst>
              </p:cNvPr>
              <p:cNvSpPr>
                <a:spLocks noGrp="1"/>
              </p:cNvSpPr>
              <p:nvPr>
                <p:ph type="body" sz="quarter" idx="17"/>
              </p:nvPr>
            </p:nvSpPr>
            <p:spPr/>
            <p:txBody>
              <a:bodyPr/>
              <a:lstStyle/>
              <a:p>
                <a:r>
                  <a:rPr lang="en-AU" dirty="0">
                    <a:latin typeface="+mn-lt"/>
                  </a:rPr>
                  <a:t>The functions below represent currency conversions. </a:t>
                </a:r>
                <a:endParaRPr lang="en-AU" b="0" i="1" dirty="0">
                  <a:latin typeface="+mn-lt"/>
                </a:endParaRPr>
              </a:p>
              <a:p>
                <a14:m>
                  <m:oMath xmlns:m="http://schemas.openxmlformats.org/officeDocument/2006/math">
                    <m:r>
                      <a:rPr lang="en-AU" b="0" i="1" smtClean="0">
                        <a:latin typeface="Cambria Math" panose="02040503050406030204" pitchFamily="18" charset="0"/>
                      </a:rPr>
                      <m:t>𝑔</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oMath>
                </a14:m>
                <a:r>
                  <a:rPr lang="en-AU" dirty="0">
                    <a:latin typeface="+mn-lt"/>
                  </a:rPr>
                  <a:t> represents the conversion of New Zealand Dollars (NZD) to US Dollars (USD). </a:t>
                </a:r>
              </a:p>
              <a:p>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𝑦</m:t>
                    </m:r>
                    <m:r>
                      <a:rPr lang="en-AU" b="0" i="1" smtClean="0">
                        <a:latin typeface="Cambria Math" panose="02040503050406030204" pitchFamily="18" charset="0"/>
                      </a:rPr>
                      <m:t>)</m:t>
                    </m:r>
                  </m:oMath>
                </a14:m>
                <a:r>
                  <a:rPr lang="en-AU" dirty="0">
                    <a:latin typeface="+mn-lt"/>
                  </a:rPr>
                  <a:t> represents the conversion of US Dollars to Japanese Yen (JPY). </a:t>
                </a:r>
              </a:p>
              <a:p>
                <a:pPr/>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𝑔</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)=0.65</m:t>
                      </m:r>
                      <m:r>
                        <a:rPr lang="en-AU" b="0" i="1" smtClean="0">
                          <a:latin typeface="Cambria Math" panose="02040503050406030204" pitchFamily="18" charset="0"/>
                        </a:rPr>
                        <m:t>𝑥</m:t>
                      </m:r>
                    </m:oMath>
                  </m:oMathPara>
                </a14:m>
                <a:endParaRPr lang="en-AU" dirty="0">
                  <a:latin typeface="+mn-lt"/>
                </a:endParaRPr>
              </a:p>
              <a:p>
                <a:pPr/>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𝑦</m:t>
                          </m:r>
                        </m:e>
                      </m:d>
                      <m:r>
                        <a:rPr lang="en-AU" b="0" i="1" smtClean="0">
                          <a:latin typeface="Cambria Math" panose="02040503050406030204" pitchFamily="18" charset="0"/>
                        </a:rPr>
                        <m:t>=1.1</m:t>
                      </m:r>
                      <m:r>
                        <a:rPr lang="en-AU" b="0" i="1" smtClean="0">
                          <a:latin typeface="Cambria Math" panose="02040503050406030204" pitchFamily="18" charset="0"/>
                        </a:rPr>
                        <m:t>𝑦</m:t>
                      </m:r>
                    </m:oMath>
                  </m:oMathPara>
                </a14:m>
                <a:endParaRPr lang="en-AU" dirty="0">
                  <a:latin typeface="+mn-lt"/>
                </a:endParaRPr>
              </a:p>
              <a:p>
                <a:pPr marL="457200" indent="-457200">
                  <a:buFont typeface="+mj-lt"/>
                  <a:buAutoNum type="alphaLcParenR"/>
                </a:pPr>
                <a:r>
                  <a:rPr lang="en-AU" dirty="0">
                    <a:latin typeface="+mn-lt"/>
                  </a:rPr>
                  <a:t>Write an expression for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a:t>
                </a:r>
              </a:p>
              <a:p>
                <a:pPr marL="457200" indent="-457200">
                  <a:buFont typeface="+mj-lt"/>
                  <a:buAutoNum type="alphaLcParenR"/>
                </a:pPr>
                <a:r>
                  <a:rPr lang="en-AU" dirty="0">
                    <a:latin typeface="+mn-lt"/>
                  </a:rPr>
                  <a:t>Explain what the expression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represents in this context. </a:t>
                </a:r>
              </a:p>
              <a:p>
                <a:pPr marL="457200" indent="-457200">
                  <a:buFont typeface="+mj-lt"/>
                  <a:buAutoNum type="alphaLcParenR"/>
                </a:pPr>
                <a:r>
                  <a:rPr lang="en-AU" dirty="0">
                    <a:latin typeface="+mn-lt"/>
                  </a:rPr>
                  <a:t>Find the value of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500</m:t>
                        </m:r>
                      </m:e>
                    </m:d>
                    <m:r>
                      <a:rPr lang="en-AU" b="0" i="1" smtClean="0">
                        <a:latin typeface="Cambria Math" panose="02040503050406030204" pitchFamily="18" charset="0"/>
                      </a:rPr>
                      <m:t>)</m:t>
                    </m:r>
                  </m:oMath>
                </a14:m>
                <a:r>
                  <a:rPr lang="en-AU" dirty="0">
                    <a:latin typeface="+mn-lt"/>
                  </a:rPr>
                  <a:t> and explain what it represents. </a:t>
                </a:r>
              </a:p>
            </p:txBody>
          </p:sp>
        </mc:Choice>
        <mc:Fallback xmlns="">
          <p:sp>
            <p:nvSpPr>
              <p:cNvPr id="5" name="Text Placeholder 4">
                <a:extLst>
                  <a:ext uri="{FF2B5EF4-FFF2-40B4-BE49-F238E27FC236}">
                    <a16:creationId xmlns:a16="http://schemas.microsoft.com/office/drawing/2014/main" id="{B2F8B6D8-79E1-61A0-5C3D-D7E94BB5A67F}"/>
                  </a:ext>
                </a:extLst>
              </p:cNvPr>
              <p:cNvSpPr>
                <a:spLocks noGrp="1" noRot="1" noChangeAspect="1" noMove="1" noResize="1" noEditPoints="1" noAdjustHandles="1" noChangeArrowheads="1" noChangeShapeType="1" noTextEdit="1"/>
              </p:cNvSpPr>
              <p:nvPr>
                <p:ph type="body" sz="quarter" idx="17"/>
              </p:nvPr>
            </p:nvSpPr>
            <p:spPr>
              <a:blipFill>
                <a:blip r:embed="rId2"/>
                <a:stretch>
                  <a:fillRect l="-1327" b="-380"/>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4ADE5E34-28FE-6C5E-D6F0-F5F3668E80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dirty="0"/>
          </a:p>
        </p:txBody>
      </p:sp>
    </p:spTree>
    <p:extLst>
      <p:ext uri="{BB962C8B-B14F-4D97-AF65-F5344CB8AC3E}">
        <p14:creationId xmlns:p14="http://schemas.microsoft.com/office/powerpoint/2010/main" val="301319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20ABA8-8644-8A9D-ACFF-703967336D49}"/>
              </a:ext>
            </a:extLst>
          </p:cNvPr>
          <p:cNvSpPr>
            <a:spLocks noGrp="1"/>
          </p:cNvSpPr>
          <p:nvPr>
            <p:ph type="title"/>
          </p:nvPr>
        </p:nvSpPr>
        <p:spPr/>
        <p:txBody>
          <a:bodyPr/>
          <a:lstStyle/>
          <a:p>
            <a:r>
              <a:rPr lang="en-AU" dirty="0">
                <a:latin typeface="+mj-lt"/>
              </a:rPr>
              <a:t>Real-world problem (2)</a:t>
            </a:r>
          </a:p>
        </p:txBody>
      </p:sp>
      <p:sp>
        <p:nvSpPr>
          <p:cNvPr id="4" name="Text Placeholder 3">
            <a:extLst>
              <a:ext uri="{FF2B5EF4-FFF2-40B4-BE49-F238E27FC236}">
                <a16:creationId xmlns:a16="http://schemas.microsoft.com/office/drawing/2014/main" id="{B91BAF9C-1A30-7055-2A53-EE8DFC71B7AE}"/>
              </a:ext>
            </a:extLst>
          </p:cNvPr>
          <p:cNvSpPr>
            <a:spLocks noGrp="1"/>
          </p:cNvSpPr>
          <p:nvPr>
            <p:ph type="body" sz="quarter" idx="18"/>
          </p:nvPr>
        </p:nvSpPr>
        <p:spPr/>
        <p:txBody>
          <a:bodyPr/>
          <a:lstStyle/>
          <a:p>
            <a:r>
              <a:rPr lang="en-AU" dirty="0">
                <a:latin typeface="+mj-lt"/>
              </a:rPr>
              <a:t>Solution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CA0DED42-DA80-1074-1A73-AA32BC3C71B4}"/>
                  </a:ext>
                </a:extLst>
              </p:cNvPr>
              <p:cNvSpPr>
                <a:spLocks noGrp="1"/>
              </p:cNvSpPr>
              <p:nvPr>
                <p:ph type="body" sz="quarter" idx="17"/>
              </p:nvPr>
            </p:nvSpPr>
            <p:spPr/>
            <p:txBody>
              <a:bodyPr/>
              <a:lstStyle/>
              <a:p>
                <a:pPr marL="457200" indent="-457200">
                  <a:buFont typeface="+mj-lt"/>
                  <a:buAutoNum type="alphaLcParenR"/>
                </a:pPr>
                <a:r>
                  <a:rPr lang="en-AU" b="0" dirty="0">
                    <a:latin typeface="+mn-lt"/>
                  </a:rPr>
                  <a:t> </a:t>
                </a: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e>
                    </m:d>
                    <m:r>
                      <a:rPr lang="en-AU" b="0" i="1" smtClean="0">
                        <a:latin typeface="Cambria Math" panose="02040503050406030204" pitchFamily="18" charset="0"/>
                      </a:rPr>
                      <m:t>=1.1</m:t>
                    </m:r>
                    <m:d>
                      <m:dPr>
                        <m:ctrlPr>
                          <a:rPr lang="en-AU" b="0" i="1" smtClean="0">
                            <a:latin typeface="Cambria Math" panose="02040503050406030204" pitchFamily="18" charset="0"/>
                          </a:rPr>
                        </m:ctrlPr>
                      </m:dPr>
                      <m:e>
                        <m:r>
                          <a:rPr lang="en-AU" b="0" i="1" smtClean="0">
                            <a:latin typeface="Cambria Math" panose="02040503050406030204" pitchFamily="18" charset="0"/>
                          </a:rPr>
                          <m:t>0.65</m:t>
                        </m:r>
                        <m:r>
                          <a:rPr lang="en-AU" b="0" i="1" smtClean="0">
                            <a:latin typeface="Cambria Math" panose="02040503050406030204" pitchFamily="18" charset="0"/>
                          </a:rPr>
                          <m:t>𝑥</m:t>
                        </m:r>
                      </m:e>
                    </m:d>
                  </m:oMath>
                </a14:m>
                <a:endParaRPr lang="en-AU" b="0" i="1" dirty="0">
                  <a:latin typeface="+mn-lt"/>
                </a:endParaRPr>
              </a:p>
              <a:p>
                <a:pPr marL="1438275"/>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=0.715</m:t>
                      </m:r>
                      <m:r>
                        <a:rPr lang="en-AU" b="0" i="1" smtClean="0">
                          <a:latin typeface="Cambria Math" panose="02040503050406030204" pitchFamily="18" charset="0"/>
                        </a:rPr>
                        <m:t>𝑥</m:t>
                      </m:r>
                    </m:oMath>
                  </m:oMathPara>
                </a14:m>
                <a:endParaRPr lang="en-AU" dirty="0">
                  <a:latin typeface="+mn-lt"/>
                </a:endParaRPr>
              </a:p>
              <a:p>
                <a:pPr marL="457200" indent="-457200">
                  <a:buFont typeface="+mj-lt"/>
                  <a:buAutoNum type="alphaLcParenR" startAt="2"/>
                </a:pPr>
                <a:r>
                  <a:rPr lang="en-AU" dirty="0">
                    <a:latin typeface="+mn-lt"/>
                  </a:rPr>
                  <a:t>The expression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oMath>
                </a14:m>
                <a:r>
                  <a:rPr lang="en-AU" dirty="0">
                    <a:latin typeface="+mn-lt"/>
                  </a:rPr>
                  <a:t> represents the currency conversion from New Zealand Dollars (NZD) directly to Japanese Yen (JPD)</a:t>
                </a:r>
              </a:p>
              <a:p>
                <a:pPr marL="457200" indent="-457200">
                  <a:buFont typeface="+mj-lt"/>
                  <a:buAutoNum type="alphaLcParenR" startAt="2"/>
                </a:pPr>
                <a:r>
                  <a:rPr lang="en-AU" b="0" dirty="0">
                    <a:latin typeface="+mn-lt"/>
                  </a:rPr>
                  <a:t>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500</m:t>
                        </m:r>
                      </m:e>
                    </m:d>
                    <m:r>
                      <a:rPr lang="en-AU" b="0" i="1" smtClean="0">
                        <a:latin typeface="Cambria Math" panose="02040503050406030204" pitchFamily="18" charset="0"/>
                      </a:rPr>
                      <m:t>)</m:t>
                    </m:r>
                  </m:oMath>
                </a14:m>
                <a:r>
                  <a:rPr lang="en-AU" dirty="0">
                    <a:latin typeface="+mn-lt"/>
                  </a:rPr>
                  <a:t> represents the conversion of 500 New Zealand Dollars converted to Japanese Yen. </a:t>
                </a:r>
              </a:p>
              <a:p>
                <a:pPr marL="447675">
                  <a:tabLst>
                    <a:tab pos="85725" algn="l"/>
                  </a:tabLst>
                </a:pPr>
                <a14:m>
                  <m:oMathPara xmlns:m="http://schemas.openxmlformats.org/officeDocument/2006/math">
                    <m:oMathParaPr>
                      <m:jc m:val="left"/>
                    </m:oMathParaPr>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𝑔</m:t>
                          </m:r>
                          <m:d>
                            <m:dPr>
                              <m:ctrlPr>
                                <a:rPr lang="en-AU" b="0" i="1" smtClean="0">
                                  <a:latin typeface="Cambria Math" panose="02040503050406030204" pitchFamily="18" charset="0"/>
                                </a:rPr>
                              </m:ctrlPr>
                            </m:dPr>
                            <m:e>
                              <m:r>
                                <a:rPr lang="en-AU" b="0" i="1" smtClean="0">
                                  <a:latin typeface="Cambria Math" panose="02040503050406030204" pitchFamily="18" charset="0"/>
                                </a:rPr>
                                <m:t>500</m:t>
                              </m:r>
                            </m:e>
                          </m:d>
                        </m:e>
                      </m:d>
                      <m:r>
                        <a:rPr lang="en-AU" b="0" i="1" smtClean="0">
                          <a:latin typeface="Cambria Math" panose="02040503050406030204" pitchFamily="18" charset="0"/>
                        </a:rPr>
                        <m:t>=357.5</m:t>
                      </m:r>
                    </m:oMath>
                  </m:oMathPara>
                </a14:m>
                <a:endParaRPr lang="en-AU" dirty="0">
                  <a:latin typeface="+mn-lt"/>
                </a:endParaRPr>
              </a:p>
            </p:txBody>
          </p:sp>
        </mc:Choice>
        <mc:Fallback xmlns="">
          <p:sp>
            <p:nvSpPr>
              <p:cNvPr id="5" name="Text Placeholder 4">
                <a:extLst>
                  <a:ext uri="{FF2B5EF4-FFF2-40B4-BE49-F238E27FC236}">
                    <a16:creationId xmlns:a16="http://schemas.microsoft.com/office/drawing/2014/main" id="{CA0DED42-DA80-1074-1A73-AA32BC3C71B4}"/>
                  </a:ext>
                </a:extLst>
              </p:cNvPr>
              <p:cNvSpPr>
                <a:spLocks noGrp="1" noRot="1" noChangeAspect="1" noMove="1" noResize="1" noEditPoints="1" noAdjustHandles="1" noChangeArrowheads="1" noChangeShapeType="1" noTextEdit="1"/>
              </p:cNvSpPr>
              <p:nvPr>
                <p:ph type="body" sz="quarter" idx="17"/>
              </p:nvPr>
            </p:nvSpPr>
            <p:spPr>
              <a:blipFill>
                <a:blip r:embed="rId2"/>
                <a:stretch>
                  <a:fillRect l="-1274"/>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6243F141-747A-B357-EAB5-D706B8B8F4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dirty="0"/>
          </a:p>
        </p:txBody>
      </p:sp>
    </p:spTree>
    <p:extLst>
      <p:ext uri="{BB962C8B-B14F-4D97-AF65-F5344CB8AC3E}">
        <p14:creationId xmlns:p14="http://schemas.microsoft.com/office/powerpoint/2010/main" val="118624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u="sng" dirty="0">
                <a:solidFill>
                  <a:srgbClr val="2F5496"/>
                </a:solidFill>
                <a:effectLst/>
                <a:latin typeface="+mn-lt"/>
                <a:ea typeface="Calibri" panose="020F0502020204030204" pitchFamily="34" charset="0"/>
                <a:hlinkClick r:id="rId6"/>
              </a:rPr>
              <a:t>Mathematics Advanced 11-12 Syllabus</a:t>
            </a:r>
            <a:r>
              <a:rPr lang="en-AU" dirty="0">
                <a:effectLst/>
                <a:latin typeface="+mn-lt"/>
                <a:ea typeface="Calibri" panose="020F0502020204030204" pitchFamily="34" charset="0"/>
              </a:rPr>
              <a:t>  © NSW Education Standards Authority (NESA) for and on behalf of the Crown in right of the State of New South Wales, 2024.</a:t>
            </a:r>
          </a:p>
          <a:p>
            <a:pPr>
              <a:lnSpc>
                <a:spcPct val="150000"/>
              </a:lnSpc>
              <a:spcBef>
                <a:spcPts val="1200"/>
              </a:spcBef>
              <a:spcAft>
                <a:spcPts val="600"/>
              </a:spcAft>
            </a:pPr>
            <a:endParaRPr lang="en-AU" sz="1800" dirty="0">
              <a:effectLst/>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dirty="0"/>
          </a:p>
        </p:txBody>
      </p:sp>
    </p:spTree>
    <p:extLst>
      <p:ext uri="{BB962C8B-B14F-4D97-AF65-F5344CB8AC3E}">
        <p14:creationId xmlns:p14="http://schemas.microsoft.com/office/powerpoint/2010/main" val="11014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0C70-DAEB-8DA3-57B4-1D5A8107F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D402D-F97A-0B0F-719F-C1D6B100463A}"/>
              </a:ext>
            </a:extLst>
          </p:cNvPr>
          <p:cNvSpPr>
            <a:spLocks noGrp="1"/>
          </p:cNvSpPr>
          <p:nvPr>
            <p:ph type="ctrTitle"/>
          </p:nvPr>
        </p:nvSpPr>
        <p:spPr/>
        <p:txBody>
          <a:bodyPr/>
          <a:lstStyle/>
          <a:p>
            <a:r>
              <a:rPr lang="en-AU" dirty="0">
                <a:latin typeface="+mj-lt"/>
              </a:rPr>
              <a:t>Activating prior knowledge</a:t>
            </a:r>
          </a:p>
        </p:txBody>
      </p:sp>
    </p:spTree>
    <p:extLst>
      <p:ext uri="{BB962C8B-B14F-4D97-AF65-F5344CB8AC3E}">
        <p14:creationId xmlns:p14="http://schemas.microsoft.com/office/powerpoint/2010/main" val="141338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a:xfrm>
            <a:off x="360000" y="360000"/>
            <a:ext cx="11484000" cy="545601"/>
          </a:xfrm>
        </p:spPr>
        <p:txBody>
          <a:bodyPr/>
          <a:lstStyle/>
          <a:p>
            <a:r>
              <a:rPr lang="en-AU" dirty="0">
                <a:latin typeface="+mj-lt"/>
              </a:rPr>
              <a:t>Visualising composite functions (1)</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Notice and wonder</a:t>
            </a:r>
          </a:p>
        </p:txBody>
      </p:sp>
      <p:pic>
        <p:nvPicPr>
          <p:cNvPr id="11" name="Picture 10" descr="Ice cream cone with vanilla ice cream">
            <a:extLst>
              <a:ext uri="{FF2B5EF4-FFF2-40B4-BE49-F238E27FC236}">
                <a16:creationId xmlns:a16="http://schemas.microsoft.com/office/drawing/2014/main" id="{3B67D17B-E882-4723-58A6-BFE20C4EC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529190"/>
            <a:ext cx="3330962" cy="2232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37623A-0662-72A7-2380-33DED71D0E7B}"/>
                  </a:ext>
                </a:extLst>
              </p:cNvPr>
              <p:cNvSpPr txBox="1"/>
              <p:nvPr/>
            </p:nvSpPr>
            <p:spPr>
              <a:xfrm>
                <a:off x="3970549" y="1529190"/>
                <a:ext cx="914400" cy="800847"/>
              </a:xfrm>
              <a:prstGeom prst="rect">
                <a:avLst/>
              </a:prstGeom>
              <a:no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r>
                        <a:rPr lang="en-AU" sz="4000" i="1" dirty="0" smtClean="0">
                          <a:latin typeface="Cambria Math" panose="02040503050406030204" pitchFamily="18" charset="0"/>
                        </a:rPr>
                        <m:t>𝑓</m:t>
                      </m:r>
                      <m:r>
                        <a:rPr lang="en-AU" sz="4000" i="1" dirty="0" smtClean="0">
                          <a:latin typeface="Cambria Math" panose="02040503050406030204" pitchFamily="18" charset="0"/>
                        </a:rPr>
                        <m:t>(</m:t>
                      </m:r>
                      <m:r>
                        <a:rPr lang="en-AU" sz="4000" i="1" dirty="0" smtClean="0">
                          <a:latin typeface="Cambria Math" panose="02040503050406030204" pitchFamily="18" charset="0"/>
                        </a:rPr>
                        <m:t>𝑥</m:t>
                      </m:r>
                      <m:r>
                        <a:rPr lang="en-AU" sz="4000" i="1" dirty="0" smtClean="0">
                          <a:latin typeface="Cambria Math" panose="02040503050406030204" pitchFamily="18" charset="0"/>
                        </a:rPr>
                        <m:t>)</m:t>
                      </m:r>
                    </m:oMath>
                  </m:oMathPara>
                </a14:m>
                <a:endParaRPr lang="en-AU" sz="4000" dirty="0"/>
              </a:p>
            </p:txBody>
          </p:sp>
        </mc:Choice>
        <mc:Fallback xmlns="">
          <p:sp>
            <p:nvSpPr>
              <p:cNvPr id="14" name="TextBox 13">
                <a:extLst>
                  <a:ext uri="{FF2B5EF4-FFF2-40B4-BE49-F238E27FC236}">
                    <a16:creationId xmlns:a16="http://schemas.microsoft.com/office/drawing/2014/main" id="{2837623A-0662-72A7-2380-33DED71D0E7B}"/>
                  </a:ext>
                </a:extLst>
              </p:cNvPr>
              <p:cNvSpPr txBox="1">
                <a:spLocks noRot="1" noChangeAspect="1" noMove="1" noResize="1" noEditPoints="1" noAdjustHandles="1" noChangeArrowheads="1" noChangeShapeType="1" noTextEdit="1"/>
              </p:cNvSpPr>
              <p:nvPr/>
            </p:nvSpPr>
            <p:spPr>
              <a:xfrm>
                <a:off x="3970549" y="1529190"/>
                <a:ext cx="914400" cy="800847"/>
              </a:xfrm>
              <a:prstGeom prst="rect">
                <a:avLst/>
              </a:prstGeom>
              <a:blipFill>
                <a:blip r:embed="rId4"/>
                <a:stretch>
                  <a:fillRect l="-667" r="-5333"/>
                </a:stretch>
              </a:blipFill>
            </p:spPr>
            <p:txBody>
              <a:bodyPr/>
              <a:lstStyle/>
              <a:p>
                <a:r>
                  <a:rPr lang="en-AU">
                    <a:noFill/>
                  </a:rPr>
                  <a:t> </a:t>
                </a:r>
              </a:p>
            </p:txBody>
          </p:sp>
        </mc:Fallback>
      </mc:AlternateContent>
      <p:pic>
        <p:nvPicPr>
          <p:cNvPr id="26" name="Picture 25" descr="Chocolate chip cookies">
            <a:extLst>
              <a:ext uri="{FF2B5EF4-FFF2-40B4-BE49-F238E27FC236}">
                <a16:creationId xmlns:a16="http://schemas.microsoft.com/office/drawing/2014/main" id="{3D1442E9-84D1-A4D2-6A9E-413713AB7E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9693" y="1529190"/>
            <a:ext cx="3250753" cy="2232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5B97C3B-E19F-0C3E-3E98-F46DF020D9DE}"/>
                  </a:ext>
                </a:extLst>
              </p:cNvPr>
              <p:cNvSpPr txBox="1"/>
              <p:nvPr/>
            </p:nvSpPr>
            <p:spPr>
              <a:xfrm>
                <a:off x="9613494" y="1529190"/>
                <a:ext cx="1113640"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sz="4000" i="1" dirty="0" smtClean="0">
                          <a:solidFill>
                            <a:srgbClr val="22272B"/>
                          </a:solidFill>
                          <a:latin typeface="Cambria Math" panose="02040503050406030204" pitchFamily="18" charset="0"/>
                        </a:rPr>
                        <m:t>𝑔</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20" name="TextBox 19">
                <a:extLst>
                  <a:ext uri="{FF2B5EF4-FFF2-40B4-BE49-F238E27FC236}">
                    <a16:creationId xmlns:a16="http://schemas.microsoft.com/office/drawing/2014/main" id="{25B97C3B-E19F-0C3E-3E98-F46DF020D9DE}"/>
                  </a:ext>
                </a:extLst>
              </p:cNvPr>
              <p:cNvSpPr txBox="1">
                <a:spLocks noRot="1" noChangeAspect="1" noMove="1" noResize="1" noEditPoints="1" noAdjustHandles="1" noChangeArrowheads="1" noChangeShapeType="1" noTextEdit="1"/>
              </p:cNvSpPr>
              <p:nvPr/>
            </p:nvSpPr>
            <p:spPr>
              <a:xfrm>
                <a:off x="9613494" y="1529190"/>
                <a:ext cx="1113640" cy="707886"/>
              </a:xfrm>
              <a:prstGeom prst="rect">
                <a:avLst/>
              </a:prstGeom>
              <a:blipFill>
                <a:blip r:embed="rId6"/>
                <a:stretch>
                  <a:fillRect/>
                </a:stretch>
              </a:blipFill>
            </p:spPr>
            <p:txBody>
              <a:bodyPr/>
              <a:lstStyle/>
              <a:p>
                <a:r>
                  <a:rPr lang="en-AU">
                    <a:noFill/>
                  </a:rPr>
                  <a:t> </a:t>
                </a:r>
              </a:p>
            </p:txBody>
          </p:sp>
        </mc:Fallback>
      </mc:AlternateContent>
      <p:pic>
        <p:nvPicPr>
          <p:cNvPr id="22" name="Picture 21" descr="Ice-cream sandwich with chocolate chip cookies">
            <a:extLst>
              <a:ext uri="{FF2B5EF4-FFF2-40B4-BE49-F238E27FC236}">
                <a16:creationId xmlns:a16="http://schemas.microsoft.com/office/drawing/2014/main" id="{3310CB58-77D4-B35D-6F46-3F3185DAEA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000" y="3976163"/>
            <a:ext cx="3288002" cy="2232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C77C73-31CA-0468-5C58-628AC187EDE1}"/>
                  </a:ext>
                </a:extLst>
              </p:cNvPr>
              <p:cNvSpPr txBox="1"/>
              <p:nvPr/>
            </p:nvSpPr>
            <p:spPr>
              <a:xfrm>
                <a:off x="3970549" y="3976163"/>
                <a:ext cx="1786597"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sz="4000" i="1" dirty="0" smtClean="0">
                          <a:solidFill>
                            <a:srgbClr val="22272B"/>
                          </a:solidFill>
                          <a:latin typeface="Cambria Math" panose="02040503050406030204" pitchFamily="18" charset="0"/>
                        </a:rPr>
                        <m:t>𝑔</m:t>
                      </m:r>
                      <m:r>
                        <a:rPr lang="en-AU" sz="4000" i="1" dirty="0" smtClean="0">
                          <a:solidFill>
                            <a:srgbClr val="22272B"/>
                          </a:solidFill>
                          <a:latin typeface="Cambria Math" panose="02040503050406030204" pitchFamily="18" charset="0"/>
                        </a:rPr>
                        <m:t>(</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𝑓</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28" name="TextBox 27">
                <a:extLst>
                  <a:ext uri="{FF2B5EF4-FFF2-40B4-BE49-F238E27FC236}">
                    <a16:creationId xmlns:a16="http://schemas.microsoft.com/office/drawing/2014/main" id="{71C77C73-31CA-0468-5C58-628AC187EDE1}"/>
                  </a:ext>
                </a:extLst>
              </p:cNvPr>
              <p:cNvSpPr txBox="1">
                <a:spLocks noRot="1" noChangeAspect="1" noMove="1" noResize="1" noEditPoints="1" noAdjustHandles="1" noChangeArrowheads="1" noChangeShapeType="1" noTextEdit="1"/>
              </p:cNvSpPr>
              <p:nvPr/>
            </p:nvSpPr>
            <p:spPr>
              <a:xfrm>
                <a:off x="3970549" y="3976163"/>
                <a:ext cx="1786597" cy="707886"/>
              </a:xfrm>
              <a:prstGeom prst="rect">
                <a:avLst/>
              </a:prstGeom>
              <a:blipFill>
                <a:blip r:embed="rId8"/>
                <a:stretch>
                  <a:fillRect r="-341"/>
                </a:stretch>
              </a:blipFill>
            </p:spPr>
            <p:txBody>
              <a:bodyPr/>
              <a:lstStyle/>
              <a:p>
                <a:r>
                  <a:rPr lang="en-AU">
                    <a:noFill/>
                  </a:rPr>
                  <a:t> </a:t>
                </a:r>
              </a:p>
            </p:txBody>
          </p:sp>
        </mc:Fallback>
      </mc:AlternateContent>
      <p:pic>
        <p:nvPicPr>
          <p:cNvPr id="24" name="Picture 23" descr="Coolies and cream ice-cream">
            <a:extLst>
              <a:ext uri="{FF2B5EF4-FFF2-40B4-BE49-F238E27FC236}">
                <a16:creationId xmlns:a16="http://schemas.microsoft.com/office/drawing/2014/main" id="{0A80D9DA-2DCD-8AFE-83D6-ACE9EE7999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9693" y="3976163"/>
            <a:ext cx="3479294" cy="2232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C9CF14-06C7-5CE9-1BC5-C47D1852540E}"/>
                  </a:ext>
                </a:extLst>
              </p:cNvPr>
              <p:cNvSpPr txBox="1"/>
              <p:nvPr/>
            </p:nvSpPr>
            <p:spPr>
              <a:xfrm>
                <a:off x="9613494" y="3976163"/>
                <a:ext cx="1827861"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sz="4000" i="1" dirty="0" smtClean="0">
                          <a:solidFill>
                            <a:srgbClr val="22272B"/>
                          </a:solidFill>
                          <a:latin typeface="Cambria Math" panose="02040503050406030204" pitchFamily="18" charset="0"/>
                        </a:rPr>
                        <m:t>𝑓</m:t>
                      </m:r>
                      <m:r>
                        <a:rPr lang="en-AU" sz="4000" i="1" dirty="0" smtClean="0">
                          <a:solidFill>
                            <a:srgbClr val="22272B"/>
                          </a:solidFill>
                          <a:latin typeface="Cambria Math" panose="02040503050406030204" pitchFamily="18" charset="0"/>
                        </a:rPr>
                        <m:t>(</m:t>
                      </m:r>
                      <m:r>
                        <a:rPr lang="en-AU" sz="4000" i="1" dirty="0" smtClean="0">
                          <a:solidFill>
                            <a:srgbClr val="22272B"/>
                          </a:solidFill>
                          <a:latin typeface="Cambria Math" panose="02040503050406030204" pitchFamily="18" charset="0"/>
                        </a:rPr>
                        <m:t>𝑔</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a:ln>
                            <a:noFill/>
                          </a:ln>
                          <a:solidFill>
                            <a:srgbClr val="22272B"/>
                          </a:solidFill>
                          <a:effectLst/>
                          <a:uLnTx/>
                          <a:uFillTx/>
                          <a:latin typeface="Cambria Math" panose="02040503050406030204" pitchFamily="18" charset="0"/>
                          <a:ea typeface="+mn-ea"/>
                          <a:cs typeface="+mn-cs"/>
                        </a:rPr>
                        <m:t>))</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30" name="TextBox 29">
                <a:extLst>
                  <a:ext uri="{FF2B5EF4-FFF2-40B4-BE49-F238E27FC236}">
                    <a16:creationId xmlns:a16="http://schemas.microsoft.com/office/drawing/2014/main" id="{E3C9CF14-06C7-5CE9-1BC5-C47D1852540E}"/>
                  </a:ext>
                </a:extLst>
              </p:cNvPr>
              <p:cNvSpPr txBox="1">
                <a:spLocks noRot="1" noChangeAspect="1" noMove="1" noResize="1" noEditPoints="1" noAdjustHandles="1" noChangeArrowheads="1" noChangeShapeType="1" noTextEdit="1"/>
              </p:cNvSpPr>
              <p:nvPr/>
            </p:nvSpPr>
            <p:spPr>
              <a:xfrm>
                <a:off x="9613494" y="3976163"/>
                <a:ext cx="1827861" cy="707886"/>
              </a:xfrm>
              <a:prstGeom prst="rect">
                <a:avLst/>
              </a:prstGeom>
              <a:blipFill>
                <a:blip r:embed="rId10"/>
                <a:stretch>
                  <a:fillRect/>
                </a:stretch>
              </a:blipFill>
            </p:spPr>
            <p:txBody>
              <a:bodyPr/>
              <a:lstStyle/>
              <a:p>
                <a:r>
                  <a:rPr lang="en-AU">
                    <a:noFill/>
                  </a:rPr>
                  <a:t> </a:t>
                </a:r>
              </a:p>
            </p:txBody>
          </p:sp>
        </mc:Fallback>
      </mc:AlternateContent>
      <p:sp>
        <p:nvSpPr>
          <p:cNvPr id="2" name="Rectangle 1">
            <a:extLst>
              <a:ext uri="{FF2B5EF4-FFF2-40B4-BE49-F238E27FC236}">
                <a16:creationId xmlns:a16="http://schemas.microsoft.com/office/drawing/2014/main" id="{40C2272C-88CD-D69B-CABF-31B0BAA777B2}"/>
              </a:ext>
            </a:extLst>
          </p:cNvPr>
          <p:cNvSpPr>
            <a:spLocks noChangeArrowheads="1"/>
          </p:cNvSpPr>
          <p:nvPr/>
        </p:nvSpPr>
        <p:spPr bwMode="auto">
          <a:xfrm>
            <a:off x="360000" y="6401368"/>
            <a:ext cx="5215094" cy="2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ts val="1200"/>
              </a:spcAft>
            </a:pPr>
            <a:r>
              <a:rPr kumimoji="0" lang="en-US" altLang="en-US" sz="1000" b="0" i="1" u="none" strike="noStrike" cap="none" normalizeH="0" baseline="0" dirty="0">
                <a:ln>
                  <a:noFill/>
                </a:ln>
                <a:solidFill>
                  <a:schemeClr val="tx1"/>
                </a:solidFill>
                <a:effectLst/>
              </a:rPr>
              <a:t>Images licensed under </a:t>
            </a:r>
            <a:r>
              <a:rPr kumimoji="0" lang="en-US" altLang="en-US" sz="1000" b="0" i="0" u="none" strike="noStrike" cap="none" normalizeH="0" baseline="0" dirty="0">
                <a:ln>
                  <a:noFill/>
                </a:ln>
                <a:solidFill>
                  <a:schemeClr val="tx1"/>
                </a:solidFill>
                <a:effectLst/>
                <a:hlinkClick r:id="rId11"/>
              </a:rPr>
              <a:t>Unsplash License</a:t>
            </a:r>
            <a:r>
              <a:rPr kumimoji="0" lang="en-US" altLang="en-US" sz="1000" b="0" i="0" u="none" strike="noStrike" cap="none" normalizeH="0" baseline="0" dirty="0">
                <a:ln>
                  <a:noFill/>
                </a:ln>
                <a:solidFill>
                  <a:schemeClr val="tx1"/>
                </a:solidFill>
                <a:effectLst/>
              </a:rPr>
              <a:t> and </a:t>
            </a:r>
            <a:r>
              <a:rPr kumimoji="0" lang="en-US" altLang="en-US" sz="1000" b="0" i="0" u="none" strike="noStrike" cap="none" normalizeH="0" baseline="0" dirty="0">
                <a:ln>
                  <a:noFill/>
                </a:ln>
                <a:solidFill>
                  <a:schemeClr val="tx1"/>
                </a:solidFill>
                <a:effectLst/>
                <a:hlinkClick r:id="rId12"/>
              </a:rPr>
              <a:t>Pixabay Content License</a:t>
            </a:r>
            <a:endParaRPr kumimoji="0" lang="en-US"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99ED-D52F-2E53-2048-870B148B65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0BEF96-3C0F-FE52-9E46-88234F76DC0B}"/>
              </a:ext>
            </a:extLst>
          </p:cNvPr>
          <p:cNvSpPr>
            <a:spLocks noGrp="1"/>
          </p:cNvSpPr>
          <p:nvPr>
            <p:ph type="title"/>
          </p:nvPr>
        </p:nvSpPr>
        <p:spPr>
          <a:xfrm>
            <a:off x="360000" y="360000"/>
            <a:ext cx="11484000" cy="545601"/>
          </a:xfrm>
        </p:spPr>
        <p:txBody>
          <a:bodyPr/>
          <a:lstStyle/>
          <a:p>
            <a:r>
              <a:rPr lang="en-AU" dirty="0">
                <a:latin typeface="+mj-lt"/>
              </a:rPr>
              <a:t>Visualising composite functions (2)</a:t>
            </a:r>
          </a:p>
        </p:txBody>
      </p:sp>
      <p:sp>
        <p:nvSpPr>
          <p:cNvPr id="13" name="Text Placeholder 12">
            <a:extLst>
              <a:ext uri="{FF2B5EF4-FFF2-40B4-BE49-F238E27FC236}">
                <a16:creationId xmlns:a16="http://schemas.microsoft.com/office/drawing/2014/main" id="{C7B1209C-89B4-BA1E-2F72-DEDAE5E3F2C5}"/>
              </a:ext>
            </a:extLst>
          </p:cNvPr>
          <p:cNvSpPr>
            <a:spLocks noGrp="1"/>
          </p:cNvSpPr>
          <p:nvPr>
            <p:ph type="body" sz="quarter" idx="18"/>
          </p:nvPr>
        </p:nvSpPr>
        <p:spPr>
          <a:xfrm>
            <a:off x="360000" y="982520"/>
            <a:ext cx="11483998" cy="356423"/>
          </a:xfrm>
        </p:spPr>
        <p:txBody>
          <a:bodyPr/>
          <a:lstStyle/>
          <a:p>
            <a:r>
              <a:rPr lang="en-AU" dirty="0">
                <a:latin typeface="+mj-lt"/>
              </a:rPr>
              <a:t>Salmon and rice</a:t>
            </a:r>
          </a:p>
        </p:txBody>
      </p:sp>
      <p:pic>
        <p:nvPicPr>
          <p:cNvPr id="9" name="Picture 8" descr="Salmon inside rice in a nori roll,">
            <a:extLst>
              <a:ext uri="{FF2B5EF4-FFF2-40B4-BE49-F238E27FC236}">
                <a16:creationId xmlns:a16="http://schemas.microsoft.com/office/drawing/2014/main" id="{3A1B873B-0C8F-7C43-EBFA-535737870BF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0000" y="2099060"/>
            <a:ext cx="2939435" cy="2520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629C44-1811-551F-B8F9-558672DA7B41}"/>
                  </a:ext>
                </a:extLst>
              </p:cNvPr>
              <p:cNvSpPr txBox="1"/>
              <p:nvPr/>
            </p:nvSpPr>
            <p:spPr>
              <a:xfrm>
                <a:off x="3916331" y="2099060"/>
                <a:ext cx="1618917"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𝑔</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𝑓</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11" name="TextBox 10">
                <a:extLst>
                  <a:ext uri="{FF2B5EF4-FFF2-40B4-BE49-F238E27FC236}">
                    <a16:creationId xmlns:a16="http://schemas.microsoft.com/office/drawing/2014/main" id="{0E629C44-1811-551F-B8F9-558672DA7B41}"/>
                  </a:ext>
                </a:extLst>
              </p:cNvPr>
              <p:cNvSpPr txBox="1">
                <a:spLocks noRot="1" noChangeAspect="1" noMove="1" noResize="1" noEditPoints="1" noAdjustHandles="1" noChangeArrowheads="1" noChangeShapeType="1" noTextEdit="1"/>
              </p:cNvSpPr>
              <p:nvPr/>
            </p:nvSpPr>
            <p:spPr>
              <a:xfrm>
                <a:off x="3916331" y="2099060"/>
                <a:ext cx="1618917" cy="707886"/>
              </a:xfrm>
              <a:prstGeom prst="rect">
                <a:avLst/>
              </a:prstGeom>
              <a:blipFill>
                <a:blip r:embed="rId4"/>
                <a:stretch>
                  <a:fillRect r="-1052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58B2D55-D284-05F1-4890-00DA1CF7030A}"/>
                  </a:ext>
                </a:extLst>
              </p:cNvPr>
              <p:cNvSpPr txBox="1"/>
              <p:nvPr/>
            </p:nvSpPr>
            <p:spPr>
              <a:xfrm>
                <a:off x="566937" y="4930577"/>
                <a:ext cx="2525560" cy="707886"/>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𝑓</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 ?</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19" name="TextBox 18">
                <a:extLst>
                  <a:ext uri="{FF2B5EF4-FFF2-40B4-BE49-F238E27FC236}">
                    <a16:creationId xmlns:a16="http://schemas.microsoft.com/office/drawing/2014/main" id="{858B2D55-D284-05F1-4890-00DA1CF7030A}"/>
                  </a:ext>
                </a:extLst>
              </p:cNvPr>
              <p:cNvSpPr txBox="1">
                <a:spLocks noRot="1" noChangeAspect="1" noMove="1" noResize="1" noEditPoints="1" noAdjustHandles="1" noChangeArrowheads="1" noChangeShapeType="1" noTextEdit="1"/>
              </p:cNvSpPr>
              <p:nvPr/>
            </p:nvSpPr>
            <p:spPr>
              <a:xfrm>
                <a:off x="566937" y="4930577"/>
                <a:ext cx="2525560" cy="707886"/>
              </a:xfrm>
              <a:prstGeom prst="rect">
                <a:avLst/>
              </a:prstGeom>
              <a:blipFill>
                <a:blip r:embed="rId5"/>
                <a:stretch>
                  <a:fillRect/>
                </a:stretch>
              </a:blipFill>
            </p:spPr>
            <p:txBody>
              <a:bodyPr/>
              <a:lstStyle/>
              <a:p>
                <a:r>
                  <a:rPr lang="en-AU">
                    <a:noFill/>
                  </a:rPr>
                  <a:t> </a:t>
                </a:r>
              </a:p>
            </p:txBody>
          </p:sp>
        </mc:Fallback>
      </mc:AlternateContent>
      <p:pic>
        <p:nvPicPr>
          <p:cNvPr id="7" name="Picture 6" descr="Rice inside salmon as a sushi roll.">
            <a:extLst>
              <a:ext uri="{FF2B5EF4-FFF2-40B4-BE49-F238E27FC236}">
                <a16:creationId xmlns:a16="http://schemas.microsoft.com/office/drawing/2014/main" id="{E0B23792-BE86-A3FF-20CD-FF5777EE814C}"/>
              </a:ext>
            </a:extLst>
          </p:cNvPr>
          <p:cNvPicPr>
            <a:picLocks noChangeAspect="1"/>
          </p:cNvPicPr>
          <p:nvPr/>
        </p:nvPicPr>
        <p:blipFill>
          <a:blip r:embed="rId6" cstate="screen">
            <a:extLst>
              <a:ext uri="{28A0092B-C50C-407E-A947-70E740481C1C}">
                <a14:useLocalDpi xmlns:a14="http://schemas.microsoft.com/office/drawing/2010/main"/>
              </a:ext>
            </a:extLst>
          </a:blip>
          <a:srcRect l="29147"/>
          <a:stretch/>
        </p:blipFill>
        <p:spPr>
          <a:xfrm>
            <a:off x="6420130" y="2099060"/>
            <a:ext cx="3237695" cy="25200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C5E59AF-F221-F135-23A4-6E4FCBDA2D0D}"/>
                  </a:ext>
                </a:extLst>
              </p:cNvPr>
              <p:cNvSpPr txBox="1"/>
              <p:nvPr/>
            </p:nvSpPr>
            <p:spPr>
              <a:xfrm>
                <a:off x="9986087" y="2099060"/>
                <a:ext cx="1655298"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𝑓</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𝑔</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15" name="TextBox 14">
                <a:extLst>
                  <a:ext uri="{FF2B5EF4-FFF2-40B4-BE49-F238E27FC236}">
                    <a16:creationId xmlns:a16="http://schemas.microsoft.com/office/drawing/2014/main" id="{7C5E59AF-F221-F135-23A4-6E4FCBDA2D0D}"/>
                  </a:ext>
                </a:extLst>
              </p:cNvPr>
              <p:cNvSpPr txBox="1">
                <a:spLocks noRot="1" noChangeAspect="1" noMove="1" noResize="1" noEditPoints="1" noAdjustHandles="1" noChangeArrowheads="1" noChangeShapeType="1" noTextEdit="1"/>
              </p:cNvSpPr>
              <p:nvPr/>
            </p:nvSpPr>
            <p:spPr>
              <a:xfrm>
                <a:off x="9986087" y="2099060"/>
                <a:ext cx="1655298" cy="707886"/>
              </a:xfrm>
              <a:prstGeom prst="rect">
                <a:avLst/>
              </a:prstGeom>
              <a:blipFill>
                <a:blip r:embed="rId7"/>
                <a:stretch>
                  <a:fillRect r="-808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CC38630-4E4C-795E-2BB1-903128748EB9}"/>
                  </a:ext>
                </a:extLst>
              </p:cNvPr>
              <p:cNvSpPr txBox="1"/>
              <p:nvPr/>
            </p:nvSpPr>
            <p:spPr>
              <a:xfrm>
                <a:off x="6776197" y="4930577"/>
                <a:ext cx="2525560"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𝑔</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𝑥</m:t>
                      </m:r>
                      <m:r>
                        <a:rPr kumimoji="0" lang="en-AU" sz="4000" b="0" i="1" u="none" strike="noStrike" kern="1200" cap="none" spc="0" normalizeH="0" baseline="0" noProof="0" dirty="0" smtClean="0">
                          <a:ln>
                            <a:noFill/>
                          </a:ln>
                          <a:solidFill>
                            <a:srgbClr val="22272B"/>
                          </a:solidFill>
                          <a:effectLst/>
                          <a:uLnTx/>
                          <a:uFillTx/>
                          <a:latin typeface="Cambria Math" panose="02040503050406030204" pitchFamily="18" charset="0"/>
                          <a:ea typeface="+mn-ea"/>
                          <a:cs typeface="+mn-cs"/>
                        </a:rPr>
                        <m:t>)= ?</m:t>
                      </m:r>
                    </m:oMath>
                  </m:oMathPara>
                </a14:m>
                <a:endParaRPr kumimoji="0" lang="en-AU" sz="4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Choice>
        <mc:Fallback xmlns="">
          <p:sp>
            <p:nvSpPr>
              <p:cNvPr id="17" name="TextBox 16">
                <a:extLst>
                  <a:ext uri="{FF2B5EF4-FFF2-40B4-BE49-F238E27FC236}">
                    <a16:creationId xmlns:a16="http://schemas.microsoft.com/office/drawing/2014/main" id="{6CC38630-4E4C-795E-2BB1-903128748EB9}"/>
                  </a:ext>
                </a:extLst>
              </p:cNvPr>
              <p:cNvSpPr txBox="1">
                <a:spLocks noRot="1" noChangeAspect="1" noMove="1" noResize="1" noEditPoints="1" noAdjustHandles="1" noChangeArrowheads="1" noChangeShapeType="1" noTextEdit="1"/>
              </p:cNvSpPr>
              <p:nvPr/>
            </p:nvSpPr>
            <p:spPr>
              <a:xfrm>
                <a:off x="6776197" y="4930577"/>
                <a:ext cx="2525560" cy="707886"/>
              </a:xfrm>
              <a:prstGeom prst="rect">
                <a:avLst/>
              </a:prstGeom>
              <a:blipFill>
                <a:blip r:embed="rId8"/>
                <a:stretch>
                  <a:fillRect/>
                </a:stretch>
              </a:blipFill>
            </p:spPr>
            <p:txBody>
              <a:bodyPr/>
              <a:lstStyle/>
              <a:p>
                <a:r>
                  <a:rPr lang="en-AU">
                    <a:noFill/>
                  </a:rPr>
                  <a:t> </a:t>
                </a:r>
              </a:p>
            </p:txBody>
          </p:sp>
        </mc:Fallback>
      </mc:AlternateContent>
      <p:sp>
        <p:nvSpPr>
          <p:cNvPr id="2" name="Rectangle 1">
            <a:extLst>
              <a:ext uri="{FF2B5EF4-FFF2-40B4-BE49-F238E27FC236}">
                <a16:creationId xmlns:a16="http://schemas.microsoft.com/office/drawing/2014/main" id="{1B730E90-ED1A-E260-BB4A-3F0ACF7CE863}"/>
              </a:ext>
            </a:extLst>
          </p:cNvPr>
          <p:cNvSpPr>
            <a:spLocks noChangeArrowheads="1"/>
          </p:cNvSpPr>
          <p:nvPr/>
        </p:nvSpPr>
        <p:spPr bwMode="auto">
          <a:xfrm>
            <a:off x="360000" y="6398581"/>
            <a:ext cx="5215094" cy="2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ts val="1200"/>
              </a:spcAft>
            </a:pPr>
            <a:r>
              <a:rPr kumimoji="0" lang="en-US" altLang="en-US" sz="1000" b="0" i="1" u="none" strike="noStrike" cap="none" normalizeH="0" baseline="0" dirty="0">
                <a:ln>
                  <a:noFill/>
                </a:ln>
                <a:solidFill>
                  <a:schemeClr val="tx1"/>
                </a:solidFill>
                <a:effectLst/>
              </a:rPr>
              <a:t>Images licensed under </a:t>
            </a:r>
            <a:r>
              <a:rPr kumimoji="0" lang="en-US" altLang="en-US" sz="1000" b="0" i="0" u="none" strike="noStrike" cap="none" normalizeH="0" baseline="0" dirty="0">
                <a:ln>
                  <a:noFill/>
                </a:ln>
                <a:solidFill>
                  <a:schemeClr val="tx1"/>
                </a:solidFill>
                <a:effectLst/>
                <a:hlinkClick r:id="rId9"/>
              </a:rPr>
              <a:t>Unsplash License</a:t>
            </a:r>
            <a:r>
              <a:rPr kumimoji="0" lang="en-US" altLang="en-US" sz="1000" b="0" i="0" u="none" strike="noStrike" cap="none" normalizeH="0" baseline="0" dirty="0">
                <a:ln>
                  <a:noFill/>
                </a:ln>
                <a:solidFill>
                  <a:schemeClr val="tx1"/>
                </a:solidFill>
                <a:effectLst/>
              </a:rPr>
              <a:t> and </a:t>
            </a:r>
            <a:r>
              <a:rPr kumimoji="0" lang="en-US" altLang="en-US" sz="1000" b="0" i="0" u="none" strike="noStrike" cap="none" normalizeH="0" baseline="0" dirty="0">
                <a:ln>
                  <a:noFill/>
                </a:ln>
                <a:solidFill>
                  <a:schemeClr val="tx1"/>
                </a:solidFill>
                <a:effectLst/>
                <a:hlinkClick r:id="rId10"/>
              </a:rPr>
              <a:t>Pixabay Content License</a:t>
            </a:r>
            <a:endParaRPr kumimoji="0" lang="en-US"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4026330-216D-E3BF-4399-DFC18BACFA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92763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2827-E8FC-B0E1-1C57-D73C27B55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03E94-BDDA-3602-5767-B2553B23990D}"/>
              </a:ext>
            </a:extLst>
          </p:cNvPr>
          <p:cNvSpPr>
            <a:spLocks noGrp="1"/>
          </p:cNvSpPr>
          <p:nvPr>
            <p:ph type="ctrTitle"/>
          </p:nvPr>
        </p:nvSpPr>
        <p:spPr/>
        <p:txBody>
          <a:bodyPr/>
          <a:lstStyle/>
          <a:p>
            <a:r>
              <a:rPr lang="en-AU" dirty="0">
                <a:latin typeface="+mj-lt"/>
              </a:rPr>
              <a:t>Connecting learning</a:t>
            </a:r>
          </a:p>
        </p:txBody>
      </p:sp>
    </p:spTree>
    <p:extLst>
      <p:ext uri="{BB962C8B-B14F-4D97-AF65-F5344CB8AC3E}">
        <p14:creationId xmlns:p14="http://schemas.microsoft.com/office/powerpoint/2010/main" val="32311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573AD-E447-4DB9-2347-1B25A5661683}"/>
              </a:ext>
            </a:extLst>
          </p:cNvPr>
          <p:cNvSpPr>
            <a:spLocks noGrp="1"/>
          </p:cNvSpPr>
          <p:nvPr>
            <p:ph type="title"/>
          </p:nvPr>
        </p:nvSpPr>
        <p:spPr/>
        <p:txBody>
          <a:bodyPr/>
          <a:lstStyle/>
          <a:p>
            <a:r>
              <a:rPr lang="en-AU" dirty="0">
                <a:latin typeface="+mj-lt"/>
              </a:rPr>
              <a:t>Definition</a:t>
            </a:r>
          </a:p>
        </p:txBody>
      </p:sp>
      <p:sp>
        <p:nvSpPr>
          <p:cNvPr id="4" name="Text Placeholder 3">
            <a:extLst>
              <a:ext uri="{FF2B5EF4-FFF2-40B4-BE49-F238E27FC236}">
                <a16:creationId xmlns:a16="http://schemas.microsoft.com/office/drawing/2014/main" id="{C1A280A8-91E2-F6A9-CBBA-D3F026C6622E}"/>
              </a:ext>
            </a:extLst>
          </p:cNvPr>
          <p:cNvSpPr>
            <a:spLocks noGrp="1"/>
          </p:cNvSpPr>
          <p:nvPr>
            <p:ph type="body" sz="quarter" idx="18"/>
          </p:nvPr>
        </p:nvSpPr>
        <p:spPr/>
        <p:txBody>
          <a:bodyPr/>
          <a:lstStyle/>
          <a:p>
            <a:r>
              <a:rPr lang="en-AU" dirty="0">
                <a:latin typeface="+mj-lt"/>
              </a:rPr>
              <a:t>Composite functions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3002FCC0-5206-3E08-6783-90DB33D4B1EA}"/>
                  </a:ext>
                </a:extLst>
              </p:cNvPr>
              <p:cNvSpPr>
                <a:spLocks noGrp="1"/>
              </p:cNvSpPr>
              <p:nvPr>
                <p:ph type="body" sz="quarter" idx="17"/>
              </p:nvPr>
            </p:nvSpPr>
            <p:spPr>
              <a:xfrm>
                <a:off x="354000" y="1616247"/>
                <a:ext cx="11484000" cy="2578651"/>
              </a:xfrm>
              <a:prstGeom prst="roundRect">
                <a:avLst>
                  <a:gd name="adj" fmla="val 8660"/>
                </a:avLst>
              </a:prstGeom>
              <a:ln/>
            </p:spPr>
            <p:style>
              <a:lnRef idx="3">
                <a:schemeClr val="lt1"/>
              </a:lnRef>
              <a:fillRef idx="1">
                <a:schemeClr val="accent4"/>
              </a:fillRef>
              <a:effectRef idx="1">
                <a:schemeClr val="accent4"/>
              </a:effectRef>
              <a:fontRef idx="minor">
                <a:schemeClr val="lt1"/>
              </a:fontRef>
            </p:style>
            <p:txBody>
              <a:bodyPr anchor="ctr"/>
              <a:lstStyle/>
              <a:p>
                <a:pPr marL="173038" lvl="2">
                  <a:spcAft>
                    <a:spcPts val="1200"/>
                  </a:spcAft>
                </a:pPr>
                <a:r>
                  <a:rPr lang="en-AU" sz="2000" dirty="0">
                    <a:solidFill>
                      <a:schemeClr val="tx1"/>
                    </a:solidFill>
                    <a:ea typeface="Calibri" panose="020F0502020204030204" pitchFamily="34" charset="0"/>
                  </a:rPr>
                  <a:t>A composite function is w</a:t>
                </a:r>
                <a:r>
                  <a:rPr lang="en-AU" sz="2000" dirty="0">
                    <a:solidFill>
                      <a:schemeClr val="tx1"/>
                    </a:solidFill>
                    <a:effectLst/>
                    <a:ea typeface="Calibri" panose="020F0502020204030204" pitchFamily="34" charset="0"/>
                  </a:rPr>
                  <a:t>hen the output of one function becomes the input of a second function. </a:t>
                </a:r>
              </a:p>
              <a:p>
                <a:pPr marL="173038" lvl="2">
                  <a:spcAft>
                    <a:spcPts val="1200"/>
                  </a:spcAft>
                </a:pPr>
                <a:r>
                  <a:rPr lang="en-AU" sz="2000" dirty="0">
                    <a:solidFill>
                      <a:schemeClr val="tx1"/>
                    </a:solidFill>
                    <a:effectLst/>
                    <a:ea typeface="Calibri" panose="020F0502020204030204" pitchFamily="34" charset="0"/>
                  </a:rPr>
                  <a:t>For example,</a:t>
                </a:r>
                <a:r>
                  <a:rPr lang="en-AU" sz="2000" dirty="0">
                    <a:solidFill>
                      <a:schemeClr val="tx1"/>
                    </a:solidFill>
                    <a:effectLst/>
                    <a:ea typeface="Yu Mincho" panose="02020400000000000000" pitchFamily="18" charset="-128"/>
                  </a:rPr>
                  <a:t>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𝑓</m:t>
                    </m:r>
                    <m:r>
                      <a:rPr lang="en-AU" sz="2000" i="1">
                        <a:solidFill>
                          <a:schemeClr val="tx1"/>
                        </a:solidFill>
                        <a:effectLst/>
                        <a:latin typeface="Cambria Math" panose="02040503050406030204" pitchFamily="18" charset="0"/>
                        <a:ea typeface="Calibri" panose="020F0502020204030204" pitchFamily="34" charset="0"/>
                      </a:rPr>
                      <m:t>(</m:t>
                    </m:r>
                    <m:r>
                      <a:rPr lang="en-AU" sz="2000" i="1">
                        <a:solidFill>
                          <a:schemeClr val="tx1"/>
                        </a:solidFill>
                        <a:effectLst/>
                        <a:latin typeface="Cambria Math" panose="02040503050406030204" pitchFamily="18" charset="0"/>
                        <a:ea typeface="Calibri" panose="020F0502020204030204" pitchFamily="34" charset="0"/>
                      </a:rPr>
                      <m:t>𝑔</m:t>
                    </m:r>
                    <m:d>
                      <m:dPr>
                        <m:ctrlPr>
                          <a:rPr lang="en-AU" sz="2000" i="1">
                            <a:solidFill>
                              <a:schemeClr val="tx1"/>
                            </a:solidFill>
                            <a:effectLst/>
                            <a:latin typeface="Cambria Math" panose="02040503050406030204" pitchFamily="18" charset="0"/>
                            <a:ea typeface="Calibri" panose="020F0502020204030204" pitchFamily="34" charset="0"/>
                          </a:rPr>
                        </m:ctrlPr>
                      </m:dPr>
                      <m:e>
                        <m:r>
                          <a:rPr lang="en-AU" sz="2000" i="1">
                            <a:solidFill>
                              <a:schemeClr val="tx1"/>
                            </a:solidFill>
                            <a:effectLst/>
                            <a:latin typeface="Cambria Math" panose="02040503050406030204" pitchFamily="18" charset="0"/>
                            <a:ea typeface="Calibri" panose="020F0502020204030204" pitchFamily="34" charset="0"/>
                          </a:rPr>
                          <m:t>𝑥</m:t>
                        </m:r>
                      </m:e>
                    </m:d>
                    <m:r>
                      <a:rPr lang="en-AU" sz="2000" i="1">
                        <a:solidFill>
                          <a:schemeClr val="tx1"/>
                        </a:solidFill>
                        <a:effectLst/>
                        <a:latin typeface="Cambria Math" panose="02040503050406030204" pitchFamily="18" charset="0"/>
                        <a:ea typeface="Calibri" panose="020F0502020204030204" pitchFamily="34" charset="0"/>
                      </a:rPr>
                      <m:t>)</m:t>
                    </m:r>
                  </m:oMath>
                </a14:m>
                <a:r>
                  <a:rPr lang="en-AU" sz="2000" dirty="0">
                    <a:solidFill>
                      <a:schemeClr val="tx1"/>
                    </a:solidFill>
                    <a:effectLst/>
                    <a:ea typeface="Calibri" panose="020F0502020204030204" pitchFamily="34" charset="0"/>
                  </a:rPr>
                  <a:t> (read as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m:t>
                    </m:r>
                    <m:r>
                      <a:rPr lang="en-AU" sz="2000" i="1">
                        <a:solidFill>
                          <a:schemeClr val="tx1"/>
                        </a:solidFill>
                        <a:effectLst/>
                        <a:latin typeface="Cambria Math" panose="02040503050406030204" pitchFamily="18" charset="0"/>
                        <a:ea typeface="Calibri" panose="020F0502020204030204" pitchFamily="34" charset="0"/>
                      </a:rPr>
                      <m:t>𝑓</m:t>
                    </m:r>
                  </m:oMath>
                </a14:m>
                <a:r>
                  <a:rPr lang="en-AU" sz="2000" dirty="0">
                    <a:solidFill>
                      <a:schemeClr val="tx1"/>
                    </a:solidFill>
                    <a:effectLst/>
                    <a:ea typeface="Calibri" panose="020F0502020204030204" pitchFamily="34" charset="0"/>
                  </a:rPr>
                  <a:t> of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𝑔</m:t>
                    </m:r>
                  </m:oMath>
                </a14:m>
                <a:r>
                  <a:rPr lang="en-AU" sz="2000" dirty="0">
                    <a:solidFill>
                      <a:schemeClr val="tx1"/>
                    </a:solidFill>
                    <a:effectLst/>
                    <a:ea typeface="Calibri" panose="020F0502020204030204" pitchFamily="34" charset="0"/>
                  </a:rPr>
                  <a:t> of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𝑥</m:t>
                    </m:r>
                    <m:r>
                      <a:rPr lang="en-AU" sz="2000" i="1">
                        <a:solidFill>
                          <a:schemeClr val="tx1"/>
                        </a:solidFill>
                        <a:effectLst/>
                        <a:latin typeface="Cambria Math" panose="02040503050406030204" pitchFamily="18" charset="0"/>
                        <a:ea typeface="Calibri" panose="020F0502020204030204" pitchFamily="34" charset="0"/>
                      </a:rPr>
                      <m:t>′</m:t>
                    </m:r>
                  </m:oMath>
                </a14:m>
                <a:r>
                  <a:rPr lang="en-AU" sz="2000" dirty="0">
                    <a:solidFill>
                      <a:schemeClr val="tx1"/>
                    </a:solidFill>
                    <a:effectLst/>
                    <a:ea typeface="Calibri" panose="020F0502020204030204" pitchFamily="34" charset="0"/>
                  </a:rPr>
                  <a:t>) is a composite function where the outputs of function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𝑔</m:t>
                    </m:r>
                  </m:oMath>
                </a14:m>
                <a:r>
                  <a:rPr lang="en-AU" sz="2000" dirty="0">
                    <a:solidFill>
                      <a:schemeClr val="tx1"/>
                    </a:solidFill>
                    <a:effectLst/>
                    <a:ea typeface="Calibri" panose="020F0502020204030204" pitchFamily="34" charset="0"/>
                  </a:rPr>
                  <a:t> are taken as the inputs of function </a:t>
                </a:r>
                <a14:m>
                  <m:oMath xmlns:m="http://schemas.openxmlformats.org/officeDocument/2006/math">
                    <m:r>
                      <a:rPr lang="en-AU" sz="2000" i="1">
                        <a:solidFill>
                          <a:schemeClr val="tx1"/>
                        </a:solidFill>
                        <a:effectLst/>
                        <a:latin typeface="Cambria Math" panose="02040503050406030204" pitchFamily="18" charset="0"/>
                        <a:ea typeface="Calibri" panose="020F0502020204030204" pitchFamily="34" charset="0"/>
                      </a:rPr>
                      <m:t>𝑓</m:t>
                    </m:r>
                  </m:oMath>
                </a14:m>
                <a:r>
                  <a:rPr lang="en-AU" sz="2000" dirty="0">
                    <a:solidFill>
                      <a:schemeClr val="tx1"/>
                    </a:solidFill>
                    <a:effectLst/>
                    <a:ea typeface="Calibri" panose="020F0502020204030204" pitchFamily="34" charset="0"/>
                  </a:rPr>
                  <a:t>.</a:t>
                </a:r>
              </a:p>
            </p:txBody>
          </p:sp>
        </mc:Choice>
        <mc:Fallback xmlns="">
          <p:sp>
            <p:nvSpPr>
              <p:cNvPr id="5" name="Text Placeholder 4">
                <a:extLst>
                  <a:ext uri="{FF2B5EF4-FFF2-40B4-BE49-F238E27FC236}">
                    <a16:creationId xmlns:a16="http://schemas.microsoft.com/office/drawing/2014/main" id="{3002FCC0-5206-3E08-6783-90DB33D4B1EA}"/>
                  </a:ext>
                </a:extLst>
              </p:cNvPr>
              <p:cNvSpPr>
                <a:spLocks noGrp="1" noRot="1" noChangeAspect="1" noMove="1" noResize="1" noEditPoints="1" noAdjustHandles="1" noChangeArrowheads="1" noChangeShapeType="1" noTextEdit="1"/>
              </p:cNvSpPr>
              <p:nvPr>
                <p:ph type="body" sz="quarter" idx="17"/>
              </p:nvPr>
            </p:nvSpPr>
            <p:spPr>
              <a:xfrm>
                <a:off x="354000" y="1616247"/>
                <a:ext cx="11484000" cy="2578651"/>
              </a:xfrm>
              <a:prstGeom prst="roundRect">
                <a:avLst>
                  <a:gd name="adj" fmla="val 8660"/>
                </a:avLst>
              </a:prstGeom>
              <a:blipFill>
                <a:blip r:embed="rId2"/>
                <a:stretch>
                  <a:fillRect/>
                </a:stretch>
              </a:blipFill>
              <a:ln/>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C205EE9B-1154-5EC1-6EFD-A1A94768FB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extLst>
      <p:ext uri="{BB962C8B-B14F-4D97-AF65-F5344CB8AC3E}">
        <p14:creationId xmlns:p14="http://schemas.microsoft.com/office/powerpoint/2010/main" val="32339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E119D-3A3C-E82B-C9F8-6B4A1DC1D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C9483-FFFA-0934-0856-EEE15626A12F}"/>
              </a:ext>
            </a:extLst>
          </p:cNvPr>
          <p:cNvSpPr>
            <a:spLocks noGrp="1"/>
          </p:cNvSpPr>
          <p:nvPr>
            <p:ph type="ctrTitle"/>
          </p:nvPr>
        </p:nvSpPr>
        <p:spPr/>
        <p:txBody>
          <a:bodyPr/>
          <a:lstStyle/>
          <a:p>
            <a:r>
              <a:rPr lang="en-AU" dirty="0">
                <a:latin typeface="+mj-lt"/>
              </a:rPr>
              <a:t>Releasing responsibility</a:t>
            </a:r>
          </a:p>
        </p:txBody>
      </p:sp>
    </p:spTree>
    <p:extLst>
      <p:ext uri="{BB962C8B-B14F-4D97-AF65-F5344CB8AC3E}">
        <p14:creationId xmlns:p14="http://schemas.microsoft.com/office/powerpoint/2010/main" val="405798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5D017-AB02-CA1D-22AD-86C86548D3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AE963B-EA47-141C-04C3-B15F7CB2F971}"/>
              </a:ext>
            </a:extLst>
          </p:cNvPr>
          <p:cNvSpPr>
            <a:spLocks noGrp="1"/>
          </p:cNvSpPr>
          <p:nvPr>
            <p:ph type="title"/>
          </p:nvPr>
        </p:nvSpPr>
        <p:spPr>
          <a:xfrm>
            <a:off x="359999" y="360000"/>
            <a:ext cx="11484000" cy="545601"/>
          </a:xfrm>
        </p:spPr>
        <p:txBody>
          <a:bodyPr/>
          <a:lstStyle/>
          <a:p>
            <a:r>
              <a:rPr lang="en-AU" dirty="0">
                <a:latin typeface="+mj-lt"/>
              </a:rPr>
              <a:t>Composite functions (1)</a:t>
            </a:r>
          </a:p>
        </p:txBody>
      </p:sp>
      <p:sp>
        <p:nvSpPr>
          <p:cNvPr id="4" name="Text Placeholder 3">
            <a:extLst>
              <a:ext uri="{FF2B5EF4-FFF2-40B4-BE49-F238E27FC236}">
                <a16:creationId xmlns:a16="http://schemas.microsoft.com/office/drawing/2014/main" id="{62D8DA96-FD87-8BDA-1C28-2ED9A99C1A77}"/>
              </a:ext>
            </a:extLst>
          </p:cNvPr>
          <p:cNvSpPr>
            <a:spLocks noGrp="1"/>
          </p:cNvSpPr>
          <p:nvPr>
            <p:ph type="body" sz="quarter" idx="18"/>
          </p:nvPr>
        </p:nvSpPr>
        <p:spPr>
          <a:xfrm>
            <a:off x="359999" y="982520"/>
            <a:ext cx="11483999" cy="310015"/>
          </a:xfrm>
        </p:spPr>
        <p:txBody>
          <a:bodyPr/>
          <a:lstStyle/>
          <a:p>
            <a:r>
              <a:rPr lang="en-AU" dirty="0">
                <a:latin typeface="+mj-lt"/>
              </a:rPr>
              <a:t>Worked example 1</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47AC0E9-C4B0-9B8D-091A-FAB0E34BC925}"/>
                  </a:ext>
                </a:extLst>
              </p:cNvPr>
              <p:cNvSpPr>
                <a:spLocks noGrp="1"/>
              </p:cNvSpPr>
              <p:nvPr>
                <p:ph type="body" sz="quarter" idx="17"/>
              </p:nvPr>
            </p:nvSpPr>
            <p:spPr>
              <a:xfrm>
                <a:off x="359999" y="1567086"/>
                <a:ext cx="11484000" cy="637018"/>
              </a:xfrm>
            </p:spPr>
            <p:txBody>
              <a:bodyPr/>
              <a:lstStyle/>
              <a:p>
                <a:r>
                  <a:rPr lang="en-AU" dirty="0">
                    <a:latin typeface="+mn-lt"/>
                  </a:rPr>
                  <a:t>Given that </a:t>
                </a:r>
                <a14:m>
                  <m:oMath xmlns:m="http://schemas.openxmlformats.org/officeDocument/2006/math">
                    <m:r>
                      <a:rPr lang="en-AU" i="1">
                        <a:latin typeface="Cambria Math" panose="02040503050406030204" pitchFamily="18" charset="0"/>
                      </a:rPr>
                      <m:t>𝑓</m:t>
                    </m:r>
                    <m:d>
                      <m:dPr>
                        <m:ctrlPr>
                          <a:rPr lang="en-AU" i="1">
                            <a:latin typeface="Cambria Math" panose="02040503050406030204" pitchFamily="18" charset="0"/>
                          </a:rPr>
                        </m:ctrlPr>
                      </m:dPr>
                      <m:e>
                        <m:r>
                          <a:rPr lang="en-AU" i="1">
                            <a:latin typeface="Cambria Math" panose="02040503050406030204" pitchFamily="18" charset="0"/>
                          </a:rPr>
                          <m:t>𝑥</m:t>
                        </m:r>
                      </m:e>
                    </m:d>
                    <m:r>
                      <a:rPr lang="en-AU" i="1">
                        <a:latin typeface="Cambria Math" panose="02040503050406030204" pitchFamily="18" charset="0"/>
                      </a:rPr>
                      <m:t>=2</m:t>
                    </m:r>
                    <m:r>
                      <a:rPr lang="en-AU" i="1">
                        <a:latin typeface="Cambria Math" panose="02040503050406030204" pitchFamily="18" charset="0"/>
                      </a:rPr>
                      <m:t>𝑥</m:t>
                    </m:r>
                    <m:r>
                      <a:rPr lang="en-AU" i="1">
                        <a:latin typeface="Cambria Math" panose="02040503050406030204" pitchFamily="18" charset="0"/>
                      </a:rPr>
                      <m:t>+3 </m:t>
                    </m:r>
                  </m:oMath>
                </a14:m>
                <a:r>
                  <a:rPr lang="en-AU" dirty="0">
                    <a:latin typeface="+mn-lt"/>
                  </a:rPr>
                  <a:t>and </a:t>
                </a:r>
                <a14:m>
                  <m:oMath xmlns:m="http://schemas.openxmlformats.org/officeDocument/2006/math">
                    <m:r>
                      <a:rPr lang="en-AU" i="1">
                        <a:latin typeface="Cambria Math" panose="02040503050406030204" pitchFamily="18" charset="0"/>
                      </a:rPr>
                      <m:t>𝑔</m:t>
                    </m:r>
                    <m:d>
                      <m:dPr>
                        <m:ctrlPr>
                          <a:rPr lang="en-AU" i="1">
                            <a:latin typeface="Cambria Math" panose="02040503050406030204" pitchFamily="18" charset="0"/>
                          </a:rPr>
                        </m:ctrlPr>
                      </m:dPr>
                      <m:e>
                        <m:r>
                          <a:rPr lang="en-AU" i="1">
                            <a:latin typeface="Cambria Math" panose="02040503050406030204" pitchFamily="18" charset="0"/>
                          </a:rPr>
                          <m:t>𝑥</m:t>
                        </m:r>
                      </m:e>
                    </m:d>
                    <m:r>
                      <a:rPr lang="en-AU" i="1">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𝑥</m:t>
                        </m:r>
                      </m:e>
                      <m:sup>
                        <m:r>
                          <a:rPr lang="en-AU" i="1">
                            <a:latin typeface="Cambria Math" panose="02040503050406030204" pitchFamily="18" charset="0"/>
                          </a:rPr>
                          <m:t>2</m:t>
                        </m:r>
                      </m:sup>
                    </m:sSup>
                    <m:r>
                      <a:rPr lang="en-AU" i="1">
                        <a:latin typeface="Cambria Math" panose="02040503050406030204" pitchFamily="18" charset="0"/>
                      </a:rPr>
                      <m:t>−1</m:t>
                    </m:r>
                  </m:oMath>
                </a14:m>
                <a:r>
                  <a:rPr lang="en-AU" dirty="0">
                    <a:latin typeface="+mn-lt"/>
                  </a:rPr>
                  <a:t>, evaluate </a:t>
                </a:r>
                <a14:m>
                  <m:oMath xmlns:m="http://schemas.openxmlformats.org/officeDocument/2006/math">
                    <m:r>
                      <a:rPr lang="en-AU" b="0" i="1" dirty="0" smtClean="0">
                        <a:latin typeface="Cambria Math" panose="02040503050406030204" pitchFamily="18" charset="0"/>
                      </a:rPr>
                      <m:t>𝑔</m:t>
                    </m:r>
                    <m:r>
                      <a:rPr lang="en-AU" b="0" i="1" dirty="0" smtClean="0">
                        <a:latin typeface="Cambria Math" panose="02040503050406030204" pitchFamily="18" charset="0"/>
                      </a:rPr>
                      <m:t>(</m:t>
                    </m:r>
                    <m:r>
                      <a:rPr lang="en-AU" b="0" i="1" dirty="0" smtClean="0">
                        <a:latin typeface="Cambria Math" panose="02040503050406030204" pitchFamily="18" charset="0"/>
                      </a:rPr>
                      <m:t>𝑓</m:t>
                    </m:r>
                    <m:r>
                      <a:rPr lang="en-AU" i="1" dirty="0">
                        <a:latin typeface="Cambria Math" panose="02040503050406030204" pitchFamily="18" charset="0"/>
                      </a:rPr>
                      <m:t>(3)). </m:t>
                    </m:r>
                  </m:oMath>
                </a14:m>
                <a:endParaRPr lang="en-AU" dirty="0">
                  <a:latin typeface="+mn-lt"/>
                </a:endParaRPr>
              </a:p>
            </p:txBody>
          </p:sp>
        </mc:Choice>
        <mc:Fallback xmlns="">
          <p:sp>
            <p:nvSpPr>
              <p:cNvPr id="5" name="Text Placeholder 4">
                <a:extLst>
                  <a:ext uri="{FF2B5EF4-FFF2-40B4-BE49-F238E27FC236}">
                    <a16:creationId xmlns:a16="http://schemas.microsoft.com/office/drawing/2014/main" id="{247AC0E9-C4B0-9B8D-091A-FAB0E34BC925}"/>
                  </a:ext>
                </a:extLst>
              </p:cNvPr>
              <p:cNvSpPr>
                <a:spLocks noGrp="1" noRot="1" noChangeAspect="1" noMove="1" noResize="1" noEditPoints="1" noAdjustHandles="1" noChangeArrowheads="1" noChangeShapeType="1" noTextEdit="1"/>
              </p:cNvSpPr>
              <p:nvPr>
                <p:ph type="body" sz="quarter" idx="17"/>
              </p:nvPr>
            </p:nvSpPr>
            <p:spPr>
              <a:xfrm>
                <a:off x="359999" y="1567086"/>
                <a:ext cx="11484000" cy="637018"/>
              </a:xfrm>
              <a:blipFill>
                <a:blip r:embed="rId2"/>
                <a:stretch>
                  <a:fillRect l="-132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B6C569-3904-7F6B-E6FC-96BF33F9B780}"/>
                  </a:ext>
                </a:extLst>
              </p:cNvPr>
              <p:cNvSpPr txBox="1"/>
              <p:nvPr/>
            </p:nvSpPr>
            <p:spPr>
              <a:xfrm>
                <a:off x="359999" y="2441895"/>
                <a:ext cx="2481524" cy="1631216"/>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3</m:t>
                          </m:r>
                        </m:e>
                      </m:d>
                      <m:r>
                        <m:rPr>
                          <m:aln/>
                        </m:rPr>
                        <a:rPr lang="en-AU" sz="2000" i="1">
                          <a:latin typeface="Cambria Math" panose="02040503050406030204" pitchFamily="18" charset="0"/>
                        </a:rPr>
                        <m:t>=</m:t>
                      </m:r>
                      <m:r>
                        <a:rPr lang="en-AU" sz="2000" b="0" i="1" smtClean="0">
                          <a:latin typeface="Cambria Math" panose="02040503050406030204" pitchFamily="18" charset="0"/>
                        </a:rPr>
                        <m:t>2</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3</m:t>
                          </m:r>
                        </m:e>
                      </m:d>
                      <m:r>
                        <a:rPr lang="en-AU" sz="2000" b="0" i="1" smtClean="0">
                          <a:latin typeface="Cambria Math" panose="02040503050406030204" pitchFamily="18" charset="0"/>
                        </a:rPr>
                        <m:t>+3</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6+3</m:t>
                      </m:r>
                    </m:oMath>
                    <m:oMath xmlns:m="http://schemas.openxmlformats.org/officeDocument/2006/math">
                      <m:r>
                        <m:rPr>
                          <m:aln/>
                        </m:rPr>
                        <a:rPr lang="en-AU" sz="2000" b="0" i="1" smtClean="0">
                          <a:latin typeface="Cambria Math" panose="02040503050406030204" pitchFamily="18" charset="0"/>
                        </a:rPr>
                        <m:t>=</m:t>
                      </m:r>
                      <m:r>
                        <a:rPr lang="en-AU" sz="2000" b="0" i="1" smtClean="0">
                          <a:latin typeface="Cambria Math" panose="02040503050406030204" pitchFamily="18" charset="0"/>
                        </a:rPr>
                        <m:t>9</m:t>
                      </m:r>
                    </m:oMath>
                  </m:oMathPara>
                </a14:m>
                <a:endParaRPr lang="en-AU" sz="2000" dirty="0"/>
              </a:p>
            </p:txBody>
          </p:sp>
        </mc:Choice>
        <mc:Fallback xmlns="">
          <p:sp>
            <p:nvSpPr>
              <p:cNvPr id="16" name="TextBox 15">
                <a:extLst>
                  <a:ext uri="{FF2B5EF4-FFF2-40B4-BE49-F238E27FC236}">
                    <a16:creationId xmlns:a16="http://schemas.microsoft.com/office/drawing/2014/main" id="{D0B6C569-3904-7F6B-E6FC-96BF33F9B780}"/>
                  </a:ext>
                </a:extLst>
              </p:cNvPr>
              <p:cNvSpPr txBox="1">
                <a:spLocks noRot="1" noChangeAspect="1" noMove="1" noResize="1" noEditPoints="1" noAdjustHandles="1" noChangeArrowheads="1" noChangeShapeType="1" noTextEdit="1"/>
              </p:cNvSpPr>
              <p:nvPr/>
            </p:nvSpPr>
            <p:spPr>
              <a:xfrm>
                <a:off x="359999" y="2441895"/>
                <a:ext cx="2481524" cy="1631216"/>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Rounded Rectangular Callout 4" descr="A speech bubble with a self explanation prompt asking “What should this look like algebraically?”">
                <a:extLst>
                  <a:ext uri="{FF2B5EF4-FFF2-40B4-BE49-F238E27FC236}">
                    <a16:creationId xmlns:a16="http://schemas.microsoft.com/office/drawing/2014/main" id="{AADACC37-2706-9259-748E-E62D0AC90165}"/>
                  </a:ext>
                </a:extLst>
              </p:cNvPr>
              <p:cNvSpPr/>
              <p:nvPr/>
            </p:nvSpPr>
            <p:spPr>
              <a:xfrm>
                <a:off x="3107864" y="2441895"/>
                <a:ext cx="3145452" cy="1046070"/>
              </a:xfrm>
              <a:prstGeom prst="wedgeRoundRectCallout">
                <a:avLst>
                  <a:gd name="adj1" fmla="val -70673"/>
                  <a:gd name="adj2" fmla="val -214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dirty="0"/>
                  <a:t>Explain why </a:t>
                </a:r>
                <a14:m>
                  <m:oMath xmlns:m="http://schemas.openxmlformats.org/officeDocument/2006/math">
                    <m:r>
                      <a:rPr lang="en-AU" sz="2000" b="0" i="1" smtClean="0">
                        <a:latin typeface="Cambria Math" panose="02040503050406030204" pitchFamily="18" charset="0"/>
                      </a:rPr>
                      <m:t>𝑓</m:t>
                    </m:r>
                    <m:r>
                      <a:rPr lang="en-AU" sz="2000" b="0" i="1" smtClean="0">
                        <a:latin typeface="Cambria Math" panose="02040503050406030204" pitchFamily="18" charset="0"/>
                      </a:rPr>
                      <m:t>(3)</m:t>
                    </m:r>
                  </m:oMath>
                </a14:m>
                <a:r>
                  <a:rPr lang="en-AU" sz="2000" dirty="0"/>
                  <a:t> was evaluated first.</a:t>
                </a:r>
              </a:p>
            </p:txBody>
          </p:sp>
        </mc:Choice>
        <mc:Fallback xmlns="">
          <p:sp>
            <p:nvSpPr>
              <p:cNvPr id="10" name="Rounded Rectangular Callout 4" descr="A speech bubble with a self explanation prompt asking “What should this look like algebraically?”">
                <a:extLst>
                  <a:ext uri="{FF2B5EF4-FFF2-40B4-BE49-F238E27FC236}">
                    <a16:creationId xmlns:a16="http://schemas.microsoft.com/office/drawing/2014/main" id="{AADACC37-2706-9259-748E-E62D0AC90165}"/>
                  </a:ext>
                </a:extLst>
              </p:cNvPr>
              <p:cNvSpPr>
                <a:spLocks noRot="1" noChangeAspect="1" noMove="1" noResize="1" noEditPoints="1" noAdjustHandles="1" noChangeArrowheads="1" noChangeShapeType="1" noTextEdit="1"/>
              </p:cNvSpPr>
              <p:nvPr/>
            </p:nvSpPr>
            <p:spPr>
              <a:xfrm>
                <a:off x="3107864" y="2441895"/>
                <a:ext cx="3145452" cy="1046070"/>
              </a:xfrm>
              <a:prstGeom prst="wedgeRoundRectCallout">
                <a:avLst>
                  <a:gd name="adj1" fmla="val -70673"/>
                  <a:gd name="adj2" fmla="val -21455"/>
                  <a:gd name="adj3" fmla="val 16667"/>
                </a:avLst>
              </a:prstGeom>
              <a:blipFill>
                <a:blip r:embed="rId4"/>
                <a:stretch>
                  <a:fillRect b="-578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9BC62C8-4BDC-EF5A-D2B5-BD4EF59575D0}"/>
                  </a:ext>
                </a:extLst>
              </p:cNvPr>
              <p:cNvSpPr txBox="1"/>
              <p:nvPr/>
            </p:nvSpPr>
            <p:spPr>
              <a:xfrm>
                <a:off x="359999" y="4310902"/>
                <a:ext cx="2481524" cy="1960024"/>
              </a:xfrm>
              <a:prstGeom prst="rect">
                <a:avLst/>
              </a:prstGeom>
              <a:noFill/>
            </p:spPr>
            <p:txBody>
              <a:bodyPr wrap="square">
                <a:spAutoFit/>
              </a:bodyPr>
              <a:lstStyle/>
              <a:p>
                <a:pPr marL="355600" marR="0" lvl="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i="1" smtClean="0">
                          <a:latin typeface="Cambria Math" panose="02040503050406030204" pitchFamily="18" charset="0"/>
                        </a:rPr>
                        <m:t>𝑔</m:t>
                      </m:r>
                      <m:d>
                        <m:dPr>
                          <m:ctrlPr>
                            <a:rPr lang="en-AU" sz="2000" i="1" smtClean="0">
                              <a:latin typeface="Cambria Math" panose="02040503050406030204" pitchFamily="18" charset="0"/>
                            </a:rPr>
                          </m:ctrlPr>
                        </m:dPr>
                        <m:e>
                          <m:r>
                            <a:rPr lang="en-AU" sz="2000" b="0" i="1" smtClean="0">
                              <a:latin typeface="Cambria Math" panose="02040503050406030204" pitchFamily="18" charset="0"/>
                            </a:rPr>
                            <m:t>𝑥</m:t>
                          </m:r>
                        </m:e>
                      </m:d>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−1</m:t>
                      </m:r>
                    </m:oMath>
                  </m:oMathPara>
                </a14:m>
                <a:endParaRPr lang="en-AU" sz="2000" b="0" dirty="0"/>
              </a:p>
              <a:p>
                <a:pPr marL="355600" marR="0" lvl="0" indent="-35560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𝑔</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9</m:t>
                          </m:r>
                        </m:e>
                      </m:d>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(9)</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−1</m:t>
                      </m:r>
                    </m:oMath>
                  </m:oMathPara>
                </a14:m>
                <a:endParaRPr lang="en-AU" sz="2000" b="0" i="1" dirty="0"/>
              </a:p>
              <a:p>
                <a:pPr marR="0" lvl="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𝑔</m:t>
                      </m:r>
                      <m:r>
                        <a:rPr lang="en-AU" sz="2000" b="0" i="1" smtClean="0">
                          <a:latin typeface="Cambria Math" panose="02040503050406030204" pitchFamily="18" charset="0"/>
                        </a:rPr>
                        <m:t>(</m:t>
                      </m:r>
                      <m:r>
                        <a:rPr lang="en-AU" sz="2000" b="0" i="1" smtClean="0">
                          <a:latin typeface="Cambria Math" panose="02040503050406030204" pitchFamily="18" charset="0"/>
                        </a:rPr>
                        <m:t>𝑓</m:t>
                      </m:r>
                      <m:d>
                        <m:dPr>
                          <m:ctrlPr>
                            <a:rPr lang="en-AU" sz="2000" b="0" i="1" smtClean="0">
                              <a:latin typeface="Cambria Math" panose="02040503050406030204" pitchFamily="18" charset="0"/>
                            </a:rPr>
                          </m:ctrlPr>
                        </m:dPr>
                        <m:e>
                          <m:r>
                            <a:rPr lang="en-AU" sz="2000" b="0" i="1" smtClean="0">
                              <a:latin typeface="Cambria Math" panose="02040503050406030204" pitchFamily="18" charset="0"/>
                            </a:rPr>
                            <m:t>3</m:t>
                          </m:r>
                        </m:e>
                      </m:d>
                      <m:r>
                        <a:rPr lang="en-AU" sz="2000" b="0" i="1" smtClean="0">
                          <a:latin typeface="Cambria Math" panose="02040503050406030204" pitchFamily="18" charset="0"/>
                        </a:rPr>
                        <m:t>)</m:t>
                      </m:r>
                      <m:r>
                        <m:rPr>
                          <m:aln/>
                        </m:rPr>
                        <a:rPr lang="en-AU" sz="2000" b="0" i="1" smtClean="0">
                          <a:latin typeface="Cambria Math" panose="02040503050406030204" pitchFamily="18" charset="0"/>
                        </a:rPr>
                        <m:t>=</m:t>
                      </m:r>
                      <m:r>
                        <a:rPr lang="en-AU" sz="2000" b="0" i="1" smtClean="0">
                          <a:latin typeface="Cambria Math" panose="02040503050406030204" pitchFamily="18" charset="0"/>
                        </a:rPr>
                        <m:t>80</m:t>
                      </m:r>
                    </m:oMath>
                  </m:oMathPara>
                </a14:m>
                <a:endParaRPr lang="en-AU" sz="2000" dirty="0"/>
              </a:p>
            </p:txBody>
          </p:sp>
        </mc:Choice>
        <mc:Fallback xmlns="">
          <p:sp>
            <p:nvSpPr>
              <p:cNvPr id="18" name="TextBox 17">
                <a:extLst>
                  <a:ext uri="{FF2B5EF4-FFF2-40B4-BE49-F238E27FC236}">
                    <a16:creationId xmlns:a16="http://schemas.microsoft.com/office/drawing/2014/main" id="{39BC62C8-4BDC-EF5A-D2B5-BD4EF59575D0}"/>
                  </a:ext>
                </a:extLst>
              </p:cNvPr>
              <p:cNvSpPr txBox="1">
                <a:spLocks noRot="1" noChangeAspect="1" noMove="1" noResize="1" noEditPoints="1" noAdjustHandles="1" noChangeArrowheads="1" noChangeShapeType="1" noTextEdit="1"/>
              </p:cNvSpPr>
              <p:nvPr/>
            </p:nvSpPr>
            <p:spPr>
              <a:xfrm>
                <a:off x="359999" y="4310902"/>
                <a:ext cx="2481524" cy="1960024"/>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ounded Rectangular Callout 4" descr="A speech bubble with a self explanation prompt asking “What should this look like algebraically?”">
                <a:extLst>
                  <a:ext uri="{FF2B5EF4-FFF2-40B4-BE49-F238E27FC236}">
                    <a16:creationId xmlns:a16="http://schemas.microsoft.com/office/drawing/2014/main" id="{48CC28B5-A5C5-B66E-52BA-EDF1AD3D82DB}"/>
                  </a:ext>
                </a:extLst>
              </p:cNvPr>
              <p:cNvSpPr/>
              <p:nvPr/>
            </p:nvSpPr>
            <p:spPr>
              <a:xfrm>
                <a:off x="3107864" y="4460147"/>
                <a:ext cx="3145452" cy="1046070"/>
              </a:xfrm>
              <a:prstGeom prst="wedgeRoundRectCallout">
                <a:avLst>
                  <a:gd name="adj1" fmla="val -67580"/>
                  <a:gd name="adj2" fmla="val 2229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dirty="0"/>
                  <a:t>Explain why the value of </a:t>
                </a:r>
                <a14:m>
                  <m:oMath xmlns:m="http://schemas.openxmlformats.org/officeDocument/2006/math">
                    <m:r>
                      <a:rPr lang="en-AU" sz="2000" b="0" i="1" smtClean="0">
                        <a:latin typeface="Cambria Math" panose="02040503050406030204" pitchFamily="18" charset="0"/>
                      </a:rPr>
                      <m:t>9</m:t>
                    </m:r>
                  </m:oMath>
                </a14:m>
                <a:r>
                  <a:rPr lang="en-AU" sz="2000" dirty="0"/>
                  <a:t> was substituted f</a:t>
                </a:r>
                <a14:m>
                  <m:oMath xmlns:m="http://schemas.openxmlformats.org/officeDocument/2006/math">
                    <m:r>
                      <m:rPr>
                        <m:sty m:val="p"/>
                      </m:rPr>
                      <a:rPr lang="en-AU" sz="2000" b="0" i="0" smtClean="0">
                        <a:latin typeface="Cambria Math" panose="02040503050406030204" pitchFamily="18" charset="0"/>
                      </a:rPr>
                      <m:t>or</m:t>
                    </m:r>
                    <m:r>
                      <a:rPr lang="en-AU" sz="2000" b="0" i="0" smtClean="0">
                        <a:latin typeface="Cambria Math" panose="02040503050406030204" pitchFamily="18" charset="0"/>
                      </a:rPr>
                      <m:t> </m:t>
                    </m:r>
                    <m:r>
                      <a:rPr lang="en-AU" sz="2000" b="0" i="1" smtClean="0">
                        <a:latin typeface="Cambria Math" panose="02040503050406030204" pitchFamily="18" charset="0"/>
                      </a:rPr>
                      <m:t>𝑥</m:t>
                    </m:r>
                  </m:oMath>
                </a14:m>
                <a:r>
                  <a:rPr lang="en-AU" sz="2000" dirty="0"/>
                  <a:t>.</a:t>
                </a:r>
              </a:p>
            </p:txBody>
          </p:sp>
        </mc:Choice>
        <mc:Fallback xmlns="">
          <p:sp>
            <p:nvSpPr>
              <p:cNvPr id="7" name="Rounded Rectangular Callout 4" descr="A speech bubble with a self explanation prompt asking “What should this look like algebraically?”">
                <a:extLst>
                  <a:ext uri="{FF2B5EF4-FFF2-40B4-BE49-F238E27FC236}">
                    <a16:creationId xmlns:a16="http://schemas.microsoft.com/office/drawing/2014/main" id="{48CC28B5-A5C5-B66E-52BA-EDF1AD3D82DB}"/>
                  </a:ext>
                </a:extLst>
              </p:cNvPr>
              <p:cNvSpPr>
                <a:spLocks noRot="1" noChangeAspect="1" noMove="1" noResize="1" noEditPoints="1" noAdjustHandles="1" noChangeArrowheads="1" noChangeShapeType="1" noTextEdit="1"/>
              </p:cNvSpPr>
              <p:nvPr/>
            </p:nvSpPr>
            <p:spPr>
              <a:xfrm>
                <a:off x="3107864" y="4460147"/>
                <a:ext cx="3145452" cy="1046070"/>
              </a:xfrm>
              <a:prstGeom prst="wedgeRoundRectCallout">
                <a:avLst>
                  <a:gd name="adj1" fmla="val -67580"/>
                  <a:gd name="adj2" fmla="val 22297"/>
                  <a:gd name="adj3" fmla="val 16667"/>
                </a:avLst>
              </a:prstGeom>
              <a:blipFill>
                <a:blip r:embed="rId6"/>
                <a:stretch>
                  <a:fillRect b="-5780"/>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9BD6350C-492D-66E3-3757-01B286C6E38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828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B18852-2C41-4344-A03B-004CF0C2E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5378AD-AFD0-495C-A867-9135414A92A7}">
  <ds:schemaRefs>
    <ds:schemaRef ds:uri="http://www.w3.org/XML/1998/namespace"/>
    <ds:schemaRef ds:uri="http://purl.org/dc/dcmitype/"/>
    <ds:schemaRef ds:uri="http://schemas.microsoft.com/office/2006/metadata/properties"/>
    <ds:schemaRef ds:uri="http://schemas.microsoft.com/office/infopath/2007/PartnerControls"/>
    <ds:schemaRef ds:uri="094ce8ca-8c20-4eb0-bb23-b47a1c76b753"/>
    <ds:schemaRef ds:uri="http://schemas.microsoft.com/office/2006/documentManagement/types"/>
    <ds:schemaRef ds:uri="http://purl.org/dc/elements/1.1/"/>
    <ds:schemaRef ds:uri="98740c54-966f-451d-a76c-e38eb7fddd55"/>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3A766D8-8D74-4B57-8D29-5171B51DB3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student-facing-secondary-template-2025-v1</Template>
  <TotalTime>22</TotalTime>
  <Words>1778</Words>
  <Application>Microsoft Office PowerPoint</Application>
  <PresentationFormat>Widescreen</PresentationFormat>
  <Paragraphs>173</Paragraphs>
  <Slides>27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Cambria Math</vt:lpstr>
      <vt:lpstr>Symbol</vt:lpstr>
      <vt:lpstr>Yu Mincho</vt:lpstr>
      <vt:lpstr>Arial</vt:lpstr>
      <vt:lpstr>Public Sans</vt:lpstr>
      <vt:lpstr>Times New Roman</vt:lpstr>
      <vt:lpstr>Calibri</vt:lpstr>
      <vt:lpstr>NSWG Corporate</vt:lpstr>
      <vt:lpstr>Composite functions</vt:lpstr>
      <vt:lpstr>Learning intentions and success criteria</vt:lpstr>
      <vt:lpstr>Activating prior knowledge</vt:lpstr>
      <vt:lpstr>Visualising composite functions (1)</vt:lpstr>
      <vt:lpstr>Visualising composite functions (2)</vt:lpstr>
      <vt:lpstr>Connecting learning</vt:lpstr>
      <vt:lpstr>Definition</vt:lpstr>
      <vt:lpstr>Releasing responsibility</vt:lpstr>
      <vt:lpstr>Composite functions (1)</vt:lpstr>
      <vt:lpstr>Composite functions (2)</vt:lpstr>
      <vt:lpstr>Composite functions (3)</vt:lpstr>
      <vt:lpstr>Composite functions (4)</vt:lpstr>
      <vt:lpstr>Non-example (1)</vt:lpstr>
      <vt:lpstr>Correction (1)</vt:lpstr>
      <vt:lpstr>Non-example (2)</vt:lpstr>
      <vt:lpstr>Correction (2)</vt:lpstr>
      <vt:lpstr>Non-example (3)</vt:lpstr>
      <vt:lpstr>Correction (3)</vt:lpstr>
      <vt:lpstr>Non-example (4)</vt:lpstr>
      <vt:lpstr>Correction (4)</vt:lpstr>
      <vt:lpstr>Non-example (5)</vt:lpstr>
      <vt:lpstr>Correction (5)</vt:lpstr>
      <vt:lpstr>Independent practice</vt:lpstr>
      <vt:lpstr>Real-world problem (1)</vt:lpstr>
      <vt:lpstr>Real-world problem (2)</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Advanced – Unit 2 – Lesson 6 – Composite functions</dc:title>
  <dc:creator>NSW Department of Education</dc:creator>
  <cp:lastModifiedBy>Emily-May Norman</cp:lastModifiedBy>
  <cp:revision>1</cp:revision>
  <dcterms:created xsi:type="dcterms:W3CDTF">2025-07-22T04:26:01Z</dcterms:created>
  <dcterms:modified xsi:type="dcterms:W3CDTF">2025-08-01T04:09:47Z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2025-07-22T04:26:23Z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7240abba-4d3b-4b15-9901-d37cf5b70abc</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0x010100C6BC20BCFB223D4189F17F47419ECBA2</vt:lpwstr>
  </property>
</Properties>
</file>