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6"/>
  </p:notesMasterIdLst>
  <p:handoutMasterIdLst>
    <p:handoutMasterId r:id="rId27"/>
  </p:handoutMasterIdLst>
  <p:sldIdLst>
    <p:sldId id="26505" r:id="rId5"/>
    <p:sldId id="26383" r:id="rId6"/>
    <p:sldId id="26506" r:id="rId7"/>
    <p:sldId id="26580" r:id="rId8"/>
    <p:sldId id="26579" r:id="rId9"/>
    <p:sldId id="26543" r:id="rId10"/>
    <p:sldId id="26507" r:id="rId11"/>
    <p:sldId id="26568" r:id="rId12"/>
    <p:sldId id="26545" r:id="rId13"/>
    <p:sldId id="26546" r:id="rId14"/>
    <p:sldId id="26550" r:id="rId15"/>
    <p:sldId id="26552" r:id="rId16"/>
    <p:sldId id="26554" r:id="rId17"/>
    <p:sldId id="26556" r:id="rId18"/>
    <p:sldId id="26574" r:id="rId19"/>
    <p:sldId id="26578" r:id="rId20"/>
    <p:sldId id="26561" r:id="rId21"/>
    <p:sldId id="26562" r:id="rId22"/>
    <p:sldId id="26563" r:id="rId23"/>
    <p:sldId id="360" r:id="rId24"/>
    <p:sldId id="361" r:id="rId25"/>
  </p:sldIdLst>
  <p:sldSz cx="12192000" cy="6858000"/>
  <p:notesSz cx="6858000" cy="9144000"/>
  <p:embeddedFontLst>
    <p:embeddedFont>
      <p:font typeface="Cambria Math" panose="02040503050406030204" pitchFamily="18" charset="0"/>
      <p:regular r:id="rId28"/>
    </p:embeddedFont>
    <p:embeddedFont>
      <p:font typeface="Public Sans" pitchFamily="2" charset="0"/>
      <p:regular r:id="rId29"/>
      <p:bold r:id="rId30"/>
      <p:italic r:id="rId31"/>
      <p:boldItalic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07BE1E32-B1B9-C586-6223-7A9FA1A7B64E}" name="Colleen Worton" initials="CW" userId="S::Colleen.Worton1@det.nsw.edu.au::a6748734-c10b-4b5d-9295-d5dfe3f3f624" providerId="AD"/>
  <p188:author id="{F0B1DE53-2FAC-E709-641F-E032F89B4737}" name="Leena Ryan" initials="LR" userId="S::leena.ryan1@det.nsw.edu.au::9c67d486-9172-40ac-ba38-ccc164a357ad" providerId="AD"/>
  <p188:author id="{15D3C655-FA0C-37E3-0AF9-B42F82485347}" name="Lee Hyland" initials="LH" userId="S::LESLEE.HYLAND@det.nsw.edu.au::236b8219-96ed-46a5-92bf-a10e6892f95f" providerId="AD"/>
  <p188:author id="{28E96967-3462-3EFE-EC8D-7F0F745C3A75}" name="Samuel McOnie" initials="SM" userId="S::samuel.mconie2@det.nsw.edu.au::4edae52c-3859-458f-be36-be36f687d27c"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0" y="84"/>
      </p:cViewPr>
      <p:guideLst>
        <p:guide orient="horz" pos="2160"/>
        <p:guide pos="3863"/>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1/08/2025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1/08/2025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2041548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D4A77-84E7-FE0F-29FD-30DE93E2D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72B1C-2D9E-5492-4C91-CE04D2127E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7D7E9-0C43-7428-9387-D2D31B3E405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DCB5CD1-9171-BF1C-89C1-BDAAE3FFA8DC}"/>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585432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3EC27-01E7-9949-3BB7-3690EB392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BDBAB-C292-7764-4BE3-EC6A323C6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B1579-0936-7744-0567-351E900D52D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ADB4CD-7EB6-2246-60A9-138CCE1B8D3B}"/>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749510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B0A5A-C5E6-5619-74FD-55F77FB39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CE10F-E02E-059F-C0E9-C5C236C75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B87C3-8AF6-7FDA-1224-9489ED69BA5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07E8287-7E6E-79C7-EE23-12DD1187BF17}"/>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58531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288F-981E-6A5B-643D-F115D8583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C741C-029C-5227-ED35-91D6BD0FC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05871-0DEB-167F-2A15-5F2E24DF44C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62F54ED-F95D-E3EE-44DF-F61B680CC632}"/>
              </a:ext>
            </a:extLst>
          </p:cNvPr>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4264880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6117C-4803-C42F-8DA0-54B31BE20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49AB7-7FEB-5A9D-6AB5-7887DD680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D98F5-01A5-61EE-4D9D-B7E49D5AA0E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8E8DF4E-DB71-4BA0-AB76-3E8C5B10DE4B}"/>
              </a:ext>
            </a:extLst>
          </p:cNvPr>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513556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309581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49006-44A0-6D64-2500-40D5D8715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EE9EA-A0C7-9BD3-D19F-21F240BB1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802F71-7FB0-F62D-AC67-AB6D0463CA1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04D9585-6785-805F-528A-A9DF078BEE79}"/>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31447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141435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328F1-CE38-9F3D-2A07-3CDB08F2D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CAFDA-3BAE-F08E-3CE2-4557D0A3F7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61627-E12D-3108-EA57-0A0EF77C15A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26B01C7-9FF7-41BE-17C0-4A18BDF58DDA}"/>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871055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BE825-DF5D-F787-F59D-ECF88F28F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701BF-B87D-F3E3-9853-80AAF98B63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8031D5-2FF0-F035-4CAE-CB36828B863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815116D-A11D-6248-FB6E-D2B4509C6A06}"/>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72164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3A85C-41AB-97CF-5E73-43E64ADA5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759B4-E9CA-5AFD-0709-3D731BC24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65270-EAF6-145E-B54A-64239128234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5498A74-2E33-A2CE-BD0D-7AEDD23C5FCF}"/>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31534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2BA07-1DDB-96A6-0730-238ED6E87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D2199-4FC3-7D92-5BD5-E0A42CB88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FA7629-669D-615D-159C-FF22C9F16CF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45E7C10-E5ED-E757-6F20-9520F4772726}"/>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220797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F7E47-9948-B4B3-5A52-57DEAD2B7A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E670C-F043-43DF-9081-2B84F97F00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3D2E10-CA85-065B-F568-26BFC5CF411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9057F0-A3DE-AC49-5A40-BF2021B36740}"/>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44696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Domain and range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a:t>
            </a:r>
            <a:r>
              <a:rPr lang="en-AU">
                <a:latin typeface="+mj-lt"/>
              </a:rPr>
              <a:t>6 (Year 11)</a:t>
            </a:r>
            <a:endParaRPr lang="en-AU" dirty="0">
              <a:latin typeface="+mj-lt"/>
            </a:endParaRP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2 – Introduction to functions</a:t>
            </a:r>
          </a:p>
        </p:txBody>
      </p:sp>
      <p:pic>
        <p:nvPicPr>
          <p:cNvPr id="4" name="Picture 3">
            <a:extLst>
              <a:ext uri="{FF2B5EF4-FFF2-40B4-BE49-F238E27FC236}">
                <a16:creationId xmlns:a16="http://schemas.microsoft.com/office/drawing/2014/main" id="{ECCA9774-6841-EF53-A83C-2A651854C78A}"/>
              </a:ext>
              <a:ext uri="{C183D7F6-B498-43B3-948B-1728B52AA6E4}">
                <adec:decorative xmlns:adec="http://schemas.microsoft.com/office/drawing/2017/decorative" val="1"/>
              </a:ext>
            </a:extLst>
          </p:cNvPr>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a:xfrm>
            <a:off x="7128000" y="0"/>
            <a:ext cx="5064000" cy="6858000"/>
          </a:xfrm>
          <a:prstGeom prst="rect">
            <a:avLst/>
          </a:prstGeom>
        </p:spPr>
      </p:pic>
    </p:spTree>
    <p:extLst>
      <p:ext uri="{BB962C8B-B14F-4D97-AF65-F5344CB8AC3E}">
        <p14:creationId xmlns:p14="http://schemas.microsoft.com/office/powerpoint/2010/main" val="66028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0CC4D-8A78-6860-DC26-C8182EAB0515}"/>
            </a:ext>
          </a:extLst>
        </p:cNvPr>
        <p:cNvGrpSpPr/>
        <p:nvPr/>
      </p:nvGrpSpPr>
      <p:grpSpPr>
        <a:xfrm>
          <a:off x="0" y="0"/>
          <a:ext cx="0" cy="0"/>
          <a:chOff x="0" y="0"/>
          <a:chExt cx="0" cy="0"/>
        </a:xfrm>
      </p:grpSpPr>
      <p:sp>
        <p:nvSpPr>
          <p:cNvPr id="17" name="Title 3">
            <a:extLst>
              <a:ext uri="{FF2B5EF4-FFF2-40B4-BE49-F238E27FC236}">
                <a16:creationId xmlns:a16="http://schemas.microsoft.com/office/drawing/2014/main" id="{D68BCCE8-8675-7F0C-DAB0-B09E9781B95A}"/>
              </a:ext>
            </a:extLst>
          </p:cNvPr>
          <p:cNvSpPr>
            <a:spLocks noGrp="1"/>
          </p:cNvSpPr>
          <p:nvPr>
            <p:ph type="title"/>
          </p:nvPr>
        </p:nvSpPr>
        <p:spPr>
          <a:xfrm>
            <a:off x="360000" y="360000"/>
            <a:ext cx="11484000" cy="545601"/>
          </a:xfrm>
        </p:spPr>
        <p:txBody>
          <a:bodyPr/>
          <a:lstStyle/>
          <a:p>
            <a:r>
              <a:rPr lang="en-AU" dirty="0">
                <a:latin typeface="+mj-lt"/>
              </a:rPr>
              <a:t>Domain and range (2)</a:t>
            </a:r>
          </a:p>
        </p:txBody>
      </p:sp>
      <p:sp>
        <p:nvSpPr>
          <p:cNvPr id="18" name="Content Placeholder 6">
            <a:extLst>
              <a:ext uri="{FF2B5EF4-FFF2-40B4-BE49-F238E27FC236}">
                <a16:creationId xmlns:a16="http://schemas.microsoft.com/office/drawing/2014/main" id="{5732AA30-A1A6-E4DF-1888-E0F32964FC6E}"/>
              </a:ext>
            </a:extLst>
          </p:cNvPr>
          <p:cNvSpPr>
            <a:spLocks noGrp="1"/>
          </p:cNvSpPr>
          <p:nvPr>
            <p:ph type="body" sz="quarter" idx="18"/>
          </p:nvPr>
        </p:nvSpPr>
        <p:spPr>
          <a:xfrm>
            <a:off x="359999" y="982520"/>
            <a:ext cx="11483999" cy="310015"/>
          </a:xfrm>
        </p:spPr>
        <p:txBody>
          <a:bodyPr/>
          <a:lstStyle/>
          <a:p>
            <a:r>
              <a:rPr lang="en-AU" dirty="0">
                <a:latin typeface="+mj-lt"/>
              </a:rPr>
              <a:t>Your turn – question 1</a:t>
            </a:r>
          </a:p>
        </p:txBody>
      </p:sp>
      <mc:AlternateContent xmlns:mc="http://schemas.openxmlformats.org/markup-compatibility/2006" xmlns:a14="http://schemas.microsoft.com/office/drawing/2010/main">
        <mc:Choice Requires="a14">
          <p:sp>
            <p:nvSpPr>
              <p:cNvPr id="20" name="Text Placeholder 11">
                <a:extLst>
                  <a:ext uri="{FF2B5EF4-FFF2-40B4-BE49-F238E27FC236}">
                    <a16:creationId xmlns:a16="http://schemas.microsoft.com/office/drawing/2014/main" id="{3C620588-97C9-778B-8BC4-3CBD0205B0C6}"/>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What is the domain and range of </a:t>
                </a:r>
                <a14:m>
                  <m:oMath xmlns:m="http://schemas.openxmlformats.org/officeDocument/2006/math">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r>
                          <a:rPr lang="en-AU" i="1" dirty="0" smtClean="0">
                            <a:latin typeface="Cambria Math" panose="02040503050406030204" pitchFamily="18" charset="0"/>
                          </a:rPr>
                          <m:t>𝑥</m:t>
                        </m:r>
                      </m:e>
                    </m:d>
                    <m:r>
                      <a:rPr lang="en-AU" i="1" dirty="0" smtClean="0">
                        <a:latin typeface="Cambria Math" panose="02040503050406030204" pitchFamily="18" charset="0"/>
                      </a:rPr>
                      <m:t>=</m:t>
                    </m:r>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𝑥</m:t>
                        </m:r>
                      </m:e>
                      <m:sup>
                        <m:r>
                          <a:rPr lang="en-AU" b="0" i="1" dirty="0" smtClean="0">
                            <a:latin typeface="Cambria Math" panose="02040503050406030204" pitchFamily="18" charset="0"/>
                          </a:rPr>
                          <m:t>2</m:t>
                        </m:r>
                      </m:sup>
                    </m:sSup>
                    <m:r>
                      <a:rPr lang="en-AU" b="0" i="1" dirty="0" smtClean="0">
                        <a:latin typeface="Cambria Math" panose="02040503050406030204" pitchFamily="18" charset="0"/>
                      </a:rPr>
                      <m:t>+1</m:t>
                    </m:r>
                  </m:oMath>
                </a14:m>
                <a:r>
                  <a:rPr lang="en-AU" dirty="0">
                    <a:latin typeface="+mn-lt"/>
                  </a:rPr>
                  <a:t>? </a:t>
                </a:r>
                <a:br>
                  <a:rPr lang="en-AU" dirty="0">
                    <a:latin typeface="+mn-lt"/>
                  </a:rPr>
                </a:br>
                <a:r>
                  <a:rPr lang="en-AU" dirty="0">
                    <a:latin typeface="+mn-lt"/>
                  </a:rPr>
                  <a:t>Write your answer as an inequality where possible.</a:t>
                </a:r>
              </a:p>
              <a:p>
                <a:r>
                  <a:rPr lang="en-AU" dirty="0">
                    <a:latin typeface="+mn-lt"/>
                  </a:rPr>
                  <a:t>Domain: all real </a:t>
                </a:r>
                <a14:m>
                  <m:oMath xmlns:m="http://schemas.openxmlformats.org/officeDocument/2006/math">
                    <m:r>
                      <a:rPr lang="en-AU" i="1" dirty="0">
                        <a:latin typeface="Cambria Math" panose="02040503050406030204" pitchFamily="18" charset="0"/>
                      </a:rPr>
                      <m:t>𝑥</m:t>
                    </m:r>
                  </m:oMath>
                </a14:m>
                <a:endParaRPr lang="en-AU" dirty="0">
                  <a:latin typeface="+mn-lt"/>
                </a:endParaRPr>
              </a:p>
              <a:p>
                <a:r>
                  <a:rPr lang="en-AU" dirty="0">
                    <a:latin typeface="+mn-lt"/>
                  </a:rPr>
                  <a:t>Range: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≤1</m:t>
                    </m:r>
                  </m:oMath>
                </a14:m>
                <a:endParaRPr lang="en-AU" dirty="0">
                  <a:latin typeface="+mn-lt"/>
                </a:endParaRPr>
              </a:p>
            </p:txBody>
          </p:sp>
        </mc:Choice>
        <mc:Fallback xmlns="">
          <p:sp>
            <p:nvSpPr>
              <p:cNvPr id="20" name="Text Placeholder 11">
                <a:extLst>
                  <a:ext uri="{FF2B5EF4-FFF2-40B4-BE49-F238E27FC236}">
                    <a16:creationId xmlns:a16="http://schemas.microsoft.com/office/drawing/2014/main" id="{3C620588-97C9-778B-8BC4-3CBD0205B0C6}"/>
                  </a:ext>
                </a:extLst>
              </p:cNvPr>
              <p:cNvSpPr txBox="1">
                <a:spLocks noRot="1" noChangeAspect="1" noMove="1" noResize="1" noEditPoints="1" noAdjustHandles="1" noChangeArrowheads="1" noChangeShapeType="1" noTextEdit="1"/>
              </p:cNvSpPr>
              <p:nvPr/>
            </p:nvSpPr>
            <p:spPr>
              <a:xfrm>
                <a:off x="360000" y="1567086"/>
                <a:ext cx="11484000" cy="4807835"/>
              </a:xfrm>
              <a:prstGeom prst="rect">
                <a:avLst/>
              </a:prstGeom>
              <a:blipFill>
                <a:blip r:embed="rId3"/>
                <a:stretch>
                  <a:fillRect l="-531"/>
                </a:stretch>
              </a:blipFill>
            </p:spPr>
            <p:txBody>
              <a:bodyPr/>
              <a:lstStyle/>
              <a:p>
                <a:r>
                  <a:rPr lang="en-AU">
                    <a:noFill/>
                  </a:rPr>
                  <a:t> </a:t>
                </a:r>
              </a:p>
            </p:txBody>
          </p:sp>
        </mc:Fallback>
      </mc:AlternateContent>
      <p:pic>
        <p:nvPicPr>
          <p:cNvPr id="2" name="Picture 1" descr="A graph of y=-x^2-1.">
            <a:extLst>
              <a:ext uri="{FF2B5EF4-FFF2-40B4-BE49-F238E27FC236}">
                <a16:creationId xmlns:a16="http://schemas.microsoft.com/office/drawing/2014/main" id="{AB057B75-4EE8-16BD-4ED9-169E9A75B7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5368" y="1369453"/>
            <a:ext cx="4538632" cy="4783603"/>
          </a:xfrm>
          <a:prstGeom prst="rect">
            <a:avLst/>
          </a:prstGeom>
        </p:spPr>
      </p:pic>
      <p:sp>
        <p:nvSpPr>
          <p:cNvPr id="3" name="Slide Number Placeholder 2">
            <a:extLst>
              <a:ext uri="{FF2B5EF4-FFF2-40B4-BE49-F238E27FC236}">
                <a16:creationId xmlns:a16="http://schemas.microsoft.com/office/drawing/2014/main" id="{C2A151C8-08EB-6B69-D8D8-F8846672B23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249605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6BD70-4BB5-EA01-015F-4CA4E3345B9E}"/>
            </a:ext>
          </a:extLst>
        </p:cNvPr>
        <p:cNvGrpSpPr/>
        <p:nvPr/>
      </p:nvGrpSpPr>
      <p:grpSpPr>
        <a:xfrm>
          <a:off x="0" y="0"/>
          <a:ext cx="0" cy="0"/>
          <a:chOff x="0" y="0"/>
          <a:chExt cx="0" cy="0"/>
        </a:xfrm>
      </p:grpSpPr>
      <p:sp>
        <p:nvSpPr>
          <p:cNvPr id="17" name="Title 3">
            <a:extLst>
              <a:ext uri="{FF2B5EF4-FFF2-40B4-BE49-F238E27FC236}">
                <a16:creationId xmlns:a16="http://schemas.microsoft.com/office/drawing/2014/main" id="{34A90D71-9BE3-7D33-08C3-B9CD1959BECA}"/>
              </a:ext>
            </a:extLst>
          </p:cNvPr>
          <p:cNvSpPr>
            <a:spLocks noGrp="1"/>
          </p:cNvSpPr>
          <p:nvPr>
            <p:ph type="title"/>
          </p:nvPr>
        </p:nvSpPr>
        <p:spPr>
          <a:xfrm>
            <a:off x="360000" y="360000"/>
            <a:ext cx="11484000" cy="545601"/>
          </a:xfrm>
        </p:spPr>
        <p:txBody>
          <a:bodyPr/>
          <a:lstStyle/>
          <a:p>
            <a:r>
              <a:rPr lang="en-AU" dirty="0">
                <a:latin typeface="+mj-lt"/>
              </a:rPr>
              <a:t>Domain and range (3)</a:t>
            </a:r>
          </a:p>
        </p:txBody>
      </p:sp>
      <p:sp>
        <p:nvSpPr>
          <p:cNvPr id="18" name="Content Placeholder 6">
            <a:extLst>
              <a:ext uri="{FF2B5EF4-FFF2-40B4-BE49-F238E27FC236}">
                <a16:creationId xmlns:a16="http://schemas.microsoft.com/office/drawing/2014/main" id="{87C41BCB-E4B1-C00D-7317-D1D4A049C229}"/>
              </a:ext>
            </a:extLst>
          </p:cNvPr>
          <p:cNvSpPr>
            <a:spLocks noGrp="1"/>
          </p:cNvSpPr>
          <p:nvPr>
            <p:ph type="body" sz="quarter" idx="18"/>
          </p:nvPr>
        </p:nvSpPr>
        <p:spPr>
          <a:xfrm>
            <a:off x="359999" y="982520"/>
            <a:ext cx="11483999" cy="310015"/>
          </a:xfrm>
        </p:spPr>
        <p:txBody>
          <a:bodyPr/>
          <a:lstStyle/>
          <a:p>
            <a:r>
              <a:rPr lang="en-AU" dirty="0">
                <a:latin typeface="+mj-lt"/>
              </a:rPr>
              <a:t>Worked example 2</a:t>
            </a:r>
          </a:p>
        </p:txBody>
      </p:sp>
      <mc:AlternateContent xmlns:mc="http://schemas.openxmlformats.org/markup-compatibility/2006" xmlns:a14="http://schemas.microsoft.com/office/drawing/2010/main">
        <mc:Choice Requires="a14">
          <p:sp>
            <p:nvSpPr>
              <p:cNvPr id="20" name="Text Placeholder 11">
                <a:extLst>
                  <a:ext uri="{FF2B5EF4-FFF2-40B4-BE49-F238E27FC236}">
                    <a16:creationId xmlns:a16="http://schemas.microsoft.com/office/drawing/2014/main" id="{7AEA3355-7376-C5B3-BD03-342D980530B7}"/>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What is the domain and range of </a:t>
                </a:r>
                <a14:m>
                  <m:oMath xmlns:m="http://schemas.openxmlformats.org/officeDocument/2006/math">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𝑥</m:t>
                        </m:r>
                      </m:e>
                      <m:sup>
                        <m:r>
                          <a:rPr lang="en-AU" b="0" i="1" dirty="0" smtClean="0">
                            <a:latin typeface="Cambria Math" panose="02040503050406030204" pitchFamily="18" charset="0"/>
                          </a:rPr>
                          <m:t>2</m:t>
                        </m:r>
                      </m:sup>
                    </m:sSup>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𝑦</m:t>
                        </m:r>
                      </m:e>
                      <m:sup>
                        <m:r>
                          <a:rPr lang="en-AU" b="0" i="1" dirty="0" smtClean="0">
                            <a:latin typeface="Cambria Math" panose="02040503050406030204" pitchFamily="18" charset="0"/>
                          </a:rPr>
                          <m:t>2</m:t>
                        </m:r>
                      </m:sup>
                    </m:sSup>
                    <m:r>
                      <a:rPr lang="en-AU" b="0" i="1" dirty="0" smtClean="0">
                        <a:latin typeface="Cambria Math" panose="02040503050406030204" pitchFamily="18" charset="0"/>
                      </a:rPr>
                      <m:t>=9</m:t>
                    </m:r>
                  </m:oMath>
                </a14:m>
                <a:r>
                  <a:rPr lang="en-AU" dirty="0">
                    <a:latin typeface="+mn-lt"/>
                  </a:rPr>
                  <a:t>? </a:t>
                </a:r>
                <a:br>
                  <a:rPr lang="en-AU" dirty="0">
                    <a:latin typeface="+mn-lt"/>
                  </a:rPr>
                </a:br>
                <a:r>
                  <a:rPr lang="en-AU" dirty="0">
                    <a:latin typeface="+mn-lt"/>
                  </a:rPr>
                  <a:t>Write your answers in the form of an inequality.</a:t>
                </a:r>
              </a:p>
              <a:p>
                <a:r>
                  <a:rPr lang="en-AU" dirty="0">
                    <a:latin typeface="+mn-lt"/>
                  </a:rPr>
                  <a:t>Domain: </a:t>
                </a:r>
                <a14:m>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≤3</m:t>
                    </m:r>
                  </m:oMath>
                </a14:m>
                <a:endParaRPr lang="en-AU" dirty="0">
                  <a:latin typeface="+mn-lt"/>
                </a:endParaRPr>
              </a:p>
              <a:p>
                <a:r>
                  <a:rPr lang="en-AU" dirty="0">
                    <a:latin typeface="+mn-lt"/>
                  </a:rPr>
                  <a:t>Range: </a:t>
                </a:r>
                <a14:m>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𝑦</m:t>
                    </m:r>
                    <m:r>
                      <a:rPr lang="en-AU" b="0" i="1" smtClean="0">
                        <a:latin typeface="Cambria Math" panose="02040503050406030204" pitchFamily="18" charset="0"/>
                      </a:rPr>
                      <m:t>≤3</m:t>
                    </m:r>
                  </m:oMath>
                </a14:m>
                <a:endParaRPr lang="en-AU" dirty="0">
                  <a:latin typeface="+mn-lt"/>
                </a:endParaRPr>
              </a:p>
            </p:txBody>
          </p:sp>
        </mc:Choice>
        <mc:Fallback xmlns="">
          <p:sp>
            <p:nvSpPr>
              <p:cNvPr id="20" name="Text Placeholder 11">
                <a:extLst>
                  <a:ext uri="{FF2B5EF4-FFF2-40B4-BE49-F238E27FC236}">
                    <a16:creationId xmlns:a16="http://schemas.microsoft.com/office/drawing/2014/main" id="{7AEA3355-7376-C5B3-BD03-342D980530B7}"/>
                  </a:ext>
                </a:extLst>
              </p:cNvPr>
              <p:cNvSpPr txBox="1">
                <a:spLocks noRot="1" noChangeAspect="1" noMove="1" noResize="1" noEditPoints="1" noAdjustHandles="1" noChangeArrowheads="1" noChangeShapeType="1" noTextEdit="1"/>
              </p:cNvSpPr>
              <p:nvPr/>
            </p:nvSpPr>
            <p:spPr>
              <a:xfrm>
                <a:off x="360000" y="1567086"/>
                <a:ext cx="11484000" cy="4807835"/>
              </a:xfrm>
              <a:prstGeom prst="rect">
                <a:avLst/>
              </a:prstGeom>
              <a:blipFill>
                <a:blip r:embed="rId3"/>
                <a:stretch>
                  <a:fillRect l="-531"/>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73E78B22-0BD6-EC92-6377-02F1FB47F633}"/>
              </a:ext>
            </a:extLst>
          </p:cNvPr>
          <p:cNvSpPr/>
          <p:nvPr/>
        </p:nvSpPr>
        <p:spPr>
          <a:xfrm>
            <a:off x="3277973" y="2720086"/>
            <a:ext cx="2928158" cy="708914"/>
          </a:xfrm>
          <a:prstGeom prst="wedgeRoundRectCallout">
            <a:avLst>
              <a:gd name="adj1" fmla="val -62712"/>
              <a:gd name="adj2" fmla="val -2119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What does this mean?</a:t>
            </a:r>
          </a:p>
        </p:txBody>
      </p:sp>
      <p:pic>
        <p:nvPicPr>
          <p:cNvPr id="4" name="Picture 3" descr="A graph of the circle x^2+y^2=9.">
            <a:extLst>
              <a:ext uri="{FF2B5EF4-FFF2-40B4-BE49-F238E27FC236}">
                <a16:creationId xmlns:a16="http://schemas.microsoft.com/office/drawing/2014/main" id="{ACD01B20-3110-40BC-1F8B-952EC31B94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9579" y="1369454"/>
            <a:ext cx="4164421" cy="4280099"/>
          </a:xfrm>
          <a:prstGeom prst="rect">
            <a:avLst/>
          </a:prstGeom>
        </p:spPr>
      </p:pic>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570182CD-0607-A573-7F8D-E5CE30099133}"/>
                  </a:ext>
                </a:extLst>
              </p:cNvPr>
              <p:cNvSpPr/>
              <p:nvPr/>
            </p:nvSpPr>
            <p:spPr>
              <a:xfrm>
                <a:off x="3965951" y="4839119"/>
                <a:ext cx="3489358" cy="1036361"/>
              </a:xfrm>
              <a:prstGeom prst="wedgeRoundRectCallout">
                <a:avLst>
                  <a:gd name="adj1" fmla="val 71340"/>
                  <a:gd name="adj2" fmla="val -1511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What happens if we try to input an </a:t>
                </a:r>
                <a14:m>
                  <m:oMath xmlns:m="http://schemas.openxmlformats.org/officeDocument/2006/math">
                    <m:r>
                      <a:rPr lang="en-AU" sz="2000" i="1" dirty="0" smtClean="0">
                        <a:latin typeface="Cambria Math" panose="02040503050406030204" pitchFamily="18" charset="0"/>
                      </a:rPr>
                      <m:t>𝑥</m:t>
                    </m:r>
                  </m:oMath>
                </a14:m>
                <a:r>
                  <a:rPr lang="en-AU" sz="2000" dirty="0"/>
                  <a:t>-value of 4 or </a:t>
                </a:r>
                <a14:m>
                  <m:oMath xmlns:m="http://schemas.openxmlformats.org/officeDocument/2006/math">
                    <m:r>
                      <a:rPr lang="en-AU" sz="2000" b="0" i="1" smtClean="0">
                        <a:latin typeface="Cambria Math" panose="02040503050406030204" pitchFamily="18" charset="0"/>
                      </a:rPr>
                      <m:t>−4</m:t>
                    </m:r>
                  </m:oMath>
                </a14:m>
                <a:r>
                  <a:rPr lang="en-AU" sz="2000" dirty="0"/>
                  <a:t>?</a:t>
                </a:r>
              </a:p>
            </p:txBody>
          </p:sp>
        </mc:Choice>
        <mc:Fallback xmlns="">
          <p:sp>
            <p:nvSpPr>
              <p:cNvPr id="5" name="Speech Bubble: Rectangle with Corners Rounded 4">
                <a:extLst>
                  <a:ext uri="{FF2B5EF4-FFF2-40B4-BE49-F238E27FC236}">
                    <a16:creationId xmlns:a16="http://schemas.microsoft.com/office/drawing/2014/main" id="{570182CD-0607-A573-7F8D-E5CE30099133}"/>
                  </a:ext>
                </a:extLst>
              </p:cNvPr>
              <p:cNvSpPr>
                <a:spLocks noRot="1" noChangeAspect="1" noMove="1" noResize="1" noEditPoints="1" noAdjustHandles="1" noChangeArrowheads="1" noChangeShapeType="1" noTextEdit="1"/>
              </p:cNvSpPr>
              <p:nvPr/>
            </p:nvSpPr>
            <p:spPr>
              <a:xfrm>
                <a:off x="3965951" y="4839119"/>
                <a:ext cx="3489358" cy="1036361"/>
              </a:xfrm>
              <a:prstGeom prst="wedgeRoundRectCallout">
                <a:avLst>
                  <a:gd name="adj1" fmla="val 71340"/>
                  <a:gd name="adj2" fmla="val -151183"/>
                  <a:gd name="adj3" fmla="val 16667"/>
                </a:avLst>
              </a:prstGeom>
              <a:blipFill>
                <a:blip r:embed="rId5"/>
                <a:stretch>
                  <a:fillRect l="-285" b="-2874"/>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979966D8-9ACA-EF18-9647-8F4B00AFB7A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16189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548FC-F090-A7A5-27B9-68DAD05D7C03}"/>
            </a:ext>
          </a:extLst>
        </p:cNvPr>
        <p:cNvGrpSpPr/>
        <p:nvPr/>
      </p:nvGrpSpPr>
      <p:grpSpPr>
        <a:xfrm>
          <a:off x="0" y="0"/>
          <a:ext cx="0" cy="0"/>
          <a:chOff x="0" y="0"/>
          <a:chExt cx="0" cy="0"/>
        </a:xfrm>
      </p:grpSpPr>
      <p:sp>
        <p:nvSpPr>
          <p:cNvPr id="17" name="Title 3">
            <a:extLst>
              <a:ext uri="{FF2B5EF4-FFF2-40B4-BE49-F238E27FC236}">
                <a16:creationId xmlns:a16="http://schemas.microsoft.com/office/drawing/2014/main" id="{4AF9BB45-BDA2-986C-92CD-461CD1477B72}"/>
              </a:ext>
            </a:extLst>
          </p:cNvPr>
          <p:cNvSpPr>
            <a:spLocks noGrp="1"/>
          </p:cNvSpPr>
          <p:nvPr>
            <p:ph type="title"/>
          </p:nvPr>
        </p:nvSpPr>
        <p:spPr>
          <a:xfrm>
            <a:off x="360000" y="360000"/>
            <a:ext cx="11484000" cy="545601"/>
          </a:xfrm>
        </p:spPr>
        <p:txBody>
          <a:bodyPr/>
          <a:lstStyle/>
          <a:p>
            <a:r>
              <a:rPr lang="en-AU" dirty="0">
                <a:latin typeface="+mj-lt"/>
              </a:rPr>
              <a:t>Domain and range (4)</a:t>
            </a:r>
          </a:p>
        </p:txBody>
      </p:sp>
      <p:sp>
        <p:nvSpPr>
          <p:cNvPr id="18" name="Content Placeholder 6">
            <a:extLst>
              <a:ext uri="{FF2B5EF4-FFF2-40B4-BE49-F238E27FC236}">
                <a16:creationId xmlns:a16="http://schemas.microsoft.com/office/drawing/2014/main" id="{267D9262-8D12-D8F9-AA33-DC982F08FB28}"/>
              </a:ext>
            </a:extLst>
          </p:cNvPr>
          <p:cNvSpPr>
            <a:spLocks noGrp="1"/>
          </p:cNvSpPr>
          <p:nvPr>
            <p:ph type="body" sz="quarter" idx="18"/>
          </p:nvPr>
        </p:nvSpPr>
        <p:spPr>
          <a:xfrm>
            <a:off x="359999" y="982520"/>
            <a:ext cx="11483999" cy="310015"/>
          </a:xfrm>
        </p:spPr>
        <p:txBody>
          <a:bodyPr/>
          <a:lstStyle/>
          <a:p>
            <a:r>
              <a:rPr lang="en-AU" dirty="0">
                <a:latin typeface="+mj-lt"/>
              </a:rPr>
              <a:t>Your turn – question 2 </a:t>
            </a:r>
          </a:p>
        </p:txBody>
      </p:sp>
      <mc:AlternateContent xmlns:mc="http://schemas.openxmlformats.org/markup-compatibility/2006" xmlns:a14="http://schemas.microsoft.com/office/drawing/2010/main">
        <mc:Choice Requires="a14">
          <p:sp>
            <p:nvSpPr>
              <p:cNvPr id="20" name="Text Placeholder 11">
                <a:extLst>
                  <a:ext uri="{FF2B5EF4-FFF2-40B4-BE49-F238E27FC236}">
                    <a16:creationId xmlns:a16="http://schemas.microsoft.com/office/drawing/2014/main" id="{54EE13A3-4A6B-CB59-A9D1-1010A87F9991}"/>
                  </a:ext>
                </a:extLst>
              </p:cNvPr>
              <p:cNvSpPr txBox="1">
                <a:spLocks/>
              </p:cNvSpPr>
              <p:nvPr/>
            </p:nvSpPr>
            <p:spPr>
              <a:xfrm>
                <a:off x="360000" y="1567086"/>
                <a:ext cx="6357456"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What is the domain and range of </a:t>
                </a:r>
                <a14:m>
                  <m:oMath xmlns:m="http://schemas.openxmlformats.org/officeDocument/2006/math">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i="1" dirty="0">
                            <a:latin typeface="Cambria Math" panose="02040503050406030204" pitchFamily="18" charset="0"/>
                          </a:rPr>
                          <m:t>2</m:t>
                        </m:r>
                      </m:sup>
                    </m:sSup>
                    <m:r>
                      <a:rPr lang="en-AU" i="1" dirty="0">
                        <a:latin typeface="Cambria Math" panose="02040503050406030204" pitchFamily="18" charset="0"/>
                      </a:rPr>
                      <m:t>+</m:t>
                    </m:r>
                    <m:sSup>
                      <m:sSupPr>
                        <m:ctrlPr>
                          <a:rPr lang="en-AU" i="1" dirty="0">
                            <a:latin typeface="Cambria Math" panose="02040503050406030204" pitchFamily="18" charset="0"/>
                          </a:rPr>
                        </m:ctrlPr>
                      </m:sSupPr>
                      <m:e>
                        <m:r>
                          <a:rPr lang="en-AU" i="1" dirty="0">
                            <a:latin typeface="Cambria Math" panose="02040503050406030204" pitchFamily="18" charset="0"/>
                          </a:rPr>
                          <m:t>𝑦</m:t>
                        </m:r>
                      </m:e>
                      <m:sup>
                        <m:r>
                          <a:rPr lang="en-AU" i="1" dirty="0">
                            <a:latin typeface="Cambria Math" panose="02040503050406030204" pitchFamily="18" charset="0"/>
                          </a:rPr>
                          <m:t>2</m:t>
                        </m:r>
                      </m:sup>
                    </m:sSup>
                    <m:r>
                      <a:rPr lang="en-AU" i="1" dirty="0">
                        <a:latin typeface="Cambria Math" panose="02040503050406030204" pitchFamily="18" charset="0"/>
                      </a:rPr>
                      <m:t>=</m:t>
                    </m:r>
                    <m:r>
                      <a:rPr lang="en-AU" b="0" i="1" dirty="0" smtClean="0">
                        <a:latin typeface="Cambria Math" panose="02040503050406030204" pitchFamily="18" charset="0"/>
                      </a:rPr>
                      <m:t>4</m:t>
                    </m:r>
                  </m:oMath>
                </a14:m>
                <a:r>
                  <a:rPr lang="en-AU" dirty="0">
                    <a:latin typeface="+mn-lt"/>
                  </a:rPr>
                  <a:t>? </a:t>
                </a:r>
                <a:br>
                  <a:rPr lang="en-AU" dirty="0">
                    <a:latin typeface="+mn-lt"/>
                  </a:rPr>
                </a:br>
                <a:r>
                  <a:rPr lang="en-AU" dirty="0">
                    <a:latin typeface="+mn-lt"/>
                  </a:rPr>
                  <a:t>Write your answers in the form of an inequality.</a:t>
                </a:r>
              </a:p>
              <a:p>
                <a:r>
                  <a:rPr lang="en-AU" sz="2000" dirty="0">
                    <a:latin typeface="+mn-lt"/>
                  </a:rPr>
                  <a:t>Domain: </a:t>
                </a:r>
                <a14:m>
                  <m:oMath xmlns:m="http://schemas.openxmlformats.org/officeDocument/2006/math">
                    <m:r>
                      <a:rPr lang="en-AU" sz="2000" b="0" i="1" smtClean="0">
                        <a:latin typeface="Cambria Math" panose="02040503050406030204" pitchFamily="18" charset="0"/>
                      </a:rPr>
                      <m:t>−2≤</m:t>
                    </m:r>
                    <m:r>
                      <a:rPr lang="en-AU" sz="2000" b="0" i="1" smtClean="0">
                        <a:latin typeface="Cambria Math" panose="02040503050406030204" pitchFamily="18" charset="0"/>
                      </a:rPr>
                      <m:t>𝑥</m:t>
                    </m:r>
                    <m:r>
                      <a:rPr lang="en-AU" sz="2000" b="0" i="1" smtClean="0">
                        <a:latin typeface="Cambria Math" panose="02040503050406030204" pitchFamily="18" charset="0"/>
                      </a:rPr>
                      <m:t>≤2</m:t>
                    </m:r>
                  </m:oMath>
                </a14:m>
                <a:endParaRPr lang="en-AU" sz="2000" dirty="0">
                  <a:latin typeface="+mn-lt"/>
                </a:endParaRPr>
              </a:p>
              <a:p>
                <a:r>
                  <a:rPr lang="en-AU" sz="2000" dirty="0">
                    <a:latin typeface="+mn-lt"/>
                  </a:rPr>
                  <a:t>Range: </a:t>
                </a:r>
                <a14:m>
                  <m:oMath xmlns:m="http://schemas.openxmlformats.org/officeDocument/2006/math">
                    <m:r>
                      <a:rPr lang="en-AU" sz="2000" b="0" i="1" smtClean="0">
                        <a:latin typeface="Cambria Math" panose="02040503050406030204" pitchFamily="18" charset="0"/>
                      </a:rPr>
                      <m:t>−2≤</m:t>
                    </m:r>
                    <m:r>
                      <a:rPr lang="en-AU" sz="2000" b="0" i="1" smtClean="0">
                        <a:latin typeface="Cambria Math" panose="02040503050406030204" pitchFamily="18" charset="0"/>
                      </a:rPr>
                      <m:t>𝑦</m:t>
                    </m:r>
                    <m:r>
                      <a:rPr lang="en-AU" sz="2000" b="0" i="1" smtClean="0">
                        <a:latin typeface="Cambria Math" panose="02040503050406030204" pitchFamily="18" charset="0"/>
                      </a:rPr>
                      <m:t>≤2</m:t>
                    </m:r>
                  </m:oMath>
                </a14:m>
                <a:endParaRPr lang="en-AU" sz="2000" dirty="0">
                  <a:latin typeface="+mn-lt"/>
                </a:endParaRPr>
              </a:p>
            </p:txBody>
          </p:sp>
        </mc:Choice>
        <mc:Fallback xmlns="">
          <p:sp>
            <p:nvSpPr>
              <p:cNvPr id="20" name="Text Placeholder 11">
                <a:extLst>
                  <a:ext uri="{FF2B5EF4-FFF2-40B4-BE49-F238E27FC236}">
                    <a16:creationId xmlns:a16="http://schemas.microsoft.com/office/drawing/2014/main" id="{54EE13A3-4A6B-CB59-A9D1-1010A87F9991}"/>
                  </a:ext>
                </a:extLst>
              </p:cNvPr>
              <p:cNvSpPr txBox="1">
                <a:spLocks noRot="1" noChangeAspect="1" noMove="1" noResize="1" noEditPoints="1" noAdjustHandles="1" noChangeArrowheads="1" noChangeShapeType="1" noTextEdit="1"/>
              </p:cNvSpPr>
              <p:nvPr/>
            </p:nvSpPr>
            <p:spPr>
              <a:xfrm>
                <a:off x="360000" y="1567086"/>
                <a:ext cx="6357456" cy="4807835"/>
              </a:xfrm>
              <a:prstGeom prst="rect">
                <a:avLst/>
              </a:prstGeom>
              <a:blipFill>
                <a:blip r:embed="rId3"/>
                <a:stretch>
                  <a:fillRect l="-959"/>
                </a:stretch>
              </a:blipFill>
            </p:spPr>
            <p:txBody>
              <a:bodyPr/>
              <a:lstStyle/>
              <a:p>
                <a:r>
                  <a:rPr lang="en-AU">
                    <a:noFill/>
                  </a:rPr>
                  <a:t> </a:t>
                </a:r>
              </a:p>
            </p:txBody>
          </p:sp>
        </mc:Fallback>
      </mc:AlternateContent>
      <p:pic>
        <p:nvPicPr>
          <p:cNvPr id="6" name="Picture 5" descr="A graph of the circle x^2+y^2=4.">
            <a:extLst>
              <a:ext uri="{FF2B5EF4-FFF2-40B4-BE49-F238E27FC236}">
                <a16:creationId xmlns:a16="http://schemas.microsoft.com/office/drawing/2014/main" id="{589DAD72-6528-8748-C241-632548F517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9458" y="855586"/>
            <a:ext cx="5364542" cy="5513557"/>
          </a:xfrm>
          <a:prstGeom prst="rect">
            <a:avLst/>
          </a:prstGeom>
        </p:spPr>
      </p:pic>
      <p:sp>
        <p:nvSpPr>
          <p:cNvPr id="3" name="Slide Number Placeholder 2">
            <a:extLst>
              <a:ext uri="{FF2B5EF4-FFF2-40B4-BE49-F238E27FC236}">
                <a16:creationId xmlns:a16="http://schemas.microsoft.com/office/drawing/2014/main" id="{3CAD4EE6-5C7E-9B09-8B0D-98D2BBFE2304}"/>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347011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7A0CE-38B2-4A43-2B5C-04EC5807BD23}"/>
            </a:ext>
          </a:extLst>
        </p:cNvPr>
        <p:cNvGrpSpPr/>
        <p:nvPr/>
      </p:nvGrpSpPr>
      <p:grpSpPr>
        <a:xfrm>
          <a:off x="0" y="0"/>
          <a:ext cx="0" cy="0"/>
          <a:chOff x="0" y="0"/>
          <a:chExt cx="0" cy="0"/>
        </a:xfrm>
      </p:grpSpPr>
      <p:sp>
        <p:nvSpPr>
          <p:cNvPr id="17" name="Title 3">
            <a:extLst>
              <a:ext uri="{FF2B5EF4-FFF2-40B4-BE49-F238E27FC236}">
                <a16:creationId xmlns:a16="http://schemas.microsoft.com/office/drawing/2014/main" id="{90154BA5-93A6-3BA6-3C61-7FC40CB447C5}"/>
              </a:ext>
            </a:extLst>
          </p:cNvPr>
          <p:cNvSpPr>
            <a:spLocks noGrp="1"/>
          </p:cNvSpPr>
          <p:nvPr>
            <p:ph type="title"/>
          </p:nvPr>
        </p:nvSpPr>
        <p:spPr>
          <a:xfrm>
            <a:off x="360000" y="360000"/>
            <a:ext cx="11484000" cy="545601"/>
          </a:xfrm>
        </p:spPr>
        <p:txBody>
          <a:bodyPr/>
          <a:lstStyle/>
          <a:p>
            <a:r>
              <a:rPr lang="en-AU" dirty="0">
                <a:latin typeface="+mj-lt"/>
              </a:rPr>
              <a:t>Domain and range (5)</a:t>
            </a:r>
          </a:p>
        </p:txBody>
      </p:sp>
      <p:sp>
        <p:nvSpPr>
          <p:cNvPr id="18" name="Content Placeholder 6">
            <a:extLst>
              <a:ext uri="{FF2B5EF4-FFF2-40B4-BE49-F238E27FC236}">
                <a16:creationId xmlns:a16="http://schemas.microsoft.com/office/drawing/2014/main" id="{A7FCAC81-83E6-94DD-6C44-049BC567EE3B}"/>
              </a:ext>
            </a:extLst>
          </p:cNvPr>
          <p:cNvSpPr>
            <a:spLocks noGrp="1"/>
          </p:cNvSpPr>
          <p:nvPr>
            <p:ph type="body" sz="quarter" idx="18"/>
          </p:nvPr>
        </p:nvSpPr>
        <p:spPr>
          <a:xfrm>
            <a:off x="359999" y="982520"/>
            <a:ext cx="11483999" cy="310015"/>
          </a:xfrm>
        </p:spPr>
        <p:txBody>
          <a:bodyPr/>
          <a:lstStyle/>
          <a:p>
            <a:r>
              <a:rPr lang="en-AU" dirty="0">
                <a:latin typeface="+mj-lt"/>
              </a:rPr>
              <a:t>Worked example 3</a:t>
            </a:r>
          </a:p>
        </p:txBody>
      </p:sp>
      <mc:AlternateContent xmlns:mc="http://schemas.openxmlformats.org/markup-compatibility/2006" xmlns:a14="http://schemas.microsoft.com/office/drawing/2010/main">
        <mc:Choice Requires="a14">
          <p:sp>
            <p:nvSpPr>
              <p:cNvPr id="20" name="Text Placeholder 11">
                <a:extLst>
                  <a:ext uri="{FF2B5EF4-FFF2-40B4-BE49-F238E27FC236}">
                    <a16:creationId xmlns:a16="http://schemas.microsoft.com/office/drawing/2014/main" id="{05AA1DFC-1788-03CC-A390-DF3C9059593C}"/>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800"/>
                  </a:spcAft>
                </a:pPr>
                <a:r>
                  <a:rPr lang="en-AU" sz="1800" dirty="0">
                    <a:latin typeface="+mn-lt"/>
                  </a:rPr>
                  <a:t>Determine the domain and range for </a:t>
                </a:r>
                <a14:m>
                  <m:oMath xmlns:m="http://schemas.openxmlformats.org/officeDocument/2006/math">
                    <m:r>
                      <a:rPr lang="en-AU" sz="1800" i="1" dirty="0" smtClean="0">
                        <a:latin typeface="Cambria Math" panose="02040503050406030204" pitchFamily="18" charset="0"/>
                      </a:rPr>
                      <m:t>𝑓</m:t>
                    </m:r>
                    <m:d>
                      <m:dPr>
                        <m:ctrlPr>
                          <a:rPr lang="en-AU" sz="1800" i="1" dirty="0" smtClean="0">
                            <a:latin typeface="Cambria Math" panose="02040503050406030204" pitchFamily="18" charset="0"/>
                          </a:rPr>
                        </m:ctrlPr>
                      </m:dPr>
                      <m:e>
                        <m:r>
                          <a:rPr lang="en-AU" sz="1800" i="1" dirty="0" smtClean="0">
                            <a:latin typeface="Cambria Math" panose="02040503050406030204" pitchFamily="18" charset="0"/>
                          </a:rPr>
                          <m:t>𝑥</m:t>
                        </m:r>
                      </m:e>
                    </m:d>
                    <m:r>
                      <a:rPr lang="en-AU" sz="1800" i="1" dirty="0" smtClean="0">
                        <a:latin typeface="Cambria Math" panose="02040503050406030204" pitchFamily="18" charset="0"/>
                      </a:rPr>
                      <m:t>=</m:t>
                    </m:r>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3</m:t>
                        </m:r>
                      </m:num>
                      <m:den>
                        <m:r>
                          <a:rPr lang="en-AU" sz="1800" b="0" i="1" dirty="0" smtClean="0">
                            <a:latin typeface="Cambria Math" panose="02040503050406030204" pitchFamily="18" charset="0"/>
                          </a:rPr>
                          <m:t>𝑥</m:t>
                        </m:r>
                      </m:den>
                    </m:f>
                    <m:r>
                      <a:rPr lang="en-AU" sz="1800" b="0" i="0" dirty="0" smtClean="0">
                        <a:latin typeface="Cambria Math" panose="02040503050406030204" pitchFamily="18" charset="0"/>
                      </a:rPr>
                      <m:t>.</m:t>
                    </m:r>
                  </m:oMath>
                </a14:m>
                <a:br>
                  <a:rPr lang="en-AU" sz="1800" dirty="0">
                    <a:latin typeface="+mn-lt"/>
                  </a:rPr>
                </a:br>
                <a:r>
                  <a:rPr lang="en-AU" sz="1800" dirty="0">
                    <a:latin typeface="+mn-lt"/>
                  </a:rPr>
                  <a:t>Write your answer using mathematical notation.</a:t>
                </a:r>
              </a:p>
              <a:p>
                <a:pPr>
                  <a:spcAft>
                    <a:spcPts val="4800"/>
                  </a:spcAft>
                </a:pPr>
                <a:r>
                  <a:rPr lang="en-AU" sz="1800" dirty="0">
                    <a:latin typeface="+mn-lt"/>
                  </a:rPr>
                  <a:t>Domain: All real </a:t>
                </a:r>
                <a14:m>
                  <m:oMath xmlns:m="http://schemas.openxmlformats.org/officeDocument/2006/math">
                    <m:r>
                      <a:rPr lang="en-AU" sz="1800" b="0" i="1" smtClean="0">
                        <a:latin typeface="Cambria Math" panose="02040503050406030204" pitchFamily="18" charset="0"/>
                      </a:rPr>
                      <m:t>𝑥</m:t>
                    </m:r>
                  </m:oMath>
                </a14:m>
                <a:r>
                  <a:rPr lang="en-AU" sz="1800" dirty="0">
                    <a:latin typeface="+mn-lt"/>
                  </a:rPr>
                  <a:t>,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≠0</m:t>
                    </m:r>
                  </m:oMath>
                </a14:m>
                <a:endParaRPr lang="en-AU" sz="1800" dirty="0">
                  <a:latin typeface="+mn-lt"/>
                </a:endParaRPr>
              </a:p>
              <a:p>
                <a:pPr>
                  <a:spcAft>
                    <a:spcPts val="4800"/>
                  </a:spcAft>
                </a:pPr>
                <a:r>
                  <a:rPr lang="en-AU" sz="1800" dirty="0">
                    <a:latin typeface="+mn-lt"/>
                  </a:rPr>
                  <a:t>Range: All real </a:t>
                </a:r>
                <a14:m>
                  <m:oMath xmlns:m="http://schemas.openxmlformats.org/officeDocument/2006/math">
                    <m:r>
                      <a:rPr lang="en-AU" sz="1800" b="0" i="1" smtClean="0">
                        <a:latin typeface="Cambria Math" panose="02040503050406030204" pitchFamily="18" charset="0"/>
                      </a:rPr>
                      <m:t>𝑦</m:t>
                    </m:r>
                  </m:oMath>
                </a14:m>
                <a:r>
                  <a:rPr lang="en-AU" sz="1800" dirty="0">
                    <a:latin typeface="+mn-lt"/>
                  </a:rPr>
                  <a:t>, </a:t>
                </a:r>
                <a14:m>
                  <m:oMath xmlns:m="http://schemas.openxmlformats.org/officeDocument/2006/math">
                    <m:r>
                      <a:rPr lang="en-AU" sz="1800" b="0" i="1" smtClean="0">
                        <a:latin typeface="Cambria Math" panose="02040503050406030204" pitchFamily="18" charset="0"/>
                      </a:rPr>
                      <m:t>𝑦</m:t>
                    </m:r>
                    <m:r>
                      <a:rPr lang="en-AU" sz="1800" i="1">
                        <a:latin typeface="Cambria Math" panose="02040503050406030204" pitchFamily="18" charset="0"/>
                      </a:rPr>
                      <m:t>≠0</m:t>
                    </m:r>
                  </m:oMath>
                </a14:m>
                <a:endParaRPr lang="en-AU" sz="1800" dirty="0">
                  <a:latin typeface="+mn-lt"/>
                </a:endParaRPr>
              </a:p>
              <a:p>
                <a:pPr>
                  <a:spcAft>
                    <a:spcPts val="4800"/>
                  </a:spcAft>
                </a:pPr>
                <a:endParaRPr lang="en-AU" sz="1800" dirty="0">
                  <a:latin typeface="+mn-lt"/>
                </a:endParaRPr>
              </a:p>
            </p:txBody>
          </p:sp>
        </mc:Choice>
        <mc:Fallback xmlns="">
          <p:sp>
            <p:nvSpPr>
              <p:cNvPr id="20" name="Text Placeholder 11">
                <a:extLst>
                  <a:ext uri="{FF2B5EF4-FFF2-40B4-BE49-F238E27FC236}">
                    <a16:creationId xmlns:a16="http://schemas.microsoft.com/office/drawing/2014/main" id="{05AA1DFC-1788-03CC-A390-DF3C9059593C}"/>
                  </a:ext>
                </a:extLst>
              </p:cNvPr>
              <p:cNvSpPr txBox="1">
                <a:spLocks noRot="1" noChangeAspect="1" noMove="1" noResize="1" noEditPoints="1" noAdjustHandles="1" noChangeArrowheads="1" noChangeShapeType="1" noTextEdit="1"/>
              </p:cNvSpPr>
              <p:nvPr/>
            </p:nvSpPr>
            <p:spPr>
              <a:xfrm>
                <a:off x="360000" y="1567086"/>
                <a:ext cx="11484000" cy="4807835"/>
              </a:xfrm>
              <a:prstGeom prst="rect">
                <a:avLst/>
              </a:prstGeom>
              <a:blipFill>
                <a:blip r:embed="rId3"/>
                <a:stretch>
                  <a:fillRect l="-425"/>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55BD7C73-7848-5694-D383-676E3053C139}"/>
              </a:ext>
            </a:extLst>
          </p:cNvPr>
          <p:cNvSpPr/>
          <p:nvPr/>
        </p:nvSpPr>
        <p:spPr>
          <a:xfrm>
            <a:off x="1718659" y="2649719"/>
            <a:ext cx="3356343" cy="519521"/>
          </a:xfrm>
          <a:prstGeom prst="wedgeRoundRectCallout">
            <a:avLst>
              <a:gd name="adj1" fmla="val -22003"/>
              <a:gd name="adj2" fmla="val 7754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2400"/>
              </a:spcAft>
            </a:pPr>
            <a:r>
              <a:rPr lang="en-AU" sz="1800" dirty="0"/>
              <a:t>What does this symbol mean?</a:t>
            </a:r>
          </a:p>
        </p:txBody>
      </p:sp>
      <p:sp>
        <p:nvSpPr>
          <p:cNvPr id="2" name="Speech Bubble: Rectangle with Corners Rounded 1">
            <a:extLst>
              <a:ext uri="{FF2B5EF4-FFF2-40B4-BE49-F238E27FC236}">
                <a16:creationId xmlns:a16="http://schemas.microsoft.com/office/drawing/2014/main" id="{22C11C9A-7E98-57E7-D895-1B3D88C96921}"/>
              </a:ext>
            </a:extLst>
          </p:cNvPr>
          <p:cNvSpPr/>
          <p:nvPr/>
        </p:nvSpPr>
        <p:spPr>
          <a:xfrm>
            <a:off x="3396830" y="3221080"/>
            <a:ext cx="2832576" cy="749923"/>
          </a:xfrm>
          <a:prstGeom prst="wedgeRoundRectCallout">
            <a:avLst>
              <a:gd name="adj1" fmla="val -63031"/>
              <a:gd name="adj2" fmla="val -221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2400"/>
              </a:spcAft>
            </a:pPr>
            <a:r>
              <a:rPr lang="en-AU" sz="1800" dirty="0"/>
              <a:t>Why can’t we input zero?</a:t>
            </a:r>
          </a:p>
        </p:txBody>
      </p:sp>
      <p:sp>
        <p:nvSpPr>
          <p:cNvPr id="5" name="Speech Bubble: Rectangle with Corners Rounded 4">
            <a:extLst>
              <a:ext uri="{FF2B5EF4-FFF2-40B4-BE49-F238E27FC236}">
                <a16:creationId xmlns:a16="http://schemas.microsoft.com/office/drawing/2014/main" id="{CFE03620-332C-805D-7515-E00EB19970C1}"/>
              </a:ext>
            </a:extLst>
          </p:cNvPr>
          <p:cNvSpPr/>
          <p:nvPr/>
        </p:nvSpPr>
        <p:spPr>
          <a:xfrm>
            <a:off x="1666731" y="5063473"/>
            <a:ext cx="3842874" cy="922336"/>
          </a:xfrm>
          <a:prstGeom prst="wedgeRoundRectCallout">
            <a:avLst>
              <a:gd name="adj1" fmla="val -21109"/>
              <a:gd name="adj2" fmla="val -9906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2400"/>
              </a:spcAft>
            </a:pPr>
            <a:r>
              <a:rPr lang="en-AU" sz="1800" dirty="0"/>
              <a:t>How else could we express the domain and range of this function?</a:t>
            </a:r>
          </a:p>
        </p:txBody>
      </p:sp>
      <p:pic>
        <p:nvPicPr>
          <p:cNvPr id="4" name="Picture 3" descr="A graph of the function y=3/x.">
            <a:extLst>
              <a:ext uri="{FF2B5EF4-FFF2-40B4-BE49-F238E27FC236}">
                <a16:creationId xmlns:a16="http://schemas.microsoft.com/office/drawing/2014/main" id="{C13A9485-B823-B80D-D1E0-128AE721B0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5843" y="858677"/>
            <a:ext cx="5078157" cy="5266819"/>
          </a:xfrm>
          <a:prstGeom prst="rect">
            <a:avLst/>
          </a:prstGeom>
        </p:spPr>
      </p:pic>
      <p:sp>
        <p:nvSpPr>
          <p:cNvPr id="3" name="Slide Number Placeholder 2">
            <a:extLst>
              <a:ext uri="{FF2B5EF4-FFF2-40B4-BE49-F238E27FC236}">
                <a16:creationId xmlns:a16="http://schemas.microsoft.com/office/drawing/2014/main" id="{D0711B13-4D0D-D4D8-5D7D-022C453446A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15090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7F236-7562-F190-4F59-EFB30EFB1F2E}"/>
            </a:ext>
          </a:extLst>
        </p:cNvPr>
        <p:cNvGrpSpPr/>
        <p:nvPr/>
      </p:nvGrpSpPr>
      <p:grpSpPr>
        <a:xfrm>
          <a:off x="0" y="0"/>
          <a:ext cx="0" cy="0"/>
          <a:chOff x="0" y="0"/>
          <a:chExt cx="0" cy="0"/>
        </a:xfrm>
      </p:grpSpPr>
      <p:sp>
        <p:nvSpPr>
          <p:cNvPr id="17" name="Title 3">
            <a:extLst>
              <a:ext uri="{FF2B5EF4-FFF2-40B4-BE49-F238E27FC236}">
                <a16:creationId xmlns:a16="http://schemas.microsoft.com/office/drawing/2014/main" id="{F27F6E3B-279B-45E0-69D6-C1AFE5488A0F}"/>
              </a:ext>
            </a:extLst>
          </p:cNvPr>
          <p:cNvSpPr>
            <a:spLocks noGrp="1"/>
          </p:cNvSpPr>
          <p:nvPr>
            <p:ph type="title"/>
          </p:nvPr>
        </p:nvSpPr>
        <p:spPr>
          <a:xfrm>
            <a:off x="360000" y="360000"/>
            <a:ext cx="11484000" cy="545601"/>
          </a:xfrm>
        </p:spPr>
        <p:txBody>
          <a:bodyPr/>
          <a:lstStyle/>
          <a:p>
            <a:r>
              <a:rPr lang="en-AU" dirty="0">
                <a:latin typeface="+mj-lt"/>
              </a:rPr>
              <a:t>Domain and range (6)</a:t>
            </a:r>
          </a:p>
        </p:txBody>
      </p:sp>
      <p:sp>
        <p:nvSpPr>
          <p:cNvPr id="18" name="Content Placeholder 6">
            <a:extLst>
              <a:ext uri="{FF2B5EF4-FFF2-40B4-BE49-F238E27FC236}">
                <a16:creationId xmlns:a16="http://schemas.microsoft.com/office/drawing/2014/main" id="{5333CA1C-1AAB-06C1-8793-B58451BA23BA}"/>
              </a:ext>
            </a:extLst>
          </p:cNvPr>
          <p:cNvSpPr>
            <a:spLocks noGrp="1"/>
          </p:cNvSpPr>
          <p:nvPr>
            <p:ph type="body" sz="quarter" idx="18"/>
          </p:nvPr>
        </p:nvSpPr>
        <p:spPr>
          <a:xfrm>
            <a:off x="359999" y="982520"/>
            <a:ext cx="11483999" cy="310015"/>
          </a:xfrm>
        </p:spPr>
        <p:txBody>
          <a:bodyPr/>
          <a:lstStyle/>
          <a:p>
            <a:r>
              <a:rPr lang="en-AU" dirty="0">
                <a:latin typeface="+mj-lt"/>
              </a:rPr>
              <a:t>Your turn – question 3 </a:t>
            </a:r>
          </a:p>
        </p:txBody>
      </p:sp>
      <mc:AlternateContent xmlns:mc="http://schemas.openxmlformats.org/markup-compatibility/2006" xmlns:a14="http://schemas.microsoft.com/office/drawing/2010/main">
        <mc:Choice Requires="a14">
          <p:sp>
            <p:nvSpPr>
              <p:cNvPr id="20" name="Text Placeholder 11">
                <a:extLst>
                  <a:ext uri="{FF2B5EF4-FFF2-40B4-BE49-F238E27FC236}">
                    <a16:creationId xmlns:a16="http://schemas.microsoft.com/office/drawing/2014/main" id="{7AA36368-0B97-E24E-700F-433669E1C19B}"/>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Determine the domain and range for </a:t>
                </a:r>
                <a14:m>
                  <m:oMath xmlns:m="http://schemas.openxmlformats.org/officeDocument/2006/math">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r>
                          <a:rPr lang="en-AU" i="1" dirty="0" smtClean="0">
                            <a:latin typeface="Cambria Math" panose="02040503050406030204" pitchFamily="18" charset="0"/>
                          </a:rPr>
                          <m:t>𝑥</m:t>
                        </m:r>
                      </m:e>
                    </m:d>
                    <m:r>
                      <a:rPr lang="en-AU" i="1" dirty="0" smtClean="0">
                        <a:latin typeface="Cambria Math" panose="02040503050406030204" pitchFamily="18" charset="0"/>
                      </a:rPr>
                      <m:t>=</m:t>
                    </m:r>
                    <m:r>
                      <a:rPr lang="en-AU" b="0" i="1" dirty="0" smtClean="0">
                        <a:latin typeface="Cambria Math" panose="02040503050406030204" pitchFamily="18" charset="0"/>
                      </a:rPr>
                      <m:t>−</m:t>
                    </m:r>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2</m:t>
                        </m:r>
                      </m:num>
                      <m:den>
                        <m:r>
                          <a:rPr lang="en-AU" b="0" i="1" dirty="0" smtClean="0">
                            <a:latin typeface="Cambria Math" panose="02040503050406030204" pitchFamily="18" charset="0"/>
                          </a:rPr>
                          <m:t>𝑥</m:t>
                        </m:r>
                      </m:den>
                    </m:f>
                    <m:r>
                      <a:rPr lang="en-AU" b="0" i="0" dirty="0" smtClean="0">
                        <a:latin typeface="Cambria Math" panose="02040503050406030204" pitchFamily="18" charset="0"/>
                      </a:rPr>
                      <m:t>.</m:t>
                    </m:r>
                  </m:oMath>
                </a14:m>
                <a:br>
                  <a:rPr lang="en-AU" dirty="0">
                    <a:latin typeface="+mn-lt"/>
                  </a:rPr>
                </a:br>
                <a:r>
                  <a:rPr lang="en-AU" dirty="0">
                    <a:latin typeface="+mn-lt"/>
                  </a:rPr>
                  <a:t>Write your answer using mathematical notation.</a:t>
                </a:r>
              </a:p>
              <a:p>
                <a:r>
                  <a:rPr lang="en-AU" dirty="0">
                    <a:latin typeface="+mn-lt"/>
                  </a:rPr>
                  <a:t>Domain: All real </a:t>
                </a:r>
                <a14:m>
                  <m:oMath xmlns:m="http://schemas.openxmlformats.org/officeDocument/2006/math">
                    <m:r>
                      <a:rPr lang="en-AU" b="0" i="1" smtClean="0">
                        <a:latin typeface="Cambria Math" panose="02040503050406030204" pitchFamily="18" charset="0"/>
                      </a:rPr>
                      <m:t>𝑥</m:t>
                    </m:r>
                  </m:oMath>
                </a14:m>
                <a:r>
                  <a:rPr lang="en-AU" dirty="0">
                    <a:latin typeface="+mn-lt"/>
                  </a:rPr>
                  <a:t>,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≠0</m:t>
                    </m:r>
                  </m:oMath>
                </a14:m>
                <a:endParaRPr lang="en-AU" dirty="0">
                  <a:latin typeface="+mn-lt"/>
                </a:endParaRPr>
              </a:p>
              <a:p>
                <a:r>
                  <a:rPr lang="en-AU" dirty="0">
                    <a:latin typeface="+mn-lt"/>
                  </a:rPr>
                  <a:t>Range: All real </a:t>
                </a:r>
                <a14:m>
                  <m:oMath xmlns:m="http://schemas.openxmlformats.org/officeDocument/2006/math">
                    <m:r>
                      <a:rPr lang="en-AU" b="0" i="1" smtClean="0">
                        <a:latin typeface="Cambria Math" panose="02040503050406030204" pitchFamily="18" charset="0"/>
                      </a:rPr>
                      <m:t>𝑦</m:t>
                    </m:r>
                  </m:oMath>
                </a14:m>
                <a:r>
                  <a:rPr lang="en-AU" dirty="0">
                    <a:latin typeface="+mn-lt"/>
                  </a:rPr>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endParaRPr lang="en-AU" dirty="0">
                  <a:latin typeface="+mn-lt"/>
                </a:endParaRPr>
              </a:p>
            </p:txBody>
          </p:sp>
        </mc:Choice>
        <mc:Fallback xmlns="">
          <p:sp>
            <p:nvSpPr>
              <p:cNvPr id="20" name="Text Placeholder 11">
                <a:extLst>
                  <a:ext uri="{FF2B5EF4-FFF2-40B4-BE49-F238E27FC236}">
                    <a16:creationId xmlns:a16="http://schemas.microsoft.com/office/drawing/2014/main" id="{7AA36368-0B97-E24E-700F-433669E1C19B}"/>
                  </a:ext>
                </a:extLst>
              </p:cNvPr>
              <p:cNvSpPr txBox="1">
                <a:spLocks noRot="1" noChangeAspect="1" noMove="1" noResize="1" noEditPoints="1" noAdjustHandles="1" noChangeArrowheads="1" noChangeShapeType="1" noTextEdit="1"/>
              </p:cNvSpPr>
              <p:nvPr/>
            </p:nvSpPr>
            <p:spPr>
              <a:xfrm>
                <a:off x="360000" y="1567086"/>
                <a:ext cx="11484000" cy="4807835"/>
              </a:xfrm>
              <a:prstGeom prst="rect">
                <a:avLst/>
              </a:prstGeom>
              <a:blipFill>
                <a:blip r:embed="rId3"/>
                <a:stretch>
                  <a:fillRect l="-531"/>
                </a:stretch>
              </a:blipFill>
            </p:spPr>
            <p:txBody>
              <a:bodyPr/>
              <a:lstStyle/>
              <a:p>
                <a:r>
                  <a:rPr lang="en-AU">
                    <a:noFill/>
                  </a:rPr>
                  <a:t> </a:t>
                </a:r>
              </a:p>
            </p:txBody>
          </p:sp>
        </mc:Fallback>
      </mc:AlternateContent>
      <p:pic>
        <p:nvPicPr>
          <p:cNvPr id="5" name="Picture 4" descr="A graph of f(x)=-2/x">
            <a:extLst>
              <a:ext uri="{FF2B5EF4-FFF2-40B4-BE49-F238E27FC236}">
                <a16:creationId xmlns:a16="http://schemas.microsoft.com/office/drawing/2014/main" id="{34EA756E-7297-57CA-5663-D23D4915ED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5768" y="1046681"/>
            <a:ext cx="5148232" cy="5274901"/>
          </a:xfrm>
          <a:prstGeom prst="rect">
            <a:avLst/>
          </a:prstGeom>
        </p:spPr>
      </p:pic>
      <p:sp>
        <p:nvSpPr>
          <p:cNvPr id="3" name="Slide Number Placeholder 2">
            <a:extLst>
              <a:ext uri="{FF2B5EF4-FFF2-40B4-BE49-F238E27FC236}">
                <a16:creationId xmlns:a16="http://schemas.microsoft.com/office/drawing/2014/main" id="{94930D93-882F-D198-E37A-0786C630536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243927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CE5A2F-0349-AD89-8866-79AA08924F8E}"/>
              </a:ext>
            </a:extLst>
          </p:cNvPr>
          <p:cNvSpPr>
            <a:spLocks noGrp="1"/>
          </p:cNvSpPr>
          <p:nvPr>
            <p:ph type="title"/>
          </p:nvPr>
        </p:nvSpPr>
        <p:spPr/>
        <p:txBody>
          <a:bodyPr/>
          <a:lstStyle/>
          <a:p>
            <a:r>
              <a:rPr lang="en-AU" dirty="0">
                <a:latin typeface="+mj-lt"/>
              </a:rPr>
              <a:t>Interval notation (1)</a:t>
            </a:r>
          </a:p>
        </p:txBody>
      </p:sp>
      <p:sp>
        <p:nvSpPr>
          <p:cNvPr id="8" name="Text Placeholder 7">
            <a:extLst>
              <a:ext uri="{FF2B5EF4-FFF2-40B4-BE49-F238E27FC236}">
                <a16:creationId xmlns:a16="http://schemas.microsoft.com/office/drawing/2014/main" id="{1DA7C6A8-F3DA-B32E-01F8-D4AEE7D36A89}"/>
              </a:ext>
            </a:extLst>
          </p:cNvPr>
          <p:cNvSpPr>
            <a:spLocks noGrp="1"/>
          </p:cNvSpPr>
          <p:nvPr>
            <p:ph type="body" sz="quarter" idx="18"/>
          </p:nvPr>
        </p:nvSpPr>
        <p:spPr/>
        <p:txBody>
          <a:bodyPr/>
          <a:lstStyle/>
          <a:p>
            <a:r>
              <a:rPr lang="en-AU" dirty="0">
                <a:latin typeface="+mj-lt"/>
              </a:rPr>
              <a:t>Definition</a:t>
            </a:r>
          </a:p>
        </p:txBody>
      </p:sp>
      <p:sp>
        <p:nvSpPr>
          <p:cNvPr id="9" name="Text Placeholder 8">
            <a:extLst>
              <a:ext uri="{FF2B5EF4-FFF2-40B4-BE49-F238E27FC236}">
                <a16:creationId xmlns:a16="http://schemas.microsoft.com/office/drawing/2014/main" id="{0C3A8C37-4949-64E2-7642-04951ABA40DE}"/>
              </a:ext>
            </a:extLst>
          </p:cNvPr>
          <p:cNvSpPr>
            <a:spLocks noGrp="1"/>
          </p:cNvSpPr>
          <p:nvPr>
            <p:ph type="body" sz="quarter" idx="17"/>
          </p:nvPr>
        </p:nvSpPr>
        <p:spPr>
          <a:xfrm>
            <a:off x="360000" y="1567086"/>
            <a:ext cx="11484000" cy="448527"/>
          </a:xfrm>
        </p:spPr>
        <p:txBody>
          <a:bodyPr/>
          <a:lstStyle/>
          <a:p>
            <a:pPr marL="0" marR="0" lvl="0" indent="0" algn="l" defTabSz="914377" rtl="0" eaLnBrk="1" fontAlgn="auto" latinLnBrk="0" hangingPunct="1">
              <a:spcBef>
                <a:spcPts val="0"/>
              </a:spcBef>
              <a:buClrTx/>
              <a:buSzTx/>
              <a:buFont typeface="Arial" panose="020B0604020202020204" pitchFamily="34" charset="0"/>
              <a:buNone/>
              <a:tabLst/>
              <a:defRPr/>
            </a:pPr>
            <a:r>
              <a:rPr kumimoji="0" lang="en-AU" sz="2000" b="1" i="0" u="none" strike="noStrike" kern="1200" cap="none" spc="0" normalizeH="0" baseline="0" noProof="0" dirty="0">
                <a:ln>
                  <a:noFill/>
                </a:ln>
                <a:solidFill>
                  <a:srgbClr val="22272B"/>
                </a:solidFill>
                <a:effectLst/>
                <a:uLnTx/>
                <a:uFillTx/>
                <a:latin typeface="+mn-lt"/>
                <a:ea typeface="+mn-ea"/>
                <a:cs typeface="Arial" panose="020B0604020202020204" pitchFamily="34" charset="0"/>
              </a:rPr>
              <a:t>Interval notation</a:t>
            </a:r>
            <a:r>
              <a:rPr kumimoji="0" lang="en-AU" sz="2000" b="0" i="0" u="none" strike="noStrike" kern="1200" cap="none" spc="0" normalizeH="0" baseline="0" noProof="0" dirty="0">
                <a:ln>
                  <a:noFill/>
                </a:ln>
                <a:solidFill>
                  <a:srgbClr val="22272B"/>
                </a:solidFill>
                <a:effectLst/>
                <a:uLnTx/>
                <a:uFillTx/>
                <a:latin typeface="+mn-lt"/>
                <a:ea typeface="+mn-ea"/>
                <a:cs typeface="Arial" panose="020B0604020202020204" pitchFamily="34" charset="0"/>
              </a:rPr>
              <a:t> is a way of representing an interval on the real number line using its endpoints.</a:t>
            </a:r>
          </a:p>
          <a:p>
            <a:endParaRPr lang="en-AU" dirty="0">
              <a:latin typeface="+mn-lt"/>
            </a:endParaRPr>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3FE26F82-EFB0-2EDE-18BF-BABA63B067A3}"/>
                  </a:ext>
                  <a:ext uri="{C183D7F6-B498-43B3-948B-1728B52AA6E4}">
                    <adec:decorative xmlns:adec="http://schemas.microsoft.com/office/drawing/2017/decorative" val="0"/>
                  </a:ext>
                </a:extLst>
              </p:cNvPr>
              <p:cNvSpPr/>
              <p:nvPr/>
            </p:nvSpPr>
            <p:spPr>
              <a:xfrm>
                <a:off x="359999" y="2290164"/>
                <a:ext cx="8462551" cy="2028825"/>
              </a:xfrm>
              <a:prstGeom prst="roundRect">
                <a:avLst>
                  <a:gd name="adj" fmla="val 6005"/>
                </a:avLst>
              </a:prstGeom>
              <a:solidFill>
                <a:schemeClr val="accent2">
                  <a:lumMod val="40000"/>
                  <a:lumOff val="60000"/>
                  <a:alpha val="32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For the endpoints </a:t>
                </a:r>
                <a14:m>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𝑎</m:t>
                    </m:r>
                  </m:oMath>
                </a14:m>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and </a:t>
                </a:r>
                <a14:m>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𝑏</m:t>
                    </m:r>
                  </m:oMath>
                </a14:m>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where </a:t>
                </a:r>
                <a14:m>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𝑎</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&lt;</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𝑏</m:t>
                    </m:r>
                  </m:oMath>
                </a14:m>
                <a:endPar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endParaRPr>
              </a:p>
              <a:p>
                <a:pPr marL="342900" marR="0" lvl="0" indent="-34290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14:m>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𝑎</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 </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𝑏</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m:t>
                    </m:r>
                  </m:oMath>
                </a14:m>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is an </a:t>
                </a:r>
                <a:r>
                  <a:rPr kumimoji="0" lang="en-AU" sz="2000" b="1" i="0" u="none" strike="noStrike" kern="1200" cap="none" spc="0" normalizeH="0" baseline="0" noProof="0" dirty="0">
                    <a:ln>
                      <a:noFill/>
                    </a:ln>
                    <a:solidFill>
                      <a:srgbClr val="22272B"/>
                    </a:solidFill>
                    <a:effectLst/>
                    <a:uLnTx/>
                    <a:uFillTx/>
                    <a:ea typeface="+mn-ea"/>
                    <a:cs typeface="Arial" panose="020B0604020202020204" pitchFamily="34" charset="0"/>
                  </a:rPr>
                  <a:t>open interval</a:t>
                </a:r>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meaning that </a:t>
                </a:r>
                <a14:m>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𝑎</m:t>
                    </m:r>
                  </m:oMath>
                </a14:m>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and </a:t>
                </a:r>
                <a14:m>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𝑏</m:t>
                    </m:r>
                  </m:oMath>
                </a14:m>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a:t>
                </a:r>
                <a:r>
                  <a:rPr kumimoji="0" lang="en-AU" sz="2000" b="1" i="0" u="none" strike="noStrike" kern="1200" cap="none" spc="0" normalizeH="0" baseline="0" noProof="0" dirty="0">
                    <a:ln>
                      <a:noFill/>
                    </a:ln>
                    <a:solidFill>
                      <a:srgbClr val="22272B"/>
                    </a:solidFill>
                    <a:effectLst/>
                    <a:uLnTx/>
                    <a:uFillTx/>
                    <a:ea typeface="+mn-ea"/>
                    <a:cs typeface="Arial" panose="020B0604020202020204" pitchFamily="34" charset="0"/>
                  </a:rPr>
                  <a:t>are not included</a:t>
                </a:r>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a:t>
                </a:r>
                <a:endParaRPr kumimoji="0" lang="en-AU" sz="2000" b="0" i="1" u="none" strike="noStrike" kern="1200" cap="none" spc="0" normalizeH="0" baseline="0" noProof="0" dirty="0">
                  <a:ln>
                    <a:noFill/>
                  </a:ln>
                  <a:solidFill>
                    <a:srgbClr val="22272B"/>
                  </a:solidFill>
                  <a:effectLst/>
                  <a:uLnTx/>
                  <a:uFillTx/>
                  <a:ea typeface="+mn-ea"/>
                  <a:cs typeface="Arial" panose="020B0604020202020204" pitchFamily="34" charset="0"/>
                </a:endParaRPr>
              </a:p>
              <a:p>
                <a:pPr marL="342900" marR="0" lvl="0" indent="-34290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14:m>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𝑎</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 </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𝑏</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m:t>
                    </m:r>
                  </m:oMath>
                </a14:m>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is a </a:t>
                </a:r>
                <a:r>
                  <a:rPr kumimoji="0" lang="en-AU" sz="2000" b="1" i="0" u="none" strike="noStrike" kern="1200" cap="none" spc="0" normalizeH="0" baseline="0" noProof="0" dirty="0">
                    <a:ln>
                      <a:noFill/>
                    </a:ln>
                    <a:solidFill>
                      <a:srgbClr val="22272B"/>
                    </a:solidFill>
                    <a:effectLst/>
                    <a:uLnTx/>
                    <a:uFillTx/>
                    <a:ea typeface="+mn-ea"/>
                    <a:cs typeface="Arial" panose="020B0604020202020204" pitchFamily="34" charset="0"/>
                  </a:rPr>
                  <a:t>closed interval</a:t>
                </a:r>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meaning that </a:t>
                </a:r>
                <a14:m>
                  <m:oMath xmlns:m="http://schemas.openxmlformats.org/officeDocument/2006/math">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𝑎</m:t>
                    </m:r>
                  </m:oMath>
                </a14:m>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and </a:t>
                </a:r>
                <a14:m>
                  <m:oMath xmlns:m="http://schemas.openxmlformats.org/officeDocument/2006/math">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𝑏</m:t>
                    </m:r>
                  </m:oMath>
                </a14:m>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a:t>
                </a:r>
                <a:r>
                  <a:rPr kumimoji="0" lang="en-AU" sz="2000" b="1" i="0" u="none" strike="noStrike" kern="1200" cap="none" spc="0" normalizeH="0" baseline="0" noProof="0" dirty="0">
                    <a:ln>
                      <a:noFill/>
                    </a:ln>
                    <a:solidFill>
                      <a:srgbClr val="22272B"/>
                    </a:solidFill>
                    <a:effectLst/>
                    <a:uLnTx/>
                    <a:uFillTx/>
                    <a:ea typeface="+mn-ea"/>
                    <a:cs typeface="Arial" panose="020B0604020202020204" pitchFamily="34" charset="0"/>
                  </a:rPr>
                  <a:t>are</a:t>
                </a:r>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a:t>
                </a:r>
                <a:r>
                  <a:rPr kumimoji="0" lang="en-AU" sz="2000" b="1" i="0" u="none" strike="noStrike" kern="1200" cap="none" spc="0" normalizeH="0" baseline="0" noProof="0" dirty="0">
                    <a:ln>
                      <a:noFill/>
                    </a:ln>
                    <a:solidFill>
                      <a:srgbClr val="22272B"/>
                    </a:solidFill>
                    <a:effectLst/>
                    <a:uLnTx/>
                    <a:uFillTx/>
                    <a:ea typeface="+mn-ea"/>
                    <a:cs typeface="Arial" panose="020B0604020202020204" pitchFamily="34" charset="0"/>
                  </a:rPr>
                  <a:t>included</a:t>
                </a:r>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a:t>
                </a:r>
              </a:p>
            </p:txBody>
          </p:sp>
        </mc:Choice>
        <mc:Fallback xmlns="">
          <p:sp>
            <p:nvSpPr>
              <p:cNvPr id="10" name="Rectangle: Rounded Corners 9">
                <a:extLst>
                  <a:ext uri="{FF2B5EF4-FFF2-40B4-BE49-F238E27FC236}">
                    <a16:creationId xmlns:a16="http://schemas.microsoft.com/office/drawing/2014/main" id="{3FE26F82-EFB0-2EDE-18BF-BABA63B067A3}"/>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359999" y="2290164"/>
                <a:ext cx="8462551" cy="2028825"/>
              </a:xfrm>
              <a:prstGeom prst="roundRect">
                <a:avLst>
                  <a:gd name="adj" fmla="val 6005"/>
                </a:avLst>
              </a:prstGeom>
              <a:blipFill>
                <a:blip r:embed="rId2"/>
                <a:stretch>
                  <a:fillRect l="-288"/>
                </a:stretch>
              </a:blipFill>
              <a:ln>
                <a:solidFill>
                  <a:schemeClr val="accent2">
                    <a:lumMod val="40000"/>
                    <a:lumOff val="60000"/>
                  </a:schemeClr>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6E81838-3F55-5DB6-7BB3-314FDE0FC260}"/>
                  </a:ext>
                </a:extLst>
              </p:cNvPr>
              <p:cNvSpPr txBox="1"/>
              <p:nvPr/>
            </p:nvSpPr>
            <p:spPr>
              <a:xfrm>
                <a:off x="359999" y="4516835"/>
                <a:ext cx="8462551" cy="1420325"/>
              </a:xfrm>
              <a:prstGeom prst="rect">
                <a:avLst/>
              </a:prstGeom>
              <a:noFill/>
            </p:spPr>
            <p:txBody>
              <a:bodyPr wrap="square">
                <a:spAutoFit/>
              </a:bodyPr>
              <a:lstStyle/>
              <a:p>
                <a:pPr>
                  <a:lnSpc>
                    <a:spcPct val="150000"/>
                  </a:lnSpc>
                  <a:spcAft>
                    <a:spcPts val="1200"/>
                  </a:spcAft>
                </a:pPr>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Infinity is not a number, as it can never be reached. So, positive and negative infinity, </a:t>
                </a:r>
                <a14:m>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m:t>
                    </m:r>
                  </m:oMath>
                </a14:m>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or </a:t>
                </a:r>
                <a14:m>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m:t>
                    </m:r>
                  </m:oMath>
                </a14:m>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are written with curved parentheses, </a:t>
                </a:r>
                <a14:m>
                  <m:oMath xmlns:m="http://schemas.openxmlformats.org/officeDocument/2006/math">
                    <m:d>
                      <m:dPr>
                        <m:ctrlPr>
                          <a:rPr kumimoji="0" lang="en-AU" sz="2000" b="1" i="1" u="none" strike="noStrike" kern="1200" cap="none" spc="0" normalizeH="0" baseline="0" noProof="0" dirty="0" smtClean="0">
                            <a:ln>
                              <a:noFill/>
                            </a:ln>
                            <a:solidFill>
                              <a:srgbClr val="22272B"/>
                            </a:solidFill>
                            <a:effectLst/>
                            <a:uLnTx/>
                            <a:uFillTx/>
                            <a:latin typeface="Cambria Math" panose="02040503050406030204" pitchFamily="18" charset="0"/>
                            <a:ea typeface="+mn-ea"/>
                          </a:rPr>
                        </m:ctrlPr>
                      </m:dPr>
                      <m:e>
                        <m:r>
                          <a:rPr kumimoji="0" lang="en-AU" sz="2000" b="1" i="0" u="none" strike="noStrike" kern="1200" cap="none" spc="0" normalizeH="0" baseline="0" noProof="0" dirty="0" smtClean="0">
                            <a:ln>
                              <a:noFill/>
                            </a:ln>
                            <a:solidFill>
                              <a:srgbClr val="22272B"/>
                            </a:solidFill>
                            <a:effectLst/>
                            <a:uLnTx/>
                            <a:uFillTx/>
                            <a:latin typeface="Cambria Math" panose="02040503050406030204" pitchFamily="18" charset="0"/>
                            <a:ea typeface="+mn-ea"/>
                          </a:rPr>
                          <m:t> </m:t>
                        </m:r>
                      </m:e>
                    </m:d>
                  </m:oMath>
                </a14:m>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when using interval notation.</a:t>
                </a:r>
                <a:endParaRPr lang="en-AU" dirty="0"/>
              </a:p>
            </p:txBody>
          </p:sp>
        </mc:Choice>
        <mc:Fallback xmlns="">
          <p:sp>
            <p:nvSpPr>
              <p:cNvPr id="12" name="TextBox 11">
                <a:extLst>
                  <a:ext uri="{FF2B5EF4-FFF2-40B4-BE49-F238E27FC236}">
                    <a16:creationId xmlns:a16="http://schemas.microsoft.com/office/drawing/2014/main" id="{56E81838-3F55-5DB6-7BB3-314FDE0FC260}"/>
                  </a:ext>
                </a:extLst>
              </p:cNvPr>
              <p:cNvSpPr txBox="1">
                <a:spLocks noRot="1" noChangeAspect="1" noMove="1" noResize="1" noEditPoints="1" noAdjustHandles="1" noChangeArrowheads="1" noChangeShapeType="1" noTextEdit="1"/>
              </p:cNvSpPr>
              <p:nvPr/>
            </p:nvSpPr>
            <p:spPr>
              <a:xfrm>
                <a:off x="359999" y="4516835"/>
                <a:ext cx="8462551" cy="1420325"/>
              </a:xfrm>
              <a:prstGeom prst="rect">
                <a:avLst/>
              </a:prstGeom>
              <a:blipFill>
                <a:blip r:embed="rId3"/>
                <a:stretch>
                  <a:fillRect l="-720" r="-216" b="-6867"/>
                </a:stretch>
              </a:blipFill>
            </p:spPr>
            <p:txBody>
              <a:bodyPr/>
              <a:lstStyle/>
              <a:p>
                <a:r>
                  <a:rPr lang="en-AU">
                    <a:noFill/>
                  </a:rPr>
                  <a:t> </a:t>
                </a:r>
              </a:p>
            </p:txBody>
          </p:sp>
        </mc:Fallback>
      </mc:AlternateContent>
      <p:sp>
        <p:nvSpPr>
          <p:cNvPr id="13" name="Speech Bubble: Rectangle with Corners Rounded 12">
            <a:extLst>
              <a:ext uri="{FF2B5EF4-FFF2-40B4-BE49-F238E27FC236}">
                <a16:creationId xmlns:a16="http://schemas.microsoft.com/office/drawing/2014/main" id="{ECC971DF-14FC-F66B-86D3-DDED3935F2F4}"/>
              </a:ext>
            </a:extLst>
          </p:cNvPr>
          <p:cNvSpPr/>
          <p:nvPr/>
        </p:nvSpPr>
        <p:spPr>
          <a:xfrm>
            <a:off x="8917858" y="2459048"/>
            <a:ext cx="2676382" cy="969952"/>
          </a:xfrm>
          <a:prstGeom prst="wedgeRoundRectCallout">
            <a:avLst>
              <a:gd name="adj1" fmla="val 20884"/>
              <a:gd name="adj2" fmla="val -986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What is meant by the word ‘endpoints’?</a:t>
            </a:r>
          </a:p>
        </p:txBody>
      </p:sp>
      <p:sp>
        <p:nvSpPr>
          <p:cNvPr id="2" name="Slide Number Placeholder 1">
            <a:extLst>
              <a:ext uri="{FF2B5EF4-FFF2-40B4-BE49-F238E27FC236}">
                <a16:creationId xmlns:a16="http://schemas.microsoft.com/office/drawing/2014/main" id="{3B41DF98-EB77-C1D6-8706-DED48B412A5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105466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E63299-AE1D-5A50-BA2A-6D3EF8264F8A}"/>
              </a:ext>
            </a:extLst>
          </p:cNvPr>
          <p:cNvSpPr>
            <a:spLocks noGrp="1"/>
          </p:cNvSpPr>
          <p:nvPr>
            <p:ph type="title"/>
          </p:nvPr>
        </p:nvSpPr>
        <p:spPr/>
        <p:txBody>
          <a:bodyPr/>
          <a:lstStyle/>
          <a:p>
            <a:r>
              <a:rPr lang="en-AU" dirty="0">
                <a:latin typeface="+mj-lt"/>
              </a:rPr>
              <a:t>Interval notation (2)</a:t>
            </a:r>
          </a:p>
        </p:txBody>
      </p:sp>
      <p:sp>
        <p:nvSpPr>
          <p:cNvPr id="4" name="Text Placeholder 3">
            <a:extLst>
              <a:ext uri="{FF2B5EF4-FFF2-40B4-BE49-F238E27FC236}">
                <a16:creationId xmlns:a16="http://schemas.microsoft.com/office/drawing/2014/main" id="{DB09CF5D-1B57-1BA0-5A73-462106B724EA}"/>
              </a:ext>
            </a:extLst>
          </p:cNvPr>
          <p:cNvSpPr>
            <a:spLocks noGrp="1"/>
          </p:cNvSpPr>
          <p:nvPr>
            <p:ph type="body" sz="quarter" idx="18"/>
          </p:nvPr>
        </p:nvSpPr>
        <p:spPr/>
        <p:txBody>
          <a:bodyPr/>
          <a:lstStyle/>
          <a:p>
            <a:r>
              <a:rPr lang="en-AU" dirty="0">
                <a:latin typeface="+mj-lt"/>
              </a:rPr>
              <a:t>Definitions</a:t>
            </a:r>
          </a:p>
        </p:txBody>
      </p:sp>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95E1CE4F-51EE-C70F-2CF1-64B5AAF1083E}"/>
                  </a:ext>
                  <a:ext uri="{C183D7F6-B498-43B3-948B-1728B52AA6E4}">
                    <adec:decorative xmlns:adec="http://schemas.microsoft.com/office/drawing/2017/decorative" val="0"/>
                  </a:ext>
                </a:extLst>
              </p:cNvPr>
              <p:cNvSpPr/>
              <p:nvPr/>
            </p:nvSpPr>
            <p:spPr>
              <a:xfrm>
                <a:off x="474125" y="1525740"/>
                <a:ext cx="5106731" cy="996896"/>
              </a:xfrm>
              <a:prstGeom prst="roundRect">
                <a:avLst/>
              </a:prstGeom>
              <a:solidFill>
                <a:schemeClr val="accent2">
                  <a:lumMod val="40000"/>
                  <a:lumOff val="60000"/>
                  <a:alpha val="32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600" b="1" i="0" u="none" strike="noStrike" kern="1200" cap="none" spc="0" normalizeH="0" baseline="0" noProof="0" dirty="0">
                    <a:ln>
                      <a:noFill/>
                    </a:ln>
                    <a:solidFill>
                      <a:srgbClr val="22272B"/>
                    </a:solidFill>
                    <a:effectLst/>
                    <a:uLnTx/>
                    <a:uFillTx/>
                    <a:ea typeface="+mn-ea"/>
                    <a:cs typeface="Arial" panose="020B0604020202020204" pitchFamily="34" charset="0"/>
                  </a:rPr>
                  <a:t>Square brackets </a:t>
                </a:r>
                <a14:m>
                  <m:oMath xmlns:m="http://schemas.openxmlformats.org/officeDocument/2006/math">
                    <m:r>
                      <a:rPr kumimoji="0" lang="en-AU" sz="1600" b="1" i="1" u="none" strike="noStrike" kern="1200" cap="none" spc="0" normalizeH="0" baseline="0" noProof="0" dirty="0" smtClean="0">
                        <a:ln>
                          <a:noFill/>
                        </a:ln>
                        <a:solidFill>
                          <a:srgbClr val="22272B"/>
                        </a:solidFill>
                        <a:effectLst/>
                        <a:uLnTx/>
                        <a:uFillTx/>
                        <a:latin typeface="Cambria Math" panose="02040503050406030204" pitchFamily="18" charset="0"/>
                        <a:ea typeface="+mn-ea"/>
                      </a:rPr>
                      <m:t>[ ]</m:t>
                    </m:r>
                  </m:oMath>
                </a14:m>
                <a:endParaRPr kumimoji="0" lang="en-AU" sz="1600" b="1" i="0" u="none" strike="noStrike" kern="1200" cap="none" spc="0" normalizeH="0" baseline="0" noProof="0" dirty="0">
                  <a:ln>
                    <a:noFill/>
                  </a:ln>
                  <a:solidFill>
                    <a:srgbClr val="22272B"/>
                  </a:solidFill>
                  <a:effectLst/>
                  <a:uLnTx/>
                  <a:uFillTx/>
                  <a:ea typeface="+mn-ea"/>
                  <a:cs typeface="Arial" panose="020B0604020202020204" pitchFamily="34" charset="0"/>
                </a:endParaRPr>
              </a:p>
              <a:p>
                <a:pPr marL="0" marR="0" lvl="0" indent="0" defTabSz="914377" rtl="0" eaLnBrk="1" fontAlgn="auto" latinLnBrk="0" hangingPunct="1">
                  <a:lnSpc>
                    <a:spcPct val="150000"/>
                  </a:lnSpc>
                  <a:spcBef>
                    <a:spcPts val="0"/>
                  </a:spcBef>
                  <a:spcAft>
                    <a:spcPts val="1200"/>
                  </a:spcAft>
                  <a:buClrTx/>
                  <a:buSzTx/>
                  <a:buFontTx/>
                  <a:buNone/>
                  <a:tabLst/>
                  <a:defRPr/>
                </a:pPr>
                <a14:m>
                  <m:oMath xmlns:m="http://schemas.openxmlformats.org/officeDocument/2006/math">
                    <m:r>
                      <a:rPr kumimoji="0" lang="en-AU" sz="1600" b="0" i="0" u="none" strike="noStrike" kern="1200" cap="none" spc="0" normalizeH="0" baseline="0" noProof="0" smtClean="0">
                        <a:ln>
                          <a:noFill/>
                        </a:ln>
                        <a:solidFill>
                          <a:srgbClr val="22272B"/>
                        </a:solidFill>
                        <a:effectLst/>
                        <a:uLnTx/>
                        <a:uFillTx/>
                        <a:latin typeface="Cambria Math" panose="02040503050406030204" pitchFamily="18" charset="0"/>
                        <a:ea typeface="+mn-ea"/>
                      </a:rPr>
                      <m:t>−3≤</m:t>
                    </m:r>
                    <m:r>
                      <a:rPr kumimoji="0" lang="en-AU" sz="1600" b="0" i="0" u="none" strike="noStrike" kern="1200" cap="none" spc="0" normalizeH="0" baseline="0" noProof="0" smtClean="0">
                        <a:ln>
                          <a:noFill/>
                        </a:ln>
                        <a:solidFill>
                          <a:srgbClr val="22272B"/>
                        </a:solidFill>
                        <a:effectLst/>
                        <a:uLnTx/>
                        <a:uFillTx/>
                        <a:latin typeface="Cambria Math" panose="02040503050406030204" pitchFamily="18" charset="0"/>
                        <a:ea typeface="+mn-ea"/>
                      </a:rPr>
                      <m:t>𝑥</m:t>
                    </m:r>
                    <m:r>
                      <a:rPr kumimoji="0" lang="en-AU" sz="1600" b="0" i="0" u="none" strike="noStrike" kern="1200" cap="none" spc="0" normalizeH="0" baseline="0" noProof="0" smtClean="0">
                        <a:ln>
                          <a:noFill/>
                        </a:ln>
                        <a:solidFill>
                          <a:srgbClr val="22272B"/>
                        </a:solidFill>
                        <a:effectLst/>
                        <a:uLnTx/>
                        <a:uFillTx/>
                        <a:latin typeface="Cambria Math" panose="02040503050406030204" pitchFamily="18" charset="0"/>
                        <a:ea typeface="+mn-ea"/>
                      </a:rPr>
                      <m:t>≤3</m:t>
                    </m:r>
                  </m:oMath>
                </a14:m>
                <a:r>
                  <a:rPr kumimoji="0" lang="en-AU" sz="1600" b="0" i="0" u="none" strike="noStrike" kern="1200" cap="none" spc="0" normalizeH="0" baseline="0" noProof="0" dirty="0">
                    <a:ln>
                      <a:noFill/>
                    </a:ln>
                    <a:solidFill>
                      <a:srgbClr val="22272B"/>
                    </a:solidFill>
                    <a:effectLst/>
                    <a:uLnTx/>
                    <a:uFillTx/>
                    <a:ea typeface="+mn-ea"/>
                    <a:cs typeface="Arial" panose="020B0604020202020204" pitchFamily="34" charset="0"/>
                  </a:rPr>
                  <a:t> is written as </a:t>
                </a:r>
                <a14:m>
                  <m:oMath xmlns:m="http://schemas.openxmlformats.org/officeDocument/2006/math">
                    <m:r>
                      <a:rPr kumimoji="0" lang="en-AU" sz="1600" b="0" i="0" u="none" strike="noStrike" kern="1200" cap="none" spc="0" normalizeH="0" baseline="0" noProof="0" smtClean="0">
                        <a:ln>
                          <a:noFill/>
                        </a:ln>
                        <a:solidFill>
                          <a:srgbClr val="22272B"/>
                        </a:solidFill>
                        <a:effectLst/>
                        <a:uLnTx/>
                        <a:uFillTx/>
                        <a:latin typeface="Cambria Math" panose="02040503050406030204" pitchFamily="18" charset="0"/>
                        <a:ea typeface="+mn-ea"/>
                      </a:rPr>
                      <m:t>[−3, 3]</m:t>
                    </m:r>
                  </m:oMath>
                </a14:m>
                <a:endParaRPr kumimoji="0" lang="en-AU" sz="1600" b="0" i="0" u="none" strike="noStrike" kern="1200" cap="none" spc="0" normalizeH="0" baseline="0" noProof="0" dirty="0">
                  <a:ln>
                    <a:noFill/>
                  </a:ln>
                  <a:solidFill>
                    <a:srgbClr val="22272B"/>
                  </a:solidFill>
                  <a:effectLst/>
                  <a:uLnTx/>
                  <a:uFillTx/>
                  <a:ea typeface="+mn-ea"/>
                  <a:cs typeface="Arial" panose="020B0604020202020204" pitchFamily="34" charset="0"/>
                </a:endParaRPr>
              </a:p>
            </p:txBody>
          </p:sp>
        </mc:Choice>
        <mc:Fallback xmlns="">
          <p:sp>
            <p:nvSpPr>
              <p:cNvPr id="16" name="Rectangle: Rounded Corners 15">
                <a:extLst>
                  <a:ext uri="{FF2B5EF4-FFF2-40B4-BE49-F238E27FC236}">
                    <a16:creationId xmlns:a16="http://schemas.microsoft.com/office/drawing/2014/main" id="{95E1CE4F-51EE-C70F-2CF1-64B5AAF1083E}"/>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474125" y="1525740"/>
                <a:ext cx="5106731" cy="996896"/>
              </a:xfrm>
              <a:prstGeom prst="roundRect">
                <a:avLst/>
              </a:prstGeom>
              <a:blipFill>
                <a:blip r:embed="rId2"/>
                <a:stretch>
                  <a:fillRect b="-4217"/>
                </a:stretch>
              </a:blipFill>
              <a:ln>
                <a:solidFill>
                  <a:schemeClr val="accent2">
                    <a:lumMod val="40000"/>
                    <a:lumOff val="60000"/>
                  </a:schemeClr>
                </a:solidFill>
              </a:ln>
            </p:spPr>
            <p:txBody>
              <a:bodyPr/>
              <a:lstStyle/>
              <a:p>
                <a:r>
                  <a:rPr lang="en-AU">
                    <a:noFill/>
                  </a:rPr>
                  <a:t> </a:t>
                </a:r>
              </a:p>
            </p:txBody>
          </p:sp>
        </mc:Fallback>
      </mc:AlternateContent>
      <p:pic>
        <p:nvPicPr>
          <p:cNvPr id="22" name="Picture 21" descr="The graph of x^2+y^2=9.">
            <a:extLst>
              <a:ext uri="{FF2B5EF4-FFF2-40B4-BE49-F238E27FC236}">
                <a16:creationId xmlns:a16="http://schemas.microsoft.com/office/drawing/2014/main" id="{BC158BDD-E0E2-EAE1-1254-69FF733ADA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257" y="2605510"/>
            <a:ext cx="2873110" cy="2131958"/>
          </a:xfrm>
          <a:prstGeom prst="rect">
            <a:avLst/>
          </a:prstGeom>
        </p:spPr>
      </p:pic>
      <p:sp>
        <p:nvSpPr>
          <p:cNvPr id="24" name="Speech Bubble: Rectangle with Corners Rounded 23">
            <a:extLst>
              <a:ext uri="{FF2B5EF4-FFF2-40B4-BE49-F238E27FC236}">
                <a16:creationId xmlns:a16="http://schemas.microsoft.com/office/drawing/2014/main" id="{8CF310A0-97E6-1B51-9FC1-AECC00D65C51}"/>
              </a:ext>
            </a:extLst>
          </p:cNvPr>
          <p:cNvSpPr/>
          <p:nvPr/>
        </p:nvSpPr>
        <p:spPr>
          <a:xfrm>
            <a:off x="3769075" y="2779034"/>
            <a:ext cx="1661649" cy="1784910"/>
          </a:xfrm>
          <a:prstGeom prst="wedgeRoundRectCallout">
            <a:avLst>
              <a:gd name="adj1" fmla="val -95661"/>
              <a:gd name="adj2" fmla="val -259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600" dirty="0"/>
              <a:t>What are the endpoints for the domain of the circle?</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1D993E1-FB87-7342-5A3E-8E3A28C3126E}"/>
                  </a:ext>
                </a:extLst>
              </p:cNvPr>
              <p:cNvSpPr txBox="1"/>
              <p:nvPr/>
            </p:nvSpPr>
            <p:spPr>
              <a:xfrm>
                <a:off x="474123" y="4820342"/>
                <a:ext cx="5106734" cy="1462452"/>
              </a:xfrm>
              <a:prstGeom prst="rect">
                <a:avLst/>
              </a:prstGeom>
              <a:noFill/>
            </p:spPr>
            <p:txBody>
              <a:bodyPr wrap="square">
                <a:spAutoFit/>
              </a:bodyPr>
              <a:lstStyle/>
              <a:p>
                <a:pPr marL="179388" marR="0" lvl="0" indent="-179388"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600" b="0" dirty="0"/>
                  <a:t>Square brackets, </a:t>
                </a:r>
                <a:r>
                  <a:rPr lang="en-AU" sz="1600" b="0" i="0" dirty="0"/>
                  <a:t>[ ]</a:t>
                </a:r>
                <a:r>
                  <a:rPr lang="en-AU" sz="1600" b="0" dirty="0"/>
                  <a:t>, mean the endpoint is </a:t>
                </a:r>
                <a:r>
                  <a:rPr lang="en-AU" sz="1600" b="1" dirty="0"/>
                  <a:t>included</a:t>
                </a:r>
                <a:r>
                  <a:rPr lang="en-AU" sz="1600" b="0" dirty="0"/>
                  <a:t>. </a:t>
                </a:r>
                <a:endParaRPr lang="en-AU" sz="1600" b="1" kern="1200" dirty="0">
                  <a:solidFill>
                    <a:schemeClr val="tx1"/>
                  </a:solidFill>
                </a:endParaRPr>
              </a:p>
              <a:p>
                <a:pPr marL="179388" marR="0" lvl="0" indent="-179388"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600" b="0" kern="1200" dirty="0">
                    <a:solidFill>
                      <a:schemeClr val="tx1"/>
                    </a:solidFill>
                  </a:rPr>
                  <a:t>This is referred to as a </a:t>
                </a:r>
                <a:r>
                  <a:rPr lang="en-AU" sz="1600" b="1" kern="1200" dirty="0">
                    <a:solidFill>
                      <a:schemeClr val="tx1"/>
                    </a:solidFill>
                  </a:rPr>
                  <a:t>closed interval</a:t>
                </a:r>
                <a:r>
                  <a:rPr lang="en-AU" sz="1600" kern="1200" dirty="0">
                    <a:solidFill>
                      <a:schemeClr val="tx1"/>
                    </a:solidFill>
                  </a:rPr>
                  <a:t>.</a:t>
                </a:r>
                <a:endParaRPr lang="en-AU" sz="1600" dirty="0"/>
              </a:p>
              <a:p>
                <a:pPr marL="179388" lvl="0" indent="-179388">
                  <a:lnSpc>
                    <a:spcPct val="150000"/>
                  </a:lnSpc>
                  <a:spcAft>
                    <a:spcPts val="1200"/>
                  </a:spcAft>
                  <a:buFont typeface="Arial" panose="020B0604020202020204" pitchFamily="34" charset="0"/>
                  <a:buChar char="•"/>
                  <a:defRPr/>
                </a:pPr>
                <a:r>
                  <a:rPr lang="en-AU" sz="1600" kern="1200" dirty="0">
                    <a:solidFill>
                      <a:schemeClr val="tx1"/>
                    </a:solidFill>
                  </a:rPr>
                  <a:t>Square brackets in interval notation link to </a:t>
                </a:r>
                <a14:m>
                  <m:oMath xmlns:m="http://schemas.openxmlformats.org/officeDocument/2006/math">
                    <m:r>
                      <a:rPr lang="en-AU" sz="1600" i="1">
                        <a:latin typeface="Cambria Math" panose="02040503050406030204" pitchFamily="18" charset="0"/>
                      </a:rPr>
                      <m:t>≤</m:t>
                    </m:r>
                  </m:oMath>
                </a14:m>
                <a:r>
                  <a:rPr lang="en-AU" sz="1600" dirty="0"/>
                  <a:t> and </a:t>
                </a:r>
                <a14:m>
                  <m:oMath xmlns:m="http://schemas.openxmlformats.org/officeDocument/2006/math">
                    <m:r>
                      <a:rPr lang="en-AU" sz="1600" i="1">
                        <a:latin typeface="Cambria Math" panose="02040503050406030204" pitchFamily="18" charset="0"/>
                      </a:rPr>
                      <m:t>≥</m:t>
                    </m:r>
                  </m:oMath>
                </a14:m>
                <a:r>
                  <a:rPr lang="en-AU" sz="1600" dirty="0"/>
                  <a:t>.</a:t>
                </a:r>
                <a:endParaRPr lang="en-AU" sz="1600" kern="1200" dirty="0">
                  <a:solidFill>
                    <a:schemeClr val="tx1"/>
                  </a:solidFill>
                </a:endParaRPr>
              </a:p>
            </p:txBody>
          </p:sp>
        </mc:Choice>
        <mc:Fallback xmlns="">
          <p:sp>
            <p:nvSpPr>
              <p:cNvPr id="19" name="TextBox 18">
                <a:extLst>
                  <a:ext uri="{FF2B5EF4-FFF2-40B4-BE49-F238E27FC236}">
                    <a16:creationId xmlns:a16="http://schemas.microsoft.com/office/drawing/2014/main" id="{C1D993E1-FB87-7342-5A3E-8E3A28C3126E}"/>
                  </a:ext>
                </a:extLst>
              </p:cNvPr>
              <p:cNvSpPr txBox="1">
                <a:spLocks noRot="1" noChangeAspect="1" noMove="1" noResize="1" noEditPoints="1" noAdjustHandles="1" noChangeArrowheads="1" noChangeShapeType="1" noTextEdit="1"/>
              </p:cNvSpPr>
              <p:nvPr/>
            </p:nvSpPr>
            <p:spPr>
              <a:xfrm>
                <a:off x="474123" y="4820342"/>
                <a:ext cx="5106734" cy="1462452"/>
              </a:xfrm>
              <a:prstGeom prst="rect">
                <a:avLst/>
              </a:prstGeom>
              <a:blipFill>
                <a:blip r:embed="rId4"/>
                <a:stretch>
                  <a:fillRect l="-478" r="-1195" b="-4583"/>
                </a:stretch>
              </a:blipFill>
            </p:spPr>
            <p:txBody>
              <a:bodyPr/>
              <a:lstStyle/>
              <a:p>
                <a:r>
                  <a:rPr lang="en-AU">
                    <a:noFill/>
                  </a:rPr>
                  <a:t> </a:t>
                </a:r>
              </a:p>
            </p:txBody>
          </p:sp>
        </mc:Fallback>
      </mc:AlternateContent>
      <p:cxnSp>
        <p:nvCxnSpPr>
          <p:cNvPr id="15" name="Straight Connector 14">
            <a:extLst>
              <a:ext uri="{FF2B5EF4-FFF2-40B4-BE49-F238E27FC236}">
                <a16:creationId xmlns:a16="http://schemas.microsoft.com/office/drawing/2014/main" id="{17B53A01-2808-88C4-64F0-B66FBC0D5F1F}"/>
              </a:ext>
              <a:ext uri="{C183D7F6-B498-43B3-948B-1728B52AA6E4}">
                <adec:decorative xmlns:adec="http://schemas.microsoft.com/office/drawing/2017/decorative" val="1"/>
              </a:ext>
            </a:extLst>
          </p:cNvPr>
          <p:cNvCxnSpPr/>
          <p:nvPr/>
        </p:nvCxnSpPr>
        <p:spPr>
          <a:xfrm>
            <a:off x="5903833" y="1546546"/>
            <a:ext cx="0" cy="50103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DBFFC80E-0A19-6FC2-855D-2F9304639240}"/>
                  </a:ext>
                  <a:ext uri="{C183D7F6-B498-43B3-948B-1728B52AA6E4}">
                    <adec:decorative xmlns:adec="http://schemas.microsoft.com/office/drawing/2017/decorative" val="0"/>
                  </a:ext>
                </a:extLst>
              </p:cNvPr>
              <p:cNvSpPr/>
              <p:nvPr/>
            </p:nvSpPr>
            <p:spPr>
              <a:xfrm>
                <a:off x="6226811" y="1525740"/>
                <a:ext cx="5106731" cy="996896"/>
              </a:xfrm>
              <a:prstGeom prst="roundRect">
                <a:avLst/>
              </a:prstGeom>
              <a:solidFill>
                <a:schemeClr val="accent2">
                  <a:lumMod val="40000"/>
                  <a:lumOff val="60000"/>
                  <a:alpha val="32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50000"/>
                  </a:lnSpc>
                  <a:spcBef>
                    <a:spcPts val="0"/>
                  </a:spcBef>
                  <a:spcAft>
                    <a:spcPts val="1200"/>
                  </a:spcAft>
                  <a:buClrTx/>
                  <a:buSzTx/>
                  <a:buFontTx/>
                  <a:buNone/>
                  <a:tabLst/>
                  <a:defRPr/>
                </a:pPr>
                <a:r>
                  <a:rPr kumimoji="0" lang="en-AU" sz="1600" b="1" i="0" u="none" strike="noStrike" kern="1200" cap="none" spc="0" normalizeH="0" baseline="0" noProof="0" dirty="0">
                    <a:ln>
                      <a:noFill/>
                    </a:ln>
                    <a:solidFill>
                      <a:srgbClr val="22272B"/>
                    </a:solidFill>
                    <a:effectLst/>
                    <a:uLnTx/>
                    <a:uFillTx/>
                    <a:ea typeface="+mn-ea"/>
                    <a:cs typeface="+mn-cs"/>
                  </a:rPr>
                  <a:t>Curved parentheses </a:t>
                </a:r>
                <a14:m>
                  <m:oMath xmlns:m="http://schemas.openxmlformats.org/officeDocument/2006/math">
                    <m:r>
                      <a:rPr kumimoji="0" lang="en-AU" sz="1600" b="0" i="1" u="none" strike="noStrike" kern="1200" cap="none" spc="0" normalizeH="0" baseline="0" noProof="0" dirty="0" smtClean="0">
                        <a:ln>
                          <a:noFill/>
                        </a:ln>
                        <a:solidFill>
                          <a:srgbClr val="22272B"/>
                        </a:solidFill>
                        <a:effectLst/>
                        <a:uLnTx/>
                        <a:uFillTx/>
                        <a:latin typeface="Cambria Math" panose="02040503050406030204" pitchFamily="18" charset="0"/>
                        <a:ea typeface="+mn-ea"/>
                        <a:cs typeface="+mn-cs"/>
                      </a:rPr>
                      <m:t>( )</m:t>
                    </m:r>
                  </m:oMath>
                </a14:m>
                <a:endParaRPr kumimoji="0" lang="en-AU" sz="1600" b="0" i="0" u="none" strike="noStrike" kern="1200" cap="none" spc="0" normalizeH="0" baseline="0" noProof="0" dirty="0">
                  <a:ln>
                    <a:noFill/>
                  </a:ln>
                  <a:solidFill>
                    <a:srgbClr val="22272B"/>
                  </a:solidFill>
                  <a:effectLst/>
                  <a:uLnTx/>
                  <a:uFillTx/>
                  <a:ea typeface="+mn-ea"/>
                  <a:cs typeface="+mn-cs"/>
                </a:endParaRPr>
              </a:p>
              <a:p>
                <a:pPr marL="0" marR="0" lvl="0" indent="0" algn="ctr" defTabSz="609585" rtl="0" eaLnBrk="1" fontAlgn="auto" latinLnBrk="0" hangingPunct="1">
                  <a:lnSpc>
                    <a:spcPct val="150000"/>
                  </a:lnSpc>
                  <a:spcBef>
                    <a:spcPts val="0"/>
                  </a:spcBef>
                  <a:spcAft>
                    <a:spcPts val="1200"/>
                  </a:spcAft>
                  <a:buClrTx/>
                  <a:buSzTx/>
                  <a:buFontTx/>
                  <a:buNone/>
                  <a:tabLst/>
                  <a:defRPr/>
                </a:pPr>
                <a14:m>
                  <m:oMath xmlns:m="http://schemas.openxmlformats.org/officeDocument/2006/math">
                    <m:r>
                      <a:rPr kumimoji="0" lang="en-AU" sz="1600" b="0" i="0" u="none" strike="noStrike" kern="1200" cap="none" spc="0" normalizeH="0" baseline="0" noProof="0" dirty="0" smtClean="0">
                        <a:ln>
                          <a:noFill/>
                        </a:ln>
                        <a:solidFill>
                          <a:srgbClr val="22272B"/>
                        </a:solidFill>
                        <a:effectLst/>
                        <a:uLnTx/>
                        <a:uFillTx/>
                        <a:latin typeface="Cambria Math" panose="02040503050406030204" pitchFamily="18" charset="0"/>
                        <a:ea typeface="+mn-ea"/>
                        <a:cs typeface="+mn-cs"/>
                      </a:rPr>
                      <m:t>𝑦</m:t>
                    </m:r>
                    <m:r>
                      <a:rPr kumimoji="0" lang="en-AU" sz="1600" b="0" i="0" u="none" strike="noStrike" kern="1200" cap="none" spc="0" normalizeH="0" baseline="0" noProof="0" dirty="0" smtClean="0">
                        <a:ln>
                          <a:noFill/>
                        </a:ln>
                        <a:solidFill>
                          <a:srgbClr val="22272B"/>
                        </a:solidFill>
                        <a:effectLst/>
                        <a:uLnTx/>
                        <a:uFillTx/>
                        <a:latin typeface="Cambria Math" panose="02040503050406030204" pitchFamily="18" charset="0"/>
                        <a:ea typeface="+mn-ea"/>
                        <a:cs typeface="+mn-cs"/>
                      </a:rPr>
                      <m:t>&gt;0</m:t>
                    </m:r>
                  </m:oMath>
                </a14:m>
                <a:r>
                  <a:rPr kumimoji="0" lang="en-AU" sz="1600" b="0" i="0" u="none" strike="noStrike" kern="1200" cap="none" spc="0" normalizeH="0" baseline="0" noProof="0" dirty="0">
                    <a:ln>
                      <a:noFill/>
                    </a:ln>
                    <a:solidFill>
                      <a:srgbClr val="22272B"/>
                    </a:solidFill>
                    <a:effectLst/>
                    <a:uLnTx/>
                    <a:uFillTx/>
                    <a:ea typeface="+mn-ea"/>
                    <a:cs typeface="+mn-cs"/>
                  </a:rPr>
                  <a:t> is written as </a:t>
                </a:r>
                <a14:m>
                  <m:oMath xmlns:m="http://schemas.openxmlformats.org/officeDocument/2006/math">
                    <m:r>
                      <a:rPr kumimoji="0" lang="en-AU" sz="1600" b="0" i="0" u="none" strike="noStrike" kern="1200" cap="none" spc="0" normalizeH="0" baseline="0" noProof="0" dirty="0" smtClean="0">
                        <a:ln>
                          <a:noFill/>
                        </a:ln>
                        <a:solidFill>
                          <a:srgbClr val="22272B"/>
                        </a:solidFill>
                        <a:effectLst/>
                        <a:uLnTx/>
                        <a:uFillTx/>
                        <a:latin typeface="Cambria Math" panose="02040503050406030204" pitchFamily="18" charset="0"/>
                        <a:ea typeface="+mn-ea"/>
                        <a:cs typeface="+mn-cs"/>
                      </a:rPr>
                      <m:t>(0, ∞)</m:t>
                    </m:r>
                  </m:oMath>
                </a14:m>
                <a:endParaRPr kumimoji="0" lang="en-AU" sz="1600" b="0" i="0" u="none" strike="noStrike" kern="1200" cap="none" spc="0" normalizeH="0" baseline="0" noProof="0" dirty="0">
                  <a:ln>
                    <a:noFill/>
                  </a:ln>
                  <a:solidFill>
                    <a:srgbClr val="22272B"/>
                  </a:solidFill>
                  <a:effectLst/>
                  <a:uLnTx/>
                  <a:uFillTx/>
                  <a:ea typeface="+mn-ea"/>
                  <a:cs typeface="+mn-cs"/>
                </a:endParaRPr>
              </a:p>
            </p:txBody>
          </p:sp>
        </mc:Choice>
        <mc:Fallback xmlns="">
          <p:sp>
            <p:nvSpPr>
              <p:cNvPr id="17" name="Rectangle: Rounded Corners 16">
                <a:extLst>
                  <a:ext uri="{FF2B5EF4-FFF2-40B4-BE49-F238E27FC236}">
                    <a16:creationId xmlns:a16="http://schemas.microsoft.com/office/drawing/2014/main" id="{DBFFC80E-0A19-6FC2-855D-2F9304639240}"/>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6226811" y="1525740"/>
                <a:ext cx="5106731" cy="996896"/>
              </a:xfrm>
              <a:prstGeom prst="roundRect">
                <a:avLst/>
              </a:prstGeom>
              <a:blipFill>
                <a:blip r:embed="rId5"/>
                <a:stretch>
                  <a:fillRect b="-4217"/>
                </a:stretch>
              </a:blipFill>
              <a:ln>
                <a:solidFill>
                  <a:schemeClr val="accent2">
                    <a:lumMod val="40000"/>
                    <a:lumOff val="60000"/>
                  </a:schemeClr>
                </a:solidFill>
              </a:ln>
            </p:spPr>
            <p:txBody>
              <a:bodyPr/>
              <a:lstStyle/>
              <a:p>
                <a:r>
                  <a:rPr lang="en-AU">
                    <a:noFill/>
                  </a:rPr>
                  <a:t> </a:t>
                </a:r>
              </a:p>
            </p:txBody>
          </p:sp>
        </mc:Fallback>
      </mc:AlternateContent>
      <p:pic>
        <p:nvPicPr>
          <p:cNvPr id="23" name="Picture 22" descr="A graph of the exponential y=2^x.">
            <a:extLst>
              <a:ext uri="{FF2B5EF4-FFF2-40B4-BE49-F238E27FC236}">
                <a16:creationId xmlns:a16="http://schemas.microsoft.com/office/drawing/2014/main" id="{32CC6F02-F47F-22F7-4987-D9263A4E67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16244" y="2645852"/>
            <a:ext cx="2727864" cy="2051275"/>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2E78F24-8A70-F38B-DD54-E03D985CAE95}"/>
                  </a:ext>
                </a:extLst>
              </p:cNvPr>
              <p:cNvSpPr txBox="1"/>
              <p:nvPr/>
            </p:nvSpPr>
            <p:spPr>
              <a:xfrm>
                <a:off x="6210123" y="4820342"/>
                <a:ext cx="5633875" cy="1462452"/>
              </a:xfrm>
              <a:prstGeom prst="rect">
                <a:avLst/>
              </a:prstGeom>
              <a:noFill/>
            </p:spPr>
            <p:txBody>
              <a:bodyPr wrap="square">
                <a:spAutoFit/>
              </a:bodyPr>
              <a:lstStyle/>
              <a:p>
                <a:pPr marL="179388" marR="0" lvl="0" indent="-179388"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22272B"/>
                    </a:solidFill>
                    <a:effectLst/>
                    <a:uLnTx/>
                    <a:uFillTx/>
                    <a:cs typeface="+mn-cs"/>
                  </a:rPr>
                  <a:t>Curved parentheses </a:t>
                </a:r>
                <a14:m>
                  <m:oMath xmlns:m="http://schemas.openxmlformats.org/officeDocument/2006/math">
                    <m:r>
                      <a:rPr kumimoji="0" lang="en-AU" sz="1600" b="0" i="1" u="none" strike="noStrike" kern="1200" cap="none" spc="0" normalizeH="0" baseline="0" noProof="0" dirty="0" smtClean="0">
                        <a:ln>
                          <a:noFill/>
                        </a:ln>
                        <a:solidFill>
                          <a:srgbClr val="22272B"/>
                        </a:solidFill>
                        <a:effectLst/>
                        <a:uLnTx/>
                        <a:uFillTx/>
                        <a:latin typeface="Cambria Math" panose="02040503050406030204" pitchFamily="18" charset="0"/>
                        <a:cs typeface="+mn-cs"/>
                      </a:rPr>
                      <m:t>( )</m:t>
                    </m:r>
                  </m:oMath>
                </a14:m>
                <a:r>
                  <a:rPr kumimoji="0" lang="en-AU" sz="1600" b="0" i="0" u="none" strike="noStrike" kern="1200" cap="none" spc="0" normalizeH="0" baseline="0" noProof="0" dirty="0">
                    <a:ln>
                      <a:noFill/>
                    </a:ln>
                    <a:solidFill>
                      <a:srgbClr val="22272B"/>
                    </a:solidFill>
                    <a:effectLst/>
                    <a:uLnTx/>
                    <a:uFillTx/>
                    <a:cs typeface="+mn-cs"/>
                  </a:rPr>
                  <a:t>, mean the endpoint is </a:t>
                </a:r>
                <a:r>
                  <a:rPr kumimoji="0" lang="en-AU" sz="1600" b="1" i="0" u="none" strike="noStrike" kern="1200" cap="none" spc="0" normalizeH="0" baseline="0" noProof="0" dirty="0">
                    <a:ln>
                      <a:noFill/>
                    </a:ln>
                    <a:solidFill>
                      <a:srgbClr val="22272B"/>
                    </a:solidFill>
                    <a:effectLst/>
                    <a:uLnTx/>
                    <a:uFillTx/>
                    <a:cs typeface="+mn-cs"/>
                  </a:rPr>
                  <a:t>excluded</a:t>
                </a:r>
                <a:r>
                  <a:rPr kumimoji="0" lang="en-AU" sz="1600" b="0" i="0" u="none" strike="noStrike" kern="1200" cap="none" spc="0" normalizeH="0" baseline="0" noProof="0" dirty="0">
                    <a:ln>
                      <a:noFill/>
                    </a:ln>
                    <a:solidFill>
                      <a:srgbClr val="22272B"/>
                    </a:solidFill>
                    <a:effectLst/>
                    <a:uLnTx/>
                    <a:uFillTx/>
                    <a:cs typeface="+mn-cs"/>
                  </a:rPr>
                  <a:t>.</a:t>
                </a:r>
                <a:endParaRPr kumimoji="0" lang="en-AU" sz="1600" b="1" i="0" u="none" strike="noStrike" kern="1200" cap="none" spc="0" normalizeH="0" baseline="0" noProof="0" dirty="0">
                  <a:ln>
                    <a:noFill/>
                  </a:ln>
                  <a:solidFill>
                    <a:srgbClr val="22272B"/>
                  </a:solidFill>
                  <a:effectLst/>
                  <a:uLnTx/>
                  <a:uFillTx/>
                  <a:cs typeface="+mn-cs"/>
                </a:endParaRPr>
              </a:p>
              <a:p>
                <a:pPr marL="179388" marR="0" lvl="0" indent="-179388"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22272B"/>
                    </a:solidFill>
                    <a:effectLst/>
                    <a:uLnTx/>
                    <a:uFillTx/>
                    <a:cs typeface="+mn-cs"/>
                  </a:rPr>
                  <a:t>This is referred to as an </a:t>
                </a:r>
                <a:r>
                  <a:rPr kumimoji="0" lang="en-AU" sz="1600" b="1" i="0" u="none" strike="noStrike" kern="1200" cap="none" spc="0" normalizeH="0" baseline="0" noProof="0" dirty="0">
                    <a:ln>
                      <a:noFill/>
                    </a:ln>
                    <a:solidFill>
                      <a:srgbClr val="22272B"/>
                    </a:solidFill>
                    <a:effectLst/>
                    <a:uLnTx/>
                    <a:uFillTx/>
                    <a:cs typeface="+mn-cs"/>
                  </a:rPr>
                  <a:t>open interval</a:t>
                </a:r>
                <a:r>
                  <a:rPr kumimoji="0" lang="en-AU" sz="1600" b="0" i="0" u="none" strike="noStrike" kern="1200" cap="none" spc="0" normalizeH="0" baseline="0" noProof="0" dirty="0">
                    <a:ln>
                      <a:noFill/>
                    </a:ln>
                    <a:solidFill>
                      <a:srgbClr val="22272B"/>
                    </a:solidFill>
                    <a:effectLst/>
                    <a:uLnTx/>
                    <a:uFillTx/>
                    <a:cs typeface="+mn-cs"/>
                  </a:rPr>
                  <a:t>.</a:t>
                </a:r>
              </a:p>
              <a:p>
                <a:pPr marL="179388" marR="0" lvl="0" indent="-179388"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22272B"/>
                    </a:solidFill>
                    <a:effectLst/>
                    <a:uLnTx/>
                    <a:uFillTx/>
                    <a:cs typeface="+mn-cs"/>
                  </a:rPr>
                  <a:t>Curved parentheses in interval notation link to </a:t>
                </a:r>
                <a14:m>
                  <m:oMath xmlns:m="http://schemas.openxmlformats.org/officeDocument/2006/math">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cs typeface="+mn-cs"/>
                      </a:rPr>
                      <m:t>&lt;</m:t>
                    </m:r>
                    <m:r>
                      <a:rPr kumimoji="0" lang="en-AU" sz="1600" b="0" i="0" u="none" strike="noStrike" kern="1200" cap="none" spc="0" normalizeH="0" baseline="0" noProof="0" smtClean="0">
                        <a:ln>
                          <a:noFill/>
                        </a:ln>
                        <a:solidFill>
                          <a:srgbClr val="22272B"/>
                        </a:solidFill>
                        <a:effectLst/>
                        <a:uLnTx/>
                        <a:uFillTx/>
                        <a:latin typeface="Cambria Math" panose="02040503050406030204" pitchFamily="18" charset="0"/>
                        <a:cs typeface="+mn-cs"/>
                      </a:rPr>
                      <m:t>, &gt;</m:t>
                    </m:r>
                  </m:oMath>
                </a14:m>
                <a:r>
                  <a:rPr kumimoji="0" lang="en-AU" sz="1600" b="0" i="0" u="none" strike="noStrike" kern="1200" cap="none" spc="0" normalizeH="0" baseline="0" noProof="0" dirty="0">
                    <a:ln>
                      <a:noFill/>
                    </a:ln>
                    <a:solidFill>
                      <a:srgbClr val="22272B"/>
                    </a:solidFill>
                    <a:effectLst/>
                    <a:uLnTx/>
                    <a:uFillTx/>
                    <a:cs typeface="+mn-cs"/>
                  </a:rPr>
                  <a:t> and </a:t>
                </a:r>
                <a14:m>
                  <m:oMath xmlns:m="http://schemas.openxmlformats.org/officeDocument/2006/math">
                    <m:r>
                      <a:rPr kumimoji="0" lang="en-AU" sz="16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oMath>
                </a14:m>
                <a:r>
                  <a:rPr kumimoji="0" lang="en-AU" sz="1600" b="0" i="0" u="none" strike="noStrike" kern="1200" cap="none" spc="0" normalizeH="0" baseline="0" noProof="0" dirty="0">
                    <a:ln>
                      <a:noFill/>
                    </a:ln>
                    <a:solidFill>
                      <a:srgbClr val="22272B"/>
                    </a:solidFill>
                    <a:effectLst/>
                    <a:uLnTx/>
                    <a:uFillTx/>
                    <a:cs typeface="+mn-cs"/>
                  </a:rPr>
                  <a:t>.</a:t>
                </a:r>
              </a:p>
            </p:txBody>
          </p:sp>
        </mc:Choice>
        <mc:Fallback xmlns="">
          <p:sp>
            <p:nvSpPr>
              <p:cNvPr id="21" name="TextBox 20">
                <a:extLst>
                  <a:ext uri="{FF2B5EF4-FFF2-40B4-BE49-F238E27FC236}">
                    <a16:creationId xmlns:a16="http://schemas.microsoft.com/office/drawing/2014/main" id="{92E78F24-8A70-F38B-DD54-E03D985CAE95}"/>
                  </a:ext>
                </a:extLst>
              </p:cNvPr>
              <p:cNvSpPr txBox="1">
                <a:spLocks noRot="1" noChangeAspect="1" noMove="1" noResize="1" noEditPoints="1" noAdjustHandles="1" noChangeArrowheads="1" noChangeShapeType="1" noTextEdit="1"/>
              </p:cNvSpPr>
              <p:nvPr/>
            </p:nvSpPr>
            <p:spPr>
              <a:xfrm>
                <a:off x="6210123" y="4820342"/>
                <a:ext cx="5633875" cy="1462452"/>
              </a:xfrm>
              <a:prstGeom prst="rect">
                <a:avLst/>
              </a:prstGeom>
              <a:blipFill>
                <a:blip r:embed="rId7"/>
                <a:stretch>
                  <a:fillRect l="-433" b="-458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FBFBC298-EEF0-35A1-D5A7-86E83903FE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68612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D4FF9-605C-E018-631F-698B3134ED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8AE9BE-9530-C611-F72B-2A51DAD8A60A}"/>
              </a:ext>
            </a:extLst>
          </p:cNvPr>
          <p:cNvSpPr>
            <a:spLocks noGrp="1"/>
          </p:cNvSpPr>
          <p:nvPr>
            <p:ph type="title"/>
          </p:nvPr>
        </p:nvSpPr>
        <p:spPr>
          <a:xfrm>
            <a:off x="359999" y="360000"/>
            <a:ext cx="11484000" cy="545601"/>
          </a:xfrm>
        </p:spPr>
        <p:txBody>
          <a:bodyPr/>
          <a:lstStyle/>
          <a:p>
            <a:r>
              <a:rPr lang="en-AU" dirty="0">
                <a:latin typeface="+mj-lt"/>
                <a:cs typeface="Arial"/>
              </a:rPr>
              <a:t>Interval notation (3)</a:t>
            </a:r>
          </a:p>
        </p:txBody>
      </p:sp>
      <p:sp>
        <p:nvSpPr>
          <p:cNvPr id="12" name="Text Placeholder 11">
            <a:extLst>
              <a:ext uri="{FF2B5EF4-FFF2-40B4-BE49-F238E27FC236}">
                <a16:creationId xmlns:a16="http://schemas.microsoft.com/office/drawing/2014/main" id="{C37BEFAC-C534-B244-0C9C-BFB1A4691794}"/>
              </a:ext>
            </a:extLst>
          </p:cNvPr>
          <p:cNvSpPr>
            <a:spLocks noGrp="1"/>
          </p:cNvSpPr>
          <p:nvPr>
            <p:ph type="body" sz="quarter" idx="18"/>
          </p:nvPr>
        </p:nvSpPr>
        <p:spPr>
          <a:xfrm>
            <a:off x="359999" y="982520"/>
            <a:ext cx="11483999" cy="310015"/>
          </a:xfrm>
        </p:spPr>
        <p:txBody>
          <a:bodyPr/>
          <a:lstStyle/>
          <a:p>
            <a:r>
              <a:rPr lang="en-AU" dirty="0">
                <a:latin typeface="+mj-lt"/>
              </a:rPr>
              <a:t>Example 1</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2930B6F-B6B7-8CF9-FF22-481BB3518DE4}"/>
                  </a:ext>
                </a:extLst>
              </p:cNvPr>
              <p:cNvSpPr>
                <a:spLocks noGrp="1"/>
              </p:cNvSpPr>
              <p:nvPr>
                <p:ph sz="quarter" idx="19"/>
              </p:nvPr>
            </p:nvSpPr>
            <p:spPr>
              <a:xfrm>
                <a:off x="359999" y="1573208"/>
                <a:ext cx="3641730" cy="1110998"/>
              </a:xfrm>
            </p:spPr>
            <p:txBody>
              <a:bodyPr/>
              <a:lstStyle/>
              <a:p>
                <a:r>
                  <a:rPr lang="en-AU" sz="1800" dirty="0">
                    <a:latin typeface="+mn-lt"/>
                  </a:rPr>
                  <a:t>Consider: </a:t>
                </a:r>
                <a14:m>
                  <m:oMath xmlns:m="http://schemas.openxmlformats.org/officeDocument/2006/math">
                    <m:r>
                      <a:rPr lang="en-AU" sz="1800" i="1" smtClean="0">
                        <a:latin typeface="Cambria Math" panose="02040503050406030204" pitchFamily="18" charset="0"/>
                      </a:rPr>
                      <m:t>𝑓</m:t>
                    </m:r>
                    <m:d>
                      <m:dPr>
                        <m:ctrlPr>
                          <a:rPr lang="en-AU" sz="1800" i="1">
                            <a:latin typeface="Cambria Math" panose="02040503050406030204" pitchFamily="18" charset="0"/>
                          </a:rPr>
                        </m:ctrlPr>
                      </m:dPr>
                      <m:e>
                        <m:r>
                          <a:rPr lang="en-AU" sz="1800" i="1">
                            <a:latin typeface="Cambria Math" panose="02040503050406030204" pitchFamily="18" charset="0"/>
                          </a:rPr>
                          <m:t>𝑥</m:t>
                        </m:r>
                      </m:e>
                    </m:d>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r>
                          <a:rPr lang="en-AU" sz="1800" b="0" i="1" smtClean="0">
                            <a:latin typeface="Cambria Math" panose="02040503050406030204" pitchFamily="18" charset="0"/>
                          </a:rPr>
                          <m:t>16</m:t>
                        </m:r>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e>
                    </m:rad>
                  </m:oMath>
                </a14:m>
                <a:endParaRPr lang="en-AU" sz="1800" dirty="0">
                  <a:latin typeface="+mn-lt"/>
                </a:endParaRPr>
              </a:p>
              <a:p>
                <a:endParaRPr lang="en-AU" sz="1800" dirty="0">
                  <a:latin typeface="+mn-lt"/>
                </a:endParaRPr>
              </a:p>
              <a:p>
                <a:endParaRPr lang="en-AU" sz="1800" dirty="0">
                  <a:latin typeface="+mn-lt"/>
                </a:endParaRPr>
              </a:p>
              <a:p>
                <a:endParaRPr lang="en-AU" sz="1800" dirty="0">
                  <a:latin typeface="+mn-lt"/>
                </a:endParaRPr>
              </a:p>
              <a:p>
                <a:endParaRPr lang="en-AU" sz="1800" dirty="0">
                  <a:latin typeface="+mn-lt"/>
                </a:endParaRPr>
              </a:p>
            </p:txBody>
          </p:sp>
        </mc:Choice>
        <mc:Fallback xmlns="">
          <p:sp>
            <p:nvSpPr>
              <p:cNvPr id="7" name="Content Placeholder 6">
                <a:extLst>
                  <a:ext uri="{FF2B5EF4-FFF2-40B4-BE49-F238E27FC236}">
                    <a16:creationId xmlns:a16="http://schemas.microsoft.com/office/drawing/2014/main" id="{32930B6F-B6B7-8CF9-FF22-481BB3518DE4}"/>
                  </a:ext>
                </a:extLst>
              </p:cNvPr>
              <p:cNvSpPr>
                <a:spLocks noGrp="1" noRot="1" noChangeAspect="1" noMove="1" noResize="1" noEditPoints="1" noAdjustHandles="1" noChangeArrowheads="1" noChangeShapeType="1" noTextEdit="1"/>
              </p:cNvSpPr>
              <p:nvPr>
                <p:ph sz="quarter" idx="19"/>
              </p:nvPr>
            </p:nvSpPr>
            <p:spPr>
              <a:xfrm>
                <a:off x="359999" y="1573208"/>
                <a:ext cx="3641730" cy="1110998"/>
              </a:xfrm>
              <a:blipFill>
                <a:blip r:embed="rId3"/>
                <a:stretch>
                  <a:fillRect l="-3853"/>
                </a:stretch>
              </a:blipFill>
            </p:spPr>
            <p:txBody>
              <a:bodyPr/>
              <a:lstStyle/>
              <a:p>
                <a:r>
                  <a:rPr lang="en-AU">
                    <a:noFill/>
                  </a:rPr>
                  <a:t> </a:t>
                </a:r>
              </a:p>
            </p:txBody>
          </p:sp>
        </mc:Fallback>
      </mc:AlternateContent>
      <p:pic>
        <p:nvPicPr>
          <p:cNvPr id="10" name="Picture 9" descr="A graph of a semi-circle above the x-axis with radius 4. ">
            <a:extLst>
              <a:ext uri="{FF2B5EF4-FFF2-40B4-BE49-F238E27FC236}">
                <a16:creationId xmlns:a16="http://schemas.microsoft.com/office/drawing/2014/main" id="{F38FA910-1007-2697-DAE0-AE4F9BFDBD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2191" y="1247916"/>
            <a:ext cx="4416652" cy="3330746"/>
          </a:xfrm>
          <a:prstGeom prst="rect">
            <a:avLst/>
          </a:prstGeom>
        </p:spPr>
      </p:pic>
      <mc:AlternateContent xmlns:mc="http://schemas.openxmlformats.org/markup-compatibility/2006" xmlns:a14="http://schemas.microsoft.com/office/drawing/2010/main">
        <mc:Choice Requires="a14">
          <p:graphicFrame>
            <p:nvGraphicFramePr>
              <p:cNvPr id="5" name="Table 4" descr="A table showing the worded description, the inequalities and interval notation for domain and range. ">
                <a:extLst>
                  <a:ext uri="{FF2B5EF4-FFF2-40B4-BE49-F238E27FC236}">
                    <a16:creationId xmlns:a16="http://schemas.microsoft.com/office/drawing/2014/main" id="{FA81D786-CC66-60B0-FAB9-886F06E6CF02}"/>
                  </a:ext>
                </a:extLst>
              </p:cNvPr>
              <p:cNvGraphicFramePr>
                <a:graphicFrameLocks noGrp="1"/>
              </p:cNvGraphicFramePr>
              <p:nvPr>
                <p:extLst>
                  <p:ext uri="{D42A27DB-BD31-4B8C-83A1-F6EECF244321}">
                    <p14:modId xmlns:p14="http://schemas.microsoft.com/office/powerpoint/2010/main" val="1037519769"/>
                  </p:ext>
                </p:extLst>
              </p:nvPr>
            </p:nvGraphicFramePr>
            <p:xfrm>
              <a:off x="359999" y="5010494"/>
              <a:ext cx="10765359" cy="1685506"/>
            </p:xfrm>
            <a:graphic>
              <a:graphicData uri="http://schemas.openxmlformats.org/drawingml/2006/table">
                <a:tbl>
                  <a:tblPr firstRow="1" bandRow="1">
                    <a:tableStyleId>{69012ECD-51FC-41F1-AA8D-1B2483CD663E}</a:tableStyleId>
                  </a:tblPr>
                  <a:tblGrid>
                    <a:gridCol w="1358513">
                      <a:extLst>
                        <a:ext uri="{9D8B030D-6E8A-4147-A177-3AD203B41FA5}">
                          <a16:colId xmlns:a16="http://schemas.microsoft.com/office/drawing/2014/main" val="934534683"/>
                        </a:ext>
                      </a:extLst>
                    </a:gridCol>
                    <a:gridCol w="4749122">
                      <a:extLst>
                        <a:ext uri="{9D8B030D-6E8A-4147-A177-3AD203B41FA5}">
                          <a16:colId xmlns:a16="http://schemas.microsoft.com/office/drawing/2014/main" val="4000870861"/>
                        </a:ext>
                      </a:extLst>
                    </a:gridCol>
                    <a:gridCol w="2198317">
                      <a:extLst>
                        <a:ext uri="{9D8B030D-6E8A-4147-A177-3AD203B41FA5}">
                          <a16:colId xmlns:a16="http://schemas.microsoft.com/office/drawing/2014/main" val="3631259123"/>
                        </a:ext>
                      </a:extLst>
                    </a:gridCol>
                    <a:gridCol w="2459407">
                      <a:extLst>
                        <a:ext uri="{9D8B030D-6E8A-4147-A177-3AD203B41FA5}">
                          <a16:colId xmlns:a16="http://schemas.microsoft.com/office/drawing/2014/main" val="2079408458"/>
                        </a:ext>
                      </a:extLst>
                    </a:gridCol>
                  </a:tblGrid>
                  <a:tr h="401631">
                    <a:tc>
                      <a:txBody>
                        <a:bodyPr/>
                        <a:lstStyle/>
                        <a:p>
                          <a:pPr algn="l"/>
                          <a:endParaRPr lang="en-AU" dirty="0">
                            <a:latin typeface="+mj-lt"/>
                          </a:endParaRPr>
                        </a:p>
                      </a:txBody>
                      <a:tcPr/>
                    </a:tc>
                    <a:tc>
                      <a:txBody>
                        <a:bodyPr/>
                        <a:lstStyle/>
                        <a:p>
                          <a:pPr algn="l"/>
                          <a:r>
                            <a:rPr lang="en-AU" dirty="0">
                              <a:latin typeface="+mj-lt"/>
                            </a:rPr>
                            <a:t>Worded description</a:t>
                          </a:r>
                        </a:p>
                      </a:txBody>
                      <a:tcPr/>
                    </a:tc>
                    <a:tc>
                      <a:txBody>
                        <a:bodyPr/>
                        <a:lstStyle/>
                        <a:p>
                          <a:pPr algn="ctr"/>
                          <a:r>
                            <a:rPr lang="en-AU" dirty="0">
                              <a:latin typeface="+mj-lt"/>
                            </a:rPr>
                            <a:t>Inequality</a:t>
                          </a:r>
                        </a:p>
                      </a:txBody>
                      <a:tcPr/>
                    </a:tc>
                    <a:tc>
                      <a:txBody>
                        <a:bodyPr/>
                        <a:lstStyle/>
                        <a:p>
                          <a:pPr algn="ctr"/>
                          <a:r>
                            <a:rPr lang="en-AU" dirty="0">
                              <a:latin typeface="+mj-lt"/>
                            </a:rPr>
                            <a:t>Interval notation</a:t>
                          </a:r>
                        </a:p>
                      </a:txBody>
                      <a:tcPr/>
                    </a:tc>
                    <a:extLst>
                      <a:ext uri="{0D108BD9-81ED-4DB2-BD59-A6C34878D82A}">
                        <a16:rowId xmlns:a16="http://schemas.microsoft.com/office/drawing/2014/main" val="392159163"/>
                      </a:ext>
                    </a:extLst>
                  </a:tr>
                  <a:tr h="604498">
                    <a:tc>
                      <a:txBody>
                        <a:bodyPr/>
                        <a:lstStyle/>
                        <a:p>
                          <a:pPr algn="l"/>
                          <a:r>
                            <a:rPr lang="en-AU" b="1" dirty="0">
                              <a:latin typeface="+mj-lt"/>
                            </a:rPr>
                            <a:t>Domain</a:t>
                          </a:r>
                        </a:p>
                      </a:txBody>
                      <a:tcPr/>
                    </a:tc>
                    <a:tc>
                      <a:txBody>
                        <a:bodyPr/>
                        <a:lstStyle/>
                        <a:p>
                          <a:pPr algn="l"/>
                          <a:r>
                            <a:rPr lang="en-AU" b="0" dirty="0"/>
                            <a:t>All</a:t>
                          </a:r>
                          <a:r>
                            <a:rPr lang="en-AU" b="0" baseline="0" dirty="0"/>
                            <a:t> real </a:t>
                          </a:r>
                          <a14:m>
                            <m:oMath xmlns:m="http://schemas.openxmlformats.org/officeDocument/2006/math">
                              <m:r>
                                <a:rPr lang="en-AU" b="0" smtClean="0">
                                  <a:latin typeface="Cambria Math" panose="02040503050406030204" pitchFamily="18" charset="0"/>
                                </a:rPr>
                                <m:t>𝑥</m:t>
                              </m:r>
                            </m:oMath>
                          </a14:m>
                          <a:r>
                            <a:rPr lang="en-AU" dirty="0"/>
                            <a:t> between </a:t>
                          </a:r>
                          <a14:m>
                            <m:oMath xmlns:m="http://schemas.openxmlformats.org/officeDocument/2006/math">
                              <m:r>
                                <a:rPr lang="en-AU" dirty="0" smtClean="0">
                                  <a:latin typeface="Cambria Math" panose="02040503050406030204" pitchFamily="18" charset="0"/>
                                </a:rPr>
                                <m:t>−</m:t>
                              </m:r>
                              <m:r>
                                <a:rPr lang="en-AU" b="0" dirty="0" smtClean="0">
                                  <a:latin typeface="Cambria Math" panose="02040503050406030204" pitchFamily="18" charset="0"/>
                                </a:rPr>
                                <m:t>4</m:t>
                              </m:r>
                            </m:oMath>
                          </a14:m>
                          <a:r>
                            <a:rPr lang="en-AU" dirty="0"/>
                            <a:t> and 4, inclusive</a:t>
                          </a:r>
                          <a:endParaRPr lang="en-AU" i="0" dirty="0"/>
                        </a:p>
                      </a:txBody>
                      <a:tcPr/>
                    </a:tc>
                    <a:tc>
                      <a:txBody>
                        <a:bodyPr/>
                        <a:lstStyle/>
                        <a:p>
                          <a:pPr algn="ctr"/>
                          <a14:m>
                            <m:oMath xmlns:m="http://schemas.openxmlformats.org/officeDocument/2006/math">
                              <m:r>
                                <a:rPr lang="en-AU" b="0" smtClean="0">
                                  <a:latin typeface="Cambria Math" panose="02040503050406030204" pitchFamily="18" charset="0"/>
                                </a:rPr>
                                <m:t>−4≤</m:t>
                              </m:r>
                            </m:oMath>
                          </a14:m>
                          <a:r>
                            <a:rPr lang="en-AU" dirty="0"/>
                            <a:t> </a:t>
                          </a:r>
                          <a14:m>
                            <m:oMath xmlns:m="http://schemas.openxmlformats.org/officeDocument/2006/math">
                              <m:r>
                                <a:rPr lang="en-AU" b="0" smtClean="0">
                                  <a:latin typeface="Cambria Math" panose="02040503050406030204" pitchFamily="18" charset="0"/>
                                </a:rPr>
                                <m:t>𝑥</m:t>
                              </m:r>
                              <m:r>
                                <a:rPr lang="en-AU" b="0" smtClean="0">
                                  <a:latin typeface="Cambria Math" panose="02040503050406030204" pitchFamily="18" charset="0"/>
                                </a:rPr>
                                <m:t>≤4</m:t>
                              </m:r>
                            </m:oMath>
                          </a14:m>
                          <a:r>
                            <a:rPr lang="en-AU" dirty="0"/>
                            <a:t> </a:t>
                          </a:r>
                        </a:p>
                      </a:txBody>
                      <a:tcPr/>
                    </a:tc>
                    <a:tc>
                      <a:txBody>
                        <a:bodyPr/>
                        <a:lstStyle/>
                        <a:p>
                          <a:pPr algn="ct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[−4, 4]</m:t>
                                </m:r>
                              </m:oMath>
                            </m:oMathPara>
                          </a14:m>
                          <a:endParaRPr lang="en-AU" dirty="0"/>
                        </a:p>
                      </a:txBody>
                      <a:tcPr/>
                    </a:tc>
                    <a:extLst>
                      <a:ext uri="{0D108BD9-81ED-4DB2-BD59-A6C34878D82A}">
                        <a16:rowId xmlns:a16="http://schemas.microsoft.com/office/drawing/2014/main" val="2636976984"/>
                      </a:ext>
                    </a:extLst>
                  </a:tr>
                  <a:tr h="679377">
                    <a:tc>
                      <a:txBody>
                        <a:bodyPr/>
                        <a:lstStyle/>
                        <a:p>
                          <a:pPr algn="l"/>
                          <a:r>
                            <a:rPr lang="en-AU" b="1" dirty="0">
                              <a:latin typeface="+mj-lt"/>
                            </a:rPr>
                            <a:t>Range</a:t>
                          </a:r>
                        </a:p>
                      </a:txBody>
                      <a:tcPr/>
                    </a:tc>
                    <a:tc>
                      <a:txBody>
                        <a:bodyPr/>
                        <a:lstStyle/>
                        <a:p>
                          <a:pPr algn="l"/>
                          <a:r>
                            <a:rPr lang="en-AU" b="0" dirty="0"/>
                            <a:t>All real </a:t>
                          </a:r>
                          <a14:m>
                            <m:oMath xmlns:m="http://schemas.openxmlformats.org/officeDocument/2006/math">
                              <m:r>
                                <a:rPr lang="en-AU" b="0" smtClean="0">
                                  <a:latin typeface="Cambria Math" panose="02040503050406030204" pitchFamily="18" charset="0"/>
                                </a:rPr>
                                <m:t>𝑦</m:t>
                              </m:r>
                            </m:oMath>
                          </a14:m>
                          <a:r>
                            <a:rPr lang="en-AU" dirty="0"/>
                            <a:t> between </a:t>
                          </a:r>
                          <a14:m>
                            <m:oMath xmlns:m="http://schemas.openxmlformats.org/officeDocument/2006/math">
                              <m:r>
                                <a:rPr lang="en-AU" b="0" smtClean="0">
                                  <a:latin typeface="Cambria Math" panose="02040503050406030204" pitchFamily="18" charset="0"/>
                                </a:rPr>
                                <m:t>0</m:t>
                              </m:r>
                            </m:oMath>
                          </a14:m>
                          <a:r>
                            <a:rPr lang="en-AU" dirty="0"/>
                            <a:t> and 4, inclusive</a:t>
                          </a:r>
                        </a:p>
                      </a:txBody>
                      <a:tcPr/>
                    </a:tc>
                    <a:tc>
                      <a:txBody>
                        <a:bodyPr/>
                        <a:lstStyle/>
                        <a:p>
                          <a:pPr algn="ctr"/>
                          <a14:m>
                            <m:oMath xmlns:m="http://schemas.openxmlformats.org/officeDocument/2006/math">
                              <m:r>
                                <a:rPr lang="en-AU" smtClean="0">
                                  <a:latin typeface="Cambria Math" panose="02040503050406030204" pitchFamily="18" charset="0"/>
                                </a:rPr>
                                <m:t>0</m:t>
                              </m:r>
                              <m:r>
                                <a:rPr lang="en-AU" b="0" smtClean="0">
                                  <a:latin typeface="Cambria Math" panose="02040503050406030204" pitchFamily="18" charset="0"/>
                                </a:rPr>
                                <m:t>≤</m:t>
                              </m:r>
                            </m:oMath>
                          </a14:m>
                          <a:r>
                            <a:rPr lang="en-AU" dirty="0"/>
                            <a:t> </a:t>
                          </a:r>
                          <a14:m>
                            <m:oMath xmlns:m="http://schemas.openxmlformats.org/officeDocument/2006/math">
                              <m:r>
                                <a:rPr lang="en-AU" b="0" smtClean="0">
                                  <a:latin typeface="Cambria Math" panose="02040503050406030204" pitchFamily="18" charset="0"/>
                                </a:rPr>
                                <m:t>𝑦</m:t>
                              </m:r>
                              <m:r>
                                <a:rPr lang="en-AU" b="0" smtClean="0">
                                  <a:latin typeface="Cambria Math" panose="02040503050406030204" pitchFamily="18" charset="0"/>
                                </a:rPr>
                                <m:t>≤4</m:t>
                              </m:r>
                            </m:oMath>
                          </a14:m>
                          <a:r>
                            <a:rPr lang="en-AU" dirty="0"/>
                            <a:t> </a:t>
                          </a:r>
                        </a:p>
                      </a:txBody>
                      <a:tcPr/>
                    </a:tc>
                    <a:tc>
                      <a:txBody>
                        <a:bodyPr/>
                        <a:lstStyle/>
                        <a:p>
                          <a:pPr algn="ct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[0, 4]</m:t>
                                </m:r>
                              </m:oMath>
                            </m:oMathPara>
                          </a14:m>
                          <a:endParaRPr lang="en-AU" dirty="0"/>
                        </a:p>
                      </a:txBody>
                      <a:tcPr/>
                    </a:tc>
                    <a:extLst>
                      <a:ext uri="{0D108BD9-81ED-4DB2-BD59-A6C34878D82A}">
                        <a16:rowId xmlns:a16="http://schemas.microsoft.com/office/drawing/2014/main" val="1717616063"/>
                      </a:ext>
                    </a:extLst>
                  </a:tr>
                </a:tbl>
              </a:graphicData>
            </a:graphic>
          </p:graphicFrame>
        </mc:Choice>
        <mc:Fallback xmlns="">
          <p:graphicFrame>
            <p:nvGraphicFramePr>
              <p:cNvPr id="5" name="Table 4" descr="A table showing the worded description, the inequalities and interval notation for domain and range. ">
                <a:extLst>
                  <a:ext uri="{FF2B5EF4-FFF2-40B4-BE49-F238E27FC236}">
                    <a16:creationId xmlns:a16="http://schemas.microsoft.com/office/drawing/2014/main" id="{FA81D786-CC66-60B0-FAB9-886F06E6CF02}"/>
                  </a:ext>
                </a:extLst>
              </p:cNvPr>
              <p:cNvGraphicFramePr>
                <a:graphicFrameLocks noGrp="1"/>
              </p:cNvGraphicFramePr>
              <p:nvPr>
                <p:extLst>
                  <p:ext uri="{D42A27DB-BD31-4B8C-83A1-F6EECF244321}">
                    <p14:modId xmlns:p14="http://schemas.microsoft.com/office/powerpoint/2010/main" val="1037519769"/>
                  </p:ext>
                </p:extLst>
              </p:nvPr>
            </p:nvGraphicFramePr>
            <p:xfrm>
              <a:off x="359999" y="5010494"/>
              <a:ext cx="10765359" cy="1685506"/>
            </p:xfrm>
            <a:graphic>
              <a:graphicData uri="http://schemas.openxmlformats.org/drawingml/2006/table">
                <a:tbl>
                  <a:tblPr firstRow="1" bandRow="1">
                    <a:tableStyleId>{69012ECD-51FC-41F1-AA8D-1B2483CD663E}</a:tableStyleId>
                  </a:tblPr>
                  <a:tblGrid>
                    <a:gridCol w="1358513">
                      <a:extLst>
                        <a:ext uri="{9D8B030D-6E8A-4147-A177-3AD203B41FA5}">
                          <a16:colId xmlns:a16="http://schemas.microsoft.com/office/drawing/2014/main" val="934534683"/>
                        </a:ext>
                      </a:extLst>
                    </a:gridCol>
                    <a:gridCol w="4749122">
                      <a:extLst>
                        <a:ext uri="{9D8B030D-6E8A-4147-A177-3AD203B41FA5}">
                          <a16:colId xmlns:a16="http://schemas.microsoft.com/office/drawing/2014/main" val="4000870861"/>
                        </a:ext>
                      </a:extLst>
                    </a:gridCol>
                    <a:gridCol w="2198317">
                      <a:extLst>
                        <a:ext uri="{9D8B030D-6E8A-4147-A177-3AD203B41FA5}">
                          <a16:colId xmlns:a16="http://schemas.microsoft.com/office/drawing/2014/main" val="3631259123"/>
                        </a:ext>
                      </a:extLst>
                    </a:gridCol>
                    <a:gridCol w="2459407">
                      <a:extLst>
                        <a:ext uri="{9D8B030D-6E8A-4147-A177-3AD203B41FA5}">
                          <a16:colId xmlns:a16="http://schemas.microsoft.com/office/drawing/2014/main" val="2079408458"/>
                        </a:ext>
                      </a:extLst>
                    </a:gridCol>
                  </a:tblGrid>
                  <a:tr h="401631">
                    <a:tc>
                      <a:txBody>
                        <a:bodyPr/>
                        <a:lstStyle/>
                        <a:p>
                          <a:pPr algn="l"/>
                          <a:endParaRPr lang="en-AU" dirty="0">
                            <a:latin typeface="+mj-lt"/>
                          </a:endParaRPr>
                        </a:p>
                      </a:txBody>
                      <a:tcPr/>
                    </a:tc>
                    <a:tc>
                      <a:txBody>
                        <a:bodyPr/>
                        <a:lstStyle/>
                        <a:p>
                          <a:pPr algn="l"/>
                          <a:r>
                            <a:rPr lang="en-AU" dirty="0">
                              <a:latin typeface="+mj-lt"/>
                            </a:rPr>
                            <a:t>Worded description</a:t>
                          </a:r>
                        </a:p>
                      </a:txBody>
                      <a:tcPr/>
                    </a:tc>
                    <a:tc>
                      <a:txBody>
                        <a:bodyPr/>
                        <a:lstStyle/>
                        <a:p>
                          <a:pPr algn="ctr"/>
                          <a:r>
                            <a:rPr lang="en-AU" dirty="0">
                              <a:latin typeface="+mj-lt"/>
                            </a:rPr>
                            <a:t>Inequality</a:t>
                          </a:r>
                        </a:p>
                      </a:txBody>
                      <a:tcPr/>
                    </a:tc>
                    <a:tc>
                      <a:txBody>
                        <a:bodyPr/>
                        <a:lstStyle/>
                        <a:p>
                          <a:pPr algn="ctr"/>
                          <a:r>
                            <a:rPr lang="en-AU" dirty="0">
                              <a:latin typeface="+mj-lt"/>
                            </a:rPr>
                            <a:t>Interval notation</a:t>
                          </a:r>
                        </a:p>
                      </a:txBody>
                      <a:tcPr/>
                    </a:tc>
                    <a:extLst>
                      <a:ext uri="{0D108BD9-81ED-4DB2-BD59-A6C34878D82A}">
                        <a16:rowId xmlns:a16="http://schemas.microsoft.com/office/drawing/2014/main" val="392159163"/>
                      </a:ext>
                    </a:extLst>
                  </a:tr>
                  <a:tr h="604498">
                    <a:tc>
                      <a:txBody>
                        <a:bodyPr/>
                        <a:lstStyle/>
                        <a:p>
                          <a:pPr algn="l"/>
                          <a:r>
                            <a:rPr lang="en-AU" b="1" dirty="0">
                              <a:latin typeface="+mj-lt"/>
                            </a:rPr>
                            <a:t>Domain</a:t>
                          </a:r>
                        </a:p>
                      </a:txBody>
                      <a:tcPr/>
                    </a:tc>
                    <a:tc>
                      <a:txBody>
                        <a:bodyPr/>
                        <a:lstStyle/>
                        <a:p>
                          <a:endParaRPr lang="en-US"/>
                        </a:p>
                      </a:txBody>
                      <a:tcPr>
                        <a:blipFill>
                          <a:blip r:embed="rId5"/>
                          <a:stretch>
                            <a:fillRect l="-28755" t="-71000" r="-98331" b="-113000"/>
                          </a:stretch>
                        </a:blipFill>
                      </a:tcPr>
                    </a:tc>
                    <a:tc>
                      <a:txBody>
                        <a:bodyPr/>
                        <a:lstStyle/>
                        <a:p>
                          <a:endParaRPr lang="en-US"/>
                        </a:p>
                      </a:txBody>
                      <a:tcPr>
                        <a:blipFill>
                          <a:blip r:embed="rId5"/>
                          <a:stretch>
                            <a:fillRect l="-277839" t="-71000" r="-112188" b="-113000"/>
                          </a:stretch>
                        </a:blipFill>
                      </a:tcPr>
                    </a:tc>
                    <a:tc>
                      <a:txBody>
                        <a:bodyPr/>
                        <a:lstStyle/>
                        <a:p>
                          <a:endParaRPr lang="en-US"/>
                        </a:p>
                      </a:txBody>
                      <a:tcPr>
                        <a:blipFill>
                          <a:blip r:embed="rId5"/>
                          <a:stretch>
                            <a:fillRect l="-337624" t="-71000" r="-248" b="-113000"/>
                          </a:stretch>
                        </a:blipFill>
                      </a:tcPr>
                    </a:tc>
                    <a:extLst>
                      <a:ext uri="{0D108BD9-81ED-4DB2-BD59-A6C34878D82A}">
                        <a16:rowId xmlns:a16="http://schemas.microsoft.com/office/drawing/2014/main" val="2636976984"/>
                      </a:ext>
                    </a:extLst>
                  </a:tr>
                  <a:tr h="679377">
                    <a:tc>
                      <a:txBody>
                        <a:bodyPr/>
                        <a:lstStyle/>
                        <a:p>
                          <a:pPr algn="l"/>
                          <a:r>
                            <a:rPr lang="en-AU" b="1" dirty="0">
                              <a:latin typeface="+mj-lt"/>
                            </a:rPr>
                            <a:t>Range</a:t>
                          </a:r>
                        </a:p>
                      </a:txBody>
                      <a:tcPr/>
                    </a:tc>
                    <a:tc>
                      <a:txBody>
                        <a:bodyPr/>
                        <a:lstStyle/>
                        <a:p>
                          <a:endParaRPr lang="en-US"/>
                        </a:p>
                      </a:txBody>
                      <a:tcPr>
                        <a:blipFill>
                          <a:blip r:embed="rId5"/>
                          <a:stretch>
                            <a:fillRect l="-28755" t="-152679" r="-98331" b="-893"/>
                          </a:stretch>
                        </a:blipFill>
                      </a:tcPr>
                    </a:tc>
                    <a:tc>
                      <a:txBody>
                        <a:bodyPr/>
                        <a:lstStyle/>
                        <a:p>
                          <a:endParaRPr lang="en-US"/>
                        </a:p>
                      </a:txBody>
                      <a:tcPr>
                        <a:blipFill>
                          <a:blip r:embed="rId5"/>
                          <a:stretch>
                            <a:fillRect l="-277839" t="-152679" r="-112188" b="-893"/>
                          </a:stretch>
                        </a:blipFill>
                      </a:tcPr>
                    </a:tc>
                    <a:tc>
                      <a:txBody>
                        <a:bodyPr/>
                        <a:lstStyle/>
                        <a:p>
                          <a:endParaRPr lang="en-US"/>
                        </a:p>
                      </a:txBody>
                      <a:tcPr>
                        <a:blipFill>
                          <a:blip r:embed="rId5"/>
                          <a:stretch>
                            <a:fillRect l="-337624" t="-152679" r="-248" b="-893"/>
                          </a:stretch>
                        </a:blipFill>
                      </a:tcPr>
                    </a:tc>
                    <a:extLst>
                      <a:ext uri="{0D108BD9-81ED-4DB2-BD59-A6C34878D82A}">
                        <a16:rowId xmlns:a16="http://schemas.microsoft.com/office/drawing/2014/main" val="1717616063"/>
                      </a:ext>
                    </a:extLst>
                  </a:tr>
                </a:tbl>
              </a:graphicData>
            </a:graphic>
          </p:graphicFrame>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C7852188-15EB-FAE7-081D-CB76CB6402C0}"/>
                  </a:ext>
                </a:extLst>
              </p:cNvPr>
              <p:cNvSpPr/>
              <p:nvPr/>
            </p:nvSpPr>
            <p:spPr>
              <a:xfrm>
                <a:off x="8459305" y="1247916"/>
                <a:ext cx="3384693" cy="2872579"/>
              </a:xfrm>
              <a:prstGeom prst="wedgeRoundRectCallout">
                <a:avLst>
                  <a:gd name="adj1" fmla="val -21010"/>
                  <a:gd name="adj2" fmla="val 7357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Square brackets [ ] are like a closed door, they hold the number in and it is included. </a:t>
                </a:r>
              </a:p>
              <a:p>
                <a:pPr>
                  <a:lnSpc>
                    <a:spcPct val="150000"/>
                  </a:lnSpc>
                  <a:spcAft>
                    <a:spcPts val="1200"/>
                  </a:spcAft>
                </a:pPr>
                <a:r>
                  <a:rPr lang="en-AU" sz="1800" dirty="0"/>
                  <a:t> They work like</a:t>
                </a:r>
                <a:br>
                  <a:rPr lang="en-AU" sz="1800" dirty="0"/>
                </a:br>
                <a:r>
                  <a:rPr lang="en-AU" sz="1800" dirty="0"/>
                  <a:t> </a:t>
                </a:r>
                <a14:m>
                  <m:oMath xmlns:m="http://schemas.openxmlformats.org/officeDocument/2006/math">
                    <m:r>
                      <a:rPr lang="en-AU" sz="1800" b="0" i="1" smtClean="0">
                        <a:latin typeface="Cambria Math" panose="02040503050406030204" pitchFamily="18" charset="0"/>
                      </a:rPr>
                      <m:t>≤</m:t>
                    </m:r>
                  </m:oMath>
                </a14:m>
                <a:r>
                  <a:rPr lang="en-AU" sz="1800" dirty="0"/>
                  <a:t> or </a:t>
                </a:r>
                <a14:m>
                  <m:oMath xmlns:m="http://schemas.openxmlformats.org/officeDocument/2006/math">
                    <m:r>
                      <a:rPr lang="en-AU" sz="1800" b="0" i="0" smtClean="0">
                        <a:latin typeface="Cambria Math" panose="02040503050406030204" pitchFamily="18" charset="0"/>
                      </a:rPr>
                      <m:t>≥</m:t>
                    </m:r>
                  </m:oMath>
                </a14:m>
                <a:r>
                  <a:rPr lang="en-AU" sz="1800" dirty="0"/>
                  <a:t>.</a:t>
                </a:r>
              </a:p>
            </p:txBody>
          </p:sp>
        </mc:Choice>
        <mc:Fallback xmlns="">
          <p:sp>
            <p:nvSpPr>
              <p:cNvPr id="8" name="Speech Bubble: Rectangle with Corners Rounded 7">
                <a:extLst>
                  <a:ext uri="{FF2B5EF4-FFF2-40B4-BE49-F238E27FC236}">
                    <a16:creationId xmlns:a16="http://schemas.microsoft.com/office/drawing/2014/main" id="{C7852188-15EB-FAE7-081D-CB76CB6402C0}"/>
                  </a:ext>
                </a:extLst>
              </p:cNvPr>
              <p:cNvSpPr>
                <a:spLocks noRot="1" noChangeAspect="1" noMove="1" noResize="1" noEditPoints="1" noAdjustHandles="1" noChangeArrowheads="1" noChangeShapeType="1" noTextEdit="1"/>
              </p:cNvSpPr>
              <p:nvPr/>
            </p:nvSpPr>
            <p:spPr>
              <a:xfrm>
                <a:off x="8459305" y="1247916"/>
                <a:ext cx="3384693" cy="2872579"/>
              </a:xfrm>
              <a:prstGeom prst="wedgeRoundRectCallout">
                <a:avLst>
                  <a:gd name="adj1" fmla="val -21010"/>
                  <a:gd name="adj2" fmla="val 73570"/>
                  <a:gd name="adj3" fmla="val 16667"/>
                </a:avLst>
              </a:prstGeom>
              <a:blipFill>
                <a:blip r:embed="rId6"/>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E36C9B16-1908-EB04-C027-D7320E0A749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368827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3F475-5668-4619-972A-73DDF04839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43974F-276E-980D-D490-93DF29A5BB29}"/>
              </a:ext>
            </a:extLst>
          </p:cNvPr>
          <p:cNvSpPr>
            <a:spLocks noGrp="1"/>
          </p:cNvSpPr>
          <p:nvPr>
            <p:ph type="title"/>
          </p:nvPr>
        </p:nvSpPr>
        <p:spPr>
          <a:xfrm>
            <a:off x="359999" y="360000"/>
            <a:ext cx="11484000" cy="545601"/>
          </a:xfrm>
        </p:spPr>
        <p:txBody>
          <a:bodyPr/>
          <a:lstStyle/>
          <a:p>
            <a:r>
              <a:rPr lang="en-AU" dirty="0">
                <a:latin typeface="+mj-lt"/>
                <a:cs typeface="Arial"/>
              </a:rPr>
              <a:t>Interval notation (4)</a:t>
            </a:r>
          </a:p>
        </p:txBody>
      </p:sp>
      <p:sp>
        <p:nvSpPr>
          <p:cNvPr id="12" name="Text Placeholder 11">
            <a:extLst>
              <a:ext uri="{FF2B5EF4-FFF2-40B4-BE49-F238E27FC236}">
                <a16:creationId xmlns:a16="http://schemas.microsoft.com/office/drawing/2014/main" id="{F596DB5D-9F7B-85DB-D93A-E49F40A75060}"/>
              </a:ext>
            </a:extLst>
          </p:cNvPr>
          <p:cNvSpPr>
            <a:spLocks noGrp="1"/>
          </p:cNvSpPr>
          <p:nvPr>
            <p:ph type="body" sz="quarter" idx="18"/>
          </p:nvPr>
        </p:nvSpPr>
        <p:spPr>
          <a:xfrm>
            <a:off x="359999" y="982520"/>
            <a:ext cx="11483999" cy="310015"/>
          </a:xfrm>
        </p:spPr>
        <p:txBody>
          <a:bodyPr/>
          <a:lstStyle/>
          <a:p>
            <a:r>
              <a:rPr lang="en-AU" dirty="0">
                <a:latin typeface="+mj-lt"/>
              </a:rPr>
              <a:t>Example 2</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49BB400C-8521-1945-DD41-1E031F567224}"/>
                  </a:ext>
                </a:extLst>
              </p:cNvPr>
              <p:cNvSpPr>
                <a:spLocks noGrp="1"/>
              </p:cNvSpPr>
              <p:nvPr>
                <p:ph sz="quarter" idx="19"/>
              </p:nvPr>
            </p:nvSpPr>
            <p:spPr>
              <a:xfrm>
                <a:off x="359999" y="1573208"/>
                <a:ext cx="3233691" cy="1042173"/>
              </a:xfrm>
            </p:spPr>
            <p:txBody>
              <a:bodyPr/>
              <a:lstStyle/>
              <a:p>
                <a:r>
                  <a:rPr lang="en-AU" sz="1800" dirty="0">
                    <a:latin typeface="+mn-lt"/>
                  </a:rPr>
                  <a:t>Consider: </a:t>
                </a:r>
                <a14:m>
                  <m:oMath xmlns:m="http://schemas.openxmlformats.org/officeDocument/2006/math">
                    <m:r>
                      <a:rPr lang="en-AU" sz="1800" i="1" smtClean="0">
                        <a:latin typeface="Cambria Math" panose="02040503050406030204" pitchFamily="18" charset="0"/>
                      </a:rPr>
                      <m:t>𝑓</m:t>
                    </m:r>
                    <m:d>
                      <m:dPr>
                        <m:ctrlPr>
                          <a:rPr lang="en-AU" sz="1800" i="1">
                            <a:latin typeface="Cambria Math" panose="02040503050406030204" pitchFamily="18" charset="0"/>
                          </a:rPr>
                        </m:ctrlPr>
                      </m:dPr>
                      <m:e>
                        <m:r>
                          <a:rPr lang="en-AU" sz="1800" i="1">
                            <a:latin typeface="Cambria Math" panose="02040503050406030204" pitchFamily="18" charset="0"/>
                          </a:rPr>
                          <m:t>𝑥</m:t>
                        </m:r>
                      </m:e>
                    </m:d>
                    <m:r>
                      <a:rPr lang="en-AU" sz="1800" i="1">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𝑥</m:t>
                        </m:r>
                      </m:sup>
                    </m:sSup>
                  </m:oMath>
                </a14:m>
                <a:endParaRPr lang="en-AU" sz="1800" dirty="0">
                  <a:latin typeface="+mn-lt"/>
                </a:endParaRPr>
              </a:p>
              <a:p>
                <a:endParaRPr lang="en-AU" sz="1800" dirty="0">
                  <a:latin typeface="+mn-lt"/>
                </a:endParaRPr>
              </a:p>
              <a:p>
                <a:endParaRPr lang="en-AU" sz="1800" dirty="0">
                  <a:latin typeface="+mn-lt"/>
                </a:endParaRPr>
              </a:p>
              <a:p>
                <a:endParaRPr lang="en-AU" sz="1800" dirty="0">
                  <a:latin typeface="+mn-lt"/>
                </a:endParaRPr>
              </a:p>
            </p:txBody>
          </p:sp>
        </mc:Choice>
        <mc:Fallback xmlns="">
          <p:sp>
            <p:nvSpPr>
              <p:cNvPr id="7" name="Content Placeholder 6">
                <a:extLst>
                  <a:ext uri="{FF2B5EF4-FFF2-40B4-BE49-F238E27FC236}">
                    <a16:creationId xmlns:a16="http://schemas.microsoft.com/office/drawing/2014/main" id="{49BB400C-8521-1945-DD41-1E031F567224}"/>
                  </a:ext>
                </a:extLst>
              </p:cNvPr>
              <p:cNvSpPr>
                <a:spLocks noGrp="1" noRot="1" noChangeAspect="1" noMove="1" noResize="1" noEditPoints="1" noAdjustHandles="1" noChangeArrowheads="1" noChangeShapeType="1" noTextEdit="1"/>
              </p:cNvSpPr>
              <p:nvPr>
                <p:ph sz="quarter" idx="19"/>
              </p:nvPr>
            </p:nvSpPr>
            <p:spPr>
              <a:xfrm>
                <a:off x="359999" y="1573208"/>
                <a:ext cx="3233691" cy="1042173"/>
              </a:xfrm>
              <a:blipFill>
                <a:blip r:embed="rId3"/>
                <a:stretch>
                  <a:fillRect l="-4331"/>
                </a:stretch>
              </a:blipFill>
            </p:spPr>
            <p:txBody>
              <a:bodyPr/>
              <a:lstStyle/>
              <a:p>
                <a:r>
                  <a:rPr lang="en-AU">
                    <a:noFill/>
                  </a:rPr>
                  <a:t> </a:t>
                </a:r>
              </a:p>
            </p:txBody>
          </p:sp>
        </mc:Fallback>
      </mc:AlternateContent>
      <p:pic>
        <p:nvPicPr>
          <p:cNvPr id="8" name="Picture 7" descr="A graph of the exponential y=2^x.">
            <a:extLst>
              <a:ext uri="{FF2B5EF4-FFF2-40B4-BE49-F238E27FC236}">
                <a16:creationId xmlns:a16="http://schemas.microsoft.com/office/drawing/2014/main" id="{FC452755-2F76-F4AB-BB79-33340D9AD0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8402" y="1133480"/>
            <a:ext cx="4891202" cy="3678043"/>
          </a:xfrm>
          <a:prstGeom prst="rect">
            <a:avLst/>
          </a:prstGeom>
        </p:spPr>
      </p:pic>
      <mc:AlternateContent xmlns:mc="http://schemas.openxmlformats.org/markup-compatibility/2006" xmlns:a14="http://schemas.microsoft.com/office/drawing/2010/main">
        <mc:Choice Requires="a14">
          <p:graphicFrame>
            <p:nvGraphicFramePr>
              <p:cNvPr id="2" name="Table 1" descr="A table showing the worded description, the inequalities and interval notation for domain and range. ">
                <a:extLst>
                  <a:ext uri="{FF2B5EF4-FFF2-40B4-BE49-F238E27FC236}">
                    <a16:creationId xmlns:a16="http://schemas.microsoft.com/office/drawing/2014/main" id="{FF369B58-C5FA-C568-BD5F-7CB077F74E83}"/>
                  </a:ext>
                </a:extLst>
              </p:cNvPr>
              <p:cNvGraphicFramePr>
                <a:graphicFrameLocks noGrp="1"/>
              </p:cNvGraphicFramePr>
              <p:nvPr>
                <p:extLst>
                  <p:ext uri="{D42A27DB-BD31-4B8C-83A1-F6EECF244321}">
                    <p14:modId xmlns:p14="http://schemas.microsoft.com/office/powerpoint/2010/main" val="2902194654"/>
                  </p:ext>
                </p:extLst>
              </p:nvPr>
            </p:nvGraphicFramePr>
            <p:xfrm>
              <a:off x="359999" y="5010494"/>
              <a:ext cx="10765359" cy="1685506"/>
            </p:xfrm>
            <a:graphic>
              <a:graphicData uri="http://schemas.openxmlformats.org/drawingml/2006/table">
                <a:tbl>
                  <a:tblPr firstRow="1" bandRow="1">
                    <a:tableStyleId>{69012ECD-51FC-41F1-AA8D-1B2483CD663E}</a:tableStyleId>
                  </a:tblPr>
                  <a:tblGrid>
                    <a:gridCol w="1358513">
                      <a:extLst>
                        <a:ext uri="{9D8B030D-6E8A-4147-A177-3AD203B41FA5}">
                          <a16:colId xmlns:a16="http://schemas.microsoft.com/office/drawing/2014/main" val="934534683"/>
                        </a:ext>
                      </a:extLst>
                    </a:gridCol>
                    <a:gridCol w="4244297">
                      <a:extLst>
                        <a:ext uri="{9D8B030D-6E8A-4147-A177-3AD203B41FA5}">
                          <a16:colId xmlns:a16="http://schemas.microsoft.com/office/drawing/2014/main" val="4000870861"/>
                        </a:ext>
                      </a:extLst>
                    </a:gridCol>
                    <a:gridCol w="2703142">
                      <a:extLst>
                        <a:ext uri="{9D8B030D-6E8A-4147-A177-3AD203B41FA5}">
                          <a16:colId xmlns:a16="http://schemas.microsoft.com/office/drawing/2014/main" val="3631259123"/>
                        </a:ext>
                      </a:extLst>
                    </a:gridCol>
                    <a:gridCol w="2459407">
                      <a:extLst>
                        <a:ext uri="{9D8B030D-6E8A-4147-A177-3AD203B41FA5}">
                          <a16:colId xmlns:a16="http://schemas.microsoft.com/office/drawing/2014/main" val="2079408458"/>
                        </a:ext>
                      </a:extLst>
                    </a:gridCol>
                  </a:tblGrid>
                  <a:tr h="401631">
                    <a:tc>
                      <a:txBody>
                        <a:bodyPr/>
                        <a:lstStyle/>
                        <a:p>
                          <a:pPr algn="l"/>
                          <a:endParaRPr lang="en-AU" dirty="0">
                            <a:latin typeface="+mj-lt"/>
                          </a:endParaRPr>
                        </a:p>
                      </a:txBody>
                      <a:tcPr/>
                    </a:tc>
                    <a:tc>
                      <a:txBody>
                        <a:bodyPr/>
                        <a:lstStyle/>
                        <a:p>
                          <a:pPr algn="l"/>
                          <a:r>
                            <a:rPr lang="en-AU" dirty="0">
                              <a:latin typeface="+mj-lt"/>
                            </a:rPr>
                            <a:t>Worded description</a:t>
                          </a:r>
                        </a:p>
                      </a:txBody>
                      <a:tcPr/>
                    </a:tc>
                    <a:tc>
                      <a:txBody>
                        <a:bodyPr/>
                        <a:lstStyle/>
                        <a:p>
                          <a:pPr algn="ctr"/>
                          <a:r>
                            <a:rPr lang="en-AU" dirty="0">
                              <a:latin typeface="+mj-lt"/>
                            </a:rPr>
                            <a:t>Inequality, if possible</a:t>
                          </a:r>
                        </a:p>
                      </a:txBody>
                      <a:tcPr/>
                    </a:tc>
                    <a:tc>
                      <a:txBody>
                        <a:bodyPr/>
                        <a:lstStyle/>
                        <a:p>
                          <a:pPr algn="ctr"/>
                          <a:r>
                            <a:rPr lang="en-AU" dirty="0">
                              <a:latin typeface="+mj-lt"/>
                            </a:rPr>
                            <a:t>Interval notation</a:t>
                          </a:r>
                        </a:p>
                      </a:txBody>
                      <a:tcPr/>
                    </a:tc>
                    <a:extLst>
                      <a:ext uri="{0D108BD9-81ED-4DB2-BD59-A6C34878D82A}">
                        <a16:rowId xmlns:a16="http://schemas.microsoft.com/office/drawing/2014/main" val="392159163"/>
                      </a:ext>
                    </a:extLst>
                  </a:tr>
                  <a:tr h="604498">
                    <a:tc>
                      <a:txBody>
                        <a:bodyPr/>
                        <a:lstStyle/>
                        <a:p>
                          <a:pPr algn="l"/>
                          <a:r>
                            <a:rPr lang="en-AU" b="1" dirty="0">
                              <a:latin typeface="+mj-lt"/>
                            </a:rPr>
                            <a:t>Domain</a:t>
                          </a:r>
                        </a:p>
                      </a:txBody>
                      <a:tcPr/>
                    </a:tc>
                    <a:tc>
                      <a:txBody>
                        <a:bodyPr/>
                        <a:lstStyle/>
                        <a:p>
                          <a:pPr algn="l"/>
                          <a:r>
                            <a:rPr lang="en-AU" b="0" dirty="0"/>
                            <a:t>All real </a:t>
                          </a:r>
                          <a14:m>
                            <m:oMath xmlns:m="http://schemas.openxmlformats.org/officeDocument/2006/math">
                              <m:r>
                                <a:rPr lang="en-AU" b="0" i="1" smtClean="0">
                                  <a:latin typeface="Cambria Math" panose="02040503050406030204" pitchFamily="18" charset="0"/>
                                </a:rPr>
                                <m:t>𝑥</m:t>
                              </m:r>
                            </m:oMath>
                          </a14:m>
                          <a:endParaRPr lang="en-AU" i="0" dirty="0"/>
                        </a:p>
                      </a:txBody>
                      <a:tcPr/>
                    </a:tc>
                    <a:tc>
                      <a:txBody>
                        <a:bodyPr/>
                        <a:lstStyle/>
                        <a:p>
                          <a:pPr algn="ctr"/>
                          <a:r>
                            <a:rPr lang="en-AU" dirty="0">
                              <a:latin typeface="+mn-lt"/>
                            </a:rPr>
                            <a:t>All real </a:t>
                          </a:r>
                          <a14:m>
                            <m:oMath xmlns:m="http://schemas.openxmlformats.org/officeDocument/2006/math">
                              <m:r>
                                <a:rPr lang="en-AU" b="0" i="1" smtClean="0">
                                  <a:latin typeface="Cambria Math" panose="02040503050406030204" pitchFamily="18" charset="0"/>
                                </a:rPr>
                                <m:t>𝑥</m:t>
                              </m:r>
                            </m:oMath>
                          </a14:m>
                          <a:r>
                            <a:rPr lang="en-AU" dirty="0">
                              <a:latin typeface="+mn-lt"/>
                            </a:rPr>
                            <a:t> </a:t>
                          </a:r>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 ∞)</m:t>
                                </m:r>
                              </m:oMath>
                            </m:oMathPara>
                          </a14:m>
                          <a:endParaRPr lang="en-AU" dirty="0"/>
                        </a:p>
                      </a:txBody>
                      <a:tcPr/>
                    </a:tc>
                    <a:extLst>
                      <a:ext uri="{0D108BD9-81ED-4DB2-BD59-A6C34878D82A}">
                        <a16:rowId xmlns:a16="http://schemas.microsoft.com/office/drawing/2014/main" val="2636976984"/>
                      </a:ext>
                    </a:extLst>
                  </a:tr>
                  <a:tr h="679377">
                    <a:tc>
                      <a:txBody>
                        <a:bodyPr/>
                        <a:lstStyle/>
                        <a:p>
                          <a:pPr algn="l"/>
                          <a:r>
                            <a:rPr lang="en-AU" b="1" dirty="0">
                              <a:latin typeface="+mj-lt"/>
                            </a:rPr>
                            <a:t>Range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b="0" i="1" dirty="0" smtClean="0">
                                  <a:latin typeface="Cambria Math" panose="02040503050406030204" pitchFamily="18" charset="0"/>
                                </a:rPr>
                                <m:t>𝑦</m:t>
                              </m:r>
                              <m:r>
                                <a:rPr lang="en-AU" b="0" i="1" dirty="0" smtClean="0">
                                  <a:latin typeface="Cambria Math" panose="02040503050406030204" pitchFamily="18" charset="0"/>
                                </a:rPr>
                                <m:t> </m:t>
                              </m:r>
                            </m:oMath>
                          </a14:m>
                          <a:r>
                            <a:rPr lang="en-AU" dirty="0"/>
                            <a:t>greater than zero</a:t>
                          </a:r>
                        </a:p>
                        <a:p>
                          <a:pPr algn="l"/>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𝑦</m:t>
                                </m:r>
                                <m:r>
                                  <a:rPr lang="en-AU" b="0" i="1" smtClean="0">
                                    <a:latin typeface="Cambria Math" panose="02040503050406030204" pitchFamily="18" charset="0"/>
                                  </a:rPr>
                                  <m:t>&gt;0</m:t>
                                </m:r>
                              </m:oMath>
                            </m:oMathPara>
                          </a14:m>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 ∞)</m:t>
                                </m:r>
                              </m:oMath>
                            </m:oMathPara>
                          </a14:m>
                          <a:endParaRPr lang="en-AU" dirty="0"/>
                        </a:p>
                      </a:txBody>
                      <a:tcPr/>
                    </a:tc>
                    <a:extLst>
                      <a:ext uri="{0D108BD9-81ED-4DB2-BD59-A6C34878D82A}">
                        <a16:rowId xmlns:a16="http://schemas.microsoft.com/office/drawing/2014/main" val="1717616063"/>
                      </a:ext>
                    </a:extLst>
                  </a:tr>
                </a:tbl>
              </a:graphicData>
            </a:graphic>
          </p:graphicFrame>
        </mc:Choice>
        <mc:Fallback xmlns="">
          <p:graphicFrame>
            <p:nvGraphicFramePr>
              <p:cNvPr id="2" name="Table 1" descr="A table showing the worded description, the inequalities and interval notation for domain and range. ">
                <a:extLst>
                  <a:ext uri="{FF2B5EF4-FFF2-40B4-BE49-F238E27FC236}">
                    <a16:creationId xmlns:a16="http://schemas.microsoft.com/office/drawing/2014/main" id="{FF369B58-C5FA-C568-BD5F-7CB077F74E83}"/>
                  </a:ext>
                </a:extLst>
              </p:cNvPr>
              <p:cNvGraphicFramePr>
                <a:graphicFrameLocks noGrp="1"/>
              </p:cNvGraphicFramePr>
              <p:nvPr>
                <p:extLst>
                  <p:ext uri="{D42A27DB-BD31-4B8C-83A1-F6EECF244321}">
                    <p14:modId xmlns:p14="http://schemas.microsoft.com/office/powerpoint/2010/main" val="2902194654"/>
                  </p:ext>
                </p:extLst>
              </p:nvPr>
            </p:nvGraphicFramePr>
            <p:xfrm>
              <a:off x="359999" y="5010494"/>
              <a:ext cx="10765359" cy="1685506"/>
            </p:xfrm>
            <a:graphic>
              <a:graphicData uri="http://schemas.openxmlformats.org/drawingml/2006/table">
                <a:tbl>
                  <a:tblPr firstRow="1" bandRow="1">
                    <a:tableStyleId>{69012ECD-51FC-41F1-AA8D-1B2483CD663E}</a:tableStyleId>
                  </a:tblPr>
                  <a:tblGrid>
                    <a:gridCol w="1358513">
                      <a:extLst>
                        <a:ext uri="{9D8B030D-6E8A-4147-A177-3AD203B41FA5}">
                          <a16:colId xmlns:a16="http://schemas.microsoft.com/office/drawing/2014/main" val="934534683"/>
                        </a:ext>
                      </a:extLst>
                    </a:gridCol>
                    <a:gridCol w="4244297">
                      <a:extLst>
                        <a:ext uri="{9D8B030D-6E8A-4147-A177-3AD203B41FA5}">
                          <a16:colId xmlns:a16="http://schemas.microsoft.com/office/drawing/2014/main" val="4000870861"/>
                        </a:ext>
                      </a:extLst>
                    </a:gridCol>
                    <a:gridCol w="2703142">
                      <a:extLst>
                        <a:ext uri="{9D8B030D-6E8A-4147-A177-3AD203B41FA5}">
                          <a16:colId xmlns:a16="http://schemas.microsoft.com/office/drawing/2014/main" val="3631259123"/>
                        </a:ext>
                      </a:extLst>
                    </a:gridCol>
                    <a:gridCol w="2459407">
                      <a:extLst>
                        <a:ext uri="{9D8B030D-6E8A-4147-A177-3AD203B41FA5}">
                          <a16:colId xmlns:a16="http://schemas.microsoft.com/office/drawing/2014/main" val="2079408458"/>
                        </a:ext>
                      </a:extLst>
                    </a:gridCol>
                  </a:tblGrid>
                  <a:tr h="401631">
                    <a:tc>
                      <a:txBody>
                        <a:bodyPr/>
                        <a:lstStyle/>
                        <a:p>
                          <a:pPr algn="l"/>
                          <a:endParaRPr lang="en-AU" dirty="0">
                            <a:latin typeface="+mj-lt"/>
                          </a:endParaRPr>
                        </a:p>
                      </a:txBody>
                      <a:tcPr/>
                    </a:tc>
                    <a:tc>
                      <a:txBody>
                        <a:bodyPr/>
                        <a:lstStyle/>
                        <a:p>
                          <a:pPr algn="l"/>
                          <a:r>
                            <a:rPr lang="en-AU" dirty="0">
                              <a:latin typeface="+mj-lt"/>
                            </a:rPr>
                            <a:t>Worded description</a:t>
                          </a:r>
                        </a:p>
                      </a:txBody>
                      <a:tcPr/>
                    </a:tc>
                    <a:tc>
                      <a:txBody>
                        <a:bodyPr/>
                        <a:lstStyle/>
                        <a:p>
                          <a:pPr algn="ctr"/>
                          <a:r>
                            <a:rPr lang="en-AU" dirty="0">
                              <a:latin typeface="+mj-lt"/>
                            </a:rPr>
                            <a:t>Inequality, if possible</a:t>
                          </a:r>
                        </a:p>
                      </a:txBody>
                      <a:tcPr/>
                    </a:tc>
                    <a:tc>
                      <a:txBody>
                        <a:bodyPr/>
                        <a:lstStyle/>
                        <a:p>
                          <a:pPr algn="ctr"/>
                          <a:r>
                            <a:rPr lang="en-AU" dirty="0">
                              <a:latin typeface="+mj-lt"/>
                            </a:rPr>
                            <a:t>Interval notation</a:t>
                          </a:r>
                        </a:p>
                      </a:txBody>
                      <a:tcPr/>
                    </a:tc>
                    <a:extLst>
                      <a:ext uri="{0D108BD9-81ED-4DB2-BD59-A6C34878D82A}">
                        <a16:rowId xmlns:a16="http://schemas.microsoft.com/office/drawing/2014/main" val="392159163"/>
                      </a:ext>
                    </a:extLst>
                  </a:tr>
                  <a:tr h="604498">
                    <a:tc>
                      <a:txBody>
                        <a:bodyPr/>
                        <a:lstStyle/>
                        <a:p>
                          <a:pPr algn="l"/>
                          <a:r>
                            <a:rPr lang="en-AU" b="1" dirty="0">
                              <a:latin typeface="+mj-lt"/>
                            </a:rPr>
                            <a:t>Domain</a:t>
                          </a:r>
                        </a:p>
                      </a:txBody>
                      <a:tcPr/>
                    </a:tc>
                    <a:tc>
                      <a:txBody>
                        <a:bodyPr/>
                        <a:lstStyle/>
                        <a:p>
                          <a:endParaRPr lang="en-US"/>
                        </a:p>
                      </a:txBody>
                      <a:tcPr>
                        <a:blipFill>
                          <a:blip r:embed="rId5"/>
                          <a:stretch>
                            <a:fillRect l="-32138" t="-71000" r="-121664" b="-113000"/>
                          </a:stretch>
                        </a:blipFill>
                      </a:tcPr>
                    </a:tc>
                    <a:tc>
                      <a:txBody>
                        <a:bodyPr/>
                        <a:lstStyle/>
                        <a:p>
                          <a:endParaRPr lang="en-US"/>
                        </a:p>
                      </a:txBody>
                      <a:tcPr>
                        <a:blipFill>
                          <a:blip r:embed="rId5"/>
                          <a:stretch>
                            <a:fillRect l="-207901" t="-71000" r="-91422" b="-113000"/>
                          </a:stretch>
                        </a:blipFill>
                      </a:tcPr>
                    </a:tc>
                    <a:tc>
                      <a:txBody>
                        <a:bodyPr/>
                        <a:lstStyle/>
                        <a:p>
                          <a:endParaRPr lang="en-US"/>
                        </a:p>
                      </a:txBody>
                      <a:tcPr>
                        <a:blipFill>
                          <a:blip r:embed="rId5"/>
                          <a:stretch>
                            <a:fillRect l="-337624" t="-71000" r="-248" b="-113000"/>
                          </a:stretch>
                        </a:blipFill>
                      </a:tcPr>
                    </a:tc>
                    <a:extLst>
                      <a:ext uri="{0D108BD9-81ED-4DB2-BD59-A6C34878D82A}">
                        <a16:rowId xmlns:a16="http://schemas.microsoft.com/office/drawing/2014/main" val="2636976984"/>
                      </a:ext>
                    </a:extLst>
                  </a:tr>
                  <a:tr h="679377">
                    <a:tc>
                      <a:txBody>
                        <a:bodyPr/>
                        <a:lstStyle/>
                        <a:p>
                          <a:pPr algn="l"/>
                          <a:r>
                            <a:rPr lang="en-AU" b="1" dirty="0">
                              <a:latin typeface="+mj-lt"/>
                            </a:rPr>
                            <a:t>Range</a:t>
                          </a:r>
                        </a:p>
                      </a:txBody>
                      <a:tcPr/>
                    </a:tc>
                    <a:tc>
                      <a:txBody>
                        <a:bodyPr/>
                        <a:lstStyle/>
                        <a:p>
                          <a:endParaRPr lang="en-US"/>
                        </a:p>
                      </a:txBody>
                      <a:tcPr>
                        <a:blipFill>
                          <a:blip r:embed="rId5"/>
                          <a:stretch>
                            <a:fillRect l="-32138" t="-152679" r="-121664" b="-893"/>
                          </a:stretch>
                        </a:blipFill>
                      </a:tcPr>
                    </a:tc>
                    <a:tc>
                      <a:txBody>
                        <a:bodyPr/>
                        <a:lstStyle/>
                        <a:p>
                          <a:endParaRPr lang="en-US"/>
                        </a:p>
                      </a:txBody>
                      <a:tcPr>
                        <a:blipFill>
                          <a:blip r:embed="rId5"/>
                          <a:stretch>
                            <a:fillRect l="-207901" t="-152679" r="-91422" b="-893"/>
                          </a:stretch>
                        </a:blipFill>
                      </a:tcPr>
                    </a:tc>
                    <a:tc>
                      <a:txBody>
                        <a:bodyPr/>
                        <a:lstStyle/>
                        <a:p>
                          <a:endParaRPr lang="en-US"/>
                        </a:p>
                      </a:txBody>
                      <a:tcPr>
                        <a:blipFill>
                          <a:blip r:embed="rId5"/>
                          <a:stretch>
                            <a:fillRect l="-337624" t="-152679" r="-248" b="-893"/>
                          </a:stretch>
                        </a:blipFill>
                      </a:tcPr>
                    </a:tc>
                    <a:extLst>
                      <a:ext uri="{0D108BD9-81ED-4DB2-BD59-A6C34878D82A}">
                        <a16:rowId xmlns:a16="http://schemas.microsoft.com/office/drawing/2014/main" val="1717616063"/>
                      </a:ext>
                    </a:extLst>
                  </a:tr>
                </a:tbl>
              </a:graphicData>
            </a:graphic>
          </p:graphicFrame>
        </mc:Fallback>
      </mc:AlternateContent>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FA608D91-43CB-8D69-E79C-5D3D87292615}"/>
                  </a:ext>
                </a:extLst>
              </p:cNvPr>
              <p:cNvSpPr/>
              <p:nvPr/>
            </p:nvSpPr>
            <p:spPr>
              <a:xfrm>
                <a:off x="8759021" y="1133480"/>
                <a:ext cx="3072980" cy="2388445"/>
              </a:xfrm>
              <a:prstGeom prst="wedgeRoundRectCallout">
                <a:avLst>
                  <a:gd name="adj1" fmla="val -20414"/>
                  <a:gd name="adj2" fmla="val 829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Curved parentheses </a:t>
                </a:r>
                <a14:m>
                  <m:oMath xmlns:m="http://schemas.openxmlformats.org/officeDocument/2006/math">
                    <m:r>
                      <a:rPr lang="en-AU" sz="1800" i="1" dirty="0" smtClean="0">
                        <a:latin typeface="Cambria Math" panose="02040503050406030204" pitchFamily="18" charset="0"/>
                      </a:rPr>
                      <m:t>(</m:t>
                    </m:r>
                    <m:r>
                      <a:rPr lang="en-AU" sz="1800" b="0" i="1" dirty="0" smtClean="0">
                        <a:latin typeface="Cambria Math" panose="02040503050406030204" pitchFamily="18" charset="0"/>
                      </a:rPr>
                      <m:t> </m:t>
                    </m:r>
                    <m:r>
                      <a:rPr lang="en-AU" sz="1800" i="1" dirty="0" smtClean="0">
                        <a:latin typeface="Cambria Math" panose="02040503050406030204" pitchFamily="18" charset="0"/>
                      </a:rPr>
                      <m:t>)</m:t>
                    </m:r>
                  </m:oMath>
                </a14:m>
                <a:r>
                  <a:rPr lang="en-AU" sz="1800" dirty="0"/>
                  <a:t> are open, the number escapes and is excluded.</a:t>
                </a:r>
              </a:p>
              <a:p>
                <a:pPr>
                  <a:lnSpc>
                    <a:spcPct val="150000"/>
                  </a:lnSpc>
                  <a:spcAft>
                    <a:spcPts val="1200"/>
                  </a:spcAft>
                </a:pPr>
                <a:r>
                  <a:rPr lang="en-AU" sz="1800" dirty="0"/>
                  <a:t>They work like </a:t>
                </a:r>
                <a:br>
                  <a:rPr lang="en-AU" sz="1800" dirty="0"/>
                </a:br>
                <a14:m>
                  <m:oMath xmlns:m="http://schemas.openxmlformats.org/officeDocument/2006/math">
                    <m:r>
                      <a:rPr lang="en-AU" sz="1800" b="0" i="1" smtClean="0">
                        <a:latin typeface="Cambria Math" panose="02040503050406030204" pitchFamily="18" charset="0"/>
                      </a:rPr>
                      <m:t>&lt;</m:t>
                    </m:r>
                  </m:oMath>
                </a14:m>
                <a:r>
                  <a:rPr lang="en-AU" sz="1800" dirty="0"/>
                  <a:t> or </a:t>
                </a:r>
                <a14:m>
                  <m:oMath xmlns:m="http://schemas.openxmlformats.org/officeDocument/2006/math">
                    <m:r>
                      <a:rPr lang="en-AU" sz="1800" b="0" i="1" smtClean="0">
                        <a:latin typeface="Cambria Math" panose="02040503050406030204" pitchFamily="18" charset="0"/>
                      </a:rPr>
                      <m:t>&gt;</m:t>
                    </m:r>
                  </m:oMath>
                </a14:m>
                <a:r>
                  <a:rPr lang="en-AU" sz="1800" dirty="0"/>
                  <a:t>.</a:t>
                </a:r>
              </a:p>
            </p:txBody>
          </p:sp>
        </mc:Choice>
        <mc:Fallback xmlns="">
          <p:sp>
            <p:nvSpPr>
              <p:cNvPr id="10" name="Speech Bubble: Rectangle with Corners Rounded 9">
                <a:extLst>
                  <a:ext uri="{FF2B5EF4-FFF2-40B4-BE49-F238E27FC236}">
                    <a16:creationId xmlns:a16="http://schemas.microsoft.com/office/drawing/2014/main" id="{FA608D91-43CB-8D69-E79C-5D3D87292615}"/>
                  </a:ext>
                </a:extLst>
              </p:cNvPr>
              <p:cNvSpPr>
                <a:spLocks noRot="1" noChangeAspect="1" noMove="1" noResize="1" noEditPoints="1" noAdjustHandles="1" noChangeArrowheads="1" noChangeShapeType="1" noTextEdit="1"/>
              </p:cNvSpPr>
              <p:nvPr/>
            </p:nvSpPr>
            <p:spPr>
              <a:xfrm>
                <a:off x="8759021" y="1133480"/>
                <a:ext cx="3072980" cy="2388445"/>
              </a:xfrm>
              <a:prstGeom prst="wedgeRoundRectCallout">
                <a:avLst>
                  <a:gd name="adj1" fmla="val -20414"/>
                  <a:gd name="adj2" fmla="val 82951"/>
                  <a:gd name="adj3" fmla="val 16667"/>
                </a:avLst>
              </a:prstGeom>
              <a:blipFill>
                <a:blip r:embed="rId6"/>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81B6F65-0689-CE2F-43DB-A03E0715D8D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407911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D5496-F95F-7712-1BF2-40289FF83B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2E7513-52E8-92DC-92B7-8987E47FE1DA}"/>
              </a:ext>
            </a:extLst>
          </p:cNvPr>
          <p:cNvSpPr>
            <a:spLocks noGrp="1"/>
          </p:cNvSpPr>
          <p:nvPr>
            <p:ph type="title"/>
          </p:nvPr>
        </p:nvSpPr>
        <p:spPr/>
        <p:txBody>
          <a:bodyPr/>
          <a:lstStyle/>
          <a:p>
            <a:r>
              <a:rPr lang="en-AU" dirty="0">
                <a:latin typeface="+mj-lt"/>
                <a:cs typeface="Arial"/>
              </a:rPr>
              <a:t>Interval notation (5)</a:t>
            </a:r>
          </a:p>
        </p:txBody>
      </p:sp>
      <p:sp>
        <p:nvSpPr>
          <p:cNvPr id="12" name="Text Placeholder 11">
            <a:extLst>
              <a:ext uri="{FF2B5EF4-FFF2-40B4-BE49-F238E27FC236}">
                <a16:creationId xmlns:a16="http://schemas.microsoft.com/office/drawing/2014/main" id="{7A806E75-3FEB-A321-DEAB-C6CAF141A224}"/>
              </a:ext>
            </a:extLst>
          </p:cNvPr>
          <p:cNvSpPr>
            <a:spLocks noGrp="1"/>
          </p:cNvSpPr>
          <p:nvPr>
            <p:ph type="body" sz="quarter" idx="18"/>
          </p:nvPr>
        </p:nvSpPr>
        <p:spPr>
          <a:xfrm>
            <a:off x="359999" y="982520"/>
            <a:ext cx="11483999" cy="310015"/>
          </a:xfrm>
        </p:spPr>
        <p:txBody>
          <a:bodyPr/>
          <a:lstStyle/>
          <a:p>
            <a:r>
              <a:rPr lang="en-AU" dirty="0">
                <a:latin typeface="+mj-lt"/>
              </a:rPr>
              <a:t>Example 3</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CFF52DF2-ACDA-BE33-C686-59D8CE18DB00}"/>
                  </a:ext>
                </a:extLst>
              </p:cNvPr>
              <p:cNvSpPr>
                <a:spLocks noGrp="1"/>
              </p:cNvSpPr>
              <p:nvPr>
                <p:ph sz="quarter" idx="19"/>
              </p:nvPr>
            </p:nvSpPr>
            <p:spPr>
              <a:xfrm>
                <a:off x="359999" y="1573208"/>
                <a:ext cx="3715472" cy="914353"/>
              </a:xfrm>
            </p:spPr>
            <p:txBody>
              <a:bodyPr/>
              <a:lstStyle/>
              <a:p>
                <a:r>
                  <a:rPr lang="en-AU" sz="1800" dirty="0">
                    <a:latin typeface="+mn-lt"/>
                  </a:rPr>
                  <a:t>Consider: </a:t>
                </a:r>
                <a14:m>
                  <m:oMath xmlns:m="http://schemas.openxmlformats.org/officeDocument/2006/math">
                    <m:r>
                      <a:rPr lang="en-AU" sz="1800" i="1" smtClean="0">
                        <a:latin typeface="Cambria Math" panose="02040503050406030204" pitchFamily="18" charset="0"/>
                      </a:rPr>
                      <m:t>𝑓</m:t>
                    </m:r>
                    <m:d>
                      <m:dPr>
                        <m:ctrlPr>
                          <a:rPr lang="en-AU" sz="1800" i="1">
                            <a:latin typeface="Cambria Math" panose="02040503050406030204" pitchFamily="18" charset="0"/>
                          </a:rPr>
                        </m:ctrlPr>
                      </m:dPr>
                      <m:e>
                        <m:r>
                          <a:rPr lang="en-AU" sz="1800" i="1">
                            <a:latin typeface="Cambria Math" panose="02040503050406030204" pitchFamily="18" charset="0"/>
                          </a:rPr>
                          <m:t>𝑥</m:t>
                        </m:r>
                      </m:e>
                    </m:d>
                    <m:r>
                      <a:rPr lang="en-AU" sz="1800" i="1">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𝑥</m:t>
                        </m:r>
                      </m:den>
                    </m:f>
                  </m:oMath>
                </a14:m>
                <a:endParaRPr lang="en-AU" sz="1800" dirty="0">
                  <a:latin typeface="+mn-lt"/>
                </a:endParaRPr>
              </a:p>
              <a:p>
                <a:endParaRPr lang="en-AU" sz="1800" dirty="0">
                  <a:latin typeface="+mn-lt"/>
                </a:endParaRPr>
              </a:p>
              <a:p>
                <a:endParaRPr lang="en-AU" sz="1800" dirty="0">
                  <a:latin typeface="+mn-lt"/>
                </a:endParaRPr>
              </a:p>
              <a:p>
                <a:endParaRPr lang="en-AU" sz="1800" dirty="0">
                  <a:latin typeface="+mn-lt"/>
                </a:endParaRPr>
              </a:p>
            </p:txBody>
          </p:sp>
        </mc:Choice>
        <mc:Fallback xmlns="">
          <p:sp>
            <p:nvSpPr>
              <p:cNvPr id="7" name="Content Placeholder 6">
                <a:extLst>
                  <a:ext uri="{FF2B5EF4-FFF2-40B4-BE49-F238E27FC236}">
                    <a16:creationId xmlns:a16="http://schemas.microsoft.com/office/drawing/2014/main" id="{CFF52DF2-ACDA-BE33-C686-59D8CE18DB00}"/>
                  </a:ext>
                </a:extLst>
              </p:cNvPr>
              <p:cNvSpPr>
                <a:spLocks noGrp="1" noRot="1" noChangeAspect="1" noMove="1" noResize="1" noEditPoints="1" noAdjustHandles="1" noChangeArrowheads="1" noChangeShapeType="1" noTextEdit="1"/>
              </p:cNvSpPr>
              <p:nvPr>
                <p:ph sz="quarter" idx="19"/>
              </p:nvPr>
            </p:nvSpPr>
            <p:spPr>
              <a:xfrm>
                <a:off x="359999" y="1573208"/>
                <a:ext cx="3715472" cy="914353"/>
              </a:xfrm>
              <a:blipFill>
                <a:blip r:embed="rId3"/>
                <a:stretch>
                  <a:fillRect l="-3770"/>
                </a:stretch>
              </a:blipFill>
            </p:spPr>
            <p:txBody>
              <a:bodyPr/>
              <a:lstStyle/>
              <a:p>
                <a:r>
                  <a:rPr lang="en-AU">
                    <a:noFill/>
                  </a:rPr>
                  <a:t> </a:t>
                </a:r>
              </a:p>
            </p:txBody>
          </p:sp>
        </mc:Fallback>
      </mc:AlternateContent>
      <p:pic>
        <p:nvPicPr>
          <p:cNvPr id="9" name="Picture 8" descr="A graph of the reciprocal function y=2/x.">
            <a:extLst>
              <a:ext uri="{FF2B5EF4-FFF2-40B4-BE49-F238E27FC236}">
                <a16:creationId xmlns:a16="http://schemas.microsoft.com/office/drawing/2014/main" id="{B15A70DA-F779-8D41-F276-7161EF690D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6127" y="694411"/>
            <a:ext cx="3470404" cy="3586299"/>
          </a:xfrm>
          <a:prstGeom prst="rect">
            <a:avLst/>
          </a:prstGeom>
        </p:spPr>
      </p:pic>
      <mc:AlternateContent xmlns:mc="http://schemas.openxmlformats.org/markup-compatibility/2006" xmlns:a14="http://schemas.microsoft.com/office/drawing/2010/main">
        <mc:Choice Requires="a14">
          <p:graphicFrame>
            <p:nvGraphicFramePr>
              <p:cNvPr id="2" name="Table 1" descr="A table showing the worded description, the inequalities and interval notation for domain and range. ">
                <a:extLst>
                  <a:ext uri="{FF2B5EF4-FFF2-40B4-BE49-F238E27FC236}">
                    <a16:creationId xmlns:a16="http://schemas.microsoft.com/office/drawing/2014/main" id="{AF8EE050-9625-4801-5DA7-B5C49CE66857}"/>
                  </a:ext>
                </a:extLst>
              </p:cNvPr>
              <p:cNvGraphicFramePr>
                <a:graphicFrameLocks noGrp="1"/>
              </p:cNvGraphicFramePr>
              <p:nvPr>
                <p:extLst>
                  <p:ext uri="{D42A27DB-BD31-4B8C-83A1-F6EECF244321}">
                    <p14:modId xmlns:p14="http://schemas.microsoft.com/office/powerpoint/2010/main" val="1415235018"/>
                  </p:ext>
                </p:extLst>
              </p:nvPr>
            </p:nvGraphicFramePr>
            <p:xfrm>
              <a:off x="359999" y="4570419"/>
              <a:ext cx="10765359" cy="1685506"/>
            </p:xfrm>
            <a:graphic>
              <a:graphicData uri="http://schemas.openxmlformats.org/drawingml/2006/table">
                <a:tbl>
                  <a:tblPr firstRow="1" bandRow="1">
                    <a:tableStyleId>{69012ECD-51FC-41F1-AA8D-1B2483CD663E}</a:tableStyleId>
                  </a:tblPr>
                  <a:tblGrid>
                    <a:gridCol w="1358513">
                      <a:extLst>
                        <a:ext uri="{9D8B030D-6E8A-4147-A177-3AD203B41FA5}">
                          <a16:colId xmlns:a16="http://schemas.microsoft.com/office/drawing/2014/main" val="934534683"/>
                        </a:ext>
                      </a:extLst>
                    </a:gridCol>
                    <a:gridCol w="3905307">
                      <a:extLst>
                        <a:ext uri="{9D8B030D-6E8A-4147-A177-3AD203B41FA5}">
                          <a16:colId xmlns:a16="http://schemas.microsoft.com/office/drawing/2014/main" val="4000870861"/>
                        </a:ext>
                      </a:extLst>
                    </a:gridCol>
                    <a:gridCol w="3349592">
                      <a:extLst>
                        <a:ext uri="{9D8B030D-6E8A-4147-A177-3AD203B41FA5}">
                          <a16:colId xmlns:a16="http://schemas.microsoft.com/office/drawing/2014/main" val="3631259123"/>
                        </a:ext>
                      </a:extLst>
                    </a:gridCol>
                    <a:gridCol w="2151947">
                      <a:extLst>
                        <a:ext uri="{9D8B030D-6E8A-4147-A177-3AD203B41FA5}">
                          <a16:colId xmlns:a16="http://schemas.microsoft.com/office/drawing/2014/main" val="2079408458"/>
                        </a:ext>
                      </a:extLst>
                    </a:gridCol>
                  </a:tblGrid>
                  <a:tr h="401631">
                    <a:tc>
                      <a:txBody>
                        <a:bodyPr/>
                        <a:lstStyle/>
                        <a:p>
                          <a:pPr algn="l"/>
                          <a:endParaRPr lang="en-AU" dirty="0">
                            <a:latin typeface="+mj-lt"/>
                          </a:endParaRPr>
                        </a:p>
                      </a:txBody>
                      <a:tcPr/>
                    </a:tc>
                    <a:tc>
                      <a:txBody>
                        <a:bodyPr/>
                        <a:lstStyle/>
                        <a:p>
                          <a:pPr algn="l"/>
                          <a:r>
                            <a:rPr lang="en-AU" dirty="0">
                              <a:latin typeface="+mj-lt"/>
                            </a:rPr>
                            <a:t>Worded description</a:t>
                          </a:r>
                        </a:p>
                      </a:txBody>
                      <a:tcPr/>
                    </a:tc>
                    <a:tc>
                      <a:txBody>
                        <a:bodyPr/>
                        <a:lstStyle/>
                        <a:p>
                          <a:pPr algn="ctr"/>
                          <a:r>
                            <a:rPr lang="en-AU" dirty="0">
                              <a:latin typeface="+mj-lt"/>
                            </a:rPr>
                            <a:t>Using mathematical notation</a:t>
                          </a:r>
                        </a:p>
                      </a:txBody>
                      <a:tcPr/>
                    </a:tc>
                    <a:tc>
                      <a:txBody>
                        <a:bodyPr/>
                        <a:lstStyle/>
                        <a:p>
                          <a:pPr algn="ctr"/>
                          <a:r>
                            <a:rPr lang="en-AU" dirty="0">
                              <a:latin typeface="+mj-lt"/>
                            </a:rPr>
                            <a:t>Interval notation</a:t>
                          </a:r>
                        </a:p>
                      </a:txBody>
                      <a:tcPr/>
                    </a:tc>
                    <a:extLst>
                      <a:ext uri="{0D108BD9-81ED-4DB2-BD59-A6C34878D82A}">
                        <a16:rowId xmlns:a16="http://schemas.microsoft.com/office/drawing/2014/main" val="392159163"/>
                      </a:ext>
                    </a:extLst>
                  </a:tr>
                  <a:tr h="604498">
                    <a:tc>
                      <a:txBody>
                        <a:bodyPr/>
                        <a:lstStyle/>
                        <a:p>
                          <a:pPr algn="l"/>
                          <a:r>
                            <a:rPr lang="en-AU" b="1" dirty="0">
                              <a:latin typeface="+mj-lt"/>
                            </a:rPr>
                            <a:t>Domain</a:t>
                          </a:r>
                        </a:p>
                      </a:txBody>
                      <a:tcPr/>
                    </a:tc>
                    <a:tc>
                      <a:txBody>
                        <a:bodyPr/>
                        <a:lstStyle/>
                        <a:p>
                          <a:pPr algn="l"/>
                          <a:r>
                            <a:rPr lang="en-AU" b="0" dirty="0"/>
                            <a:t>All real </a:t>
                          </a:r>
                          <a14:m>
                            <m:oMath xmlns:m="http://schemas.openxmlformats.org/officeDocument/2006/math">
                              <m:r>
                                <a:rPr lang="en-AU" b="0" i="1" smtClean="0">
                                  <a:latin typeface="Cambria Math" panose="02040503050406030204" pitchFamily="18" charset="0"/>
                                </a:rPr>
                                <m:t>𝑥</m:t>
                              </m:r>
                            </m:oMath>
                          </a14:m>
                          <a:r>
                            <a:rPr lang="en-AU" i="0" dirty="0"/>
                            <a:t>, however</a:t>
                          </a:r>
                          <a:r>
                            <a:rPr lang="en-AU" i="0" baseline="0" dirty="0"/>
                            <a:t> </a:t>
                          </a:r>
                          <a14:m>
                            <m:oMath xmlns:m="http://schemas.openxmlformats.org/officeDocument/2006/math">
                              <m:r>
                                <a:rPr lang="en-AU" b="0" i="1" baseline="0" smtClean="0">
                                  <a:latin typeface="Cambria Math" panose="02040503050406030204" pitchFamily="18" charset="0"/>
                                </a:rPr>
                                <m:t>𝑥</m:t>
                              </m:r>
                            </m:oMath>
                          </a14:m>
                          <a:r>
                            <a:rPr lang="en-AU" i="0" dirty="0"/>
                            <a:t> cannot equal 0</a:t>
                          </a:r>
                        </a:p>
                      </a:txBody>
                      <a:tcPr/>
                    </a:tc>
                    <a:tc>
                      <a:txBody>
                        <a:bodyPr/>
                        <a:lstStyle/>
                        <a:p>
                          <a:pPr algn="ctr"/>
                          <a:r>
                            <a:rPr lang="en-AU" dirty="0">
                              <a:latin typeface="+mn-lt"/>
                            </a:rPr>
                            <a:t>All real </a:t>
                          </a:r>
                          <a14:m>
                            <m:oMath xmlns:m="http://schemas.openxmlformats.org/officeDocument/2006/math">
                              <m:r>
                                <a:rPr lang="en-AU" b="0" i="1" smtClean="0">
                                  <a:latin typeface="Cambria Math" panose="02040503050406030204" pitchFamily="18" charset="0"/>
                                </a:rPr>
                                <m:t>𝑥</m:t>
                              </m:r>
                            </m:oMath>
                          </a14:m>
                          <a:r>
                            <a:rPr lang="en-AU" dirty="0">
                              <a:latin typeface="+mn-lt"/>
                            </a:rPr>
                            <a: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≠0</m:t>
                              </m:r>
                            </m:oMath>
                          </a14:m>
                          <a:r>
                            <a:rPr lang="en-AU" dirty="0">
                              <a:latin typeface="+mn-lt"/>
                            </a:rPr>
                            <a:t> </a:t>
                          </a:r>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 0</m:t>
                                    </m:r>
                                  </m:e>
                                </m:d>
                                <m:r>
                                  <a:rPr lang="en-AU" b="0" i="1" smtClean="0">
                                    <a:latin typeface="Cambria Math" panose="02040503050406030204" pitchFamily="18" charset="0"/>
                                  </a:rPr>
                                  <m:t>∪(0, ∞)</m:t>
                                </m:r>
                              </m:oMath>
                            </m:oMathPara>
                          </a14:m>
                          <a:endParaRPr lang="en-AU" dirty="0"/>
                        </a:p>
                      </a:txBody>
                      <a:tcPr/>
                    </a:tc>
                    <a:extLst>
                      <a:ext uri="{0D108BD9-81ED-4DB2-BD59-A6C34878D82A}">
                        <a16:rowId xmlns:a16="http://schemas.microsoft.com/office/drawing/2014/main" val="2636976984"/>
                      </a:ext>
                    </a:extLst>
                  </a:tr>
                  <a:tr h="679377">
                    <a:tc>
                      <a:txBody>
                        <a:bodyPr/>
                        <a:lstStyle/>
                        <a:p>
                          <a:pPr algn="l"/>
                          <a:r>
                            <a:rPr lang="en-AU" b="1" dirty="0">
                              <a:latin typeface="+mj-lt"/>
                            </a:rPr>
                            <a:t>Range</a:t>
                          </a:r>
                        </a:p>
                      </a:txBody>
                      <a:tcPr/>
                    </a:tc>
                    <a:tc>
                      <a:txBody>
                        <a:bodyPr/>
                        <a:lstStyle/>
                        <a:p>
                          <a:pPr algn="l"/>
                          <a:r>
                            <a:rPr lang="en-AU" b="0" dirty="0"/>
                            <a:t>All</a:t>
                          </a:r>
                          <a:r>
                            <a:rPr lang="en-AU" b="0" baseline="0" dirty="0"/>
                            <a:t> real </a:t>
                          </a:r>
                          <a14:m>
                            <m:oMath xmlns:m="http://schemas.openxmlformats.org/officeDocument/2006/math">
                              <m:r>
                                <a:rPr lang="en-AU" b="0" i="1" dirty="0" smtClean="0">
                                  <a:latin typeface="Cambria Math" panose="02040503050406030204" pitchFamily="18" charset="0"/>
                                </a:rPr>
                                <m:t>𝑦</m:t>
                              </m:r>
                              <m:r>
                                <a:rPr lang="en-AU" b="0" i="1" dirty="0" smtClean="0">
                                  <a:latin typeface="Cambria Math" panose="02040503050406030204" pitchFamily="18" charset="0"/>
                                </a:rPr>
                                <m:t>, </m:t>
                              </m:r>
                            </m:oMath>
                          </a14:m>
                          <a:r>
                            <a:rPr lang="en-AU" dirty="0"/>
                            <a:t>however </a:t>
                          </a:r>
                          <a14:m>
                            <m:oMath xmlns:m="http://schemas.openxmlformats.org/officeDocument/2006/math">
                              <m:r>
                                <a:rPr lang="en-AU" b="0" i="1" smtClean="0">
                                  <a:latin typeface="Cambria Math" panose="02040503050406030204" pitchFamily="18" charset="0"/>
                                </a:rPr>
                                <m:t>𝑦</m:t>
                              </m:r>
                            </m:oMath>
                          </a14:m>
                          <a:r>
                            <a:rPr lang="en-AU" dirty="0"/>
                            <a:t> cannot equal 0</a:t>
                          </a:r>
                        </a:p>
                        <a:p>
                          <a:pPr algn="l"/>
                          <a:endParaRPr lang="en-AU" dirty="0"/>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dirty="0"/>
                            <a:t>All real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 </m:t>
                              </m:r>
                              <m:r>
                                <a:rPr lang="en-AU" b="0" i="1" smtClean="0">
                                  <a:latin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≠0</m:t>
                              </m:r>
                            </m:oMath>
                          </a14:m>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 0</m:t>
                                    </m:r>
                                  </m:e>
                                </m:d>
                                <m:r>
                                  <a:rPr lang="en-AU" b="0" i="1" smtClean="0">
                                    <a:latin typeface="Cambria Math" panose="02040503050406030204" pitchFamily="18" charset="0"/>
                                  </a:rPr>
                                  <m:t>∪(0, ∞)</m:t>
                                </m:r>
                              </m:oMath>
                            </m:oMathPara>
                          </a14:m>
                          <a:endParaRPr lang="en-AU" dirty="0"/>
                        </a:p>
                      </a:txBody>
                      <a:tcPr/>
                    </a:tc>
                    <a:extLst>
                      <a:ext uri="{0D108BD9-81ED-4DB2-BD59-A6C34878D82A}">
                        <a16:rowId xmlns:a16="http://schemas.microsoft.com/office/drawing/2014/main" val="1717616063"/>
                      </a:ext>
                    </a:extLst>
                  </a:tr>
                </a:tbl>
              </a:graphicData>
            </a:graphic>
          </p:graphicFrame>
        </mc:Choice>
        <mc:Fallback xmlns="">
          <p:graphicFrame>
            <p:nvGraphicFramePr>
              <p:cNvPr id="2" name="Table 1" descr="A table showing the worded description, the inequalities and interval notation for domain and range. ">
                <a:extLst>
                  <a:ext uri="{FF2B5EF4-FFF2-40B4-BE49-F238E27FC236}">
                    <a16:creationId xmlns:a16="http://schemas.microsoft.com/office/drawing/2014/main" id="{AF8EE050-9625-4801-5DA7-B5C49CE66857}"/>
                  </a:ext>
                </a:extLst>
              </p:cNvPr>
              <p:cNvGraphicFramePr>
                <a:graphicFrameLocks noGrp="1"/>
              </p:cNvGraphicFramePr>
              <p:nvPr>
                <p:extLst>
                  <p:ext uri="{D42A27DB-BD31-4B8C-83A1-F6EECF244321}">
                    <p14:modId xmlns:p14="http://schemas.microsoft.com/office/powerpoint/2010/main" val="1415235018"/>
                  </p:ext>
                </p:extLst>
              </p:nvPr>
            </p:nvGraphicFramePr>
            <p:xfrm>
              <a:off x="359999" y="4570419"/>
              <a:ext cx="10765359" cy="1685506"/>
            </p:xfrm>
            <a:graphic>
              <a:graphicData uri="http://schemas.openxmlformats.org/drawingml/2006/table">
                <a:tbl>
                  <a:tblPr firstRow="1" bandRow="1">
                    <a:tableStyleId>{69012ECD-51FC-41F1-AA8D-1B2483CD663E}</a:tableStyleId>
                  </a:tblPr>
                  <a:tblGrid>
                    <a:gridCol w="1358513">
                      <a:extLst>
                        <a:ext uri="{9D8B030D-6E8A-4147-A177-3AD203B41FA5}">
                          <a16:colId xmlns:a16="http://schemas.microsoft.com/office/drawing/2014/main" val="934534683"/>
                        </a:ext>
                      </a:extLst>
                    </a:gridCol>
                    <a:gridCol w="3905307">
                      <a:extLst>
                        <a:ext uri="{9D8B030D-6E8A-4147-A177-3AD203B41FA5}">
                          <a16:colId xmlns:a16="http://schemas.microsoft.com/office/drawing/2014/main" val="4000870861"/>
                        </a:ext>
                      </a:extLst>
                    </a:gridCol>
                    <a:gridCol w="3349592">
                      <a:extLst>
                        <a:ext uri="{9D8B030D-6E8A-4147-A177-3AD203B41FA5}">
                          <a16:colId xmlns:a16="http://schemas.microsoft.com/office/drawing/2014/main" val="3631259123"/>
                        </a:ext>
                      </a:extLst>
                    </a:gridCol>
                    <a:gridCol w="2151947">
                      <a:extLst>
                        <a:ext uri="{9D8B030D-6E8A-4147-A177-3AD203B41FA5}">
                          <a16:colId xmlns:a16="http://schemas.microsoft.com/office/drawing/2014/main" val="2079408458"/>
                        </a:ext>
                      </a:extLst>
                    </a:gridCol>
                  </a:tblGrid>
                  <a:tr h="401631">
                    <a:tc>
                      <a:txBody>
                        <a:bodyPr/>
                        <a:lstStyle/>
                        <a:p>
                          <a:pPr algn="l"/>
                          <a:endParaRPr lang="en-AU" dirty="0">
                            <a:latin typeface="+mj-lt"/>
                          </a:endParaRPr>
                        </a:p>
                      </a:txBody>
                      <a:tcPr/>
                    </a:tc>
                    <a:tc>
                      <a:txBody>
                        <a:bodyPr/>
                        <a:lstStyle/>
                        <a:p>
                          <a:pPr algn="l"/>
                          <a:r>
                            <a:rPr lang="en-AU" dirty="0">
                              <a:latin typeface="+mj-lt"/>
                            </a:rPr>
                            <a:t>Worded description</a:t>
                          </a:r>
                        </a:p>
                      </a:txBody>
                      <a:tcPr/>
                    </a:tc>
                    <a:tc>
                      <a:txBody>
                        <a:bodyPr/>
                        <a:lstStyle/>
                        <a:p>
                          <a:pPr algn="ctr"/>
                          <a:r>
                            <a:rPr lang="en-AU" dirty="0">
                              <a:latin typeface="+mj-lt"/>
                            </a:rPr>
                            <a:t>Using mathematical notation</a:t>
                          </a:r>
                        </a:p>
                      </a:txBody>
                      <a:tcPr/>
                    </a:tc>
                    <a:tc>
                      <a:txBody>
                        <a:bodyPr/>
                        <a:lstStyle/>
                        <a:p>
                          <a:pPr algn="ctr"/>
                          <a:r>
                            <a:rPr lang="en-AU" dirty="0">
                              <a:latin typeface="+mj-lt"/>
                            </a:rPr>
                            <a:t>Interval notation</a:t>
                          </a:r>
                        </a:p>
                      </a:txBody>
                      <a:tcPr/>
                    </a:tc>
                    <a:extLst>
                      <a:ext uri="{0D108BD9-81ED-4DB2-BD59-A6C34878D82A}">
                        <a16:rowId xmlns:a16="http://schemas.microsoft.com/office/drawing/2014/main" val="392159163"/>
                      </a:ext>
                    </a:extLst>
                  </a:tr>
                  <a:tr h="604498">
                    <a:tc>
                      <a:txBody>
                        <a:bodyPr/>
                        <a:lstStyle/>
                        <a:p>
                          <a:pPr algn="l"/>
                          <a:r>
                            <a:rPr lang="en-AU" b="1" dirty="0">
                              <a:latin typeface="+mj-lt"/>
                            </a:rPr>
                            <a:t>Domain</a:t>
                          </a:r>
                        </a:p>
                      </a:txBody>
                      <a:tcPr/>
                    </a:tc>
                    <a:tc>
                      <a:txBody>
                        <a:bodyPr/>
                        <a:lstStyle/>
                        <a:p>
                          <a:endParaRPr lang="en-US"/>
                        </a:p>
                      </a:txBody>
                      <a:tcPr>
                        <a:blipFill>
                          <a:blip r:embed="rId5"/>
                          <a:stretch>
                            <a:fillRect l="-34945" t="-71000" r="-141030" b="-113000"/>
                          </a:stretch>
                        </a:blipFill>
                      </a:tcPr>
                    </a:tc>
                    <a:tc>
                      <a:txBody>
                        <a:bodyPr/>
                        <a:lstStyle/>
                        <a:p>
                          <a:endParaRPr lang="en-US"/>
                        </a:p>
                      </a:txBody>
                      <a:tcPr>
                        <a:blipFill>
                          <a:blip r:embed="rId5"/>
                          <a:stretch>
                            <a:fillRect l="-157273" t="-71000" r="-64364" b="-113000"/>
                          </a:stretch>
                        </a:blipFill>
                      </a:tcPr>
                    </a:tc>
                    <a:tc>
                      <a:txBody>
                        <a:bodyPr/>
                        <a:lstStyle/>
                        <a:p>
                          <a:endParaRPr lang="en-US"/>
                        </a:p>
                      </a:txBody>
                      <a:tcPr>
                        <a:blipFill>
                          <a:blip r:embed="rId5"/>
                          <a:stretch>
                            <a:fillRect l="-400850" t="-71000" r="-283" b="-113000"/>
                          </a:stretch>
                        </a:blipFill>
                      </a:tcPr>
                    </a:tc>
                    <a:extLst>
                      <a:ext uri="{0D108BD9-81ED-4DB2-BD59-A6C34878D82A}">
                        <a16:rowId xmlns:a16="http://schemas.microsoft.com/office/drawing/2014/main" val="2636976984"/>
                      </a:ext>
                    </a:extLst>
                  </a:tr>
                  <a:tr h="679377">
                    <a:tc>
                      <a:txBody>
                        <a:bodyPr/>
                        <a:lstStyle/>
                        <a:p>
                          <a:pPr algn="l"/>
                          <a:r>
                            <a:rPr lang="en-AU" b="1" dirty="0">
                              <a:latin typeface="+mj-lt"/>
                            </a:rPr>
                            <a:t>Range</a:t>
                          </a:r>
                        </a:p>
                      </a:txBody>
                      <a:tcPr/>
                    </a:tc>
                    <a:tc>
                      <a:txBody>
                        <a:bodyPr/>
                        <a:lstStyle/>
                        <a:p>
                          <a:endParaRPr lang="en-US"/>
                        </a:p>
                      </a:txBody>
                      <a:tcPr>
                        <a:blipFill>
                          <a:blip r:embed="rId5"/>
                          <a:stretch>
                            <a:fillRect l="-34945" t="-152679" r="-141030" b="-893"/>
                          </a:stretch>
                        </a:blipFill>
                      </a:tcPr>
                    </a:tc>
                    <a:tc>
                      <a:txBody>
                        <a:bodyPr/>
                        <a:lstStyle/>
                        <a:p>
                          <a:endParaRPr lang="en-US"/>
                        </a:p>
                      </a:txBody>
                      <a:tcPr>
                        <a:blipFill>
                          <a:blip r:embed="rId5"/>
                          <a:stretch>
                            <a:fillRect l="-157273" t="-152679" r="-64364" b="-893"/>
                          </a:stretch>
                        </a:blipFill>
                      </a:tcPr>
                    </a:tc>
                    <a:tc>
                      <a:txBody>
                        <a:bodyPr/>
                        <a:lstStyle/>
                        <a:p>
                          <a:endParaRPr lang="en-US"/>
                        </a:p>
                      </a:txBody>
                      <a:tcPr>
                        <a:blipFill>
                          <a:blip r:embed="rId5"/>
                          <a:stretch>
                            <a:fillRect l="-400850" t="-152679" r="-283" b="-893"/>
                          </a:stretch>
                        </a:blipFill>
                      </a:tcPr>
                    </a:tc>
                    <a:extLst>
                      <a:ext uri="{0D108BD9-81ED-4DB2-BD59-A6C34878D82A}">
                        <a16:rowId xmlns:a16="http://schemas.microsoft.com/office/drawing/2014/main" val="1717616063"/>
                      </a:ext>
                    </a:extLst>
                  </a:tr>
                </a:tbl>
              </a:graphicData>
            </a:graphic>
          </p:graphicFrame>
        </mc:Fallback>
      </mc:AlternateContent>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5FA750E9-F9A9-486D-A2DF-E9ED3225674B}"/>
                  </a:ext>
                </a:extLst>
              </p:cNvPr>
              <p:cNvSpPr/>
              <p:nvPr/>
            </p:nvSpPr>
            <p:spPr>
              <a:xfrm>
                <a:off x="9016182" y="2917067"/>
                <a:ext cx="2091254" cy="1200532"/>
              </a:xfrm>
              <a:prstGeom prst="wedgeRoundRectCallout">
                <a:avLst>
                  <a:gd name="adj1" fmla="val 21016"/>
                  <a:gd name="adj2" fmla="val 767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b="0" dirty="0"/>
                  <a:t>What does the symbol </a:t>
                </a:r>
                <a14:m>
                  <m:oMath xmlns:m="http://schemas.openxmlformats.org/officeDocument/2006/math">
                    <m:r>
                      <a:rPr lang="en-AU" sz="1800" b="0" i="1" smtClean="0">
                        <a:latin typeface="Cambria Math" panose="02040503050406030204" pitchFamily="18" charset="0"/>
                      </a:rPr>
                      <m:t>∪</m:t>
                    </m:r>
                  </m:oMath>
                </a14:m>
                <a:r>
                  <a:rPr lang="en-AU" sz="1800" dirty="0"/>
                  <a:t> meant?</a:t>
                </a:r>
              </a:p>
            </p:txBody>
          </p:sp>
        </mc:Choice>
        <mc:Fallback xmlns="">
          <p:sp>
            <p:nvSpPr>
              <p:cNvPr id="5" name="Speech Bubble: Rectangle with Corners Rounded 4">
                <a:extLst>
                  <a:ext uri="{FF2B5EF4-FFF2-40B4-BE49-F238E27FC236}">
                    <a16:creationId xmlns:a16="http://schemas.microsoft.com/office/drawing/2014/main" id="{5FA750E9-F9A9-486D-A2DF-E9ED3225674B}"/>
                  </a:ext>
                </a:extLst>
              </p:cNvPr>
              <p:cNvSpPr>
                <a:spLocks noRot="1" noChangeAspect="1" noMove="1" noResize="1" noEditPoints="1" noAdjustHandles="1" noChangeArrowheads="1" noChangeShapeType="1" noTextEdit="1"/>
              </p:cNvSpPr>
              <p:nvPr/>
            </p:nvSpPr>
            <p:spPr>
              <a:xfrm>
                <a:off x="9016182" y="2917067"/>
                <a:ext cx="2091254" cy="1200532"/>
              </a:xfrm>
              <a:prstGeom prst="wedgeRoundRectCallout">
                <a:avLst>
                  <a:gd name="adj1" fmla="val 21016"/>
                  <a:gd name="adj2" fmla="val 76781"/>
                  <a:gd name="adj3" fmla="val 16667"/>
                </a:avLst>
              </a:prstGeom>
              <a:blipFill>
                <a:blip r:embed="rId6"/>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88AE9857-D967-44ED-D856-E5A83A0AF2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1278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979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effectLst/>
                <a:ea typeface="Calibri" panose="020F0502020204030204" pitchFamily="34" charset="0"/>
              </a:rPr>
              <a:t>To understand the concepts of domain and range </a:t>
            </a:r>
            <a:r>
              <a:rPr lang="en-AU" sz="2000" dirty="0">
                <a:ea typeface="Calibri" panose="020F0502020204030204" pitchFamily="34" charset="0"/>
              </a:rPr>
              <a:t>and how they apply to</a:t>
            </a:r>
            <a:r>
              <a:rPr lang="en-AU" sz="2000" dirty="0">
                <a:effectLst/>
                <a:ea typeface="Calibri" panose="020F0502020204030204" pitchFamily="34" charset="0"/>
              </a:rPr>
              <a:t> functions and relations</a:t>
            </a:r>
            <a:r>
              <a:rPr lang="en-AU" sz="2000" dirty="0">
                <a:cs typeface="Arial" panose="020B0604020202020204" pitchFamily="34" charset="0"/>
              </a:rPr>
              <a:t>.</a:t>
            </a:r>
          </a:p>
          <a:p>
            <a:pPr marL="342900" indent="-342900">
              <a:lnSpc>
                <a:spcPct val="150000"/>
              </a:lnSpc>
              <a:spcAft>
                <a:spcPts val="1200"/>
              </a:spcAft>
              <a:buFont typeface="Arial" panose="020B0604020202020204" pitchFamily="34" charset="0"/>
              <a:buChar char="•"/>
            </a:pPr>
            <a:r>
              <a:rPr lang="en-AU" sz="2000" dirty="0">
                <a:effectLst/>
                <a:ea typeface="Calibri" panose="020F0502020204030204" pitchFamily="34" charset="0"/>
              </a:rPr>
              <a:t>To be able to describe the domain and range of functions and relations.</a:t>
            </a:r>
            <a:endParaRPr lang="en-AU" sz="2000" dirty="0">
              <a:cs typeface="Arial" panose="020B0604020202020204" pitchFamily="34" charset="0"/>
            </a:endParaRP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effectLst/>
                <a:ea typeface="Calibri" panose="020F0502020204030204" pitchFamily="34" charset="0"/>
              </a:rPr>
              <a:t>I can define the domain and range of a function or relation.</a:t>
            </a:r>
          </a:p>
          <a:p>
            <a:pPr marL="342900" indent="-342900">
              <a:lnSpc>
                <a:spcPct val="150000"/>
              </a:lnSpc>
              <a:spcAft>
                <a:spcPts val="1200"/>
              </a:spcAft>
              <a:buFont typeface="Arial"/>
              <a:buChar char="•"/>
            </a:pPr>
            <a:r>
              <a:rPr lang="en-AU" sz="2000" dirty="0">
                <a:effectLst/>
                <a:ea typeface="Calibri" panose="020F0502020204030204" pitchFamily="34" charset="0"/>
              </a:rPr>
              <a:t>I can describe the domain and range using worded descriptions or inequalities</a:t>
            </a:r>
            <a:r>
              <a:rPr lang="en-AU" sz="2000" dirty="0">
                <a:ea typeface="+mn-lt"/>
                <a:cs typeface="Arial" panose="020B0604020202020204" pitchFamily="34" charset="0"/>
              </a:rPr>
              <a:t>.</a:t>
            </a:r>
          </a:p>
          <a:p>
            <a:pPr marL="342900" indent="-342900">
              <a:lnSpc>
                <a:spcPct val="150000"/>
              </a:lnSpc>
              <a:spcAft>
                <a:spcPts val="1200"/>
              </a:spcAft>
              <a:buFont typeface="Arial"/>
              <a:buChar char="•"/>
            </a:pPr>
            <a:r>
              <a:rPr lang="en-AU" sz="2000" dirty="0">
                <a:effectLst/>
                <a:ea typeface="Calibri" panose="020F0502020204030204" pitchFamily="34" charset="0"/>
              </a:rPr>
              <a:t>I can describe the domain and range using interval notation.</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1399024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16714-15F2-83E5-BDCD-4B1A5A211D0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E9ACE73-94B6-7476-6EA8-D9FECC41F24E}"/>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58433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68BBB-DC25-D2B1-2DD1-D40FDA970A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6D66E7-6782-407F-1A53-9CE774173EAE}"/>
              </a:ext>
            </a:extLst>
          </p:cNvPr>
          <p:cNvSpPr>
            <a:spLocks noGrp="1"/>
          </p:cNvSpPr>
          <p:nvPr>
            <p:ph type="title"/>
          </p:nvPr>
        </p:nvSpPr>
        <p:spPr/>
        <p:txBody>
          <a:bodyPr/>
          <a:lstStyle/>
          <a:p>
            <a:r>
              <a:rPr lang="en-AU" dirty="0">
                <a:latin typeface="+mj-lt"/>
              </a:rPr>
              <a:t>Domain</a:t>
            </a:r>
          </a:p>
        </p:txBody>
      </p:sp>
      <p:sp>
        <p:nvSpPr>
          <p:cNvPr id="4" name="Text Placeholder 3">
            <a:extLst>
              <a:ext uri="{FF2B5EF4-FFF2-40B4-BE49-F238E27FC236}">
                <a16:creationId xmlns:a16="http://schemas.microsoft.com/office/drawing/2014/main" id="{04542BBE-4861-E62A-18B7-45669CC4CCB0}"/>
              </a:ext>
              <a:ext uri="{C183D7F6-B498-43B3-948B-1728B52AA6E4}">
                <adec:decorative xmlns:adec="http://schemas.microsoft.com/office/drawing/2017/decorative" val="0"/>
              </a:ext>
            </a:extLst>
          </p:cNvPr>
          <p:cNvSpPr>
            <a:spLocks noGrp="1"/>
          </p:cNvSpPr>
          <p:nvPr>
            <p:ph type="body" sz="quarter" idx="18"/>
          </p:nvPr>
        </p:nvSpPr>
        <p:spPr/>
        <p:txBody>
          <a:bodyPr/>
          <a:lstStyle/>
          <a:p>
            <a:r>
              <a:rPr lang="en-AU" dirty="0">
                <a:latin typeface="+mj-lt"/>
              </a:rPr>
              <a:t>Definition</a:t>
            </a: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1CE0E19C-ACC9-5E9D-9F4C-0ACDE6694661}"/>
                  </a:ext>
                  <a:ext uri="{C183D7F6-B498-43B3-948B-1728B52AA6E4}">
                    <adec:decorative xmlns:adec="http://schemas.microsoft.com/office/drawing/2017/decorative" val="0"/>
                  </a:ext>
                </a:extLst>
              </p:cNvPr>
              <p:cNvSpPr/>
              <p:nvPr/>
            </p:nvSpPr>
            <p:spPr>
              <a:xfrm>
                <a:off x="226881" y="1567086"/>
                <a:ext cx="6228921" cy="1031735"/>
              </a:xfrm>
              <a:prstGeom prst="roundRect">
                <a:avLst/>
              </a:prstGeom>
              <a:solidFill>
                <a:schemeClr val="accent2">
                  <a:lumMod val="40000"/>
                  <a:lumOff val="60000"/>
                  <a:alpha val="32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The domain is the set of allowable values of </a:t>
                </a:r>
                <a14:m>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𝑥</m:t>
                    </m:r>
                  </m:oMath>
                </a14:m>
                <a:r>
                  <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rPr>
                  <a:t> in a function or relation. </a:t>
                </a:r>
              </a:p>
            </p:txBody>
          </p:sp>
        </mc:Choice>
        <mc:Fallback xmlns="">
          <p:sp>
            <p:nvSpPr>
              <p:cNvPr id="7" name="Rectangle: Rounded Corners 6">
                <a:extLst>
                  <a:ext uri="{FF2B5EF4-FFF2-40B4-BE49-F238E27FC236}">
                    <a16:creationId xmlns:a16="http://schemas.microsoft.com/office/drawing/2014/main" id="{1CE0E19C-ACC9-5E9D-9F4C-0ACDE6694661}"/>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226881" y="1567086"/>
                <a:ext cx="6228921" cy="1031735"/>
              </a:xfrm>
              <a:prstGeom prst="roundRect">
                <a:avLst/>
              </a:prstGeom>
              <a:blipFill>
                <a:blip r:embed="rId2"/>
                <a:stretch>
                  <a:fillRect l="-98" b="-6433"/>
                </a:stretch>
              </a:blipFill>
              <a:ln>
                <a:solidFill>
                  <a:schemeClr val="accent2">
                    <a:lumMod val="40000"/>
                    <a:lumOff val="60000"/>
                  </a:schemeClr>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C5FF7E9-6B20-DF7B-CDC5-758B72873464}"/>
                  </a:ext>
                  <a:ext uri="{C183D7F6-B498-43B3-948B-1728B52AA6E4}">
                    <adec:decorative xmlns:adec="http://schemas.microsoft.com/office/drawing/2017/decorative" val="0"/>
                  </a:ext>
                </a:extLst>
              </p:cNvPr>
              <p:cNvSpPr>
                <a:spLocks noGrp="1"/>
              </p:cNvSpPr>
              <p:nvPr>
                <p:ph type="body" sz="quarter" idx="17"/>
              </p:nvPr>
            </p:nvSpPr>
            <p:spPr>
              <a:xfrm>
                <a:off x="226881" y="2873372"/>
                <a:ext cx="6452280" cy="3228598"/>
              </a:xfrm>
            </p:spPr>
            <p:txBody>
              <a:bodyPr/>
              <a:lstStyle/>
              <a:p>
                <a:r>
                  <a:rPr lang="en-AU" dirty="0">
                    <a:latin typeface="+mn-lt"/>
                  </a:rPr>
                  <a:t>That is, the domain is the set of allowable inputs. </a:t>
                </a:r>
              </a:p>
              <a:p>
                <a:pPr>
                  <a:lnSpc>
                    <a:spcPct val="150000"/>
                  </a:lnSpc>
                </a:pPr>
                <a:r>
                  <a:rPr lang="en-AU" sz="2000" dirty="0">
                    <a:latin typeface="+mn-lt"/>
                  </a:rPr>
                  <a:t>For the function </a:t>
                </a:r>
                <a14:m>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+1</m:t>
                    </m:r>
                  </m:oMath>
                </a14:m>
                <a:r>
                  <a:rPr lang="en-AU" sz="2000" dirty="0">
                    <a:latin typeface="+mn-lt"/>
                  </a:rPr>
                  <a:t>, the domain is ‘</a:t>
                </a:r>
                <a:r>
                  <a:rPr lang="en-AU" sz="2000" i="1" dirty="0">
                    <a:latin typeface="+mn-lt"/>
                  </a:rPr>
                  <a:t>all real </a:t>
                </a:r>
                <a14:m>
                  <m:oMath xmlns:m="http://schemas.openxmlformats.org/officeDocument/2006/math">
                    <m:r>
                      <a:rPr lang="en-AU" sz="2000" b="0" i="1" smtClean="0">
                        <a:latin typeface="Cambria Math" panose="02040503050406030204" pitchFamily="18" charset="0"/>
                      </a:rPr>
                      <m:t>𝑥</m:t>
                    </m:r>
                  </m:oMath>
                </a14:m>
                <a:r>
                  <a:rPr lang="en-AU" sz="2000" dirty="0">
                    <a:latin typeface="+mn-lt"/>
                  </a:rPr>
                  <a:t>’.</a:t>
                </a:r>
              </a:p>
              <a:p>
                <a:endParaRPr lang="en-AU" dirty="0">
                  <a:latin typeface="+mn-lt"/>
                </a:endParaRPr>
              </a:p>
            </p:txBody>
          </p:sp>
        </mc:Choice>
        <mc:Fallback xmlns="">
          <p:sp>
            <p:nvSpPr>
              <p:cNvPr id="5" name="Text Placeholder 4">
                <a:extLst>
                  <a:ext uri="{FF2B5EF4-FFF2-40B4-BE49-F238E27FC236}">
                    <a16:creationId xmlns:a16="http://schemas.microsoft.com/office/drawing/2014/main" id="{FC5FF7E9-6B20-DF7B-CDC5-758B72873464}"/>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ph type="body" sz="quarter" idx="17"/>
              </p:nvPr>
            </p:nvSpPr>
            <p:spPr>
              <a:xfrm>
                <a:off x="226881" y="2873372"/>
                <a:ext cx="6452280" cy="3228598"/>
              </a:xfrm>
              <a:blipFill>
                <a:blip r:embed="rId3"/>
                <a:stretch>
                  <a:fillRect l="-236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630B89DC-BB49-4C0E-E06D-B1AB18496BA5}"/>
                  </a:ext>
                </a:extLst>
              </p:cNvPr>
              <p:cNvSpPr/>
              <p:nvPr/>
            </p:nvSpPr>
            <p:spPr>
              <a:xfrm>
                <a:off x="3722434" y="4487671"/>
                <a:ext cx="2733368" cy="937682"/>
              </a:xfrm>
              <a:prstGeom prst="wedgeRoundRectCallout">
                <a:avLst>
                  <a:gd name="adj1" fmla="val 21504"/>
                  <a:gd name="adj2" fmla="val -10291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What is meant by the phrase ‘all real </a:t>
                </a:r>
                <a14:m>
                  <m:oMath xmlns:m="http://schemas.openxmlformats.org/officeDocument/2006/math">
                    <m:r>
                      <a:rPr lang="en-AU" sz="2000" b="0" i="1" smtClean="0">
                        <a:latin typeface="Cambria Math" panose="02040503050406030204" pitchFamily="18" charset="0"/>
                      </a:rPr>
                      <m:t>𝑥</m:t>
                    </m:r>
                  </m:oMath>
                </a14:m>
                <a:r>
                  <a:rPr lang="en-AU" sz="2000" dirty="0"/>
                  <a:t>’?</a:t>
                </a:r>
              </a:p>
            </p:txBody>
          </p:sp>
        </mc:Choice>
        <mc:Fallback xmlns="">
          <p:sp>
            <p:nvSpPr>
              <p:cNvPr id="8" name="Speech Bubble: Rectangle with Corners Rounded 7">
                <a:extLst>
                  <a:ext uri="{FF2B5EF4-FFF2-40B4-BE49-F238E27FC236}">
                    <a16:creationId xmlns:a16="http://schemas.microsoft.com/office/drawing/2014/main" id="{630B89DC-BB49-4C0E-E06D-B1AB18496BA5}"/>
                  </a:ext>
                </a:extLst>
              </p:cNvPr>
              <p:cNvSpPr>
                <a:spLocks noRot="1" noChangeAspect="1" noMove="1" noResize="1" noEditPoints="1" noAdjustHandles="1" noChangeArrowheads="1" noChangeShapeType="1" noTextEdit="1"/>
              </p:cNvSpPr>
              <p:nvPr/>
            </p:nvSpPr>
            <p:spPr>
              <a:xfrm>
                <a:off x="3722434" y="4487671"/>
                <a:ext cx="2733368" cy="937682"/>
              </a:xfrm>
              <a:prstGeom prst="wedgeRoundRectCallout">
                <a:avLst>
                  <a:gd name="adj1" fmla="val 21504"/>
                  <a:gd name="adj2" fmla="val -102917"/>
                  <a:gd name="adj3" fmla="val 16667"/>
                </a:avLst>
              </a:prstGeom>
              <a:blipFill>
                <a:blip r:embed="rId4"/>
                <a:stretch>
                  <a:fillRect l="-444" r="-222" b="-7531"/>
                </a:stretch>
              </a:blipFill>
            </p:spPr>
            <p:txBody>
              <a:bodyPr/>
              <a:lstStyle/>
              <a:p>
                <a:r>
                  <a:rPr lang="en-AU">
                    <a:noFill/>
                  </a:rPr>
                  <a:t> </a:t>
                </a:r>
              </a:p>
            </p:txBody>
          </p:sp>
        </mc:Fallback>
      </mc:AlternateContent>
      <p:pic>
        <p:nvPicPr>
          <p:cNvPr id="6" name="Picture 5" descr="A graph of the line y=x+1. &#10;Two dashed lines from the x-axis indicate that x=-3 and x=2 are allowed inputs. ">
            <a:extLst>
              <a:ext uri="{FF2B5EF4-FFF2-40B4-BE49-F238E27FC236}">
                <a16:creationId xmlns:a16="http://schemas.microsoft.com/office/drawing/2014/main" id="{3870D014-92D7-A5E9-55CE-7F4FC005A8F4}"/>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41569" y="819101"/>
            <a:ext cx="4168346" cy="4215145"/>
          </a:xfrm>
          <a:prstGeom prst="rect">
            <a:avLst/>
          </a:prstGeom>
        </p:spPr>
      </p:pic>
      <p:sp>
        <p:nvSpPr>
          <p:cNvPr id="10" name="Speech Bubble: Rectangle with Corners Rounded 9">
            <a:extLst>
              <a:ext uri="{FF2B5EF4-FFF2-40B4-BE49-F238E27FC236}">
                <a16:creationId xmlns:a16="http://schemas.microsoft.com/office/drawing/2014/main" id="{EF3E848E-A17D-2DFF-A477-C414238F7141}"/>
              </a:ext>
            </a:extLst>
          </p:cNvPr>
          <p:cNvSpPr/>
          <p:nvPr/>
        </p:nvSpPr>
        <p:spPr>
          <a:xfrm>
            <a:off x="6556667" y="5113542"/>
            <a:ext cx="3407406" cy="1124903"/>
          </a:xfrm>
          <a:prstGeom prst="wedgeRoundRectCallout">
            <a:avLst>
              <a:gd name="adj1" fmla="val -20861"/>
              <a:gd name="adj2" fmla="val -8677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What do the arrows at each end of the line mean?</a:t>
            </a:r>
          </a:p>
        </p:txBody>
      </p:sp>
      <p:sp>
        <p:nvSpPr>
          <p:cNvPr id="2" name="Slide Number Placeholder 1">
            <a:extLst>
              <a:ext uri="{FF2B5EF4-FFF2-40B4-BE49-F238E27FC236}">
                <a16:creationId xmlns:a16="http://schemas.microsoft.com/office/drawing/2014/main" id="{35F861A5-E01C-ED76-3FBC-C7D2FE44D3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295422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15AF-2CD3-0AD9-2B3D-F1BD184EF5C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B3D0F7E3-8E18-47A6-EC92-B55AB501CFEE}"/>
                  </a:ext>
                </a:extLst>
              </p:cNvPr>
              <p:cNvSpPr>
                <a:spLocks noGrp="1"/>
              </p:cNvSpPr>
              <p:nvPr>
                <p:ph type="title"/>
              </p:nvPr>
            </p:nvSpPr>
            <p:spPr/>
            <p:txBody>
              <a:bodyPr/>
              <a:lstStyle/>
              <a:p>
                <a:r>
                  <a:rPr lang="en-AU" dirty="0">
                    <a:latin typeface="+mj-lt"/>
                  </a:rPr>
                  <a:t>All real </a:t>
                </a:r>
                <a14:m>
                  <m:oMath xmlns:m="http://schemas.openxmlformats.org/officeDocument/2006/math">
                    <m:r>
                      <a:rPr lang="en-AU" b="0" i="1" smtClean="0">
                        <a:latin typeface="Cambria Math" panose="02040503050406030204" pitchFamily="18" charset="0"/>
                      </a:rPr>
                      <m:t>𝑥</m:t>
                    </m:r>
                  </m:oMath>
                </a14:m>
                <a:endParaRPr lang="en-AU" dirty="0">
                  <a:latin typeface="+mj-lt"/>
                </a:endParaRPr>
              </a:p>
            </p:txBody>
          </p:sp>
        </mc:Choice>
        <mc:Fallback xmlns="">
          <p:sp>
            <p:nvSpPr>
              <p:cNvPr id="3" name="Title 2">
                <a:extLst>
                  <a:ext uri="{FF2B5EF4-FFF2-40B4-BE49-F238E27FC236}">
                    <a16:creationId xmlns:a16="http://schemas.microsoft.com/office/drawing/2014/main" id="{B3D0F7E3-8E18-47A6-EC92-B55AB501CFEE}"/>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AU">
                    <a:noFill/>
                  </a:rPr>
                  <a:t> </a:t>
                </a:r>
              </a:p>
            </p:txBody>
          </p:sp>
        </mc:Fallback>
      </mc:AlternateContent>
      <p:pic>
        <p:nvPicPr>
          <p:cNvPr id="11" name="Picture 10" descr="A Venn diagram of the real numbers, containing the rational numbers and the irrational numbers. The integers are contained within the real numbers.">
            <a:extLst>
              <a:ext uri="{FF2B5EF4-FFF2-40B4-BE49-F238E27FC236}">
                <a16:creationId xmlns:a16="http://schemas.microsoft.com/office/drawing/2014/main" id="{83CE74F3-975F-90CF-74F9-0A75E79EED7D}"/>
              </a:ext>
            </a:extLst>
          </p:cNvPr>
          <p:cNvPicPr>
            <a:picLocks noChangeAspect="1"/>
          </p:cNvPicPr>
          <p:nvPr/>
        </p:nvPicPr>
        <p:blipFill>
          <a:blip r:embed="rId4"/>
          <a:stretch>
            <a:fillRect/>
          </a:stretch>
        </p:blipFill>
        <p:spPr>
          <a:xfrm>
            <a:off x="318837" y="967270"/>
            <a:ext cx="11554327" cy="5331322"/>
          </a:xfrm>
          <a:prstGeom prst="rect">
            <a:avLst/>
          </a:prstGeom>
        </p:spPr>
      </p:pic>
      <p:sp>
        <p:nvSpPr>
          <p:cNvPr id="9" name="TextBox 8">
            <a:extLst>
              <a:ext uri="{FF2B5EF4-FFF2-40B4-BE49-F238E27FC236}">
                <a16:creationId xmlns:a16="http://schemas.microsoft.com/office/drawing/2014/main" id="{1D22F101-4C11-A0B2-1F90-6269B4D3AF5C}"/>
              </a:ext>
            </a:extLst>
          </p:cNvPr>
          <p:cNvSpPr txBox="1"/>
          <p:nvPr/>
        </p:nvSpPr>
        <p:spPr>
          <a:xfrm>
            <a:off x="2215087" y="4950069"/>
            <a:ext cx="7761825" cy="1112549"/>
          </a:xfrm>
          <a:prstGeom prst="rect">
            <a:avLst/>
          </a:prstGeom>
          <a:noFill/>
        </p:spPr>
        <p:txBody>
          <a:bodyPr wrap="square">
            <a:spAutoFit/>
          </a:bodyPr>
          <a:lstStyle/>
          <a:p>
            <a:pPr>
              <a:lnSpc>
                <a:spcPct val="150000"/>
              </a:lnSpc>
              <a:spcAft>
                <a:spcPts val="1200"/>
              </a:spcAft>
            </a:pPr>
            <a:r>
              <a:rPr lang="en-AU" sz="2000" dirty="0"/>
              <a:t>The </a:t>
            </a:r>
            <a:r>
              <a:rPr lang="en-AU" sz="2000" b="1" dirty="0">
                <a:solidFill>
                  <a:schemeClr val="accent1"/>
                </a:solidFill>
              </a:rPr>
              <a:t>real numbers</a:t>
            </a:r>
            <a:r>
              <a:rPr lang="en-AU" sz="2000" dirty="0">
                <a:solidFill>
                  <a:schemeClr val="accent1"/>
                </a:solidFill>
              </a:rPr>
              <a:t> </a:t>
            </a:r>
            <a:r>
              <a:rPr lang="en-AU" sz="2000" dirty="0"/>
              <a:t>are the set of all rational and irrational numbers.</a:t>
            </a:r>
          </a:p>
          <a:p>
            <a:pPr>
              <a:lnSpc>
                <a:spcPct val="150000"/>
              </a:lnSpc>
              <a:spcAft>
                <a:spcPts val="1200"/>
              </a:spcAft>
            </a:pPr>
            <a:r>
              <a:rPr lang="en-AU" sz="2000" dirty="0"/>
              <a:t>‘</a:t>
            </a:r>
            <a:r>
              <a:rPr lang="en-AU" sz="2000" b="1" dirty="0"/>
              <a:t>All real 𝑥</a:t>
            </a:r>
            <a:r>
              <a:rPr lang="en-AU" sz="2000" dirty="0"/>
              <a:t>’ means that 𝑥 can be any real number on the 𝑥-axis.</a:t>
            </a:r>
          </a:p>
        </p:txBody>
      </p:sp>
      <p:sp>
        <p:nvSpPr>
          <p:cNvPr id="2" name="Slide Number Placeholder 1">
            <a:extLst>
              <a:ext uri="{FF2B5EF4-FFF2-40B4-BE49-F238E27FC236}">
                <a16:creationId xmlns:a16="http://schemas.microsoft.com/office/drawing/2014/main" id="{341C4ABD-F028-F3AA-52DD-19D236F10E6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124416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22932-3A2D-6852-ECE0-7B2C7084DF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AC7540-7628-0F77-4EC6-35788256850A}"/>
              </a:ext>
            </a:extLst>
          </p:cNvPr>
          <p:cNvSpPr>
            <a:spLocks noGrp="1"/>
          </p:cNvSpPr>
          <p:nvPr>
            <p:ph type="title"/>
          </p:nvPr>
        </p:nvSpPr>
        <p:spPr/>
        <p:txBody>
          <a:bodyPr/>
          <a:lstStyle/>
          <a:p>
            <a:r>
              <a:rPr lang="en-AU" dirty="0">
                <a:latin typeface="+mj-lt"/>
              </a:rPr>
              <a:t>Range</a:t>
            </a:r>
          </a:p>
        </p:txBody>
      </p:sp>
      <p:sp>
        <p:nvSpPr>
          <p:cNvPr id="4" name="Text Placeholder 3">
            <a:extLst>
              <a:ext uri="{FF2B5EF4-FFF2-40B4-BE49-F238E27FC236}">
                <a16:creationId xmlns:a16="http://schemas.microsoft.com/office/drawing/2014/main" id="{E9DE0820-3ABD-C99E-E732-E99B70475E16}"/>
              </a:ext>
            </a:extLst>
          </p:cNvPr>
          <p:cNvSpPr>
            <a:spLocks noGrp="1"/>
          </p:cNvSpPr>
          <p:nvPr>
            <p:ph type="body" sz="quarter" idx="18"/>
          </p:nvPr>
        </p:nvSpPr>
        <p:spPr/>
        <p:txBody>
          <a:bodyPr/>
          <a:lstStyle/>
          <a:p>
            <a:r>
              <a:rPr lang="en-AU" dirty="0">
                <a:latin typeface="+mj-lt"/>
              </a:rPr>
              <a:t>Definition</a:t>
            </a:r>
          </a:p>
        </p:txBody>
      </p:sp>
      <p:sp>
        <p:nvSpPr>
          <p:cNvPr id="6" name="Rectangle: Rounded Corners 5">
            <a:extLst>
              <a:ext uri="{FF2B5EF4-FFF2-40B4-BE49-F238E27FC236}">
                <a16:creationId xmlns:a16="http://schemas.microsoft.com/office/drawing/2014/main" id="{132E836F-D375-ACA6-BD7C-F90C7BE51215}"/>
              </a:ext>
              <a:ext uri="{C183D7F6-B498-43B3-948B-1728B52AA6E4}">
                <adec:decorative xmlns:adec="http://schemas.microsoft.com/office/drawing/2017/decorative" val="0"/>
              </a:ext>
            </a:extLst>
          </p:cNvPr>
          <p:cNvSpPr/>
          <p:nvPr/>
        </p:nvSpPr>
        <p:spPr>
          <a:xfrm>
            <a:off x="226881" y="1567086"/>
            <a:ext cx="6228921" cy="1031735"/>
          </a:xfrm>
          <a:prstGeom prst="roundRect">
            <a:avLst/>
          </a:prstGeom>
          <a:solidFill>
            <a:schemeClr val="accent2">
              <a:lumMod val="40000"/>
              <a:lumOff val="60000"/>
              <a:alpha val="32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The range is the set of values of the dependent variable for which a function is defined. </a:t>
            </a:r>
            <a:endParaRPr kumimoji="0" lang="en-AU" sz="2000" b="0" i="0" u="none" strike="noStrike" kern="1200" cap="none" spc="0" normalizeH="0" baseline="0" noProof="0" dirty="0">
              <a:ln>
                <a:noFill/>
              </a:ln>
              <a:solidFill>
                <a:srgbClr val="22272B"/>
              </a:solidFill>
              <a:effectLst/>
              <a:uLnTx/>
              <a:uFillTx/>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502D98E-E414-7E4F-51AE-C1560DA5E3EF}"/>
                  </a:ext>
                </a:extLst>
              </p:cNvPr>
              <p:cNvSpPr>
                <a:spLocks noGrp="1"/>
              </p:cNvSpPr>
              <p:nvPr>
                <p:ph type="body" sz="quarter" idx="17"/>
              </p:nvPr>
            </p:nvSpPr>
            <p:spPr>
              <a:xfrm>
                <a:off x="360000" y="2873372"/>
                <a:ext cx="6332900" cy="1815531"/>
              </a:xfrm>
            </p:spPr>
            <p:txBody>
              <a:bodyPr/>
              <a:lstStyle/>
              <a:p>
                <a:r>
                  <a:rPr lang="en-AU" dirty="0">
                    <a:latin typeface="+mn-lt"/>
                  </a:rPr>
                  <a:t>That is, the range is the set of all possible outputs</a:t>
                </a:r>
                <a:endParaRPr lang="en-AU" b="0" i="0" dirty="0">
                  <a:effectLst/>
                  <a:latin typeface="+mn-lt"/>
                </a:endParaRPr>
              </a:p>
              <a:p>
                <a:r>
                  <a:rPr lang="en-AU" dirty="0">
                    <a:latin typeface="+mn-lt"/>
                  </a:rPr>
                  <a:t>For the function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oMath>
                </a14:m>
                <a:r>
                  <a:rPr lang="en-AU" b="0" i="0" dirty="0">
                    <a:effectLst/>
                    <a:latin typeface="+mn-lt"/>
                  </a:rPr>
                  <a:t>, the range is</a:t>
                </a:r>
                <a:br>
                  <a:rPr lang="en-AU" b="0" i="0" dirty="0">
                    <a:effectLst/>
                    <a:latin typeface="+mn-lt"/>
                  </a:rPr>
                </a:br>
                <a:r>
                  <a:rPr lang="en-AU" b="0" i="0" dirty="0">
                    <a:effectLst/>
                    <a:latin typeface="+mn-lt"/>
                  </a:rPr>
                  <a:t>‘</a:t>
                </a:r>
                <a:r>
                  <a:rPr lang="en-AU" b="0" i="1" dirty="0">
                    <a:effectLst/>
                    <a:latin typeface="+mn-lt"/>
                  </a:rPr>
                  <a:t>all real </a:t>
                </a:r>
                <a14:m>
                  <m:oMath xmlns:m="http://schemas.openxmlformats.org/officeDocument/2006/math">
                    <m:r>
                      <a:rPr lang="en-AU" b="0" i="1" dirty="0" smtClean="0">
                        <a:effectLst/>
                        <a:latin typeface="Cambria Math" panose="02040503050406030204" pitchFamily="18" charset="0"/>
                      </a:rPr>
                      <m:t>𝑦</m:t>
                    </m:r>
                  </m:oMath>
                </a14:m>
                <a:r>
                  <a:rPr lang="en-AU" b="0" i="1" dirty="0">
                    <a:effectLst/>
                    <a:latin typeface="+mn-lt"/>
                  </a:rPr>
                  <a:t>’, such that </a:t>
                </a:r>
                <a14:m>
                  <m:oMath xmlns:m="http://schemas.openxmlformats.org/officeDocument/2006/math">
                    <m:r>
                      <a:rPr lang="en-AU" b="0" i="1" dirty="0" smtClean="0">
                        <a:effectLst/>
                        <a:latin typeface="Cambria Math" panose="02040503050406030204" pitchFamily="18" charset="0"/>
                      </a:rPr>
                      <m:t>𝑦</m:t>
                    </m:r>
                  </m:oMath>
                </a14:m>
                <a:r>
                  <a:rPr lang="en-AU" b="0" i="1" dirty="0">
                    <a:effectLst/>
                    <a:latin typeface="+mn-lt"/>
                  </a:rPr>
                  <a:t> is greater than or equal to </a:t>
                </a:r>
                <a14:m>
                  <m:oMath xmlns:m="http://schemas.openxmlformats.org/officeDocument/2006/math">
                    <m:r>
                      <a:rPr lang="en-AU" b="0" i="1" dirty="0" smtClean="0">
                        <a:effectLst/>
                        <a:latin typeface="Cambria Math" panose="02040503050406030204" pitchFamily="18" charset="0"/>
                      </a:rPr>
                      <m:t>−</m:t>
                    </m:r>
                    <m:r>
                      <a:rPr lang="en-AU" b="0" i="0" dirty="0" smtClean="0">
                        <a:effectLst/>
                        <a:latin typeface="Cambria Math" panose="02040503050406030204" pitchFamily="18" charset="0"/>
                      </a:rPr>
                      <m:t>2.</m:t>
                    </m:r>
                  </m:oMath>
                </a14:m>
                <a:endParaRPr lang="en-AU" b="0" i="0" dirty="0">
                  <a:effectLst/>
                  <a:latin typeface="+mn-lt"/>
                </a:endParaRPr>
              </a:p>
              <a:p>
                <a:endParaRPr lang="en-AU" dirty="0">
                  <a:highlight>
                    <a:srgbClr val="FFFF00"/>
                  </a:highlight>
                  <a:latin typeface="+mn-lt"/>
                </a:endParaRPr>
              </a:p>
            </p:txBody>
          </p:sp>
        </mc:Choice>
        <mc:Fallback xmlns="">
          <p:sp>
            <p:nvSpPr>
              <p:cNvPr id="5" name="Text Placeholder 4">
                <a:extLst>
                  <a:ext uri="{FF2B5EF4-FFF2-40B4-BE49-F238E27FC236}">
                    <a16:creationId xmlns:a16="http://schemas.microsoft.com/office/drawing/2014/main" id="{E502D98E-E414-7E4F-51AE-C1560DA5E3EF}"/>
                  </a:ext>
                </a:extLst>
              </p:cNvPr>
              <p:cNvSpPr>
                <a:spLocks noGrp="1" noRot="1" noChangeAspect="1" noMove="1" noResize="1" noEditPoints="1" noAdjustHandles="1" noChangeArrowheads="1" noChangeShapeType="1" noTextEdit="1"/>
              </p:cNvSpPr>
              <p:nvPr>
                <p:ph type="body" sz="quarter" idx="17"/>
              </p:nvPr>
            </p:nvSpPr>
            <p:spPr>
              <a:xfrm>
                <a:off x="360000" y="2873372"/>
                <a:ext cx="6332900" cy="1815531"/>
              </a:xfrm>
              <a:blipFill>
                <a:blip r:embed="rId2"/>
                <a:stretch>
                  <a:fillRect l="-2406" b="-671"/>
                </a:stretch>
              </a:blipFill>
            </p:spPr>
            <p:txBody>
              <a:bodyPr/>
              <a:lstStyle/>
              <a:p>
                <a:r>
                  <a:rPr lang="en-AU">
                    <a:noFill/>
                  </a:rPr>
                  <a:t> </a:t>
                </a:r>
              </a:p>
            </p:txBody>
          </p:sp>
        </mc:Fallback>
      </mc:AlternateContent>
      <p:grpSp>
        <p:nvGrpSpPr>
          <p:cNvPr id="8" name="Group 7" descr="The graph of y=1/2x^2-2 which is a parabola wih vertex at (0,-2)">
            <a:extLst>
              <a:ext uri="{FF2B5EF4-FFF2-40B4-BE49-F238E27FC236}">
                <a16:creationId xmlns:a16="http://schemas.microsoft.com/office/drawing/2014/main" id="{DDD977DB-0EBC-58DB-42BC-FFD2E5CFDE68}"/>
              </a:ext>
            </a:extLst>
          </p:cNvPr>
          <p:cNvGrpSpPr/>
          <p:nvPr/>
        </p:nvGrpSpPr>
        <p:grpSpPr>
          <a:xfrm>
            <a:off x="7304840" y="632800"/>
            <a:ext cx="4363812" cy="4215604"/>
            <a:chOff x="7285175" y="768748"/>
            <a:chExt cx="4363812" cy="4215604"/>
          </a:xfrm>
        </p:grpSpPr>
        <p:pic>
          <p:nvPicPr>
            <p:cNvPr id="13" name="Picture 12">
              <a:extLst>
                <a:ext uri="{FF2B5EF4-FFF2-40B4-BE49-F238E27FC236}">
                  <a16:creationId xmlns:a16="http://schemas.microsoft.com/office/drawing/2014/main" id="{77B41CC6-9691-EFD9-7608-12AA5278AB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5175" y="768748"/>
              <a:ext cx="4168800" cy="4215604"/>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8FB487C-15D4-BEEE-8A13-88A1F9CCD4EB}"/>
                    </a:ext>
                  </a:extLst>
                </p:cNvPr>
                <p:cNvSpPr txBox="1"/>
                <p:nvPr/>
              </p:nvSpPr>
              <p:spPr>
                <a:xfrm>
                  <a:off x="9991637" y="4143302"/>
                  <a:ext cx="1657350" cy="545601"/>
                </a:xfrm>
                <a:prstGeom prst="rect">
                  <a:avLst/>
                </a:prstGeom>
                <a:solidFill>
                  <a:schemeClr val="bg1"/>
                </a:solidFill>
                <a:ln>
                  <a:solidFill>
                    <a:schemeClr val="tx1"/>
                  </a:solidFill>
                </a:ln>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1</m:t>
                            </m:r>
                          </m:num>
                          <m:den>
                            <m:r>
                              <a:rPr lang="en-AU" sz="1600" b="0" i="1" smtClean="0">
                                <a:latin typeface="Cambria Math" panose="02040503050406030204" pitchFamily="18" charset="0"/>
                              </a:rPr>
                              <m:t>2</m:t>
                            </m:r>
                          </m:den>
                        </m:f>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𝑥</m:t>
                            </m:r>
                          </m:e>
                          <m:sup>
                            <m:r>
                              <a:rPr lang="en-AU" sz="1600" b="0" i="1" smtClean="0">
                                <a:latin typeface="Cambria Math" panose="02040503050406030204" pitchFamily="18" charset="0"/>
                              </a:rPr>
                              <m:t>2</m:t>
                            </m:r>
                          </m:sup>
                        </m:sSup>
                        <m:r>
                          <a:rPr lang="en-AU" sz="1600" b="0" i="1" smtClean="0">
                            <a:latin typeface="Cambria Math" panose="02040503050406030204" pitchFamily="18" charset="0"/>
                          </a:rPr>
                          <m:t>−2</m:t>
                        </m:r>
                      </m:oMath>
                    </m:oMathPara>
                  </a14:m>
                  <a:endParaRPr lang="en-AU" sz="1800" dirty="0"/>
                </a:p>
              </p:txBody>
            </p:sp>
          </mc:Choice>
          <mc:Fallback xmlns="">
            <p:sp>
              <p:nvSpPr>
                <p:cNvPr id="14" name="TextBox 13">
                  <a:extLst>
                    <a:ext uri="{FF2B5EF4-FFF2-40B4-BE49-F238E27FC236}">
                      <a16:creationId xmlns:a16="http://schemas.microsoft.com/office/drawing/2014/main" id="{A8FB487C-15D4-BEEE-8A13-88A1F9CCD4EB}"/>
                    </a:ext>
                  </a:extLst>
                </p:cNvPr>
                <p:cNvSpPr txBox="1">
                  <a:spLocks noRot="1" noChangeAspect="1" noMove="1" noResize="1" noEditPoints="1" noAdjustHandles="1" noChangeArrowheads="1" noChangeShapeType="1" noTextEdit="1"/>
                </p:cNvSpPr>
                <p:nvPr/>
              </p:nvSpPr>
              <p:spPr>
                <a:xfrm>
                  <a:off x="9991637" y="4143302"/>
                  <a:ext cx="1657350" cy="545601"/>
                </a:xfrm>
                <a:prstGeom prst="rect">
                  <a:avLst/>
                </a:prstGeom>
                <a:blipFill>
                  <a:blip r:embed="rId4"/>
                  <a:stretch>
                    <a:fillRect/>
                  </a:stretch>
                </a:blipFill>
                <a:ln>
                  <a:solidFill>
                    <a:schemeClr val="tx1"/>
                  </a:solidFill>
                </a:ln>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9FCE8B63-048C-47E8-126C-ED946F3AD84F}"/>
                  </a:ext>
                </a:extLst>
              </p:cNvPr>
              <p:cNvSpPr/>
              <p:nvPr/>
            </p:nvSpPr>
            <p:spPr>
              <a:xfrm>
                <a:off x="6987109" y="4889739"/>
                <a:ext cx="4804261" cy="1316074"/>
              </a:xfrm>
              <a:prstGeom prst="wedgeRoundRectCallout">
                <a:avLst>
                  <a:gd name="adj1" fmla="val 21119"/>
                  <a:gd name="adj2" fmla="val -7181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Is it possible for the function to produce an output of </a:t>
                </a:r>
                <a14:m>
                  <m:oMath xmlns:m="http://schemas.openxmlformats.org/officeDocument/2006/math">
                    <m:r>
                      <a:rPr lang="en-AU" sz="2000" b="0" i="1" smtClean="0">
                        <a:latin typeface="Cambria Math" panose="02040503050406030204" pitchFamily="18" charset="0"/>
                      </a:rPr>
                      <m:t>−3</m:t>
                    </m:r>
                  </m:oMath>
                </a14:m>
                <a:r>
                  <a:rPr lang="en-AU" sz="2000" dirty="0"/>
                  <a:t>? Why or why not?</a:t>
                </a:r>
              </a:p>
            </p:txBody>
          </p:sp>
        </mc:Choice>
        <mc:Fallback xmlns="">
          <p:sp>
            <p:nvSpPr>
              <p:cNvPr id="7" name="Speech Bubble: Rectangle with Corners Rounded 6">
                <a:extLst>
                  <a:ext uri="{FF2B5EF4-FFF2-40B4-BE49-F238E27FC236}">
                    <a16:creationId xmlns:a16="http://schemas.microsoft.com/office/drawing/2014/main" id="{9FCE8B63-048C-47E8-126C-ED946F3AD84F}"/>
                  </a:ext>
                </a:extLst>
              </p:cNvPr>
              <p:cNvSpPr>
                <a:spLocks noRot="1" noChangeAspect="1" noMove="1" noResize="1" noEditPoints="1" noAdjustHandles="1" noChangeArrowheads="1" noChangeShapeType="1" noTextEdit="1"/>
              </p:cNvSpPr>
              <p:nvPr/>
            </p:nvSpPr>
            <p:spPr>
              <a:xfrm>
                <a:off x="6987109" y="4889739"/>
                <a:ext cx="4804261" cy="1316074"/>
              </a:xfrm>
              <a:prstGeom prst="wedgeRoundRectCallout">
                <a:avLst>
                  <a:gd name="adj1" fmla="val 21119"/>
                  <a:gd name="adj2" fmla="val -71817"/>
                  <a:gd name="adj3" fmla="val 16667"/>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4ECB907-7A5C-1053-7330-C06A61A3366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146061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C9EAD-385D-A78E-F835-24EC9FD4838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32CA149-E1EB-8726-1F60-E0F5163AFBF4}"/>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282683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A4BD2-0E12-D0D1-5267-6D0BE77D62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4ADB3C-D120-44EC-9CA5-E5D44DB864E0}"/>
              </a:ext>
            </a:extLst>
          </p:cNvPr>
          <p:cNvSpPr>
            <a:spLocks noGrp="1"/>
          </p:cNvSpPr>
          <p:nvPr>
            <p:ph type="title"/>
          </p:nvPr>
        </p:nvSpPr>
        <p:spPr/>
        <p:txBody>
          <a:bodyPr/>
          <a:lstStyle/>
          <a:p>
            <a:r>
              <a:rPr lang="en-AU" dirty="0">
                <a:latin typeface="+mj-lt"/>
              </a:rPr>
              <a:t>Inequalities</a:t>
            </a:r>
          </a:p>
        </p:txBody>
      </p:sp>
      <p:sp>
        <p:nvSpPr>
          <p:cNvPr id="4" name="Text Placeholder 3">
            <a:extLst>
              <a:ext uri="{FF2B5EF4-FFF2-40B4-BE49-F238E27FC236}">
                <a16:creationId xmlns:a16="http://schemas.microsoft.com/office/drawing/2014/main" id="{F8563FD4-3B89-6634-7ACD-2498E59BAF52}"/>
              </a:ext>
            </a:extLst>
          </p:cNvPr>
          <p:cNvSpPr>
            <a:spLocks noGrp="1"/>
          </p:cNvSpPr>
          <p:nvPr>
            <p:ph type="body" sz="quarter" idx="18"/>
          </p:nvPr>
        </p:nvSpPr>
        <p:spPr/>
        <p:txBody>
          <a:bodyPr/>
          <a:lstStyle/>
          <a:p>
            <a:r>
              <a:rPr lang="en-AU" dirty="0">
                <a:latin typeface="+mj-lt"/>
              </a:rPr>
              <a:t>Definition</a:t>
            </a:r>
          </a:p>
        </p:txBody>
      </p:sp>
      <p:sp>
        <p:nvSpPr>
          <p:cNvPr id="13" name="Rectangle: Rounded Corners 12">
            <a:extLst>
              <a:ext uri="{FF2B5EF4-FFF2-40B4-BE49-F238E27FC236}">
                <a16:creationId xmlns:a16="http://schemas.microsoft.com/office/drawing/2014/main" id="{E623D4DD-52E6-5FBA-9144-A9E657791727}"/>
              </a:ext>
              <a:ext uri="{C183D7F6-B498-43B3-948B-1728B52AA6E4}">
                <adec:decorative xmlns:adec="http://schemas.microsoft.com/office/drawing/2017/decorative" val="0"/>
              </a:ext>
            </a:extLst>
          </p:cNvPr>
          <p:cNvSpPr/>
          <p:nvPr/>
        </p:nvSpPr>
        <p:spPr>
          <a:xfrm>
            <a:off x="359999" y="1606007"/>
            <a:ext cx="11484000" cy="3456889"/>
          </a:xfrm>
          <a:prstGeom prst="roundRect">
            <a:avLst>
              <a:gd name="adj" fmla="val 6428"/>
            </a:avLst>
          </a:prstGeom>
          <a:solidFill>
            <a:schemeClr val="accent2">
              <a:lumMod val="40000"/>
              <a:lumOff val="60000"/>
              <a:alpha val="32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A statement that one number or algebraic expression is less than (or greater than) another. </a:t>
            </a:r>
            <a:b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br>
            <a:r>
              <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rPr>
              <a:t>There are 4 types of inequalities: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0DE62D8-BFD2-1402-89F3-FE55E0998628}"/>
                  </a:ext>
                </a:extLst>
              </p:cNvPr>
              <p:cNvSpPr txBox="1"/>
              <p:nvPr/>
            </p:nvSpPr>
            <p:spPr>
              <a:xfrm>
                <a:off x="2093083" y="2685364"/>
                <a:ext cx="3696930" cy="2135462"/>
              </a:xfrm>
              <a:prstGeom prst="rect">
                <a:avLst/>
              </a:prstGeom>
              <a:noFill/>
            </p:spPr>
            <p:txBody>
              <a:bodyPr wrap="square" lIns="0" tIns="0" rIns="0" bIns="0" numCol="2" rtlCol="0">
                <a:noAutofit/>
              </a:bodyPr>
              <a:lstStyle/>
              <a:p>
                <a:pPr algn="ctr">
                  <a:lnSpc>
                    <a:spcPct val="150000"/>
                  </a:lnSpc>
                  <a:spcAft>
                    <a:spcPts val="1200"/>
                  </a:spcAft>
                </a:pPr>
                <a14:m>
                  <m:oMathPara xmlns:m="http://schemas.openxmlformats.org/officeDocument/2006/math">
                    <m:oMathParaPr>
                      <m:jc m:val="centerGroup"/>
                    </m:oMathParaPr>
                    <m:oMath xmlns:m="http://schemas.openxmlformats.org/officeDocument/2006/math">
                      <m:r>
                        <a:rPr lang="en-AU" sz="1800" i="1" smtClean="0">
                          <a:solidFill>
                            <a:srgbClr val="22272B"/>
                          </a:solidFill>
                          <a:latin typeface="Cambria Math" panose="02040503050406030204" pitchFamily="18" charset="0"/>
                        </a:rPr>
                        <m:t>𝑎</m:t>
                      </m:r>
                      <m:r>
                        <a:rPr lang="en-AU" sz="1800" i="1" smtClean="0">
                          <a:solidFill>
                            <a:srgbClr val="22272B"/>
                          </a:solidFill>
                          <a:latin typeface="Cambria Math" panose="02040503050406030204" pitchFamily="18" charset="0"/>
                        </a:rPr>
                        <m:t>&lt;</m:t>
                      </m:r>
                      <m:r>
                        <a:rPr lang="en-AU" sz="1800" i="1" smtClean="0">
                          <a:solidFill>
                            <a:srgbClr val="22272B"/>
                          </a:solidFill>
                          <a:latin typeface="Cambria Math" panose="02040503050406030204" pitchFamily="18" charset="0"/>
                        </a:rPr>
                        <m:t>𝑏</m:t>
                      </m:r>
                    </m:oMath>
                  </m:oMathPara>
                </a14:m>
                <a:endParaRPr lang="en-AU" sz="1800" dirty="0"/>
              </a:p>
              <a:p>
                <a:pPr algn="ctr">
                  <a:lnSpc>
                    <a:spcPct val="150000"/>
                  </a:lnSpc>
                  <a:spcAft>
                    <a:spcPts val="1200"/>
                  </a:spcAft>
                </a:pPr>
                <a14:m>
                  <m:oMath xmlns:m="http://schemas.openxmlformats.org/officeDocument/2006/math">
                    <m:r>
                      <a:rPr lang="en-AU" sz="1800" i="1">
                        <a:solidFill>
                          <a:srgbClr val="22272B"/>
                        </a:solidFill>
                        <a:latin typeface="Cambria Math" panose="02040503050406030204" pitchFamily="18" charset="0"/>
                      </a:rPr>
                      <m:t>𝑎</m:t>
                    </m:r>
                  </m:oMath>
                </a14:m>
                <a:r>
                  <a:rPr lang="en-AU" sz="1800" dirty="0">
                    <a:solidFill>
                      <a:srgbClr val="22272B"/>
                    </a:solidFill>
                  </a:rPr>
                  <a:t> is less than </a:t>
                </a:r>
                <a14:m>
                  <m:oMath xmlns:m="http://schemas.openxmlformats.org/officeDocument/2006/math">
                    <m:r>
                      <a:rPr lang="en-AU" sz="1800" i="1">
                        <a:solidFill>
                          <a:srgbClr val="22272B"/>
                        </a:solidFill>
                        <a:latin typeface="Cambria Math" panose="02040503050406030204" pitchFamily="18" charset="0"/>
                      </a:rPr>
                      <m:t>𝑏</m:t>
                    </m:r>
                  </m:oMath>
                </a14:m>
                <a:endParaRPr lang="en-US" sz="1800" dirty="0">
                  <a:solidFill>
                    <a:srgbClr val="22272B"/>
                  </a:solidFill>
                </a:endParaRPr>
              </a:p>
              <a:p>
                <a:pPr algn="ctr">
                  <a:lnSpc>
                    <a:spcPct val="150000"/>
                  </a:lnSpc>
                  <a:spcAft>
                    <a:spcPts val="1200"/>
                  </a:spcAft>
                </a:pPr>
                <a:r>
                  <a:rPr lang="en-AU" sz="1800" dirty="0">
                    <a:solidFill>
                      <a:srgbClr val="22272B"/>
                    </a:solidFill>
                  </a:rPr>
                  <a:t> </a:t>
                </a:r>
                <a14:m>
                  <m:oMath xmlns:m="http://schemas.openxmlformats.org/officeDocument/2006/math">
                    <m:r>
                      <a:rPr lang="en-AU" sz="1800" i="1">
                        <a:solidFill>
                          <a:srgbClr val="22272B"/>
                        </a:solidFill>
                        <a:latin typeface="Cambria Math" panose="02040503050406030204" pitchFamily="18" charset="0"/>
                      </a:rPr>
                      <m:t>𝑎</m:t>
                    </m:r>
                    <m:r>
                      <a:rPr lang="en-AU" sz="1800" i="1">
                        <a:solidFill>
                          <a:srgbClr val="22272B"/>
                        </a:solidFill>
                        <a:latin typeface="Cambria Math" panose="02040503050406030204" pitchFamily="18" charset="0"/>
                      </a:rPr>
                      <m:t>≤</m:t>
                    </m:r>
                    <m:r>
                      <a:rPr lang="en-AU" sz="1800" i="1">
                        <a:solidFill>
                          <a:srgbClr val="22272B"/>
                        </a:solidFill>
                        <a:latin typeface="Cambria Math" panose="02040503050406030204" pitchFamily="18" charset="0"/>
                      </a:rPr>
                      <m:t>𝑏</m:t>
                    </m:r>
                  </m:oMath>
                </a14:m>
                <a:endParaRPr lang="en-AU" sz="1800" dirty="0"/>
              </a:p>
              <a:p>
                <a:pPr algn="ctr">
                  <a:lnSpc>
                    <a:spcPct val="150000"/>
                  </a:lnSpc>
                  <a:spcAft>
                    <a:spcPts val="1200"/>
                  </a:spcAft>
                </a:pPr>
                <a14:m>
                  <m:oMath xmlns:m="http://schemas.openxmlformats.org/officeDocument/2006/math">
                    <m:r>
                      <a:rPr lang="en-AU" sz="1800" i="1">
                        <a:solidFill>
                          <a:srgbClr val="22272B"/>
                        </a:solidFill>
                        <a:latin typeface="Cambria Math" panose="02040503050406030204" pitchFamily="18" charset="0"/>
                      </a:rPr>
                      <m:t>𝑎</m:t>
                    </m:r>
                  </m:oMath>
                </a14:m>
                <a:r>
                  <a:rPr lang="en-AU" sz="1800" dirty="0">
                    <a:solidFill>
                      <a:srgbClr val="22272B"/>
                    </a:solidFill>
                  </a:rPr>
                  <a:t> is less than or equal to </a:t>
                </a:r>
                <a14:m>
                  <m:oMath xmlns:m="http://schemas.openxmlformats.org/officeDocument/2006/math">
                    <m:r>
                      <a:rPr lang="en-AU" sz="1800" i="1">
                        <a:solidFill>
                          <a:srgbClr val="22272B"/>
                        </a:solidFill>
                        <a:latin typeface="Cambria Math" panose="02040503050406030204" pitchFamily="18" charset="0"/>
                      </a:rPr>
                      <m:t>𝑏</m:t>
                    </m:r>
                  </m:oMath>
                </a14:m>
                <a:r>
                  <a:rPr lang="en-AU" sz="1800" dirty="0">
                    <a:solidFill>
                      <a:srgbClr val="22272B"/>
                    </a:solidFill>
                  </a:rPr>
                  <a:t> </a:t>
                </a:r>
                <a:endParaRPr lang="en-AU" sz="1800" dirty="0"/>
              </a:p>
              <a:p>
                <a:pPr algn="l">
                  <a:lnSpc>
                    <a:spcPct val="150000"/>
                  </a:lnSpc>
                  <a:spcAft>
                    <a:spcPts val="1200"/>
                  </a:spcAft>
                </a:pPr>
                <a:endParaRPr lang="en-AU" sz="1800" dirty="0"/>
              </a:p>
            </p:txBody>
          </p:sp>
        </mc:Choice>
        <mc:Fallback xmlns="">
          <p:sp>
            <p:nvSpPr>
              <p:cNvPr id="17" name="TextBox 16">
                <a:extLst>
                  <a:ext uri="{FF2B5EF4-FFF2-40B4-BE49-F238E27FC236}">
                    <a16:creationId xmlns:a16="http://schemas.microsoft.com/office/drawing/2014/main" id="{A0DE62D8-BFD2-1402-89F3-FE55E0998628}"/>
                  </a:ext>
                </a:extLst>
              </p:cNvPr>
              <p:cNvSpPr txBox="1">
                <a:spLocks noRot="1" noChangeAspect="1" noMove="1" noResize="1" noEditPoints="1" noAdjustHandles="1" noChangeArrowheads="1" noChangeShapeType="1" noTextEdit="1"/>
              </p:cNvSpPr>
              <p:nvPr/>
            </p:nvSpPr>
            <p:spPr>
              <a:xfrm>
                <a:off x="2093083" y="2685364"/>
                <a:ext cx="3696930" cy="2135462"/>
              </a:xfrm>
              <a:prstGeom prst="rect">
                <a:avLst/>
              </a:prstGeom>
              <a:blipFill>
                <a:blip r:embed="rId2"/>
                <a:stretch>
                  <a:fillRect b="-2857"/>
                </a:stretch>
              </a:blipFill>
            </p:spPr>
            <p:txBody>
              <a:bodyPr/>
              <a:lstStyle/>
              <a:p>
                <a:r>
                  <a:rPr lang="en-AU">
                    <a:noFill/>
                  </a:rPr>
                  <a:t> </a:t>
                </a:r>
              </a:p>
            </p:txBody>
          </p:sp>
        </mc:Fallback>
      </mc:AlternateContent>
      <p:sp>
        <p:nvSpPr>
          <p:cNvPr id="19" name="Speech Bubble: Rectangle with Corners Rounded 18">
            <a:extLst>
              <a:ext uri="{FF2B5EF4-FFF2-40B4-BE49-F238E27FC236}">
                <a16:creationId xmlns:a16="http://schemas.microsoft.com/office/drawing/2014/main" id="{E3E210BD-09C4-0BF7-9E64-93E48D2381EE}"/>
              </a:ext>
            </a:extLst>
          </p:cNvPr>
          <p:cNvSpPr/>
          <p:nvPr/>
        </p:nvSpPr>
        <p:spPr>
          <a:xfrm>
            <a:off x="531223" y="2551892"/>
            <a:ext cx="2040527" cy="1197963"/>
          </a:xfrm>
          <a:prstGeom prst="wedgeRoundRectCallout">
            <a:avLst>
              <a:gd name="adj1" fmla="val 88330"/>
              <a:gd name="adj2" fmla="val -2132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How do you read these?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C7054FF-2CFD-2B3E-069E-0635E3632795}"/>
                  </a:ext>
                </a:extLst>
              </p:cNvPr>
              <p:cNvSpPr txBox="1"/>
              <p:nvPr/>
            </p:nvSpPr>
            <p:spPr>
              <a:xfrm>
                <a:off x="6458605" y="2685364"/>
                <a:ext cx="3696930" cy="2135462"/>
              </a:xfrm>
              <a:prstGeom prst="rect">
                <a:avLst/>
              </a:prstGeom>
              <a:noFill/>
            </p:spPr>
            <p:txBody>
              <a:bodyPr wrap="square" lIns="0" tIns="0" rIns="0" bIns="0" numCol="2" rtlCol="0">
                <a:noAutofit/>
              </a:bodyPr>
              <a:lstStyle/>
              <a:p>
                <a:pPr algn="ctr">
                  <a:lnSpc>
                    <a:spcPct val="150000"/>
                  </a:lnSpc>
                  <a:spcAft>
                    <a:spcPts val="1200"/>
                  </a:spcAft>
                </a:pPr>
                <a14:m>
                  <m:oMathPara xmlns:m="http://schemas.openxmlformats.org/officeDocument/2006/math">
                    <m:oMathParaPr>
                      <m:jc m:val="centerGroup"/>
                    </m:oMathParaPr>
                    <m:oMath xmlns:m="http://schemas.openxmlformats.org/officeDocument/2006/math">
                      <m:r>
                        <a:rPr lang="en-AU" sz="1800" i="1" smtClean="0">
                          <a:solidFill>
                            <a:srgbClr val="22272B"/>
                          </a:solidFill>
                          <a:latin typeface="Cambria Math" panose="02040503050406030204" pitchFamily="18" charset="0"/>
                        </a:rPr>
                        <m:t>𝑎</m:t>
                      </m:r>
                      <m:r>
                        <a:rPr lang="en-AU" sz="1800" i="1" smtClean="0">
                          <a:solidFill>
                            <a:srgbClr val="22272B"/>
                          </a:solidFill>
                          <a:latin typeface="Cambria Math" panose="02040503050406030204" pitchFamily="18" charset="0"/>
                        </a:rPr>
                        <m:t>&gt;</m:t>
                      </m:r>
                      <m:r>
                        <a:rPr lang="en-AU" sz="1800" i="1" smtClean="0">
                          <a:solidFill>
                            <a:srgbClr val="22272B"/>
                          </a:solidFill>
                          <a:latin typeface="Cambria Math" panose="02040503050406030204" pitchFamily="18" charset="0"/>
                        </a:rPr>
                        <m:t>𝑏</m:t>
                      </m:r>
                    </m:oMath>
                  </m:oMathPara>
                </a14:m>
                <a:endParaRPr lang="en-AU" sz="1800" dirty="0"/>
              </a:p>
              <a:p>
                <a:pPr algn="ctr">
                  <a:lnSpc>
                    <a:spcPct val="150000"/>
                  </a:lnSpc>
                  <a:spcAft>
                    <a:spcPts val="1200"/>
                  </a:spcAft>
                </a:pPr>
                <a14:m>
                  <m:oMath xmlns:m="http://schemas.openxmlformats.org/officeDocument/2006/math">
                    <m:r>
                      <a:rPr lang="en-AU" sz="1800" i="1">
                        <a:solidFill>
                          <a:srgbClr val="22272B"/>
                        </a:solidFill>
                        <a:latin typeface="Cambria Math" panose="02040503050406030204" pitchFamily="18" charset="0"/>
                      </a:rPr>
                      <m:t>𝑎</m:t>
                    </m:r>
                  </m:oMath>
                </a14:m>
                <a:r>
                  <a:rPr lang="en-AU" sz="1800" dirty="0">
                    <a:solidFill>
                      <a:srgbClr val="22272B"/>
                    </a:solidFill>
                  </a:rPr>
                  <a:t> is greater than </a:t>
                </a:r>
                <a14:m>
                  <m:oMath xmlns:m="http://schemas.openxmlformats.org/officeDocument/2006/math">
                    <m:r>
                      <a:rPr lang="en-AU" sz="1800" i="1">
                        <a:solidFill>
                          <a:srgbClr val="22272B"/>
                        </a:solidFill>
                        <a:latin typeface="Cambria Math" panose="02040503050406030204" pitchFamily="18" charset="0"/>
                      </a:rPr>
                      <m:t>𝑏</m:t>
                    </m:r>
                  </m:oMath>
                </a14:m>
                <a:endParaRPr lang="en-US" sz="1800" dirty="0">
                  <a:solidFill>
                    <a:srgbClr val="22272B"/>
                  </a:solidFill>
                </a:endParaRPr>
              </a:p>
              <a:p>
                <a:pPr algn="ctr">
                  <a:lnSpc>
                    <a:spcPct val="150000"/>
                  </a:lnSpc>
                  <a:spcAft>
                    <a:spcPts val="1200"/>
                  </a:spcAft>
                </a:pPr>
                <a14:m>
                  <m:oMathPara xmlns:m="http://schemas.openxmlformats.org/officeDocument/2006/math">
                    <m:oMathParaPr>
                      <m:jc m:val="centerGroup"/>
                    </m:oMathParaPr>
                    <m:oMath xmlns:m="http://schemas.openxmlformats.org/officeDocument/2006/math">
                      <m:r>
                        <a:rPr lang="en-AU" sz="1800" i="1">
                          <a:solidFill>
                            <a:srgbClr val="22272B"/>
                          </a:solidFill>
                          <a:latin typeface="Cambria Math" panose="02040503050406030204" pitchFamily="18" charset="0"/>
                        </a:rPr>
                        <m:t>𝑎</m:t>
                      </m:r>
                      <m:r>
                        <a:rPr lang="en-AU" sz="1800" i="1">
                          <a:solidFill>
                            <a:srgbClr val="22272B"/>
                          </a:solidFill>
                          <a:latin typeface="Cambria Math" panose="02040503050406030204" pitchFamily="18" charset="0"/>
                        </a:rPr>
                        <m:t>≥</m:t>
                      </m:r>
                      <m:r>
                        <a:rPr lang="en-AU" sz="1800" i="1">
                          <a:solidFill>
                            <a:srgbClr val="22272B"/>
                          </a:solidFill>
                          <a:latin typeface="Cambria Math" panose="02040503050406030204" pitchFamily="18" charset="0"/>
                        </a:rPr>
                        <m:t>𝑏</m:t>
                      </m:r>
                    </m:oMath>
                  </m:oMathPara>
                </a14:m>
                <a:endParaRPr lang="en-AU" sz="1800" dirty="0"/>
              </a:p>
              <a:p>
                <a:pPr algn="ctr">
                  <a:lnSpc>
                    <a:spcPct val="150000"/>
                  </a:lnSpc>
                  <a:spcAft>
                    <a:spcPts val="1200"/>
                  </a:spcAft>
                </a:pPr>
                <a14:m>
                  <m:oMath xmlns:m="http://schemas.openxmlformats.org/officeDocument/2006/math">
                    <m:r>
                      <a:rPr lang="en-AU" sz="1800" i="1">
                        <a:solidFill>
                          <a:srgbClr val="22272B"/>
                        </a:solidFill>
                        <a:latin typeface="Cambria Math" panose="02040503050406030204" pitchFamily="18" charset="0"/>
                      </a:rPr>
                      <m:t>𝑎</m:t>
                    </m:r>
                  </m:oMath>
                </a14:m>
                <a:r>
                  <a:rPr lang="en-AU" sz="1800" dirty="0">
                    <a:solidFill>
                      <a:srgbClr val="22272B"/>
                    </a:solidFill>
                  </a:rPr>
                  <a:t> is greater than or equal to </a:t>
                </a:r>
                <a14:m>
                  <m:oMath xmlns:m="http://schemas.openxmlformats.org/officeDocument/2006/math">
                    <m:r>
                      <a:rPr lang="en-AU" sz="1800" i="1">
                        <a:solidFill>
                          <a:srgbClr val="22272B"/>
                        </a:solidFill>
                        <a:latin typeface="Cambria Math" panose="02040503050406030204" pitchFamily="18" charset="0"/>
                      </a:rPr>
                      <m:t>𝑏</m:t>
                    </m:r>
                    <m:r>
                      <a:rPr lang="en-AU" sz="1800" i="1">
                        <a:solidFill>
                          <a:srgbClr val="22272B"/>
                        </a:solidFill>
                        <a:latin typeface="Cambria Math" panose="02040503050406030204" pitchFamily="18" charset="0"/>
                      </a:rPr>
                      <m:t> </m:t>
                    </m:r>
                  </m:oMath>
                </a14:m>
                <a:r>
                  <a:rPr lang="en-AU" sz="1800" dirty="0">
                    <a:solidFill>
                      <a:srgbClr val="22272B"/>
                    </a:solidFill>
                  </a:rPr>
                  <a:t> </a:t>
                </a:r>
                <a:endParaRPr lang="en-AU" sz="1800" dirty="0"/>
              </a:p>
            </p:txBody>
          </p:sp>
        </mc:Choice>
        <mc:Fallback xmlns="">
          <p:sp>
            <p:nvSpPr>
              <p:cNvPr id="18" name="TextBox 17">
                <a:extLst>
                  <a:ext uri="{FF2B5EF4-FFF2-40B4-BE49-F238E27FC236}">
                    <a16:creationId xmlns:a16="http://schemas.microsoft.com/office/drawing/2014/main" id="{6C7054FF-2CFD-2B3E-069E-0635E3632795}"/>
                  </a:ext>
                </a:extLst>
              </p:cNvPr>
              <p:cNvSpPr txBox="1">
                <a:spLocks noRot="1" noChangeAspect="1" noMove="1" noResize="1" noEditPoints="1" noAdjustHandles="1" noChangeArrowheads="1" noChangeShapeType="1" noTextEdit="1"/>
              </p:cNvSpPr>
              <p:nvPr/>
            </p:nvSpPr>
            <p:spPr>
              <a:xfrm>
                <a:off x="6458605" y="2685364"/>
                <a:ext cx="3696930" cy="2135462"/>
              </a:xfrm>
              <a:prstGeom prst="rect">
                <a:avLst/>
              </a:prstGeom>
              <a:blipFill>
                <a:blip r:embed="rId3"/>
                <a:stretch>
                  <a:fillRect b="-2857"/>
                </a:stretch>
              </a:blipFill>
            </p:spPr>
            <p:txBody>
              <a:bodyPr/>
              <a:lstStyle/>
              <a:p>
                <a:r>
                  <a:rPr lang="en-AU">
                    <a:noFill/>
                  </a:rPr>
                  <a:t> </a:t>
                </a:r>
              </a:p>
            </p:txBody>
          </p:sp>
        </mc:Fallback>
      </mc:AlternateContent>
      <p:sp>
        <p:nvSpPr>
          <p:cNvPr id="20" name="Speech Bubble: Rectangle with Corners Rounded 19">
            <a:extLst>
              <a:ext uri="{FF2B5EF4-FFF2-40B4-BE49-F238E27FC236}">
                <a16:creationId xmlns:a16="http://schemas.microsoft.com/office/drawing/2014/main" id="{27A1E3FB-CDBB-5C29-3481-52CC5A350FAB}"/>
              </a:ext>
            </a:extLst>
          </p:cNvPr>
          <p:cNvSpPr/>
          <p:nvPr/>
        </p:nvSpPr>
        <p:spPr>
          <a:xfrm>
            <a:off x="9676867" y="2480474"/>
            <a:ext cx="1983912" cy="1707953"/>
          </a:xfrm>
          <a:prstGeom prst="wedgeRoundRectCallout">
            <a:avLst>
              <a:gd name="adj1" fmla="val -85871"/>
              <a:gd name="adj2" fmla="val -2230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How do you remember which way the symbol goes?</a:t>
            </a:r>
          </a:p>
        </p:txBody>
      </p:sp>
      <mc:AlternateContent xmlns:mc="http://schemas.openxmlformats.org/markup-compatibility/2006" xmlns:a14="http://schemas.microsoft.com/office/drawing/2010/main">
        <mc:Choice Requires="a14">
          <p:sp>
            <p:nvSpPr>
              <p:cNvPr id="21" name="Text Placeholder 4">
                <a:extLst>
                  <a:ext uri="{FF2B5EF4-FFF2-40B4-BE49-F238E27FC236}">
                    <a16:creationId xmlns:a16="http://schemas.microsoft.com/office/drawing/2014/main" id="{BECE796E-2218-76FD-5E31-A8D0CE782C2C}"/>
                  </a:ext>
                </a:extLst>
              </p:cNvPr>
              <p:cNvSpPr txBox="1">
                <a:spLocks/>
              </p:cNvSpPr>
              <p:nvPr/>
            </p:nvSpPr>
            <p:spPr>
              <a:xfrm>
                <a:off x="359999" y="5168026"/>
                <a:ext cx="9825811" cy="152797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For example: </a:t>
                </a:r>
                <a14:m>
                  <m:oMath xmlns:m="http://schemas.openxmlformats.org/officeDocument/2006/math">
                    <m:r>
                      <a:rPr lang="en-AU" sz="1800" i="1" smtClean="0">
                        <a:latin typeface="Cambria Math" panose="02040503050406030204" pitchFamily="18" charset="0"/>
                      </a:rPr>
                      <m:t>𝑥</m:t>
                    </m:r>
                    <m:r>
                      <a:rPr lang="en-AU" sz="1800" i="1" smtClean="0">
                        <a:latin typeface="Cambria Math" panose="02040503050406030204" pitchFamily="18" charset="0"/>
                      </a:rPr>
                      <m:t>&gt;3</m:t>
                    </m:r>
                  </m:oMath>
                </a14:m>
                <a:r>
                  <a:rPr lang="en-AU" sz="1800" dirty="0">
                    <a:latin typeface="+mn-lt"/>
                  </a:rPr>
                  <a:t> means </a:t>
                </a:r>
                <a14:m>
                  <m:oMath xmlns:m="http://schemas.openxmlformats.org/officeDocument/2006/math">
                    <m:r>
                      <a:rPr lang="en-AU" sz="1800" i="1" dirty="0" smtClean="0">
                        <a:latin typeface="Cambria Math" panose="02040503050406030204" pitchFamily="18" charset="0"/>
                      </a:rPr>
                      <m:t>𝑥</m:t>
                    </m:r>
                  </m:oMath>
                </a14:m>
                <a:r>
                  <a:rPr lang="en-AU" sz="1800" dirty="0">
                    <a:latin typeface="+mn-lt"/>
                  </a:rPr>
                  <a:t> can be any real number greater than 3, but not equal to 3, such as </a:t>
                </a:r>
                <a14:m>
                  <m:oMath xmlns:m="http://schemas.openxmlformats.org/officeDocument/2006/math">
                    <m:r>
                      <a:rPr lang="en-AU" sz="1800" b="0" i="0" dirty="0" smtClean="0">
                        <a:latin typeface="Cambria Math" panose="02040503050406030204" pitchFamily="18" charset="0"/>
                      </a:rPr>
                      <m:t>3</m:t>
                    </m:r>
                    <m:f>
                      <m:fPr>
                        <m:ctrlPr>
                          <a:rPr lang="en-AU" sz="1800" i="1" dirty="0" smtClean="0">
                            <a:latin typeface="Cambria Math" panose="02040503050406030204" pitchFamily="18" charset="0"/>
                          </a:rPr>
                        </m:ctrlPr>
                      </m:fPr>
                      <m:num>
                        <m:r>
                          <a:rPr lang="en-AU" sz="1800" i="1" dirty="0" smtClean="0">
                            <a:latin typeface="Cambria Math" panose="02040503050406030204" pitchFamily="18" charset="0"/>
                          </a:rPr>
                          <m:t>1</m:t>
                        </m:r>
                      </m:num>
                      <m:den>
                        <m:r>
                          <a:rPr lang="en-AU" sz="1800" i="1" dirty="0" smtClean="0">
                            <a:latin typeface="Cambria Math" panose="02040503050406030204" pitchFamily="18" charset="0"/>
                          </a:rPr>
                          <m:t>2</m:t>
                        </m:r>
                      </m:den>
                    </m:f>
                    <m:r>
                      <a:rPr lang="en-AU" sz="1800" i="1" dirty="0" smtClean="0">
                        <a:latin typeface="Cambria Math" panose="02040503050406030204" pitchFamily="18" charset="0"/>
                      </a:rPr>
                      <m:t>, 3.01,  </m:t>
                    </m:r>
                    <m:r>
                      <a:rPr lang="en-AU" sz="1800" i="1" dirty="0" smtClean="0">
                        <a:latin typeface="Cambria Math" panose="02040503050406030204" pitchFamily="18" charset="0"/>
                      </a:rPr>
                      <m:t>𝜋</m:t>
                    </m:r>
                    <m:r>
                      <a:rPr lang="en-AU" sz="1800" i="1" dirty="0" smtClean="0">
                        <a:latin typeface="Cambria Math" panose="02040503050406030204" pitchFamily="18" charset="0"/>
                      </a:rPr>
                      <m:t>,  3.2, 4 </m:t>
                    </m:r>
                  </m:oMath>
                </a14:m>
                <a:r>
                  <a:rPr lang="en-AU" sz="1800" dirty="0">
                    <a:latin typeface="+mn-lt"/>
                  </a:rPr>
                  <a:t>or </a:t>
                </a:r>
                <a14:m>
                  <m:oMath xmlns:m="http://schemas.openxmlformats.org/officeDocument/2006/math">
                    <m:r>
                      <a:rPr lang="en-AU" sz="1800" i="1" dirty="0" smtClean="0">
                        <a:latin typeface="Cambria Math" panose="02040503050406030204" pitchFamily="18" charset="0"/>
                      </a:rPr>
                      <m:t>563</m:t>
                    </m:r>
                    <m:r>
                      <a:rPr lang="en-AU" sz="1800" dirty="0" smtClean="0">
                        <a:latin typeface="Cambria Math" panose="02040503050406030204" pitchFamily="18" charset="0"/>
                      </a:rPr>
                      <m:t>…</m:t>
                    </m:r>
                  </m:oMath>
                </a14:m>
                <a:r>
                  <a:rPr lang="en-AU" sz="1800" dirty="0">
                    <a:latin typeface="+mn-lt"/>
                  </a:rPr>
                  <a:t> </a:t>
                </a:r>
              </a:p>
            </p:txBody>
          </p:sp>
        </mc:Choice>
        <mc:Fallback xmlns="">
          <p:sp>
            <p:nvSpPr>
              <p:cNvPr id="21" name="Text Placeholder 4">
                <a:extLst>
                  <a:ext uri="{FF2B5EF4-FFF2-40B4-BE49-F238E27FC236}">
                    <a16:creationId xmlns:a16="http://schemas.microsoft.com/office/drawing/2014/main" id="{BECE796E-2218-76FD-5E31-A8D0CE782C2C}"/>
                  </a:ext>
                </a:extLst>
              </p:cNvPr>
              <p:cNvSpPr txBox="1">
                <a:spLocks noRot="1" noChangeAspect="1" noMove="1" noResize="1" noEditPoints="1" noAdjustHandles="1" noChangeArrowheads="1" noChangeShapeType="1" noTextEdit="1"/>
              </p:cNvSpPr>
              <p:nvPr/>
            </p:nvSpPr>
            <p:spPr>
              <a:xfrm>
                <a:off x="359999" y="5168026"/>
                <a:ext cx="9825811" cy="1527974"/>
              </a:xfrm>
              <a:prstGeom prst="rect">
                <a:avLst/>
              </a:prstGeom>
              <a:blipFill>
                <a:blip r:embed="rId4"/>
                <a:stretch>
                  <a:fillRect l="-1427" r="-31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4B32E6DC-F82C-BD66-3FFE-4172D58ECD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76214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1ECD-0445-C0E4-EC5F-23C7CF3449B4}"/>
            </a:ext>
          </a:extLst>
        </p:cNvPr>
        <p:cNvGrpSpPr/>
        <p:nvPr/>
      </p:nvGrpSpPr>
      <p:grpSpPr>
        <a:xfrm>
          <a:off x="0" y="0"/>
          <a:ext cx="0" cy="0"/>
          <a:chOff x="0" y="0"/>
          <a:chExt cx="0" cy="0"/>
        </a:xfrm>
      </p:grpSpPr>
      <p:sp>
        <p:nvSpPr>
          <p:cNvPr id="17" name="Title 3">
            <a:extLst>
              <a:ext uri="{FF2B5EF4-FFF2-40B4-BE49-F238E27FC236}">
                <a16:creationId xmlns:a16="http://schemas.microsoft.com/office/drawing/2014/main" id="{CE32B054-09A1-91EE-8759-92B071474F88}"/>
              </a:ext>
            </a:extLst>
          </p:cNvPr>
          <p:cNvSpPr>
            <a:spLocks noGrp="1"/>
          </p:cNvSpPr>
          <p:nvPr>
            <p:ph type="title"/>
          </p:nvPr>
        </p:nvSpPr>
        <p:spPr>
          <a:xfrm>
            <a:off x="360000" y="360000"/>
            <a:ext cx="11484000" cy="545601"/>
          </a:xfrm>
        </p:spPr>
        <p:txBody>
          <a:bodyPr/>
          <a:lstStyle/>
          <a:p>
            <a:r>
              <a:rPr lang="en-AU" dirty="0">
                <a:latin typeface="+mj-lt"/>
              </a:rPr>
              <a:t>Domain and range (1) </a:t>
            </a:r>
          </a:p>
        </p:txBody>
      </p:sp>
      <p:sp>
        <p:nvSpPr>
          <p:cNvPr id="18" name="Content Placeholder 6">
            <a:extLst>
              <a:ext uri="{FF2B5EF4-FFF2-40B4-BE49-F238E27FC236}">
                <a16:creationId xmlns:a16="http://schemas.microsoft.com/office/drawing/2014/main" id="{B3CF7089-DA44-F4D6-266E-F89E9211C828}"/>
              </a:ext>
            </a:extLst>
          </p:cNvPr>
          <p:cNvSpPr>
            <a:spLocks noGrp="1"/>
          </p:cNvSpPr>
          <p:nvPr>
            <p:ph type="body" sz="quarter" idx="18"/>
          </p:nvPr>
        </p:nvSpPr>
        <p:spPr>
          <a:xfrm>
            <a:off x="359999" y="982520"/>
            <a:ext cx="11483999" cy="310015"/>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20" name="Text Placeholder 11">
                <a:extLst>
                  <a:ext uri="{FF2B5EF4-FFF2-40B4-BE49-F238E27FC236}">
                    <a16:creationId xmlns:a16="http://schemas.microsoft.com/office/drawing/2014/main" id="{902674C7-91F5-CC9C-D9BD-E5AD8463103E}"/>
                  </a:ext>
                </a:extLst>
              </p:cNvPr>
              <p:cNvSpPr txBox="1">
                <a:spLocks/>
              </p:cNvSpPr>
              <p:nvPr/>
            </p:nvSpPr>
            <p:spPr>
              <a:xfrm>
                <a:off x="360000" y="1567086"/>
                <a:ext cx="6335768"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What is the domain and range of </a:t>
                </a:r>
                <a14:m>
                  <m:oMath xmlns:m="http://schemas.openxmlformats.org/officeDocument/2006/math">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r>
                          <a:rPr lang="en-AU" i="1" dirty="0" smtClean="0">
                            <a:latin typeface="Cambria Math" panose="02040503050406030204" pitchFamily="18" charset="0"/>
                          </a:rPr>
                          <m:t>𝑥</m:t>
                        </m:r>
                      </m:e>
                    </m:d>
                    <m:r>
                      <a:rPr lang="en-AU"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𝑥</m:t>
                        </m:r>
                      </m:e>
                      <m:sup>
                        <m:r>
                          <a:rPr lang="en-AU" b="0" i="1" dirty="0" smtClean="0">
                            <a:latin typeface="Cambria Math" panose="02040503050406030204" pitchFamily="18" charset="0"/>
                          </a:rPr>
                          <m:t>2</m:t>
                        </m:r>
                      </m:sup>
                    </m:sSup>
                    <m:r>
                      <a:rPr lang="en-AU" b="0" i="1" dirty="0" smtClean="0">
                        <a:latin typeface="Cambria Math" panose="02040503050406030204" pitchFamily="18" charset="0"/>
                      </a:rPr>
                      <m:t>+2</m:t>
                    </m:r>
                  </m:oMath>
                </a14:m>
                <a:r>
                  <a:rPr lang="en-AU" dirty="0">
                    <a:latin typeface="+mn-lt"/>
                  </a:rPr>
                  <a:t>? </a:t>
                </a:r>
                <a:br>
                  <a:rPr lang="en-AU" dirty="0">
                    <a:latin typeface="+mn-lt"/>
                  </a:rPr>
                </a:br>
                <a:r>
                  <a:rPr lang="en-AU" dirty="0">
                    <a:latin typeface="+mn-lt"/>
                  </a:rPr>
                  <a:t>Write your answer as an inequality where possible.</a:t>
                </a:r>
              </a:p>
              <a:p>
                <a:r>
                  <a:rPr lang="en-AU" dirty="0">
                    <a:latin typeface="+mn-lt"/>
                  </a:rPr>
                  <a:t>Domain: all real </a:t>
                </a:r>
                <a14:m>
                  <m:oMath xmlns:m="http://schemas.openxmlformats.org/officeDocument/2006/math">
                    <m:r>
                      <a:rPr lang="en-AU" i="1" dirty="0" smtClean="0">
                        <a:latin typeface="Cambria Math" panose="02040503050406030204" pitchFamily="18" charset="0"/>
                      </a:rPr>
                      <m:t>𝑥</m:t>
                    </m:r>
                  </m:oMath>
                </a14:m>
                <a:endParaRPr lang="en-AU" dirty="0">
                  <a:latin typeface="+mn-lt"/>
                </a:endParaRPr>
              </a:p>
              <a:p>
                <a:r>
                  <a:rPr lang="en-AU" dirty="0">
                    <a:latin typeface="+mn-lt"/>
                  </a:rPr>
                  <a:t>Range: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oMath>
                </a14:m>
                <a:endParaRPr lang="en-AU" dirty="0">
                  <a:latin typeface="+mn-lt"/>
                </a:endParaRPr>
              </a:p>
            </p:txBody>
          </p:sp>
        </mc:Choice>
        <mc:Fallback xmlns="">
          <p:sp>
            <p:nvSpPr>
              <p:cNvPr id="20" name="Text Placeholder 11">
                <a:extLst>
                  <a:ext uri="{FF2B5EF4-FFF2-40B4-BE49-F238E27FC236}">
                    <a16:creationId xmlns:a16="http://schemas.microsoft.com/office/drawing/2014/main" id="{902674C7-91F5-CC9C-D9BD-E5AD8463103E}"/>
                  </a:ext>
                </a:extLst>
              </p:cNvPr>
              <p:cNvSpPr txBox="1">
                <a:spLocks noRot="1" noChangeAspect="1" noMove="1" noResize="1" noEditPoints="1" noAdjustHandles="1" noChangeArrowheads="1" noChangeShapeType="1" noTextEdit="1"/>
              </p:cNvSpPr>
              <p:nvPr/>
            </p:nvSpPr>
            <p:spPr>
              <a:xfrm>
                <a:off x="360000" y="1567086"/>
                <a:ext cx="6335768" cy="4807835"/>
              </a:xfrm>
              <a:prstGeom prst="rect">
                <a:avLst/>
              </a:prstGeom>
              <a:blipFill>
                <a:blip r:embed="rId3"/>
                <a:stretch>
                  <a:fillRect l="-96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6A123ACB-3842-121B-C737-49D6377CE353}"/>
                  </a:ext>
                </a:extLst>
              </p:cNvPr>
              <p:cNvSpPr/>
              <p:nvPr/>
            </p:nvSpPr>
            <p:spPr>
              <a:xfrm>
                <a:off x="988984" y="3971003"/>
                <a:ext cx="2196667" cy="1534245"/>
              </a:xfrm>
              <a:prstGeom prst="wedgeRoundRectCallout">
                <a:avLst>
                  <a:gd name="adj1" fmla="val -21442"/>
                  <a:gd name="adj2" fmla="val -6557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Why is this a ‘</a:t>
                </a:r>
                <a14:m>
                  <m:oMath xmlns:m="http://schemas.openxmlformats.org/officeDocument/2006/math">
                    <m:r>
                      <a:rPr lang="en-AU" sz="2000" b="0" i="1" smtClean="0">
                        <a:latin typeface="Cambria Math" panose="02040503050406030204" pitchFamily="18" charset="0"/>
                      </a:rPr>
                      <m:t>≥</m:t>
                    </m:r>
                  </m:oMath>
                </a14:m>
                <a:r>
                  <a:rPr lang="en-AU" sz="2000" dirty="0"/>
                  <a:t>’ symbol and not a ‘</a:t>
                </a:r>
                <a14:m>
                  <m:oMath xmlns:m="http://schemas.openxmlformats.org/officeDocument/2006/math">
                    <m:r>
                      <a:rPr lang="en-AU" sz="2000" b="0" i="1" smtClean="0">
                        <a:latin typeface="Cambria Math" panose="02040503050406030204" pitchFamily="18" charset="0"/>
                      </a:rPr>
                      <m:t>&gt;</m:t>
                    </m:r>
                  </m:oMath>
                </a14:m>
                <a:r>
                  <a:rPr lang="en-AU" sz="2000" dirty="0"/>
                  <a:t>’ symbol?</a:t>
                </a:r>
              </a:p>
            </p:txBody>
          </p:sp>
        </mc:Choice>
        <mc:Fallback xmlns="">
          <p:sp>
            <p:nvSpPr>
              <p:cNvPr id="4" name="Speech Bubble: Rectangle with Corners Rounded 3">
                <a:extLst>
                  <a:ext uri="{FF2B5EF4-FFF2-40B4-BE49-F238E27FC236}">
                    <a16:creationId xmlns:a16="http://schemas.microsoft.com/office/drawing/2014/main" id="{6A123ACB-3842-121B-C737-49D6377CE353}"/>
                  </a:ext>
                </a:extLst>
              </p:cNvPr>
              <p:cNvSpPr>
                <a:spLocks noRot="1" noChangeAspect="1" noMove="1" noResize="1" noEditPoints="1" noAdjustHandles="1" noChangeArrowheads="1" noChangeShapeType="1" noTextEdit="1"/>
              </p:cNvSpPr>
              <p:nvPr/>
            </p:nvSpPr>
            <p:spPr>
              <a:xfrm>
                <a:off x="988984" y="3971003"/>
                <a:ext cx="2196667" cy="1534245"/>
              </a:xfrm>
              <a:prstGeom prst="wedgeRoundRectCallout">
                <a:avLst>
                  <a:gd name="adj1" fmla="val -21442"/>
                  <a:gd name="adj2" fmla="val -65577"/>
                  <a:gd name="adj3" fmla="val 16667"/>
                </a:avLst>
              </a:prstGeom>
              <a:blipFill>
                <a:blip r:embed="rId4"/>
                <a:stretch>
                  <a:fillRect b="-2381"/>
                </a:stretch>
              </a:blipFill>
            </p:spPr>
            <p:txBody>
              <a:bodyPr/>
              <a:lstStyle/>
              <a:p>
                <a:r>
                  <a:rPr lang="en-AU">
                    <a:noFill/>
                  </a:rPr>
                  <a:t> </a:t>
                </a:r>
              </a:p>
            </p:txBody>
          </p:sp>
        </mc:Fallback>
      </mc:AlternateContent>
      <p:pic>
        <p:nvPicPr>
          <p:cNvPr id="11" name="Picture 10" descr="A graph of y=x^2+2.">
            <a:extLst>
              <a:ext uri="{FF2B5EF4-FFF2-40B4-BE49-F238E27FC236}">
                <a16:creationId xmlns:a16="http://schemas.microsoft.com/office/drawing/2014/main" id="{A0F16FE0-A192-8CC7-04C3-44FC801E9D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4194" y="982521"/>
            <a:ext cx="4469806" cy="4693516"/>
          </a:xfrm>
          <a:prstGeom prst="rect">
            <a:avLst/>
          </a:prstGeom>
        </p:spPr>
      </p:pic>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03F9BB7D-9981-95A0-BC55-5CA9D7933FF8}"/>
                  </a:ext>
                </a:extLst>
              </p:cNvPr>
              <p:cNvSpPr/>
              <p:nvPr/>
            </p:nvSpPr>
            <p:spPr>
              <a:xfrm>
                <a:off x="4031822" y="2714387"/>
                <a:ext cx="3342372" cy="1429226"/>
              </a:xfrm>
              <a:prstGeom prst="wedgeRoundRectCallout">
                <a:avLst>
                  <a:gd name="adj1" fmla="val 98393"/>
                  <a:gd name="adj2" fmla="val -2426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How might the </a:t>
                </a:r>
                <a14:m>
                  <m:oMath xmlns:m="http://schemas.openxmlformats.org/officeDocument/2006/math">
                    <m:r>
                      <a:rPr lang="en-AU" sz="2000" i="1" dirty="0" smtClean="0">
                        <a:latin typeface="Cambria Math" panose="02040503050406030204" pitchFamily="18" charset="0"/>
                      </a:rPr>
                      <m:t>𝑦</m:t>
                    </m:r>
                  </m:oMath>
                </a14:m>
                <a:r>
                  <a:rPr lang="en-AU" sz="2000" dirty="0"/>
                  <a:t>-intercept help to determine the range of a parabola?</a:t>
                </a:r>
              </a:p>
            </p:txBody>
          </p:sp>
        </mc:Choice>
        <mc:Fallback xmlns="">
          <p:sp>
            <p:nvSpPr>
              <p:cNvPr id="2" name="Speech Bubble: Rectangle with Corners Rounded 1">
                <a:extLst>
                  <a:ext uri="{FF2B5EF4-FFF2-40B4-BE49-F238E27FC236}">
                    <a16:creationId xmlns:a16="http://schemas.microsoft.com/office/drawing/2014/main" id="{03F9BB7D-9981-95A0-BC55-5CA9D7933FF8}"/>
                  </a:ext>
                </a:extLst>
              </p:cNvPr>
              <p:cNvSpPr>
                <a:spLocks noRot="1" noChangeAspect="1" noMove="1" noResize="1" noEditPoints="1" noAdjustHandles="1" noChangeArrowheads="1" noChangeShapeType="1" noTextEdit="1"/>
              </p:cNvSpPr>
              <p:nvPr/>
            </p:nvSpPr>
            <p:spPr>
              <a:xfrm>
                <a:off x="4031822" y="2714387"/>
                <a:ext cx="3342372" cy="1429226"/>
              </a:xfrm>
              <a:prstGeom prst="wedgeRoundRectCallout">
                <a:avLst>
                  <a:gd name="adj1" fmla="val 98393"/>
                  <a:gd name="adj2" fmla="val -24262"/>
                  <a:gd name="adj3" fmla="val 16667"/>
                </a:avLst>
              </a:prstGeom>
              <a:blipFill>
                <a:blip r:embed="rId6"/>
                <a:stretch>
                  <a:fillRect b="-6329"/>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80418EF4-BE06-C205-C152-E4DE7F12559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91729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ACD74F-5516-46D7-9BD4-647AA3699012}">
  <ds:schemaRefs>
    <ds:schemaRef ds:uri="http://schemas.microsoft.com/sharepoint/v3/contenttype/forms"/>
  </ds:schemaRefs>
</ds:datastoreItem>
</file>

<file path=customXml/itemProps2.xml><?xml version="1.0" encoding="utf-8"?>
<ds:datastoreItem xmlns:ds="http://schemas.openxmlformats.org/officeDocument/2006/customXml" ds:itemID="{C146EE53-45C8-4F71-80C5-02E976CB8350}">
  <ds:schemaRefs>
    <ds:schemaRef ds:uri="http://schemas.microsoft.com/office/infopath/2007/PartnerControls"/>
    <ds:schemaRef ds:uri="http://purl.org/dc/dcmitype/"/>
    <ds:schemaRef ds:uri="http://purl.org/dc/terms/"/>
    <ds:schemaRef ds:uri="http://schemas.microsoft.com/office/2006/documentManagement/types"/>
    <ds:schemaRef ds:uri="http://schemas.openxmlformats.org/package/2006/metadata/core-properties"/>
    <ds:schemaRef ds:uri="094ce8ca-8c20-4eb0-bb23-b47a1c76b753"/>
    <ds:schemaRef ds:uri="http://purl.org/dc/elements/1.1/"/>
    <ds:schemaRef ds:uri="98740c54-966f-451d-a76c-e38eb7fddd5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25A9090-4DD3-41A5-9CC2-01B1E80911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28</TotalTime>
  <Words>1857</Words>
  <Application>Microsoft Office PowerPoint</Application>
  <PresentationFormat>Widescreen</PresentationFormat>
  <Paragraphs>208</Paragraphs>
  <Slides>21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Cambria Math</vt:lpstr>
      <vt:lpstr>Arial</vt:lpstr>
      <vt:lpstr>Public Sans</vt:lpstr>
      <vt:lpstr>Times New Roman</vt:lpstr>
      <vt:lpstr>Calibri</vt:lpstr>
      <vt:lpstr>NSWG Corporate</vt:lpstr>
      <vt:lpstr>Domain and range</vt:lpstr>
      <vt:lpstr>Learning intentions and success criteria</vt:lpstr>
      <vt:lpstr>Connecting learning</vt:lpstr>
      <vt:lpstr>Domain</vt:lpstr>
      <vt:lpstr>All real x</vt:lpstr>
      <vt:lpstr>Range</vt:lpstr>
      <vt:lpstr>Releasing responsibility</vt:lpstr>
      <vt:lpstr>Inequalities</vt:lpstr>
      <vt:lpstr>Domain and range (1) </vt:lpstr>
      <vt:lpstr>Domain and range (2)</vt:lpstr>
      <vt:lpstr>Domain and range (3)</vt:lpstr>
      <vt:lpstr>Domain and range (4)</vt:lpstr>
      <vt:lpstr>Domain and range (5)</vt:lpstr>
      <vt:lpstr>Domain and range (6)</vt:lpstr>
      <vt:lpstr>Interval notation (1)</vt:lpstr>
      <vt:lpstr>Interval notation (2)</vt:lpstr>
      <vt:lpstr>Interval notation (3)</vt:lpstr>
      <vt:lpstr>Interval notation (4)</vt:lpstr>
      <vt:lpstr>Interval notation (5)</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Advanced – Unit 2 – Lesson 5 – Domain and range</dc:title>
  <dc:creator>NSW Department of Education</dc:creator>
  <cp:lastModifiedBy>Emily-May Norman</cp:lastModifiedBy>
  <cp:revision>1</cp:revision>
  <dcterms:created xsi:type="dcterms:W3CDTF">2025-07-22T03:56:12Z</dcterms:created>
  <dcterms:modified xsi:type="dcterms:W3CDTF">2025-08-01T04:08:58Z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2025-07-22T03:56:31Z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9d12ec7d-2713-41a6-9e99-d90c21cf45b2</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