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6506" r:id="rId7"/>
    <p:sldId id="26523" r:id="rId8"/>
    <p:sldId id="26524" r:id="rId9"/>
    <p:sldId id="26525" r:id="rId10"/>
    <p:sldId id="26526" r:id="rId11"/>
    <p:sldId id="26508" r:id="rId12"/>
    <p:sldId id="26509" r:id="rId13"/>
    <p:sldId id="26512" r:id="rId14"/>
    <p:sldId id="26527" r:id="rId15"/>
    <p:sldId id="26528" r:id="rId16"/>
    <p:sldId id="26529" r:id="rId17"/>
    <p:sldId id="26530"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15D3C655-FA0C-37E3-0AF9-B42F82485347}" name="Lee Hyland" initials="LH" userId="S::LESLEE.HYLAND@det.nsw.edu.au::236b8219-96ed-46a5-92bf-a10e6892f95f" providerId="AD"/>
  <p188:author id="{1F9DAA67-1999-CDD5-89B9-99579500886D}" name="Belinda Zammit" initials="BZ" userId="S::Belinda.Zammit3@det.nsw.edu.au::19300e28-55a3-4c43-b3ac-256c5f3db2f0"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86441" autoAdjust="0"/>
  </p:normalViewPr>
  <p:slideViewPr>
    <p:cSldViewPr snapToGrid="0">
      <p:cViewPr varScale="1">
        <p:scale>
          <a:sx n="92" d="100"/>
          <a:sy n="92" d="100"/>
        </p:scale>
        <p:origin x="284" y="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1/08/2025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59319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A1487-BF47-F880-9B6D-1A69045ED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2FEB4-69F6-8769-0072-D98DD5BBAE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E637C-5435-7204-3C22-6D8FB6B144F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3DE23C8-DE67-8FCC-CA5F-CE31078FF009}"/>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175903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AA220-310A-18F0-479F-F49787ACD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D6487-693B-5403-13DC-620C26570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7701D-5FD4-70B4-A51D-805E35AEA65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28358A0-887D-2521-2BDC-A7080BF5EB86}"/>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64536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4.xml"/><Relationship Id="rId11" Type="http://schemas.openxmlformats.org/officeDocument/2006/relationships/image" Target="../media/image19.png"/><Relationship Id="rId6" Type="http://schemas.openxmlformats.org/officeDocument/2006/relationships/image" Target="../media/image140.png"/><Relationship Id="rId5" Type="http://schemas.openxmlformats.org/officeDocument/2006/relationships/image" Target="../media/image130.png"/><Relationship Id="rId10" Type="http://schemas.openxmlformats.org/officeDocument/2006/relationships/image" Target="../media/image180.png"/><Relationship Id="rId9" Type="http://schemas.openxmlformats.org/officeDocument/2006/relationships/image" Target="../media/image170.png"/><Relationship Id="rId4" Type="http://schemas.openxmlformats.org/officeDocument/2006/relationships/image" Target="../media/image1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0.png"/><Relationship Id="rId4" Type="http://schemas.openxmlformats.org/officeDocument/2006/relationships/image" Target="../media/image23.png"/><Relationship Id="rId9" Type="http://schemas.openxmlformats.org/officeDocument/2006/relationships/image" Target="../media/image26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Circles and semicircles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Introduction to functions</a:t>
            </a:r>
          </a:p>
        </p:txBody>
      </p:sp>
      <p:pic>
        <p:nvPicPr>
          <p:cNvPr id="6" name="Picture Placeholder 5">
            <a:extLst>
              <a:ext uri="{FF2B5EF4-FFF2-40B4-BE49-F238E27FC236}">
                <a16:creationId xmlns:a16="http://schemas.microsoft.com/office/drawing/2014/main" id="{93A4B06C-0854-C856-ECC9-F0852EB056F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Circles and semicircles (2)</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latin typeface="+mj-lt"/>
              </a:rPr>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a:xfrm>
                <a:off x="360000" y="1567086"/>
                <a:ext cx="6068509" cy="4807835"/>
              </a:xfrm>
            </p:spPr>
            <p:txBody>
              <a:bodyPr/>
              <a:lstStyle/>
              <a:p>
                <a:r>
                  <a:rPr lang="en-AU" dirty="0">
                    <a:latin typeface="+mn-lt"/>
                  </a:rPr>
                  <a:t>Write the equation that represents the circle shown in the graph.</a:t>
                </a: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oMath>
                  </m:oMathPara>
                </a14:m>
                <a:endParaRPr lang="en-AU" b="0" dirty="0">
                  <a:latin typeface="+mn-lt"/>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5</m:t>
                          </m:r>
                        </m:e>
                        <m:sup>
                          <m:r>
                            <a:rPr lang="en-AU" b="0" i="1" smtClean="0">
                              <a:latin typeface="Cambria Math" panose="02040503050406030204" pitchFamily="18" charset="0"/>
                            </a:rPr>
                            <m:t>2</m:t>
                          </m:r>
                        </m:sup>
                      </m:sSup>
                    </m:oMath>
                  </m:oMathPara>
                </a14:m>
                <a:endParaRPr lang="en-AU" b="0" dirty="0">
                  <a:latin typeface="+mn-lt"/>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=25</m:t>
                      </m:r>
                    </m:oMath>
                  </m:oMathPara>
                </a14:m>
                <a:endParaRPr lang="en-AU" dirty="0">
                  <a:latin typeface="+mn-lt"/>
                </a:endParaRPr>
              </a:p>
              <a:p>
                <a:endParaRPr lang="en-AU" dirty="0">
                  <a:latin typeface="+mn-lt"/>
                </a:endParaRPr>
              </a:p>
              <a:p>
                <a:endParaRPr lang="en-AU" dirty="0">
                  <a:latin typeface="+mn-lt"/>
                </a:endParaRPr>
              </a:p>
              <a:p>
                <a:endParaRPr lang="en-AU" dirty="0">
                  <a:latin typeface="+mn-lt"/>
                </a:endParaRPr>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xfrm>
                <a:off x="360000" y="1567086"/>
                <a:ext cx="6068509" cy="4807835"/>
              </a:xfrm>
              <a:blipFill>
                <a:blip r:embed="rId2"/>
                <a:stretch>
                  <a:fillRect l="-2510" r="-2108"/>
                </a:stretch>
              </a:blipFill>
            </p:spPr>
            <p:txBody>
              <a:bodyPr/>
              <a:lstStyle/>
              <a:p>
                <a:r>
                  <a:rPr lang="en-AU">
                    <a:noFill/>
                  </a:rPr>
                  <a:t> </a:t>
                </a:r>
              </a:p>
            </p:txBody>
          </p:sp>
        </mc:Fallback>
      </mc:AlternateContent>
      <p:pic>
        <p:nvPicPr>
          <p:cNvPr id="11" name="Picture 10" descr="A circle, centred at the origin with radius, 5.">
            <a:extLst>
              <a:ext uri="{FF2B5EF4-FFF2-40B4-BE49-F238E27FC236}">
                <a16:creationId xmlns:a16="http://schemas.microsoft.com/office/drawing/2014/main" id="{A13D2C66-3F35-5F81-130C-E4F5041F736E}"/>
              </a:ext>
            </a:extLst>
          </p:cNvPr>
          <p:cNvPicPr>
            <a:picLocks noChangeAspect="1"/>
          </p:cNvPicPr>
          <p:nvPr/>
        </p:nvPicPr>
        <p:blipFill>
          <a:blip r:embed="rId3"/>
          <a:stretch>
            <a:fillRect/>
          </a:stretch>
        </p:blipFill>
        <p:spPr>
          <a:xfrm>
            <a:off x="6614454" y="905601"/>
            <a:ext cx="4883401" cy="5035809"/>
          </a:xfrm>
          <a:prstGeom prst="rect">
            <a:avLst/>
          </a:prstGeom>
        </p:spPr>
      </p:pic>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2537B-4482-AC7F-3E86-C0E38FA5A8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9A6705-73B9-F6AE-0511-3F3F59F59944}"/>
              </a:ext>
            </a:extLst>
          </p:cNvPr>
          <p:cNvSpPr>
            <a:spLocks noGrp="1"/>
          </p:cNvSpPr>
          <p:nvPr>
            <p:ph type="title"/>
          </p:nvPr>
        </p:nvSpPr>
        <p:spPr/>
        <p:txBody>
          <a:bodyPr/>
          <a:lstStyle/>
          <a:p>
            <a:r>
              <a:rPr lang="en-AU" dirty="0">
                <a:latin typeface="+mj-lt"/>
              </a:rPr>
              <a:t>Circles and semicircles (3)</a:t>
            </a:r>
          </a:p>
        </p:txBody>
      </p:sp>
      <p:sp>
        <p:nvSpPr>
          <p:cNvPr id="13" name="Text Placeholder 12">
            <a:extLst>
              <a:ext uri="{FF2B5EF4-FFF2-40B4-BE49-F238E27FC236}">
                <a16:creationId xmlns:a16="http://schemas.microsoft.com/office/drawing/2014/main" id="{9E9D9619-6D37-5ACE-276E-240775C3A6B1}"/>
              </a:ext>
            </a:extLst>
          </p:cNvPr>
          <p:cNvSpPr>
            <a:spLocks noGrp="1"/>
          </p:cNvSpPr>
          <p:nvPr>
            <p:ph type="body" sz="quarter" idx="18"/>
          </p:nvPr>
        </p:nvSpPr>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AC2E36E-1184-6EB0-4976-EE157C0EEF8D}"/>
                  </a:ext>
                </a:extLst>
              </p:cNvPr>
              <p:cNvSpPr txBox="1">
                <a:spLocks/>
              </p:cNvSpPr>
              <p:nvPr/>
            </p:nvSpPr>
            <p:spPr>
              <a:xfrm>
                <a:off x="360001" y="1567086"/>
                <a:ext cx="3362146"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400"/>
                  </a:spcAft>
                </a:pPr>
                <a:r>
                  <a:rPr lang="en-AU" dirty="0">
                    <a:latin typeface="+mn-lt"/>
                  </a:rPr>
                  <a:t>Sketch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9−</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rad>
                    <m:r>
                      <a:rPr lang="en-AU" b="0" i="0" smtClean="0">
                        <a:latin typeface="Cambria Math" panose="02040503050406030204" pitchFamily="18" charset="0"/>
                      </a:rPr>
                      <m:t>. </m:t>
                    </m:r>
                  </m:oMath>
                </a14:m>
                <a:endParaRPr lang="en-AU" b="0" dirty="0">
                  <a:latin typeface="+mn-lt"/>
                </a:endParaRPr>
              </a:p>
              <a:p>
                <a:pPr>
                  <a:spcAft>
                    <a:spcPts val="2400"/>
                  </a:spcAft>
                </a:pPr>
                <a:r>
                  <a:rPr lang="en-AU" b="0" dirty="0">
                    <a:latin typeface="+mn-lt"/>
                  </a:rPr>
                  <a:t>Semicircle below the </a:t>
                </a:r>
                <a14:m>
                  <m:oMath xmlns:m="http://schemas.openxmlformats.org/officeDocument/2006/math">
                    <m:r>
                      <a:rPr lang="en-AU" b="0" i="1" smtClean="0">
                        <a:latin typeface="Cambria Math" panose="02040503050406030204" pitchFamily="18" charset="0"/>
                      </a:rPr>
                      <m:t>𝑥</m:t>
                    </m:r>
                  </m:oMath>
                </a14:m>
                <a:r>
                  <a:rPr lang="en-AU" b="0" dirty="0">
                    <a:latin typeface="+mn-lt"/>
                  </a:rPr>
                  <a:t> axis.</a:t>
                </a:r>
              </a:p>
              <a:p>
                <a:pPr>
                  <a:spcAft>
                    <a:spcPts val="24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i="1">
                                  <a:latin typeface="Cambria Math" panose="02040503050406030204" pitchFamily="18" charset="0"/>
                                </a:rPr>
                              </m:ctrlPr>
                            </m:sSupPr>
                            <m:e>
                              <m:r>
                                <a:rPr lang="en-AU" i="1">
                                  <a:latin typeface="Cambria Math" panose="02040503050406030204" pitchFamily="18" charset="0"/>
                                </a:rPr>
                                <m:t>𝑟</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e>
                      </m:rad>
                    </m:oMath>
                  </m:oMathPara>
                </a14:m>
                <a:endParaRPr lang="en-AU" dirty="0">
                  <a:latin typeface="+mn-lt"/>
                </a:endParaRPr>
              </a:p>
              <a:p>
                <a:pPr>
                  <a:spcAft>
                    <a:spcPts val="2400"/>
                  </a:spcAft>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=9</m:t>
                      </m:r>
                    </m:oMath>
                  </m:oMathPara>
                </a14:m>
                <a:endParaRPr lang="en-AU" b="0" dirty="0">
                  <a:latin typeface="+mn-lt"/>
                </a:endParaRPr>
              </a:p>
              <a:p>
                <a:pPr>
                  <a:spcAft>
                    <a:spcPts val="24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𝑟</m:t>
                      </m:r>
                      <m:r>
                        <a:rPr lang="en-AU" b="0" i="1" smtClean="0">
                          <a:latin typeface="Cambria Math" panose="02040503050406030204" pitchFamily="18" charset="0"/>
                        </a:rPr>
                        <m:t>=3</m:t>
                      </m:r>
                    </m:oMath>
                  </m:oMathPara>
                </a14:m>
                <a:endParaRPr lang="en-AU" dirty="0">
                  <a:latin typeface="+mn-lt"/>
                </a:endParaRPr>
              </a:p>
              <a:p>
                <a:pPr>
                  <a:spcAft>
                    <a:spcPts val="2400"/>
                  </a:spcAft>
                </a:pPr>
                <a:endParaRPr lang="en-AU" dirty="0">
                  <a:latin typeface="+mn-lt"/>
                </a:endParaRPr>
              </a:p>
              <a:p>
                <a:pPr>
                  <a:spcAft>
                    <a:spcPts val="2400"/>
                  </a:spcAft>
                </a:pPr>
                <a:endParaRPr lang="en-AU" dirty="0">
                  <a:latin typeface="+mn-lt"/>
                </a:endParaRPr>
              </a:p>
              <a:p>
                <a:pPr>
                  <a:spcAft>
                    <a:spcPts val="2400"/>
                  </a:spcAft>
                </a:pPr>
                <a:endParaRPr lang="en-AU" dirty="0">
                  <a:latin typeface="+mn-lt"/>
                </a:endParaRPr>
              </a:p>
              <a:p>
                <a:pPr>
                  <a:spcAft>
                    <a:spcPts val="2400"/>
                  </a:spcAft>
                </a:pPr>
                <a:endParaRPr lang="en-AU" dirty="0">
                  <a:latin typeface="+mn-lt"/>
                </a:endParaRPr>
              </a:p>
              <a:p>
                <a:pPr>
                  <a:spcAft>
                    <a:spcPts val="2400"/>
                  </a:spcAft>
                </a:pPr>
                <a:endParaRPr lang="en-AU" dirty="0">
                  <a:latin typeface="+mn-lt"/>
                </a:endParaRPr>
              </a:p>
            </p:txBody>
          </p:sp>
        </mc:Choice>
        <mc:Fallback xmlns="">
          <p:sp>
            <p:nvSpPr>
              <p:cNvPr id="5" name="Text Placeholder 4">
                <a:extLst>
                  <a:ext uri="{FF2B5EF4-FFF2-40B4-BE49-F238E27FC236}">
                    <a16:creationId xmlns:a16="http://schemas.microsoft.com/office/drawing/2014/main" id="{8AC2E36E-1184-6EB0-4976-EE157C0EEF8D}"/>
                  </a:ext>
                </a:extLst>
              </p:cNvPr>
              <p:cNvSpPr txBox="1">
                <a:spLocks noRot="1" noChangeAspect="1" noMove="1" noResize="1" noEditPoints="1" noAdjustHandles="1" noChangeArrowheads="1" noChangeShapeType="1" noTextEdit="1"/>
              </p:cNvSpPr>
              <p:nvPr/>
            </p:nvSpPr>
            <p:spPr>
              <a:xfrm>
                <a:off x="360001" y="1567086"/>
                <a:ext cx="3362146" cy="4807835"/>
              </a:xfrm>
              <a:prstGeom prst="rect">
                <a:avLst/>
              </a:prstGeom>
              <a:blipFill>
                <a:blip r:embed="rId3"/>
                <a:stretch>
                  <a:fillRect l="-4529"/>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9E722FCE-C868-7E1D-D52B-59252C80F784}"/>
              </a:ext>
            </a:extLst>
          </p:cNvPr>
          <p:cNvSpPr/>
          <p:nvPr/>
        </p:nvSpPr>
        <p:spPr>
          <a:xfrm>
            <a:off x="3861845" y="1171458"/>
            <a:ext cx="2366834" cy="2257542"/>
          </a:xfrm>
          <a:prstGeom prst="wedgeRoundRectCallout">
            <a:avLst>
              <a:gd name="adj1" fmla="val -73511"/>
              <a:gd name="adj2" fmla="val -204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does the equation tell us about the graphical representation of this semicircle?</a:t>
            </a:r>
          </a:p>
        </p:txBody>
      </p:sp>
      <p:sp>
        <p:nvSpPr>
          <p:cNvPr id="10" name="Speech Bubble: Rectangle with Corners Rounded 9">
            <a:extLst>
              <a:ext uri="{FF2B5EF4-FFF2-40B4-BE49-F238E27FC236}">
                <a16:creationId xmlns:a16="http://schemas.microsoft.com/office/drawing/2014/main" id="{AF304FDC-D488-6A09-3CAC-053E71894F56}"/>
              </a:ext>
            </a:extLst>
          </p:cNvPr>
          <p:cNvSpPr/>
          <p:nvPr/>
        </p:nvSpPr>
        <p:spPr>
          <a:xfrm>
            <a:off x="1570951" y="4648768"/>
            <a:ext cx="3618931" cy="1284291"/>
          </a:xfrm>
          <a:prstGeom prst="wedgeRoundRectCallout">
            <a:avLst>
              <a:gd name="adj1" fmla="val -62232"/>
              <a:gd name="adj2" fmla="val -221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How was the radius of 3 determined from the equation?</a:t>
            </a:r>
          </a:p>
        </p:txBody>
      </p:sp>
      <p:pic>
        <p:nvPicPr>
          <p:cNvPr id="9" name="Picture 8" descr="A bottom half semicircle, centred at the origin with radius, 3.">
            <a:extLst>
              <a:ext uri="{FF2B5EF4-FFF2-40B4-BE49-F238E27FC236}">
                <a16:creationId xmlns:a16="http://schemas.microsoft.com/office/drawing/2014/main" id="{4AA80C23-3FA3-9C93-64A2-014B2F3861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3529" y="1171458"/>
            <a:ext cx="5120469" cy="3971974"/>
          </a:xfrm>
          <a:prstGeom prst="rect">
            <a:avLst/>
          </a:prstGeom>
        </p:spPr>
      </p:pic>
      <p:sp>
        <p:nvSpPr>
          <p:cNvPr id="3" name="Slide Number Placeholder 2">
            <a:extLst>
              <a:ext uri="{FF2B5EF4-FFF2-40B4-BE49-F238E27FC236}">
                <a16:creationId xmlns:a16="http://schemas.microsoft.com/office/drawing/2014/main" id="{04449E47-92F1-FFB7-BC67-5E66AFBD0F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356657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DDBF8-CF78-2E57-61C7-7E3C08081B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67B454-C85B-C226-EF16-784BF0D8EA39}"/>
              </a:ext>
            </a:extLst>
          </p:cNvPr>
          <p:cNvSpPr>
            <a:spLocks noGrp="1"/>
          </p:cNvSpPr>
          <p:nvPr>
            <p:ph type="title"/>
          </p:nvPr>
        </p:nvSpPr>
        <p:spPr/>
        <p:txBody>
          <a:bodyPr/>
          <a:lstStyle/>
          <a:p>
            <a:r>
              <a:rPr lang="en-AU" dirty="0">
                <a:latin typeface="+mj-lt"/>
              </a:rPr>
              <a:t>Circles and semicircles (4)</a:t>
            </a:r>
          </a:p>
        </p:txBody>
      </p:sp>
      <p:sp>
        <p:nvSpPr>
          <p:cNvPr id="4" name="Text Placeholder 3">
            <a:extLst>
              <a:ext uri="{FF2B5EF4-FFF2-40B4-BE49-F238E27FC236}">
                <a16:creationId xmlns:a16="http://schemas.microsoft.com/office/drawing/2014/main" id="{DDDF2C04-0B31-096F-6122-9FA8C1B52A43}"/>
              </a:ext>
            </a:extLst>
          </p:cNvPr>
          <p:cNvSpPr>
            <a:spLocks noGrp="1"/>
          </p:cNvSpPr>
          <p:nvPr>
            <p:ph type="body" sz="quarter" idx="18"/>
          </p:nvPr>
        </p:nvSpPr>
        <p:spPr/>
        <p:txBody>
          <a:bodyPr/>
          <a:lstStyle/>
          <a:p>
            <a:r>
              <a:rPr lang="en-AU" dirty="0">
                <a:latin typeface="+mj-lt"/>
              </a:rPr>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43E1214-4ABB-40C7-B2FB-0541CF576AE9}"/>
                  </a:ext>
                </a:extLst>
              </p:cNvPr>
              <p:cNvSpPr>
                <a:spLocks noGrp="1"/>
              </p:cNvSpPr>
              <p:nvPr>
                <p:ph type="body" sz="quarter" idx="17"/>
              </p:nvPr>
            </p:nvSpPr>
            <p:spPr>
              <a:xfrm>
                <a:off x="360000" y="1567086"/>
                <a:ext cx="5395341" cy="4807835"/>
              </a:xfrm>
            </p:spPr>
            <p:txBody>
              <a:bodyPr/>
              <a:lstStyle/>
              <a:p>
                <a:r>
                  <a:rPr lang="en-AU" dirty="0">
                    <a:latin typeface="+mn-lt"/>
                  </a:rPr>
                  <a:t>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f>
                          <m:fPr>
                            <m:ctrlPr>
                              <a:rPr lang="en-AU" b="0" i="1" smtClean="0">
                                <a:latin typeface="Cambria Math" panose="02040503050406030204" pitchFamily="18" charset="0"/>
                              </a:rPr>
                            </m:ctrlPr>
                          </m:fPr>
                          <m:num>
                            <m:r>
                              <a:rPr lang="en-AU" b="0" i="1" smtClean="0">
                                <a:latin typeface="Cambria Math" panose="02040503050406030204" pitchFamily="18" charset="0"/>
                              </a:rPr>
                              <m:t>121</m:t>
                            </m:r>
                          </m:num>
                          <m:den>
                            <m:r>
                              <a:rPr lang="en-AU" b="0" i="1" smtClean="0">
                                <a:latin typeface="Cambria Math" panose="02040503050406030204" pitchFamily="18" charset="0"/>
                              </a:rPr>
                              <m:t>4</m:t>
                            </m:r>
                          </m:den>
                        </m:f>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rad>
                  </m:oMath>
                </a14:m>
                <a:endParaRPr lang="en-AU" b="0" dirty="0">
                  <a:latin typeface="+mn-lt"/>
                </a:endParaRPr>
              </a:p>
              <a:p>
                <a:r>
                  <a:rPr lang="en-AU" dirty="0">
                    <a:latin typeface="+mn-lt"/>
                  </a:rPr>
                  <a:t>Semicircle above the </a:t>
                </a:r>
                <a14:m>
                  <m:oMath xmlns:m="http://schemas.openxmlformats.org/officeDocument/2006/math">
                    <m:r>
                      <a:rPr lang="en-AU" b="0" i="1" smtClean="0">
                        <a:latin typeface="Cambria Math" panose="02040503050406030204" pitchFamily="18" charset="0"/>
                      </a:rPr>
                      <m:t>𝑥</m:t>
                    </m:r>
                  </m:oMath>
                </a14:m>
                <a:r>
                  <a:rPr lang="en-AU" b="0" dirty="0">
                    <a:latin typeface="+mn-lt"/>
                  </a:rPr>
                  <a:t>- axis. </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i="1">
                                  <a:latin typeface="Cambria Math" panose="02040503050406030204" pitchFamily="18" charset="0"/>
                                </a:rPr>
                                <m:t>𝑟</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e>
                      </m:rad>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11</m:t>
                                      </m:r>
                                    </m:num>
                                    <m:den>
                                      <m:r>
                                        <a:rPr lang="en-AU" b="0" i="1" smtClean="0">
                                          <a:latin typeface="Cambria Math" panose="02040503050406030204" pitchFamily="18" charset="0"/>
                                        </a:rPr>
                                        <m:t>2</m:t>
                                      </m:r>
                                    </m:den>
                                  </m:f>
                                </m:e>
                              </m:d>
                            </m:e>
                            <m:sup>
                              <m:r>
                                <a:rPr lang="en-AU" b="0" i="1" smtClean="0">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e>
                      </m:rad>
                    </m:oMath>
                  </m:oMathPara>
                </a14:m>
                <a:endParaRPr lang="en-AU" b="0" dirty="0">
                  <a:latin typeface="+mn-lt"/>
                </a:endParaRPr>
              </a:p>
              <a:p>
                <a:pPr indent="1762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𝑟</m:t>
                      </m:r>
                      <m:r>
                        <a:rPr lang="en-AU" b="0" i="1" smtClean="0">
                          <a:latin typeface="Cambria Math" panose="02040503050406030204" pitchFamily="18" charset="0"/>
                        </a:rPr>
                        <m:t>=5.5</m:t>
                      </m:r>
                    </m:oMath>
                  </m:oMathPara>
                </a14:m>
                <a:endParaRPr lang="en-AU" dirty="0">
                  <a:latin typeface="+mn-lt"/>
                </a:endParaRPr>
              </a:p>
            </p:txBody>
          </p:sp>
        </mc:Choice>
        <mc:Fallback xmlns="">
          <p:sp>
            <p:nvSpPr>
              <p:cNvPr id="5" name="Text Placeholder 4">
                <a:extLst>
                  <a:ext uri="{FF2B5EF4-FFF2-40B4-BE49-F238E27FC236}">
                    <a16:creationId xmlns:a16="http://schemas.microsoft.com/office/drawing/2014/main" id="{143E1214-4ABB-40C7-B2FB-0541CF576AE9}"/>
                  </a:ext>
                </a:extLst>
              </p:cNvPr>
              <p:cNvSpPr>
                <a:spLocks noGrp="1" noRot="1" noChangeAspect="1" noMove="1" noResize="1" noEditPoints="1" noAdjustHandles="1" noChangeArrowheads="1" noChangeShapeType="1" noTextEdit="1"/>
              </p:cNvSpPr>
              <p:nvPr>
                <p:ph type="body" sz="quarter" idx="17"/>
              </p:nvPr>
            </p:nvSpPr>
            <p:spPr>
              <a:xfrm>
                <a:off x="360000" y="1567086"/>
                <a:ext cx="5395341" cy="4807835"/>
              </a:xfrm>
              <a:blipFill>
                <a:blip r:embed="rId2"/>
                <a:stretch>
                  <a:fillRect l="-2825"/>
                </a:stretch>
              </a:blipFill>
            </p:spPr>
            <p:txBody>
              <a:bodyPr/>
              <a:lstStyle/>
              <a:p>
                <a:r>
                  <a:rPr lang="en-AU">
                    <a:noFill/>
                  </a:rPr>
                  <a:t> </a:t>
                </a:r>
              </a:p>
            </p:txBody>
          </p:sp>
        </mc:Fallback>
      </mc:AlternateContent>
      <p:pic>
        <p:nvPicPr>
          <p:cNvPr id="9" name="Picture 8" descr="The graph of a top half semicircle, centred at the origin with radius 5.5.">
            <a:extLst>
              <a:ext uri="{FF2B5EF4-FFF2-40B4-BE49-F238E27FC236}">
                <a16:creationId xmlns:a16="http://schemas.microsoft.com/office/drawing/2014/main" id="{F6D0682D-E9A3-31CC-1FED-D63E3A489E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4620" y="1567086"/>
            <a:ext cx="5897380" cy="4153387"/>
          </a:xfrm>
          <a:prstGeom prst="rect">
            <a:avLst/>
          </a:prstGeom>
        </p:spPr>
      </p:pic>
      <p:sp>
        <p:nvSpPr>
          <p:cNvPr id="2" name="Slide Number Placeholder 1">
            <a:extLst>
              <a:ext uri="{FF2B5EF4-FFF2-40B4-BE49-F238E27FC236}">
                <a16:creationId xmlns:a16="http://schemas.microsoft.com/office/drawing/2014/main" id="{D168F332-FE3A-AE56-C1CD-052A346DCB1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14556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62275-F5B2-41B9-032B-DB415BD953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EAE9C7-1335-2F26-A55E-8949DEC85DCC}"/>
              </a:ext>
            </a:extLst>
          </p:cNvPr>
          <p:cNvSpPr>
            <a:spLocks noGrp="1"/>
          </p:cNvSpPr>
          <p:nvPr>
            <p:ph type="title"/>
          </p:nvPr>
        </p:nvSpPr>
        <p:spPr/>
        <p:txBody>
          <a:bodyPr/>
          <a:lstStyle/>
          <a:p>
            <a:r>
              <a:rPr lang="en-AU" dirty="0">
                <a:latin typeface="+mj-lt"/>
              </a:rPr>
              <a:t>Circles and semicircles (5)</a:t>
            </a:r>
          </a:p>
        </p:txBody>
      </p:sp>
      <p:sp>
        <p:nvSpPr>
          <p:cNvPr id="13" name="Text Placeholder 12">
            <a:extLst>
              <a:ext uri="{FF2B5EF4-FFF2-40B4-BE49-F238E27FC236}">
                <a16:creationId xmlns:a16="http://schemas.microsoft.com/office/drawing/2014/main" id="{432E9774-4960-B4B2-D96C-0CF41AEBE557}"/>
              </a:ext>
            </a:extLst>
          </p:cNvPr>
          <p:cNvSpPr>
            <a:spLocks noGrp="1"/>
          </p:cNvSpPr>
          <p:nvPr>
            <p:ph type="body" sz="quarter" idx="18"/>
          </p:nvPr>
        </p:nvSpPr>
        <p:spPr>
          <a:xfrm>
            <a:off x="360000" y="982520"/>
            <a:ext cx="11483998" cy="356423"/>
          </a:xfrm>
        </p:spPr>
        <p:txBody>
          <a:bodyPr/>
          <a:lstStyle/>
          <a:p>
            <a:r>
              <a:rPr lang="en-AU" dirty="0">
                <a:latin typeface="+mj-lt"/>
              </a:rPr>
              <a:t>Worked example 3</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65BDA7BF-8A49-95D6-3830-9A8CCE43CC66}"/>
                  </a:ext>
                </a:extLst>
              </p:cNvPr>
              <p:cNvSpPr>
                <a:spLocks noGrp="1"/>
              </p:cNvSpPr>
              <p:nvPr>
                <p:ph type="body" sz="quarter" idx="17"/>
              </p:nvPr>
            </p:nvSpPr>
            <p:spPr>
              <a:xfrm>
                <a:off x="360001" y="1567086"/>
                <a:ext cx="5180188" cy="4807835"/>
              </a:xfrm>
            </p:spPr>
            <p:txBody>
              <a:bodyPr/>
              <a:lstStyle/>
              <a:p>
                <a:r>
                  <a:rPr lang="en-AU" dirty="0">
                    <a:latin typeface="+mn-lt"/>
                  </a:rPr>
                  <a:t>Write the equation that represents the graph of the semicircle.</a:t>
                </a:r>
              </a:p>
              <a:p>
                <a:r>
                  <a:rPr lang="en-AU" dirty="0">
                    <a:latin typeface="+mn-lt"/>
                  </a:rPr>
                  <a:t>Semicircle to the right of the </a:t>
                </a:r>
                <a14:m>
                  <m:oMath xmlns:m="http://schemas.openxmlformats.org/officeDocument/2006/math">
                    <m:r>
                      <a:rPr lang="en-AU" b="0" i="1" smtClean="0">
                        <a:latin typeface="Cambria Math" panose="02040503050406030204" pitchFamily="18" charset="0"/>
                      </a:rPr>
                      <m:t>𝑦</m:t>
                    </m:r>
                  </m:oMath>
                </a14:m>
                <a:r>
                  <a:rPr lang="en-AU" dirty="0">
                    <a:latin typeface="+mn-lt"/>
                  </a:rPr>
                  <a:t> axis.</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e>
                      </m:rad>
                    </m:oMath>
                  </m:oMathPara>
                </a14:m>
                <a:endParaRPr lang="en-AU" b="0" i="1"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e>
                      </m:rad>
                    </m:oMath>
                  </m:oMathPara>
                </a14:m>
                <a:endParaRPr lang="en-AU" b="0" i="1"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16−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e>
                      </m:rad>
                    </m:oMath>
                  </m:oMathPara>
                </a14:m>
                <a:endParaRPr lang="en-AU"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65BDA7BF-8A49-95D6-3830-9A8CCE43CC66}"/>
                  </a:ext>
                </a:extLst>
              </p:cNvPr>
              <p:cNvSpPr>
                <a:spLocks noGrp="1" noRot="1" noChangeAspect="1" noMove="1" noResize="1" noEditPoints="1" noAdjustHandles="1" noChangeArrowheads="1" noChangeShapeType="1" noTextEdit="1"/>
              </p:cNvSpPr>
              <p:nvPr>
                <p:ph type="body" sz="quarter" idx="17"/>
              </p:nvPr>
            </p:nvSpPr>
            <p:spPr>
              <a:xfrm>
                <a:off x="360001" y="1567086"/>
                <a:ext cx="5180188" cy="4807835"/>
              </a:xfrm>
              <a:blipFill>
                <a:blip r:embed="rId3"/>
                <a:stretch>
                  <a:fillRect l="-294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BAD57252-D558-7EDF-59A2-B15A2C1901F0}"/>
                  </a:ext>
                </a:extLst>
              </p:cNvPr>
              <p:cNvSpPr/>
              <p:nvPr/>
            </p:nvSpPr>
            <p:spPr>
              <a:xfrm>
                <a:off x="2754421" y="3285847"/>
                <a:ext cx="2556789" cy="919805"/>
              </a:xfrm>
              <a:prstGeom prst="wedgeRoundRectCallout">
                <a:avLst>
                  <a:gd name="adj1" fmla="val -71180"/>
                  <a:gd name="adj2" fmla="val -198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is </a:t>
                </a:r>
                <a14:m>
                  <m:oMath xmlns:m="http://schemas.openxmlformats.org/officeDocument/2006/math">
                    <m:r>
                      <a:rPr lang="en-AU" sz="1800" b="0" i="1" smtClean="0">
                        <a:latin typeface="Cambria Math" panose="02040503050406030204" pitchFamily="18" charset="0"/>
                      </a:rPr>
                      <m:t>𝑥</m:t>
                    </m:r>
                  </m:oMath>
                </a14:m>
                <a:r>
                  <a:rPr lang="en-AU" sz="1800" dirty="0"/>
                  <a:t> the subject of the equation?</a:t>
                </a:r>
              </a:p>
            </p:txBody>
          </p:sp>
        </mc:Choice>
        <mc:Fallback xmlns="">
          <p:sp>
            <p:nvSpPr>
              <p:cNvPr id="7" name="Speech Bubble: Rectangle with Corners Rounded 6">
                <a:extLst>
                  <a:ext uri="{FF2B5EF4-FFF2-40B4-BE49-F238E27FC236}">
                    <a16:creationId xmlns:a16="http://schemas.microsoft.com/office/drawing/2014/main" id="{BAD57252-D558-7EDF-59A2-B15A2C1901F0}"/>
                  </a:ext>
                </a:extLst>
              </p:cNvPr>
              <p:cNvSpPr>
                <a:spLocks noRot="1" noChangeAspect="1" noMove="1" noResize="1" noEditPoints="1" noAdjustHandles="1" noChangeArrowheads="1" noChangeShapeType="1" noTextEdit="1"/>
              </p:cNvSpPr>
              <p:nvPr/>
            </p:nvSpPr>
            <p:spPr>
              <a:xfrm>
                <a:off x="2754421" y="3285847"/>
                <a:ext cx="2556789" cy="919805"/>
              </a:xfrm>
              <a:prstGeom prst="wedgeRoundRectCallout">
                <a:avLst>
                  <a:gd name="adj1" fmla="val -71180"/>
                  <a:gd name="adj2" fmla="val -19810"/>
                  <a:gd name="adj3" fmla="val 16667"/>
                </a:avLst>
              </a:prstGeom>
              <a:blipFill>
                <a:blip r:embed="rId4"/>
                <a:stretch>
                  <a:fillRect b="-7190"/>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68840787-0D63-A456-7CDB-6EDEC1DA1D73}"/>
              </a:ext>
            </a:extLst>
          </p:cNvPr>
          <p:cNvSpPr/>
          <p:nvPr/>
        </p:nvSpPr>
        <p:spPr>
          <a:xfrm>
            <a:off x="7513014" y="1059293"/>
            <a:ext cx="3900680" cy="995621"/>
          </a:xfrm>
          <a:prstGeom prst="wedgeRoundRectCallout">
            <a:avLst>
              <a:gd name="adj1" fmla="val -20946"/>
              <a:gd name="adj2" fmla="val 824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does the graph tell us about the structure of the equation?</a:t>
            </a:r>
          </a:p>
        </p:txBody>
      </p:sp>
      <p:pic>
        <p:nvPicPr>
          <p:cNvPr id="6" name="Picture 5" descr="The graph of a right-hand-side semicircle, centred at the origin with radius, 4.">
            <a:extLst>
              <a:ext uri="{FF2B5EF4-FFF2-40B4-BE49-F238E27FC236}">
                <a16:creationId xmlns:a16="http://schemas.microsoft.com/office/drawing/2014/main" id="{3F60D6D4-B8B7-F312-6284-4E378E1AFF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4274" y="2554046"/>
            <a:ext cx="4909420" cy="3808262"/>
          </a:xfrm>
          <a:prstGeom prst="rect">
            <a:avLst/>
          </a:prstGeom>
        </p:spPr>
      </p:pic>
      <p:sp>
        <p:nvSpPr>
          <p:cNvPr id="3" name="Slide Number Placeholder 2">
            <a:extLst>
              <a:ext uri="{FF2B5EF4-FFF2-40B4-BE49-F238E27FC236}">
                <a16:creationId xmlns:a16="http://schemas.microsoft.com/office/drawing/2014/main" id="{F31A7664-93CB-BECD-CDD0-6F2E1EB9CF6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255820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32F3E-BFD0-9A74-10A2-79AB4523D2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BE19FC-BF92-9168-0AD0-6DE2D64F26E9}"/>
              </a:ext>
            </a:extLst>
          </p:cNvPr>
          <p:cNvSpPr>
            <a:spLocks noGrp="1"/>
          </p:cNvSpPr>
          <p:nvPr>
            <p:ph type="title"/>
          </p:nvPr>
        </p:nvSpPr>
        <p:spPr/>
        <p:txBody>
          <a:bodyPr/>
          <a:lstStyle/>
          <a:p>
            <a:r>
              <a:rPr lang="en-AU" dirty="0">
                <a:latin typeface="+mj-lt"/>
              </a:rPr>
              <a:t>Circles and semicircles (6)</a:t>
            </a:r>
          </a:p>
        </p:txBody>
      </p:sp>
      <p:sp>
        <p:nvSpPr>
          <p:cNvPr id="4" name="Text Placeholder 3">
            <a:extLst>
              <a:ext uri="{FF2B5EF4-FFF2-40B4-BE49-F238E27FC236}">
                <a16:creationId xmlns:a16="http://schemas.microsoft.com/office/drawing/2014/main" id="{554EFB3C-C57E-74D9-67B5-F4C47FA3156C}"/>
              </a:ext>
            </a:extLst>
          </p:cNvPr>
          <p:cNvSpPr>
            <a:spLocks noGrp="1"/>
          </p:cNvSpPr>
          <p:nvPr>
            <p:ph type="body" sz="quarter" idx="18"/>
          </p:nvPr>
        </p:nvSpPr>
        <p:spPr/>
        <p:txBody>
          <a:bodyPr/>
          <a:lstStyle/>
          <a:p>
            <a:r>
              <a:rPr lang="en-AU" dirty="0">
                <a:latin typeface="+mj-lt"/>
              </a:rPr>
              <a:t>Your turn – question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3DEBCAC-834B-209B-E212-E884E8A3011B}"/>
                  </a:ext>
                </a:extLst>
              </p:cNvPr>
              <p:cNvSpPr>
                <a:spLocks noGrp="1"/>
              </p:cNvSpPr>
              <p:nvPr>
                <p:ph type="body" sz="quarter" idx="17"/>
              </p:nvPr>
            </p:nvSpPr>
            <p:spPr>
              <a:xfrm>
                <a:off x="360000" y="1567086"/>
                <a:ext cx="5517725" cy="4807835"/>
              </a:xfrm>
            </p:spPr>
            <p:txBody>
              <a:bodyPr/>
              <a:lstStyle/>
              <a:p>
                <a:r>
                  <a:rPr lang="en-AU" dirty="0">
                    <a:latin typeface="+mn-lt"/>
                  </a:rPr>
                  <a:t>Write the equation that represents the semicircle shown in the graph.</a:t>
                </a:r>
              </a:p>
              <a:p>
                <a:r>
                  <a:rPr lang="en-AU" dirty="0">
                    <a:latin typeface="+mn-lt"/>
                  </a:rPr>
                  <a:t>Semicircle to the left of the </a:t>
                </a:r>
                <a14:m>
                  <m:oMath xmlns:m="http://schemas.openxmlformats.org/officeDocument/2006/math">
                    <m:r>
                      <a:rPr lang="en-AU" i="1">
                        <a:latin typeface="Cambria Math" panose="02040503050406030204" pitchFamily="18" charset="0"/>
                      </a:rPr>
                      <m:t>𝑦</m:t>
                    </m:r>
                  </m:oMath>
                </a14:m>
                <a:r>
                  <a:rPr lang="en-AU" dirty="0">
                    <a:latin typeface="+mn-lt"/>
                  </a:rPr>
                  <a:t> axis.</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i="1">
                                  <a:latin typeface="Cambria Math" panose="02040503050406030204" pitchFamily="18" charset="0"/>
                                </a:rPr>
                                <m:t>𝑟</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e>
                      </m:rad>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e>
                      </m:rad>
                    </m:oMath>
                  </m:oMathPara>
                </a14:m>
                <a:endParaRPr lang="en-AU" b="0" i="1" dirty="0">
                  <a:latin typeface="+mn-lt"/>
                </a:endParaRPr>
              </a:p>
              <a:p>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e>
                    </m:rad>
                  </m:oMath>
                </a14:m>
                <a:r>
                  <a:rPr lang="en-AU" dirty="0">
                    <a:latin typeface="+mn-lt"/>
                  </a:rPr>
                  <a:t> </a:t>
                </a:r>
              </a:p>
            </p:txBody>
          </p:sp>
        </mc:Choice>
        <mc:Fallback xmlns="">
          <p:sp>
            <p:nvSpPr>
              <p:cNvPr id="5" name="Text Placeholder 4">
                <a:extLst>
                  <a:ext uri="{FF2B5EF4-FFF2-40B4-BE49-F238E27FC236}">
                    <a16:creationId xmlns:a16="http://schemas.microsoft.com/office/drawing/2014/main" id="{83DEBCAC-834B-209B-E212-E884E8A3011B}"/>
                  </a:ext>
                </a:extLst>
              </p:cNvPr>
              <p:cNvSpPr>
                <a:spLocks noGrp="1" noRot="1" noChangeAspect="1" noMove="1" noResize="1" noEditPoints="1" noAdjustHandles="1" noChangeArrowheads="1" noChangeShapeType="1" noTextEdit="1"/>
              </p:cNvSpPr>
              <p:nvPr>
                <p:ph type="body" sz="quarter" idx="17"/>
              </p:nvPr>
            </p:nvSpPr>
            <p:spPr>
              <a:xfrm>
                <a:off x="360000" y="1567086"/>
                <a:ext cx="5517725" cy="4807835"/>
              </a:xfrm>
              <a:blipFill>
                <a:blip r:embed="rId2"/>
                <a:stretch>
                  <a:fillRect l="-2762" r="-2652"/>
                </a:stretch>
              </a:blipFill>
            </p:spPr>
            <p:txBody>
              <a:bodyPr/>
              <a:lstStyle/>
              <a:p>
                <a:r>
                  <a:rPr lang="en-AU">
                    <a:noFill/>
                  </a:rPr>
                  <a:t> </a:t>
                </a:r>
              </a:p>
            </p:txBody>
          </p:sp>
        </mc:Fallback>
      </mc:AlternateContent>
      <p:pic>
        <p:nvPicPr>
          <p:cNvPr id="7" name="Picture 6" descr="The graph of a left-hand side semicircle, centred at the origin, with radius 2. ">
            <a:extLst>
              <a:ext uri="{FF2B5EF4-FFF2-40B4-BE49-F238E27FC236}">
                <a16:creationId xmlns:a16="http://schemas.microsoft.com/office/drawing/2014/main" id="{B66FDA88-39AA-7342-F158-C753A1BC8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4276" y="1567086"/>
            <a:ext cx="5390974" cy="4181806"/>
          </a:xfrm>
          <a:prstGeom prst="rect">
            <a:avLst/>
          </a:prstGeom>
        </p:spPr>
      </p:pic>
      <p:sp>
        <p:nvSpPr>
          <p:cNvPr id="2" name="Slide Number Placeholder 1">
            <a:extLst>
              <a:ext uri="{FF2B5EF4-FFF2-40B4-BE49-F238E27FC236}">
                <a16:creationId xmlns:a16="http://schemas.microsoft.com/office/drawing/2014/main" id="{F8749DF9-0AA1-1B8F-6D63-BA173EC911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70875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endParaRPr lang="en-AU" sz="1800" dirty="0">
              <a:effectLst/>
              <a:latin typeface="+mn-lt"/>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59998" y="1721177"/>
                <a:ext cx="11303000" cy="497482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1800" b="1" dirty="0">
                    <a:solidFill>
                      <a:schemeClr val="accent1"/>
                    </a:solidFill>
                    <a:latin typeface="+mj-lt"/>
                    <a:cs typeface="Arial" panose="020B0604020202020204" pitchFamily="34" charset="0"/>
                  </a:rPr>
                  <a:t>Learning intentions</a:t>
                </a:r>
                <a:endParaRPr lang="en-AU" sz="1800" b="1" dirty="0">
                  <a:solidFill>
                    <a:schemeClr val="accent1"/>
                  </a:solidFill>
                  <a:latin typeface="+mj-lt"/>
                  <a:ea typeface="+mn-lt"/>
                  <a:cs typeface="Arial" panose="020B0604020202020204" pitchFamily="34" charset="0"/>
                </a:endParaRPr>
              </a:p>
              <a:p>
                <a:pPr marL="342900" lvl="0" indent="-342900">
                  <a:lnSpc>
                    <a:spcPct val="150000"/>
                  </a:lnSpc>
                  <a:spcBef>
                    <a:spcPts val="1200"/>
                  </a:spcBef>
                  <a:spcAft>
                    <a:spcPts val="1200"/>
                  </a:spcAft>
                  <a:buSzPts val="1100"/>
                  <a:buFont typeface="Symbol" panose="05050102010706020507" pitchFamily="18" charset="2"/>
                  <a:buChar char=""/>
                </a:pPr>
                <a:r>
                  <a:rPr lang="en-AU" sz="1800" dirty="0">
                    <a:effectLst/>
                    <a:ea typeface="Calibri" panose="020F0502020204030204" pitchFamily="34" charset="0"/>
                  </a:rPr>
                  <a:t>To be able to derive and determine the equation of a circle in the form </a:t>
                </a:r>
                <a14:m>
                  <m:oMath xmlns:m="http://schemas.openxmlformats.org/officeDocument/2006/math">
                    <m:sSup>
                      <m:sSupPr>
                        <m:ctrlPr>
                          <a:rPr lang="en-AU" sz="1800" i="1">
                            <a:effectLst/>
                            <a:latin typeface="Cambria Math" panose="02040503050406030204" pitchFamily="18" charset="0"/>
                            <a:ea typeface="Calibri" panose="020F0502020204030204" pitchFamily="34" charset="0"/>
                          </a:rPr>
                        </m:ctrlPr>
                      </m:sSupPr>
                      <m:e>
                        <m:r>
                          <a:rPr lang="en-AU" sz="1800" i="1">
                            <a:effectLst/>
                            <a:latin typeface="Cambria Math" panose="02040503050406030204" pitchFamily="18" charset="0"/>
                            <a:ea typeface="Calibri" panose="020F0502020204030204" pitchFamily="34" charset="0"/>
                          </a:rPr>
                          <m:t>𝑥</m:t>
                        </m:r>
                      </m:e>
                      <m:sup>
                        <m:r>
                          <a:rPr lang="en-AU" sz="1800" i="1">
                            <a:effectLst/>
                            <a:latin typeface="Cambria Math" panose="02040503050406030204" pitchFamily="18" charset="0"/>
                            <a:ea typeface="Calibri" panose="020F0502020204030204" pitchFamily="34" charset="0"/>
                          </a:rPr>
                          <m:t>2</m:t>
                        </m:r>
                      </m:sup>
                    </m:sSup>
                    <m:r>
                      <a:rPr lang="en-AU" sz="1800" i="1">
                        <a:effectLst/>
                        <a:latin typeface="Cambria Math" panose="02040503050406030204" pitchFamily="18" charset="0"/>
                        <a:ea typeface="Calibri" panose="020F0502020204030204" pitchFamily="34" charset="0"/>
                      </a:rPr>
                      <m:t>+</m:t>
                    </m:r>
                    <m:sSup>
                      <m:sSupPr>
                        <m:ctrlPr>
                          <a:rPr lang="en-AU" sz="1800" i="1">
                            <a:effectLst/>
                            <a:latin typeface="Cambria Math" panose="02040503050406030204" pitchFamily="18" charset="0"/>
                            <a:ea typeface="Calibri" panose="020F0502020204030204" pitchFamily="34" charset="0"/>
                          </a:rPr>
                        </m:ctrlPr>
                      </m:sSupPr>
                      <m:e>
                        <m:r>
                          <a:rPr lang="en-AU" sz="1800" i="1">
                            <a:effectLst/>
                            <a:latin typeface="Cambria Math" panose="02040503050406030204" pitchFamily="18" charset="0"/>
                            <a:ea typeface="Calibri" panose="020F0502020204030204" pitchFamily="34" charset="0"/>
                          </a:rPr>
                          <m:t>𝑦</m:t>
                        </m:r>
                      </m:e>
                      <m:sup>
                        <m:r>
                          <a:rPr lang="en-AU" sz="1800" i="1">
                            <a:effectLst/>
                            <a:latin typeface="Cambria Math" panose="02040503050406030204" pitchFamily="18" charset="0"/>
                            <a:ea typeface="Calibri" panose="020F0502020204030204" pitchFamily="34" charset="0"/>
                          </a:rPr>
                          <m:t>2</m:t>
                        </m:r>
                      </m:sup>
                    </m:sSup>
                    <m:r>
                      <a:rPr lang="en-AU" sz="1800" i="1">
                        <a:effectLst/>
                        <a:latin typeface="Cambria Math" panose="02040503050406030204" pitchFamily="18" charset="0"/>
                        <a:ea typeface="Calibri" panose="020F0502020204030204" pitchFamily="34" charset="0"/>
                      </a:rPr>
                      <m:t>=</m:t>
                    </m:r>
                    <m:sSup>
                      <m:sSupPr>
                        <m:ctrlPr>
                          <a:rPr lang="en-AU" sz="1800" i="1">
                            <a:effectLst/>
                            <a:latin typeface="Cambria Math" panose="02040503050406030204" pitchFamily="18" charset="0"/>
                            <a:ea typeface="Calibri" panose="020F0502020204030204" pitchFamily="34" charset="0"/>
                          </a:rPr>
                        </m:ctrlPr>
                      </m:sSupPr>
                      <m:e>
                        <m:r>
                          <a:rPr lang="en-AU" sz="1800" i="1">
                            <a:effectLst/>
                            <a:latin typeface="Cambria Math" panose="02040503050406030204" pitchFamily="18" charset="0"/>
                            <a:ea typeface="Calibri" panose="020F0502020204030204" pitchFamily="34" charset="0"/>
                          </a:rPr>
                          <m:t>𝑟</m:t>
                        </m:r>
                      </m:e>
                      <m:sup>
                        <m:r>
                          <a:rPr lang="en-AU" sz="1800" i="1">
                            <a:effectLst/>
                            <a:latin typeface="Cambria Math" panose="02040503050406030204" pitchFamily="18" charset="0"/>
                            <a:ea typeface="Calibri" panose="020F0502020204030204" pitchFamily="34" charset="0"/>
                          </a:rPr>
                          <m:t>2</m:t>
                        </m:r>
                      </m:sup>
                    </m:sSup>
                  </m:oMath>
                </a14:m>
                <a:r>
                  <a:rPr lang="en-AU" sz="1800" dirty="0">
                    <a:effectLst/>
                    <a:ea typeface="Calibri" panose="020F0502020204030204" pitchFamily="34" charset="0"/>
                  </a:rPr>
                  <a:t>.</a:t>
                </a:r>
              </a:p>
              <a:p>
                <a:pPr marL="342900" lvl="0" indent="-342900">
                  <a:lnSpc>
                    <a:spcPct val="150000"/>
                  </a:lnSpc>
                  <a:spcBef>
                    <a:spcPts val="1200"/>
                  </a:spcBef>
                  <a:spcAft>
                    <a:spcPts val="1200"/>
                  </a:spcAft>
                  <a:buSzPts val="1100"/>
                  <a:buFont typeface="Symbol" panose="05050102010706020507" pitchFamily="18" charset="2"/>
                  <a:buChar char=""/>
                </a:pPr>
                <a:r>
                  <a:rPr lang="en-AU" sz="1800" dirty="0">
                    <a:effectLst/>
                    <a:ea typeface="Calibri" panose="020F0502020204030204" pitchFamily="34" charset="0"/>
                  </a:rPr>
                  <a:t>To understand how to represent the equation of a semicircle. </a:t>
                </a:r>
              </a:p>
              <a:p>
                <a:pPr>
                  <a:lnSpc>
                    <a:spcPct val="150000"/>
                  </a:lnSpc>
                  <a:spcAft>
                    <a:spcPts val="1200"/>
                  </a:spcAft>
                </a:pPr>
                <a:r>
                  <a:rPr lang="en-AU" sz="1800" b="1" dirty="0">
                    <a:solidFill>
                      <a:schemeClr val="accent1"/>
                    </a:solidFill>
                    <a:latin typeface="+mj-lt"/>
                    <a:cs typeface="Arial" panose="020B0604020202020204" pitchFamily="34" charset="0"/>
                  </a:rPr>
                  <a:t>Success criteria</a:t>
                </a:r>
                <a:endParaRPr lang="en-US" sz="1800" dirty="0">
                  <a:solidFill>
                    <a:schemeClr val="accent1"/>
                  </a:solidFill>
                  <a:latin typeface="+mj-lt"/>
                  <a:cs typeface="Arial" panose="020B0604020202020204" pitchFamily="34" charset="0"/>
                </a:endParaRPr>
              </a:p>
              <a:p>
                <a:pPr marL="342900" lvl="0" indent="-342900">
                  <a:lnSpc>
                    <a:spcPct val="150000"/>
                  </a:lnSpc>
                  <a:spcBef>
                    <a:spcPts val="1200"/>
                  </a:spcBef>
                  <a:spcAft>
                    <a:spcPts val="1200"/>
                  </a:spcAft>
                  <a:buSzPts val="1100"/>
                  <a:buFont typeface="Symbol" panose="05050102010706020507" pitchFamily="18" charset="2"/>
                  <a:buChar char=""/>
                </a:pPr>
                <a:r>
                  <a:rPr lang="en-AU" sz="1800" dirty="0">
                    <a:effectLst/>
                    <a:ea typeface="Calibri" panose="020F0502020204030204" pitchFamily="34" charset="0"/>
                  </a:rPr>
                  <a:t>I can explain and justify how the equation of a circle </a:t>
                </a:r>
                <a:r>
                  <a:rPr lang="en-AU" sz="1800" dirty="0">
                    <a:ea typeface="Calibri" panose="020F0502020204030204" pitchFamily="34" charset="0"/>
                  </a:rPr>
                  <a:t>is derived</a:t>
                </a:r>
                <a:r>
                  <a:rPr lang="en-AU" sz="1800" dirty="0">
                    <a:effectLst/>
                    <a:ea typeface="Calibri" panose="020F0502020204030204" pitchFamily="34" charset="0"/>
                  </a:rPr>
                  <a:t> from Pythagoras’ theorem on the Cartesian plane.</a:t>
                </a:r>
              </a:p>
              <a:p>
                <a:pPr marL="342900" lvl="0" indent="-342900">
                  <a:lnSpc>
                    <a:spcPct val="150000"/>
                  </a:lnSpc>
                  <a:spcBef>
                    <a:spcPts val="1200"/>
                  </a:spcBef>
                  <a:spcAft>
                    <a:spcPts val="1200"/>
                  </a:spcAft>
                  <a:buSzPts val="1100"/>
                  <a:buFont typeface="Symbol" panose="05050102010706020507" pitchFamily="18" charset="2"/>
                  <a:buChar char=""/>
                </a:pPr>
                <a:r>
                  <a:rPr lang="en-AU" sz="1800" dirty="0">
                    <a:effectLst/>
                    <a:ea typeface="Calibri" panose="020F0502020204030204" pitchFamily="34" charset="0"/>
                  </a:rPr>
                  <a:t>I can interpret and apply the equation of a circle to accurately draw its graph on the Cartesian plane. </a:t>
                </a:r>
              </a:p>
              <a:p>
                <a:pPr marL="342900" lvl="0" indent="-342900">
                  <a:lnSpc>
                    <a:spcPct val="150000"/>
                  </a:lnSpc>
                  <a:spcBef>
                    <a:spcPts val="1200"/>
                  </a:spcBef>
                  <a:spcAft>
                    <a:spcPts val="1200"/>
                  </a:spcAft>
                  <a:buSzPts val="1100"/>
                  <a:buFont typeface="Symbol" panose="05050102010706020507" pitchFamily="18" charset="2"/>
                  <a:buChar char=""/>
                </a:pPr>
                <a:r>
                  <a:rPr lang="en-AU" sz="1800" dirty="0">
                    <a:effectLst/>
                    <a:ea typeface="Calibri" panose="020F0502020204030204" pitchFamily="34" charset="0"/>
                  </a:rPr>
                  <a:t>I can rearrange the equation of a circle to represent semicircles.</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59998" y="1721177"/>
                <a:ext cx="11303000" cy="4974823"/>
              </a:xfrm>
              <a:prstGeom prst="rect">
                <a:avLst/>
              </a:prstGeom>
              <a:blipFill>
                <a:blip r:embed="rId3"/>
                <a:stretch>
                  <a:fillRect l="-1241" b="-208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91CF-D249-01C5-8C4D-A4BBFFE0F5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0AFF40-C714-FF62-E611-14A47CA0EC78}"/>
              </a:ext>
            </a:extLst>
          </p:cNvPr>
          <p:cNvSpPr>
            <a:spLocks noGrp="1"/>
          </p:cNvSpPr>
          <p:nvPr>
            <p:ph type="title"/>
          </p:nvPr>
        </p:nvSpPr>
        <p:spPr/>
        <p:txBody>
          <a:bodyPr/>
          <a:lstStyle/>
          <a:p>
            <a:r>
              <a:rPr lang="en-AU" dirty="0">
                <a:latin typeface="+mj-lt"/>
              </a:rPr>
              <a:t>The equation of a circle</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0BB4565-A0A5-0710-D048-2D8CA26E800B}"/>
                  </a:ext>
                </a:extLst>
              </p:cNvPr>
              <p:cNvSpPr>
                <a:spLocks noGrp="1"/>
              </p:cNvSpPr>
              <p:nvPr>
                <p:ph type="body" sz="quarter" idx="18"/>
              </p:nvPr>
            </p:nvSpPr>
            <p:spPr/>
            <p:txBody>
              <a:bodyPr/>
              <a:lstStyle/>
              <a:p>
                <a:r>
                  <a:rPr lang="en-AU" dirty="0">
                    <a:latin typeface="+mj-lt"/>
                  </a:rPr>
                  <a:t>The graph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oMath>
                </a14:m>
                <a:r>
                  <a:rPr lang="en-AU" dirty="0">
                    <a:latin typeface="+mj-lt"/>
                  </a:rPr>
                  <a:t> </a:t>
                </a:r>
              </a:p>
            </p:txBody>
          </p:sp>
        </mc:Choice>
        <mc:Fallback xmlns="">
          <p:sp>
            <p:nvSpPr>
              <p:cNvPr id="4" name="Text Placeholder 3">
                <a:extLst>
                  <a:ext uri="{FF2B5EF4-FFF2-40B4-BE49-F238E27FC236}">
                    <a16:creationId xmlns:a16="http://schemas.microsoft.com/office/drawing/2014/main" id="{20BB4565-A0A5-0710-D048-2D8CA26E800B}"/>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1327" t="-21569" b="-52941"/>
                </a:stretch>
              </a:blipFill>
            </p:spPr>
            <p:txBody>
              <a:bodyPr/>
              <a:lstStyle/>
              <a:p>
                <a:r>
                  <a:rPr lang="en-AU">
                    <a:noFill/>
                  </a:rPr>
                  <a:t> </a:t>
                </a:r>
              </a:p>
            </p:txBody>
          </p:sp>
        </mc:Fallback>
      </mc:AlternateContent>
      <p:grpSp>
        <p:nvGrpSpPr>
          <p:cNvPr id="11" name="Group 10" descr="The graph of a circle, centred at the origin with radius, r.">
            <a:extLst>
              <a:ext uri="{FF2B5EF4-FFF2-40B4-BE49-F238E27FC236}">
                <a16:creationId xmlns:a16="http://schemas.microsoft.com/office/drawing/2014/main" id="{E31E22C3-049C-F850-6D12-E3F5B2F1F106}"/>
              </a:ext>
            </a:extLst>
          </p:cNvPr>
          <p:cNvGrpSpPr/>
          <p:nvPr/>
        </p:nvGrpSpPr>
        <p:grpSpPr>
          <a:xfrm>
            <a:off x="3474356" y="1537640"/>
            <a:ext cx="5243289" cy="5068360"/>
            <a:chOff x="3474356" y="1537640"/>
            <a:chExt cx="5243289" cy="5068360"/>
          </a:xfrm>
        </p:grpSpPr>
        <p:pic>
          <p:nvPicPr>
            <p:cNvPr id="6" name="Picture 5">
              <a:extLst>
                <a:ext uri="{FF2B5EF4-FFF2-40B4-BE49-F238E27FC236}">
                  <a16:creationId xmlns:a16="http://schemas.microsoft.com/office/drawing/2014/main" id="{B69C09D5-49BE-5A99-D74B-73AF95365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5266" y="1537640"/>
              <a:ext cx="5222379" cy="5068360"/>
            </a:xfrm>
            <a:prstGeom prst="rect">
              <a:avLst/>
            </a:prstGeom>
          </p:spPr>
        </p:pic>
        <p:cxnSp>
          <p:nvCxnSpPr>
            <p:cNvPr id="12" name="Straight Arrow Connector 11" descr="The graph of a circle, centred at the origin with radius, r.">
              <a:extLst>
                <a:ext uri="{FF2B5EF4-FFF2-40B4-BE49-F238E27FC236}">
                  <a16:creationId xmlns:a16="http://schemas.microsoft.com/office/drawing/2014/main" id="{DE8E9500-B613-B0B3-E810-11D4F66517A0}"/>
                </a:ext>
              </a:extLst>
            </p:cNvPr>
            <p:cNvCxnSpPr/>
            <p:nvPr/>
          </p:nvCxnSpPr>
          <p:spPr>
            <a:xfrm flipV="1">
              <a:off x="6040027" y="2757128"/>
              <a:ext cx="1334125" cy="142406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2F931E0-4B2B-A370-2C24-076A41D96093}"/>
                    </a:ext>
                  </a:extLst>
                </p:cNvPr>
                <p:cNvSpPr txBox="1"/>
                <p:nvPr/>
              </p:nvSpPr>
              <p:spPr>
                <a:xfrm>
                  <a:off x="6380803" y="3368540"/>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m:t>
                        </m:r>
                      </m:oMath>
                    </m:oMathPara>
                  </a14:m>
                  <a:endParaRPr lang="en-AU" sz="1800" dirty="0"/>
                </a:p>
              </p:txBody>
            </p:sp>
          </mc:Choice>
          <mc:Fallback xmlns="">
            <p:sp>
              <p:nvSpPr>
                <p:cNvPr id="13" name="TextBox 12">
                  <a:extLst>
                    <a:ext uri="{FF2B5EF4-FFF2-40B4-BE49-F238E27FC236}">
                      <a16:creationId xmlns:a16="http://schemas.microsoft.com/office/drawing/2014/main" id="{52F931E0-4B2B-A370-2C24-076A41D96093}"/>
                    </a:ext>
                  </a:extLst>
                </p:cNvPr>
                <p:cNvSpPr txBox="1">
                  <a:spLocks noRot="1" noChangeAspect="1" noMove="1" noResize="1" noEditPoints="1" noAdjustHandles="1" noChangeArrowheads="1" noChangeShapeType="1" noTextEdit="1"/>
                </p:cNvSpPr>
                <p:nvPr/>
              </p:nvSpPr>
              <p:spPr>
                <a:xfrm>
                  <a:off x="6380803" y="3368540"/>
                  <a:ext cx="914400" cy="541770"/>
                </a:xfrm>
                <a:prstGeom prst="rect">
                  <a:avLst/>
                </a:prstGeom>
                <a:blipFill>
                  <a:blip r:embed="rId4"/>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3240A9-68AF-9252-3D0B-F3D38DD8DC46}"/>
                    </a:ext>
                  </a:extLst>
                </p:cNvPr>
                <p:cNvSpPr txBox="1"/>
                <p:nvPr/>
              </p:nvSpPr>
              <p:spPr>
                <a:xfrm>
                  <a:off x="7645723" y="4181194"/>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m:t>
                        </m:r>
                      </m:oMath>
                    </m:oMathPara>
                  </a14:m>
                  <a:endParaRPr lang="en-AU" sz="1800" dirty="0"/>
                </a:p>
              </p:txBody>
            </p:sp>
          </mc:Choice>
          <mc:Fallback xmlns="">
            <p:sp>
              <p:nvSpPr>
                <p:cNvPr id="5" name="TextBox 4">
                  <a:extLst>
                    <a:ext uri="{FF2B5EF4-FFF2-40B4-BE49-F238E27FC236}">
                      <a16:creationId xmlns:a16="http://schemas.microsoft.com/office/drawing/2014/main" id="{AF3240A9-68AF-9252-3D0B-F3D38DD8DC46}"/>
                    </a:ext>
                  </a:extLst>
                </p:cNvPr>
                <p:cNvSpPr txBox="1">
                  <a:spLocks noRot="1" noChangeAspect="1" noMove="1" noResize="1" noEditPoints="1" noAdjustHandles="1" noChangeArrowheads="1" noChangeShapeType="1" noTextEdit="1"/>
                </p:cNvSpPr>
                <p:nvPr/>
              </p:nvSpPr>
              <p:spPr>
                <a:xfrm>
                  <a:off x="7645723" y="4181194"/>
                  <a:ext cx="914400" cy="541770"/>
                </a:xfrm>
                <a:prstGeom prst="rect">
                  <a:avLst/>
                </a:prstGeom>
                <a:blipFill>
                  <a:blip r:embed="rId5"/>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85DA23B-D0EF-CEEB-3919-3345E8199726}"/>
                    </a:ext>
                  </a:extLst>
                </p:cNvPr>
                <p:cNvSpPr txBox="1"/>
                <p:nvPr/>
              </p:nvSpPr>
              <p:spPr>
                <a:xfrm>
                  <a:off x="5405443" y="1938793"/>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m:t>
                        </m:r>
                      </m:oMath>
                    </m:oMathPara>
                  </a14:m>
                  <a:endParaRPr lang="en-AU" sz="1800" dirty="0"/>
                </a:p>
              </p:txBody>
            </p:sp>
          </mc:Choice>
          <mc:Fallback xmlns="">
            <p:sp>
              <p:nvSpPr>
                <p:cNvPr id="7" name="TextBox 6">
                  <a:extLst>
                    <a:ext uri="{FF2B5EF4-FFF2-40B4-BE49-F238E27FC236}">
                      <a16:creationId xmlns:a16="http://schemas.microsoft.com/office/drawing/2014/main" id="{B85DA23B-D0EF-CEEB-3919-3345E8199726}"/>
                    </a:ext>
                  </a:extLst>
                </p:cNvPr>
                <p:cNvSpPr txBox="1">
                  <a:spLocks noRot="1" noChangeAspect="1" noMove="1" noResize="1" noEditPoints="1" noAdjustHandles="1" noChangeArrowheads="1" noChangeShapeType="1" noTextEdit="1"/>
                </p:cNvSpPr>
                <p:nvPr/>
              </p:nvSpPr>
              <p:spPr>
                <a:xfrm>
                  <a:off x="5405443" y="1938793"/>
                  <a:ext cx="914400" cy="541770"/>
                </a:xfrm>
                <a:prstGeom prst="rect">
                  <a:avLst/>
                </a:prstGeom>
                <a:blipFill>
                  <a:blip r:embed="rId6"/>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4348EF-E367-9F37-E1E1-C88F4ABC91B0}"/>
                    </a:ext>
                  </a:extLst>
                </p:cNvPr>
                <p:cNvSpPr txBox="1"/>
                <p:nvPr/>
              </p:nvSpPr>
              <p:spPr>
                <a:xfrm>
                  <a:off x="3474356" y="4181194"/>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𝑟</m:t>
                        </m:r>
                      </m:oMath>
                    </m:oMathPara>
                  </a14:m>
                  <a:endParaRPr lang="en-AU" sz="1800" dirty="0"/>
                </a:p>
              </p:txBody>
            </p:sp>
          </mc:Choice>
          <mc:Fallback xmlns="">
            <p:sp>
              <p:nvSpPr>
                <p:cNvPr id="8" name="TextBox 7">
                  <a:extLst>
                    <a:ext uri="{FF2B5EF4-FFF2-40B4-BE49-F238E27FC236}">
                      <a16:creationId xmlns:a16="http://schemas.microsoft.com/office/drawing/2014/main" id="{F64348EF-E367-9F37-E1E1-C88F4ABC91B0}"/>
                    </a:ext>
                  </a:extLst>
                </p:cNvPr>
                <p:cNvSpPr txBox="1">
                  <a:spLocks noRot="1" noChangeAspect="1" noMove="1" noResize="1" noEditPoints="1" noAdjustHandles="1" noChangeArrowheads="1" noChangeShapeType="1" noTextEdit="1"/>
                </p:cNvSpPr>
                <p:nvPr/>
              </p:nvSpPr>
              <p:spPr>
                <a:xfrm>
                  <a:off x="3474356" y="4181194"/>
                  <a:ext cx="914400" cy="541770"/>
                </a:xfrm>
                <a:prstGeom prst="rect">
                  <a:avLst/>
                </a:prstGeom>
                <a:blipFill>
                  <a:blip r:embed="rId7"/>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ED2D969-46C8-B27D-7BA2-5DD1089288E0}"/>
                    </a:ext>
                  </a:extLst>
                </p:cNvPr>
                <p:cNvSpPr txBox="1"/>
                <p:nvPr/>
              </p:nvSpPr>
              <p:spPr>
                <a:xfrm>
                  <a:off x="5792689" y="6064230"/>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𝑟</m:t>
                        </m:r>
                      </m:oMath>
                    </m:oMathPara>
                  </a14:m>
                  <a:endParaRPr lang="en-AU" sz="1800" dirty="0"/>
                </a:p>
              </p:txBody>
            </p:sp>
          </mc:Choice>
          <mc:Fallback xmlns="">
            <p:sp>
              <p:nvSpPr>
                <p:cNvPr id="9" name="TextBox 8">
                  <a:extLst>
                    <a:ext uri="{FF2B5EF4-FFF2-40B4-BE49-F238E27FC236}">
                      <a16:creationId xmlns:a16="http://schemas.microsoft.com/office/drawing/2014/main" id="{CED2D969-46C8-B27D-7BA2-5DD1089288E0}"/>
                    </a:ext>
                  </a:extLst>
                </p:cNvPr>
                <p:cNvSpPr txBox="1">
                  <a:spLocks noRot="1" noChangeAspect="1" noMove="1" noResize="1" noEditPoints="1" noAdjustHandles="1" noChangeArrowheads="1" noChangeShapeType="1" noTextEdit="1"/>
                </p:cNvSpPr>
                <p:nvPr/>
              </p:nvSpPr>
              <p:spPr>
                <a:xfrm>
                  <a:off x="5792689" y="6064230"/>
                  <a:ext cx="914400" cy="541770"/>
                </a:xfrm>
                <a:prstGeom prst="rect">
                  <a:avLst/>
                </a:prstGeom>
                <a:blipFill>
                  <a:blip r:embed="rId8"/>
                  <a:stretch>
                    <a:fillRect/>
                  </a:stretch>
                </a:blipFill>
                <a:ln>
                  <a:noFill/>
                </a:ln>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060AEF98-5F03-5A21-DE8A-C4DA66798D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340223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265CD-3B24-39AF-A928-C42E18D4491B}"/>
              </a:ext>
            </a:extLst>
          </p:cNvPr>
          <p:cNvSpPr>
            <a:spLocks noGrp="1"/>
          </p:cNvSpPr>
          <p:nvPr>
            <p:ph type="title"/>
          </p:nvPr>
        </p:nvSpPr>
        <p:spPr/>
        <p:txBody>
          <a:bodyPr/>
          <a:lstStyle/>
          <a:p>
            <a:r>
              <a:rPr lang="en-AU" dirty="0"/>
              <a:t>Rearranging </a:t>
            </a:r>
            <a:r>
              <a:rPr lang="en-AU" dirty="0">
                <a:latin typeface="+mj-lt"/>
              </a:rPr>
              <a:t>the</a:t>
            </a:r>
            <a:r>
              <a:rPr lang="en-AU" dirty="0"/>
              <a:t> equation of a circle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7455FC5-EF54-A723-4F6B-16384EC87608}"/>
                  </a:ext>
                </a:extLst>
              </p:cNvPr>
              <p:cNvSpPr>
                <a:spLocks noGrp="1"/>
              </p:cNvSpPr>
              <p:nvPr>
                <p:ph type="body" sz="quarter" idx="17"/>
              </p:nvPr>
            </p:nvSpPr>
            <p:spPr/>
            <p:txBody>
              <a:bodyPr/>
              <a:lstStyle/>
              <a:p>
                <a:pPr>
                  <a:lnSpc>
                    <a:spcPct val="200000"/>
                  </a:lnSpc>
                </a:pPr>
                <a:r>
                  <a:rPr lang="en-AU" dirty="0">
                    <a:latin typeface="+mn-lt"/>
                  </a:rPr>
                  <a:t>How can the equation of a circle, with the centre at the origin and a radius of </a:t>
                </a:r>
                <a14:m>
                  <m:oMath xmlns:m="http://schemas.openxmlformats.org/officeDocument/2006/math">
                    <m:r>
                      <a:rPr lang="en-AU" b="0" i="1" smtClean="0">
                        <a:latin typeface="Cambria Math" panose="02040503050406030204" pitchFamily="18" charset="0"/>
                      </a:rPr>
                      <m:t>4</m:t>
                    </m:r>
                  </m:oMath>
                </a14:m>
                <a:r>
                  <a:rPr lang="en-AU" dirty="0">
                    <a:latin typeface="+mn-lt"/>
                  </a:rPr>
                  <a:t> be rearranged?</a:t>
                </a:r>
              </a:p>
              <a:p>
                <a:pPr marL="541338">
                  <a:lnSpc>
                    <a:spcPct val="20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e>
                        <m:sup>
                          <m:r>
                            <a:rPr lang="en-AU" b="0" i="1" smtClean="0">
                              <a:latin typeface="Cambria Math" panose="02040503050406030204" pitchFamily="18" charset="0"/>
                            </a:rPr>
                            <m:t>2</m:t>
                          </m:r>
                        </m:sup>
                      </m:sSup>
                    </m:oMath>
                  </m:oMathPara>
                </a14:m>
                <a:endParaRPr lang="en-AU" dirty="0">
                  <a:latin typeface="+mn-lt"/>
                </a:endParaRPr>
              </a:p>
              <a:p>
                <a:pPr marL="541338">
                  <a:lnSpc>
                    <a:spcPct val="20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16−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rad>
                    </m:oMath>
                  </m:oMathPara>
                </a14:m>
                <a:endParaRPr lang="en-AU" dirty="0">
                  <a:latin typeface="+mn-lt"/>
                </a:endParaRPr>
              </a:p>
              <a:p>
                <a:pPr marL="541338">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16−</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𝑥</m:t>
                              </m:r>
                            </m:e>
                            <m:sup>
                              <m:r>
                                <a:rPr lang="en-AU" b="0" i="1" smtClean="0">
                                  <a:latin typeface="Cambria Math" panose="02040503050406030204" pitchFamily="18" charset="0"/>
                                  <a:ea typeface="Cambria Math" panose="02040503050406030204" pitchFamily="18" charset="0"/>
                                </a:rPr>
                                <m:t>2</m:t>
                              </m:r>
                            </m:sup>
                          </m:sSup>
                        </m:e>
                      </m:rad>
                    </m:oMath>
                  </m:oMathPara>
                </a14:m>
                <a:endParaRPr lang="en-AU" dirty="0">
                  <a:latin typeface="+mn-lt"/>
                </a:endParaRPr>
              </a:p>
              <a:p>
                <a:pPr marL="541338">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16−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rad>
                      <m:r>
                        <a:rPr lang="en-AU" b="0" i="1" smtClean="0">
                          <a:latin typeface="Cambria Math" panose="02040503050406030204" pitchFamily="18" charset="0"/>
                        </a:rPr>
                        <m:t> </m:t>
                      </m:r>
                      <m:r>
                        <m:rPr>
                          <m:nor/>
                        </m:rPr>
                        <a:rPr lang="en-AU" b="0" i="0" smtClean="0">
                          <a:latin typeface="+mn-lt"/>
                        </a:rPr>
                        <m:t>or</m:t>
                      </m:r>
                      <m:r>
                        <a:rPr lang="en-AU" b="0" i="1" smtClean="0">
                          <a:latin typeface="Cambria Math" panose="02040503050406030204" pitchFamily="18" charset="0"/>
                        </a:rPr>
                        <m:t> </m:t>
                      </m:r>
                      <m:r>
                        <a:rPr lang="en-AU" b="0" i="1" smtClean="0">
                          <a:latin typeface="Cambria Math" panose="02040503050406030204" pitchFamily="18" charset="0"/>
                        </a:rPr>
                        <m:t>𝑦</m:t>
                      </m:r>
                      <m:r>
                        <a:rPr lang="en-AU" b="0" i="1" smtClean="0">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16−</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e>
                      </m:rad>
                    </m:oMath>
                  </m:oMathPara>
                </a14:m>
                <a:endParaRPr lang="en-AU" dirty="0">
                  <a:latin typeface="+mn-lt"/>
                </a:endParaRPr>
              </a:p>
            </p:txBody>
          </p:sp>
        </mc:Choice>
        <mc:Fallback xmlns="">
          <p:sp>
            <p:nvSpPr>
              <p:cNvPr id="5" name="Text Placeholder 4">
                <a:extLst>
                  <a:ext uri="{FF2B5EF4-FFF2-40B4-BE49-F238E27FC236}">
                    <a16:creationId xmlns:a16="http://schemas.microsoft.com/office/drawing/2014/main" id="{67455FC5-EF54-A723-4F6B-16384EC87608}"/>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87738D56-D974-A267-9378-946C86CBDF61}"/>
                  </a:ext>
                </a:extLst>
              </p:cNvPr>
              <p:cNvSpPr/>
              <p:nvPr/>
            </p:nvSpPr>
            <p:spPr>
              <a:xfrm>
                <a:off x="3475610" y="2775473"/>
                <a:ext cx="2746540" cy="1098880"/>
              </a:xfrm>
              <a:prstGeom prst="wedgeRoundRectCallout">
                <a:avLst>
                  <a:gd name="adj1" fmla="val -69698"/>
                  <a:gd name="adj2" fmla="val 270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was </a:t>
                </a:r>
                <a14:m>
                  <m:oMath xmlns:m="http://schemas.openxmlformats.org/officeDocument/2006/math">
                    <m:r>
                      <a:rPr lang="en-AU" sz="1800" b="0" i="1" smtClean="0">
                        <a:latin typeface="Cambria Math" panose="02040503050406030204" pitchFamily="18" charset="0"/>
                      </a:rPr>
                      <m:t>𝑦</m:t>
                    </m:r>
                  </m:oMath>
                </a14:m>
                <a:r>
                  <a:rPr lang="en-AU" sz="1800" dirty="0"/>
                  <a:t> made the subject of the equation?</a:t>
                </a:r>
              </a:p>
            </p:txBody>
          </p:sp>
        </mc:Choice>
        <mc:Fallback xmlns="">
          <p:sp>
            <p:nvSpPr>
              <p:cNvPr id="8" name="Speech Bubble: Rectangle with Corners Rounded 7">
                <a:extLst>
                  <a:ext uri="{FF2B5EF4-FFF2-40B4-BE49-F238E27FC236}">
                    <a16:creationId xmlns:a16="http://schemas.microsoft.com/office/drawing/2014/main" id="{87738D56-D974-A267-9378-946C86CBDF61}"/>
                  </a:ext>
                </a:extLst>
              </p:cNvPr>
              <p:cNvSpPr>
                <a:spLocks noRot="1" noChangeAspect="1" noMove="1" noResize="1" noEditPoints="1" noAdjustHandles="1" noChangeArrowheads="1" noChangeShapeType="1" noTextEdit="1"/>
              </p:cNvSpPr>
              <p:nvPr/>
            </p:nvSpPr>
            <p:spPr>
              <a:xfrm>
                <a:off x="3475610" y="2775473"/>
                <a:ext cx="2746540" cy="1098880"/>
              </a:xfrm>
              <a:prstGeom prst="wedgeRoundRectCallout">
                <a:avLst>
                  <a:gd name="adj1" fmla="val -69698"/>
                  <a:gd name="adj2" fmla="val 27049"/>
                  <a:gd name="adj3" fmla="val 16667"/>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03513DB1-D376-57F3-B98A-E839E5393CFE}"/>
                  </a:ext>
                </a:extLst>
              </p:cNvPr>
              <p:cNvSpPr/>
              <p:nvPr/>
            </p:nvSpPr>
            <p:spPr>
              <a:xfrm>
                <a:off x="5245963" y="5032654"/>
                <a:ext cx="2872690" cy="1442762"/>
              </a:xfrm>
              <a:prstGeom prst="wedgeRoundRectCallout">
                <a:avLst>
                  <a:gd name="adj1" fmla="val -65197"/>
                  <a:gd name="adj2" fmla="val -2250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How might the </a:t>
                </a:r>
                <a14:m>
                  <m:oMath xmlns:m="http://schemas.openxmlformats.org/officeDocument/2006/math">
                    <m:r>
                      <a:rPr lang="en-AU" sz="1800" i="1" smtClean="0">
                        <a:latin typeface="Cambria Math" panose="02040503050406030204" pitchFamily="18" charset="0"/>
                        <a:ea typeface="Cambria Math" panose="02040503050406030204" pitchFamily="18" charset="0"/>
                      </a:rPr>
                      <m:t>±</m:t>
                    </m:r>
                  </m:oMath>
                </a14:m>
                <a:r>
                  <a:rPr lang="en-AU" sz="1800" dirty="0"/>
                  <a:t> and the two separate equations relate to the graph?</a:t>
                </a:r>
              </a:p>
            </p:txBody>
          </p:sp>
        </mc:Choice>
        <mc:Fallback xmlns="">
          <p:sp>
            <p:nvSpPr>
              <p:cNvPr id="9" name="Speech Bubble: Rectangle with Corners Rounded 8">
                <a:extLst>
                  <a:ext uri="{FF2B5EF4-FFF2-40B4-BE49-F238E27FC236}">
                    <a16:creationId xmlns:a16="http://schemas.microsoft.com/office/drawing/2014/main" id="{03513DB1-D376-57F3-B98A-E839E5393CFE}"/>
                  </a:ext>
                </a:extLst>
              </p:cNvPr>
              <p:cNvSpPr>
                <a:spLocks noRot="1" noChangeAspect="1" noMove="1" noResize="1" noEditPoints="1" noAdjustHandles="1" noChangeArrowheads="1" noChangeShapeType="1" noTextEdit="1"/>
              </p:cNvSpPr>
              <p:nvPr/>
            </p:nvSpPr>
            <p:spPr>
              <a:xfrm>
                <a:off x="5245963" y="5032654"/>
                <a:ext cx="2872690" cy="1442762"/>
              </a:xfrm>
              <a:prstGeom prst="wedgeRoundRectCallout">
                <a:avLst>
                  <a:gd name="adj1" fmla="val -65197"/>
                  <a:gd name="adj2" fmla="val -22508"/>
                  <a:gd name="adj3" fmla="val 16667"/>
                </a:avLst>
              </a:prstGeom>
              <a:blipFill>
                <a:blip r:embed="rId5"/>
                <a:stretch>
                  <a:fillRect r="-731" b="-840"/>
                </a:stretch>
              </a:blipFill>
            </p:spPr>
            <p:txBody>
              <a:bodyPr/>
              <a:lstStyle/>
              <a:p>
                <a:r>
                  <a:rPr lang="en-AU">
                    <a:noFill/>
                  </a:rPr>
                  <a:t> </a:t>
                </a:r>
              </a:p>
            </p:txBody>
          </p:sp>
        </mc:Fallback>
      </mc:AlternateContent>
      <p:pic>
        <p:nvPicPr>
          <p:cNvPr id="7" name="Picture 6" descr="The graph of a circle, centred at the origin with radius, 4.">
            <a:extLst>
              <a:ext uri="{FF2B5EF4-FFF2-40B4-BE49-F238E27FC236}">
                <a16:creationId xmlns:a16="http://schemas.microsoft.com/office/drawing/2014/main" id="{DA2416E9-0307-66AE-3C6D-2EAB0C14DF6A}"/>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81957" y="2208007"/>
            <a:ext cx="4062043" cy="3933652"/>
          </a:xfrm>
          <a:prstGeom prst="rect">
            <a:avLst/>
          </a:prstGeom>
        </p:spPr>
      </p:pic>
      <p:sp>
        <p:nvSpPr>
          <p:cNvPr id="2" name="Slide Number Placeholder 1">
            <a:extLst>
              <a:ext uri="{FF2B5EF4-FFF2-40B4-BE49-F238E27FC236}">
                <a16:creationId xmlns:a16="http://schemas.microsoft.com/office/drawing/2014/main" id="{0E2EDE98-6E8E-A868-327F-C7349000D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4578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C3764-1BE5-1EA3-E24E-C4251D2D81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FF545B-6A14-2147-2998-511323398D02}"/>
              </a:ext>
            </a:extLst>
          </p:cNvPr>
          <p:cNvSpPr>
            <a:spLocks noGrp="1"/>
          </p:cNvSpPr>
          <p:nvPr>
            <p:ph type="title"/>
          </p:nvPr>
        </p:nvSpPr>
        <p:spPr/>
        <p:txBody>
          <a:bodyPr/>
          <a:lstStyle/>
          <a:p>
            <a:r>
              <a:rPr lang="en-AU" dirty="0">
                <a:latin typeface="+mj-lt"/>
              </a:rPr>
              <a:t>The equation of a semicircle (1)</a:t>
            </a:r>
          </a:p>
        </p:txBody>
      </p:sp>
      <p:sp>
        <p:nvSpPr>
          <p:cNvPr id="4" name="Text Placeholder 3">
            <a:extLst>
              <a:ext uri="{FF2B5EF4-FFF2-40B4-BE49-F238E27FC236}">
                <a16:creationId xmlns:a16="http://schemas.microsoft.com/office/drawing/2014/main" id="{546F3DE2-B90D-BEC6-D1A9-8C89327E2DA5}"/>
              </a:ext>
            </a:extLst>
          </p:cNvPr>
          <p:cNvSpPr>
            <a:spLocks noGrp="1"/>
          </p:cNvSpPr>
          <p:nvPr>
            <p:ph type="body" sz="quarter" idx="18"/>
          </p:nvPr>
        </p:nvSpPr>
        <p:spPr/>
        <p:txBody>
          <a:bodyPr/>
          <a:lstStyle/>
          <a:p>
            <a:r>
              <a:rPr lang="en-AU" dirty="0">
                <a:latin typeface="+mj-lt"/>
              </a:rPr>
              <a:t>Top and bottom half of a circle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409424A-2B24-C66B-FCDD-83788199F7FA}"/>
                  </a:ext>
                </a:extLst>
              </p:cNvPr>
              <p:cNvSpPr txBox="1"/>
              <p:nvPr/>
            </p:nvSpPr>
            <p:spPr>
              <a:xfrm>
                <a:off x="2215296" y="1483412"/>
                <a:ext cx="2184567" cy="774991"/>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𝑟</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e>
                      </m:rad>
                    </m:oMath>
                  </m:oMathPara>
                </a14:m>
                <a:endParaRPr lang="en-AU" sz="1800" dirty="0"/>
              </a:p>
            </p:txBody>
          </p:sp>
        </mc:Choice>
        <mc:Fallback xmlns="">
          <p:sp>
            <p:nvSpPr>
              <p:cNvPr id="20" name="TextBox 19">
                <a:extLst>
                  <a:ext uri="{FF2B5EF4-FFF2-40B4-BE49-F238E27FC236}">
                    <a16:creationId xmlns:a16="http://schemas.microsoft.com/office/drawing/2014/main" id="{0409424A-2B24-C66B-FCDD-83788199F7FA}"/>
                  </a:ext>
                </a:extLst>
              </p:cNvPr>
              <p:cNvSpPr txBox="1">
                <a:spLocks noRot="1" noChangeAspect="1" noMove="1" noResize="1" noEditPoints="1" noAdjustHandles="1" noChangeArrowheads="1" noChangeShapeType="1" noTextEdit="1"/>
              </p:cNvSpPr>
              <p:nvPr/>
            </p:nvSpPr>
            <p:spPr>
              <a:xfrm>
                <a:off x="2215296" y="1483412"/>
                <a:ext cx="2184567" cy="774991"/>
              </a:xfrm>
              <a:prstGeom prst="rect">
                <a:avLst/>
              </a:prstGeom>
              <a:blipFill>
                <a:blip r:embed="rId2"/>
                <a:stretch>
                  <a:fillRect/>
                </a:stretch>
              </a:blipFill>
            </p:spPr>
            <p:txBody>
              <a:bodyPr/>
              <a:lstStyle/>
              <a:p>
                <a:r>
                  <a:rPr lang="en-AU">
                    <a:noFill/>
                  </a:rPr>
                  <a:t> </a:t>
                </a:r>
              </a:p>
            </p:txBody>
          </p:sp>
        </mc:Fallback>
      </mc:AlternateContent>
      <p:grpSp>
        <p:nvGrpSpPr>
          <p:cNvPr id="18" name="Group 17" descr="A top half semi circle, centred at the origin with radius, r.">
            <a:extLst>
              <a:ext uri="{FF2B5EF4-FFF2-40B4-BE49-F238E27FC236}">
                <a16:creationId xmlns:a16="http://schemas.microsoft.com/office/drawing/2014/main" id="{ADF5B2EB-5523-FD5C-4690-1B7D46B16F50}"/>
              </a:ext>
            </a:extLst>
          </p:cNvPr>
          <p:cNvGrpSpPr/>
          <p:nvPr/>
        </p:nvGrpSpPr>
        <p:grpSpPr>
          <a:xfrm>
            <a:off x="1052016" y="2257842"/>
            <a:ext cx="4511126" cy="4368540"/>
            <a:chOff x="901409" y="2020765"/>
            <a:chExt cx="4684052" cy="4536000"/>
          </a:xfrm>
        </p:grpSpPr>
        <p:pic>
          <p:nvPicPr>
            <p:cNvPr id="6" name="Picture 5">
              <a:extLst>
                <a:ext uri="{FF2B5EF4-FFF2-40B4-BE49-F238E27FC236}">
                  <a16:creationId xmlns:a16="http://schemas.microsoft.com/office/drawing/2014/main" id="{98577A86-460C-49A7-FB42-EFBE22D590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409" y="2020765"/>
              <a:ext cx="4684052" cy="45360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52081F7-3420-7978-F475-1702D52A42C0}"/>
                    </a:ext>
                  </a:extLst>
                </p:cNvPr>
                <p:cNvSpPr txBox="1"/>
                <p:nvPr/>
              </p:nvSpPr>
              <p:spPr>
                <a:xfrm>
                  <a:off x="4490566" y="4372194"/>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m:t>
                        </m:r>
                      </m:oMath>
                    </m:oMathPara>
                  </a14:m>
                  <a:endParaRPr lang="en-AU" sz="1800" dirty="0"/>
                </a:p>
              </p:txBody>
            </p:sp>
          </mc:Choice>
          <mc:Fallback xmlns="">
            <p:sp>
              <p:nvSpPr>
                <p:cNvPr id="9" name="TextBox 8">
                  <a:extLst>
                    <a:ext uri="{FF2B5EF4-FFF2-40B4-BE49-F238E27FC236}">
                      <a16:creationId xmlns:a16="http://schemas.microsoft.com/office/drawing/2014/main" id="{D52081F7-3420-7978-F475-1702D52A42C0}"/>
                    </a:ext>
                  </a:extLst>
                </p:cNvPr>
                <p:cNvSpPr txBox="1">
                  <a:spLocks noRot="1" noChangeAspect="1" noMove="1" noResize="1" noEditPoints="1" noAdjustHandles="1" noChangeArrowheads="1" noChangeShapeType="1" noTextEdit="1"/>
                </p:cNvSpPr>
                <p:nvPr/>
              </p:nvSpPr>
              <p:spPr>
                <a:xfrm>
                  <a:off x="4490566" y="4372194"/>
                  <a:ext cx="914400" cy="541770"/>
                </a:xfrm>
                <a:prstGeom prst="rect">
                  <a:avLst/>
                </a:prstGeom>
                <a:blipFill>
                  <a:blip r:embed="rId8"/>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C19EF93-CA57-31FC-C04C-FBA8A031D350}"/>
                    </a:ext>
                  </a:extLst>
                </p:cNvPr>
                <p:cNvSpPr txBox="1"/>
                <p:nvPr/>
              </p:nvSpPr>
              <p:spPr>
                <a:xfrm>
                  <a:off x="2867506" y="2307174"/>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m:t>
                        </m:r>
                      </m:oMath>
                    </m:oMathPara>
                  </a14:m>
                  <a:endParaRPr lang="en-AU" sz="1800" dirty="0"/>
                </a:p>
              </p:txBody>
            </p:sp>
          </mc:Choice>
          <mc:Fallback xmlns="">
            <p:sp>
              <p:nvSpPr>
                <p:cNvPr id="11" name="TextBox 10">
                  <a:extLst>
                    <a:ext uri="{FF2B5EF4-FFF2-40B4-BE49-F238E27FC236}">
                      <a16:creationId xmlns:a16="http://schemas.microsoft.com/office/drawing/2014/main" id="{EC19EF93-CA57-31FC-C04C-FBA8A031D350}"/>
                    </a:ext>
                  </a:extLst>
                </p:cNvPr>
                <p:cNvSpPr txBox="1">
                  <a:spLocks noRot="1" noChangeAspect="1" noMove="1" noResize="1" noEditPoints="1" noAdjustHandles="1" noChangeArrowheads="1" noChangeShapeType="1" noTextEdit="1"/>
                </p:cNvSpPr>
                <p:nvPr/>
              </p:nvSpPr>
              <p:spPr>
                <a:xfrm>
                  <a:off x="2867506" y="2307174"/>
                  <a:ext cx="914400" cy="541770"/>
                </a:xfrm>
                <a:prstGeom prst="rect">
                  <a:avLst/>
                </a:prstGeom>
                <a:blipFill>
                  <a:blip r:embed="rId9"/>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E4AE53C-8EC7-EF71-3729-5F829F827683}"/>
                    </a:ext>
                  </a:extLst>
                </p:cNvPr>
                <p:cNvSpPr txBox="1"/>
                <p:nvPr/>
              </p:nvSpPr>
              <p:spPr>
                <a:xfrm>
                  <a:off x="1000606" y="4393759"/>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𝑟</m:t>
                        </m:r>
                      </m:oMath>
                    </m:oMathPara>
                  </a14:m>
                  <a:endParaRPr lang="en-AU" sz="1800" dirty="0"/>
                </a:p>
              </p:txBody>
            </p:sp>
          </mc:Choice>
          <mc:Fallback xmlns="">
            <p:sp>
              <p:nvSpPr>
                <p:cNvPr id="17" name="TextBox 16">
                  <a:extLst>
                    <a:ext uri="{FF2B5EF4-FFF2-40B4-BE49-F238E27FC236}">
                      <a16:creationId xmlns:a16="http://schemas.microsoft.com/office/drawing/2014/main" id="{4E4AE53C-8EC7-EF71-3729-5F829F827683}"/>
                    </a:ext>
                  </a:extLst>
                </p:cNvPr>
                <p:cNvSpPr txBox="1">
                  <a:spLocks noRot="1" noChangeAspect="1" noMove="1" noResize="1" noEditPoints="1" noAdjustHandles="1" noChangeArrowheads="1" noChangeShapeType="1" noTextEdit="1"/>
                </p:cNvSpPr>
                <p:nvPr/>
              </p:nvSpPr>
              <p:spPr>
                <a:xfrm>
                  <a:off x="1000606" y="4393759"/>
                  <a:ext cx="914400" cy="541770"/>
                </a:xfrm>
                <a:prstGeom prst="rect">
                  <a:avLst/>
                </a:prstGeom>
                <a:blipFill>
                  <a:blip r:embed="rId10"/>
                  <a:stretch>
                    <a:fillRect/>
                  </a:stretch>
                </a:blipFill>
                <a:ln>
                  <a:noFill/>
                </a:ln>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816FADE-8D22-D31D-87DC-AAD63238DCB1}"/>
                  </a:ext>
                </a:extLst>
              </p:cNvPr>
              <p:cNvSpPr txBox="1"/>
              <p:nvPr/>
            </p:nvSpPr>
            <p:spPr>
              <a:xfrm>
                <a:off x="7920426" y="1483412"/>
                <a:ext cx="2184567" cy="774991"/>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𝑟</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e>
                      </m:rad>
                    </m:oMath>
                  </m:oMathPara>
                </a14:m>
                <a:endParaRPr lang="en-AU" sz="1800" dirty="0"/>
              </a:p>
            </p:txBody>
          </p:sp>
        </mc:Choice>
        <mc:Fallback xmlns="">
          <p:sp>
            <p:nvSpPr>
              <p:cNvPr id="21" name="TextBox 20">
                <a:extLst>
                  <a:ext uri="{FF2B5EF4-FFF2-40B4-BE49-F238E27FC236}">
                    <a16:creationId xmlns:a16="http://schemas.microsoft.com/office/drawing/2014/main" id="{0816FADE-8D22-D31D-87DC-AAD63238DCB1}"/>
                  </a:ext>
                </a:extLst>
              </p:cNvPr>
              <p:cNvSpPr txBox="1">
                <a:spLocks noRot="1" noChangeAspect="1" noMove="1" noResize="1" noEditPoints="1" noAdjustHandles="1" noChangeArrowheads="1" noChangeShapeType="1" noTextEdit="1"/>
              </p:cNvSpPr>
              <p:nvPr/>
            </p:nvSpPr>
            <p:spPr>
              <a:xfrm>
                <a:off x="7920426" y="1483412"/>
                <a:ext cx="2184567" cy="774991"/>
              </a:xfrm>
              <a:prstGeom prst="rect">
                <a:avLst/>
              </a:prstGeom>
              <a:blipFill>
                <a:blip r:embed="rId11"/>
                <a:stretch>
                  <a:fillRect/>
                </a:stretch>
              </a:blipFill>
            </p:spPr>
            <p:txBody>
              <a:bodyPr/>
              <a:lstStyle/>
              <a:p>
                <a:r>
                  <a:rPr lang="en-AU">
                    <a:noFill/>
                  </a:rPr>
                  <a:t> </a:t>
                </a:r>
              </a:p>
            </p:txBody>
          </p:sp>
        </mc:Fallback>
      </mc:AlternateContent>
      <p:grpSp>
        <p:nvGrpSpPr>
          <p:cNvPr id="19" name="Group 18" descr="A bottom half semi circle, centred at the origin with radius, r.">
            <a:extLst>
              <a:ext uri="{FF2B5EF4-FFF2-40B4-BE49-F238E27FC236}">
                <a16:creationId xmlns:a16="http://schemas.microsoft.com/office/drawing/2014/main" id="{8EC78DE7-A4F3-35F4-4F89-6F16AAC17539}"/>
              </a:ext>
            </a:extLst>
          </p:cNvPr>
          <p:cNvGrpSpPr/>
          <p:nvPr/>
        </p:nvGrpSpPr>
        <p:grpSpPr>
          <a:xfrm>
            <a:off x="6757147" y="2260412"/>
            <a:ext cx="4511125" cy="4435588"/>
            <a:chOff x="6606540" y="2020765"/>
            <a:chExt cx="4684051" cy="4605618"/>
          </a:xfrm>
        </p:grpSpPr>
        <p:pic>
          <p:nvPicPr>
            <p:cNvPr id="8" name="Picture 7">
              <a:extLst>
                <a:ext uri="{FF2B5EF4-FFF2-40B4-BE49-F238E27FC236}">
                  <a16:creationId xmlns:a16="http://schemas.microsoft.com/office/drawing/2014/main" id="{02E40F9A-3BFE-9616-00CB-5F9AD694FEE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06540" y="2020765"/>
              <a:ext cx="4684051" cy="453600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19E18B0-73CC-573B-1BAB-0C6A05E4C351}"/>
                    </a:ext>
                  </a:extLst>
                </p:cNvPr>
                <p:cNvSpPr txBox="1"/>
                <p:nvPr/>
              </p:nvSpPr>
              <p:spPr>
                <a:xfrm>
                  <a:off x="10195696" y="4017880"/>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m:t>
                        </m:r>
                      </m:oMath>
                    </m:oMathPara>
                  </a14:m>
                  <a:endParaRPr lang="en-AU" sz="1800" dirty="0"/>
                </a:p>
              </p:txBody>
            </p:sp>
          </mc:Choice>
          <mc:Fallback xmlns="">
            <p:sp>
              <p:nvSpPr>
                <p:cNvPr id="14" name="TextBox 13">
                  <a:extLst>
                    <a:ext uri="{FF2B5EF4-FFF2-40B4-BE49-F238E27FC236}">
                      <a16:creationId xmlns:a16="http://schemas.microsoft.com/office/drawing/2014/main" id="{819E18B0-73CC-573B-1BAB-0C6A05E4C351}"/>
                    </a:ext>
                  </a:extLst>
                </p:cNvPr>
                <p:cNvSpPr txBox="1">
                  <a:spLocks noRot="1" noChangeAspect="1" noMove="1" noResize="1" noEditPoints="1" noAdjustHandles="1" noChangeArrowheads="1" noChangeShapeType="1" noTextEdit="1"/>
                </p:cNvSpPr>
                <p:nvPr/>
              </p:nvSpPr>
              <p:spPr>
                <a:xfrm>
                  <a:off x="10195696" y="4017880"/>
                  <a:ext cx="914400" cy="541770"/>
                </a:xfrm>
                <a:prstGeom prst="rect">
                  <a:avLst/>
                </a:prstGeom>
                <a:blipFill>
                  <a:blip r:embed="rId4"/>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3C0E97E-6BB5-CD92-31FC-19328228DCD1}"/>
                    </a:ext>
                  </a:extLst>
                </p:cNvPr>
                <p:cNvSpPr txBox="1"/>
                <p:nvPr/>
              </p:nvSpPr>
              <p:spPr>
                <a:xfrm>
                  <a:off x="8580256" y="6084613"/>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𝑟</m:t>
                        </m:r>
                      </m:oMath>
                    </m:oMathPara>
                  </a14:m>
                  <a:endParaRPr lang="en-AU" sz="1800" dirty="0"/>
                </a:p>
              </p:txBody>
            </p:sp>
          </mc:Choice>
          <mc:Fallback xmlns="">
            <p:sp>
              <p:nvSpPr>
                <p:cNvPr id="15" name="TextBox 14">
                  <a:extLst>
                    <a:ext uri="{FF2B5EF4-FFF2-40B4-BE49-F238E27FC236}">
                      <a16:creationId xmlns:a16="http://schemas.microsoft.com/office/drawing/2014/main" id="{13C0E97E-6BB5-CD92-31FC-19328228DCD1}"/>
                    </a:ext>
                  </a:extLst>
                </p:cNvPr>
                <p:cNvSpPr txBox="1">
                  <a:spLocks noRot="1" noChangeAspect="1" noMove="1" noResize="1" noEditPoints="1" noAdjustHandles="1" noChangeArrowheads="1" noChangeShapeType="1" noTextEdit="1"/>
                </p:cNvSpPr>
                <p:nvPr/>
              </p:nvSpPr>
              <p:spPr>
                <a:xfrm>
                  <a:off x="8580256" y="6084613"/>
                  <a:ext cx="914400" cy="541770"/>
                </a:xfrm>
                <a:prstGeom prst="rect">
                  <a:avLst/>
                </a:prstGeom>
                <a:blipFill>
                  <a:blip r:embed="rId5"/>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722F926-2FEB-7E4A-57CE-CEEF30DC220F}"/>
                    </a:ext>
                  </a:extLst>
                </p:cNvPr>
                <p:cNvSpPr txBox="1"/>
                <p:nvPr/>
              </p:nvSpPr>
              <p:spPr>
                <a:xfrm>
                  <a:off x="6705736" y="4070829"/>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𝑟</m:t>
                        </m:r>
                      </m:oMath>
                    </m:oMathPara>
                  </a14:m>
                  <a:endParaRPr lang="en-AU" sz="1800" dirty="0"/>
                </a:p>
              </p:txBody>
            </p:sp>
          </mc:Choice>
          <mc:Fallback xmlns="">
            <p:sp>
              <p:nvSpPr>
                <p:cNvPr id="16" name="TextBox 15">
                  <a:extLst>
                    <a:ext uri="{FF2B5EF4-FFF2-40B4-BE49-F238E27FC236}">
                      <a16:creationId xmlns:a16="http://schemas.microsoft.com/office/drawing/2014/main" id="{E722F926-2FEB-7E4A-57CE-CEEF30DC220F}"/>
                    </a:ext>
                  </a:extLst>
                </p:cNvPr>
                <p:cNvSpPr txBox="1">
                  <a:spLocks noRot="1" noChangeAspect="1" noMove="1" noResize="1" noEditPoints="1" noAdjustHandles="1" noChangeArrowheads="1" noChangeShapeType="1" noTextEdit="1"/>
                </p:cNvSpPr>
                <p:nvPr/>
              </p:nvSpPr>
              <p:spPr>
                <a:xfrm>
                  <a:off x="6705736" y="4070829"/>
                  <a:ext cx="914400" cy="541770"/>
                </a:xfrm>
                <a:prstGeom prst="rect">
                  <a:avLst/>
                </a:prstGeom>
                <a:blipFill>
                  <a:blip r:embed="rId6"/>
                  <a:stretch>
                    <a:fillRect/>
                  </a:stretch>
                </a:blipFill>
                <a:ln>
                  <a:noFill/>
                </a:ln>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7A4D2C8D-3DC5-4D47-E7AE-B0C4FF0AED5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3219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FB9E5-F529-0CF2-6642-938A615046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4FA01B-4DAE-B565-F12F-ED707E7A4D6C}"/>
              </a:ext>
            </a:extLst>
          </p:cNvPr>
          <p:cNvSpPr>
            <a:spLocks noGrp="1"/>
          </p:cNvSpPr>
          <p:nvPr>
            <p:ph type="title"/>
          </p:nvPr>
        </p:nvSpPr>
        <p:spPr/>
        <p:txBody>
          <a:bodyPr/>
          <a:lstStyle/>
          <a:p>
            <a:r>
              <a:rPr lang="en-AU" dirty="0">
                <a:latin typeface="+mj-lt"/>
              </a:rPr>
              <a:t>The equation of a semicircle (2)</a:t>
            </a:r>
          </a:p>
        </p:txBody>
      </p:sp>
      <p:sp>
        <p:nvSpPr>
          <p:cNvPr id="4" name="Text Placeholder 3">
            <a:extLst>
              <a:ext uri="{FF2B5EF4-FFF2-40B4-BE49-F238E27FC236}">
                <a16:creationId xmlns:a16="http://schemas.microsoft.com/office/drawing/2014/main" id="{17ED284D-9B0E-B3BC-7E4E-36D295FE1FC4}"/>
              </a:ext>
            </a:extLst>
          </p:cNvPr>
          <p:cNvSpPr>
            <a:spLocks noGrp="1"/>
          </p:cNvSpPr>
          <p:nvPr>
            <p:ph type="body" sz="quarter" idx="18"/>
          </p:nvPr>
        </p:nvSpPr>
        <p:spPr/>
        <p:txBody>
          <a:bodyPr/>
          <a:lstStyle/>
          <a:p>
            <a:r>
              <a:rPr lang="en-AU" dirty="0">
                <a:latin typeface="+mj-lt"/>
              </a:rPr>
              <a:t>Left and right sides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F406D43-9887-111F-D359-7B6D3757D022}"/>
                  </a:ext>
                </a:extLst>
              </p:cNvPr>
              <p:cNvSpPr txBox="1"/>
              <p:nvPr/>
            </p:nvSpPr>
            <p:spPr>
              <a:xfrm>
                <a:off x="2230773" y="1646376"/>
                <a:ext cx="2184567" cy="774991"/>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𝑟</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𝑦</m:t>
                              </m:r>
                            </m:e>
                            <m:sup>
                              <m:r>
                                <a:rPr lang="en-AU" sz="1800" b="0" i="1" smtClean="0">
                                  <a:latin typeface="Cambria Math" panose="02040503050406030204" pitchFamily="18" charset="0"/>
                                </a:rPr>
                                <m:t>2</m:t>
                              </m:r>
                            </m:sup>
                          </m:sSup>
                        </m:e>
                      </m:rad>
                    </m:oMath>
                  </m:oMathPara>
                </a14:m>
                <a:endParaRPr lang="en-AU" sz="1800" dirty="0"/>
              </a:p>
            </p:txBody>
          </p:sp>
        </mc:Choice>
        <mc:Fallback xmlns="">
          <p:sp>
            <p:nvSpPr>
              <p:cNvPr id="20" name="TextBox 19">
                <a:extLst>
                  <a:ext uri="{FF2B5EF4-FFF2-40B4-BE49-F238E27FC236}">
                    <a16:creationId xmlns:a16="http://schemas.microsoft.com/office/drawing/2014/main" id="{0F406D43-9887-111F-D359-7B6D3757D022}"/>
                  </a:ext>
                </a:extLst>
              </p:cNvPr>
              <p:cNvSpPr txBox="1">
                <a:spLocks noRot="1" noChangeAspect="1" noMove="1" noResize="1" noEditPoints="1" noAdjustHandles="1" noChangeArrowheads="1" noChangeShapeType="1" noTextEdit="1"/>
              </p:cNvSpPr>
              <p:nvPr/>
            </p:nvSpPr>
            <p:spPr>
              <a:xfrm>
                <a:off x="2230773" y="1646376"/>
                <a:ext cx="2184567" cy="774991"/>
              </a:xfrm>
              <a:prstGeom prst="rect">
                <a:avLst/>
              </a:prstGeom>
              <a:blipFill>
                <a:blip r:embed="rId2"/>
                <a:stretch>
                  <a:fillRect/>
                </a:stretch>
              </a:blipFill>
            </p:spPr>
            <p:txBody>
              <a:bodyPr/>
              <a:lstStyle/>
              <a:p>
                <a:r>
                  <a:rPr lang="en-AU">
                    <a:noFill/>
                  </a:rPr>
                  <a:t> </a:t>
                </a:r>
              </a:p>
            </p:txBody>
          </p:sp>
        </mc:Fallback>
      </mc:AlternateContent>
      <p:grpSp>
        <p:nvGrpSpPr>
          <p:cNvPr id="5" name="Group 4" descr="A right-hand side semi circle, centred at the origin with radius, r.">
            <a:extLst>
              <a:ext uri="{FF2B5EF4-FFF2-40B4-BE49-F238E27FC236}">
                <a16:creationId xmlns:a16="http://schemas.microsoft.com/office/drawing/2014/main" id="{E926566D-7DC2-CB7E-64E4-C021BD820A3C}"/>
              </a:ext>
            </a:extLst>
          </p:cNvPr>
          <p:cNvGrpSpPr/>
          <p:nvPr/>
        </p:nvGrpSpPr>
        <p:grpSpPr>
          <a:xfrm>
            <a:off x="1092076" y="2384322"/>
            <a:ext cx="4375899" cy="4311678"/>
            <a:chOff x="1092076" y="2384322"/>
            <a:chExt cx="4375899" cy="4311678"/>
          </a:xfrm>
        </p:grpSpPr>
        <p:pic>
          <p:nvPicPr>
            <p:cNvPr id="26" name="Picture 25">
              <a:extLst>
                <a:ext uri="{FF2B5EF4-FFF2-40B4-BE49-F238E27FC236}">
                  <a16:creationId xmlns:a16="http://schemas.microsoft.com/office/drawing/2014/main" id="{7E8128AD-E6FB-D3F3-AB91-3C306C040D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2076" y="2458412"/>
              <a:ext cx="4375899" cy="423758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D90022-0D30-A8F5-DEA5-FD994D03BA34}"/>
                    </a:ext>
                  </a:extLst>
                </p:cNvPr>
                <p:cNvSpPr txBox="1"/>
                <p:nvPr/>
              </p:nvSpPr>
              <p:spPr>
                <a:xfrm>
                  <a:off x="4553575" y="4015215"/>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m:t>
                        </m:r>
                      </m:oMath>
                    </m:oMathPara>
                  </a14:m>
                  <a:endParaRPr lang="en-AU" sz="1800" dirty="0"/>
                </a:p>
              </p:txBody>
            </p:sp>
          </mc:Choice>
          <mc:Fallback xmlns="">
            <p:sp>
              <p:nvSpPr>
                <p:cNvPr id="9" name="TextBox 8">
                  <a:extLst>
                    <a:ext uri="{FF2B5EF4-FFF2-40B4-BE49-F238E27FC236}">
                      <a16:creationId xmlns:a16="http://schemas.microsoft.com/office/drawing/2014/main" id="{67D90022-0D30-A8F5-DEA5-FD994D03BA34}"/>
                    </a:ext>
                  </a:extLst>
                </p:cNvPr>
                <p:cNvSpPr txBox="1">
                  <a:spLocks noRot="1" noChangeAspect="1" noMove="1" noResize="1" noEditPoints="1" noAdjustHandles="1" noChangeArrowheads="1" noChangeShapeType="1" noTextEdit="1"/>
                </p:cNvSpPr>
                <p:nvPr/>
              </p:nvSpPr>
              <p:spPr>
                <a:xfrm>
                  <a:off x="4553575" y="4015215"/>
                  <a:ext cx="914400" cy="541770"/>
                </a:xfrm>
                <a:prstGeom prst="rect">
                  <a:avLst/>
                </a:prstGeom>
                <a:blipFill>
                  <a:blip r:embed="rId4"/>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99D5A0-0206-234D-A13B-427B5469DAD9}"/>
                    </a:ext>
                  </a:extLst>
                </p:cNvPr>
                <p:cNvSpPr txBox="1"/>
                <p:nvPr/>
              </p:nvSpPr>
              <p:spPr>
                <a:xfrm>
                  <a:off x="2499482" y="5778573"/>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𝑟</m:t>
                        </m:r>
                      </m:oMath>
                    </m:oMathPara>
                  </a14:m>
                  <a:endParaRPr lang="en-AU" sz="1800" dirty="0"/>
                </a:p>
              </p:txBody>
            </p:sp>
          </mc:Choice>
          <mc:Fallback xmlns="">
            <p:sp>
              <p:nvSpPr>
                <p:cNvPr id="22" name="TextBox 21">
                  <a:extLst>
                    <a:ext uri="{FF2B5EF4-FFF2-40B4-BE49-F238E27FC236}">
                      <a16:creationId xmlns:a16="http://schemas.microsoft.com/office/drawing/2014/main" id="{CA99D5A0-0206-234D-A13B-427B5469DAD9}"/>
                    </a:ext>
                  </a:extLst>
                </p:cNvPr>
                <p:cNvSpPr txBox="1">
                  <a:spLocks noRot="1" noChangeAspect="1" noMove="1" noResize="1" noEditPoints="1" noAdjustHandles="1" noChangeArrowheads="1" noChangeShapeType="1" noTextEdit="1"/>
                </p:cNvSpPr>
                <p:nvPr/>
              </p:nvSpPr>
              <p:spPr>
                <a:xfrm>
                  <a:off x="2499482" y="5778573"/>
                  <a:ext cx="914400" cy="541770"/>
                </a:xfrm>
                <a:prstGeom prst="rect">
                  <a:avLst/>
                </a:prstGeom>
                <a:blipFill>
                  <a:blip r:embed="rId5"/>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596DC06-A082-ADB6-9ADE-525D7FBE9AB3}"/>
                    </a:ext>
                  </a:extLst>
                </p:cNvPr>
                <p:cNvSpPr txBox="1"/>
                <p:nvPr/>
              </p:nvSpPr>
              <p:spPr>
                <a:xfrm>
                  <a:off x="2499482" y="2384322"/>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m:t>
                        </m:r>
                      </m:oMath>
                    </m:oMathPara>
                  </a14:m>
                  <a:endParaRPr lang="en-AU" sz="1800" dirty="0"/>
                </a:p>
              </p:txBody>
            </p:sp>
          </mc:Choice>
          <mc:Fallback xmlns="">
            <p:sp>
              <p:nvSpPr>
                <p:cNvPr id="23" name="TextBox 22">
                  <a:extLst>
                    <a:ext uri="{FF2B5EF4-FFF2-40B4-BE49-F238E27FC236}">
                      <a16:creationId xmlns:a16="http://schemas.microsoft.com/office/drawing/2014/main" id="{E596DC06-A082-ADB6-9ADE-525D7FBE9AB3}"/>
                    </a:ext>
                  </a:extLst>
                </p:cNvPr>
                <p:cNvSpPr txBox="1">
                  <a:spLocks noRot="1" noChangeAspect="1" noMove="1" noResize="1" noEditPoints="1" noAdjustHandles="1" noChangeArrowheads="1" noChangeShapeType="1" noTextEdit="1"/>
                </p:cNvSpPr>
                <p:nvPr/>
              </p:nvSpPr>
              <p:spPr>
                <a:xfrm>
                  <a:off x="2499482" y="2384322"/>
                  <a:ext cx="914400" cy="541770"/>
                </a:xfrm>
                <a:prstGeom prst="rect">
                  <a:avLst/>
                </a:prstGeom>
                <a:blipFill>
                  <a:blip r:embed="rId6"/>
                  <a:stretch>
                    <a:fillRect/>
                  </a:stretch>
                </a:blipFill>
                <a:ln>
                  <a:noFill/>
                </a:ln>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72E29C8-6AEA-8CBA-3AAA-C977B9A39861}"/>
                  </a:ext>
                </a:extLst>
              </p:cNvPr>
              <p:cNvSpPr txBox="1"/>
              <p:nvPr/>
            </p:nvSpPr>
            <p:spPr>
              <a:xfrm>
                <a:off x="7976479" y="1646376"/>
                <a:ext cx="2184567" cy="774991"/>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𝑟</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𝑦</m:t>
                              </m:r>
                            </m:e>
                            <m:sup>
                              <m:r>
                                <a:rPr lang="en-AU" sz="1800" b="0" i="1" smtClean="0">
                                  <a:latin typeface="Cambria Math" panose="02040503050406030204" pitchFamily="18" charset="0"/>
                                </a:rPr>
                                <m:t>2</m:t>
                              </m:r>
                            </m:sup>
                          </m:sSup>
                        </m:e>
                      </m:rad>
                    </m:oMath>
                  </m:oMathPara>
                </a14:m>
                <a:endParaRPr lang="en-AU" sz="1800" dirty="0"/>
              </a:p>
            </p:txBody>
          </p:sp>
        </mc:Choice>
        <mc:Fallback xmlns="">
          <p:sp>
            <p:nvSpPr>
              <p:cNvPr id="21" name="TextBox 20">
                <a:extLst>
                  <a:ext uri="{FF2B5EF4-FFF2-40B4-BE49-F238E27FC236}">
                    <a16:creationId xmlns:a16="http://schemas.microsoft.com/office/drawing/2014/main" id="{472E29C8-6AEA-8CBA-3AAA-C977B9A39861}"/>
                  </a:ext>
                </a:extLst>
              </p:cNvPr>
              <p:cNvSpPr txBox="1">
                <a:spLocks noRot="1" noChangeAspect="1" noMove="1" noResize="1" noEditPoints="1" noAdjustHandles="1" noChangeArrowheads="1" noChangeShapeType="1" noTextEdit="1"/>
              </p:cNvSpPr>
              <p:nvPr/>
            </p:nvSpPr>
            <p:spPr>
              <a:xfrm>
                <a:off x="7976479" y="1646376"/>
                <a:ext cx="2184567" cy="774991"/>
              </a:xfrm>
              <a:prstGeom prst="rect">
                <a:avLst/>
              </a:prstGeom>
              <a:blipFill>
                <a:blip r:embed="rId7"/>
                <a:stretch>
                  <a:fillRect/>
                </a:stretch>
              </a:blipFill>
            </p:spPr>
            <p:txBody>
              <a:bodyPr/>
              <a:lstStyle/>
              <a:p>
                <a:r>
                  <a:rPr lang="en-AU">
                    <a:noFill/>
                  </a:rPr>
                  <a:t> </a:t>
                </a:r>
              </a:p>
            </p:txBody>
          </p:sp>
        </mc:Fallback>
      </mc:AlternateContent>
      <p:grpSp>
        <p:nvGrpSpPr>
          <p:cNvPr id="24" name="Group 23" descr="A left-hand side semi circle, centred at the origin with radius, r.">
            <a:extLst>
              <a:ext uri="{FF2B5EF4-FFF2-40B4-BE49-F238E27FC236}">
                <a16:creationId xmlns:a16="http://schemas.microsoft.com/office/drawing/2014/main" id="{765414A1-344E-4F11-D3A8-7CAE45B49B74}"/>
              </a:ext>
            </a:extLst>
          </p:cNvPr>
          <p:cNvGrpSpPr/>
          <p:nvPr/>
        </p:nvGrpSpPr>
        <p:grpSpPr>
          <a:xfrm>
            <a:off x="6787241" y="2458412"/>
            <a:ext cx="4476981" cy="4237588"/>
            <a:chOff x="6563344" y="1998000"/>
            <a:chExt cx="4754217" cy="4500000"/>
          </a:xfrm>
        </p:grpSpPr>
        <p:pic>
          <p:nvPicPr>
            <p:cNvPr id="12" name="Picture 11">
              <a:extLst>
                <a:ext uri="{FF2B5EF4-FFF2-40B4-BE49-F238E27FC236}">
                  <a16:creationId xmlns:a16="http://schemas.microsoft.com/office/drawing/2014/main" id="{855B8367-B1FF-D6CB-BD21-FFDE7D36A3D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70685" y="1998000"/>
              <a:ext cx="4646876" cy="45000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01CC7FF-E4E3-4899-5161-C6A3ACC8BFE7}"/>
                    </a:ext>
                  </a:extLst>
                </p:cNvPr>
                <p:cNvSpPr txBox="1"/>
                <p:nvPr/>
              </p:nvSpPr>
              <p:spPr>
                <a:xfrm>
                  <a:off x="8635846" y="2479246"/>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m:t>
                        </m:r>
                      </m:oMath>
                    </m:oMathPara>
                  </a14:m>
                  <a:endParaRPr lang="en-AU" sz="1800" dirty="0"/>
                </a:p>
              </p:txBody>
            </p:sp>
          </mc:Choice>
          <mc:Fallback xmlns="">
            <p:sp>
              <p:nvSpPr>
                <p:cNvPr id="11" name="TextBox 10">
                  <a:extLst>
                    <a:ext uri="{FF2B5EF4-FFF2-40B4-BE49-F238E27FC236}">
                      <a16:creationId xmlns:a16="http://schemas.microsoft.com/office/drawing/2014/main" id="{E01CC7FF-E4E3-4899-5161-C6A3ACC8BFE7}"/>
                    </a:ext>
                  </a:extLst>
                </p:cNvPr>
                <p:cNvSpPr txBox="1">
                  <a:spLocks noRot="1" noChangeAspect="1" noMove="1" noResize="1" noEditPoints="1" noAdjustHandles="1" noChangeArrowheads="1" noChangeShapeType="1" noTextEdit="1"/>
                </p:cNvSpPr>
                <p:nvPr/>
              </p:nvSpPr>
              <p:spPr>
                <a:xfrm>
                  <a:off x="8635846" y="2479246"/>
                  <a:ext cx="914400" cy="541770"/>
                </a:xfrm>
                <a:prstGeom prst="rect">
                  <a:avLst/>
                </a:prstGeom>
                <a:blipFill>
                  <a:blip r:embed="rId9"/>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EE62804-4160-2841-23C2-61865999DC26}"/>
                    </a:ext>
                  </a:extLst>
                </p:cNvPr>
                <p:cNvSpPr txBox="1"/>
                <p:nvPr/>
              </p:nvSpPr>
              <p:spPr>
                <a:xfrm>
                  <a:off x="8635846" y="5956230"/>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𝑟</m:t>
                        </m:r>
                      </m:oMath>
                    </m:oMathPara>
                  </a14:m>
                  <a:endParaRPr lang="en-AU" sz="1800" dirty="0"/>
                </a:p>
              </p:txBody>
            </p:sp>
          </mc:Choice>
          <mc:Fallback xmlns="">
            <p:sp>
              <p:nvSpPr>
                <p:cNvPr id="17" name="TextBox 16">
                  <a:extLst>
                    <a:ext uri="{FF2B5EF4-FFF2-40B4-BE49-F238E27FC236}">
                      <a16:creationId xmlns:a16="http://schemas.microsoft.com/office/drawing/2014/main" id="{FEE62804-4160-2841-23C2-61865999DC26}"/>
                    </a:ext>
                  </a:extLst>
                </p:cNvPr>
                <p:cNvSpPr txBox="1">
                  <a:spLocks noRot="1" noChangeAspect="1" noMove="1" noResize="1" noEditPoints="1" noAdjustHandles="1" noChangeArrowheads="1" noChangeShapeType="1" noTextEdit="1"/>
                </p:cNvSpPr>
                <p:nvPr/>
              </p:nvSpPr>
              <p:spPr>
                <a:xfrm>
                  <a:off x="8635846" y="5956230"/>
                  <a:ext cx="914400" cy="541770"/>
                </a:xfrm>
                <a:prstGeom prst="rect">
                  <a:avLst/>
                </a:prstGeom>
                <a:blipFill>
                  <a:blip r:embed="rId10"/>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14A71F4-802F-68B4-D6A0-7F2F7025E1B2}"/>
                    </a:ext>
                  </a:extLst>
                </p:cNvPr>
                <p:cNvSpPr txBox="1"/>
                <p:nvPr/>
              </p:nvSpPr>
              <p:spPr>
                <a:xfrm>
                  <a:off x="6563344" y="4017880"/>
                  <a:ext cx="914400" cy="541770"/>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𝑟</m:t>
                        </m:r>
                      </m:oMath>
                    </m:oMathPara>
                  </a14:m>
                  <a:endParaRPr lang="en-AU" sz="1800" dirty="0"/>
                </a:p>
              </p:txBody>
            </p:sp>
          </mc:Choice>
          <mc:Fallback xmlns="">
            <p:sp>
              <p:nvSpPr>
                <p:cNvPr id="13" name="TextBox 12">
                  <a:extLst>
                    <a:ext uri="{FF2B5EF4-FFF2-40B4-BE49-F238E27FC236}">
                      <a16:creationId xmlns:a16="http://schemas.microsoft.com/office/drawing/2014/main" id="{A14A71F4-802F-68B4-D6A0-7F2F7025E1B2}"/>
                    </a:ext>
                  </a:extLst>
                </p:cNvPr>
                <p:cNvSpPr txBox="1">
                  <a:spLocks noRot="1" noChangeAspect="1" noMove="1" noResize="1" noEditPoints="1" noAdjustHandles="1" noChangeArrowheads="1" noChangeShapeType="1" noTextEdit="1"/>
                </p:cNvSpPr>
                <p:nvPr/>
              </p:nvSpPr>
              <p:spPr>
                <a:xfrm>
                  <a:off x="6563344" y="4017880"/>
                  <a:ext cx="914400" cy="541770"/>
                </a:xfrm>
                <a:prstGeom prst="rect">
                  <a:avLst/>
                </a:prstGeom>
                <a:blipFill>
                  <a:blip r:embed="rId11"/>
                  <a:stretch>
                    <a:fillRect/>
                  </a:stretch>
                </a:blipFill>
                <a:ln>
                  <a:noFill/>
                </a:ln>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710FC3F1-8513-A2F7-E6C7-6BFAD4B9E4F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24398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Circles and semicircles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276CBC1-D39E-9749-A5A8-EE216351A048}"/>
                  </a:ext>
                </a:extLst>
              </p:cNvPr>
              <p:cNvSpPr txBox="1">
                <a:spLocks/>
              </p:cNvSpPr>
              <p:nvPr/>
            </p:nvSpPr>
            <p:spPr>
              <a:xfrm>
                <a:off x="360000" y="1708165"/>
                <a:ext cx="5472764" cy="291762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Write the equation that represents the circle shown in the graph.</a:t>
                </a:r>
              </a:p>
              <a:p>
                <a:pPr>
                  <a:spcBef>
                    <a:spcPts val="2400"/>
                  </a:spcBef>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oMath>
                  </m:oMathPara>
                </a14:m>
                <a:endParaRPr lang="en-AU" b="0" dirty="0">
                  <a:latin typeface="+mn-lt"/>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2.5</m:t>
                          </m:r>
                        </m:e>
                        <m:sup>
                          <m:r>
                            <a:rPr lang="en-AU" b="0" i="1" smtClean="0">
                              <a:latin typeface="Cambria Math" panose="02040503050406030204" pitchFamily="18" charset="0"/>
                            </a:rPr>
                            <m:t>2</m:t>
                          </m:r>
                        </m:sup>
                      </m:sSup>
                    </m:oMath>
                  </m:oMathPara>
                </a14:m>
                <a:endParaRPr lang="en-AU" b="0" dirty="0">
                  <a:latin typeface="+mn-lt"/>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=6.25</m:t>
                      </m:r>
                    </m:oMath>
                  </m:oMathPara>
                </a14:m>
                <a:endParaRPr lang="en-AU" dirty="0">
                  <a:latin typeface="+mn-lt"/>
                </a:endParaRPr>
              </a:p>
            </p:txBody>
          </p:sp>
        </mc:Choice>
        <mc:Fallback xmlns="">
          <p:sp>
            <p:nvSpPr>
              <p:cNvPr id="5" name="Text Placeholder 4">
                <a:extLst>
                  <a:ext uri="{FF2B5EF4-FFF2-40B4-BE49-F238E27FC236}">
                    <a16:creationId xmlns:a16="http://schemas.microsoft.com/office/drawing/2014/main" id="{1276CBC1-D39E-9749-A5A8-EE216351A048}"/>
                  </a:ext>
                </a:extLst>
              </p:cNvPr>
              <p:cNvSpPr txBox="1">
                <a:spLocks noRot="1" noChangeAspect="1" noMove="1" noResize="1" noEditPoints="1" noAdjustHandles="1" noChangeArrowheads="1" noChangeShapeType="1" noTextEdit="1"/>
              </p:cNvSpPr>
              <p:nvPr/>
            </p:nvSpPr>
            <p:spPr>
              <a:xfrm>
                <a:off x="360000" y="1708165"/>
                <a:ext cx="5472764" cy="2917623"/>
              </a:xfrm>
              <a:prstGeom prst="rect">
                <a:avLst/>
              </a:prstGeom>
              <a:blipFill>
                <a:blip r:embed="rId3"/>
                <a:stretch>
                  <a:fillRect l="-2784"/>
                </a:stretch>
              </a:blipFill>
            </p:spPr>
            <p:txBody>
              <a:bodyPr/>
              <a:lstStyle/>
              <a:p>
                <a:r>
                  <a:rPr lang="en-AU">
                    <a:noFill/>
                  </a:rPr>
                  <a:t> </a:t>
                </a:r>
              </a:p>
            </p:txBody>
          </p:sp>
        </mc:Fallback>
      </mc:AlternateContent>
      <p:sp>
        <p:nvSpPr>
          <p:cNvPr id="14" name="Speech Bubble: Rectangle with Corners Rounded 13">
            <a:extLst>
              <a:ext uri="{FF2B5EF4-FFF2-40B4-BE49-F238E27FC236}">
                <a16:creationId xmlns:a16="http://schemas.microsoft.com/office/drawing/2014/main" id="{2C2184F9-FBE0-4135-85E1-65C6DC23A66E}"/>
              </a:ext>
            </a:extLst>
          </p:cNvPr>
          <p:cNvSpPr/>
          <p:nvPr/>
        </p:nvSpPr>
        <p:spPr>
          <a:xfrm>
            <a:off x="1027586" y="4995010"/>
            <a:ext cx="2769863" cy="1348165"/>
          </a:xfrm>
          <a:prstGeom prst="wedgeRoundRectCallout">
            <a:avLst>
              <a:gd name="adj1" fmla="val -21640"/>
              <a:gd name="adj2" fmla="val -793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Which version of the equation assists with graphing the circle?</a:t>
            </a:r>
          </a:p>
        </p:txBody>
      </p:sp>
      <p:pic>
        <p:nvPicPr>
          <p:cNvPr id="9" name="Picture 8" descr="A circle, centred at the origin with radius, 2.5.">
            <a:extLst>
              <a:ext uri="{FF2B5EF4-FFF2-40B4-BE49-F238E27FC236}">
                <a16:creationId xmlns:a16="http://schemas.microsoft.com/office/drawing/2014/main" id="{AA934980-0794-B1DD-B9FE-AC50A8DB0C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431" y="961269"/>
            <a:ext cx="5191335" cy="4807836"/>
          </a:xfrm>
          <a:prstGeom prst="rect">
            <a:avLst/>
          </a:prstGeom>
        </p:spPr>
      </p:pic>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5191305" y="4995010"/>
            <a:ext cx="3423268" cy="1348165"/>
          </a:xfrm>
          <a:prstGeom prst="wedgeRoundRectCallout">
            <a:avLst>
              <a:gd name="adj1" fmla="val 41768"/>
              <a:gd name="adj2" fmla="val -9052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information from the graph is needed to write the equation of a circle?</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343756-A809-4D10-BE39-2853B1DE6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70FA58-A5D3-4925-8552-824B7B00625D}">
  <ds:schemaRefs>
    <ds:schemaRef ds:uri="http://schemas.microsoft.com/sharepoint/v3/contenttype/forms"/>
  </ds:schemaRefs>
</ds:datastoreItem>
</file>

<file path=customXml/itemProps3.xml><?xml version="1.0" encoding="utf-8"?>
<ds:datastoreItem xmlns:ds="http://schemas.openxmlformats.org/officeDocument/2006/customXml" ds:itemID="{AD0D5384-F878-4409-B80C-4149555A6B44}">
  <ds:schemaRefs>
    <ds:schemaRef ds:uri="http://schemas.microsoft.com/office/infopath/2007/PartnerControls"/>
    <ds:schemaRef ds:uri="http://schemas.microsoft.com/office/2006/documentManagement/types"/>
    <ds:schemaRef ds:uri="http://www.w3.org/XML/1998/namespace"/>
    <ds:schemaRef ds:uri="http://purl.org/dc/elements/1.1/"/>
    <ds:schemaRef ds:uri="http://purl.org/dc/terms/"/>
    <ds:schemaRef ds:uri="http://purl.org/dc/dcmitype/"/>
    <ds:schemaRef ds:uri="http://schemas.openxmlformats.org/package/2006/metadata/core-properties"/>
    <ds:schemaRef ds:uri="094ce8ca-8c20-4eb0-bb23-b47a1c76b753"/>
    <ds:schemaRef ds:uri="98740c54-966f-451d-a76c-e38eb7fddd5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maths-stage 6-adv-unit 2 - lesson 03 Cubics, hyperbolas and circles</Template>
  <TotalTime>5</TotalTime>
  <Words>1081</Words>
  <Application>Microsoft Office PowerPoint</Application>
  <PresentationFormat>Widescreen</PresentationFormat>
  <Paragraphs>137</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Cambria Math</vt:lpstr>
      <vt:lpstr>Symbol</vt:lpstr>
      <vt:lpstr>Arial</vt:lpstr>
      <vt:lpstr>Public Sans</vt:lpstr>
      <vt:lpstr>Times New Roman</vt:lpstr>
      <vt:lpstr>Calibri</vt:lpstr>
      <vt:lpstr>NSWG Corporate</vt:lpstr>
      <vt:lpstr>Circles and semicircles</vt:lpstr>
      <vt:lpstr>Learning intentions and success criteria</vt:lpstr>
      <vt:lpstr>Connecting learning</vt:lpstr>
      <vt:lpstr>The equation of a circle</vt:lpstr>
      <vt:lpstr>Rearranging the equation of a circle</vt:lpstr>
      <vt:lpstr>The equation of a semicircle (1)</vt:lpstr>
      <vt:lpstr>The equation of a semicircle (2)</vt:lpstr>
      <vt:lpstr>Releasing responsibility</vt:lpstr>
      <vt:lpstr>Circles and semicircles (1)</vt:lpstr>
      <vt:lpstr>Circles and semicircles (2)</vt:lpstr>
      <vt:lpstr>Circles and semicircles (3)</vt:lpstr>
      <vt:lpstr>Circles and semicircles (4)</vt:lpstr>
      <vt:lpstr>Circles and semicircles (5)</vt:lpstr>
      <vt:lpstr>Circles and semicircles (6)</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Advanced – Unit 2 – Lesson 4 – Circles and semicircles</dc:title>
  <dc:creator>NSW Department of Education</dc:creator>
  <cp:lastModifiedBy>Emily-May Norman</cp:lastModifiedBy>
  <cp:revision>1</cp:revision>
  <dcterms:created xsi:type="dcterms:W3CDTF">2025-07-22T00:53:10Z</dcterms:created>
  <dcterms:modified xsi:type="dcterms:W3CDTF">2025-08-01T04:08:04Z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2025-07-22T00:53:39Z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4fa1b62d-9bd6-4fa8-b0b7-e4d046de4a95</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