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6523" r:id="rId8"/>
    <p:sldId id="26524" r:id="rId9"/>
    <p:sldId id="26528" r:id="rId10"/>
    <p:sldId id="26506" r:id="rId11"/>
    <p:sldId id="26507" r:id="rId12"/>
    <p:sldId id="26525" r:id="rId13"/>
    <p:sldId id="26529" r:id="rId14"/>
    <p:sldId id="26526" r:id="rId15"/>
    <p:sldId id="26527" r:id="rId16"/>
    <p:sldId id="26530"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40B35DF0-CC9F-3161-6FCF-461AB008E215}" name="Renee Wells" initials="RW" userId="S::RENEE.WELLS@det.nsw.edu.au::e57bdea3-9d1d-4586-abc4-2c5c5bec4591" providerId="AD"/>
  <p188:author id="{FB6664F6-0480-2BED-BC34-E3CF4005A9EE}" name="Leena Ryan" initials="LR" userId="S::Leena.Ryan1@det.nsw.edu.au::9c67d486-9172-40ac-ba38-ccc164a357a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7" d="100"/>
          <a:sy n="97" d="100"/>
        </p:scale>
        <p:origin x="212" y="16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B3E1-74C5-A2A0-14F5-F582B8B01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E0EA5-3E8E-B305-DC9D-4FB7963B8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D8B9A-E9F2-1E69-A16B-2CCA85BF182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6500728-8E8F-C0BE-330A-516D614CF4D8}"/>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06916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B8665-9AC1-B2B5-32E2-DD3AB0CBE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7F097-A398-4104-FDB6-F6DFDE0D9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95910-4E87-B698-C6FF-47659230C59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C233B14-2F9B-8F19-9D5B-8A0611B60C33}"/>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0271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70B7-5AF1-E802-53C8-7A71FC102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66CDF-549C-898B-5B42-93D196295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BCB0D-11F9-263F-6A37-1FD80C7BC1D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B5E22A3-D6EF-E1EE-F1A6-936EB76CBFB1}"/>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8560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54ADC-E6C6-AA2C-6C9C-9FCEE6BB8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C121B-A4F3-6F8C-6F9D-A2890E502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C1AB2-8191-DC1F-11B3-151F6B082BF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5AD36F5-ECB9-262D-57D6-8F8DEA8120D5}"/>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46638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54C9-88D8-F5B6-3A69-AFA837950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9A81E-ABBE-A573-20CF-332FA4A98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76637-2A49-A480-531A-B1FA671DD77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B9920BF-276A-6590-2CD9-65A035974E5E}"/>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995089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21" Type="http://schemas.openxmlformats.org/officeDocument/2006/relationships/image" Target="../media/image59.png"/><Relationship Id="rId34" Type="http://schemas.openxmlformats.org/officeDocument/2006/relationships/image" Target="../media/image450.png"/><Relationship Id="rId7" Type="http://schemas.openxmlformats.org/officeDocument/2006/relationships/image" Target="../media/image43.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2" Type="http://schemas.openxmlformats.org/officeDocument/2006/relationships/notesSlide" Target="../notesSlides/notesSlide10.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5" Type="http://schemas.openxmlformats.org/officeDocument/2006/relationships/image" Target="../media/image460.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 Type="http://schemas.openxmlformats.org/officeDocument/2006/relationships/image" Target="../media/image44.png"/><Relationship Id="rId9" Type="http://schemas.openxmlformats.org/officeDocument/2006/relationships/image" Target="../media/image46.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8" Type="http://schemas.openxmlformats.org/officeDocument/2006/relationships/image" Target="../media/image45.png"/></Relationships>
</file>

<file path=ppt/slides/_rels/slide12.xml.rels><?xml version="1.0" encoding="UTF-8" standalone="yes"?>
<Relationships xmlns="http://schemas.openxmlformats.org/package/2006/relationships"><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7.png"/><Relationship Id="rId4"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png"/><Relationship Id="rId18" Type="http://schemas.openxmlformats.org/officeDocument/2006/relationships/image" Target="../media/image30.png"/><Relationship Id="rId21" Type="http://schemas.openxmlformats.org/officeDocument/2006/relationships/image" Target="../media/image33.png"/><Relationship Id="rId7" Type="http://schemas.openxmlformats.org/officeDocument/2006/relationships/image" Target="../media/image18.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180.png"/><Relationship Id="rId2" Type="http://schemas.openxmlformats.org/officeDocument/2006/relationships/notesSlide" Target="../notesSlides/notesSlide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3.png"/><Relationship Id="rId24" Type="http://schemas.openxmlformats.org/officeDocument/2006/relationships/image" Target="../media/image36.png"/><Relationship Id="rId15" Type="http://schemas.openxmlformats.org/officeDocument/2006/relationships/image" Target="../media/image27.png"/><Relationship Id="rId23" Type="http://schemas.openxmlformats.org/officeDocument/2006/relationships/image" Target="../media/image35.png"/><Relationship Id="rId5" Type="http://schemas.openxmlformats.org/officeDocument/2006/relationships/image" Target="../media/image19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cubic and reciprocal function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Introduction to functions</a:t>
            </a:r>
          </a:p>
        </p:txBody>
      </p:sp>
      <p:pic>
        <p:nvPicPr>
          <p:cNvPr id="4" name="Picture 3">
            <a:extLst>
              <a:ext uri="{FF2B5EF4-FFF2-40B4-BE49-F238E27FC236}">
                <a16:creationId xmlns:a16="http://schemas.microsoft.com/office/drawing/2014/main" id="{ECCA9774-6841-EF53-A83C-2A651854C78A}"/>
              </a:ext>
              <a:ext uri="{C183D7F6-B498-43B3-948B-1728B52AA6E4}">
                <adec:decorative xmlns:adec="http://schemas.microsoft.com/office/drawing/2017/decorative" val="1"/>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1F312B-EA06-93ED-005A-9AC04116081F}"/>
              </a:ext>
            </a:extLst>
          </p:cNvPr>
          <p:cNvSpPr>
            <a:spLocks noGrp="1"/>
          </p:cNvSpPr>
          <p:nvPr>
            <p:ph type="title"/>
          </p:nvPr>
        </p:nvSpPr>
        <p:spPr/>
        <p:txBody>
          <a:bodyPr/>
          <a:lstStyle/>
          <a:p>
            <a:r>
              <a:rPr lang="en-AU" dirty="0">
                <a:latin typeface="+mj-lt"/>
              </a:rPr>
              <a:t>Cubics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3FB3991-1B6C-0CD5-C77E-2DFB2F3B0E6D}"/>
                  </a:ext>
                </a:extLst>
              </p:cNvPr>
              <p:cNvSpPr>
                <a:spLocks noGrp="1"/>
              </p:cNvSpPr>
              <p:nvPr>
                <p:ph type="body" sz="quarter" idx="17"/>
              </p:nvPr>
            </p:nvSpPr>
            <p:spPr>
              <a:xfrm>
                <a:off x="360000" y="1567086"/>
                <a:ext cx="5553120" cy="4807835"/>
              </a:xfrm>
            </p:spPr>
            <p:txBody>
              <a:bodyPr/>
              <a:lstStyle/>
              <a:p>
                <a:r>
                  <a:rPr lang="en-AU" dirty="0">
                    <a:latin typeface="+mn-lt"/>
                  </a:rPr>
                  <a:t>The following equations have been graphed:</a:t>
                </a: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m:t>
                    </m:r>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3</m:t>
                        </m:r>
                      </m:sup>
                    </m:sSup>
                  </m:oMath>
                </a14:m>
                <a:endParaRPr lang="en-AU" b="0" dirty="0">
                  <a:latin typeface="+mn-lt"/>
                </a:endParaRP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accent2"/>
                        </a:solidFill>
                        <a:latin typeface="Cambria Math" panose="02040503050406030204" pitchFamily="18" charset="0"/>
                      </a:rPr>
                      <m:t>𝑦</m:t>
                    </m:r>
                    <m:r>
                      <a:rPr lang="en-AU" b="0" i="1" smtClean="0">
                        <a:solidFill>
                          <a:schemeClr val="accent2"/>
                        </a:solidFill>
                        <a:latin typeface="Cambria Math" panose="02040503050406030204" pitchFamily="18" charset="0"/>
                      </a:rPr>
                      <m:t>=3</m:t>
                    </m:r>
                    <m:sSup>
                      <m:sSupPr>
                        <m:ctrlPr>
                          <a:rPr lang="en-AU" b="0" i="1" smtClean="0">
                            <a:solidFill>
                              <a:schemeClr val="accent2"/>
                            </a:solidFill>
                            <a:latin typeface="Cambria Math" panose="02040503050406030204" pitchFamily="18" charset="0"/>
                          </a:rPr>
                        </m:ctrlPr>
                      </m:sSupPr>
                      <m:e>
                        <m:r>
                          <a:rPr lang="en-AU" b="0" i="1" smtClean="0">
                            <a:solidFill>
                              <a:schemeClr val="accent2"/>
                            </a:solidFill>
                            <a:latin typeface="Cambria Math" panose="02040503050406030204" pitchFamily="18" charset="0"/>
                          </a:rPr>
                          <m:t>𝑥</m:t>
                        </m:r>
                      </m:e>
                      <m:sup>
                        <m:r>
                          <a:rPr lang="en-AU" b="0" i="1" smtClean="0">
                            <a:solidFill>
                              <a:schemeClr val="accent2"/>
                            </a:solidFill>
                            <a:latin typeface="Cambria Math" panose="02040503050406030204" pitchFamily="18" charset="0"/>
                          </a:rPr>
                          <m:t>3</m:t>
                        </m:r>
                      </m:sup>
                    </m:sSup>
                  </m:oMath>
                </a14:m>
                <a:endParaRPr lang="en-AU" b="0" dirty="0">
                  <a:latin typeface="+mn-lt"/>
                </a:endParaRP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tx2"/>
                        </a:solidFill>
                        <a:latin typeface="Cambria Math" panose="02040503050406030204" pitchFamily="18" charset="0"/>
                      </a:rPr>
                      <m:t>𝑦</m:t>
                    </m:r>
                    <m:r>
                      <a:rPr lang="en-AU" b="0" i="1" smtClean="0">
                        <a:solidFill>
                          <a:schemeClr val="tx2"/>
                        </a:solidFill>
                        <a:latin typeface="Cambria Math" panose="02040503050406030204" pitchFamily="18" charset="0"/>
                      </a:rPr>
                      <m:t>=</m:t>
                    </m:r>
                    <m:f>
                      <m:fPr>
                        <m:ctrlPr>
                          <a:rPr lang="en-AU" b="0" i="1" smtClean="0">
                            <a:solidFill>
                              <a:schemeClr val="tx2"/>
                            </a:solidFill>
                            <a:latin typeface="Cambria Math" panose="02040503050406030204" pitchFamily="18" charset="0"/>
                          </a:rPr>
                        </m:ctrlPr>
                      </m:fPr>
                      <m:num>
                        <m:r>
                          <a:rPr lang="en-AU" b="0" i="1" smtClean="0">
                            <a:solidFill>
                              <a:schemeClr val="tx2"/>
                            </a:solidFill>
                            <a:latin typeface="Cambria Math" panose="02040503050406030204" pitchFamily="18" charset="0"/>
                          </a:rPr>
                          <m:t>1</m:t>
                        </m:r>
                      </m:num>
                      <m:den>
                        <m:r>
                          <a:rPr lang="en-AU" b="0" i="1" smtClean="0">
                            <a:solidFill>
                              <a:schemeClr val="tx2"/>
                            </a:solidFill>
                            <a:latin typeface="Cambria Math" panose="02040503050406030204" pitchFamily="18" charset="0"/>
                          </a:rPr>
                          <m:t>3</m:t>
                        </m:r>
                      </m:den>
                    </m:f>
                    <m:sSup>
                      <m:sSupPr>
                        <m:ctrlPr>
                          <a:rPr lang="en-AU" b="0" i="1" smtClean="0">
                            <a:solidFill>
                              <a:schemeClr val="tx2"/>
                            </a:solidFill>
                            <a:latin typeface="Cambria Math" panose="02040503050406030204" pitchFamily="18" charset="0"/>
                          </a:rPr>
                        </m:ctrlPr>
                      </m:sSupPr>
                      <m:e>
                        <m:r>
                          <a:rPr lang="en-AU" b="0" i="1" smtClean="0">
                            <a:solidFill>
                              <a:schemeClr val="tx2"/>
                            </a:solidFill>
                            <a:latin typeface="Cambria Math" panose="02040503050406030204" pitchFamily="18" charset="0"/>
                          </a:rPr>
                          <m:t>𝑥</m:t>
                        </m:r>
                      </m:e>
                      <m:sup>
                        <m:r>
                          <a:rPr lang="en-AU" b="0" i="1" smtClean="0">
                            <a:solidFill>
                              <a:schemeClr val="tx2"/>
                            </a:solidFill>
                            <a:latin typeface="Cambria Math" panose="02040503050406030204" pitchFamily="18" charset="0"/>
                          </a:rPr>
                          <m:t>3</m:t>
                        </m:r>
                      </m:sup>
                    </m:sSup>
                  </m:oMath>
                </a14:m>
                <a:endParaRPr lang="en-AU" dirty="0">
                  <a:latin typeface="+mn-lt"/>
                </a:endParaRP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accent1"/>
                        </a:solidFill>
                        <a:latin typeface="Cambria Math" panose="02040503050406030204" pitchFamily="18" charset="0"/>
                      </a:rPr>
                      <m:t>𝑦</m:t>
                    </m:r>
                    <m:r>
                      <a:rPr lang="en-AU" b="0" i="1" smtClean="0">
                        <a:solidFill>
                          <a:schemeClr val="accent1"/>
                        </a:solidFill>
                        <a:latin typeface="Cambria Math" panose="02040503050406030204" pitchFamily="18" charset="0"/>
                      </a:rPr>
                      <m:t>=−</m:t>
                    </m:r>
                    <m:sSup>
                      <m:sSupPr>
                        <m:ctrlPr>
                          <a:rPr lang="en-AU" b="0" i="1" smtClean="0">
                            <a:solidFill>
                              <a:schemeClr val="accent1"/>
                            </a:solidFill>
                            <a:latin typeface="Cambria Math" panose="02040503050406030204" pitchFamily="18" charset="0"/>
                          </a:rPr>
                        </m:ctrlPr>
                      </m:sSupPr>
                      <m:e>
                        <m:r>
                          <a:rPr lang="en-AU" b="0" i="1" smtClean="0">
                            <a:solidFill>
                              <a:schemeClr val="accent1"/>
                            </a:solidFill>
                            <a:latin typeface="Cambria Math" panose="02040503050406030204" pitchFamily="18" charset="0"/>
                          </a:rPr>
                          <m:t>𝑥</m:t>
                        </m:r>
                      </m:e>
                      <m:sup>
                        <m:r>
                          <a:rPr lang="en-AU" b="0" i="1" smtClean="0">
                            <a:solidFill>
                              <a:schemeClr val="accent1"/>
                            </a:solidFill>
                            <a:latin typeface="Cambria Math" panose="02040503050406030204" pitchFamily="18" charset="0"/>
                          </a:rPr>
                          <m:t>3</m:t>
                        </m:r>
                      </m:sup>
                    </m:sSup>
                  </m:oMath>
                </a14:m>
                <a:endParaRPr lang="en-AU" dirty="0">
                  <a:solidFill>
                    <a:schemeClr val="accent1"/>
                  </a:solidFill>
                  <a:latin typeface="+mn-lt"/>
                </a:endParaRPr>
              </a:p>
            </p:txBody>
          </p:sp>
        </mc:Choice>
        <mc:Fallback xmlns="">
          <p:sp>
            <p:nvSpPr>
              <p:cNvPr id="5" name="Text Placeholder 4">
                <a:extLst>
                  <a:ext uri="{FF2B5EF4-FFF2-40B4-BE49-F238E27FC236}">
                    <a16:creationId xmlns:a16="http://schemas.microsoft.com/office/drawing/2014/main" id="{03FB3991-1B6C-0CD5-C77E-2DFB2F3B0E6D}"/>
                  </a:ext>
                </a:extLst>
              </p:cNvPr>
              <p:cNvSpPr>
                <a:spLocks noGrp="1" noRot="1" noChangeAspect="1" noMove="1" noResize="1" noEditPoints="1" noAdjustHandles="1" noChangeArrowheads="1" noChangeShapeType="1" noTextEdit="1"/>
              </p:cNvSpPr>
              <p:nvPr>
                <p:ph type="body" sz="quarter" idx="17"/>
              </p:nvPr>
            </p:nvSpPr>
            <p:spPr>
              <a:xfrm>
                <a:off x="360000" y="1567086"/>
                <a:ext cx="5553120" cy="4807835"/>
              </a:xfrm>
              <a:blipFill>
                <a:blip r:embed="rId2"/>
                <a:stretch>
                  <a:fillRect l="-2744"/>
                </a:stretch>
              </a:blipFill>
            </p:spPr>
            <p:txBody>
              <a:bodyPr/>
              <a:lstStyle/>
              <a:p>
                <a:r>
                  <a:rPr lang="en-AU">
                    <a:noFill/>
                  </a:rPr>
                  <a:t> </a:t>
                </a:r>
              </a:p>
            </p:txBody>
          </p:sp>
        </mc:Fallback>
      </mc:AlternateContent>
      <p:pic>
        <p:nvPicPr>
          <p:cNvPr id="13" name="Picture 12" descr="The graphs of y=x^3, y=3x^3, y=1/3x^3 and y=-x^3 on the same Cartesian plane. ">
            <a:extLst>
              <a:ext uri="{FF2B5EF4-FFF2-40B4-BE49-F238E27FC236}">
                <a16:creationId xmlns:a16="http://schemas.microsoft.com/office/drawing/2014/main" id="{5309D286-8AC8-FAD8-B3AB-6525D6B133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8250" y="907290"/>
            <a:ext cx="3911801" cy="5467631"/>
          </a:xfrm>
          <a:prstGeom prst="rect">
            <a:avLst/>
          </a:prstGeom>
        </p:spPr>
      </p:pic>
      <p:sp>
        <p:nvSpPr>
          <p:cNvPr id="2" name="Slide Number Placeholder 1">
            <a:extLst>
              <a:ext uri="{FF2B5EF4-FFF2-40B4-BE49-F238E27FC236}">
                <a16:creationId xmlns:a16="http://schemas.microsoft.com/office/drawing/2014/main" id="{B72BAF71-06DE-DEF2-49F9-D00BC68385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20841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F174B-8254-DFC0-2AF5-844565E35F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0C4F10-7ED4-4536-264A-E05551F8D495}"/>
              </a:ext>
            </a:extLst>
          </p:cNvPr>
          <p:cNvSpPr>
            <a:spLocks noGrp="1"/>
          </p:cNvSpPr>
          <p:nvPr>
            <p:ph type="title"/>
          </p:nvPr>
        </p:nvSpPr>
        <p:spPr>
          <a:xfrm>
            <a:off x="360000" y="360000"/>
            <a:ext cx="11484000" cy="545601"/>
          </a:xfrm>
        </p:spPr>
        <p:txBody>
          <a:bodyPr/>
          <a:lstStyle/>
          <a:p>
            <a:r>
              <a:rPr lang="en-AU" dirty="0">
                <a:latin typeface="+mj-lt"/>
              </a:rPr>
              <a:t>Reciprocals (1)</a:t>
            </a:r>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E1F049B2-6D29-1ADE-F71D-8124792098BF}"/>
                  </a:ext>
                </a:extLst>
              </p:cNvPr>
              <p:cNvSpPr txBox="1">
                <a:spLocks/>
              </p:cNvSpPr>
              <p:nvPr/>
            </p:nvSpPr>
            <p:spPr>
              <a:xfrm>
                <a:off x="360000" y="1567087"/>
                <a:ext cx="5233080" cy="88655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Complete the table of values for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oMath>
                </a14:m>
                <a:endParaRPr lang="en-AU" dirty="0">
                  <a:latin typeface="+mn-lt"/>
                </a:endParaRPr>
              </a:p>
            </p:txBody>
          </p:sp>
        </mc:Choice>
        <mc:Fallback xmlns="">
          <p:sp>
            <p:nvSpPr>
              <p:cNvPr id="2" name="Text Placeholder 11">
                <a:extLst>
                  <a:ext uri="{FF2B5EF4-FFF2-40B4-BE49-F238E27FC236}">
                    <a16:creationId xmlns:a16="http://schemas.microsoft.com/office/drawing/2014/main" id="{E1F049B2-6D29-1ADE-F71D-8124792098BF}"/>
                  </a:ext>
                </a:extLst>
              </p:cNvPr>
              <p:cNvSpPr txBox="1">
                <a:spLocks noRot="1" noChangeAspect="1" noMove="1" noResize="1" noEditPoints="1" noAdjustHandles="1" noChangeArrowheads="1" noChangeShapeType="1" noTextEdit="1"/>
              </p:cNvSpPr>
              <p:nvPr/>
            </p:nvSpPr>
            <p:spPr>
              <a:xfrm>
                <a:off x="360000" y="1567087"/>
                <a:ext cx="5233080" cy="886553"/>
              </a:xfrm>
              <a:prstGeom prst="rect">
                <a:avLst/>
              </a:prstGeom>
              <a:blipFill>
                <a:blip r:embed="rId4"/>
                <a:stretch>
                  <a:fillRect l="-163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957DF92C-AE1B-5D4F-F985-324B14A41653}"/>
                  </a:ext>
                </a:extLst>
              </p:cNvPr>
              <p:cNvSpPr/>
              <p:nvPr/>
            </p:nvSpPr>
            <p:spPr>
              <a:xfrm>
                <a:off x="5543919" y="1033354"/>
                <a:ext cx="5017303" cy="1292289"/>
              </a:xfrm>
              <a:prstGeom prst="wedgeRoundRectCallout">
                <a:avLst>
                  <a:gd name="adj1" fmla="val -63347"/>
                  <a:gd name="adj2" fmla="val 239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Is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oMath>
                </a14:m>
                <a:r>
                  <a:rPr lang="en-AU" sz="1800" dirty="0"/>
                  <a:t> a linear or non-linear relationship? How do you know? What does this mean?</a:t>
                </a:r>
              </a:p>
            </p:txBody>
          </p:sp>
        </mc:Choice>
        <mc:Fallback xmlns="">
          <p:sp>
            <p:nvSpPr>
              <p:cNvPr id="9" name="Speech Bubble: Rectangle with Corners Rounded 8">
                <a:extLst>
                  <a:ext uri="{FF2B5EF4-FFF2-40B4-BE49-F238E27FC236}">
                    <a16:creationId xmlns:a16="http://schemas.microsoft.com/office/drawing/2014/main" id="{957DF92C-AE1B-5D4F-F985-324B14A41653}"/>
                  </a:ext>
                </a:extLst>
              </p:cNvPr>
              <p:cNvSpPr>
                <a:spLocks noRot="1" noChangeAspect="1" noMove="1" noResize="1" noEditPoints="1" noAdjustHandles="1" noChangeArrowheads="1" noChangeShapeType="1" noTextEdit="1"/>
              </p:cNvSpPr>
              <p:nvPr/>
            </p:nvSpPr>
            <p:spPr>
              <a:xfrm>
                <a:off x="5543919" y="1033354"/>
                <a:ext cx="5017303" cy="1292289"/>
              </a:xfrm>
              <a:prstGeom prst="wedgeRoundRectCallout">
                <a:avLst>
                  <a:gd name="adj1" fmla="val -63347"/>
                  <a:gd name="adj2" fmla="val 23939"/>
                  <a:gd name="adj3" fmla="val 16667"/>
                </a:avLst>
              </a:prstGeom>
              <a:blipFill>
                <a:blip r:embed="rId6"/>
                <a:stretch>
                  <a:fillRect/>
                </a:stretch>
              </a:blipFill>
            </p:spPr>
            <p:txBody>
              <a:bodyPr/>
              <a:lstStyle/>
              <a:p>
                <a:r>
                  <a:rPr lang="en-AU">
                    <a:noFill/>
                  </a:rPr>
                  <a:t> </a:t>
                </a:r>
              </a:p>
            </p:txBody>
          </p:sp>
        </mc:Fallback>
      </mc:AlternateContent>
      <p:graphicFrame>
        <p:nvGraphicFramePr>
          <p:cNvPr id="10" name="Table 9">
            <a:extLst>
              <a:ext uri="{FF2B5EF4-FFF2-40B4-BE49-F238E27FC236}">
                <a16:creationId xmlns:a16="http://schemas.microsoft.com/office/drawing/2014/main" id="{C59DC4D7-3DAE-0100-63E2-68513456E04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4925623"/>
              </p:ext>
            </p:extLst>
          </p:nvPr>
        </p:nvGraphicFramePr>
        <p:xfrm>
          <a:off x="359999" y="2576543"/>
          <a:ext cx="11484004" cy="1700490"/>
        </p:xfrm>
        <a:graphic>
          <a:graphicData uri="http://schemas.openxmlformats.org/drawingml/2006/table">
            <a:tbl>
              <a:tblPr firstRow="1" bandRow="1">
                <a:tableStyleId>{5C22544A-7EE6-4342-B048-85BDC9FD1C3A}</a:tableStyleId>
              </a:tblPr>
              <a:tblGrid>
                <a:gridCol w="820286">
                  <a:extLst>
                    <a:ext uri="{9D8B030D-6E8A-4147-A177-3AD203B41FA5}">
                      <a16:colId xmlns:a16="http://schemas.microsoft.com/office/drawing/2014/main" val="1536981675"/>
                    </a:ext>
                  </a:extLst>
                </a:gridCol>
                <a:gridCol w="820286">
                  <a:extLst>
                    <a:ext uri="{9D8B030D-6E8A-4147-A177-3AD203B41FA5}">
                      <a16:colId xmlns:a16="http://schemas.microsoft.com/office/drawing/2014/main" val="1028378014"/>
                    </a:ext>
                  </a:extLst>
                </a:gridCol>
                <a:gridCol w="820286">
                  <a:extLst>
                    <a:ext uri="{9D8B030D-6E8A-4147-A177-3AD203B41FA5}">
                      <a16:colId xmlns:a16="http://schemas.microsoft.com/office/drawing/2014/main" val="867686464"/>
                    </a:ext>
                  </a:extLst>
                </a:gridCol>
                <a:gridCol w="820286">
                  <a:extLst>
                    <a:ext uri="{9D8B030D-6E8A-4147-A177-3AD203B41FA5}">
                      <a16:colId xmlns:a16="http://schemas.microsoft.com/office/drawing/2014/main" val="1747570655"/>
                    </a:ext>
                  </a:extLst>
                </a:gridCol>
                <a:gridCol w="820286">
                  <a:extLst>
                    <a:ext uri="{9D8B030D-6E8A-4147-A177-3AD203B41FA5}">
                      <a16:colId xmlns:a16="http://schemas.microsoft.com/office/drawing/2014/main" val="1427706827"/>
                    </a:ext>
                  </a:extLst>
                </a:gridCol>
                <a:gridCol w="820286">
                  <a:extLst>
                    <a:ext uri="{9D8B030D-6E8A-4147-A177-3AD203B41FA5}">
                      <a16:colId xmlns:a16="http://schemas.microsoft.com/office/drawing/2014/main" val="3678807407"/>
                    </a:ext>
                  </a:extLst>
                </a:gridCol>
                <a:gridCol w="820286">
                  <a:extLst>
                    <a:ext uri="{9D8B030D-6E8A-4147-A177-3AD203B41FA5}">
                      <a16:colId xmlns:a16="http://schemas.microsoft.com/office/drawing/2014/main" val="2241545878"/>
                    </a:ext>
                  </a:extLst>
                </a:gridCol>
                <a:gridCol w="820286">
                  <a:extLst>
                    <a:ext uri="{9D8B030D-6E8A-4147-A177-3AD203B41FA5}">
                      <a16:colId xmlns:a16="http://schemas.microsoft.com/office/drawing/2014/main" val="1295235277"/>
                    </a:ext>
                  </a:extLst>
                </a:gridCol>
                <a:gridCol w="820286">
                  <a:extLst>
                    <a:ext uri="{9D8B030D-6E8A-4147-A177-3AD203B41FA5}">
                      <a16:colId xmlns:a16="http://schemas.microsoft.com/office/drawing/2014/main" val="208434148"/>
                    </a:ext>
                  </a:extLst>
                </a:gridCol>
                <a:gridCol w="820286">
                  <a:extLst>
                    <a:ext uri="{9D8B030D-6E8A-4147-A177-3AD203B41FA5}">
                      <a16:colId xmlns:a16="http://schemas.microsoft.com/office/drawing/2014/main" val="3345271746"/>
                    </a:ext>
                  </a:extLst>
                </a:gridCol>
                <a:gridCol w="820286">
                  <a:extLst>
                    <a:ext uri="{9D8B030D-6E8A-4147-A177-3AD203B41FA5}">
                      <a16:colId xmlns:a16="http://schemas.microsoft.com/office/drawing/2014/main" val="2609477931"/>
                    </a:ext>
                  </a:extLst>
                </a:gridCol>
                <a:gridCol w="820286">
                  <a:extLst>
                    <a:ext uri="{9D8B030D-6E8A-4147-A177-3AD203B41FA5}">
                      <a16:colId xmlns:a16="http://schemas.microsoft.com/office/drawing/2014/main" val="2504807776"/>
                    </a:ext>
                  </a:extLst>
                </a:gridCol>
                <a:gridCol w="820286">
                  <a:extLst>
                    <a:ext uri="{9D8B030D-6E8A-4147-A177-3AD203B41FA5}">
                      <a16:colId xmlns:a16="http://schemas.microsoft.com/office/drawing/2014/main" val="1057194720"/>
                    </a:ext>
                  </a:extLst>
                </a:gridCol>
                <a:gridCol w="820286">
                  <a:extLst>
                    <a:ext uri="{9D8B030D-6E8A-4147-A177-3AD203B41FA5}">
                      <a16:colId xmlns:a16="http://schemas.microsoft.com/office/drawing/2014/main" val="763828698"/>
                    </a:ext>
                  </a:extLst>
                </a:gridCol>
              </a:tblGrid>
              <a:tr h="850245">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extLst>
                  <a:ext uri="{0D108BD9-81ED-4DB2-BD59-A6C34878D82A}">
                    <a16:rowId xmlns:a16="http://schemas.microsoft.com/office/drawing/2014/main" val="1860589700"/>
                  </a:ext>
                </a:extLst>
              </a:tr>
              <a:tr h="850245">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extLst>
                  <a:ext uri="{0D108BD9-81ED-4DB2-BD59-A6C34878D82A}">
                    <a16:rowId xmlns:a16="http://schemas.microsoft.com/office/drawing/2014/main" val="3157260101"/>
                  </a:ext>
                </a:extLst>
              </a:tr>
            </a:tbl>
          </a:graphicData>
        </a:graphic>
      </p:graphicFrame>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E114099-3916-EBE0-E950-9084095BF92C}"/>
                  </a:ext>
                </a:extLst>
              </p:cNvPr>
              <p:cNvSpPr txBox="1"/>
              <p:nvPr/>
            </p:nvSpPr>
            <p:spPr>
              <a:xfrm>
                <a:off x="40435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m:rPr>
                          <m:sty m:val="p"/>
                        </m:rPr>
                        <a:rPr lang="en-AU" sz="1800" b="0" i="1" smtClean="0">
                          <a:solidFill>
                            <a:schemeClr val="bg1"/>
                          </a:solidFill>
                          <a:latin typeface="Cambria Math" panose="02040503050406030204" pitchFamily="18" charset="0"/>
                        </a:rPr>
                        <m:t>x</m:t>
                      </m:r>
                    </m:oMath>
                  </m:oMathPara>
                </a14:m>
                <a:endParaRPr lang="en-AU" sz="1800" dirty="0">
                  <a:solidFill>
                    <a:schemeClr val="bg1"/>
                  </a:solidFill>
                </a:endParaRPr>
              </a:p>
            </p:txBody>
          </p:sp>
        </mc:Choice>
        <mc:Fallback xmlns="">
          <p:sp>
            <p:nvSpPr>
              <p:cNvPr id="45" name="TextBox 44">
                <a:extLst>
                  <a:ext uri="{FF2B5EF4-FFF2-40B4-BE49-F238E27FC236}">
                    <a16:creationId xmlns:a16="http://schemas.microsoft.com/office/drawing/2014/main" id="{2E114099-3916-EBE0-E950-9084095BF92C}"/>
                  </a:ext>
                </a:extLst>
              </p:cNvPr>
              <p:cNvSpPr txBox="1">
                <a:spLocks noRot="1" noChangeAspect="1" noMove="1" noResize="1" noEditPoints="1" noAdjustHandles="1" noChangeArrowheads="1" noChangeShapeType="1" noTextEdit="1"/>
              </p:cNvSpPr>
              <p:nvPr/>
            </p:nvSpPr>
            <p:spPr>
              <a:xfrm>
                <a:off x="404352" y="2716386"/>
                <a:ext cx="737419" cy="540774"/>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65C09A8-FF45-6561-1F27-194DE924286C}"/>
                  </a:ext>
                </a:extLst>
              </p:cNvPr>
              <p:cNvSpPr txBox="1"/>
              <p:nvPr/>
            </p:nvSpPr>
            <p:spPr>
              <a:xfrm>
                <a:off x="122402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−10</m:t>
                      </m:r>
                    </m:oMath>
                  </m:oMathPara>
                </a14:m>
                <a:endParaRPr lang="en-AU" sz="1800" dirty="0">
                  <a:solidFill>
                    <a:schemeClr val="bg1"/>
                  </a:solidFill>
                </a:endParaRPr>
              </a:p>
            </p:txBody>
          </p:sp>
        </mc:Choice>
        <mc:Fallback xmlns="">
          <p:sp>
            <p:nvSpPr>
              <p:cNvPr id="53" name="TextBox 52">
                <a:extLst>
                  <a:ext uri="{FF2B5EF4-FFF2-40B4-BE49-F238E27FC236}">
                    <a16:creationId xmlns:a16="http://schemas.microsoft.com/office/drawing/2014/main" id="{065C09A8-FF45-6561-1F27-194DE924286C}"/>
                  </a:ext>
                </a:extLst>
              </p:cNvPr>
              <p:cNvSpPr txBox="1">
                <a:spLocks noRot="1" noChangeAspect="1" noMove="1" noResize="1" noEditPoints="1" noAdjustHandles="1" noChangeArrowheads="1" noChangeShapeType="1" noTextEdit="1"/>
              </p:cNvSpPr>
              <p:nvPr/>
            </p:nvSpPr>
            <p:spPr>
              <a:xfrm>
                <a:off x="1224022" y="2716386"/>
                <a:ext cx="737419" cy="540774"/>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BA5A0A4-A516-E3E0-2A9C-9205C0FFF197}"/>
                  </a:ext>
                </a:extLst>
              </p:cNvPr>
              <p:cNvSpPr txBox="1"/>
              <p:nvPr/>
            </p:nvSpPr>
            <p:spPr>
              <a:xfrm>
                <a:off x="204369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−5</m:t>
                      </m:r>
                    </m:oMath>
                  </m:oMathPara>
                </a14:m>
                <a:endParaRPr lang="en-AU" sz="1800" dirty="0">
                  <a:solidFill>
                    <a:schemeClr val="bg1"/>
                  </a:solidFill>
                </a:endParaRPr>
              </a:p>
            </p:txBody>
          </p:sp>
        </mc:Choice>
        <mc:Fallback xmlns="">
          <p:sp>
            <p:nvSpPr>
              <p:cNvPr id="55" name="TextBox 54">
                <a:extLst>
                  <a:ext uri="{FF2B5EF4-FFF2-40B4-BE49-F238E27FC236}">
                    <a16:creationId xmlns:a16="http://schemas.microsoft.com/office/drawing/2014/main" id="{CBA5A0A4-A516-E3E0-2A9C-9205C0FFF197}"/>
                  </a:ext>
                </a:extLst>
              </p:cNvPr>
              <p:cNvSpPr txBox="1">
                <a:spLocks noRot="1" noChangeAspect="1" noMove="1" noResize="1" noEditPoints="1" noAdjustHandles="1" noChangeArrowheads="1" noChangeShapeType="1" noTextEdit="1"/>
              </p:cNvSpPr>
              <p:nvPr/>
            </p:nvSpPr>
            <p:spPr>
              <a:xfrm>
                <a:off x="2043692" y="2716386"/>
                <a:ext cx="737419" cy="540774"/>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AFD260C-CE95-C994-FB9A-FC4E3768AB26}"/>
                  </a:ext>
                </a:extLst>
              </p:cNvPr>
              <p:cNvSpPr txBox="1"/>
              <p:nvPr/>
            </p:nvSpPr>
            <p:spPr>
              <a:xfrm>
                <a:off x="286336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−3</m:t>
                      </m:r>
                    </m:oMath>
                  </m:oMathPara>
                </a14:m>
                <a:endParaRPr lang="en-AU" sz="1800" dirty="0">
                  <a:solidFill>
                    <a:schemeClr val="bg1"/>
                  </a:solidFill>
                </a:endParaRPr>
              </a:p>
            </p:txBody>
          </p:sp>
        </mc:Choice>
        <mc:Fallback xmlns="">
          <p:sp>
            <p:nvSpPr>
              <p:cNvPr id="57" name="TextBox 56">
                <a:extLst>
                  <a:ext uri="{FF2B5EF4-FFF2-40B4-BE49-F238E27FC236}">
                    <a16:creationId xmlns:a16="http://schemas.microsoft.com/office/drawing/2014/main" id="{0AFD260C-CE95-C994-FB9A-FC4E3768AB26}"/>
                  </a:ext>
                </a:extLst>
              </p:cNvPr>
              <p:cNvSpPr txBox="1">
                <a:spLocks noRot="1" noChangeAspect="1" noMove="1" noResize="1" noEditPoints="1" noAdjustHandles="1" noChangeArrowheads="1" noChangeShapeType="1" noTextEdit="1"/>
              </p:cNvSpPr>
              <p:nvPr/>
            </p:nvSpPr>
            <p:spPr>
              <a:xfrm>
                <a:off x="2863362" y="2716386"/>
                <a:ext cx="737419" cy="540774"/>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6FCB281-E0CB-D260-3991-960326AE7399}"/>
                  </a:ext>
                </a:extLst>
              </p:cNvPr>
              <p:cNvSpPr txBox="1"/>
              <p:nvPr/>
            </p:nvSpPr>
            <p:spPr>
              <a:xfrm>
                <a:off x="368303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−1</m:t>
                      </m:r>
                    </m:oMath>
                  </m:oMathPara>
                </a14:m>
                <a:endParaRPr lang="en-AU" sz="1800" dirty="0">
                  <a:solidFill>
                    <a:schemeClr val="bg1"/>
                  </a:solidFill>
                </a:endParaRPr>
              </a:p>
            </p:txBody>
          </p:sp>
        </mc:Choice>
        <mc:Fallback xmlns="">
          <p:sp>
            <p:nvSpPr>
              <p:cNvPr id="59" name="TextBox 58">
                <a:extLst>
                  <a:ext uri="{FF2B5EF4-FFF2-40B4-BE49-F238E27FC236}">
                    <a16:creationId xmlns:a16="http://schemas.microsoft.com/office/drawing/2014/main" id="{66FCB281-E0CB-D260-3991-960326AE7399}"/>
                  </a:ext>
                </a:extLst>
              </p:cNvPr>
              <p:cNvSpPr txBox="1">
                <a:spLocks noRot="1" noChangeAspect="1" noMove="1" noResize="1" noEditPoints="1" noAdjustHandles="1" noChangeArrowheads="1" noChangeShapeType="1" noTextEdit="1"/>
              </p:cNvSpPr>
              <p:nvPr/>
            </p:nvSpPr>
            <p:spPr>
              <a:xfrm>
                <a:off x="3683032" y="2716386"/>
                <a:ext cx="737419" cy="540774"/>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08001E7-85F5-D792-0EE7-9E422FC7DAD2}"/>
                  </a:ext>
                </a:extLst>
              </p:cNvPr>
              <p:cNvSpPr txBox="1"/>
              <p:nvPr/>
            </p:nvSpPr>
            <p:spPr>
              <a:xfrm>
                <a:off x="450270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−0.5</m:t>
                      </m:r>
                    </m:oMath>
                  </m:oMathPara>
                </a14:m>
                <a:endParaRPr lang="en-AU" sz="1800" dirty="0">
                  <a:solidFill>
                    <a:schemeClr val="bg1"/>
                  </a:solidFill>
                </a:endParaRPr>
              </a:p>
            </p:txBody>
          </p:sp>
        </mc:Choice>
        <mc:Fallback xmlns="">
          <p:sp>
            <p:nvSpPr>
              <p:cNvPr id="61" name="TextBox 60">
                <a:extLst>
                  <a:ext uri="{FF2B5EF4-FFF2-40B4-BE49-F238E27FC236}">
                    <a16:creationId xmlns:a16="http://schemas.microsoft.com/office/drawing/2014/main" id="{408001E7-85F5-D792-0EE7-9E422FC7DAD2}"/>
                  </a:ext>
                </a:extLst>
              </p:cNvPr>
              <p:cNvSpPr txBox="1">
                <a:spLocks noRot="1" noChangeAspect="1" noMove="1" noResize="1" noEditPoints="1" noAdjustHandles="1" noChangeArrowheads="1" noChangeShapeType="1" noTextEdit="1"/>
              </p:cNvSpPr>
              <p:nvPr/>
            </p:nvSpPr>
            <p:spPr>
              <a:xfrm>
                <a:off x="4502702" y="2716386"/>
                <a:ext cx="737419" cy="540774"/>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4FB60B3-56D7-F73B-B3C4-1D5EA82BB93E}"/>
                  </a:ext>
                </a:extLst>
              </p:cNvPr>
              <p:cNvSpPr txBox="1"/>
              <p:nvPr/>
            </p:nvSpPr>
            <p:spPr>
              <a:xfrm>
                <a:off x="532237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−0.25</m:t>
                      </m:r>
                    </m:oMath>
                  </m:oMathPara>
                </a14:m>
                <a:endParaRPr lang="en-AU" sz="1800" dirty="0">
                  <a:solidFill>
                    <a:schemeClr val="bg1"/>
                  </a:solidFill>
                </a:endParaRPr>
              </a:p>
            </p:txBody>
          </p:sp>
        </mc:Choice>
        <mc:Fallback xmlns="">
          <p:sp>
            <p:nvSpPr>
              <p:cNvPr id="63" name="TextBox 62">
                <a:extLst>
                  <a:ext uri="{FF2B5EF4-FFF2-40B4-BE49-F238E27FC236}">
                    <a16:creationId xmlns:a16="http://schemas.microsoft.com/office/drawing/2014/main" id="{14FB60B3-56D7-F73B-B3C4-1D5EA82BB93E}"/>
                  </a:ext>
                </a:extLst>
              </p:cNvPr>
              <p:cNvSpPr txBox="1">
                <a:spLocks noRot="1" noChangeAspect="1" noMove="1" noResize="1" noEditPoints="1" noAdjustHandles="1" noChangeArrowheads="1" noChangeShapeType="1" noTextEdit="1"/>
              </p:cNvSpPr>
              <p:nvPr/>
            </p:nvSpPr>
            <p:spPr>
              <a:xfrm>
                <a:off x="5322372" y="2716386"/>
                <a:ext cx="737419" cy="540774"/>
              </a:xfrm>
              <a:prstGeom prst="rect">
                <a:avLst/>
              </a:prstGeom>
              <a:blipFill>
                <a:blip r:embed="rId13"/>
                <a:stretch>
                  <a:fillRect l="-82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461D8CB-43D0-EAE2-0D8F-D67737D85901}"/>
                  </a:ext>
                </a:extLst>
              </p:cNvPr>
              <p:cNvSpPr txBox="1"/>
              <p:nvPr/>
            </p:nvSpPr>
            <p:spPr>
              <a:xfrm>
                <a:off x="614204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0</m:t>
                      </m:r>
                    </m:oMath>
                  </m:oMathPara>
                </a14:m>
                <a:endParaRPr lang="en-AU" sz="1800" dirty="0">
                  <a:solidFill>
                    <a:schemeClr val="bg1"/>
                  </a:solidFill>
                </a:endParaRPr>
              </a:p>
            </p:txBody>
          </p:sp>
        </mc:Choice>
        <mc:Fallback xmlns="">
          <p:sp>
            <p:nvSpPr>
              <p:cNvPr id="65" name="TextBox 64">
                <a:extLst>
                  <a:ext uri="{FF2B5EF4-FFF2-40B4-BE49-F238E27FC236}">
                    <a16:creationId xmlns:a16="http://schemas.microsoft.com/office/drawing/2014/main" id="{B461D8CB-43D0-EAE2-0D8F-D67737D85901}"/>
                  </a:ext>
                </a:extLst>
              </p:cNvPr>
              <p:cNvSpPr txBox="1">
                <a:spLocks noRot="1" noChangeAspect="1" noMove="1" noResize="1" noEditPoints="1" noAdjustHandles="1" noChangeArrowheads="1" noChangeShapeType="1" noTextEdit="1"/>
              </p:cNvSpPr>
              <p:nvPr/>
            </p:nvSpPr>
            <p:spPr>
              <a:xfrm>
                <a:off x="6142042" y="2716386"/>
                <a:ext cx="737419" cy="540774"/>
              </a:xfrm>
              <a:prstGeom prst="rect">
                <a:avLst/>
              </a:prstGeom>
              <a:blipFill>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D008584-7E08-89BE-971A-D2C8D936AD7B}"/>
                  </a:ext>
                </a:extLst>
              </p:cNvPr>
              <p:cNvSpPr txBox="1"/>
              <p:nvPr/>
            </p:nvSpPr>
            <p:spPr>
              <a:xfrm>
                <a:off x="696171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0.25</m:t>
                      </m:r>
                    </m:oMath>
                  </m:oMathPara>
                </a14:m>
                <a:endParaRPr lang="en-AU" sz="1800" dirty="0">
                  <a:solidFill>
                    <a:schemeClr val="bg1"/>
                  </a:solidFill>
                </a:endParaRPr>
              </a:p>
            </p:txBody>
          </p:sp>
        </mc:Choice>
        <mc:Fallback xmlns="">
          <p:sp>
            <p:nvSpPr>
              <p:cNvPr id="67" name="TextBox 66">
                <a:extLst>
                  <a:ext uri="{FF2B5EF4-FFF2-40B4-BE49-F238E27FC236}">
                    <a16:creationId xmlns:a16="http://schemas.microsoft.com/office/drawing/2014/main" id="{FD008584-7E08-89BE-971A-D2C8D936AD7B}"/>
                  </a:ext>
                </a:extLst>
              </p:cNvPr>
              <p:cNvSpPr txBox="1">
                <a:spLocks noRot="1" noChangeAspect="1" noMove="1" noResize="1" noEditPoints="1" noAdjustHandles="1" noChangeArrowheads="1" noChangeShapeType="1" noTextEdit="1"/>
              </p:cNvSpPr>
              <p:nvPr/>
            </p:nvSpPr>
            <p:spPr>
              <a:xfrm>
                <a:off x="6961712" y="2716386"/>
                <a:ext cx="737419" cy="540774"/>
              </a:xfrm>
              <a:prstGeom prst="rect">
                <a:avLst/>
              </a:prstGeom>
              <a:blipFill>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42D64DA-E8EE-FE52-5A02-DD1880E0853A}"/>
                  </a:ext>
                </a:extLst>
              </p:cNvPr>
              <p:cNvSpPr txBox="1"/>
              <p:nvPr/>
            </p:nvSpPr>
            <p:spPr>
              <a:xfrm>
                <a:off x="7781382" y="2716386"/>
                <a:ext cx="737419" cy="540774"/>
              </a:xfrm>
              <a:prstGeom prst="rect">
                <a:avLst/>
              </a:prstGeom>
              <a:noFill/>
            </p:spPr>
            <p:txBody>
              <a:bodyPr wrap="square" lIns="0" tIns="0" rIns="0" bIns="0" rtlCol="0" anchor="ctr">
                <a:noAutofit/>
              </a:bodyPr>
              <a:lstStyle/>
              <a:p>
                <a:pPr algn="ctr"/>
                <a14:m>
                  <m:oMath xmlns:m="http://schemas.openxmlformats.org/officeDocument/2006/math">
                    <m:r>
                      <a:rPr lang="en-US" sz="1800" b="0" i="0" smtClean="0">
                        <a:solidFill>
                          <a:schemeClr val="bg1"/>
                        </a:solidFill>
                        <a:latin typeface="Cambria Math" panose="02040503050406030204" pitchFamily="18" charset="0"/>
                      </a:rPr>
                      <m:t>0</m:t>
                    </m:r>
                  </m:oMath>
                </a14:m>
                <a:r>
                  <a:rPr lang="en-AU" sz="1800" dirty="0">
                    <a:solidFill>
                      <a:schemeClr val="bg1"/>
                    </a:solidFill>
                  </a:rPr>
                  <a:t>.5</a:t>
                </a:r>
                <a:endParaRPr lang="en-US" sz="1800" dirty="0">
                  <a:solidFill>
                    <a:schemeClr val="bg1"/>
                  </a:solidFill>
                </a:endParaRPr>
              </a:p>
            </p:txBody>
          </p:sp>
        </mc:Choice>
        <mc:Fallback xmlns="">
          <p:sp>
            <p:nvSpPr>
              <p:cNvPr id="69" name="TextBox 68">
                <a:extLst>
                  <a:ext uri="{FF2B5EF4-FFF2-40B4-BE49-F238E27FC236}">
                    <a16:creationId xmlns:a16="http://schemas.microsoft.com/office/drawing/2014/main" id="{242D64DA-E8EE-FE52-5A02-DD1880E0853A}"/>
                  </a:ext>
                </a:extLst>
              </p:cNvPr>
              <p:cNvSpPr txBox="1">
                <a:spLocks noRot="1" noChangeAspect="1" noMove="1" noResize="1" noEditPoints="1" noAdjustHandles="1" noChangeArrowheads="1" noChangeShapeType="1" noTextEdit="1"/>
              </p:cNvSpPr>
              <p:nvPr/>
            </p:nvSpPr>
            <p:spPr>
              <a:xfrm>
                <a:off x="7781382" y="2716386"/>
                <a:ext cx="737419" cy="540774"/>
              </a:xfrm>
              <a:prstGeom prst="rect">
                <a:avLst/>
              </a:prstGeom>
              <a:blipFill>
                <a:blip r:embed="rId16"/>
                <a:stretch>
                  <a:fillRect b="-22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A55A374-9E45-D5D9-9B52-376CCD994690}"/>
                  </a:ext>
                </a:extLst>
              </p:cNvPr>
              <p:cNvSpPr txBox="1"/>
              <p:nvPr/>
            </p:nvSpPr>
            <p:spPr>
              <a:xfrm>
                <a:off x="860105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1</m:t>
                      </m:r>
                    </m:oMath>
                  </m:oMathPara>
                </a14:m>
                <a:endParaRPr lang="en-AU" sz="1800" dirty="0">
                  <a:solidFill>
                    <a:schemeClr val="bg1"/>
                  </a:solidFill>
                </a:endParaRPr>
              </a:p>
            </p:txBody>
          </p:sp>
        </mc:Choice>
        <mc:Fallback xmlns="">
          <p:sp>
            <p:nvSpPr>
              <p:cNvPr id="71" name="TextBox 70">
                <a:extLst>
                  <a:ext uri="{FF2B5EF4-FFF2-40B4-BE49-F238E27FC236}">
                    <a16:creationId xmlns:a16="http://schemas.microsoft.com/office/drawing/2014/main" id="{FA55A374-9E45-D5D9-9B52-376CCD994690}"/>
                  </a:ext>
                </a:extLst>
              </p:cNvPr>
              <p:cNvSpPr txBox="1">
                <a:spLocks noRot="1" noChangeAspect="1" noMove="1" noResize="1" noEditPoints="1" noAdjustHandles="1" noChangeArrowheads="1" noChangeShapeType="1" noTextEdit="1"/>
              </p:cNvSpPr>
              <p:nvPr/>
            </p:nvSpPr>
            <p:spPr>
              <a:xfrm>
                <a:off x="8601052" y="2716386"/>
                <a:ext cx="737419" cy="540774"/>
              </a:xfrm>
              <a:prstGeom prst="rect">
                <a:avLst/>
              </a:prstGeom>
              <a:blipFill>
                <a:blip r:embed="rId1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7B88B7C-5087-A1F3-9966-6907E4933521}"/>
                  </a:ext>
                </a:extLst>
              </p:cNvPr>
              <p:cNvSpPr txBox="1"/>
              <p:nvPr/>
            </p:nvSpPr>
            <p:spPr>
              <a:xfrm>
                <a:off x="942072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3</m:t>
                      </m:r>
                    </m:oMath>
                  </m:oMathPara>
                </a14:m>
                <a:endParaRPr lang="en-AU" sz="1800" dirty="0">
                  <a:solidFill>
                    <a:schemeClr val="bg1"/>
                  </a:solidFill>
                </a:endParaRPr>
              </a:p>
            </p:txBody>
          </p:sp>
        </mc:Choice>
        <mc:Fallback xmlns="">
          <p:sp>
            <p:nvSpPr>
              <p:cNvPr id="73" name="TextBox 72">
                <a:extLst>
                  <a:ext uri="{FF2B5EF4-FFF2-40B4-BE49-F238E27FC236}">
                    <a16:creationId xmlns:a16="http://schemas.microsoft.com/office/drawing/2014/main" id="{47B88B7C-5087-A1F3-9966-6907E4933521}"/>
                  </a:ext>
                </a:extLst>
              </p:cNvPr>
              <p:cNvSpPr txBox="1">
                <a:spLocks noRot="1" noChangeAspect="1" noMove="1" noResize="1" noEditPoints="1" noAdjustHandles="1" noChangeArrowheads="1" noChangeShapeType="1" noTextEdit="1"/>
              </p:cNvSpPr>
              <p:nvPr/>
            </p:nvSpPr>
            <p:spPr>
              <a:xfrm>
                <a:off x="9420722" y="2716386"/>
                <a:ext cx="737419" cy="540774"/>
              </a:xfrm>
              <a:prstGeom prst="rect">
                <a:avLst/>
              </a:prstGeom>
              <a:blipFill>
                <a:blip r:embed="rId1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BFCAF88-C1D9-467B-2EFF-DED42A1646FA}"/>
                  </a:ext>
                </a:extLst>
              </p:cNvPr>
              <p:cNvSpPr txBox="1"/>
              <p:nvPr/>
            </p:nvSpPr>
            <p:spPr>
              <a:xfrm>
                <a:off x="10240392"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5</m:t>
                      </m:r>
                    </m:oMath>
                  </m:oMathPara>
                </a14:m>
                <a:endParaRPr lang="en-AU" sz="1800" dirty="0">
                  <a:solidFill>
                    <a:schemeClr val="bg1"/>
                  </a:solidFill>
                </a:endParaRPr>
              </a:p>
            </p:txBody>
          </p:sp>
        </mc:Choice>
        <mc:Fallback xmlns="">
          <p:sp>
            <p:nvSpPr>
              <p:cNvPr id="75" name="TextBox 74">
                <a:extLst>
                  <a:ext uri="{FF2B5EF4-FFF2-40B4-BE49-F238E27FC236}">
                    <a16:creationId xmlns:a16="http://schemas.microsoft.com/office/drawing/2014/main" id="{DBFCAF88-C1D9-467B-2EFF-DED42A1646FA}"/>
                  </a:ext>
                </a:extLst>
              </p:cNvPr>
              <p:cNvSpPr txBox="1">
                <a:spLocks noRot="1" noChangeAspect="1" noMove="1" noResize="1" noEditPoints="1" noAdjustHandles="1" noChangeArrowheads="1" noChangeShapeType="1" noTextEdit="1"/>
              </p:cNvSpPr>
              <p:nvPr/>
            </p:nvSpPr>
            <p:spPr>
              <a:xfrm>
                <a:off x="10240392" y="2716386"/>
                <a:ext cx="737419" cy="540774"/>
              </a:xfrm>
              <a:prstGeom prst="rect">
                <a:avLst/>
              </a:prstGeom>
              <a:blipFill>
                <a:blip r:embed="rId1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B2C652CE-8AD4-5941-E4AD-B2089C249DC3}"/>
                  </a:ext>
                </a:extLst>
              </p:cNvPr>
              <p:cNvSpPr txBox="1"/>
              <p:nvPr/>
            </p:nvSpPr>
            <p:spPr>
              <a:xfrm>
                <a:off x="11060061" y="2716386"/>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bg1"/>
                          </a:solidFill>
                          <a:latin typeface="Cambria Math" panose="02040503050406030204" pitchFamily="18" charset="0"/>
                        </a:rPr>
                        <m:t>10</m:t>
                      </m:r>
                    </m:oMath>
                  </m:oMathPara>
                </a14:m>
                <a:endParaRPr lang="en-AU" sz="1800" dirty="0">
                  <a:solidFill>
                    <a:schemeClr val="bg1"/>
                  </a:solidFill>
                </a:endParaRPr>
              </a:p>
            </p:txBody>
          </p:sp>
        </mc:Choice>
        <mc:Fallback xmlns="">
          <p:sp>
            <p:nvSpPr>
              <p:cNvPr id="77" name="TextBox 76">
                <a:extLst>
                  <a:ext uri="{FF2B5EF4-FFF2-40B4-BE49-F238E27FC236}">
                    <a16:creationId xmlns:a16="http://schemas.microsoft.com/office/drawing/2014/main" id="{B2C652CE-8AD4-5941-E4AD-B2089C249DC3}"/>
                  </a:ext>
                </a:extLst>
              </p:cNvPr>
              <p:cNvSpPr txBox="1">
                <a:spLocks noRot="1" noChangeAspect="1" noMove="1" noResize="1" noEditPoints="1" noAdjustHandles="1" noChangeArrowheads="1" noChangeShapeType="1" noTextEdit="1"/>
              </p:cNvSpPr>
              <p:nvPr/>
            </p:nvSpPr>
            <p:spPr>
              <a:xfrm>
                <a:off x="11060061" y="2716386"/>
                <a:ext cx="737419" cy="540774"/>
              </a:xfrm>
              <a:prstGeom prst="rect">
                <a:avLst/>
              </a:prstGeom>
              <a:blipFill>
                <a:blip r:embed="rId2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FF5CA11-A440-6330-1578-6804110E6B7A}"/>
                  </a:ext>
                </a:extLst>
              </p:cNvPr>
              <p:cNvSpPr txBox="1"/>
              <p:nvPr/>
            </p:nvSpPr>
            <p:spPr>
              <a:xfrm>
                <a:off x="40435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m:rPr>
                          <m:sty m:val="p"/>
                        </m:rPr>
                        <a:rPr lang="en-US" sz="1800" b="0" i="0" smtClean="0">
                          <a:solidFill>
                            <a:schemeClr val="accent1"/>
                          </a:solidFill>
                          <a:latin typeface="Cambria Math" panose="02040503050406030204" pitchFamily="18" charset="0"/>
                        </a:rPr>
                        <m:t>y</m:t>
                      </m:r>
                    </m:oMath>
                  </m:oMathPara>
                </a14:m>
                <a:endParaRPr lang="en-AU" sz="1800" dirty="0">
                  <a:solidFill>
                    <a:schemeClr val="accent1"/>
                  </a:solidFill>
                </a:endParaRPr>
              </a:p>
            </p:txBody>
          </p:sp>
        </mc:Choice>
        <mc:Fallback xmlns="">
          <p:sp>
            <p:nvSpPr>
              <p:cNvPr id="46" name="TextBox 45">
                <a:extLst>
                  <a:ext uri="{FF2B5EF4-FFF2-40B4-BE49-F238E27FC236}">
                    <a16:creationId xmlns:a16="http://schemas.microsoft.com/office/drawing/2014/main" id="{DFF5CA11-A440-6330-1578-6804110E6B7A}"/>
                  </a:ext>
                </a:extLst>
              </p:cNvPr>
              <p:cNvSpPr txBox="1">
                <a:spLocks noRot="1" noChangeAspect="1" noMove="1" noResize="1" noEditPoints="1" noAdjustHandles="1" noChangeArrowheads="1" noChangeShapeType="1" noTextEdit="1"/>
              </p:cNvSpPr>
              <p:nvPr/>
            </p:nvSpPr>
            <p:spPr>
              <a:xfrm>
                <a:off x="404352" y="3583808"/>
                <a:ext cx="737419" cy="540774"/>
              </a:xfrm>
              <a:prstGeom prst="rect">
                <a:avLst/>
              </a:prstGeom>
              <a:blipFill>
                <a:blip r:embed="rId2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C0131D4-E6DB-5DF8-672E-1CC406E0BF9D}"/>
                  </a:ext>
                </a:extLst>
              </p:cNvPr>
              <p:cNvSpPr txBox="1"/>
              <p:nvPr/>
            </p:nvSpPr>
            <p:spPr>
              <a:xfrm>
                <a:off x="122402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−0.3</m:t>
                      </m:r>
                    </m:oMath>
                  </m:oMathPara>
                </a14:m>
                <a:endParaRPr lang="en-AU" sz="1800" dirty="0">
                  <a:solidFill>
                    <a:schemeClr val="accent1"/>
                  </a:solidFill>
                </a:endParaRPr>
              </a:p>
            </p:txBody>
          </p:sp>
        </mc:Choice>
        <mc:Fallback xmlns="">
          <p:sp>
            <p:nvSpPr>
              <p:cNvPr id="54" name="TextBox 53">
                <a:extLst>
                  <a:ext uri="{FF2B5EF4-FFF2-40B4-BE49-F238E27FC236}">
                    <a16:creationId xmlns:a16="http://schemas.microsoft.com/office/drawing/2014/main" id="{FC0131D4-E6DB-5DF8-672E-1CC406E0BF9D}"/>
                  </a:ext>
                </a:extLst>
              </p:cNvPr>
              <p:cNvSpPr txBox="1">
                <a:spLocks noRot="1" noChangeAspect="1" noMove="1" noResize="1" noEditPoints="1" noAdjustHandles="1" noChangeArrowheads="1" noChangeShapeType="1" noTextEdit="1"/>
              </p:cNvSpPr>
              <p:nvPr/>
            </p:nvSpPr>
            <p:spPr>
              <a:xfrm>
                <a:off x="1224022" y="3583808"/>
                <a:ext cx="737419" cy="540774"/>
              </a:xfrm>
              <a:prstGeom prst="rect">
                <a:avLst/>
              </a:prstGeom>
              <a:blipFill>
                <a:blip r:embed="rId2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8665AFB-62B6-4513-BFD5-4ED80E7F4B13}"/>
                  </a:ext>
                </a:extLst>
              </p:cNvPr>
              <p:cNvSpPr txBox="1"/>
              <p:nvPr/>
            </p:nvSpPr>
            <p:spPr>
              <a:xfrm>
                <a:off x="204369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−0.6</m:t>
                      </m:r>
                    </m:oMath>
                  </m:oMathPara>
                </a14:m>
                <a:endParaRPr lang="en-AU" sz="1800" dirty="0">
                  <a:solidFill>
                    <a:schemeClr val="accent1"/>
                  </a:solidFill>
                </a:endParaRPr>
              </a:p>
            </p:txBody>
          </p:sp>
        </mc:Choice>
        <mc:Fallback xmlns="">
          <p:sp>
            <p:nvSpPr>
              <p:cNvPr id="56" name="TextBox 55">
                <a:extLst>
                  <a:ext uri="{FF2B5EF4-FFF2-40B4-BE49-F238E27FC236}">
                    <a16:creationId xmlns:a16="http://schemas.microsoft.com/office/drawing/2014/main" id="{68665AFB-62B6-4513-BFD5-4ED80E7F4B13}"/>
                  </a:ext>
                </a:extLst>
              </p:cNvPr>
              <p:cNvSpPr txBox="1">
                <a:spLocks noRot="1" noChangeAspect="1" noMove="1" noResize="1" noEditPoints="1" noAdjustHandles="1" noChangeArrowheads="1" noChangeShapeType="1" noTextEdit="1"/>
              </p:cNvSpPr>
              <p:nvPr/>
            </p:nvSpPr>
            <p:spPr>
              <a:xfrm>
                <a:off x="2043692" y="3583808"/>
                <a:ext cx="737419" cy="540774"/>
              </a:xfrm>
              <a:prstGeom prst="rect">
                <a:avLst/>
              </a:prstGeom>
              <a:blipFill>
                <a:blip r:embed="rId2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A10C6CB-8BB3-5DA4-739F-ED9D155A68C0}"/>
                  </a:ext>
                </a:extLst>
              </p:cNvPr>
              <p:cNvSpPr txBox="1"/>
              <p:nvPr/>
            </p:nvSpPr>
            <p:spPr>
              <a:xfrm>
                <a:off x="286336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−1</m:t>
                      </m:r>
                    </m:oMath>
                  </m:oMathPara>
                </a14:m>
                <a:endParaRPr lang="en-AU" sz="1800" dirty="0">
                  <a:solidFill>
                    <a:schemeClr val="accent1"/>
                  </a:solidFill>
                </a:endParaRPr>
              </a:p>
            </p:txBody>
          </p:sp>
        </mc:Choice>
        <mc:Fallback xmlns="">
          <p:sp>
            <p:nvSpPr>
              <p:cNvPr id="58" name="TextBox 57">
                <a:extLst>
                  <a:ext uri="{FF2B5EF4-FFF2-40B4-BE49-F238E27FC236}">
                    <a16:creationId xmlns:a16="http://schemas.microsoft.com/office/drawing/2014/main" id="{6A10C6CB-8BB3-5DA4-739F-ED9D155A68C0}"/>
                  </a:ext>
                </a:extLst>
              </p:cNvPr>
              <p:cNvSpPr txBox="1">
                <a:spLocks noRot="1" noChangeAspect="1" noMove="1" noResize="1" noEditPoints="1" noAdjustHandles="1" noChangeArrowheads="1" noChangeShapeType="1" noTextEdit="1"/>
              </p:cNvSpPr>
              <p:nvPr/>
            </p:nvSpPr>
            <p:spPr>
              <a:xfrm>
                <a:off x="2863362" y="3583808"/>
                <a:ext cx="737419" cy="540774"/>
              </a:xfrm>
              <a:prstGeom prst="rect">
                <a:avLst/>
              </a:prstGeom>
              <a:blipFill>
                <a:blip r:embed="rId2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03EDE1A-C211-F8E9-7DC8-989DFC204A64}"/>
                  </a:ext>
                </a:extLst>
              </p:cNvPr>
              <p:cNvSpPr txBox="1"/>
              <p:nvPr/>
            </p:nvSpPr>
            <p:spPr>
              <a:xfrm>
                <a:off x="368303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−3</m:t>
                      </m:r>
                    </m:oMath>
                  </m:oMathPara>
                </a14:m>
                <a:endParaRPr lang="en-AU" sz="1800" dirty="0">
                  <a:solidFill>
                    <a:schemeClr val="accent1"/>
                  </a:solidFill>
                </a:endParaRPr>
              </a:p>
            </p:txBody>
          </p:sp>
        </mc:Choice>
        <mc:Fallback xmlns="">
          <p:sp>
            <p:nvSpPr>
              <p:cNvPr id="60" name="TextBox 59">
                <a:extLst>
                  <a:ext uri="{FF2B5EF4-FFF2-40B4-BE49-F238E27FC236}">
                    <a16:creationId xmlns:a16="http://schemas.microsoft.com/office/drawing/2014/main" id="{403EDE1A-C211-F8E9-7DC8-989DFC204A64}"/>
                  </a:ext>
                </a:extLst>
              </p:cNvPr>
              <p:cNvSpPr txBox="1">
                <a:spLocks noRot="1" noChangeAspect="1" noMove="1" noResize="1" noEditPoints="1" noAdjustHandles="1" noChangeArrowheads="1" noChangeShapeType="1" noTextEdit="1"/>
              </p:cNvSpPr>
              <p:nvPr/>
            </p:nvSpPr>
            <p:spPr>
              <a:xfrm>
                <a:off x="3683032" y="3583808"/>
                <a:ext cx="737419" cy="540774"/>
              </a:xfrm>
              <a:prstGeom prst="rect">
                <a:avLst/>
              </a:prstGeom>
              <a:blipFill>
                <a:blip r:embed="rId2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7BA8D96-791F-7B8C-6A46-E83263EEC92E}"/>
                  </a:ext>
                </a:extLst>
              </p:cNvPr>
              <p:cNvSpPr txBox="1"/>
              <p:nvPr/>
            </p:nvSpPr>
            <p:spPr>
              <a:xfrm>
                <a:off x="450270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−6</m:t>
                      </m:r>
                    </m:oMath>
                  </m:oMathPara>
                </a14:m>
                <a:endParaRPr lang="en-AU" sz="1800" dirty="0">
                  <a:solidFill>
                    <a:schemeClr val="accent1"/>
                  </a:solidFill>
                </a:endParaRPr>
              </a:p>
            </p:txBody>
          </p:sp>
        </mc:Choice>
        <mc:Fallback xmlns="">
          <p:sp>
            <p:nvSpPr>
              <p:cNvPr id="62" name="TextBox 61">
                <a:extLst>
                  <a:ext uri="{FF2B5EF4-FFF2-40B4-BE49-F238E27FC236}">
                    <a16:creationId xmlns:a16="http://schemas.microsoft.com/office/drawing/2014/main" id="{27BA8D96-791F-7B8C-6A46-E83263EEC92E}"/>
                  </a:ext>
                </a:extLst>
              </p:cNvPr>
              <p:cNvSpPr txBox="1">
                <a:spLocks noRot="1" noChangeAspect="1" noMove="1" noResize="1" noEditPoints="1" noAdjustHandles="1" noChangeArrowheads="1" noChangeShapeType="1" noTextEdit="1"/>
              </p:cNvSpPr>
              <p:nvPr/>
            </p:nvSpPr>
            <p:spPr>
              <a:xfrm>
                <a:off x="4502702" y="3583808"/>
                <a:ext cx="737419" cy="540774"/>
              </a:xfrm>
              <a:prstGeom prst="rect">
                <a:avLst/>
              </a:prstGeom>
              <a:blipFill>
                <a:blip r:embed="rId2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00C548A-103F-9F85-0460-7B3CB307ADF0}"/>
                  </a:ext>
                </a:extLst>
              </p:cNvPr>
              <p:cNvSpPr txBox="1"/>
              <p:nvPr/>
            </p:nvSpPr>
            <p:spPr>
              <a:xfrm>
                <a:off x="532237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−12</m:t>
                      </m:r>
                    </m:oMath>
                  </m:oMathPara>
                </a14:m>
                <a:endParaRPr lang="en-AU" sz="1800" dirty="0">
                  <a:solidFill>
                    <a:schemeClr val="accent1"/>
                  </a:solidFill>
                </a:endParaRPr>
              </a:p>
            </p:txBody>
          </p:sp>
        </mc:Choice>
        <mc:Fallback xmlns="">
          <p:sp>
            <p:nvSpPr>
              <p:cNvPr id="64" name="TextBox 63">
                <a:extLst>
                  <a:ext uri="{FF2B5EF4-FFF2-40B4-BE49-F238E27FC236}">
                    <a16:creationId xmlns:a16="http://schemas.microsoft.com/office/drawing/2014/main" id="{900C548A-103F-9F85-0460-7B3CB307ADF0}"/>
                  </a:ext>
                </a:extLst>
              </p:cNvPr>
              <p:cNvSpPr txBox="1">
                <a:spLocks noRot="1" noChangeAspect="1" noMove="1" noResize="1" noEditPoints="1" noAdjustHandles="1" noChangeArrowheads="1" noChangeShapeType="1" noTextEdit="1"/>
              </p:cNvSpPr>
              <p:nvPr/>
            </p:nvSpPr>
            <p:spPr>
              <a:xfrm>
                <a:off x="5322372" y="3583808"/>
                <a:ext cx="737419" cy="540774"/>
              </a:xfrm>
              <a:prstGeom prst="rect">
                <a:avLst/>
              </a:prstGeom>
              <a:blipFill>
                <a:blip r:embed="rId2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D7DBF68-76E5-000B-F973-C05C26875326}"/>
                  </a:ext>
                </a:extLst>
              </p:cNvPr>
              <p:cNvSpPr txBox="1"/>
              <p:nvPr/>
            </p:nvSpPr>
            <p:spPr>
              <a:xfrm>
                <a:off x="696171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12</m:t>
                      </m:r>
                    </m:oMath>
                  </m:oMathPara>
                </a14:m>
                <a:endParaRPr lang="en-AU" sz="1800" dirty="0">
                  <a:solidFill>
                    <a:schemeClr val="accent1"/>
                  </a:solidFill>
                </a:endParaRPr>
              </a:p>
            </p:txBody>
          </p:sp>
        </mc:Choice>
        <mc:Fallback xmlns="">
          <p:sp>
            <p:nvSpPr>
              <p:cNvPr id="68" name="TextBox 67">
                <a:extLst>
                  <a:ext uri="{FF2B5EF4-FFF2-40B4-BE49-F238E27FC236}">
                    <a16:creationId xmlns:a16="http://schemas.microsoft.com/office/drawing/2014/main" id="{9D7DBF68-76E5-000B-F973-C05C26875326}"/>
                  </a:ext>
                </a:extLst>
              </p:cNvPr>
              <p:cNvSpPr txBox="1">
                <a:spLocks noRot="1" noChangeAspect="1" noMove="1" noResize="1" noEditPoints="1" noAdjustHandles="1" noChangeArrowheads="1" noChangeShapeType="1" noTextEdit="1"/>
              </p:cNvSpPr>
              <p:nvPr/>
            </p:nvSpPr>
            <p:spPr>
              <a:xfrm>
                <a:off x="6961712" y="3583808"/>
                <a:ext cx="737419" cy="540774"/>
              </a:xfrm>
              <a:prstGeom prst="rect">
                <a:avLst/>
              </a:prstGeom>
              <a:blipFill>
                <a:blip r:embed="rId2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866A817-7963-DE5E-5103-2FCEFBC144F9}"/>
                  </a:ext>
                </a:extLst>
              </p:cNvPr>
              <p:cNvSpPr txBox="1"/>
              <p:nvPr/>
            </p:nvSpPr>
            <p:spPr>
              <a:xfrm>
                <a:off x="778138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6</m:t>
                      </m:r>
                    </m:oMath>
                  </m:oMathPara>
                </a14:m>
                <a:endParaRPr lang="en-AU" sz="1800" dirty="0">
                  <a:solidFill>
                    <a:schemeClr val="accent1"/>
                  </a:solidFill>
                </a:endParaRPr>
              </a:p>
            </p:txBody>
          </p:sp>
        </mc:Choice>
        <mc:Fallback xmlns="">
          <p:sp>
            <p:nvSpPr>
              <p:cNvPr id="70" name="TextBox 69">
                <a:extLst>
                  <a:ext uri="{FF2B5EF4-FFF2-40B4-BE49-F238E27FC236}">
                    <a16:creationId xmlns:a16="http://schemas.microsoft.com/office/drawing/2014/main" id="{8866A817-7963-DE5E-5103-2FCEFBC144F9}"/>
                  </a:ext>
                </a:extLst>
              </p:cNvPr>
              <p:cNvSpPr txBox="1">
                <a:spLocks noRot="1" noChangeAspect="1" noMove="1" noResize="1" noEditPoints="1" noAdjustHandles="1" noChangeArrowheads="1" noChangeShapeType="1" noTextEdit="1"/>
              </p:cNvSpPr>
              <p:nvPr/>
            </p:nvSpPr>
            <p:spPr>
              <a:xfrm>
                <a:off x="7781382" y="3583808"/>
                <a:ext cx="737419" cy="540774"/>
              </a:xfrm>
              <a:prstGeom prst="rect">
                <a:avLst/>
              </a:prstGeom>
              <a:blipFill>
                <a:blip r:embed="rId2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CF3176D-BC66-9CFC-E787-1C651E395B71}"/>
                  </a:ext>
                </a:extLst>
              </p:cNvPr>
              <p:cNvSpPr txBox="1"/>
              <p:nvPr/>
            </p:nvSpPr>
            <p:spPr>
              <a:xfrm>
                <a:off x="860105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3</m:t>
                      </m:r>
                    </m:oMath>
                  </m:oMathPara>
                </a14:m>
                <a:endParaRPr lang="en-AU" sz="1800" dirty="0">
                  <a:solidFill>
                    <a:schemeClr val="accent1"/>
                  </a:solidFill>
                </a:endParaRPr>
              </a:p>
            </p:txBody>
          </p:sp>
        </mc:Choice>
        <mc:Fallback xmlns="">
          <p:sp>
            <p:nvSpPr>
              <p:cNvPr id="72" name="TextBox 71">
                <a:extLst>
                  <a:ext uri="{FF2B5EF4-FFF2-40B4-BE49-F238E27FC236}">
                    <a16:creationId xmlns:a16="http://schemas.microsoft.com/office/drawing/2014/main" id="{DCF3176D-BC66-9CFC-E787-1C651E395B71}"/>
                  </a:ext>
                </a:extLst>
              </p:cNvPr>
              <p:cNvSpPr txBox="1">
                <a:spLocks noRot="1" noChangeAspect="1" noMove="1" noResize="1" noEditPoints="1" noAdjustHandles="1" noChangeArrowheads="1" noChangeShapeType="1" noTextEdit="1"/>
              </p:cNvSpPr>
              <p:nvPr/>
            </p:nvSpPr>
            <p:spPr>
              <a:xfrm>
                <a:off x="8601052" y="3583808"/>
                <a:ext cx="737419" cy="540774"/>
              </a:xfrm>
              <a:prstGeom prst="rect">
                <a:avLst/>
              </a:prstGeom>
              <a:blipFill>
                <a:blip r:embed="rId3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B198145-7DBF-49CB-55E5-AF0CB5E806DB}"/>
                  </a:ext>
                </a:extLst>
              </p:cNvPr>
              <p:cNvSpPr txBox="1"/>
              <p:nvPr/>
            </p:nvSpPr>
            <p:spPr>
              <a:xfrm>
                <a:off x="942072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1</m:t>
                      </m:r>
                    </m:oMath>
                  </m:oMathPara>
                </a14:m>
                <a:endParaRPr lang="en-AU" sz="1800" dirty="0">
                  <a:solidFill>
                    <a:schemeClr val="accent1"/>
                  </a:solidFill>
                </a:endParaRPr>
              </a:p>
            </p:txBody>
          </p:sp>
        </mc:Choice>
        <mc:Fallback xmlns="">
          <p:sp>
            <p:nvSpPr>
              <p:cNvPr id="74" name="TextBox 73">
                <a:extLst>
                  <a:ext uri="{FF2B5EF4-FFF2-40B4-BE49-F238E27FC236}">
                    <a16:creationId xmlns:a16="http://schemas.microsoft.com/office/drawing/2014/main" id="{3B198145-7DBF-49CB-55E5-AF0CB5E806DB}"/>
                  </a:ext>
                </a:extLst>
              </p:cNvPr>
              <p:cNvSpPr txBox="1">
                <a:spLocks noRot="1" noChangeAspect="1" noMove="1" noResize="1" noEditPoints="1" noAdjustHandles="1" noChangeArrowheads="1" noChangeShapeType="1" noTextEdit="1"/>
              </p:cNvSpPr>
              <p:nvPr/>
            </p:nvSpPr>
            <p:spPr>
              <a:xfrm>
                <a:off x="9420722" y="3583808"/>
                <a:ext cx="737419" cy="540774"/>
              </a:xfrm>
              <a:prstGeom prst="rect">
                <a:avLst/>
              </a:prstGeom>
              <a:blipFill>
                <a:blip r:embed="rId3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62289A6-6940-1FBF-EF5E-4C87C35D5BDB}"/>
                  </a:ext>
                </a:extLst>
              </p:cNvPr>
              <p:cNvSpPr txBox="1"/>
              <p:nvPr/>
            </p:nvSpPr>
            <p:spPr>
              <a:xfrm>
                <a:off x="10240392"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0.6</m:t>
                      </m:r>
                    </m:oMath>
                  </m:oMathPara>
                </a14:m>
                <a:endParaRPr lang="en-US" sz="1800" dirty="0">
                  <a:solidFill>
                    <a:schemeClr val="accent1"/>
                  </a:solidFill>
                </a:endParaRPr>
              </a:p>
            </p:txBody>
          </p:sp>
        </mc:Choice>
        <mc:Fallback xmlns="">
          <p:sp>
            <p:nvSpPr>
              <p:cNvPr id="76" name="TextBox 75">
                <a:extLst>
                  <a:ext uri="{FF2B5EF4-FFF2-40B4-BE49-F238E27FC236}">
                    <a16:creationId xmlns:a16="http://schemas.microsoft.com/office/drawing/2014/main" id="{D62289A6-6940-1FBF-EF5E-4C87C35D5BDB}"/>
                  </a:ext>
                </a:extLst>
              </p:cNvPr>
              <p:cNvSpPr txBox="1">
                <a:spLocks noRot="1" noChangeAspect="1" noMove="1" noResize="1" noEditPoints="1" noAdjustHandles="1" noChangeArrowheads="1" noChangeShapeType="1" noTextEdit="1"/>
              </p:cNvSpPr>
              <p:nvPr/>
            </p:nvSpPr>
            <p:spPr>
              <a:xfrm>
                <a:off x="10240392" y="3583808"/>
                <a:ext cx="737419" cy="540774"/>
              </a:xfrm>
              <a:prstGeom prst="rect">
                <a:avLst/>
              </a:prstGeom>
              <a:blipFill>
                <a:blip r:embed="rId3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D67F852-5CB2-D432-DFAA-3A962D933C5C}"/>
                  </a:ext>
                </a:extLst>
              </p:cNvPr>
              <p:cNvSpPr txBox="1"/>
              <p:nvPr/>
            </p:nvSpPr>
            <p:spPr>
              <a:xfrm>
                <a:off x="11060061" y="3583808"/>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1800" b="0" i="0" smtClean="0">
                          <a:solidFill>
                            <a:schemeClr val="accent1"/>
                          </a:solidFill>
                          <a:latin typeface="Cambria Math" panose="02040503050406030204" pitchFamily="18" charset="0"/>
                        </a:rPr>
                        <m:t>−0.3</m:t>
                      </m:r>
                    </m:oMath>
                  </m:oMathPara>
                </a14:m>
                <a:endParaRPr lang="en-AU" sz="1800" dirty="0">
                  <a:solidFill>
                    <a:schemeClr val="accent1"/>
                  </a:solidFill>
                </a:endParaRPr>
              </a:p>
            </p:txBody>
          </p:sp>
        </mc:Choice>
        <mc:Fallback xmlns="">
          <p:sp>
            <p:nvSpPr>
              <p:cNvPr id="78" name="TextBox 77">
                <a:extLst>
                  <a:ext uri="{FF2B5EF4-FFF2-40B4-BE49-F238E27FC236}">
                    <a16:creationId xmlns:a16="http://schemas.microsoft.com/office/drawing/2014/main" id="{BD67F852-5CB2-D432-DFAA-3A962D933C5C}"/>
                  </a:ext>
                </a:extLst>
              </p:cNvPr>
              <p:cNvSpPr txBox="1">
                <a:spLocks noRot="1" noChangeAspect="1" noMove="1" noResize="1" noEditPoints="1" noAdjustHandles="1" noChangeArrowheads="1" noChangeShapeType="1" noTextEdit="1"/>
              </p:cNvSpPr>
              <p:nvPr/>
            </p:nvSpPr>
            <p:spPr>
              <a:xfrm>
                <a:off x="11060061" y="3583808"/>
                <a:ext cx="737419" cy="540774"/>
              </a:xfrm>
              <a:prstGeom prst="rect">
                <a:avLst/>
              </a:prstGeom>
              <a:blipFill>
                <a:blip r:embed="rId3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CB29FD27-69B1-EA7B-7971-8AFCCC8E8826}"/>
                  </a:ext>
                </a:extLst>
              </p:cNvPr>
              <p:cNvSpPr/>
              <p:nvPr/>
            </p:nvSpPr>
            <p:spPr>
              <a:xfrm>
                <a:off x="2249275" y="4782849"/>
                <a:ext cx="3441806" cy="1531141"/>
              </a:xfrm>
              <a:prstGeom prst="wedgeRoundRectCallout">
                <a:avLst>
                  <a:gd name="adj1" fmla="val -20973"/>
                  <a:gd name="adj2" fmla="val -765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happened when you attempted to input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r>
                  <a:rPr lang="en-AU" sz="1800" dirty="0"/>
                  <a:t>? What might this mean?</a:t>
                </a:r>
              </a:p>
            </p:txBody>
          </p:sp>
        </mc:Choice>
        <mc:Fallback xmlns="">
          <p:sp>
            <p:nvSpPr>
              <p:cNvPr id="7" name="Speech Bubble: Rectangle with Corners Rounded 6">
                <a:extLst>
                  <a:ext uri="{FF2B5EF4-FFF2-40B4-BE49-F238E27FC236}">
                    <a16:creationId xmlns:a16="http://schemas.microsoft.com/office/drawing/2014/main" id="{CB29FD27-69B1-EA7B-7971-8AFCCC8E8826}"/>
                  </a:ext>
                </a:extLst>
              </p:cNvPr>
              <p:cNvSpPr>
                <a:spLocks noRot="1" noChangeAspect="1" noMove="1" noResize="1" noEditPoints="1" noAdjustHandles="1" noChangeArrowheads="1" noChangeShapeType="1" noTextEdit="1"/>
              </p:cNvSpPr>
              <p:nvPr/>
            </p:nvSpPr>
            <p:spPr>
              <a:xfrm>
                <a:off x="2249275" y="4782849"/>
                <a:ext cx="3441806" cy="1531141"/>
              </a:xfrm>
              <a:prstGeom prst="wedgeRoundRectCallout">
                <a:avLst>
                  <a:gd name="adj1" fmla="val -20973"/>
                  <a:gd name="adj2" fmla="val -76536"/>
                  <a:gd name="adj3" fmla="val 16667"/>
                </a:avLst>
              </a:prstGeom>
              <a:blipFill>
                <a:blip r:embed="rId3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6F009F10-3A7E-18B1-BD8C-E4D584B7C546}"/>
                  </a:ext>
                </a:extLst>
              </p:cNvPr>
              <p:cNvSpPr/>
              <p:nvPr/>
            </p:nvSpPr>
            <p:spPr>
              <a:xfrm>
                <a:off x="7048756" y="4782848"/>
                <a:ext cx="2740675" cy="1531141"/>
              </a:xfrm>
              <a:prstGeom prst="wedgeRoundRectCallout">
                <a:avLst>
                  <a:gd name="adj1" fmla="val 20847"/>
                  <a:gd name="adj2" fmla="val -755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might 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oMath>
                </a14:m>
                <a:r>
                  <a:rPr lang="en-AU" sz="1800" dirty="0"/>
                  <a:t> look like?</a:t>
                </a:r>
              </a:p>
            </p:txBody>
          </p:sp>
        </mc:Choice>
        <mc:Fallback xmlns="">
          <p:sp>
            <p:nvSpPr>
              <p:cNvPr id="8" name="Speech Bubble: Rectangle with Corners Rounded 7">
                <a:extLst>
                  <a:ext uri="{FF2B5EF4-FFF2-40B4-BE49-F238E27FC236}">
                    <a16:creationId xmlns:a16="http://schemas.microsoft.com/office/drawing/2014/main" id="{6F009F10-3A7E-18B1-BD8C-E4D584B7C546}"/>
                  </a:ext>
                </a:extLst>
              </p:cNvPr>
              <p:cNvSpPr>
                <a:spLocks noRot="1" noChangeAspect="1" noMove="1" noResize="1" noEditPoints="1" noAdjustHandles="1" noChangeArrowheads="1" noChangeShapeType="1" noTextEdit="1"/>
              </p:cNvSpPr>
              <p:nvPr/>
            </p:nvSpPr>
            <p:spPr>
              <a:xfrm>
                <a:off x="7048756" y="4782848"/>
                <a:ext cx="2740675" cy="1531141"/>
              </a:xfrm>
              <a:prstGeom prst="wedgeRoundRectCallout">
                <a:avLst>
                  <a:gd name="adj1" fmla="val 20847"/>
                  <a:gd name="adj2" fmla="val -75561"/>
                  <a:gd name="adj3" fmla="val 16667"/>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B0C6B0C0-21C8-7E6A-0AFC-88D1C00D3C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26888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4" grpId="0"/>
      <p:bldP spid="56" grpId="0"/>
      <p:bldP spid="58" grpId="0"/>
      <p:bldP spid="60" grpId="0"/>
      <p:bldP spid="62" grpId="0"/>
      <p:bldP spid="64" grpId="0"/>
      <p:bldP spid="68" grpId="0"/>
      <p:bldP spid="70" grpId="0"/>
      <p:bldP spid="72" grpId="0"/>
      <p:bldP spid="74" grpId="0"/>
      <p:bldP spid="76" grpId="0"/>
      <p:bldP spid="78"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A217-AF88-D422-4C93-016144EA13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D33894-A857-717C-EA15-6AA58017DE28}"/>
              </a:ext>
            </a:extLst>
          </p:cNvPr>
          <p:cNvSpPr>
            <a:spLocks noGrp="1"/>
          </p:cNvSpPr>
          <p:nvPr>
            <p:ph type="title"/>
          </p:nvPr>
        </p:nvSpPr>
        <p:spPr/>
        <p:txBody>
          <a:bodyPr/>
          <a:lstStyle/>
          <a:p>
            <a:r>
              <a:rPr lang="en-AU" dirty="0">
                <a:latin typeface="+mj-lt"/>
              </a:rPr>
              <a:t>Reciprocals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7C95296-7D71-61FD-EEA6-ED34DAEAB7F9}"/>
                  </a:ext>
                </a:extLst>
              </p:cNvPr>
              <p:cNvSpPr>
                <a:spLocks noGrp="1"/>
              </p:cNvSpPr>
              <p:nvPr>
                <p:ph type="body" sz="quarter" idx="17"/>
              </p:nvPr>
            </p:nvSpPr>
            <p:spPr>
              <a:xfrm>
                <a:off x="360000" y="1092154"/>
                <a:ext cx="5233080" cy="2093498"/>
              </a:xfrm>
            </p:spPr>
            <p:txBody>
              <a:bodyPr/>
              <a:lstStyle/>
              <a:p>
                <a:r>
                  <a:rPr lang="en-AU" dirty="0">
                    <a:latin typeface="+mn-lt"/>
                  </a:rPr>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oMath>
                </a14:m>
                <a:r>
                  <a:rPr lang="en-AU" dirty="0">
                    <a:latin typeface="+mn-lt"/>
                  </a:rPr>
                  <a:t> is shown. </a:t>
                </a:r>
              </a:p>
              <a:p>
                <a:r>
                  <a:rPr lang="en-AU" dirty="0">
                    <a:latin typeface="+mn-lt"/>
                  </a:rPr>
                  <a:t>For each of the equations below, describe how its graph would look compared to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oMath>
                </a14:m>
                <a:r>
                  <a:rPr lang="en-AU" dirty="0">
                    <a:latin typeface="+mn-lt"/>
                  </a:rPr>
                  <a:t>.</a:t>
                </a:r>
              </a:p>
            </p:txBody>
          </p:sp>
        </mc:Choice>
        <mc:Fallback xmlns="">
          <p:sp>
            <p:nvSpPr>
              <p:cNvPr id="12" name="Text Placeholder 11">
                <a:extLst>
                  <a:ext uri="{FF2B5EF4-FFF2-40B4-BE49-F238E27FC236}">
                    <a16:creationId xmlns:a16="http://schemas.microsoft.com/office/drawing/2014/main" id="{27C95296-7D71-61FD-EEA6-ED34DAEAB7F9}"/>
                  </a:ext>
                </a:extLst>
              </p:cNvPr>
              <p:cNvSpPr>
                <a:spLocks noGrp="1" noRot="1" noChangeAspect="1" noMove="1" noResize="1" noEditPoints="1" noAdjustHandles="1" noChangeArrowheads="1" noChangeShapeType="1" noTextEdit="1"/>
              </p:cNvSpPr>
              <p:nvPr>
                <p:ph type="body" sz="quarter" idx="17"/>
              </p:nvPr>
            </p:nvSpPr>
            <p:spPr>
              <a:xfrm>
                <a:off x="360000" y="1092154"/>
                <a:ext cx="5233080" cy="2093498"/>
              </a:xfrm>
              <a:blipFill>
                <a:blip r:embed="rId4"/>
                <a:stretch>
                  <a:fillRect l="-291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62437BBE-7E3D-B6F4-3436-73EB6FCD9927}"/>
                  </a:ext>
                </a:extLst>
              </p:cNvPr>
              <p:cNvSpPr txBox="1">
                <a:spLocks/>
              </p:cNvSpPr>
              <p:nvPr/>
            </p:nvSpPr>
            <p:spPr>
              <a:xfrm>
                <a:off x="1518240" y="3360655"/>
                <a:ext cx="2916600" cy="3155345"/>
              </a:xfrm>
              <a:prstGeom prst="roundRect">
                <a:avLst/>
              </a:prstGeom>
            </p:spPr>
            <p:style>
              <a:lnRef idx="3">
                <a:schemeClr val="lt1"/>
              </a:lnRef>
              <a:fillRef idx="1">
                <a:schemeClr val="accent1"/>
              </a:fillRef>
              <a:effectRef idx="1">
                <a:schemeClr val="accent1"/>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f>
                        <m:fPr>
                          <m:ctrlPr>
                            <a:rPr lang="en-AU" b="1" i="1" smtClean="0">
                              <a:solidFill>
                                <a:schemeClr val="bg1"/>
                              </a:solidFill>
                              <a:latin typeface="Cambria Math" panose="02040503050406030204" pitchFamily="18" charset="0"/>
                            </a:rPr>
                          </m:ctrlPr>
                        </m:fPr>
                        <m:num>
                          <m:r>
                            <a:rPr lang="en-AU" b="1" i="1" smtClean="0">
                              <a:solidFill>
                                <a:schemeClr val="bg1"/>
                              </a:solidFill>
                              <a:latin typeface="Cambria Math" panose="02040503050406030204" pitchFamily="18" charset="0"/>
                            </a:rPr>
                            <m:t>𝟔</m:t>
                          </m:r>
                        </m:num>
                        <m:den>
                          <m:r>
                            <a:rPr lang="en-AU" b="1" i="1" smtClean="0">
                              <a:solidFill>
                                <a:schemeClr val="bg1"/>
                              </a:solidFill>
                              <a:latin typeface="Cambria Math" panose="02040503050406030204" pitchFamily="18" charset="0"/>
                            </a:rPr>
                            <m:t>𝒙</m:t>
                          </m:r>
                        </m:den>
                      </m:f>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f>
                        <m:fPr>
                          <m:ctrlPr>
                            <a:rPr lang="en-AU" b="1" i="1" smtClean="0">
                              <a:solidFill>
                                <a:schemeClr val="bg1"/>
                              </a:solidFill>
                              <a:latin typeface="Cambria Math" panose="02040503050406030204" pitchFamily="18" charset="0"/>
                            </a:rPr>
                          </m:ctrlPr>
                        </m:fPr>
                        <m:num>
                          <m:r>
                            <a:rPr lang="en-AU" b="1" i="1" smtClean="0">
                              <a:solidFill>
                                <a:schemeClr val="bg1"/>
                              </a:solidFill>
                              <a:latin typeface="Cambria Math" panose="02040503050406030204" pitchFamily="18" charset="0"/>
                            </a:rPr>
                            <m:t>𝟏</m:t>
                          </m:r>
                        </m:num>
                        <m:den>
                          <m:r>
                            <a:rPr lang="en-AU" b="1" i="1" smtClean="0">
                              <a:solidFill>
                                <a:schemeClr val="bg1"/>
                              </a:solidFill>
                              <a:latin typeface="Cambria Math" panose="02040503050406030204" pitchFamily="18" charset="0"/>
                            </a:rPr>
                            <m:t>𝒙</m:t>
                          </m:r>
                        </m:den>
                      </m:f>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f>
                        <m:fPr>
                          <m:ctrlPr>
                            <a:rPr lang="en-AU" b="1" i="1" smtClean="0">
                              <a:solidFill>
                                <a:schemeClr val="bg1"/>
                              </a:solidFill>
                              <a:latin typeface="Cambria Math" panose="02040503050406030204" pitchFamily="18" charset="0"/>
                            </a:rPr>
                          </m:ctrlPr>
                        </m:fPr>
                        <m:num>
                          <m:r>
                            <a:rPr lang="en-AU" b="1" i="1" smtClean="0">
                              <a:solidFill>
                                <a:schemeClr val="bg1"/>
                              </a:solidFill>
                              <a:latin typeface="Cambria Math" panose="02040503050406030204" pitchFamily="18" charset="0"/>
                            </a:rPr>
                            <m:t>𝟑</m:t>
                          </m:r>
                        </m:num>
                        <m:den>
                          <m:r>
                            <a:rPr lang="en-AU" b="1" i="1" smtClean="0">
                              <a:solidFill>
                                <a:schemeClr val="bg1"/>
                              </a:solidFill>
                              <a:latin typeface="Cambria Math" panose="02040503050406030204" pitchFamily="18" charset="0"/>
                            </a:rPr>
                            <m:t>𝒙</m:t>
                          </m:r>
                        </m:den>
                      </m:f>
                    </m:oMath>
                  </m:oMathPara>
                </a14:m>
                <a:endParaRPr lang="en-AU" b="1" dirty="0">
                  <a:solidFill>
                    <a:schemeClr val="bg1"/>
                  </a:solidFill>
                  <a:latin typeface="+mn-lt"/>
                </a:endParaRPr>
              </a:p>
            </p:txBody>
          </p:sp>
        </mc:Choice>
        <mc:Fallback xmlns="">
          <p:sp>
            <p:nvSpPr>
              <p:cNvPr id="8" name="Text Placeholder 11">
                <a:extLst>
                  <a:ext uri="{FF2B5EF4-FFF2-40B4-BE49-F238E27FC236}">
                    <a16:creationId xmlns:a16="http://schemas.microsoft.com/office/drawing/2014/main" id="{62437BBE-7E3D-B6F4-3436-73EB6FCD9927}"/>
                  </a:ext>
                </a:extLst>
              </p:cNvPr>
              <p:cNvSpPr txBox="1">
                <a:spLocks noRot="1" noChangeAspect="1" noMove="1" noResize="1" noEditPoints="1" noAdjustHandles="1" noChangeArrowheads="1" noChangeShapeType="1" noTextEdit="1"/>
              </p:cNvSpPr>
              <p:nvPr/>
            </p:nvSpPr>
            <p:spPr>
              <a:xfrm>
                <a:off x="1518240" y="3360655"/>
                <a:ext cx="2916600" cy="3155345"/>
              </a:xfrm>
              <a:prstGeom prst="roundRect">
                <a:avLst/>
              </a:prstGeom>
              <a:blipFill>
                <a:blip r:embed="rId5"/>
                <a:stretch>
                  <a:fillRect/>
                </a:stretch>
              </a:blipFill>
            </p:spPr>
            <p:txBody>
              <a:bodyPr/>
              <a:lstStyle/>
              <a:p>
                <a:r>
                  <a:rPr lang="en-AU">
                    <a:noFill/>
                  </a:rPr>
                  <a:t> </a:t>
                </a:r>
              </a:p>
            </p:txBody>
          </p:sp>
        </mc:Fallback>
      </mc:AlternateContent>
      <p:grpSp>
        <p:nvGrpSpPr>
          <p:cNvPr id="2" name="Group 1" descr="The graph of y=3/x.">
            <a:extLst>
              <a:ext uri="{FF2B5EF4-FFF2-40B4-BE49-F238E27FC236}">
                <a16:creationId xmlns:a16="http://schemas.microsoft.com/office/drawing/2014/main" id="{3F2D7365-70FC-FCBF-020B-073BEC91CF14}"/>
              </a:ext>
            </a:extLst>
          </p:cNvPr>
          <p:cNvGrpSpPr/>
          <p:nvPr/>
        </p:nvGrpSpPr>
        <p:grpSpPr>
          <a:xfrm>
            <a:off x="6018097" y="632800"/>
            <a:ext cx="5839125" cy="5654966"/>
            <a:chOff x="6018097" y="632800"/>
            <a:chExt cx="5839125" cy="5654966"/>
          </a:xfrm>
        </p:grpSpPr>
        <p:pic>
          <p:nvPicPr>
            <p:cNvPr id="9" name="Picture 8">
              <a:extLst>
                <a:ext uri="{FF2B5EF4-FFF2-40B4-BE49-F238E27FC236}">
                  <a16:creationId xmlns:a16="http://schemas.microsoft.com/office/drawing/2014/main" id="{019A5ECE-84B6-4331-36C0-C2D2BD9FCE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8097" y="632800"/>
              <a:ext cx="5839125" cy="565496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3FA847-1A7D-C06F-5D96-490CDBDC8155}"/>
                    </a:ext>
                  </a:extLst>
                </p:cNvPr>
                <p:cNvSpPr txBox="1"/>
                <p:nvPr/>
              </p:nvSpPr>
              <p:spPr>
                <a:xfrm>
                  <a:off x="10097160" y="1541452"/>
                  <a:ext cx="138684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oMath>
                    </m:oMathPara>
                  </a14:m>
                  <a:endParaRPr lang="en-AU" dirty="0"/>
                </a:p>
              </p:txBody>
            </p:sp>
          </mc:Choice>
          <mc:Fallback xmlns="">
            <p:sp>
              <p:nvSpPr>
                <p:cNvPr id="5" name="TextBox 4">
                  <a:extLst>
                    <a:ext uri="{FF2B5EF4-FFF2-40B4-BE49-F238E27FC236}">
                      <a16:creationId xmlns:a16="http://schemas.microsoft.com/office/drawing/2014/main" id="{4A3FA847-1A7D-C06F-5D96-490CDBDC8155}"/>
                    </a:ext>
                  </a:extLst>
                </p:cNvPr>
                <p:cNvSpPr txBox="1">
                  <a:spLocks noRot="1" noChangeAspect="1" noMove="1" noResize="1" noEditPoints="1" noAdjustHandles="1" noChangeArrowheads="1" noChangeShapeType="1" noTextEdit="1"/>
                </p:cNvSpPr>
                <p:nvPr/>
              </p:nvSpPr>
              <p:spPr>
                <a:xfrm>
                  <a:off x="10097160" y="1541452"/>
                  <a:ext cx="1386840" cy="786241"/>
                </a:xfrm>
                <a:prstGeom prst="rect">
                  <a:avLst/>
                </a:prstGeom>
                <a:blipFill>
                  <a:blip r:embed="rId7"/>
                  <a:stretch>
                    <a:fillRect/>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362F6F29-176B-9B99-2426-AC9C2B268F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8911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F3FB2D-3A5B-4D55-4FB1-99E241656407}"/>
              </a:ext>
            </a:extLst>
          </p:cNvPr>
          <p:cNvSpPr>
            <a:spLocks noGrp="1"/>
          </p:cNvSpPr>
          <p:nvPr>
            <p:ph type="title"/>
          </p:nvPr>
        </p:nvSpPr>
        <p:spPr/>
        <p:txBody>
          <a:bodyPr/>
          <a:lstStyle/>
          <a:p>
            <a:r>
              <a:rPr lang="en-AU" dirty="0">
                <a:latin typeface="+mj-lt"/>
              </a:rPr>
              <a:t>Reciprocals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2D7C0C8-111A-1CD6-B760-8C0F37EC066D}"/>
                  </a:ext>
                </a:extLst>
              </p:cNvPr>
              <p:cNvSpPr>
                <a:spLocks noGrp="1"/>
              </p:cNvSpPr>
              <p:nvPr>
                <p:ph type="body" sz="quarter" idx="17"/>
              </p:nvPr>
            </p:nvSpPr>
            <p:spPr>
              <a:xfrm>
                <a:off x="360000" y="1567086"/>
                <a:ext cx="5682660" cy="4807835"/>
              </a:xfrm>
            </p:spPr>
            <p:txBody>
              <a:bodyPr/>
              <a:lstStyle/>
              <a:p>
                <a:r>
                  <a:rPr lang="en-AU" dirty="0">
                    <a:latin typeface="+mn-lt"/>
                  </a:rPr>
                  <a:t>The following equations have been graphed:</a:t>
                </a: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3</m:t>
                        </m:r>
                      </m:num>
                      <m:den>
                        <m:r>
                          <a:rPr lang="en-AU" b="0" i="1" smtClean="0">
                            <a:solidFill>
                              <a:schemeClr val="tx1"/>
                            </a:solidFill>
                            <a:latin typeface="Cambria Math" panose="02040503050406030204" pitchFamily="18" charset="0"/>
                          </a:rPr>
                          <m:t>𝑥</m:t>
                        </m:r>
                      </m:den>
                    </m:f>
                  </m:oMath>
                </a14:m>
                <a:endParaRPr lang="en-AU" b="0" dirty="0">
                  <a:solidFill>
                    <a:schemeClr val="tx1"/>
                  </a:solidFill>
                  <a:latin typeface="+mn-lt"/>
                </a:endParaRP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accent2"/>
                        </a:solidFill>
                        <a:latin typeface="Cambria Math" panose="02040503050406030204" pitchFamily="18" charset="0"/>
                      </a:rPr>
                      <m:t>𝑦</m:t>
                    </m:r>
                    <m:r>
                      <a:rPr lang="en-AU" b="0" i="1" smtClean="0">
                        <a:solidFill>
                          <a:schemeClr val="accent2"/>
                        </a:solidFill>
                        <a:latin typeface="Cambria Math" panose="02040503050406030204" pitchFamily="18" charset="0"/>
                      </a:rPr>
                      <m:t>=</m:t>
                    </m:r>
                    <m:f>
                      <m:fPr>
                        <m:ctrlPr>
                          <a:rPr lang="en-AU" b="0" i="1" smtClean="0">
                            <a:solidFill>
                              <a:schemeClr val="accent2"/>
                            </a:solidFill>
                            <a:latin typeface="Cambria Math" panose="02040503050406030204" pitchFamily="18" charset="0"/>
                          </a:rPr>
                        </m:ctrlPr>
                      </m:fPr>
                      <m:num>
                        <m:r>
                          <a:rPr lang="en-AU" b="0" i="1" smtClean="0">
                            <a:solidFill>
                              <a:schemeClr val="accent2"/>
                            </a:solidFill>
                            <a:latin typeface="Cambria Math" panose="02040503050406030204" pitchFamily="18" charset="0"/>
                          </a:rPr>
                          <m:t>6</m:t>
                        </m:r>
                      </m:num>
                      <m:den>
                        <m:r>
                          <a:rPr lang="en-AU" b="0" i="1" smtClean="0">
                            <a:solidFill>
                              <a:schemeClr val="accent2"/>
                            </a:solidFill>
                            <a:latin typeface="Cambria Math" panose="02040503050406030204" pitchFamily="18" charset="0"/>
                          </a:rPr>
                          <m:t>𝑥</m:t>
                        </m:r>
                      </m:den>
                    </m:f>
                  </m:oMath>
                </a14:m>
                <a:endParaRPr lang="en-AU" dirty="0">
                  <a:solidFill>
                    <a:schemeClr val="tx1"/>
                  </a:solidFill>
                  <a:latin typeface="+mn-lt"/>
                </a:endParaRP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tx2"/>
                        </a:solidFill>
                        <a:latin typeface="Cambria Math" panose="02040503050406030204" pitchFamily="18" charset="0"/>
                      </a:rPr>
                      <m:t>𝑦</m:t>
                    </m:r>
                    <m:r>
                      <a:rPr lang="en-AU" b="0" i="1" smtClean="0">
                        <a:solidFill>
                          <a:schemeClr val="tx2"/>
                        </a:solidFill>
                        <a:latin typeface="Cambria Math" panose="02040503050406030204" pitchFamily="18" charset="0"/>
                      </a:rPr>
                      <m:t>=</m:t>
                    </m:r>
                    <m:f>
                      <m:fPr>
                        <m:ctrlPr>
                          <a:rPr lang="en-AU" b="0" i="1" smtClean="0">
                            <a:solidFill>
                              <a:schemeClr val="tx2"/>
                            </a:solidFill>
                            <a:latin typeface="Cambria Math" panose="02040503050406030204" pitchFamily="18" charset="0"/>
                          </a:rPr>
                        </m:ctrlPr>
                      </m:fPr>
                      <m:num>
                        <m:r>
                          <a:rPr lang="en-AU" b="0" i="1" smtClean="0">
                            <a:solidFill>
                              <a:schemeClr val="tx2"/>
                            </a:solidFill>
                            <a:latin typeface="Cambria Math" panose="02040503050406030204" pitchFamily="18" charset="0"/>
                          </a:rPr>
                          <m:t>1</m:t>
                        </m:r>
                      </m:num>
                      <m:den>
                        <m:r>
                          <a:rPr lang="en-AU" b="0" i="1" smtClean="0">
                            <a:solidFill>
                              <a:schemeClr val="tx2"/>
                            </a:solidFill>
                            <a:latin typeface="Cambria Math" panose="02040503050406030204" pitchFamily="18" charset="0"/>
                          </a:rPr>
                          <m:t>𝑥</m:t>
                        </m:r>
                      </m:den>
                    </m:f>
                  </m:oMath>
                </a14:m>
                <a:endParaRPr lang="en-AU" b="0" dirty="0">
                  <a:solidFill>
                    <a:schemeClr val="tx1"/>
                  </a:solidFill>
                  <a:latin typeface="+mn-lt"/>
                </a:endParaRPr>
              </a:p>
              <a:p>
                <a:pPr marL="342900" indent="-342900">
                  <a:buClr>
                    <a:schemeClr val="tx1"/>
                  </a:buClr>
                  <a:buFont typeface="Arial" panose="020B0604020202020204" pitchFamily="34" charset="0"/>
                  <a:buChar char="•"/>
                </a:pPr>
                <a14:m>
                  <m:oMath xmlns:m="http://schemas.openxmlformats.org/officeDocument/2006/math">
                    <m:r>
                      <a:rPr lang="en-AU" b="0" i="1" smtClean="0">
                        <a:solidFill>
                          <a:schemeClr val="accent1"/>
                        </a:solidFill>
                        <a:latin typeface="Cambria Math" panose="02040503050406030204" pitchFamily="18" charset="0"/>
                      </a:rPr>
                      <m:t>𝑦</m:t>
                    </m:r>
                    <m:r>
                      <a:rPr lang="en-AU" b="0" i="1" smtClean="0">
                        <a:solidFill>
                          <a:schemeClr val="accent1"/>
                        </a:solidFill>
                        <a:latin typeface="Cambria Math" panose="02040503050406030204" pitchFamily="18" charset="0"/>
                      </a:rPr>
                      <m:t>=−</m:t>
                    </m:r>
                    <m:f>
                      <m:fPr>
                        <m:ctrlPr>
                          <a:rPr lang="en-AU" b="0" i="1" smtClean="0">
                            <a:solidFill>
                              <a:schemeClr val="accent1"/>
                            </a:solidFill>
                            <a:latin typeface="Cambria Math" panose="02040503050406030204" pitchFamily="18" charset="0"/>
                          </a:rPr>
                        </m:ctrlPr>
                      </m:fPr>
                      <m:num>
                        <m:r>
                          <a:rPr lang="en-AU" b="0" i="1" smtClean="0">
                            <a:solidFill>
                              <a:schemeClr val="accent1"/>
                            </a:solidFill>
                            <a:latin typeface="Cambria Math" panose="02040503050406030204" pitchFamily="18" charset="0"/>
                          </a:rPr>
                          <m:t>3</m:t>
                        </m:r>
                      </m:num>
                      <m:den>
                        <m:r>
                          <a:rPr lang="en-AU" b="0" i="1" smtClean="0">
                            <a:solidFill>
                              <a:schemeClr val="accent1"/>
                            </a:solidFill>
                            <a:latin typeface="Cambria Math" panose="02040503050406030204" pitchFamily="18" charset="0"/>
                          </a:rPr>
                          <m:t>𝑥</m:t>
                        </m:r>
                      </m:den>
                    </m:f>
                  </m:oMath>
                </a14:m>
                <a:endParaRPr lang="en-AU" dirty="0">
                  <a:solidFill>
                    <a:schemeClr val="tx1"/>
                  </a:solidFill>
                  <a:latin typeface="+mn-lt"/>
                </a:endParaRPr>
              </a:p>
            </p:txBody>
          </p:sp>
        </mc:Choice>
        <mc:Fallback xmlns="">
          <p:sp>
            <p:nvSpPr>
              <p:cNvPr id="5" name="Text Placeholder 4">
                <a:extLst>
                  <a:ext uri="{FF2B5EF4-FFF2-40B4-BE49-F238E27FC236}">
                    <a16:creationId xmlns:a16="http://schemas.microsoft.com/office/drawing/2014/main" id="{A2D7C0C8-111A-1CD6-B760-8C0F37EC066D}"/>
                  </a:ext>
                </a:extLst>
              </p:cNvPr>
              <p:cNvSpPr>
                <a:spLocks noGrp="1" noRot="1" noChangeAspect="1" noMove="1" noResize="1" noEditPoints="1" noAdjustHandles="1" noChangeArrowheads="1" noChangeShapeType="1" noTextEdit="1"/>
              </p:cNvSpPr>
              <p:nvPr>
                <p:ph type="body" sz="quarter" idx="17"/>
              </p:nvPr>
            </p:nvSpPr>
            <p:spPr>
              <a:xfrm>
                <a:off x="360000" y="1567086"/>
                <a:ext cx="5682660" cy="4807835"/>
              </a:xfrm>
              <a:blipFill>
                <a:blip r:embed="rId2"/>
                <a:stretch>
                  <a:fillRect l="-2682"/>
                </a:stretch>
              </a:blipFill>
            </p:spPr>
            <p:txBody>
              <a:bodyPr/>
              <a:lstStyle/>
              <a:p>
                <a:r>
                  <a:rPr lang="en-AU">
                    <a:noFill/>
                  </a:rPr>
                  <a:t> </a:t>
                </a:r>
              </a:p>
            </p:txBody>
          </p:sp>
        </mc:Fallback>
      </mc:AlternateContent>
      <p:pic>
        <p:nvPicPr>
          <p:cNvPr id="10" name="Picture 9" descr="The graph of y=3/x, y=6/x, y=1/x and y=-3/x on the same Cartesian plane. ">
            <a:extLst>
              <a:ext uri="{FF2B5EF4-FFF2-40B4-BE49-F238E27FC236}">
                <a16:creationId xmlns:a16="http://schemas.microsoft.com/office/drawing/2014/main" id="{623FF61E-911D-FF85-6305-817901D24F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127" y="1567086"/>
            <a:ext cx="6294871" cy="4524110"/>
          </a:xfrm>
          <a:prstGeom prst="rect">
            <a:avLst/>
          </a:prstGeom>
        </p:spPr>
      </p:pic>
      <p:sp>
        <p:nvSpPr>
          <p:cNvPr id="2" name="Slide Number Placeholder 1">
            <a:extLst>
              <a:ext uri="{FF2B5EF4-FFF2-40B4-BE49-F238E27FC236}">
                <a16:creationId xmlns:a16="http://schemas.microsoft.com/office/drawing/2014/main" id="{513447D6-E263-23D8-4FC8-4F35E741BF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1509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654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dirty="0">
                <a:solidFill>
                  <a:schemeClr val="accent1"/>
                </a:solidFill>
                <a:latin typeface="+mj-lt"/>
                <a:cs typeface="Arial" panose="020B0604020202020204" pitchFamily="34" charset="0"/>
              </a:rPr>
              <a:t>Learning intentions</a:t>
            </a:r>
            <a:endParaRPr lang="en-AU" sz="1800" b="1" dirty="0">
              <a:solidFill>
                <a:schemeClr val="accent1"/>
              </a:solidFill>
              <a:latin typeface="+mj-lt"/>
              <a:ea typeface="+mn-lt"/>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rPr>
              <a:t>To be able to describe the features of cubic and reciprocal functions.</a:t>
            </a:r>
            <a:endParaRPr lang="en-AU" sz="1800" dirty="0">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rPr>
              <a:t>To understand how changes in the equation affect the shape and key features of cubic and reciprocal graphs.</a:t>
            </a:r>
            <a:endParaRPr lang="en-AU" sz="1800" dirty="0">
              <a:cs typeface="Arial" panose="020B0604020202020204" pitchFamily="34" charset="0"/>
            </a:endParaRPr>
          </a:p>
          <a:p>
            <a:pPr>
              <a:lnSpc>
                <a:spcPct val="150000"/>
              </a:lnSpc>
              <a:spcAft>
                <a:spcPts val="1200"/>
              </a:spcAft>
            </a:pPr>
            <a:r>
              <a:rPr lang="en-AU" sz="1800" b="1" dirty="0">
                <a:solidFill>
                  <a:schemeClr val="accent1"/>
                </a:solidFill>
                <a:latin typeface="+mj-lt"/>
                <a:cs typeface="Arial" panose="020B0604020202020204" pitchFamily="34" charset="0"/>
              </a:rPr>
              <a:t>Success criteria</a:t>
            </a:r>
            <a:endParaRPr lang="en-US" sz="1800" dirty="0">
              <a:solidFill>
                <a:schemeClr val="accent1"/>
              </a:solidFill>
              <a:latin typeface="+mj-lt"/>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rPr>
              <a:t>I can sketch and describe the features of cubic and reciprocal functions.</a:t>
            </a:r>
            <a:endParaRPr lang="en-US" sz="1800" dirty="0">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rPr>
              <a:t>I can explain how coefficient changes the shape of the graph.</a:t>
            </a:r>
          </a:p>
          <a:p>
            <a:pPr marL="28575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rPr>
              <a:t>I can compare cubic and reciprocal functions with linear, quadratic and exponential functions.</a:t>
            </a:r>
          </a:p>
          <a:p>
            <a:pPr marL="28575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rPr>
              <a:t>I can justify my choice of an equation fo</a:t>
            </a:r>
            <a:r>
              <a:rPr lang="en-AU" sz="1800" dirty="0">
                <a:ea typeface="Calibri" panose="020F0502020204030204" pitchFamily="34" charset="0"/>
              </a:rPr>
              <a:t>r a function </a:t>
            </a:r>
            <a:r>
              <a:rPr lang="en-AU" sz="1800" dirty="0">
                <a:effectLst/>
                <a:ea typeface="Calibri" panose="020F0502020204030204" pitchFamily="34" charset="0"/>
              </a:rPr>
              <a:t>based on its graphical description.</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Straight line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5073060" cy="2640930"/>
              </a:xfrm>
            </p:spPr>
            <p:txBody>
              <a:bodyPr/>
              <a:lstStyle/>
              <a:p>
                <a:r>
                  <a:rPr lang="en-AU" dirty="0">
                    <a:latin typeface="+mn-lt"/>
                  </a:rPr>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latin typeface="+mn-lt"/>
                  </a:rPr>
                  <a:t> is shown. </a:t>
                </a:r>
              </a:p>
              <a:p>
                <a:r>
                  <a:rPr lang="en-AU" dirty="0">
                    <a:latin typeface="+mn-lt"/>
                  </a:rPr>
                  <a:t>For each of the equations below, describe how its graph would look compared to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60000" y="1567087"/>
                <a:ext cx="5073060" cy="2640930"/>
              </a:xfrm>
              <a:blipFill>
                <a:blip r:embed="rId3"/>
                <a:stretch>
                  <a:fillRect l="-3005" r="-216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061DE9D2-861B-3727-76D4-0C06471D10C8}"/>
                  </a:ext>
                </a:extLst>
              </p:cNvPr>
              <p:cNvSpPr txBox="1">
                <a:spLocks/>
              </p:cNvSpPr>
              <p:nvPr/>
            </p:nvSpPr>
            <p:spPr>
              <a:xfrm>
                <a:off x="1438230" y="3276045"/>
                <a:ext cx="2916600" cy="3084750"/>
              </a:xfrm>
              <a:prstGeom prst="roundRect">
                <a:avLst/>
              </a:prstGeom>
            </p:spPr>
            <p:style>
              <a:lnRef idx="3">
                <a:schemeClr val="lt1"/>
              </a:lnRef>
              <a:fillRef idx="1">
                <a:schemeClr val="accent1"/>
              </a:fillRef>
              <a:effectRef idx="1">
                <a:schemeClr val="accent1"/>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𝟑</m:t>
                      </m:r>
                      <m:r>
                        <a:rPr lang="en-AU" b="1" i="1" smtClean="0">
                          <a:solidFill>
                            <a:schemeClr val="bg1"/>
                          </a:solidFill>
                          <a:latin typeface="Cambria Math" panose="02040503050406030204" pitchFamily="18" charset="0"/>
                        </a:rPr>
                        <m:t>𝒙</m:t>
                      </m:r>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f>
                        <m:fPr>
                          <m:ctrlPr>
                            <a:rPr lang="en-AU" b="1" i="1" smtClean="0">
                              <a:solidFill>
                                <a:schemeClr val="bg1"/>
                              </a:solidFill>
                              <a:latin typeface="Cambria Math" panose="02040503050406030204" pitchFamily="18" charset="0"/>
                            </a:rPr>
                          </m:ctrlPr>
                        </m:fPr>
                        <m:num>
                          <m:r>
                            <a:rPr lang="en-AU" b="1" i="1" smtClean="0">
                              <a:solidFill>
                                <a:schemeClr val="bg1"/>
                              </a:solidFill>
                              <a:latin typeface="Cambria Math" panose="02040503050406030204" pitchFamily="18" charset="0"/>
                            </a:rPr>
                            <m:t>𝟏</m:t>
                          </m:r>
                        </m:num>
                        <m:den>
                          <m:r>
                            <a:rPr lang="en-AU" b="1" i="1" smtClean="0">
                              <a:solidFill>
                                <a:schemeClr val="bg1"/>
                              </a:solidFill>
                              <a:latin typeface="Cambria Math" panose="02040503050406030204" pitchFamily="18" charset="0"/>
                            </a:rPr>
                            <m:t>𝟑</m:t>
                          </m:r>
                        </m:den>
                      </m:f>
                      <m:r>
                        <a:rPr lang="en-AU" b="1" i="1" smtClean="0">
                          <a:solidFill>
                            <a:schemeClr val="bg1"/>
                          </a:solidFill>
                          <a:latin typeface="Cambria Math" panose="02040503050406030204" pitchFamily="18" charset="0"/>
                        </a:rPr>
                        <m:t>𝒙</m:t>
                      </m:r>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𝒙</m:t>
                      </m:r>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𝒙</m:t>
                      </m:r>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𝟑</m:t>
                      </m:r>
                    </m:oMath>
                  </m:oMathPara>
                </a14:m>
                <a:endParaRPr lang="en-AU" b="1" dirty="0">
                  <a:solidFill>
                    <a:schemeClr val="bg1"/>
                  </a:solidFill>
                  <a:latin typeface="+mn-lt"/>
                </a:endParaRPr>
              </a:p>
            </p:txBody>
          </p:sp>
        </mc:Choice>
        <mc:Fallback xmlns="">
          <p:sp>
            <p:nvSpPr>
              <p:cNvPr id="8" name="Text Placeholder 11">
                <a:extLst>
                  <a:ext uri="{FF2B5EF4-FFF2-40B4-BE49-F238E27FC236}">
                    <a16:creationId xmlns:a16="http://schemas.microsoft.com/office/drawing/2014/main" id="{061DE9D2-861B-3727-76D4-0C06471D10C8}"/>
                  </a:ext>
                </a:extLst>
              </p:cNvPr>
              <p:cNvSpPr txBox="1">
                <a:spLocks noRot="1" noChangeAspect="1" noMove="1" noResize="1" noEditPoints="1" noAdjustHandles="1" noChangeArrowheads="1" noChangeShapeType="1" noTextEdit="1"/>
              </p:cNvSpPr>
              <p:nvPr/>
            </p:nvSpPr>
            <p:spPr>
              <a:xfrm>
                <a:off x="1438230" y="3276045"/>
                <a:ext cx="2916600" cy="3084750"/>
              </a:xfrm>
              <a:prstGeom prst="roundRect">
                <a:avLst/>
              </a:prstGeom>
              <a:blipFill>
                <a:blip r:embed="rId4"/>
                <a:stretch>
                  <a:fillRect/>
                </a:stretch>
              </a:blipFill>
            </p:spPr>
            <p:txBody>
              <a:bodyPr/>
              <a:lstStyle/>
              <a:p>
                <a:r>
                  <a:rPr lang="en-AU">
                    <a:noFill/>
                  </a:rPr>
                  <a:t> </a:t>
                </a:r>
              </a:p>
            </p:txBody>
          </p:sp>
        </mc:Fallback>
      </mc:AlternateContent>
      <p:grpSp>
        <p:nvGrpSpPr>
          <p:cNvPr id="2" name="Group 1" descr="The graph of y=x.">
            <a:extLst>
              <a:ext uri="{FF2B5EF4-FFF2-40B4-BE49-F238E27FC236}">
                <a16:creationId xmlns:a16="http://schemas.microsoft.com/office/drawing/2014/main" id="{C6BD9395-685E-0CAD-1AD0-49CFD94813E5}"/>
              </a:ext>
            </a:extLst>
          </p:cNvPr>
          <p:cNvGrpSpPr/>
          <p:nvPr/>
        </p:nvGrpSpPr>
        <p:grpSpPr>
          <a:xfrm>
            <a:off x="5882640" y="1795670"/>
            <a:ext cx="5931068" cy="4565126"/>
            <a:chOff x="5882640" y="1795670"/>
            <a:chExt cx="5931068" cy="4565126"/>
          </a:xfrm>
        </p:grpSpPr>
        <p:pic>
          <p:nvPicPr>
            <p:cNvPr id="7" name="Picture 6">
              <a:extLst>
                <a:ext uri="{FF2B5EF4-FFF2-40B4-BE49-F238E27FC236}">
                  <a16:creationId xmlns:a16="http://schemas.microsoft.com/office/drawing/2014/main" id="{83BC7DB8-1097-3E70-D244-4929264512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40" y="2104104"/>
              <a:ext cx="5931068" cy="425669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2625CB-F053-929B-0D77-4210FFE0281D}"/>
                    </a:ext>
                  </a:extLst>
                </p:cNvPr>
                <p:cNvSpPr txBox="1"/>
                <p:nvPr/>
              </p:nvSpPr>
              <p:spPr>
                <a:xfrm>
                  <a:off x="10332257" y="1795670"/>
                  <a:ext cx="1386840" cy="461665"/>
                </a:xfrm>
                <a:prstGeom prst="rect">
                  <a:avLst/>
                </a:prstGeom>
                <a:noFill/>
              </p:spPr>
              <p:txBody>
                <a:bodyPr wrap="square">
                  <a:spAutoFit/>
                </a:bodyPr>
                <a:lstStyle/>
                <a:p>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latin typeface="+mn-lt"/>
                    </a:rPr>
                    <a:t> </a:t>
                  </a:r>
                  <a:endParaRPr lang="en-AU" dirty="0"/>
                </a:p>
              </p:txBody>
            </p:sp>
          </mc:Choice>
          <mc:Fallback xmlns="">
            <p:sp>
              <p:nvSpPr>
                <p:cNvPr id="5" name="TextBox 4">
                  <a:extLst>
                    <a:ext uri="{FF2B5EF4-FFF2-40B4-BE49-F238E27FC236}">
                      <a16:creationId xmlns:a16="http://schemas.microsoft.com/office/drawing/2014/main" id="{852625CB-F053-929B-0D77-4210FFE0281D}"/>
                    </a:ext>
                  </a:extLst>
                </p:cNvPr>
                <p:cNvSpPr txBox="1">
                  <a:spLocks noRot="1" noChangeAspect="1" noMove="1" noResize="1" noEditPoints="1" noAdjustHandles="1" noChangeArrowheads="1" noChangeShapeType="1" noTextEdit="1"/>
                </p:cNvSpPr>
                <p:nvPr/>
              </p:nvSpPr>
              <p:spPr>
                <a:xfrm>
                  <a:off x="10332257" y="1795670"/>
                  <a:ext cx="1386840" cy="461665"/>
                </a:xfrm>
                <a:prstGeom prst="rect">
                  <a:avLst/>
                </a:prstGeom>
                <a:blipFill>
                  <a:blip r:embed="rId6"/>
                  <a:stretch>
                    <a:fillRect l="-1322" b="-13333"/>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490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4833-F24D-857C-D164-2F84670FDA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B00B44-3689-0704-AD0C-DD997AD2926E}"/>
              </a:ext>
            </a:extLst>
          </p:cNvPr>
          <p:cNvSpPr>
            <a:spLocks noGrp="1"/>
          </p:cNvSpPr>
          <p:nvPr>
            <p:ph type="title"/>
          </p:nvPr>
        </p:nvSpPr>
        <p:spPr/>
        <p:txBody>
          <a:bodyPr/>
          <a:lstStyle/>
          <a:p>
            <a:r>
              <a:rPr lang="en-AU" dirty="0">
                <a:latin typeface="+mj-lt"/>
              </a:rPr>
              <a:t>Parabola</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BAFFCAC-D76D-A667-F91A-01C33E3B75B7}"/>
                  </a:ext>
                </a:extLst>
              </p:cNvPr>
              <p:cNvSpPr>
                <a:spLocks noGrp="1"/>
              </p:cNvSpPr>
              <p:nvPr>
                <p:ph type="body" sz="quarter" idx="17"/>
              </p:nvPr>
            </p:nvSpPr>
            <p:spPr>
              <a:xfrm>
                <a:off x="360000" y="1582837"/>
                <a:ext cx="5233080" cy="2640930"/>
              </a:xfrm>
            </p:spPr>
            <p:txBody>
              <a:bodyPr/>
              <a:lstStyle/>
              <a:p>
                <a:r>
                  <a:rPr lang="en-AU" dirty="0">
                    <a:latin typeface="+mn-lt"/>
                  </a:rPr>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n-lt"/>
                  </a:rPr>
                  <a:t> is shown. </a:t>
                </a:r>
              </a:p>
              <a:p>
                <a:r>
                  <a:rPr lang="en-AU" dirty="0">
                    <a:latin typeface="+mn-lt"/>
                  </a:rPr>
                  <a:t>For each of the equations below, describe how its graph would look compared to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n-lt"/>
                  </a:rPr>
                  <a:t>.</a:t>
                </a:r>
              </a:p>
            </p:txBody>
          </p:sp>
        </mc:Choice>
        <mc:Fallback xmlns="">
          <p:sp>
            <p:nvSpPr>
              <p:cNvPr id="12" name="Text Placeholder 11">
                <a:extLst>
                  <a:ext uri="{FF2B5EF4-FFF2-40B4-BE49-F238E27FC236}">
                    <a16:creationId xmlns:a16="http://schemas.microsoft.com/office/drawing/2014/main" id="{CBAFFCAC-D76D-A667-F91A-01C33E3B75B7}"/>
                  </a:ext>
                </a:extLst>
              </p:cNvPr>
              <p:cNvSpPr>
                <a:spLocks noGrp="1" noRot="1" noChangeAspect="1" noMove="1" noResize="1" noEditPoints="1" noAdjustHandles="1" noChangeArrowheads="1" noChangeShapeType="1" noTextEdit="1"/>
              </p:cNvSpPr>
              <p:nvPr>
                <p:ph type="body" sz="quarter" idx="17"/>
              </p:nvPr>
            </p:nvSpPr>
            <p:spPr>
              <a:xfrm>
                <a:off x="360000" y="1582837"/>
                <a:ext cx="5233080" cy="2640930"/>
              </a:xfrm>
              <a:blipFill>
                <a:blip r:embed="rId3"/>
                <a:stretch>
                  <a:fillRect l="-2910" r="-128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5004D1CA-6215-4FCF-DEE2-8934147EBE81}"/>
                  </a:ext>
                </a:extLst>
              </p:cNvPr>
              <p:cNvSpPr txBox="1">
                <a:spLocks/>
              </p:cNvSpPr>
              <p:nvPr/>
            </p:nvSpPr>
            <p:spPr>
              <a:xfrm>
                <a:off x="1518240" y="3429000"/>
                <a:ext cx="2916600" cy="3084750"/>
              </a:xfrm>
              <a:prstGeom prst="roundRect">
                <a:avLst/>
              </a:prstGeom>
            </p:spPr>
            <p:style>
              <a:lnRef idx="3">
                <a:schemeClr val="lt1"/>
              </a:lnRef>
              <a:fillRef idx="1">
                <a:schemeClr val="accent1"/>
              </a:fillRef>
              <a:effectRef idx="1">
                <a:schemeClr val="accent1"/>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𝟑</m:t>
                      </m:r>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𝒙</m:t>
                          </m:r>
                        </m:e>
                        <m:sup>
                          <m:r>
                            <a:rPr lang="en-AU" b="1" i="1" smtClean="0">
                              <a:solidFill>
                                <a:schemeClr val="bg1"/>
                              </a:solidFill>
                              <a:latin typeface="Cambria Math" panose="02040503050406030204" pitchFamily="18" charset="0"/>
                            </a:rPr>
                            <m:t>𝟐</m:t>
                          </m:r>
                        </m:sup>
                      </m:sSup>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f>
                        <m:fPr>
                          <m:ctrlPr>
                            <a:rPr lang="en-AU" b="1" i="1" smtClean="0">
                              <a:solidFill>
                                <a:schemeClr val="bg1"/>
                              </a:solidFill>
                              <a:latin typeface="Cambria Math" panose="02040503050406030204" pitchFamily="18" charset="0"/>
                            </a:rPr>
                          </m:ctrlPr>
                        </m:fPr>
                        <m:num>
                          <m:r>
                            <a:rPr lang="en-AU" b="1" i="1" smtClean="0">
                              <a:solidFill>
                                <a:schemeClr val="bg1"/>
                              </a:solidFill>
                              <a:latin typeface="Cambria Math" panose="02040503050406030204" pitchFamily="18" charset="0"/>
                            </a:rPr>
                            <m:t>𝟏</m:t>
                          </m:r>
                        </m:num>
                        <m:den>
                          <m:r>
                            <a:rPr lang="en-AU" b="1" i="1" smtClean="0">
                              <a:solidFill>
                                <a:schemeClr val="bg1"/>
                              </a:solidFill>
                              <a:latin typeface="Cambria Math" panose="02040503050406030204" pitchFamily="18" charset="0"/>
                            </a:rPr>
                            <m:t>𝟑</m:t>
                          </m:r>
                        </m:den>
                      </m:f>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𝒙</m:t>
                          </m:r>
                        </m:e>
                        <m:sup>
                          <m:r>
                            <a:rPr lang="en-AU" b="1" i="1" smtClean="0">
                              <a:solidFill>
                                <a:schemeClr val="bg1"/>
                              </a:solidFill>
                              <a:latin typeface="Cambria Math" panose="02040503050406030204" pitchFamily="18" charset="0"/>
                            </a:rPr>
                            <m:t>𝟐</m:t>
                          </m:r>
                        </m:sup>
                      </m:sSup>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𝒙</m:t>
                          </m:r>
                        </m:e>
                        <m:sup>
                          <m:r>
                            <a:rPr lang="en-AU" b="1" i="1" smtClean="0">
                              <a:solidFill>
                                <a:schemeClr val="bg1"/>
                              </a:solidFill>
                              <a:latin typeface="Cambria Math" panose="02040503050406030204" pitchFamily="18" charset="0"/>
                            </a:rPr>
                            <m:t>𝟐</m:t>
                          </m:r>
                        </m:sup>
                      </m:sSup>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𝒙</m:t>
                          </m:r>
                        </m:e>
                        <m:sup>
                          <m:r>
                            <a:rPr lang="en-AU" b="1" i="1" smtClean="0">
                              <a:solidFill>
                                <a:schemeClr val="bg1"/>
                              </a:solidFill>
                              <a:latin typeface="Cambria Math" panose="02040503050406030204" pitchFamily="18" charset="0"/>
                            </a:rPr>
                            <m:t>𝟐</m:t>
                          </m:r>
                        </m:sup>
                      </m:sSup>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𝟑</m:t>
                      </m:r>
                    </m:oMath>
                  </m:oMathPara>
                </a14:m>
                <a:endParaRPr lang="en-AU" b="1" dirty="0">
                  <a:solidFill>
                    <a:schemeClr val="bg1"/>
                  </a:solidFill>
                  <a:latin typeface="+mn-lt"/>
                </a:endParaRPr>
              </a:p>
            </p:txBody>
          </p:sp>
        </mc:Choice>
        <mc:Fallback xmlns="">
          <p:sp>
            <p:nvSpPr>
              <p:cNvPr id="8" name="Text Placeholder 11">
                <a:extLst>
                  <a:ext uri="{FF2B5EF4-FFF2-40B4-BE49-F238E27FC236}">
                    <a16:creationId xmlns:a16="http://schemas.microsoft.com/office/drawing/2014/main" id="{5004D1CA-6215-4FCF-DEE2-8934147EBE81}"/>
                  </a:ext>
                </a:extLst>
              </p:cNvPr>
              <p:cNvSpPr txBox="1">
                <a:spLocks noRot="1" noChangeAspect="1" noMove="1" noResize="1" noEditPoints="1" noAdjustHandles="1" noChangeArrowheads="1" noChangeShapeType="1" noTextEdit="1"/>
              </p:cNvSpPr>
              <p:nvPr/>
            </p:nvSpPr>
            <p:spPr>
              <a:xfrm>
                <a:off x="1518240" y="3429000"/>
                <a:ext cx="2916600" cy="3084750"/>
              </a:xfrm>
              <a:prstGeom prst="roundRect">
                <a:avLst/>
              </a:prstGeom>
              <a:blipFill>
                <a:blip r:embed="rId4"/>
                <a:stretch>
                  <a:fillRect/>
                </a:stretch>
              </a:blipFill>
            </p:spPr>
            <p:txBody>
              <a:bodyPr/>
              <a:lstStyle/>
              <a:p>
                <a:r>
                  <a:rPr lang="en-AU">
                    <a:noFill/>
                  </a:rPr>
                  <a:t> </a:t>
                </a:r>
              </a:p>
            </p:txBody>
          </p:sp>
        </mc:Fallback>
      </mc:AlternateContent>
      <p:grpSp>
        <p:nvGrpSpPr>
          <p:cNvPr id="2" name="Group 1" descr="The graph of y=x^2.">
            <a:extLst>
              <a:ext uri="{FF2B5EF4-FFF2-40B4-BE49-F238E27FC236}">
                <a16:creationId xmlns:a16="http://schemas.microsoft.com/office/drawing/2014/main" id="{00546643-8CF4-8E97-F67A-EDE4E2C2B6F5}"/>
              </a:ext>
            </a:extLst>
          </p:cNvPr>
          <p:cNvGrpSpPr/>
          <p:nvPr/>
        </p:nvGrpSpPr>
        <p:grpSpPr>
          <a:xfrm>
            <a:off x="5785861" y="1837010"/>
            <a:ext cx="6058139" cy="4327816"/>
            <a:chOff x="6332679" y="1846842"/>
            <a:chExt cx="5639344" cy="4028637"/>
          </a:xfrm>
        </p:grpSpPr>
        <p:pic>
          <p:nvPicPr>
            <p:cNvPr id="6" name="Picture 5">
              <a:extLst>
                <a:ext uri="{FF2B5EF4-FFF2-40B4-BE49-F238E27FC236}">
                  <a16:creationId xmlns:a16="http://schemas.microsoft.com/office/drawing/2014/main" id="{632E407B-A61C-C42E-669E-3ABE9F09BE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2679" y="1846842"/>
              <a:ext cx="5639344" cy="402863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F5A7840-E2CB-49C8-DC84-9C221B8D402C}"/>
                    </a:ext>
                  </a:extLst>
                </p:cNvPr>
                <p:cNvSpPr txBox="1"/>
                <p:nvPr/>
              </p:nvSpPr>
              <p:spPr>
                <a:xfrm>
                  <a:off x="10430580" y="1846843"/>
                  <a:ext cx="1386840" cy="461665"/>
                </a:xfrm>
                <a:prstGeom prst="rect">
                  <a:avLst/>
                </a:prstGeom>
                <a:noFill/>
              </p:spPr>
              <p:txBody>
                <a:bodyPr wrap="square">
                  <a:spAutoFit/>
                </a:bodyPr>
                <a:lstStyle/>
                <a:p>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n-lt"/>
                    </a:rPr>
                    <a:t> </a:t>
                  </a:r>
                  <a:endParaRPr lang="en-AU" dirty="0"/>
                </a:p>
              </p:txBody>
            </p:sp>
          </mc:Choice>
          <mc:Fallback xmlns="">
            <p:sp>
              <p:nvSpPr>
                <p:cNvPr id="5" name="TextBox 4">
                  <a:extLst>
                    <a:ext uri="{FF2B5EF4-FFF2-40B4-BE49-F238E27FC236}">
                      <a16:creationId xmlns:a16="http://schemas.microsoft.com/office/drawing/2014/main" id="{FF5A7840-E2CB-49C8-DC84-9C221B8D402C}"/>
                    </a:ext>
                  </a:extLst>
                </p:cNvPr>
                <p:cNvSpPr txBox="1">
                  <a:spLocks noRot="1" noChangeAspect="1" noMove="1" noResize="1" noEditPoints="1" noAdjustHandles="1" noChangeArrowheads="1" noChangeShapeType="1" noTextEdit="1"/>
                </p:cNvSpPr>
                <p:nvPr/>
              </p:nvSpPr>
              <p:spPr>
                <a:xfrm>
                  <a:off x="10430580" y="1846843"/>
                  <a:ext cx="1386840" cy="461665"/>
                </a:xfrm>
                <a:prstGeom prst="rect">
                  <a:avLst/>
                </a:prstGeom>
                <a:blipFill>
                  <a:blip r:embed="rId6"/>
                  <a:stretch>
                    <a:fillRect l="-1224" b="-4878"/>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66802173-9443-4ECE-7DD1-A35B085403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9978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62E4-5F15-C678-B72A-50B56D7914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E3A9BB-D1D9-B172-A1AF-97D3A7308434}"/>
              </a:ext>
            </a:extLst>
          </p:cNvPr>
          <p:cNvSpPr>
            <a:spLocks noGrp="1"/>
          </p:cNvSpPr>
          <p:nvPr>
            <p:ph type="title"/>
          </p:nvPr>
        </p:nvSpPr>
        <p:spPr/>
        <p:txBody>
          <a:bodyPr/>
          <a:lstStyle/>
          <a:p>
            <a:r>
              <a:rPr lang="en-AU" dirty="0">
                <a:latin typeface="+mj-lt"/>
              </a:rPr>
              <a:t>Exponential</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C82AA23-DFF6-6AB4-A168-B91F2203C2C2}"/>
                  </a:ext>
                </a:extLst>
              </p:cNvPr>
              <p:cNvSpPr>
                <a:spLocks noGrp="1"/>
              </p:cNvSpPr>
              <p:nvPr>
                <p:ph type="body" sz="quarter" idx="17"/>
              </p:nvPr>
            </p:nvSpPr>
            <p:spPr>
              <a:xfrm>
                <a:off x="360000" y="1567087"/>
                <a:ext cx="5233080" cy="2640930"/>
              </a:xfrm>
            </p:spPr>
            <p:txBody>
              <a:bodyPr/>
              <a:lstStyle/>
              <a:p>
                <a:r>
                  <a:rPr lang="en-AU" dirty="0">
                    <a:latin typeface="+mn-lt"/>
                  </a:rPr>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𝑥</m:t>
                        </m:r>
                      </m:sup>
                    </m:sSup>
                  </m:oMath>
                </a14:m>
                <a:r>
                  <a:rPr lang="en-AU" dirty="0">
                    <a:latin typeface="+mn-lt"/>
                  </a:rPr>
                  <a:t> is shown. </a:t>
                </a:r>
              </a:p>
              <a:p>
                <a:r>
                  <a:rPr lang="en-AU" dirty="0">
                    <a:latin typeface="+mn-lt"/>
                  </a:rPr>
                  <a:t>For each of the equations below, describe how its graph would look compared to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𝑥</m:t>
                        </m:r>
                      </m:sup>
                    </m:sSup>
                  </m:oMath>
                </a14:m>
                <a:r>
                  <a:rPr lang="en-AU" dirty="0">
                    <a:latin typeface="+mn-lt"/>
                  </a:rPr>
                  <a:t>.</a:t>
                </a:r>
              </a:p>
            </p:txBody>
          </p:sp>
        </mc:Choice>
        <mc:Fallback xmlns="">
          <p:sp>
            <p:nvSpPr>
              <p:cNvPr id="12" name="Text Placeholder 11">
                <a:extLst>
                  <a:ext uri="{FF2B5EF4-FFF2-40B4-BE49-F238E27FC236}">
                    <a16:creationId xmlns:a16="http://schemas.microsoft.com/office/drawing/2014/main" id="{4C82AA23-DFF6-6AB4-A168-B91F2203C2C2}"/>
                  </a:ext>
                </a:extLst>
              </p:cNvPr>
              <p:cNvSpPr>
                <a:spLocks noGrp="1" noRot="1" noChangeAspect="1" noMove="1" noResize="1" noEditPoints="1" noAdjustHandles="1" noChangeArrowheads="1" noChangeShapeType="1" noTextEdit="1"/>
              </p:cNvSpPr>
              <p:nvPr>
                <p:ph type="body" sz="quarter" idx="17"/>
              </p:nvPr>
            </p:nvSpPr>
            <p:spPr>
              <a:xfrm>
                <a:off x="360000" y="1567087"/>
                <a:ext cx="5233080" cy="2640930"/>
              </a:xfrm>
              <a:blipFill>
                <a:blip r:embed="rId3"/>
                <a:stretch>
                  <a:fillRect l="-2910" r="-116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981C592B-F0ED-DF3D-FB0F-78F7E4FE2B3B}"/>
                  </a:ext>
                </a:extLst>
              </p:cNvPr>
              <p:cNvSpPr txBox="1">
                <a:spLocks/>
              </p:cNvSpPr>
              <p:nvPr/>
            </p:nvSpPr>
            <p:spPr>
              <a:xfrm>
                <a:off x="1518240" y="3488601"/>
                <a:ext cx="2916600" cy="2566590"/>
              </a:xfrm>
              <a:prstGeom prst="roundRect">
                <a:avLst/>
              </a:prstGeom>
            </p:spPr>
            <p:style>
              <a:lnRef idx="3">
                <a:schemeClr val="lt1"/>
              </a:lnRef>
              <a:fillRef idx="1">
                <a:schemeClr val="accent1"/>
              </a:fillRef>
              <a:effectRef idx="1">
                <a:schemeClr val="accent1"/>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𝟐</m:t>
                      </m:r>
                      <m:d>
                        <m:dPr>
                          <m:ctrlPr>
                            <a:rPr lang="en-AU" b="1" i="1" smtClean="0">
                              <a:solidFill>
                                <a:schemeClr val="bg1"/>
                              </a:solidFill>
                              <a:latin typeface="Cambria Math" panose="02040503050406030204" pitchFamily="18" charset="0"/>
                            </a:rPr>
                          </m:ctrlPr>
                        </m:dPr>
                        <m:e>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𝟑</m:t>
                              </m:r>
                            </m:e>
                            <m:sup>
                              <m:r>
                                <a:rPr lang="en-AU" b="1" i="1" smtClean="0">
                                  <a:solidFill>
                                    <a:schemeClr val="bg1"/>
                                  </a:solidFill>
                                  <a:latin typeface="Cambria Math" panose="02040503050406030204" pitchFamily="18" charset="0"/>
                                </a:rPr>
                                <m:t>𝒙</m:t>
                              </m:r>
                            </m:sup>
                          </m:sSup>
                        </m:e>
                      </m:d>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sSup>
                        <m:sSupPr>
                          <m:ctrlPr>
                            <a:rPr lang="en-AU" b="1" i="1" smtClean="0">
                              <a:solidFill>
                                <a:schemeClr val="bg1"/>
                              </a:solidFill>
                              <a:latin typeface="Cambria Math" panose="02040503050406030204" pitchFamily="18" charset="0"/>
                            </a:rPr>
                          </m:ctrlPr>
                        </m:sSupPr>
                        <m:e>
                          <m:f>
                            <m:fPr>
                              <m:ctrlPr>
                                <a:rPr lang="en-AU" b="1" i="1" smtClean="0">
                                  <a:solidFill>
                                    <a:schemeClr val="bg1"/>
                                  </a:solidFill>
                                  <a:latin typeface="Cambria Math" panose="02040503050406030204" pitchFamily="18" charset="0"/>
                                </a:rPr>
                              </m:ctrlPr>
                            </m:fPr>
                            <m:num>
                              <m:r>
                                <a:rPr lang="en-AU" b="1" i="1" smtClean="0">
                                  <a:solidFill>
                                    <a:schemeClr val="bg1"/>
                                  </a:solidFill>
                                  <a:latin typeface="Cambria Math" panose="02040503050406030204" pitchFamily="18" charset="0"/>
                                </a:rPr>
                                <m:t>𝟏</m:t>
                              </m:r>
                            </m:num>
                            <m:den>
                              <m:r>
                                <a:rPr lang="en-AU" b="1" i="1" smtClean="0">
                                  <a:solidFill>
                                    <a:schemeClr val="bg1"/>
                                  </a:solidFill>
                                  <a:latin typeface="Cambria Math" panose="02040503050406030204" pitchFamily="18" charset="0"/>
                                </a:rPr>
                                <m:t>𝟐</m:t>
                              </m:r>
                            </m:den>
                          </m:f>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𝟑</m:t>
                          </m:r>
                        </m:e>
                        <m:sup>
                          <m:r>
                            <a:rPr lang="en-AU" b="1" i="1" smtClean="0">
                              <a:solidFill>
                                <a:schemeClr val="bg1"/>
                              </a:solidFill>
                              <a:latin typeface="Cambria Math" panose="02040503050406030204" pitchFamily="18" charset="0"/>
                            </a:rPr>
                            <m:t>𝒙</m:t>
                          </m:r>
                        </m:sup>
                      </m:sSup>
                      <m:r>
                        <a:rPr lang="en-AU" b="1" i="1" smtClean="0">
                          <a:solidFill>
                            <a:schemeClr val="bg1"/>
                          </a:solidFill>
                          <a:latin typeface="Cambria Math" panose="02040503050406030204" pitchFamily="18" charset="0"/>
                        </a:rPr>
                        <m:t>)  </m:t>
                      </m:r>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d>
                        <m:dPr>
                          <m:ctrlPr>
                            <a:rPr lang="en-AU" b="1" i="1" smtClean="0">
                              <a:solidFill>
                                <a:schemeClr val="bg1"/>
                              </a:solidFill>
                              <a:latin typeface="Cambria Math" panose="02040503050406030204" pitchFamily="18" charset="0"/>
                            </a:rPr>
                          </m:ctrlPr>
                        </m:dPr>
                        <m:e>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𝟑</m:t>
                              </m:r>
                            </m:e>
                            <m:sup>
                              <m:r>
                                <a:rPr lang="en-AU" b="1" i="1" smtClean="0">
                                  <a:solidFill>
                                    <a:schemeClr val="bg1"/>
                                  </a:solidFill>
                                  <a:latin typeface="Cambria Math" panose="02040503050406030204" pitchFamily="18" charset="0"/>
                                </a:rPr>
                                <m:t>𝒙</m:t>
                              </m:r>
                            </m:sup>
                          </m:sSup>
                        </m:e>
                      </m:d>
                    </m:oMath>
                  </m:oMathPara>
                </a14:m>
                <a:endParaRPr lang="en-AU" b="1" dirty="0">
                  <a:solidFill>
                    <a:schemeClr val="bg1"/>
                  </a:solidFill>
                  <a:latin typeface="+mn-lt"/>
                </a:endParaRPr>
              </a:p>
            </p:txBody>
          </p:sp>
        </mc:Choice>
        <mc:Fallback xmlns="">
          <p:sp>
            <p:nvSpPr>
              <p:cNvPr id="8" name="Text Placeholder 11">
                <a:extLst>
                  <a:ext uri="{FF2B5EF4-FFF2-40B4-BE49-F238E27FC236}">
                    <a16:creationId xmlns:a16="http://schemas.microsoft.com/office/drawing/2014/main" id="{981C592B-F0ED-DF3D-FB0F-78F7E4FE2B3B}"/>
                  </a:ext>
                </a:extLst>
              </p:cNvPr>
              <p:cNvSpPr txBox="1">
                <a:spLocks noRot="1" noChangeAspect="1" noMove="1" noResize="1" noEditPoints="1" noAdjustHandles="1" noChangeArrowheads="1" noChangeShapeType="1" noTextEdit="1"/>
              </p:cNvSpPr>
              <p:nvPr/>
            </p:nvSpPr>
            <p:spPr>
              <a:xfrm>
                <a:off x="1518240" y="3488601"/>
                <a:ext cx="2916600" cy="2566590"/>
              </a:xfrm>
              <a:prstGeom prst="roundRect">
                <a:avLst/>
              </a:prstGeom>
              <a:blipFill>
                <a:blip r:embed="rId4"/>
                <a:stretch>
                  <a:fillRect/>
                </a:stretch>
              </a:blipFill>
            </p:spPr>
            <p:txBody>
              <a:bodyPr/>
              <a:lstStyle/>
              <a:p>
                <a:r>
                  <a:rPr lang="en-AU">
                    <a:noFill/>
                  </a:rPr>
                  <a:t> </a:t>
                </a:r>
              </a:p>
            </p:txBody>
          </p:sp>
        </mc:Fallback>
      </mc:AlternateContent>
      <p:grpSp>
        <p:nvGrpSpPr>
          <p:cNvPr id="2" name="Group 1" descr="The graph of y=3^x.">
            <a:extLst>
              <a:ext uri="{FF2B5EF4-FFF2-40B4-BE49-F238E27FC236}">
                <a16:creationId xmlns:a16="http://schemas.microsoft.com/office/drawing/2014/main" id="{778E121F-5218-1E0C-FDAC-2727DB03E852}"/>
              </a:ext>
            </a:extLst>
          </p:cNvPr>
          <p:cNvGrpSpPr/>
          <p:nvPr/>
        </p:nvGrpSpPr>
        <p:grpSpPr>
          <a:xfrm>
            <a:off x="6197676" y="1529500"/>
            <a:ext cx="5646324" cy="4488104"/>
            <a:chOff x="6370786" y="1567087"/>
            <a:chExt cx="5646324" cy="4488104"/>
          </a:xfrm>
        </p:grpSpPr>
        <p:pic>
          <p:nvPicPr>
            <p:cNvPr id="7" name="Picture 6">
              <a:extLst>
                <a:ext uri="{FF2B5EF4-FFF2-40B4-BE49-F238E27FC236}">
                  <a16:creationId xmlns:a16="http://schemas.microsoft.com/office/drawing/2014/main" id="{E073AEFD-729B-5792-93DB-C65DAB7D76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0786" y="1567087"/>
              <a:ext cx="5646324" cy="448810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BE659A-F9C1-48CC-EB3E-E0140998F1F0}"/>
                    </a:ext>
                  </a:extLst>
                </p:cNvPr>
                <p:cNvSpPr txBox="1"/>
                <p:nvPr/>
              </p:nvSpPr>
              <p:spPr>
                <a:xfrm>
                  <a:off x="10186740" y="1656343"/>
                  <a:ext cx="13868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𝑥</m:t>
                            </m:r>
                          </m:sup>
                        </m:sSup>
                      </m:oMath>
                    </m:oMathPara>
                  </a14:m>
                  <a:endParaRPr lang="en-AU" dirty="0"/>
                </a:p>
              </p:txBody>
            </p:sp>
          </mc:Choice>
          <mc:Fallback xmlns="">
            <p:sp>
              <p:nvSpPr>
                <p:cNvPr id="5" name="TextBox 4">
                  <a:extLst>
                    <a:ext uri="{FF2B5EF4-FFF2-40B4-BE49-F238E27FC236}">
                      <a16:creationId xmlns:a16="http://schemas.microsoft.com/office/drawing/2014/main" id="{B7BE659A-F9C1-48CC-EB3E-E0140998F1F0}"/>
                    </a:ext>
                  </a:extLst>
                </p:cNvPr>
                <p:cNvSpPr txBox="1">
                  <a:spLocks noRot="1" noChangeAspect="1" noMove="1" noResize="1" noEditPoints="1" noAdjustHandles="1" noChangeArrowheads="1" noChangeShapeType="1" noTextEdit="1"/>
                </p:cNvSpPr>
                <p:nvPr/>
              </p:nvSpPr>
              <p:spPr>
                <a:xfrm>
                  <a:off x="10186740" y="1656343"/>
                  <a:ext cx="1386840" cy="461665"/>
                </a:xfrm>
                <a:prstGeom prst="rect">
                  <a:avLst/>
                </a:prstGeom>
                <a:blipFill>
                  <a:blip r:embed="rId6"/>
                  <a:stretch>
                    <a:fillRect b="-13333"/>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3D77BC0A-769B-AADD-62BA-5F3FCA8C46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1072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Cubics (1)</a:t>
            </a:r>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A232C47E-8757-1792-643A-D5F0DA52FA28}"/>
                  </a:ext>
                </a:extLst>
              </p:cNvPr>
              <p:cNvSpPr txBox="1">
                <a:spLocks/>
              </p:cNvSpPr>
              <p:nvPr/>
            </p:nvSpPr>
            <p:spPr>
              <a:xfrm>
                <a:off x="360000" y="1567088"/>
                <a:ext cx="5233080"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Complete the table of values for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endParaRPr lang="en-AU" dirty="0">
                  <a:latin typeface="+mn-lt"/>
                </a:endParaRPr>
              </a:p>
            </p:txBody>
          </p:sp>
        </mc:Choice>
        <mc:Fallback xmlns="">
          <p:sp>
            <p:nvSpPr>
              <p:cNvPr id="2" name="Text Placeholder 11">
                <a:extLst>
                  <a:ext uri="{FF2B5EF4-FFF2-40B4-BE49-F238E27FC236}">
                    <a16:creationId xmlns:a16="http://schemas.microsoft.com/office/drawing/2014/main" id="{A232C47E-8757-1792-643A-D5F0DA52FA28}"/>
                  </a:ext>
                </a:extLst>
              </p:cNvPr>
              <p:cNvSpPr txBox="1">
                <a:spLocks noRot="1" noChangeAspect="1" noMove="1" noResize="1" noEditPoints="1" noAdjustHandles="1" noChangeArrowheads="1" noChangeShapeType="1" noTextEdit="1"/>
              </p:cNvSpPr>
              <p:nvPr/>
            </p:nvSpPr>
            <p:spPr>
              <a:xfrm>
                <a:off x="360000" y="1567088"/>
                <a:ext cx="5233080" cy="545602"/>
              </a:xfrm>
              <a:prstGeom prst="rect">
                <a:avLst/>
              </a:prstGeom>
              <a:blipFill>
                <a:blip r:embed="rId4"/>
                <a:stretch>
                  <a:fillRect l="-1630" b="-44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9D23666D-4225-BC16-E5B9-AE3BD496FD09}"/>
                  </a:ext>
                </a:extLst>
              </p:cNvPr>
              <p:cNvSpPr/>
              <p:nvPr/>
            </p:nvSpPr>
            <p:spPr>
              <a:xfrm>
                <a:off x="5926181" y="757530"/>
                <a:ext cx="4865922" cy="1460548"/>
              </a:xfrm>
              <a:prstGeom prst="wedgeRoundRectCallout">
                <a:avLst>
                  <a:gd name="adj1" fmla="val -68509"/>
                  <a:gd name="adj2" fmla="val 249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Is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a14:m>
                <a:r>
                  <a:rPr lang="en-AU" sz="1800" dirty="0"/>
                  <a:t> a linear or non-linear relationship? How do you know? What does this mean for the graph of this equation?</a:t>
                </a:r>
              </a:p>
            </p:txBody>
          </p:sp>
        </mc:Choice>
        <mc:Fallback xmlns="">
          <p:sp>
            <p:nvSpPr>
              <p:cNvPr id="9" name="Speech Bubble: Rectangle with Corners Rounded 8">
                <a:extLst>
                  <a:ext uri="{FF2B5EF4-FFF2-40B4-BE49-F238E27FC236}">
                    <a16:creationId xmlns:a16="http://schemas.microsoft.com/office/drawing/2014/main" id="{9D23666D-4225-BC16-E5B9-AE3BD496FD09}"/>
                  </a:ext>
                </a:extLst>
              </p:cNvPr>
              <p:cNvSpPr>
                <a:spLocks noRot="1" noChangeAspect="1" noMove="1" noResize="1" noEditPoints="1" noAdjustHandles="1" noChangeArrowheads="1" noChangeShapeType="1" noTextEdit="1"/>
              </p:cNvSpPr>
              <p:nvPr/>
            </p:nvSpPr>
            <p:spPr>
              <a:xfrm>
                <a:off x="5926181" y="757530"/>
                <a:ext cx="4865922" cy="1460548"/>
              </a:xfrm>
              <a:prstGeom prst="wedgeRoundRectCallout">
                <a:avLst>
                  <a:gd name="adj1" fmla="val -68509"/>
                  <a:gd name="adj2" fmla="val 24915"/>
                  <a:gd name="adj3" fmla="val 16667"/>
                </a:avLst>
              </a:prstGeom>
              <a:blipFill>
                <a:blip r:embed="rId6"/>
                <a:stretch>
                  <a:fillRect r="-105" b="-413"/>
                </a:stretch>
              </a:blipFill>
            </p:spPr>
            <p:txBody>
              <a:bodyPr/>
              <a:lstStyle/>
              <a:p>
                <a:r>
                  <a:rPr lang="en-AU">
                    <a:noFill/>
                  </a:rPr>
                  <a:t> </a:t>
                </a:r>
              </a:p>
            </p:txBody>
          </p:sp>
        </mc:Fallback>
      </mc:AlternateContent>
      <p:graphicFrame>
        <p:nvGraphicFramePr>
          <p:cNvPr id="25" name="Table 24">
            <a:extLst>
              <a:ext uri="{FF2B5EF4-FFF2-40B4-BE49-F238E27FC236}">
                <a16:creationId xmlns:a16="http://schemas.microsoft.com/office/drawing/2014/main" id="{A165720D-DE48-8946-83E4-3AA531FEA2A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752372"/>
              </p:ext>
            </p:extLst>
          </p:nvPr>
        </p:nvGraphicFramePr>
        <p:xfrm>
          <a:off x="490380" y="2491841"/>
          <a:ext cx="11353620" cy="1704914"/>
        </p:xfrm>
        <a:graphic>
          <a:graphicData uri="http://schemas.openxmlformats.org/drawingml/2006/table">
            <a:tbl>
              <a:tblPr firstRow="1" bandRow="1">
                <a:tableStyleId>{5C22544A-7EE6-4342-B048-85BDC9FD1C3A}</a:tableStyleId>
              </a:tblPr>
              <a:tblGrid>
                <a:gridCol w="1135362">
                  <a:extLst>
                    <a:ext uri="{9D8B030D-6E8A-4147-A177-3AD203B41FA5}">
                      <a16:colId xmlns:a16="http://schemas.microsoft.com/office/drawing/2014/main" val="1536981675"/>
                    </a:ext>
                  </a:extLst>
                </a:gridCol>
                <a:gridCol w="1135362">
                  <a:extLst>
                    <a:ext uri="{9D8B030D-6E8A-4147-A177-3AD203B41FA5}">
                      <a16:colId xmlns:a16="http://schemas.microsoft.com/office/drawing/2014/main" val="1028378014"/>
                    </a:ext>
                  </a:extLst>
                </a:gridCol>
                <a:gridCol w="1135362">
                  <a:extLst>
                    <a:ext uri="{9D8B030D-6E8A-4147-A177-3AD203B41FA5}">
                      <a16:colId xmlns:a16="http://schemas.microsoft.com/office/drawing/2014/main" val="867686464"/>
                    </a:ext>
                  </a:extLst>
                </a:gridCol>
                <a:gridCol w="1135362">
                  <a:extLst>
                    <a:ext uri="{9D8B030D-6E8A-4147-A177-3AD203B41FA5}">
                      <a16:colId xmlns:a16="http://schemas.microsoft.com/office/drawing/2014/main" val="1747570655"/>
                    </a:ext>
                  </a:extLst>
                </a:gridCol>
                <a:gridCol w="1135362">
                  <a:extLst>
                    <a:ext uri="{9D8B030D-6E8A-4147-A177-3AD203B41FA5}">
                      <a16:colId xmlns:a16="http://schemas.microsoft.com/office/drawing/2014/main" val="1427706827"/>
                    </a:ext>
                  </a:extLst>
                </a:gridCol>
                <a:gridCol w="1135362">
                  <a:extLst>
                    <a:ext uri="{9D8B030D-6E8A-4147-A177-3AD203B41FA5}">
                      <a16:colId xmlns:a16="http://schemas.microsoft.com/office/drawing/2014/main" val="3678807407"/>
                    </a:ext>
                  </a:extLst>
                </a:gridCol>
                <a:gridCol w="1135362">
                  <a:extLst>
                    <a:ext uri="{9D8B030D-6E8A-4147-A177-3AD203B41FA5}">
                      <a16:colId xmlns:a16="http://schemas.microsoft.com/office/drawing/2014/main" val="2241545878"/>
                    </a:ext>
                  </a:extLst>
                </a:gridCol>
                <a:gridCol w="1135362">
                  <a:extLst>
                    <a:ext uri="{9D8B030D-6E8A-4147-A177-3AD203B41FA5}">
                      <a16:colId xmlns:a16="http://schemas.microsoft.com/office/drawing/2014/main" val="1295235277"/>
                    </a:ext>
                  </a:extLst>
                </a:gridCol>
                <a:gridCol w="1135362">
                  <a:extLst>
                    <a:ext uri="{9D8B030D-6E8A-4147-A177-3AD203B41FA5}">
                      <a16:colId xmlns:a16="http://schemas.microsoft.com/office/drawing/2014/main" val="208434148"/>
                    </a:ext>
                  </a:extLst>
                </a:gridCol>
                <a:gridCol w="1135362">
                  <a:extLst>
                    <a:ext uri="{9D8B030D-6E8A-4147-A177-3AD203B41FA5}">
                      <a16:colId xmlns:a16="http://schemas.microsoft.com/office/drawing/2014/main" val="2504807776"/>
                    </a:ext>
                  </a:extLst>
                </a:gridCol>
              </a:tblGrid>
              <a:tr h="852457">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extLst>
                  <a:ext uri="{0D108BD9-81ED-4DB2-BD59-A6C34878D82A}">
                    <a16:rowId xmlns:a16="http://schemas.microsoft.com/office/drawing/2014/main" val="1860589700"/>
                  </a:ext>
                </a:extLst>
              </a:tr>
              <a:tr h="852457">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tc>
                  <a:txBody>
                    <a:bodyPr/>
                    <a:lstStyle/>
                    <a:p>
                      <a:pPr algn="ctr"/>
                      <a:endParaRPr lang="en-AU" sz="2600" dirty="0"/>
                    </a:p>
                  </a:txBody>
                  <a:tcPr marL="131147" marR="131147" marT="65574" marB="65574" anchor="ctr"/>
                </a:tc>
                <a:extLst>
                  <a:ext uri="{0D108BD9-81ED-4DB2-BD59-A6C34878D82A}">
                    <a16:rowId xmlns:a16="http://schemas.microsoft.com/office/drawing/2014/main" val="3157260101"/>
                  </a:ext>
                </a:extLst>
              </a:tr>
            </a:tbl>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F561790-A94F-ABF0-7C79-09901EF70653}"/>
                  </a:ext>
                </a:extLst>
              </p:cNvPr>
              <p:cNvSpPr txBox="1"/>
              <p:nvPr/>
            </p:nvSpPr>
            <p:spPr>
              <a:xfrm>
                <a:off x="688257"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i="1" smtClean="0">
                          <a:solidFill>
                            <a:schemeClr val="bg1"/>
                          </a:solidFill>
                          <a:latin typeface="Cambria Math" panose="02040503050406030204" pitchFamily="18" charset="0"/>
                        </a:rPr>
                        <m:t>𝑥</m:t>
                      </m:r>
                    </m:oMath>
                  </m:oMathPara>
                </a14:m>
                <a:endParaRPr lang="en-AU" sz="2000" dirty="0">
                  <a:solidFill>
                    <a:schemeClr val="bg1"/>
                  </a:solidFill>
                </a:endParaRPr>
              </a:p>
            </p:txBody>
          </p:sp>
        </mc:Choice>
        <mc:Fallback xmlns="">
          <p:sp>
            <p:nvSpPr>
              <p:cNvPr id="26" name="TextBox 25">
                <a:extLst>
                  <a:ext uri="{FF2B5EF4-FFF2-40B4-BE49-F238E27FC236}">
                    <a16:creationId xmlns:a16="http://schemas.microsoft.com/office/drawing/2014/main" id="{8F561790-A94F-ABF0-7C79-09901EF70653}"/>
                  </a:ext>
                </a:extLst>
              </p:cNvPr>
              <p:cNvSpPr txBox="1">
                <a:spLocks noRot="1" noChangeAspect="1" noMove="1" noResize="1" noEditPoints="1" noAdjustHandles="1" noChangeArrowheads="1" noChangeShapeType="1" noTextEdit="1"/>
              </p:cNvSpPr>
              <p:nvPr/>
            </p:nvSpPr>
            <p:spPr>
              <a:xfrm>
                <a:off x="688257" y="2625213"/>
                <a:ext cx="737419" cy="540774"/>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91B59C8-2A52-8FE2-F757-8B6B060A9714}"/>
                  </a:ext>
                </a:extLst>
              </p:cNvPr>
              <p:cNvSpPr txBox="1"/>
              <p:nvPr/>
            </p:nvSpPr>
            <p:spPr>
              <a:xfrm>
                <a:off x="1823883"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bg1"/>
                          </a:solidFill>
                          <a:latin typeface="Cambria Math" panose="02040503050406030204" pitchFamily="18" charset="0"/>
                        </a:rPr>
                        <m:t>−</m:t>
                      </m:r>
                      <m:r>
                        <a:rPr lang="en-AU" sz="2000" b="0" i="1" smtClean="0">
                          <a:solidFill>
                            <a:schemeClr val="bg1"/>
                          </a:solidFill>
                          <a:latin typeface="Cambria Math" panose="02040503050406030204" pitchFamily="18" charset="0"/>
                        </a:rPr>
                        <m:t>4</m:t>
                      </m:r>
                    </m:oMath>
                  </m:oMathPara>
                </a14:m>
                <a:endParaRPr lang="en-AU" sz="2000" dirty="0">
                  <a:solidFill>
                    <a:schemeClr val="bg1"/>
                  </a:solidFill>
                </a:endParaRPr>
              </a:p>
            </p:txBody>
          </p:sp>
        </mc:Choice>
        <mc:Fallback xmlns="">
          <p:sp>
            <p:nvSpPr>
              <p:cNvPr id="27" name="TextBox 26">
                <a:extLst>
                  <a:ext uri="{FF2B5EF4-FFF2-40B4-BE49-F238E27FC236}">
                    <a16:creationId xmlns:a16="http://schemas.microsoft.com/office/drawing/2014/main" id="{F91B59C8-2A52-8FE2-F757-8B6B060A9714}"/>
                  </a:ext>
                </a:extLst>
              </p:cNvPr>
              <p:cNvSpPr txBox="1">
                <a:spLocks noRot="1" noChangeAspect="1" noMove="1" noResize="1" noEditPoints="1" noAdjustHandles="1" noChangeArrowheads="1" noChangeShapeType="1" noTextEdit="1"/>
              </p:cNvSpPr>
              <p:nvPr/>
            </p:nvSpPr>
            <p:spPr>
              <a:xfrm>
                <a:off x="1823883" y="2625213"/>
                <a:ext cx="737419" cy="540774"/>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A84BCAC-0BA6-0F2B-5740-6FDF334D56B4}"/>
                  </a:ext>
                </a:extLst>
              </p:cNvPr>
              <p:cNvSpPr txBox="1"/>
              <p:nvPr/>
            </p:nvSpPr>
            <p:spPr>
              <a:xfrm>
                <a:off x="2959509"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bg1"/>
                          </a:solidFill>
                          <a:latin typeface="Cambria Math" panose="02040503050406030204" pitchFamily="18" charset="0"/>
                        </a:rPr>
                        <m:t>−</m:t>
                      </m:r>
                      <m:r>
                        <a:rPr lang="en-US" sz="2000" b="0" i="0" smtClean="0">
                          <a:solidFill>
                            <a:schemeClr val="bg1"/>
                          </a:solidFill>
                          <a:latin typeface="Cambria Math" panose="02040503050406030204" pitchFamily="18" charset="0"/>
                        </a:rPr>
                        <m:t>3</m:t>
                      </m:r>
                    </m:oMath>
                  </m:oMathPara>
                </a14:m>
                <a:endParaRPr lang="en-AU" sz="2000" dirty="0">
                  <a:solidFill>
                    <a:schemeClr val="bg1"/>
                  </a:solidFill>
                </a:endParaRPr>
              </a:p>
            </p:txBody>
          </p:sp>
        </mc:Choice>
        <mc:Fallback xmlns="">
          <p:sp>
            <p:nvSpPr>
              <p:cNvPr id="28" name="TextBox 27">
                <a:extLst>
                  <a:ext uri="{FF2B5EF4-FFF2-40B4-BE49-F238E27FC236}">
                    <a16:creationId xmlns:a16="http://schemas.microsoft.com/office/drawing/2014/main" id="{8A84BCAC-0BA6-0F2B-5740-6FDF334D56B4}"/>
                  </a:ext>
                </a:extLst>
              </p:cNvPr>
              <p:cNvSpPr txBox="1">
                <a:spLocks noRot="1" noChangeAspect="1" noMove="1" noResize="1" noEditPoints="1" noAdjustHandles="1" noChangeArrowheads="1" noChangeShapeType="1" noTextEdit="1"/>
              </p:cNvSpPr>
              <p:nvPr/>
            </p:nvSpPr>
            <p:spPr>
              <a:xfrm>
                <a:off x="2959509" y="2625213"/>
                <a:ext cx="737419" cy="540774"/>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A696890-5DEA-5075-D3AE-BA3BA6293A07}"/>
                  </a:ext>
                </a:extLst>
              </p:cNvPr>
              <p:cNvSpPr txBox="1"/>
              <p:nvPr/>
            </p:nvSpPr>
            <p:spPr>
              <a:xfrm>
                <a:off x="4095135"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bg1"/>
                          </a:solidFill>
                          <a:latin typeface="Cambria Math" panose="02040503050406030204" pitchFamily="18" charset="0"/>
                        </a:rPr>
                        <m:t>−</m:t>
                      </m:r>
                      <m:r>
                        <a:rPr lang="en-US" sz="2000" b="0" i="0" smtClean="0">
                          <a:solidFill>
                            <a:schemeClr val="bg1"/>
                          </a:solidFill>
                          <a:latin typeface="Cambria Math" panose="02040503050406030204" pitchFamily="18" charset="0"/>
                        </a:rPr>
                        <m:t>2</m:t>
                      </m:r>
                    </m:oMath>
                  </m:oMathPara>
                </a14:m>
                <a:endParaRPr lang="en-AU" sz="2000" dirty="0">
                  <a:solidFill>
                    <a:schemeClr val="bg1"/>
                  </a:solidFill>
                </a:endParaRPr>
              </a:p>
            </p:txBody>
          </p:sp>
        </mc:Choice>
        <mc:Fallback xmlns="">
          <p:sp>
            <p:nvSpPr>
              <p:cNvPr id="29" name="TextBox 28">
                <a:extLst>
                  <a:ext uri="{FF2B5EF4-FFF2-40B4-BE49-F238E27FC236}">
                    <a16:creationId xmlns:a16="http://schemas.microsoft.com/office/drawing/2014/main" id="{0A696890-5DEA-5075-D3AE-BA3BA6293A07}"/>
                  </a:ext>
                </a:extLst>
              </p:cNvPr>
              <p:cNvSpPr txBox="1">
                <a:spLocks noRot="1" noChangeAspect="1" noMove="1" noResize="1" noEditPoints="1" noAdjustHandles="1" noChangeArrowheads="1" noChangeShapeType="1" noTextEdit="1"/>
              </p:cNvSpPr>
              <p:nvPr/>
            </p:nvSpPr>
            <p:spPr>
              <a:xfrm>
                <a:off x="4095135" y="2625213"/>
                <a:ext cx="737419" cy="540774"/>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52620A7-584D-C64D-D0EA-135843FB1C61}"/>
                  </a:ext>
                </a:extLst>
              </p:cNvPr>
              <p:cNvSpPr txBox="1"/>
              <p:nvPr/>
            </p:nvSpPr>
            <p:spPr>
              <a:xfrm>
                <a:off x="5230761"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bg1"/>
                          </a:solidFill>
                          <a:latin typeface="Cambria Math" panose="02040503050406030204" pitchFamily="18" charset="0"/>
                        </a:rPr>
                        <m:t>−</m:t>
                      </m:r>
                      <m:r>
                        <a:rPr lang="en-US" sz="2000" b="0" i="0" smtClean="0">
                          <a:solidFill>
                            <a:schemeClr val="bg1"/>
                          </a:solidFill>
                          <a:latin typeface="Cambria Math" panose="02040503050406030204" pitchFamily="18" charset="0"/>
                        </a:rPr>
                        <m:t>1</m:t>
                      </m:r>
                    </m:oMath>
                  </m:oMathPara>
                </a14:m>
                <a:endParaRPr lang="en-AU" sz="2000" dirty="0">
                  <a:solidFill>
                    <a:schemeClr val="bg1"/>
                  </a:solidFill>
                </a:endParaRPr>
              </a:p>
            </p:txBody>
          </p:sp>
        </mc:Choice>
        <mc:Fallback xmlns="">
          <p:sp>
            <p:nvSpPr>
              <p:cNvPr id="30" name="TextBox 29">
                <a:extLst>
                  <a:ext uri="{FF2B5EF4-FFF2-40B4-BE49-F238E27FC236}">
                    <a16:creationId xmlns:a16="http://schemas.microsoft.com/office/drawing/2014/main" id="{252620A7-584D-C64D-D0EA-135843FB1C61}"/>
                  </a:ext>
                </a:extLst>
              </p:cNvPr>
              <p:cNvSpPr txBox="1">
                <a:spLocks noRot="1" noChangeAspect="1" noMove="1" noResize="1" noEditPoints="1" noAdjustHandles="1" noChangeArrowheads="1" noChangeShapeType="1" noTextEdit="1"/>
              </p:cNvSpPr>
              <p:nvPr/>
            </p:nvSpPr>
            <p:spPr>
              <a:xfrm>
                <a:off x="5230761" y="2625213"/>
                <a:ext cx="737419" cy="540774"/>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432BC0D-1235-C563-30B1-48541C457FA2}"/>
                  </a:ext>
                </a:extLst>
              </p:cNvPr>
              <p:cNvSpPr txBox="1"/>
              <p:nvPr/>
            </p:nvSpPr>
            <p:spPr>
              <a:xfrm>
                <a:off x="6366387"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0</m:t>
                      </m:r>
                    </m:oMath>
                  </m:oMathPara>
                </a14:m>
                <a:endParaRPr lang="en-AU" sz="2000" dirty="0">
                  <a:solidFill>
                    <a:schemeClr val="bg1"/>
                  </a:solidFill>
                </a:endParaRPr>
              </a:p>
            </p:txBody>
          </p:sp>
        </mc:Choice>
        <mc:Fallback xmlns="">
          <p:sp>
            <p:nvSpPr>
              <p:cNvPr id="31" name="TextBox 30">
                <a:extLst>
                  <a:ext uri="{FF2B5EF4-FFF2-40B4-BE49-F238E27FC236}">
                    <a16:creationId xmlns:a16="http://schemas.microsoft.com/office/drawing/2014/main" id="{3432BC0D-1235-C563-30B1-48541C457FA2}"/>
                  </a:ext>
                </a:extLst>
              </p:cNvPr>
              <p:cNvSpPr txBox="1">
                <a:spLocks noRot="1" noChangeAspect="1" noMove="1" noResize="1" noEditPoints="1" noAdjustHandles="1" noChangeArrowheads="1" noChangeShapeType="1" noTextEdit="1"/>
              </p:cNvSpPr>
              <p:nvPr/>
            </p:nvSpPr>
            <p:spPr>
              <a:xfrm>
                <a:off x="6366387" y="2625213"/>
                <a:ext cx="737419" cy="540774"/>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FADB1DC-0EDD-09C0-54A2-48007C453FCB}"/>
                  </a:ext>
                </a:extLst>
              </p:cNvPr>
              <p:cNvSpPr txBox="1"/>
              <p:nvPr/>
            </p:nvSpPr>
            <p:spPr>
              <a:xfrm>
                <a:off x="7502013"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1</m:t>
                      </m:r>
                    </m:oMath>
                  </m:oMathPara>
                </a14:m>
                <a:endParaRPr lang="en-AU" sz="2000" dirty="0">
                  <a:solidFill>
                    <a:schemeClr val="bg1"/>
                  </a:solidFill>
                </a:endParaRPr>
              </a:p>
            </p:txBody>
          </p:sp>
        </mc:Choice>
        <mc:Fallback xmlns="">
          <p:sp>
            <p:nvSpPr>
              <p:cNvPr id="32" name="TextBox 31">
                <a:extLst>
                  <a:ext uri="{FF2B5EF4-FFF2-40B4-BE49-F238E27FC236}">
                    <a16:creationId xmlns:a16="http://schemas.microsoft.com/office/drawing/2014/main" id="{BFADB1DC-0EDD-09C0-54A2-48007C453FCB}"/>
                  </a:ext>
                </a:extLst>
              </p:cNvPr>
              <p:cNvSpPr txBox="1">
                <a:spLocks noRot="1" noChangeAspect="1" noMove="1" noResize="1" noEditPoints="1" noAdjustHandles="1" noChangeArrowheads="1" noChangeShapeType="1" noTextEdit="1"/>
              </p:cNvSpPr>
              <p:nvPr/>
            </p:nvSpPr>
            <p:spPr>
              <a:xfrm>
                <a:off x="7502013" y="2625213"/>
                <a:ext cx="737419" cy="540774"/>
              </a:xfrm>
              <a:prstGeom prst="rect">
                <a:avLst/>
              </a:prstGeom>
              <a:blipFill>
                <a:blip r:embed="rId13"/>
                <a:stretch>
                  <a:fillRect/>
                </a:stretch>
              </a:blipFill>
            </p:spPr>
            <p:txBody>
              <a:bodyPr/>
              <a:lstStyle/>
              <a:p>
                <a:r>
                  <a:rPr lang="en-AU">
                    <a:noFill/>
                  </a:rPr>
                  <a:t> </a:t>
                </a:r>
              </a:p>
            </p:txBody>
          </p:sp>
        </mc:Fallback>
      </mc:AlternateContent>
      <p:sp>
        <p:nvSpPr>
          <p:cNvPr id="33" name="TextBox 32">
            <a:extLst>
              <a:ext uri="{FF2B5EF4-FFF2-40B4-BE49-F238E27FC236}">
                <a16:creationId xmlns:a16="http://schemas.microsoft.com/office/drawing/2014/main" id="{272F2E4A-2C6F-76B5-BFA7-A5F1C2B6A0C6}"/>
              </a:ext>
            </a:extLst>
          </p:cNvPr>
          <p:cNvSpPr txBox="1"/>
          <p:nvPr/>
        </p:nvSpPr>
        <p:spPr>
          <a:xfrm>
            <a:off x="8637639" y="2625213"/>
            <a:ext cx="737419" cy="540774"/>
          </a:xfrm>
          <a:prstGeom prst="rect">
            <a:avLst/>
          </a:prstGeom>
          <a:noFill/>
        </p:spPr>
        <p:txBody>
          <a:bodyPr wrap="square" lIns="0" tIns="0" rIns="0" bIns="0" rtlCol="0" anchor="ctr">
            <a:noAutofit/>
          </a:bodyPr>
          <a:lstStyle/>
          <a:p>
            <a:pPr algn="ctr"/>
            <a:r>
              <a:rPr lang="en-AU" sz="2000" dirty="0">
                <a:solidFill>
                  <a:schemeClr val="bg1"/>
                </a:solidFill>
              </a:rPr>
              <a:t>2</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0F84A6-F5CE-98B3-8E56-E3989D5D30D6}"/>
                  </a:ext>
                </a:extLst>
              </p:cNvPr>
              <p:cNvSpPr txBox="1"/>
              <p:nvPr/>
            </p:nvSpPr>
            <p:spPr>
              <a:xfrm>
                <a:off x="9773265"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2000" b="0" i="0" smtClean="0">
                          <a:solidFill>
                            <a:schemeClr val="bg1"/>
                          </a:solidFill>
                          <a:latin typeface="Cambria Math" panose="02040503050406030204" pitchFamily="18" charset="0"/>
                        </a:rPr>
                        <m:t>3</m:t>
                      </m:r>
                    </m:oMath>
                  </m:oMathPara>
                </a14:m>
                <a:endParaRPr lang="en-AU" sz="2000" dirty="0">
                  <a:solidFill>
                    <a:schemeClr val="bg1"/>
                  </a:solidFill>
                </a:endParaRPr>
              </a:p>
            </p:txBody>
          </p:sp>
        </mc:Choice>
        <mc:Fallback xmlns="">
          <p:sp>
            <p:nvSpPr>
              <p:cNvPr id="34" name="TextBox 33">
                <a:extLst>
                  <a:ext uri="{FF2B5EF4-FFF2-40B4-BE49-F238E27FC236}">
                    <a16:creationId xmlns:a16="http://schemas.microsoft.com/office/drawing/2014/main" id="{C30F84A6-F5CE-98B3-8E56-E3989D5D30D6}"/>
                  </a:ext>
                </a:extLst>
              </p:cNvPr>
              <p:cNvSpPr txBox="1">
                <a:spLocks noRot="1" noChangeAspect="1" noMove="1" noResize="1" noEditPoints="1" noAdjustHandles="1" noChangeArrowheads="1" noChangeShapeType="1" noTextEdit="1"/>
              </p:cNvSpPr>
              <p:nvPr/>
            </p:nvSpPr>
            <p:spPr>
              <a:xfrm>
                <a:off x="9773265" y="2625213"/>
                <a:ext cx="737419" cy="540774"/>
              </a:xfrm>
              <a:prstGeom prst="rect">
                <a:avLst/>
              </a:prstGeom>
              <a:blipFill>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86CAFD9-1FAF-3E1A-B28C-55A721EF850F}"/>
                  </a:ext>
                </a:extLst>
              </p:cNvPr>
              <p:cNvSpPr txBox="1"/>
              <p:nvPr/>
            </p:nvSpPr>
            <p:spPr>
              <a:xfrm>
                <a:off x="10908891" y="2625213"/>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i="1">
                          <a:solidFill>
                            <a:schemeClr val="bg1"/>
                          </a:solidFill>
                          <a:latin typeface="Cambria Math" panose="02040503050406030204" pitchFamily="18" charset="0"/>
                        </a:rPr>
                        <m:t>4</m:t>
                      </m:r>
                    </m:oMath>
                  </m:oMathPara>
                </a14:m>
                <a:endParaRPr lang="en-AU" sz="2000" dirty="0">
                  <a:solidFill>
                    <a:schemeClr val="bg1"/>
                  </a:solidFill>
                </a:endParaRPr>
              </a:p>
            </p:txBody>
          </p:sp>
        </mc:Choice>
        <mc:Fallback xmlns="">
          <p:sp>
            <p:nvSpPr>
              <p:cNvPr id="35" name="TextBox 34">
                <a:extLst>
                  <a:ext uri="{FF2B5EF4-FFF2-40B4-BE49-F238E27FC236}">
                    <a16:creationId xmlns:a16="http://schemas.microsoft.com/office/drawing/2014/main" id="{986CAFD9-1FAF-3E1A-B28C-55A721EF850F}"/>
                  </a:ext>
                </a:extLst>
              </p:cNvPr>
              <p:cNvSpPr txBox="1">
                <a:spLocks noRot="1" noChangeAspect="1" noMove="1" noResize="1" noEditPoints="1" noAdjustHandles="1" noChangeArrowheads="1" noChangeShapeType="1" noTextEdit="1"/>
              </p:cNvSpPr>
              <p:nvPr/>
            </p:nvSpPr>
            <p:spPr>
              <a:xfrm>
                <a:off x="10908891" y="2625213"/>
                <a:ext cx="737419" cy="540774"/>
              </a:xfrm>
              <a:prstGeom prst="rect">
                <a:avLst/>
              </a:prstGeom>
              <a:blipFill>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2852F9B-F060-FD4C-8171-B93F5ABA443C}"/>
                  </a:ext>
                </a:extLst>
              </p:cNvPr>
              <p:cNvSpPr txBox="1"/>
              <p:nvPr/>
            </p:nvSpPr>
            <p:spPr>
              <a:xfrm>
                <a:off x="688257"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m:rPr>
                          <m:sty m:val="p"/>
                        </m:rPr>
                        <a:rPr lang="en-US" sz="2000" b="0" i="0" smtClean="0">
                          <a:solidFill>
                            <a:schemeClr val="accent1"/>
                          </a:solidFill>
                          <a:latin typeface="Cambria Math" panose="02040503050406030204" pitchFamily="18" charset="0"/>
                        </a:rPr>
                        <m:t>y</m:t>
                      </m:r>
                    </m:oMath>
                  </m:oMathPara>
                </a14:m>
                <a:endParaRPr lang="en-AU" sz="2000" dirty="0">
                  <a:solidFill>
                    <a:schemeClr val="accent1"/>
                  </a:solidFill>
                </a:endParaRPr>
              </a:p>
            </p:txBody>
          </p:sp>
        </mc:Choice>
        <mc:Fallback xmlns="">
          <p:sp>
            <p:nvSpPr>
              <p:cNvPr id="39" name="TextBox 38">
                <a:extLst>
                  <a:ext uri="{FF2B5EF4-FFF2-40B4-BE49-F238E27FC236}">
                    <a16:creationId xmlns:a16="http://schemas.microsoft.com/office/drawing/2014/main" id="{E2852F9B-F060-FD4C-8171-B93F5ABA443C}"/>
                  </a:ext>
                </a:extLst>
              </p:cNvPr>
              <p:cNvSpPr txBox="1">
                <a:spLocks noRot="1" noChangeAspect="1" noMove="1" noResize="1" noEditPoints="1" noAdjustHandles="1" noChangeArrowheads="1" noChangeShapeType="1" noTextEdit="1"/>
              </p:cNvSpPr>
              <p:nvPr/>
            </p:nvSpPr>
            <p:spPr>
              <a:xfrm>
                <a:off x="688257" y="3492635"/>
                <a:ext cx="737419" cy="540774"/>
              </a:xfrm>
              <a:prstGeom prst="rect">
                <a:avLst/>
              </a:prstGeom>
              <a:blipFill>
                <a:blip r:embed="rId1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576E44A-CA45-F8C5-AF51-F60595949A8C}"/>
                  </a:ext>
                </a:extLst>
              </p:cNvPr>
              <p:cNvSpPr txBox="1"/>
              <p:nvPr/>
            </p:nvSpPr>
            <p:spPr>
              <a:xfrm>
                <a:off x="1823883"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accent1"/>
                          </a:solidFill>
                          <a:latin typeface="Cambria Math" panose="02040503050406030204" pitchFamily="18" charset="0"/>
                        </a:rPr>
                        <m:t>−</m:t>
                      </m:r>
                      <m:r>
                        <a:rPr lang="en-US" sz="2000" b="0" i="0" smtClean="0">
                          <a:solidFill>
                            <a:schemeClr val="accent1"/>
                          </a:solidFill>
                          <a:latin typeface="Cambria Math" panose="02040503050406030204" pitchFamily="18" charset="0"/>
                        </a:rPr>
                        <m:t>6</m:t>
                      </m:r>
                      <m:r>
                        <a:rPr lang="en-AU" sz="2000" b="0" i="1" smtClean="0">
                          <a:solidFill>
                            <a:schemeClr val="accent1"/>
                          </a:solidFill>
                          <a:latin typeface="Cambria Math" panose="02040503050406030204" pitchFamily="18" charset="0"/>
                        </a:rPr>
                        <m:t>4</m:t>
                      </m:r>
                    </m:oMath>
                  </m:oMathPara>
                </a14:m>
                <a:endParaRPr lang="en-AU" sz="2000" dirty="0">
                  <a:solidFill>
                    <a:schemeClr val="accent1"/>
                  </a:solidFill>
                </a:endParaRPr>
              </a:p>
            </p:txBody>
          </p:sp>
        </mc:Choice>
        <mc:Fallback xmlns="">
          <p:sp>
            <p:nvSpPr>
              <p:cNvPr id="40" name="TextBox 39">
                <a:extLst>
                  <a:ext uri="{FF2B5EF4-FFF2-40B4-BE49-F238E27FC236}">
                    <a16:creationId xmlns:a16="http://schemas.microsoft.com/office/drawing/2014/main" id="{E576E44A-CA45-F8C5-AF51-F60595949A8C}"/>
                  </a:ext>
                </a:extLst>
              </p:cNvPr>
              <p:cNvSpPr txBox="1">
                <a:spLocks noRot="1" noChangeAspect="1" noMove="1" noResize="1" noEditPoints="1" noAdjustHandles="1" noChangeArrowheads="1" noChangeShapeType="1" noTextEdit="1"/>
              </p:cNvSpPr>
              <p:nvPr/>
            </p:nvSpPr>
            <p:spPr>
              <a:xfrm>
                <a:off x="1823883" y="3492635"/>
                <a:ext cx="737419" cy="540774"/>
              </a:xfrm>
              <a:prstGeom prst="rect">
                <a:avLst/>
              </a:prstGeom>
              <a:blipFill>
                <a:blip r:embed="rId1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A797EB7-EB3F-34C1-8908-B7F403FF6FBD}"/>
                  </a:ext>
                </a:extLst>
              </p:cNvPr>
              <p:cNvSpPr txBox="1"/>
              <p:nvPr/>
            </p:nvSpPr>
            <p:spPr>
              <a:xfrm>
                <a:off x="2959509"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accent1"/>
                          </a:solidFill>
                          <a:latin typeface="Cambria Math" panose="02040503050406030204" pitchFamily="18" charset="0"/>
                        </a:rPr>
                        <m:t>−</m:t>
                      </m:r>
                      <m:r>
                        <a:rPr lang="en-US" sz="2000" b="0" i="0" smtClean="0">
                          <a:solidFill>
                            <a:schemeClr val="accent1"/>
                          </a:solidFill>
                          <a:latin typeface="Cambria Math" panose="02040503050406030204" pitchFamily="18" charset="0"/>
                        </a:rPr>
                        <m:t>27</m:t>
                      </m:r>
                    </m:oMath>
                  </m:oMathPara>
                </a14:m>
                <a:endParaRPr lang="en-AU" sz="2000" dirty="0">
                  <a:solidFill>
                    <a:schemeClr val="accent1"/>
                  </a:solidFill>
                </a:endParaRPr>
              </a:p>
            </p:txBody>
          </p:sp>
        </mc:Choice>
        <mc:Fallback xmlns="">
          <p:sp>
            <p:nvSpPr>
              <p:cNvPr id="41" name="TextBox 40">
                <a:extLst>
                  <a:ext uri="{FF2B5EF4-FFF2-40B4-BE49-F238E27FC236}">
                    <a16:creationId xmlns:a16="http://schemas.microsoft.com/office/drawing/2014/main" id="{6A797EB7-EB3F-34C1-8908-B7F403FF6FBD}"/>
                  </a:ext>
                </a:extLst>
              </p:cNvPr>
              <p:cNvSpPr txBox="1">
                <a:spLocks noRot="1" noChangeAspect="1" noMove="1" noResize="1" noEditPoints="1" noAdjustHandles="1" noChangeArrowheads="1" noChangeShapeType="1" noTextEdit="1"/>
              </p:cNvSpPr>
              <p:nvPr/>
            </p:nvSpPr>
            <p:spPr>
              <a:xfrm>
                <a:off x="2959509" y="3492635"/>
                <a:ext cx="737419" cy="540774"/>
              </a:xfrm>
              <a:prstGeom prst="rect">
                <a:avLst/>
              </a:prstGeom>
              <a:blipFill>
                <a:blip r:embed="rId1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00F1E7B-BE3B-6C8C-DEB6-E09831D98EC6}"/>
                  </a:ext>
                </a:extLst>
              </p:cNvPr>
              <p:cNvSpPr txBox="1"/>
              <p:nvPr/>
            </p:nvSpPr>
            <p:spPr>
              <a:xfrm>
                <a:off x="4095135"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accent1"/>
                          </a:solidFill>
                          <a:latin typeface="Cambria Math" panose="02040503050406030204" pitchFamily="18" charset="0"/>
                        </a:rPr>
                        <m:t>−</m:t>
                      </m:r>
                      <m:r>
                        <a:rPr lang="en-US" sz="2000" b="0" i="0" smtClean="0">
                          <a:solidFill>
                            <a:schemeClr val="accent1"/>
                          </a:solidFill>
                          <a:latin typeface="Cambria Math" panose="02040503050406030204" pitchFamily="18" charset="0"/>
                        </a:rPr>
                        <m:t>8</m:t>
                      </m:r>
                    </m:oMath>
                  </m:oMathPara>
                </a14:m>
                <a:endParaRPr lang="en-AU" sz="2000" dirty="0">
                  <a:solidFill>
                    <a:schemeClr val="accent1"/>
                  </a:solidFill>
                </a:endParaRPr>
              </a:p>
            </p:txBody>
          </p:sp>
        </mc:Choice>
        <mc:Fallback xmlns="">
          <p:sp>
            <p:nvSpPr>
              <p:cNvPr id="42" name="TextBox 41">
                <a:extLst>
                  <a:ext uri="{FF2B5EF4-FFF2-40B4-BE49-F238E27FC236}">
                    <a16:creationId xmlns:a16="http://schemas.microsoft.com/office/drawing/2014/main" id="{100F1E7B-BE3B-6C8C-DEB6-E09831D98EC6}"/>
                  </a:ext>
                </a:extLst>
              </p:cNvPr>
              <p:cNvSpPr txBox="1">
                <a:spLocks noRot="1" noChangeAspect="1" noMove="1" noResize="1" noEditPoints="1" noAdjustHandles="1" noChangeArrowheads="1" noChangeShapeType="1" noTextEdit="1"/>
              </p:cNvSpPr>
              <p:nvPr/>
            </p:nvSpPr>
            <p:spPr>
              <a:xfrm>
                <a:off x="4095135" y="3492635"/>
                <a:ext cx="737419" cy="540774"/>
              </a:xfrm>
              <a:prstGeom prst="rect">
                <a:avLst/>
              </a:prstGeom>
              <a:blipFill>
                <a:blip r:embed="rId1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21404B7-3BC5-D941-9CC2-7946C5208B66}"/>
                  </a:ext>
                </a:extLst>
              </p:cNvPr>
              <p:cNvSpPr txBox="1"/>
              <p:nvPr/>
            </p:nvSpPr>
            <p:spPr>
              <a:xfrm>
                <a:off x="5230761"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AU" sz="2000" b="0" smtClean="0">
                          <a:solidFill>
                            <a:schemeClr val="accent1"/>
                          </a:solidFill>
                          <a:latin typeface="Cambria Math" panose="02040503050406030204" pitchFamily="18" charset="0"/>
                        </a:rPr>
                        <m:t>−</m:t>
                      </m:r>
                      <m:r>
                        <a:rPr lang="en-US" sz="2000" b="0" i="0" smtClean="0">
                          <a:solidFill>
                            <a:schemeClr val="accent1"/>
                          </a:solidFill>
                          <a:latin typeface="Cambria Math" panose="02040503050406030204" pitchFamily="18" charset="0"/>
                        </a:rPr>
                        <m:t>1</m:t>
                      </m:r>
                    </m:oMath>
                  </m:oMathPara>
                </a14:m>
                <a:endParaRPr lang="en-AU" sz="2000" dirty="0">
                  <a:solidFill>
                    <a:schemeClr val="accent1"/>
                  </a:solidFill>
                </a:endParaRPr>
              </a:p>
            </p:txBody>
          </p:sp>
        </mc:Choice>
        <mc:Fallback xmlns="">
          <p:sp>
            <p:nvSpPr>
              <p:cNvPr id="43" name="TextBox 42">
                <a:extLst>
                  <a:ext uri="{FF2B5EF4-FFF2-40B4-BE49-F238E27FC236}">
                    <a16:creationId xmlns:a16="http://schemas.microsoft.com/office/drawing/2014/main" id="{621404B7-3BC5-D941-9CC2-7946C5208B66}"/>
                  </a:ext>
                </a:extLst>
              </p:cNvPr>
              <p:cNvSpPr txBox="1">
                <a:spLocks noRot="1" noChangeAspect="1" noMove="1" noResize="1" noEditPoints="1" noAdjustHandles="1" noChangeArrowheads="1" noChangeShapeType="1" noTextEdit="1"/>
              </p:cNvSpPr>
              <p:nvPr/>
            </p:nvSpPr>
            <p:spPr>
              <a:xfrm>
                <a:off x="5230761" y="3492635"/>
                <a:ext cx="737419" cy="540774"/>
              </a:xfrm>
              <a:prstGeom prst="rect">
                <a:avLst/>
              </a:prstGeom>
              <a:blipFill>
                <a:blip r:embed="rId2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F2F68AE-9992-7A65-0B47-090889B29D19}"/>
                  </a:ext>
                </a:extLst>
              </p:cNvPr>
              <p:cNvSpPr txBox="1"/>
              <p:nvPr/>
            </p:nvSpPr>
            <p:spPr>
              <a:xfrm>
                <a:off x="6366387"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accent1"/>
                          </a:solidFill>
                          <a:latin typeface="Cambria Math" panose="02040503050406030204" pitchFamily="18" charset="0"/>
                        </a:rPr>
                        <m:t>0</m:t>
                      </m:r>
                    </m:oMath>
                  </m:oMathPara>
                </a14:m>
                <a:endParaRPr lang="en-AU" sz="2000" dirty="0">
                  <a:solidFill>
                    <a:schemeClr val="accent1"/>
                  </a:solidFill>
                </a:endParaRPr>
              </a:p>
            </p:txBody>
          </p:sp>
        </mc:Choice>
        <mc:Fallback xmlns="">
          <p:sp>
            <p:nvSpPr>
              <p:cNvPr id="44" name="TextBox 43">
                <a:extLst>
                  <a:ext uri="{FF2B5EF4-FFF2-40B4-BE49-F238E27FC236}">
                    <a16:creationId xmlns:a16="http://schemas.microsoft.com/office/drawing/2014/main" id="{3F2F68AE-9992-7A65-0B47-090889B29D19}"/>
                  </a:ext>
                </a:extLst>
              </p:cNvPr>
              <p:cNvSpPr txBox="1">
                <a:spLocks noRot="1" noChangeAspect="1" noMove="1" noResize="1" noEditPoints="1" noAdjustHandles="1" noChangeArrowheads="1" noChangeShapeType="1" noTextEdit="1"/>
              </p:cNvSpPr>
              <p:nvPr/>
            </p:nvSpPr>
            <p:spPr>
              <a:xfrm>
                <a:off x="6366387" y="3492635"/>
                <a:ext cx="737419" cy="540774"/>
              </a:xfrm>
              <a:prstGeom prst="rect">
                <a:avLst/>
              </a:prstGeom>
              <a:blipFill>
                <a:blip r:embed="rId2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96307E1-CC61-1E3E-71AA-166F7F59DB33}"/>
                  </a:ext>
                </a:extLst>
              </p:cNvPr>
              <p:cNvSpPr txBox="1"/>
              <p:nvPr/>
            </p:nvSpPr>
            <p:spPr>
              <a:xfrm>
                <a:off x="7502013"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accent1"/>
                          </a:solidFill>
                          <a:latin typeface="Cambria Math" panose="02040503050406030204" pitchFamily="18" charset="0"/>
                        </a:rPr>
                        <m:t>1</m:t>
                      </m:r>
                    </m:oMath>
                  </m:oMathPara>
                </a14:m>
                <a:endParaRPr lang="en-AU" sz="2000" dirty="0">
                  <a:solidFill>
                    <a:schemeClr val="accent1"/>
                  </a:solidFill>
                </a:endParaRPr>
              </a:p>
            </p:txBody>
          </p:sp>
        </mc:Choice>
        <mc:Fallback xmlns="">
          <p:sp>
            <p:nvSpPr>
              <p:cNvPr id="45" name="TextBox 44">
                <a:extLst>
                  <a:ext uri="{FF2B5EF4-FFF2-40B4-BE49-F238E27FC236}">
                    <a16:creationId xmlns:a16="http://schemas.microsoft.com/office/drawing/2014/main" id="{696307E1-CC61-1E3E-71AA-166F7F59DB33}"/>
                  </a:ext>
                </a:extLst>
              </p:cNvPr>
              <p:cNvSpPr txBox="1">
                <a:spLocks noRot="1" noChangeAspect="1" noMove="1" noResize="1" noEditPoints="1" noAdjustHandles="1" noChangeArrowheads="1" noChangeShapeType="1" noTextEdit="1"/>
              </p:cNvSpPr>
              <p:nvPr/>
            </p:nvSpPr>
            <p:spPr>
              <a:xfrm>
                <a:off x="7502013" y="3492635"/>
                <a:ext cx="737419" cy="540774"/>
              </a:xfrm>
              <a:prstGeom prst="rect">
                <a:avLst/>
              </a:prstGeom>
              <a:blipFill>
                <a:blip r:embed="rId22"/>
                <a:stretch>
                  <a:fillRect/>
                </a:stretch>
              </a:blipFill>
            </p:spPr>
            <p:txBody>
              <a:bodyPr/>
              <a:lstStyle/>
              <a:p>
                <a:r>
                  <a:rPr lang="en-AU">
                    <a:noFill/>
                  </a:rPr>
                  <a:t> </a:t>
                </a:r>
              </a:p>
            </p:txBody>
          </p:sp>
        </mc:Fallback>
      </mc:AlternateContent>
      <p:sp>
        <p:nvSpPr>
          <p:cNvPr id="46" name="TextBox 45">
            <a:extLst>
              <a:ext uri="{FF2B5EF4-FFF2-40B4-BE49-F238E27FC236}">
                <a16:creationId xmlns:a16="http://schemas.microsoft.com/office/drawing/2014/main" id="{A0A0A60F-02E0-2FB2-BA3E-C30891C99AC9}"/>
              </a:ext>
            </a:extLst>
          </p:cNvPr>
          <p:cNvSpPr txBox="1"/>
          <p:nvPr/>
        </p:nvSpPr>
        <p:spPr>
          <a:xfrm>
            <a:off x="8637639" y="3492635"/>
            <a:ext cx="737419" cy="540774"/>
          </a:xfrm>
          <a:prstGeom prst="rect">
            <a:avLst/>
          </a:prstGeom>
          <a:noFill/>
        </p:spPr>
        <p:txBody>
          <a:bodyPr wrap="square" lIns="0" tIns="0" rIns="0" bIns="0" rtlCol="0" anchor="ctr">
            <a:noAutofit/>
          </a:bodyPr>
          <a:lstStyle/>
          <a:p>
            <a:pPr algn="ctr"/>
            <a:r>
              <a:rPr lang="en-AU" sz="2000" dirty="0">
                <a:solidFill>
                  <a:schemeClr val="accent1"/>
                </a:solidFill>
              </a:rPr>
              <a:t>8</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8E75C9B-494B-20CF-3B71-961DDFAA6885}"/>
                  </a:ext>
                </a:extLst>
              </p:cNvPr>
              <p:cNvSpPr txBox="1"/>
              <p:nvPr/>
            </p:nvSpPr>
            <p:spPr>
              <a:xfrm>
                <a:off x="9773265"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2000" b="0" i="0" smtClean="0">
                          <a:solidFill>
                            <a:schemeClr val="accent1"/>
                          </a:solidFill>
                          <a:latin typeface="Cambria Math" panose="02040503050406030204" pitchFamily="18" charset="0"/>
                        </a:rPr>
                        <m:t>27</m:t>
                      </m:r>
                    </m:oMath>
                  </m:oMathPara>
                </a14:m>
                <a:endParaRPr lang="en-AU" sz="2000" dirty="0">
                  <a:solidFill>
                    <a:schemeClr val="accent1"/>
                  </a:solidFill>
                </a:endParaRPr>
              </a:p>
            </p:txBody>
          </p:sp>
        </mc:Choice>
        <mc:Fallback xmlns="">
          <p:sp>
            <p:nvSpPr>
              <p:cNvPr id="47" name="TextBox 46">
                <a:extLst>
                  <a:ext uri="{FF2B5EF4-FFF2-40B4-BE49-F238E27FC236}">
                    <a16:creationId xmlns:a16="http://schemas.microsoft.com/office/drawing/2014/main" id="{88E75C9B-494B-20CF-3B71-961DDFAA6885}"/>
                  </a:ext>
                </a:extLst>
              </p:cNvPr>
              <p:cNvSpPr txBox="1">
                <a:spLocks noRot="1" noChangeAspect="1" noMove="1" noResize="1" noEditPoints="1" noAdjustHandles="1" noChangeArrowheads="1" noChangeShapeType="1" noTextEdit="1"/>
              </p:cNvSpPr>
              <p:nvPr/>
            </p:nvSpPr>
            <p:spPr>
              <a:xfrm>
                <a:off x="9773265" y="3492635"/>
                <a:ext cx="737419" cy="540774"/>
              </a:xfrm>
              <a:prstGeom prst="rect">
                <a:avLst/>
              </a:prstGeom>
              <a:blipFill>
                <a:blip r:embed="rId2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BF15814-1330-158D-BC25-FA9F311C606A}"/>
                  </a:ext>
                </a:extLst>
              </p:cNvPr>
              <p:cNvSpPr txBox="1"/>
              <p:nvPr/>
            </p:nvSpPr>
            <p:spPr>
              <a:xfrm>
                <a:off x="10908891" y="3492635"/>
                <a:ext cx="737419" cy="540774"/>
              </a:xfrm>
              <a:prstGeom prst="rect">
                <a:avLst/>
              </a:prstGeom>
              <a:noFill/>
            </p:spPr>
            <p:txBody>
              <a:bodyPr wrap="square" lIns="0" tIns="0" rIns="0" bIns="0" rtlCol="0" anchor="ctr">
                <a:noAutofit/>
              </a:bodyPr>
              <a:lstStyle/>
              <a:p>
                <a:pPr algn="ctr"/>
                <a14:m>
                  <m:oMathPara xmlns:m="http://schemas.openxmlformats.org/officeDocument/2006/math">
                    <m:oMathParaPr>
                      <m:jc m:val="centerGroup"/>
                    </m:oMathParaPr>
                    <m:oMath xmlns:m="http://schemas.openxmlformats.org/officeDocument/2006/math">
                      <m:r>
                        <a:rPr lang="en-US" sz="2000" b="0" i="0" smtClean="0">
                          <a:solidFill>
                            <a:schemeClr val="accent1"/>
                          </a:solidFill>
                          <a:latin typeface="Cambria Math" panose="02040503050406030204" pitchFamily="18" charset="0"/>
                        </a:rPr>
                        <m:t>6</m:t>
                      </m:r>
                      <m:r>
                        <a:rPr lang="en-AU" sz="2000" b="0" i="1">
                          <a:solidFill>
                            <a:schemeClr val="accent1"/>
                          </a:solidFill>
                          <a:latin typeface="Cambria Math" panose="02040503050406030204" pitchFamily="18" charset="0"/>
                        </a:rPr>
                        <m:t>4</m:t>
                      </m:r>
                    </m:oMath>
                  </m:oMathPara>
                </a14:m>
                <a:endParaRPr lang="en-AU" sz="2000" dirty="0">
                  <a:solidFill>
                    <a:schemeClr val="accent1"/>
                  </a:solidFill>
                </a:endParaRPr>
              </a:p>
            </p:txBody>
          </p:sp>
        </mc:Choice>
        <mc:Fallback xmlns="">
          <p:sp>
            <p:nvSpPr>
              <p:cNvPr id="48" name="TextBox 47">
                <a:extLst>
                  <a:ext uri="{FF2B5EF4-FFF2-40B4-BE49-F238E27FC236}">
                    <a16:creationId xmlns:a16="http://schemas.microsoft.com/office/drawing/2014/main" id="{4BF15814-1330-158D-BC25-FA9F311C606A}"/>
                  </a:ext>
                </a:extLst>
              </p:cNvPr>
              <p:cNvSpPr txBox="1">
                <a:spLocks noRot="1" noChangeAspect="1" noMove="1" noResize="1" noEditPoints="1" noAdjustHandles="1" noChangeArrowheads="1" noChangeShapeType="1" noTextEdit="1"/>
              </p:cNvSpPr>
              <p:nvPr/>
            </p:nvSpPr>
            <p:spPr>
              <a:xfrm>
                <a:off x="10908891" y="3492635"/>
                <a:ext cx="737419" cy="540774"/>
              </a:xfrm>
              <a:prstGeom prst="rect">
                <a:avLst/>
              </a:prstGeom>
              <a:blipFill>
                <a:blip r:embed="rId2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31CF239C-7B9F-B071-81EE-229245D961BF}"/>
                  </a:ext>
                </a:extLst>
              </p:cNvPr>
              <p:cNvSpPr/>
              <p:nvPr/>
            </p:nvSpPr>
            <p:spPr>
              <a:xfrm>
                <a:off x="1165294" y="4656775"/>
                <a:ext cx="3452242" cy="1268274"/>
              </a:xfrm>
              <a:prstGeom prst="wedgeRoundRectCallout">
                <a:avLst>
                  <a:gd name="adj1" fmla="val -21110"/>
                  <a:gd name="adj2" fmla="val -791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do you notice about the </a:t>
                </a:r>
                <a14:m>
                  <m:oMath xmlns:m="http://schemas.openxmlformats.org/officeDocument/2006/math">
                    <m:r>
                      <a:rPr lang="en-AU" sz="1800" b="0" i="1" smtClean="0">
                        <a:latin typeface="Cambria Math" panose="02040503050406030204" pitchFamily="18" charset="0"/>
                      </a:rPr>
                      <m:t>𝑦</m:t>
                    </m:r>
                  </m:oMath>
                </a14:m>
                <a:r>
                  <a:rPr lang="en-AU" sz="1800" dirty="0"/>
                  <a:t>-values produced?</a:t>
                </a:r>
              </a:p>
            </p:txBody>
          </p:sp>
        </mc:Choice>
        <mc:Fallback xmlns="">
          <p:sp>
            <p:nvSpPr>
              <p:cNvPr id="7" name="Speech Bubble: Rectangle with Corners Rounded 6">
                <a:extLst>
                  <a:ext uri="{FF2B5EF4-FFF2-40B4-BE49-F238E27FC236}">
                    <a16:creationId xmlns:a16="http://schemas.microsoft.com/office/drawing/2014/main" id="{31CF239C-7B9F-B071-81EE-229245D961BF}"/>
                  </a:ext>
                </a:extLst>
              </p:cNvPr>
              <p:cNvSpPr>
                <a:spLocks noRot="1" noChangeAspect="1" noMove="1" noResize="1" noEditPoints="1" noAdjustHandles="1" noChangeArrowheads="1" noChangeShapeType="1" noTextEdit="1"/>
              </p:cNvSpPr>
              <p:nvPr/>
            </p:nvSpPr>
            <p:spPr>
              <a:xfrm>
                <a:off x="1165294" y="4656775"/>
                <a:ext cx="3452242" cy="1268274"/>
              </a:xfrm>
              <a:prstGeom prst="wedgeRoundRectCallout">
                <a:avLst>
                  <a:gd name="adj1" fmla="val -21110"/>
                  <a:gd name="adj2" fmla="val -79177"/>
                  <a:gd name="adj3" fmla="val 16667"/>
                </a:avLst>
              </a:prstGeom>
              <a:blipFill>
                <a:blip r:embed="rId2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98213A7E-CEA4-CFB3-E807-41106938CA7A}"/>
                  </a:ext>
                </a:extLst>
              </p:cNvPr>
              <p:cNvSpPr/>
              <p:nvPr/>
            </p:nvSpPr>
            <p:spPr>
              <a:xfrm>
                <a:off x="6934142" y="4656775"/>
                <a:ext cx="3034178" cy="1268274"/>
              </a:xfrm>
              <a:prstGeom prst="wedgeRoundRectCallout">
                <a:avLst>
                  <a:gd name="adj1" fmla="val -20078"/>
                  <a:gd name="adj2" fmla="val -822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might 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a14:m>
                <a:r>
                  <a:rPr lang="en-AU" sz="1800" dirty="0"/>
                  <a:t> look like?</a:t>
                </a:r>
              </a:p>
            </p:txBody>
          </p:sp>
        </mc:Choice>
        <mc:Fallback xmlns="">
          <p:sp>
            <p:nvSpPr>
              <p:cNvPr id="8" name="Speech Bubble: Rectangle with Corners Rounded 7">
                <a:extLst>
                  <a:ext uri="{FF2B5EF4-FFF2-40B4-BE49-F238E27FC236}">
                    <a16:creationId xmlns:a16="http://schemas.microsoft.com/office/drawing/2014/main" id="{98213A7E-CEA4-CFB3-E807-41106938CA7A}"/>
                  </a:ext>
                </a:extLst>
              </p:cNvPr>
              <p:cNvSpPr>
                <a:spLocks noRot="1" noChangeAspect="1" noMove="1" noResize="1" noEditPoints="1" noAdjustHandles="1" noChangeArrowheads="1" noChangeShapeType="1" noTextEdit="1"/>
              </p:cNvSpPr>
              <p:nvPr/>
            </p:nvSpPr>
            <p:spPr>
              <a:xfrm>
                <a:off x="6934142" y="4656775"/>
                <a:ext cx="3034178" cy="1268274"/>
              </a:xfrm>
              <a:prstGeom prst="wedgeRoundRectCallout">
                <a:avLst>
                  <a:gd name="adj1" fmla="val -20078"/>
                  <a:gd name="adj2" fmla="val -82226"/>
                  <a:gd name="adj3" fmla="val 16667"/>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 grpId="0"/>
      <p:bldP spid="41" grpId="0"/>
      <p:bldP spid="42" grpId="0"/>
      <p:bldP spid="43" grpId="0"/>
      <p:bldP spid="44" grpId="0"/>
      <p:bldP spid="45" grpId="0"/>
      <p:bldP spid="46" grpId="0"/>
      <p:bldP spid="47" grpId="0"/>
      <p:bldP spid="48"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FE3C1-C708-CF8B-8C1E-17521FF8B0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8660BD-689D-E712-83A1-3311F507B56A}"/>
              </a:ext>
            </a:extLst>
          </p:cNvPr>
          <p:cNvSpPr>
            <a:spLocks noGrp="1"/>
          </p:cNvSpPr>
          <p:nvPr>
            <p:ph type="title"/>
          </p:nvPr>
        </p:nvSpPr>
        <p:spPr/>
        <p:txBody>
          <a:bodyPr/>
          <a:lstStyle/>
          <a:p>
            <a:r>
              <a:rPr lang="en-AU" dirty="0">
                <a:latin typeface="+mj-lt"/>
              </a:rPr>
              <a:t>Cubics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93F1879-BD7E-4107-33B2-407AED3B58BF}"/>
                  </a:ext>
                </a:extLst>
              </p:cNvPr>
              <p:cNvSpPr>
                <a:spLocks noGrp="1"/>
              </p:cNvSpPr>
              <p:nvPr>
                <p:ph type="body" sz="quarter" idx="17"/>
              </p:nvPr>
            </p:nvSpPr>
            <p:spPr>
              <a:xfrm>
                <a:off x="360000" y="1567087"/>
                <a:ext cx="5233080" cy="2640930"/>
              </a:xfrm>
            </p:spPr>
            <p:txBody>
              <a:bodyPr/>
              <a:lstStyle/>
              <a:p>
                <a:r>
                  <a:rPr lang="en-AU" dirty="0">
                    <a:latin typeface="+mn-lt"/>
                  </a:rPr>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r>
                  <a:rPr lang="en-AU" dirty="0">
                    <a:latin typeface="+mn-lt"/>
                  </a:rPr>
                  <a:t> is shown. </a:t>
                </a:r>
              </a:p>
              <a:p>
                <a:r>
                  <a:rPr lang="en-AU" dirty="0">
                    <a:latin typeface="+mn-lt"/>
                  </a:rPr>
                  <a:t>For each of the equations below, describe how its graph would look compared to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r>
                  <a:rPr lang="en-AU" dirty="0">
                    <a:latin typeface="+mn-lt"/>
                  </a:rPr>
                  <a:t>.</a:t>
                </a:r>
              </a:p>
            </p:txBody>
          </p:sp>
        </mc:Choice>
        <mc:Fallback xmlns="">
          <p:sp>
            <p:nvSpPr>
              <p:cNvPr id="12" name="Text Placeholder 11">
                <a:extLst>
                  <a:ext uri="{FF2B5EF4-FFF2-40B4-BE49-F238E27FC236}">
                    <a16:creationId xmlns:a16="http://schemas.microsoft.com/office/drawing/2014/main" id="{D93F1879-BD7E-4107-33B2-407AED3B58BF}"/>
                  </a:ext>
                </a:extLst>
              </p:cNvPr>
              <p:cNvSpPr>
                <a:spLocks noGrp="1" noRot="1" noChangeAspect="1" noMove="1" noResize="1" noEditPoints="1" noAdjustHandles="1" noChangeArrowheads="1" noChangeShapeType="1" noTextEdit="1"/>
              </p:cNvSpPr>
              <p:nvPr>
                <p:ph type="body" sz="quarter" idx="17"/>
              </p:nvPr>
            </p:nvSpPr>
            <p:spPr>
              <a:xfrm>
                <a:off x="360000" y="1567087"/>
                <a:ext cx="5233080" cy="2640930"/>
              </a:xfrm>
              <a:blipFill>
                <a:blip r:embed="rId4"/>
                <a:stretch>
                  <a:fillRect l="-2910" r="-128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224C549C-1B05-A8E9-B85C-C556C22AD995}"/>
                  </a:ext>
                </a:extLst>
              </p:cNvPr>
              <p:cNvSpPr txBox="1">
                <a:spLocks/>
              </p:cNvSpPr>
              <p:nvPr/>
            </p:nvSpPr>
            <p:spPr>
              <a:xfrm>
                <a:off x="1508407" y="3750882"/>
                <a:ext cx="2916600" cy="2482770"/>
              </a:xfrm>
              <a:prstGeom prst="roundRect">
                <a:avLst/>
              </a:prstGeom>
            </p:spPr>
            <p:style>
              <a:lnRef idx="3">
                <a:schemeClr val="lt1"/>
              </a:lnRef>
              <a:fillRef idx="1">
                <a:schemeClr val="accent1"/>
              </a:fillRef>
              <a:effectRef idx="1">
                <a:schemeClr val="accent1"/>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r>
                        <a:rPr lang="en-AU" b="1" i="1" smtClean="0">
                          <a:solidFill>
                            <a:schemeClr val="bg1"/>
                          </a:solidFill>
                          <a:latin typeface="Cambria Math" panose="02040503050406030204" pitchFamily="18" charset="0"/>
                        </a:rPr>
                        <m:t>𝟑</m:t>
                      </m:r>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𝒙</m:t>
                          </m:r>
                        </m:e>
                        <m:sup>
                          <m:r>
                            <a:rPr lang="en-AU" b="1" i="1" smtClean="0">
                              <a:solidFill>
                                <a:schemeClr val="bg1"/>
                              </a:solidFill>
                              <a:latin typeface="Cambria Math" panose="02040503050406030204" pitchFamily="18" charset="0"/>
                            </a:rPr>
                            <m:t>𝟑</m:t>
                          </m:r>
                        </m:sup>
                      </m:sSup>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f>
                        <m:fPr>
                          <m:ctrlPr>
                            <a:rPr lang="en-AU" b="1" i="1" smtClean="0">
                              <a:solidFill>
                                <a:schemeClr val="bg1"/>
                              </a:solidFill>
                              <a:latin typeface="Cambria Math" panose="02040503050406030204" pitchFamily="18" charset="0"/>
                            </a:rPr>
                          </m:ctrlPr>
                        </m:fPr>
                        <m:num>
                          <m:r>
                            <a:rPr lang="en-AU" b="1" i="1" smtClean="0">
                              <a:solidFill>
                                <a:schemeClr val="bg1"/>
                              </a:solidFill>
                              <a:latin typeface="Cambria Math" panose="02040503050406030204" pitchFamily="18" charset="0"/>
                            </a:rPr>
                            <m:t>𝟏</m:t>
                          </m:r>
                        </m:num>
                        <m:den>
                          <m:r>
                            <a:rPr lang="en-AU" b="1" i="1" smtClean="0">
                              <a:solidFill>
                                <a:schemeClr val="bg1"/>
                              </a:solidFill>
                              <a:latin typeface="Cambria Math" panose="02040503050406030204" pitchFamily="18" charset="0"/>
                            </a:rPr>
                            <m:t>𝟑</m:t>
                          </m:r>
                        </m:den>
                      </m:f>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𝒙</m:t>
                          </m:r>
                        </m:e>
                        <m:sup>
                          <m:r>
                            <a:rPr lang="en-AU" b="1" i="1" smtClean="0">
                              <a:solidFill>
                                <a:schemeClr val="bg1"/>
                              </a:solidFill>
                              <a:latin typeface="Cambria Math" panose="02040503050406030204" pitchFamily="18" charset="0"/>
                            </a:rPr>
                            <m:t>𝟑</m:t>
                          </m:r>
                        </m:sup>
                      </m:sSup>
                    </m:oMath>
                  </m:oMathPara>
                </a14:m>
                <a:endParaRPr lang="en-AU" b="1" dirty="0">
                  <a:solidFill>
                    <a:schemeClr val="bg1"/>
                  </a:solidFill>
                  <a:latin typeface="+mn-lt"/>
                </a:endParaRPr>
              </a:p>
              <a:p>
                <a:pPr/>
                <a14:m>
                  <m:oMathPara xmlns:m="http://schemas.openxmlformats.org/officeDocument/2006/math">
                    <m:oMathParaPr>
                      <m:jc m:val="centerGroup"/>
                    </m:oMathParaPr>
                    <m:oMath xmlns:m="http://schemas.openxmlformats.org/officeDocument/2006/math">
                      <m:r>
                        <a:rPr lang="en-AU" b="1" i="1" smtClean="0">
                          <a:solidFill>
                            <a:schemeClr val="bg1"/>
                          </a:solidFill>
                          <a:latin typeface="Cambria Math" panose="02040503050406030204" pitchFamily="18" charset="0"/>
                        </a:rPr>
                        <m:t>𝒚</m:t>
                      </m:r>
                      <m:r>
                        <a:rPr lang="en-AU" b="1" i="1" smtClean="0">
                          <a:solidFill>
                            <a:schemeClr val="bg1"/>
                          </a:solidFill>
                          <a:latin typeface="Cambria Math" panose="02040503050406030204" pitchFamily="18" charset="0"/>
                        </a:rPr>
                        <m:t>=−</m:t>
                      </m:r>
                      <m:sSup>
                        <m:sSupPr>
                          <m:ctrlPr>
                            <a:rPr lang="en-AU" b="1" i="1" smtClean="0">
                              <a:solidFill>
                                <a:schemeClr val="bg1"/>
                              </a:solidFill>
                              <a:latin typeface="Cambria Math" panose="02040503050406030204" pitchFamily="18" charset="0"/>
                            </a:rPr>
                          </m:ctrlPr>
                        </m:sSupPr>
                        <m:e>
                          <m:r>
                            <a:rPr lang="en-AU" b="1" i="1" smtClean="0">
                              <a:solidFill>
                                <a:schemeClr val="bg1"/>
                              </a:solidFill>
                              <a:latin typeface="Cambria Math" panose="02040503050406030204" pitchFamily="18" charset="0"/>
                            </a:rPr>
                            <m:t>𝒙</m:t>
                          </m:r>
                        </m:e>
                        <m:sup>
                          <m:r>
                            <a:rPr lang="en-AU" b="1" i="1" smtClean="0">
                              <a:solidFill>
                                <a:schemeClr val="bg1"/>
                              </a:solidFill>
                              <a:latin typeface="Cambria Math" panose="02040503050406030204" pitchFamily="18" charset="0"/>
                            </a:rPr>
                            <m:t>𝟑</m:t>
                          </m:r>
                        </m:sup>
                      </m:sSup>
                    </m:oMath>
                  </m:oMathPara>
                </a14:m>
                <a:endParaRPr lang="en-AU" b="1" dirty="0">
                  <a:solidFill>
                    <a:schemeClr val="bg1"/>
                  </a:solidFill>
                  <a:latin typeface="+mn-lt"/>
                </a:endParaRPr>
              </a:p>
            </p:txBody>
          </p:sp>
        </mc:Choice>
        <mc:Fallback xmlns="">
          <p:sp>
            <p:nvSpPr>
              <p:cNvPr id="8" name="Text Placeholder 11">
                <a:extLst>
                  <a:ext uri="{FF2B5EF4-FFF2-40B4-BE49-F238E27FC236}">
                    <a16:creationId xmlns:a16="http://schemas.microsoft.com/office/drawing/2014/main" id="{224C549C-1B05-A8E9-B85C-C556C22AD995}"/>
                  </a:ext>
                </a:extLst>
              </p:cNvPr>
              <p:cNvSpPr txBox="1">
                <a:spLocks noRot="1" noChangeAspect="1" noMove="1" noResize="1" noEditPoints="1" noAdjustHandles="1" noChangeArrowheads="1" noChangeShapeType="1" noTextEdit="1"/>
              </p:cNvSpPr>
              <p:nvPr/>
            </p:nvSpPr>
            <p:spPr>
              <a:xfrm>
                <a:off x="1508407" y="3750882"/>
                <a:ext cx="2916600" cy="2482770"/>
              </a:xfrm>
              <a:prstGeom prst="roundRect">
                <a:avLst/>
              </a:prstGeom>
              <a:blipFill>
                <a:blip r:embed="rId5"/>
                <a:stretch>
                  <a:fillRect/>
                </a:stretch>
              </a:blipFill>
            </p:spPr>
            <p:txBody>
              <a:bodyPr/>
              <a:lstStyle/>
              <a:p>
                <a:r>
                  <a:rPr lang="en-AU">
                    <a:noFill/>
                  </a:rPr>
                  <a:t> </a:t>
                </a:r>
              </a:p>
            </p:txBody>
          </p:sp>
        </mc:Fallback>
      </mc:AlternateContent>
      <p:grpSp>
        <p:nvGrpSpPr>
          <p:cNvPr id="2" name="Group 1" descr="The graph of y=x^3.">
            <a:extLst>
              <a:ext uri="{FF2B5EF4-FFF2-40B4-BE49-F238E27FC236}">
                <a16:creationId xmlns:a16="http://schemas.microsoft.com/office/drawing/2014/main" id="{9FE21138-076D-A300-4C42-41D47F5DFECC}"/>
              </a:ext>
            </a:extLst>
          </p:cNvPr>
          <p:cNvGrpSpPr/>
          <p:nvPr/>
        </p:nvGrpSpPr>
        <p:grpSpPr>
          <a:xfrm>
            <a:off x="5863935" y="1466004"/>
            <a:ext cx="5980065" cy="4767648"/>
            <a:chOff x="5863935" y="1466004"/>
            <a:chExt cx="5980065" cy="4767648"/>
          </a:xfrm>
        </p:grpSpPr>
        <p:pic>
          <p:nvPicPr>
            <p:cNvPr id="10" name="Picture 9">
              <a:extLst>
                <a:ext uri="{FF2B5EF4-FFF2-40B4-BE49-F238E27FC236}">
                  <a16:creationId xmlns:a16="http://schemas.microsoft.com/office/drawing/2014/main" id="{F27AF54D-697A-1BE5-937F-C78C05BB35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3935" y="1466004"/>
              <a:ext cx="5980065" cy="476764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0C373C-D343-D435-500E-D41D470F2C68}"/>
                    </a:ext>
                  </a:extLst>
                </p:cNvPr>
                <p:cNvSpPr txBox="1"/>
                <p:nvPr/>
              </p:nvSpPr>
              <p:spPr>
                <a:xfrm>
                  <a:off x="10097160" y="1541452"/>
                  <a:ext cx="1386840" cy="461665"/>
                </a:xfrm>
                <a:prstGeom prst="rect">
                  <a:avLst/>
                </a:prstGeom>
                <a:noFill/>
              </p:spPr>
              <p:txBody>
                <a:bodyPr wrap="square">
                  <a:spAutoFit/>
                </a:bodyPr>
                <a:lstStyle/>
                <a:p>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r>
                    <a:rPr lang="en-AU" dirty="0">
                      <a:latin typeface="+mn-lt"/>
                    </a:rPr>
                    <a:t> </a:t>
                  </a:r>
                  <a:endParaRPr lang="en-AU" dirty="0"/>
                </a:p>
              </p:txBody>
            </p:sp>
          </mc:Choice>
          <mc:Fallback xmlns="">
            <p:sp>
              <p:nvSpPr>
                <p:cNvPr id="5" name="TextBox 4">
                  <a:extLst>
                    <a:ext uri="{FF2B5EF4-FFF2-40B4-BE49-F238E27FC236}">
                      <a16:creationId xmlns:a16="http://schemas.microsoft.com/office/drawing/2014/main" id="{B70C373C-D343-D435-500E-D41D470F2C68}"/>
                    </a:ext>
                  </a:extLst>
                </p:cNvPr>
                <p:cNvSpPr txBox="1">
                  <a:spLocks noRot="1" noChangeAspect="1" noMove="1" noResize="1" noEditPoints="1" noAdjustHandles="1" noChangeArrowheads="1" noChangeShapeType="1" noTextEdit="1"/>
                </p:cNvSpPr>
                <p:nvPr/>
              </p:nvSpPr>
              <p:spPr>
                <a:xfrm>
                  <a:off x="10097160" y="1541452"/>
                  <a:ext cx="1386840" cy="461665"/>
                </a:xfrm>
                <a:prstGeom prst="rect">
                  <a:avLst/>
                </a:prstGeom>
                <a:blipFill>
                  <a:blip r:embed="rId7"/>
                  <a:stretch>
                    <a:fillRect l="-1316" b="-11842"/>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334DAF91-4904-DEC1-7428-BD516DDC33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34721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850EE6-5A62-4701-9355-A383D457DFD7}">
  <ds:schemaRefs>
    <ds:schemaRef ds:uri="98740c54-966f-451d-a76c-e38eb7fddd55"/>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094ce8ca-8c20-4eb0-bb23-b47a1c76b753"/>
    <ds:schemaRef ds:uri="http://www.w3.org/XML/1998/namespace"/>
    <ds:schemaRef ds:uri="http://purl.org/dc/terms/"/>
  </ds:schemaRefs>
</ds:datastoreItem>
</file>

<file path=customXml/itemProps2.xml><?xml version="1.0" encoding="utf-8"?>
<ds:datastoreItem xmlns:ds="http://schemas.openxmlformats.org/officeDocument/2006/customXml" ds:itemID="{A824AF05-1042-451F-BC23-F7E0A4384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A9309-B119-410C-B1D8-E9FFD28813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maths-stage 6-adv-unit 2 - lesson 03 Cubics, hyperbolas and circles</Template>
  <TotalTime>30</TotalTime>
  <Words>1207</Words>
  <Application>Microsoft Office PowerPoint</Application>
  <PresentationFormat>Widescreen</PresentationFormat>
  <Paragraphs>166</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Cambria Math</vt:lpstr>
      <vt:lpstr>Arial</vt:lpstr>
      <vt:lpstr>Public Sans</vt:lpstr>
      <vt:lpstr>Times New Roman</vt:lpstr>
      <vt:lpstr>Calibri</vt:lpstr>
      <vt:lpstr>NSWG Corporate</vt:lpstr>
      <vt:lpstr>The cubic and reciprocal function</vt:lpstr>
      <vt:lpstr>Learning intentions and success criteria</vt:lpstr>
      <vt:lpstr>Activating prior knowledge</vt:lpstr>
      <vt:lpstr>Straight line</vt:lpstr>
      <vt:lpstr>Parabola</vt:lpstr>
      <vt:lpstr>Exponential</vt:lpstr>
      <vt:lpstr>Connecting learning</vt:lpstr>
      <vt:lpstr>Cubics (1)</vt:lpstr>
      <vt:lpstr>Cubics (2)</vt:lpstr>
      <vt:lpstr>Cubics (3)</vt:lpstr>
      <vt:lpstr>Reciprocals (1)</vt:lpstr>
      <vt:lpstr>Reciprocals (2)</vt:lpstr>
      <vt:lpstr>Reciprocals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Advanced – Unit 2 – Lesson 3 – The cubic and reciprocal function</dc:title>
  <dc:creator>NSW Department of Education</dc:creator>
  <cp:lastModifiedBy>Emily-May Norman</cp:lastModifiedBy>
  <cp:revision>1</cp:revision>
  <dcterms:created xsi:type="dcterms:W3CDTF">2025-07-22T00:34:34Z</dcterms:created>
  <dcterms:modified xsi:type="dcterms:W3CDTF">2025-08-01T04:06:32Z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2025-07-22T00:35:21Z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9d8188ad-6db6-4b3d-8c15-7b7b7fb3c76c</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