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5"/>
  </p:notesMasterIdLst>
  <p:handoutMasterIdLst>
    <p:handoutMasterId r:id="rId26"/>
  </p:handoutMasterIdLst>
  <p:sldIdLst>
    <p:sldId id="26505" r:id="rId5"/>
    <p:sldId id="26383" r:id="rId6"/>
    <p:sldId id="26506" r:id="rId7"/>
    <p:sldId id="26523" r:id="rId8"/>
    <p:sldId id="26524" r:id="rId9"/>
    <p:sldId id="26533" r:id="rId10"/>
    <p:sldId id="26531" r:id="rId11"/>
    <p:sldId id="26527" r:id="rId12"/>
    <p:sldId id="26529" r:id="rId13"/>
    <p:sldId id="26508" r:id="rId14"/>
    <p:sldId id="26536" r:id="rId15"/>
    <p:sldId id="26530" r:id="rId16"/>
    <p:sldId id="26513" r:id="rId17"/>
    <p:sldId id="26537" r:id="rId18"/>
    <p:sldId id="26532" r:id="rId19"/>
    <p:sldId id="26538" r:id="rId20"/>
    <p:sldId id="26510" r:id="rId21"/>
    <p:sldId id="26539" r:id="rId22"/>
    <p:sldId id="360" r:id="rId23"/>
    <p:sldId id="361" r:id="rId24"/>
  </p:sldIdLst>
  <p:sldSz cx="12192000" cy="6858000"/>
  <p:notesSz cx="6858000" cy="9144000"/>
  <p:embeddedFontLst>
    <p:embeddedFont>
      <p:font typeface="Cambria Math" panose="02040503050406030204" pitchFamily="18" charset="0"/>
      <p:regular r:id="rId27"/>
    </p:embeddedFont>
    <p:embeddedFont>
      <p:font typeface="Public Sans" pitchFamily="2" charset="0"/>
      <p:regular r:id="rId28"/>
      <p:bold r:id="rId29"/>
      <p:italic r:id="rId30"/>
      <p:bold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D0DDC327-329F-63FB-AC3C-6BF19EBC8462}" name="Leanne Tregea" initials="LT" userId="S::LEANNE.TREGEA@det.nsw.edu.au::f2e36c9a-d924-466d-9611-e6d4e51869ea" providerId="AD"/>
  <p188:author id="{C461638E-F1F5-7186-9758-0B4A52497F93}" name="Meagan Rodda" initials="MR" userId="S::Meagan.Rodda@det.nsw.edu.au::efecb8de-290d-42b5-96ee-00df0648c086" providerId="AD"/>
  <p188:author id="{40B35DF0-CC9F-3161-6FCF-461AB008E215}" name="Renee Wells" initials="RW" userId="S::RENEE.WELLS@det.nsw.edu.au::e57bdea3-9d1d-4586-abc4-2c5c5bec4591"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212" y="72"/>
      </p:cViewPr>
      <p:guideLst>
        <p:guide orient="horz" pos="2160"/>
        <p:guide pos="3863"/>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1/08/2025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1/08/2025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66DC9-9A12-0687-576C-39F7FF49F6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DEA88-6DDF-34EF-6E6E-AE8C6EF983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E98EDB-775E-6E16-1668-3B21CA89BB0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9C6A98D-28F4-992F-4513-36E5FA996C64}"/>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90063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E31DC-5D04-D15C-A6E6-CBD0F12F0E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D8FAB0-1C1B-8BA4-63EE-D3E4F18968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99FC10-8DFB-FB02-ADF2-9FABAC9C32B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18834B1-5DB5-189F-1280-0E7331C49D84}"/>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471389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29933-D92D-1FE3-FB92-41AEB53803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0F799F-47D7-7377-4CE1-0AD17B8696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681511-D986-78E2-8894-1F02B99ABD0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6DB6100-387B-5E53-949B-794221268A76}"/>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4050644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CB38A-9C86-B198-3D45-FA0DBBD69B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D68188-AB8B-7CC5-666F-A50E64EDC9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A888C-3442-D09C-5995-71148692BA1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B183ECF-5FE9-9341-742C-9FE38FAC547E}"/>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2005247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6FA61-C2C7-46F2-CC59-FDEE6E6B17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4D9D2-07C5-837A-87EA-7D109B9044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1E840-E00E-7EE5-5B19-CC172080B39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D335A63-B82F-91F2-7B16-8F596FC6FA9F}"/>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2902245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0.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Function values and intercepts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Introduction to functions</a:t>
            </a:r>
          </a:p>
        </p:txBody>
      </p:sp>
      <p:pic>
        <p:nvPicPr>
          <p:cNvPr id="4" name="Picture 3">
            <a:extLst>
              <a:ext uri="{FF2B5EF4-FFF2-40B4-BE49-F238E27FC236}">
                <a16:creationId xmlns:a16="http://schemas.microsoft.com/office/drawing/2014/main" id="{ECCA9774-6841-EF53-A83C-2A651854C78A}"/>
              </a:ext>
              <a:ext uri="{C183D7F6-B498-43B3-948B-1728B52AA6E4}">
                <adec:decorative xmlns:adec="http://schemas.microsoft.com/office/drawing/2017/decorative" val="1"/>
              </a:ext>
            </a:extLst>
          </p:cNvPr>
          <p:cNvPicPr>
            <a:picLocks noGrp="1" noChangeAspect="1"/>
          </p:cNvPicPr>
          <p:nvPr/>
        </p:nvPicPr>
        <p:blipFill>
          <a:blip r:embed="rId3">
            <a:extLst>
              <a:ext uri="{28A0092B-C50C-407E-A947-70E740481C1C}">
                <a14:useLocalDpi xmlns:a14="http://schemas.microsoft.com/office/drawing/2010/main" val="0"/>
              </a:ext>
            </a:extLst>
          </a:blip>
          <a:srcRect/>
          <a:stretch>
            <a:fillRect/>
          </a:stretch>
        </p:blipFill>
        <p:spPr>
          <a:xfrm>
            <a:off x="7128000" y="0"/>
            <a:ext cx="5064000" cy="6858000"/>
          </a:xfrm>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9A11A0-B218-AB2E-2739-9461F86E33E1}"/>
              </a:ext>
            </a:extLst>
          </p:cNvPr>
          <p:cNvSpPr>
            <a:spLocks noGrp="1"/>
          </p:cNvSpPr>
          <p:nvPr>
            <p:ph type="title"/>
          </p:nvPr>
        </p:nvSpPr>
        <p:spPr/>
        <p:txBody>
          <a:bodyPr/>
          <a:lstStyle/>
          <a:p>
            <a:r>
              <a:rPr lang="en-AU" dirty="0">
                <a:latin typeface="+mj-lt"/>
              </a:rPr>
              <a:t>Zeroes of a function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A5FD8D4-DEA1-FD09-9674-9A883D6D222C}"/>
                  </a:ext>
                </a:extLst>
              </p:cNvPr>
              <p:cNvSpPr>
                <a:spLocks noGrp="1"/>
              </p:cNvSpPr>
              <p:nvPr>
                <p:ph type="body" sz="quarter" idx="17"/>
              </p:nvPr>
            </p:nvSpPr>
            <p:spPr>
              <a:xfrm>
                <a:off x="360000" y="1567086"/>
                <a:ext cx="7831500" cy="3398203"/>
              </a:xfrm>
            </p:spPr>
            <p:txBody>
              <a:bodyPr/>
              <a:lstStyle/>
              <a:p>
                <a:r>
                  <a:rPr lang="en-AU" dirty="0">
                    <a:latin typeface="+mn-lt"/>
                  </a:rPr>
                  <a:t>A zero of a function is a point where the value of the function is zero. A solution of the equation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=0</m:t>
                    </m:r>
                  </m:oMath>
                </a14:m>
                <a:r>
                  <a:rPr lang="en-AU" dirty="0">
                    <a:latin typeface="+mn-lt"/>
                  </a:rPr>
                  <a:t>.</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oMath>
                    <m:oMath xmlns:m="http://schemas.openxmlformats.org/officeDocument/2006/math">
                      <m:r>
                        <a:rPr lang="en-AU" b="0" i="1" smtClean="0">
                          <a:latin typeface="Cambria Math" panose="02040503050406030204" pitchFamily="18" charset="0"/>
                        </a:rPr>
                        <m:t>0</m:t>
                      </m:r>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oMath>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m:rPr>
                          <m:aln/>
                        </m:rPr>
                        <a:rPr lang="en-AU" b="0" i="1" smtClean="0">
                          <a:latin typeface="Cambria Math" panose="02040503050406030204" pitchFamily="18" charset="0"/>
                        </a:rPr>
                        <m:t>=</m:t>
                      </m:r>
                      <m:r>
                        <a:rPr lang="en-AU" b="0" i="1" smtClean="0">
                          <a:latin typeface="Cambria Math" panose="02040503050406030204" pitchFamily="18" charset="0"/>
                        </a:rPr>
                        <m:t>4</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±2</m:t>
                      </m:r>
                    </m:oMath>
                  </m:oMathPara>
                </a14:m>
                <a:endParaRPr lang="en-AU" dirty="0">
                  <a:latin typeface="+mn-lt"/>
                </a:endParaRPr>
              </a:p>
            </p:txBody>
          </p:sp>
        </mc:Choice>
        <mc:Fallback xmlns="">
          <p:sp>
            <p:nvSpPr>
              <p:cNvPr id="5" name="Text Placeholder 4">
                <a:extLst>
                  <a:ext uri="{FF2B5EF4-FFF2-40B4-BE49-F238E27FC236}">
                    <a16:creationId xmlns:a16="http://schemas.microsoft.com/office/drawing/2014/main" id="{DA5FD8D4-DEA1-FD09-9674-9A883D6D222C}"/>
                  </a:ext>
                </a:extLst>
              </p:cNvPr>
              <p:cNvSpPr>
                <a:spLocks noGrp="1" noRot="1" noChangeAspect="1" noMove="1" noResize="1" noEditPoints="1" noAdjustHandles="1" noChangeArrowheads="1" noChangeShapeType="1" noTextEdit="1"/>
              </p:cNvSpPr>
              <p:nvPr>
                <p:ph type="body" sz="quarter" idx="17"/>
              </p:nvPr>
            </p:nvSpPr>
            <p:spPr>
              <a:xfrm>
                <a:off x="360000" y="1567086"/>
                <a:ext cx="7831500" cy="3398203"/>
              </a:xfrm>
              <a:blipFill>
                <a:blip r:embed="rId3"/>
                <a:stretch>
                  <a:fillRect l="-1946" r="-778"/>
                </a:stretch>
              </a:blipFill>
            </p:spPr>
            <p:txBody>
              <a:bodyPr/>
              <a:lstStyle/>
              <a:p>
                <a:r>
                  <a:rPr lang="en-AU">
                    <a:noFill/>
                  </a:rPr>
                  <a:t> </a:t>
                </a:r>
              </a:p>
            </p:txBody>
          </p:sp>
        </mc:Fallback>
      </mc:AlternateContent>
      <p:grpSp>
        <p:nvGrpSpPr>
          <p:cNvPr id="4" name="Group 3" descr="The graph of 𝑓(𝑥)=𝑥^2−4&#10;with (-2,0) and (2,0) plotted.">
            <a:extLst>
              <a:ext uri="{FF2B5EF4-FFF2-40B4-BE49-F238E27FC236}">
                <a16:creationId xmlns:a16="http://schemas.microsoft.com/office/drawing/2014/main" id="{DBFC7348-2219-0B2C-F682-C63D0D854C9E}"/>
              </a:ext>
            </a:extLst>
          </p:cNvPr>
          <p:cNvGrpSpPr/>
          <p:nvPr/>
        </p:nvGrpSpPr>
        <p:grpSpPr>
          <a:xfrm>
            <a:off x="8282940" y="982520"/>
            <a:ext cx="3848100" cy="5354396"/>
            <a:chOff x="8282940" y="982520"/>
            <a:chExt cx="3848100" cy="5354396"/>
          </a:xfrm>
        </p:grpSpPr>
        <p:pic>
          <p:nvPicPr>
            <p:cNvPr id="11" name="Picture 10" descr="The graph of y=x^2-4.">
              <a:extLst>
                <a:ext uri="{FF2B5EF4-FFF2-40B4-BE49-F238E27FC236}">
                  <a16:creationId xmlns:a16="http://schemas.microsoft.com/office/drawing/2014/main" id="{41E32C98-C767-F46E-36B2-8364F3AFBE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82940" y="1084685"/>
              <a:ext cx="3756660" cy="5252231"/>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7D50D50-8637-5D84-4349-248D53C07934}"/>
                    </a:ext>
                  </a:extLst>
                </p:cNvPr>
                <p:cNvSpPr txBox="1"/>
                <p:nvPr/>
              </p:nvSpPr>
              <p:spPr>
                <a:xfrm>
                  <a:off x="10441832" y="982520"/>
                  <a:ext cx="1689208" cy="516165"/>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−4</m:t>
                        </m:r>
                      </m:oMath>
                    </m:oMathPara>
                  </a14:m>
                  <a:endParaRPr lang="en-AU" sz="1800" dirty="0"/>
                </a:p>
              </p:txBody>
            </p:sp>
          </mc:Choice>
          <mc:Fallback xmlns="">
            <p:sp>
              <p:nvSpPr>
                <p:cNvPr id="6" name="TextBox 5">
                  <a:extLst>
                    <a:ext uri="{FF2B5EF4-FFF2-40B4-BE49-F238E27FC236}">
                      <a16:creationId xmlns:a16="http://schemas.microsoft.com/office/drawing/2014/main" id="{37D50D50-8637-5D84-4349-248D53C07934}"/>
                    </a:ext>
                  </a:extLst>
                </p:cNvPr>
                <p:cNvSpPr txBox="1">
                  <a:spLocks noRot="1" noChangeAspect="1" noMove="1" noResize="1" noEditPoints="1" noAdjustHandles="1" noChangeArrowheads="1" noChangeShapeType="1" noTextEdit="1"/>
                </p:cNvSpPr>
                <p:nvPr/>
              </p:nvSpPr>
              <p:spPr>
                <a:xfrm>
                  <a:off x="10441832" y="982520"/>
                  <a:ext cx="1689208" cy="516165"/>
                </a:xfrm>
                <a:prstGeom prst="rect">
                  <a:avLst/>
                </a:prstGeom>
                <a:blipFill>
                  <a:blip r:embed="rId5"/>
                  <a:stretch>
                    <a:fillRect/>
                  </a:stretch>
                </a:blipFill>
              </p:spPr>
              <p:txBody>
                <a:bodyPr/>
                <a:lstStyle/>
                <a:p>
                  <a:r>
                    <a:rPr lang="en-AU">
                      <a:noFill/>
                    </a:rPr>
                    <a:t> </a:t>
                  </a:r>
                </a:p>
              </p:txBody>
            </p:sp>
          </mc:Fallback>
        </mc:AlternateContent>
        <p:sp>
          <p:nvSpPr>
            <p:cNvPr id="7" name="Oval 6" descr="The graph of y=x^2-4.">
              <a:extLst>
                <a:ext uri="{FF2B5EF4-FFF2-40B4-BE49-F238E27FC236}">
                  <a16:creationId xmlns:a16="http://schemas.microsoft.com/office/drawing/2014/main" id="{47544C81-6A64-75D2-944D-70CFF6DF7831}"/>
                </a:ext>
              </a:extLst>
            </p:cNvPr>
            <p:cNvSpPr/>
            <p:nvPr/>
          </p:nvSpPr>
          <p:spPr>
            <a:xfrm>
              <a:off x="9430932" y="4119419"/>
              <a:ext cx="71437" cy="71438"/>
            </a:xfrm>
            <a:prstGeom prst="ellipse">
              <a:avLst/>
            </a:prstGeom>
            <a:solidFill>
              <a:schemeClr val="tx2"/>
            </a:solidFill>
            <a:ln>
              <a:solidFill>
                <a:schemeClr val="tx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8" name="Oval 7" descr="The graph of y=x^2-4.">
              <a:extLst>
                <a:ext uri="{FF2B5EF4-FFF2-40B4-BE49-F238E27FC236}">
                  <a16:creationId xmlns:a16="http://schemas.microsoft.com/office/drawing/2014/main" id="{F37DE045-E612-D1A3-209D-86EFC6F4E25A}"/>
                </a:ext>
              </a:extLst>
            </p:cNvPr>
            <p:cNvSpPr/>
            <p:nvPr/>
          </p:nvSpPr>
          <p:spPr>
            <a:xfrm>
              <a:off x="10735266" y="4119419"/>
              <a:ext cx="71437" cy="71438"/>
            </a:xfrm>
            <a:prstGeom prst="ellipse">
              <a:avLst/>
            </a:prstGeom>
            <a:solidFill>
              <a:schemeClr val="tx2"/>
            </a:solidFill>
            <a:ln>
              <a:solidFill>
                <a:schemeClr val="tx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dirty="0"/>
            </a:p>
          </p:txBody>
        </p:sp>
      </p:grpSp>
      <p:sp>
        <p:nvSpPr>
          <p:cNvPr id="2" name="Slide Number Placeholder 1">
            <a:extLst>
              <a:ext uri="{FF2B5EF4-FFF2-40B4-BE49-F238E27FC236}">
                <a16:creationId xmlns:a16="http://schemas.microsoft.com/office/drawing/2014/main" id="{F27F94C0-71CF-F69C-136F-F8EA4F9941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421109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797B0-2104-15DF-7A08-64A3C6533C5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BB7C7F87-C805-3683-19B9-EF916CCD5BB4}"/>
                  </a:ext>
                </a:extLst>
              </p:cNvPr>
              <p:cNvSpPr>
                <a:spLocks noGrp="1"/>
              </p:cNvSpPr>
              <p:nvPr>
                <p:ph type="title"/>
              </p:nvPr>
            </p:nvSpPr>
            <p:spPr/>
            <p:txBody>
              <a:bodyPr/>
              <a:lstStyle/>
              <a:p>
                <a14:m>
                  <m:oMath xmlns:m="http://schemas.openxmlformats.org/officeDocument/2006/math">
                    <m:r>
                      <a:rPr lang="en-AU" b="0" i="1" smtClean="0">
                        <a:latin typeface="Cambria Math" panose="02040503050406030204" pitchFamily="18" charset="0"/>
                      </a:rPr>
                      <m:t>𝑦</m:t>
                    </m:r>
                  </m:oMath>
                </a14:m>
                <a:r>
                  <a:rPr lang="en-AU" dirty="0">
                    <a:latin typeface="+mj-lt"/>
                  </a:rPr>
                  <a:t>-intercept</a:t>
                </a:r>
              </a:p>
            </p:txBody>
          </p:sp>
        </mc:Choice>
        <mc:Fallback xmlns="">
          <p:sp>
            <p:nvSpPr>
              <p:cNvPr id="3" name="Title 2">
                <a:extLst>
                  <a:ext uri="{FF2B5EF4-FFF2-40B4-BE49-F238E27FC236}">
                    <a16:creationId xmlns:a16="http://schemas.microsoft.com/office/drawing/2014/main" id="{BB7C7F87-C805-3683-19B9-EF916CCD5BB4}"/>
                  </a:ext>
                </a:extLst>
              </p:cNvPr>
              <p:cNvSpPr>
                <a:spLocks noGrp="1" noRot="1" noChangeAspect="1" noMove="1" noResize="1" noEditPoints="1" noAdjustHandles="1" noChangeArrowheads="1" noChangeShapeType="1" noTextEdit="1"/>
              </p:cNvSpPr>
              <p:nvPr>
                <p:ph type="title"/>
              </p:nvPr>
            </p:nvSpPr>
            <p:spPr>
              <a:blipFill>
                <a:blip r:embed="rId2"/>
                <a:stretch>
                  <a:fillRect l="-106" t="-35556" b="-41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F72DBED-41C8-AD9C-B8FE-DB68F77A9923}"/>
                  </a:ext>
                </a:extLst>
              </p:cNvPr>
              <p:cNvSpPr>
                <a:spLocks noGrp="1"/>
              </p:cNvSpPr>
              <p:nvPr>
                <p:ph type="body" sz="quarter" idx="17"/>
              </p:nvPr>
            </p:nvSpPr>
            <p:spPr>
              <a:xfrm>
                <a:off x="360000" y="1567086"/>
                <a:ext cx="7851503" cy="4807835"/>
              </a:xfrm>
            </p:spPr>
            <p:txBody>
              <a:bodyPr/>
              <a:lstStyle/>
              <a:p>
                <a:r>
                  <a:rPr lang="en-AU" sz="2000" dirty="0">
                    <a:latin typeface="+mn-lt"/>
                    <a:ea typeface="Calibri" panose="020F0502020204030204" pitchFamily="34" charset="0"/>
                  </a:rPr>
                  <a:t>The </a:t>
                </a:r>
                <a14:m>
                  <m:oMath xmlns:m="http://schemas.openxmlformats.org/officeDocument/2006/math">
                    <m:r>
                      <a:rPr lang="en-AU" sz="2000" b="0" i="1" smtClean="0">
                        <a:latin typeface="Cambria Math" panose="02040503050406030204" pitchFamily="18" charset="0"/>
                        <a:ea typeface="Calibri" panose="020F0502020204030204" pitchFamily="34" charset="0"/>
                      </a:rPr>
                      <m:t>𝑦</m:t>
                    </m:r>
                  </m:oMath>
                </a14:m>
                <a:r>
                  <a:rPr lang="en-AU" sz="2000" dirty="0">
                    <a:latin typeface="+mn-lt"/>
                    <a:ea typeface="Calibri" panose="020F0502020204030204" pitchFamily="34" charset="0"/>
                  </a:rPr>
                  <a:t>-intercept is the point at which a curve crosses the </a:t>
                </a:r>
                <a14:m>
                  <m:oMath xmlns:m="http://schemas.openxmlformats.org/officeDocument/2006/math">
                    <m:r>
                      <a:rPr lang="en-AU" sz="2000" b="0" i="1" smtClean="0">
                        <a:latin typeface="Cambria Math" panose="02040503050406030204" pitchFamily="18" charset="0"/>
                        <a:ea typeface="Calibri" panose="020F0502020204030204" pitchFamily="34" charset="0"/>
                      </a:rPr>
                      <m:t>𝑦</m:t>
                    </m:r>
                  </m:oMath>
                </a14:m>
                <a:r>
                  <a:rPr lang="en-AU" sz="2000" dirty="0">
                    <a:latin typeface="+mn-lt"/>
                    <a:ea typeface="Calibri" panose="020F0502020204030204" pitchFamily="34" charset="0"/>
                  </a:rPr>
                  <a:t>-axis. </a:t>
                </a:r>
              </a:p>
              <a:p>
                <a:r>
                  <a:rPr lang="en-AU" dirty="0">
                    <a:latin typeface="+mn-lt"/>
                    <a:ea typeface="Calibri" panose="020F0502020204030204" pitchFamily="34" charset="0"/>
                  </a:rPr>
                  <a:t>T</a:t>
                </a:r>
                <a:r>
                  <a:rPr lang="en-AU" sz="2000" dirty="0">
                    <a:latin typeface="+mn-lt"/>
                    <a:ea typeface="Calibri" panose="020F0502020204030204" pitchFamily="34" charset="0"/>
                  </a:rPr>
                  <a:t>he </a:t>
                </a:r>
                <a14:m>
                  <m:oMath xmlns:m="http://schemas.openxmlformats.org/officeDocument/2006/math">
                    <m:r>
                      <a:rPr lang="en-AU" sz="2000" i="1" dirty="0" smtClean="0">
                        <a:latin typeface="Cambria Math" panose="02040503050406030204" pitchFamily="18" charset="0"/>
                        <a:ea typeface="Calibri" panose="020F0502020204030204" pitchFamily="34" charset="0"/>
                      </a:rPr>
                      <m:t>𝑦</m:t>
                    </m:r>
                  </m:oMath>
                </a14:m>
                <a:r>
                  <a:rPr lang="en-AU" sz="2000" dirty="0">
                    <a:latin typeface="+mn-lt"/>
                    <a:ea typeface="Calibri" panose="020F0502020204030204" pitchFamily="34" charset="0"/>
                  </a:rPr>
                  <a:t>-intercept is </a:t>
                </a:r>
                <a14:m>
                  <m:oMath xmlns:m="http://schemas.openxmlformats.org/officeDocument/2006/math">
                    <m:r>
                      <a:rPr lang="en-AU" sz="2000" i="1">
                        <a:latin typeface="Cambria Math" panose="02040503050406030204" pitchFamily="18" charset="0"/>
                        <a:ea typeface="Calibri" panose="020F0502020204030204" pitchFamily="34" charset="0"/>
                      </a:rPr>
                      <m:t>𝑓</m:t>
                    </m:r>
                    <m:d>
                      <m:dPr>
                        <m:ctrlPr>
                          <a:rPr lang="en-AU" sz="2000" i="1">
                            <a:latin typeface="Cambria Math" panose="02040503050406030204" pitchFamily="18" charset="0"/>
                            <a:ea typeface="Calibri" panose="020F0502020204030204" pitchFamily="34" charset="0"/>
                          </a:rPr>
                        </m:ctrlPr>
                      </m:dPr>
                      <m:e>
                        <m:r>
                          <a:rPr lang="en-AU" sz="2000" i="1">
                            <a:latin typeface="Cambria Math" panose="02040503050406030204" pitchFamily="18" charset="0"/>
                            <a:ea typeface="Calibri" panose="020F0502020204030204" pitchFamily="34" charset="0"/>
                          </a:rPr>
                          <m:t>0</m:t>
                        </m:r>
                      </m:e>
                    </m:d>
                  </m:oMath>
                </a14:m>
                <a:r>
                  <a:rPr lang="en-AU" b="0" dirty="0">
                    <a:latin typeface="+mn-lt"/>
                  </a:rPr>
                  <a:t>, that is, the value of </a:t>
                </a:r>
                <a14:m>
                  <m:oMath xmlns:m="http://schemas.openxmlformats.org/officeDocument/2006/math">
                    <m:r>
                      <a:rPr lang="en-AU" b="0" i="1" smtClean="0">
                        <a:latin typeface="Cambria Math" panose="02040503050406030204" pitchFamily="18" charset="0"/>
                      </a:rPr>
                      <m:t>𝑦</m:t>
                    </m:r>
                  </m:oMath>
                </a14:m>
                <a:r>
                  <a:rPr lang="en-AU" b="0" dirty="0">
                    <a:latin typeface="+mn-lt"/>
                  </a:rPr>
                  <a:t> when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=0</m:t>
                    </m:r>
                  </m:oMath>
                </a14:m>
                <a:r>
                  <a:rPr lang="en-AU" b="0" dirty="0">
                    <a:latin typeface="+mn-lt"/>
                  </a:rPr>
                  <a:t>.</a:t>
                </a:r>
                <a:endParaRPr lang="en-AU" b="0" i="1"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0</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0</m:t>
                          </m:r>
                        </m:e>
                        <m:sup>
                          <m:r>
                            <a:rPr lang="en-AU" b="0" i="1" smtClean="0">
                              <a:latin typeface="Cambria Math" panose="02040503050406030204" pitchFamily="18" charset="0"/>
                            </a:rPr>
                            <m:t>2</m:t>
                          </m:r>
                        </m:sup>
                      </m:sSup>
                      <m:r>
                        <a:rPr lang="en-AU" b="0" i="1" smtClean="0">
                          <a:latin typeface="Cambria Math" panose="02040503050406030204" pitchFamily="18" charset="0"/>
                        </a:rPr>
                        <m:t>−4</m:t>
                      </m:r>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0</m:t>
                          </m:r>
                        </m:e>
                      </m:d>
                      <m:r>
                        <a:rPr lang="en-AU" b="0" i="1" smtClean="0">
                          <a:latin typeface="Cambria Math" panose="02040503050406030204" pitchFamily="18" charset="0"/>
                        </a:rPr>
                        <m:t>=−4</m:t>
                      </m:r>
                    </m:oMath>
                  </m:oMathPara>
                </a14:m>
                <a:endParaRPr lang="en-AU" dirty="0">
                  <a:latin typeface="+mn-lt"/>
                </a:endParaRPr>
              </a:p>
              <a:p>
                <a14:m>
                  <m:oMath xmlns:m="http://schemas.openxmlformats.org/officeDocument/2006/math">
                    <m:r>
                      <a:rPr lang="en-AU" b="0" i="1" smtClean="0">
                        <a:latin typeface="Cambria Math" panose="02040503050406030204" pitchFamily="18" charset="0"/>
                      </a:rPr>
                      <m:t>∴</m:t>
                    </m:r>
                  </m:oMath>
                </a14:m>
                <a:r>
                  <a:rPr lang="en-AU" dirty="0">
                    <a:latin typeface="+mn-lt"/>
                  </a:rPr>
                  <a:t> The </a:t>
                </a:r>
                <a14:m>
                  <m:oMath xmlns:m="http://schemas.openxmlformats.org/officeDocument/2006/math">
                    <m:r>
                      <a:rPr lang="en-AU" b="0" i="1" smtClean="0">
                        <a:latin typeface="Cambria Math" panose="02040503050406030204" pitchFamily="18" charset="0"/>
                      </a:rPr>
                      <m:t>𝑦</m:t>
                    </m:r>
                  </m:oMath>
                </a14:m>
                <a:r>
                  <a:rPr lang="en-AU" dirty="0">
                    <a:latin typeface="+mn-lt"/>
                  </a:rPr>
                  <a:t>-intercept is </a:t>
                </a:r>
                <a14:m>
                  <m:oMath xmlns:m="http://schemas.openxmlformats.org/officeDocument/2006/math">
                    <m:r>
                      <a:rPr lang="en-AU" b="0" i="1" smtClean="0">
                        <a:latin typeface="Cambria Math" panose="02040503050406030204" pitchFamily="18" charset="0"/>
                      </a:rPr>
                      <m:t>−4</m:t>
                    </m:r>
                  </m:oMath>
                </a14:m>
                <a:r>
                  <a:rPr lang="en-AU" dirty="0">
                    <a:latin typeface="+mn-lt"/>
                  </a:rPr>
                  <a:t>.</a:t>
                </a:r>
              </a:p>
            </p:txBody>
          </p:sp>
        </mc:Choice>
        <mc:Fallback xmlns="">
          <p:sp>
            <p:nvSpPr>
              <p:cNvPr id="5" name="Text Placeholder 4">
                <a:extLst>
                  <a:ext uri="{FF2B5EF4-FFF2-40B4-BE49-F238E27FC236}">
                    <a16:creationId xmlns:a16="http://schemas.microsoft.com/office/drawing/2014/main" id="{AF72DBED-41C8-AD9C-B8FE-DB68F77A9923}"/>
                  </a:ext>
                </a:extLst>
              </p:cNvPr>
              <p:cNvSpPr>
                <a:spLocks noGrp="1" noRot="1" noChangeAspect="1" noMove="1" noResize="1" noEditPoints="1" noAdjustHandles="1" noChangeArrowheads="1" noChangeShapeType="1" noTextEdit="1"/>
              </p:cNvSpPr>
              <p:nvPr>
                <p:ph type="body" sz="quarter" idx="17"/>
              </p:nvPr>
            </p:nvSpPr>
            <p:spPr>
              <a:xfrm>
                <a:off x="360000" y="1567086"/>
                <a:ext cx="7851503" cy="4807835"/>
              </a:xfrm>
              <a:blipFill>
                <a:blip r:embed="rId3"/>
                <a:stretch>
                  <a:fillRect l="-1941"/>
                </a:stretch>
              </a:blipFill>
            </p:spPr>
            <p:txBody>
              <a:bodyPr/>
              <a:lstStyle/>
              <a:p>
                <a:r>
                  <a:rPr lang="en-AU">
                    <a:noFill/>
                  </a:rPr>
                  <a:t> </a:t>
                </a:r>
              </a:p>
            </p:txBody>
          </p:sp>
        </mc:Fallback>
      </mc:AlternateContent>
      <p:grpSp>
        <p:nvGrpSpPr>
          <p:cNvPr id="4" name="Group 3" descr="The graph of y=x^2-4 with (0,-4) plotted.">
            <a:extLst>
              <a:ext uri="{FF2B5EF4-FFF2-40B4-BE49-F238E27FC236}">
                <a16:creationId xmlns:a16="http://schemas.microsoft.com/office/drawing/2014/main" id="{24A8094E-B625-09EF-EB13-9B460B4FBCCD}"/>
              </a:ext>
            </a:extLst>
          </p:cNvPr>
          <p:cNvGrpSpPr/>
          <p:nvPr/>
        </p:nvGrpSpPr>
        <p:grpSpPr>
          <a:xfrm>
            <a:off x="8282940" y="982520"/>
            <a:ext cx="3848100" cy="5354396"/>
            <a:chOff x="8282940" y="982520"/>
            <a:chExt cx="3848100" cy="5354396"/>
          </a:xfrm>
        </p:grpSpPr>
        <p:pic>
          <p:nvPicPr>
            <p:cNvPr id="12" name="Picture 11">
              <a:extLst>
                <a:ext uri="{FF2B5EF4-FFF2-40B4-BE49-F238E27FC236}">
                  <a16:creationId xmlns:a16="http://schemas.microsoft.com/office/drawing/2014/main" id="{97DE4939-A233-FF17-A683-14E205D6C6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82940" y="1084685"/>
              <a:ext cx="3756660" cy="5252231"/>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C0D51BF-AA6F-F7B2-E023-24493D8BA0CA}"/>
                    </a:ext>
                  </a:extLst>
                </p:cNvPr>
                <p:cNvSpPr txBox="1"/>
                <p:nvPr/>
              </p:nvSpPr>
              <p:spPr>
                <a:xfrm>
                  <a:off x="10441832" y="982520"/>
                  <a:ext cx="1689208" cy="516165"/>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−4</m:t>
                        </m:r>
                      </m:oMath>
                    </m:oMathPara>
                  </a14:m>
                  <a:endParaRPr lang="en-AU" sz="1800" dirty="0"/>
                </a:p>
              </p:txBody>
            </p:sp>
          </mc:Choice>
          <mc:Fallback xmlns="">
            <p:sp>
              <p:nvSpPr>
                <p:cNvPr id="6" name="TextBox 5">
                  <a:extLst>
                    <a:ext uri="{FF2B5EF4-FFF2-40B4-BE49-F238E27FC236}">
                      <a16:creationId xmlns:a16="http://schemas.microsoft.com/office/drawing/2014/main" id="{8C0D51BF-AA6F-F7B2-E023-24493D8BA0CA}"/>
                    </a:ext>
                  </a:extLst>
                </p:cNvPr>
                <p:cNvSpPr txBox="1">
                  <a:spLocks noRot="1" noChangeAspect="1" noMove="1" noResize="1" noEditPoints="1" noAdjustHandles="1" noChangeArrowheads="1" noChangeShapeType="1" noTextEdit="1"/>
                </p:cNvSpPr>
                <p:nvPr/>
              </p:nvSpPr>
              <p:spPr>
                <a:xfrm>
                  <a:off x="10441832" y="982520"/>
                  <a:ext cx="1689208" cy="516165"/>
                </a:xfrm>
                <a:prstGeom prst="rect">
                  <a:avLst/>
                </a:prstGeom>
                <a:blipFill>
                  <a:blip r:embed="rId5"/>
                  <a:stretch>
                    <a:fillRect/>
                  </a:stretch>
                </a:blipFill>
              </p:spPr>
              <p:txBody>
                <a:bodyPr/>
                <a:lstStyle/>
                <a:p>
                  <a:r>
                    <a:rPr lang="en-AU">
                      <a:noFill/>
                    </a:rPr>
                    <a:t> </a:t>
                  </a:r>
                </a:p>
              </p:txBody>
            </p:sp>
          </mc:Fallback>
        </mc:AlternateContent>
        <p:sp>
          <p:nvSpPr>
            <p:cNvPr id="8" name="Oval 7" descr="The graph of y=x^2-4.">
              <a:extLst>
                <a:ext uri="{FF2B5EF4-FFF2-40B4-BE49-F238E27FC236}">
                  <a16:creationId xmlns:a16="http://schemas.microsoft.com/office/drawing/2014/main" id="{A2F0A03B-0213-61E2-22A6-CFCEDE1F2D4E}"/>
                </a:ext>
              </a:extLst>
            </p:cNvPr>
            <p:cNvSpPr/>
            <p:nvPr/>
          </p:nvSpPr>
          <p:spPr>
            <a:xfrm>
              <a:off x="10089833" y="5430982"/>
              <a:ext cx="71437" cy="71438"/>
            </a:xfrm>
            <a:prstGeom prst="ellipse">
              <a:avLst/>
            </a:prstGeom>
            <a:solidFill>
              <a:schemeClr val="tx2"/>
            </a:solidFill>
            <a:ln>
              <a:solidFill>
                <a:schemeClr val="tx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dirty="0"/>
            </a:p>
          </p:txBody>
        </p:sp>
      </p:grpSp>
      <p:sp>
        <p:nvSpPr>
          <p:cNvPr id="2" name="Slide Number Placeholder 1">
            <a:extLst>
              <a:ext uri="{FF2B5EF4-FFF2-40B4-BE49-F238E27FC236}">
                <a16:creationId xmlns:a16="http://schemas.microsoft.com/office/drawing/2014/main" id="{4AA6F2D6-F3A9-62E5-9618-643D7E8AFE6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36305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latin typeface="+mj-lt"/>
              </a:rPr>
              <a:t>Graphing functions (1)</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59999" y="1451931"/>
                <a:ext cx="11420520" cy="435218"/>
              </a:xfrm>
            </p:spPr>
            <p:txBody>
              <a:bodyPr/>
              <a:lstStyle/>
              <a:p>
                <a:r>
                  <a:rPr lang="en-AU" sz="1800" dirty="0">
                    <a:latin typeface="+mn-lt"/>
                  </a:rPr>
                  <a:t>For the function </a:t>
                </a:r>
                <a14:m>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−2</m:t>
                    </m:r>
                  </m:oMath>
                </a14:m>
                <a:r>
                  <a:rPr lang="en-AU" sz="1800" dirty="0">
                    <a:latin typeface="+mn-lt"/>
                  </a:rPr>
                  <a:t>, find </a:t>
                </a:r>
                <a14:m>
                  <m:oMath xmlns:m="http://schemas.openxmlformats.org/officeDocument/2006/math">
                    <m:r>
                      <a:rPr lang="en-AU" sz="1800" i="1" dirty="0" smtClean="0">
                        <a:latin typeface="Cambria Math" panose="02040503050406030204" pitchFamily="18" charset="0"/>
                      </a:rPr>
                      <m:t>𝑓</m:t>
                    </m:r>
                    <m:r>
                      <a:rPr lang="en-AU" sz="1800" i="1" dirty="0" smtClean="0">
                        <a:latin typeface="Cambria Math" panose="02040503050406030204" pitchFamily="18" charset="0"/>
                      </a:rPr>
                      <m:t>(0)</m:t>
                    </m:r>
                  </m:oMath>
                </a14:m>
                <a:r>
                  <a:rPr lang="en-AU" sz="1800" dirty="0">
                    <a:latin typeface="+mn-lt"/>
                  </a:rPr>
                  <a:t> and the zero of the function, then use these to graph the function.</a:t>
                </a:r>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359999" y="1451931"/>
                <a:ext cx="11420520" cy="435218"/>
              </a:xfrm>
              <a:blipFill>
                <a:blip r:embed="rId3"/>
                <a:stretch>
                  <a:fillRect l="-1228" b="-16667"/>
                </a:stretch>
              </a:blipFill>
            </p:spPr>
            <p:txBody>
              <a:bodyPr/>
              <a:lstStyle/>
              <a:p>
                <a:r>
                  <a:rPr lang="en-AU">
                    <a:noFill/>
                  </a:rPr>
                  <a:t> </a:t>
                </a:r>
              </a:p>
            </p:txBody>
          </p:sp>
        </mc:Fallback>
      </mc:AlternateContent>
      <p:sp>
        <p:nvSpPr>
          <p:cNvPr id="12" name="Speech Bubble: Rectangle with Corners Rounded 11">
            <a:extLst>
              <a:ext uri="{FF2B5EF4-FFF2-40B4-BE49-F238E27FC236}">
                <a16:creationId xmlns:a16="http://schemas.microsoft.com/office/drawing/2014/main" id="{9E15049D-87A5-B74A-D193-1BB1E49146F9}"/>
              </a:ext>
            </a:extLst>
          </p:cNvPr>
          <p:cNvSpPr/>
          <p:nvPr/>
        </p:nvSpPr>
        <p:spPr>
          <a:xfrm>
            <a:off x="1918702" y="2069581"/>
            <a:ext cx="3319829" cy="819538"/>
          </a:xfrm>
          <a:prstGeom prst="wedgeRoundRectCallout">
            <a:avLst>
              <a:gd name="adj1" fmla="val -20735"/>
              <a:gd name="adj2" fmla="val -824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600" dirty="0"/>
              <a:t>How do you know what type of graph this function will be? </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25BCA8E-92AE-AC97-4919-1DA1241B3E8E}"/>
                  </a:ext>
                </a:extLst>
              </p:cNvPr>
              <p:cNvSpPr txBox="1"/>
              <p:nvPr/>
            </p:nvSpPr>
            <p:spPr>
              <a:xfrm>
                <a:off x="960153" y="3159751"/>
                <a:ext cx="2017291" cy="1654915"/>
              </a:xfrm>
              <a:prstGeom prst="rect">
                <a:avLst/>
              </a:prstGeom>
              <a:noFill/>
            </p:spPr>
            <p:txBody>
              <a:bodyPr wrap="square" lIns="0" tIns="0" rIns="0" bIns="0" rtlCol="0">
                <a:noAutofit/>
              </a:bodyPr>
              <a:lstStyle/>
              <a:p>
                <a:pPr>
                  <a:lnSpc>
                    <a:spcPct val="150000"/>
                  </a:lnSpc>
                  <a:spcAft>
                    <a:spcPts val="1200"/>
                  </a:spcAft>
                </a:pPr>
                <a14:m>
                  <m:oMath xmlns:m="http://schemas.openxmlformats.org/officeDocument/2006/math">
                    <m:r>
                      <a:rPr lang="en-AU" sz="2000" b="1" i="1" smtClean="0">
                        <a:latin typeface="Cambria Math" panose="02040503050406030204" pitchFamily="18" charset="0"/>
                      </a:rPr>
                      <m:t>𝒙</m:t>
                    </m:r>
                  </m:oMath>
                </a14:m>
                <a:r>
                  <a:rPr lang="en-AU" sz="2000" b="1" dirty="0">
                    <a:latin typeface="+mj-lt"/>
                  </a:rPr>
                  <a:t>-intercept</a:t>
                </a:r>
                <a:r>
                  <a:rPr lang="en-AU" sz="2000" dirty="0">
                    <a:latin typeface="+mj-lt"/>
                  </a:rPr>
                  <a:t> </a:t>
                </a:r>
              </a:p>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0</m:t>
                          </m:r>
                        </m:e>
                      </m:d>
                      <m:r>
                        <m:rPr>
                          <m:aln/>
                        </m:rPr>
                        <a:rPr lang="en-AU" sz="1800" b="0" i="1" smtClean="0">
                          <a:latin typeface="Cambria Math" panose="02040503050406030204" pitchFamily="18" charset="0"/>
                        </a:rPr>
                        <m:t>=</m:t>
                      </m:r>
                      <m:r>
                        <a:rPr lang="en-AU" sz="1800" b="0" i="1" smtClean="0">
                          <a:latin typeface="Cambria Math" panose="02040503050406030204" pitchFamily="18" charset="0"/>
                        </a:rPr>
                        <m:t>3×0−2</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−2</m:t>
                      </m:r>
                    </m:oMath>
                  </m:oMathPara>
                </a14:m>
                <a:endParaRPr lang="en-AU" sz="1800" dirty="0"/>
              </a:p>
            </p:txBody>
          </p:sp>
        </mc:Choice>
        <mc:Fallback xmlns="">
          <p:sp>
            <p:nvSpPr>
              <p:cNvPr id="9" name="TextBox 8">
                <a:extLst>
                  <a:ext uri="{FF2B5EF4-FFF2-40B4-BE49-F238E27FC236}">
                    <a16:creationId xmlns:a16="http://schemas.microsoft.com/office/drawing/2014/main" id="{425BCA8E-92AE-AC97-4919-1DA1241B3E8E}"/>
                  </a:ext>
                </a:extLst>
              </p:cNvPr>
              <p:cNvSpPr txBox="1">
                <a:spLocks noRot="1" noChangeAspect="1" noMove="1" noResize="1" noEditPoints="1" noAdjustHandles="1" noChangeArrowheads="1" noChangeShapeType="1" noTextEdit="1"/>
              </p:cNvSpPr>
              <p:nvPr/>
            </p:nvSpPr>
            <p:spPr>
              <a:xfrm>
                <a:off x="960153" y="3159751"/>
                <a:ext cx="2017291" cy="1654915"/>
              </a:xfrm>
              <a:prstGeom prst="rect">
                <a:avLst/>
              </a:prstGeom>
              <a:blipFill>
                <a:blip r:embed="rId5"/>
                <a:stretch>
                  <a:fillRect l="-3333"/>
                </a:stretch>
              </a:blipFill>
            </p:spPr>
            <p:txBody>
              <a:bodyPr/>
              <a:lstStyle/>
              <a:p>
                <a:r>
                  <a:rPr lang="en-AU">
                    <a:noFill/>
                  </a:rPr>
                  <a:t> </a:t>
                </a:r>
              </a:p>
            </p:txBody>
          </p:sp>
        </mc:Fallback>
      </mc:AlternateContent>
      <p:cxnSp>
        <p:nvCxnSpPr>
          <p:cNvPr id="7" name="Straight Connector 6">
            <a:extLst>
              <a:ext uri="{FF2B5EF4-FFF2-40B4-BE49-F238E27FC236}">
                <a16:creationId xmlns:a16="http://schemas.microsoft.com/office/drawing/2014/main" id="{284EDBDB-7CFA-AAEC-BD4C-268C10A30C97}"/>
              </a:ext>
              <a:ext uri="{C183D7F6-B498-43B3-948B-1728B52AA6E4}">
                <adec:decorative xmlns:adec="http://schemas.microsoft.com/office/drawing/2017/decorative" val="1"/>
              </a:ext>
            </a:extLst>
          </p:cNvPr>
          <p:cNvCxnSpPr/>
          <p:nvPr/>
        </p:nvCxnSpPr>
        <p:spPr>
          <a:xfrm>
            <a:off x="3125964" y="3122759"/>
            <a:ext cx="0" cy="32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9923BE1B-331A-A446-1105-FC54617E52CD}"/>
                  </a:ext>
                </a:extLst>
              </p:cNvPr>
              <p:cNvSpPr txBox="1">
                <a:spLocks/>
              </p:cNvSpPr>
              <p:nvPr/>
            </p:nvSpPr>
            <p:spPr>
              <a:xfrm>
                <a:off x="3762375" y="3176967"/>
                <a:ext cx="1536931" cy="342903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b="1" i="1" smtClean="0">
                        <a:latin typeface="Cambria Math" panose="02040503050406030204" pitchFamily="18" charset="0"/>
                      </a:rPr>
                      <m:t>𝒚</m:t>
                    </m:r>
                  </m:oMath>
                </a14:m>
                <a:r>
                  <a:rPr lang="en-AU" b="1" dirty="0">
                    <a:latin typeface="+mj-lt"/>
                  </a:rPr>
                  <a:t>-intercept</a:t>
                </a:r>
                <a:r>
                  <a:rPr lang="en-AU" dirty="0">
                    <a:latin typeface="+mj-lt"/>
                  </a:rPr>
                  <a:t> </a:t>
                </a:r>
              </a:p>
              <a:p>
                <a:pPr/>
                <a14:m>
                  <m:oMathPara xmlns:m="http://schemas.openxmlformats.org/officeDocument/2006/math">
                    <m:oMathParaPr>
                      <m:jc m:val="centerGroup"/>
                    </m:oMathParaPr>
                    <m:oMath xmlns:m="http://schemas.openxmlformats.org/officeDocument/2006/math">
                      <m:r>
                        <m:rPr>
                          <m:sty m:val="p"/>
                        </m:rPr>
                        <a:rPr lang="en-AU" sz="1800" b="0" i="0" smtClean="0">
                          <a:latin typeface="Cambria Math" panose="02040503050406030204" pitchFamily="18" charset="0"/>
                        </a:rPr>
                        <m:t>Let</m:t>
                      </m:r>
                      <m:r>
                        <a:rPr lang="en-AU" sz="1800" b="0" i="0" smtClean="0">
                          <a:latin typeface="Cambria Math" panose="02040503050406030204" pitchFamily="18" charset="0"/>
                        </a:rPr>
                        <m:t> </m:t>
                      </m:r>
                      <m:r>
                        <a:rPr lang="en-AU" sz="1800" i="1" smtClean="0">
                          <a:latin typeface="Cambria Math" panose="02040503050406030204" pitchFamily="18" charset="0"/>
                        </a:rPr>
                        <m:t>𝑓</m:t>
                      </m:r>
                      <m:d>
                        <m:dPr>
                          <m:ctrlPr>
                            <a:rPr lang="en-AU" sz="1800" i="1" smtClean="0">
                              <a:latin typeface="Cambria Math" panose="02040503050406030204" pitchFamily="18" charset="0"/>
                            </a:rPr>
                          </m:ctrlPr>
                        </m:dPr>
                        <m:e>
                          <m:r>
                            <a:rPr lang="en-AU" sz="1800" i="1" smtClean="0">
                              <a:latin typeface="Cambria Math" panose="02040503050406030204" pitchFamily="18" charset="0"/>
                            </a:rPr>
                            <m:t>𝑥</m:t>
                          </m:r>
                        </m:e>
                      </m:d>
                      <m:r>
                        <m:rPr>
                          <m:aln/>
                        </m:rPr>
                        <a:rPr lang="en-AU" sz="1800" i="1" smtClean="0">
                          <a:latin typeface="Cambria Math" panose="02040503050406030204" pitchFamily="18" charset="0"/>
                        </a:rPr>
                        <m:t>=</m:t>
                      </m:r>
                      <m:r>
                        <a:rPr lang="en-AU" sz="1800" i="1" smtClean="0">
                          <a:latin typeface="Cambria Math" panose="02040503050406030204" pitchFamily="18" charset="0"/>
                        </a:rPr>
                        <m:t>0</m:t>
                      </m:r>
                    </m:oMath>
                    <m:oMath xmlns:m="http://schemas.openxmlformats.org/officeDocument/2006/math">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−2</m:t>
                      </m:r>
                      <m:r>
                        <m:rPr>
                          <m:aln/>
                        </m:rPr>
                        <a:rPr lang="en-AU" sz="1800" b="0" i="1" smtClean="0">
                          <a:latin typeface="Cambria Math" panose="02040503050406030204" pitchFamily="18" charset="0"/>
                        </a:rPr>
                        <m:t>=</m:t>
                      </m:r>
                      <m:r>
                        <a:rPr lang="en-AU" sz="1800" b="0" i="1" smtClean="0">
                          <a:latin typeface="Cambria Math" panose="02040503050406030204" pitchFamily="18" charset="0"/>
                        </a:rPr>
                        <m:t>0</m:t>
                      </m:r>
                    </m:oMath>
                    <m:oMath xmlns:m="http://schemas.openxmlformats.org/officeDocument/2006/math">
                      <m:r>
                        <a:rPr lang="en-AU" sz="1800" b="0" i="1" smtClean="0">
                          <a:latin typeface="Cambria Math" panose="02040503050406030204" pitchFamily="18" charset="0"/>
                        </a:rPr>
                        <m:t>3</m:t>
                      </m:r>
                      <m:r>
                        <a:rPr lang="en-AU" sz="1800" b="0" i="1" smtClean="0">
                          <a:latin typeface="Cambria Math" panose="02040503050406030204" pitchFamily="18" charset="0"/>
                        </a:rPr>
                        <m:t>𝑥</m:t>
                      </m:r>
                      <m:r>
                        <m:rPr>
                          <m:aln/>
                        </m:rPr>
                        <a:rPr lang="en-AU" sz="1800" i="1" smtClean="0">
                          <a:latin typeface="Cambria Math" panose="02040503050406030204" pitchFamily="18" charset="0"/>
                        </a:rPr>
                        <m:t>=</m:t>
                      </m:r>
                      <m:r>
                        <a:rPr lang="en-AU" sz="1800" i="1" smtClean="0">
                          <a:latin typeface="Cambria Math" panose="02040503050406030204" pitchFamily="18" charset="0"/>
                        </a:rPr>
                        <m:t>2</m:t>
                      </m:r>
                    </m:oMath>
                    <m:oMath xmlns:m="http://schemas.openxmlformats.org/officeDocument/2006/math">
                      <m:r>
                        <a:rPr lang="en-AU" sz="1800" b="0" i="1" smtClean="0">
                          <a:latin typeface="Cambria Math" panose="02040503050406030204" pitchFamily="18" charset="0"/>
                        </a:rPr>
                        <m:t>𝑥</m:t>
                      </m:r>
                      <m:r>
                        <m:rPr>
                          <m:aln/>
                        </m:rPr>
                        <a:rPr lang="en-AU" sz="180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3</m:t>
                          </m:r>
                        </m:den>
                      </m:f>
                    </m:oMath>
                  </m:oMathPara>
                </a14:m>
                <a:endParaRPr lang="en-AU" sz="1800" b="0" dirty="0">
                  <a:latin typeface="+mn-lt"/>
                </a:endParaRPr>
              </a:p>
            </p:txBody>
          </p:sp>
        </mc:Choice>
        <mc:Fallback xmlns="">
          <p:sp>
            <p:nvSpPr>
              <p:cNvPr id="6" name="Text Placeholder 4">
                <a:extLst>
                  <a:ext uri="{FF2B5EF4-FFF2-40B4-BE49-F238E27FC236}">
                    <a16:creationId xmlns:a16="http://schemas.microsoft.com/office/drawing/2014/main" id="{9923BE1B-331A-A446-1105-FC54617E52CD}"/>
                  </a:ext>
                </a:extLst>
              </p:cNvPr>
              <p:cNvSpPr txBox="1">
                <a:spLocks noRot="1" noChangeAspect="1" noMove="1" noResize="1" noEditPoints="1" noAdjustHandles="1" noChangeArrowheads="1" noChangeShapeType="1" noTextEdit="1"/>
              </p:cNvSpPr>
              <p:nvPr/>
            </p:nvSpPr>
            <p:spPr>
              <a:xfrm>
                <a:off x="3762375" y="3176967"/>
                <a:ext cx="1536931" cy="3429033"/>
              </a:xfrm>
              <a:prstGeom prst="rect">
                <a:avLst/>
              </a:prstGeom>
              <a:blipFill>
                <a:blip r:embed="rId4"/>
                <a:stretch>
                  <a:fillRect l="-5952"/>
                </a:stretch>
              </a:blipFill>
            </p:spPr>
            <p:txBody>
              <a:bodyPr/>
              <a:lstStyle/>
              <a:p>
                <a:r>
                  <a:rPr lang="en-AU">
                    <a:noFill/>
                  </a:rPr>
                  <a:t> </a:t>
                </a:r>
              </a:p>
            </p:txBody>
          </p:sp>
        </mc:Fallback>
      </mc:AlternateContent>
      <p:sp>
        <p:nvSpPr>
          <p:cNvPr id="8" name="Speech Bubble: Rectangle with Corners Rounded 7">
            <a:extLst>
              <a:ext uri="{FF2B5EF4-FFF2-40B4-BE49-F238E27FC236}">
                <a16:creationId xmlns:a16="http://schemas.microsoft.com/office/drawing/2014/main" id="{47AA0956-D3AA-9E8D-D305-B53EE9F30FDC}"/>
              </a:ext>
            </a:extLst>
          </p:cNvPr>
          <p:cNvSpPr/>
          <p:nvPr/>
        </p:nvSpPr>
        <p:spPr>
          <a:xfrm>
            <a:off x="811633" y="5678462"/>
            <a:ext cx="2684580" cy="819538"/>
          </a:xfrm>
          <a:prstGeom prst="wedgeRoundRectCallout">
            <a:avLst>
              <a:gd name="adj1" fmla="val 88807"/>
              <a:gd name="adj2" fmla="val -6360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nSpc>
                <a:spcPct val="150000"/>
              </a:lnSpc>
              <a:spcAft>
                <a:spcPts val="1200"/>
              </a:spcAft>
            </a:pPr>
            <a:r>
              <a:rPr lang="en-AU" sz="1600" dirty="0"/>
              <a:t>What might this represent on the graph?</a:t>
            </a:r>
          </a:p>
        </p:txBody>
      </p:sp>
      <p:pic>
        <p:nvPicPr>
          <p:cNvPr id="18" name="Picture 17" descr="The graph of y=3x-2.">
            <a:extLst>
              <a:ext uri="{FF2B5EF4-FFF2-40B4-BE49-F238E27FC236}">
                <a16:creationId xmlns:a16="http://schemas.microsoft.com/office/drawing/2014/main" id="{544D8D24-9024-6FBA-038F-C2C454414CB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51097" y="2020423"/>
            <a:ext cx="4652115" cy="4108643"/>
          </a:xfrm>
          <a:prstGeom prst="rect">
            <a:avLst/>
          </a:prstGeom>
        </p:spPr>
      </p:pic>
      <p:sp>
        <p:nvSpPr>
          <p:cNvPr id="11" name="Speech Bubble: Rectangle with Corners Rounded 10">
            <a:extLst>
              <a:ext uri="{FF2B5EF4-FFF2-40B4-BE49-F238E27FC236}">
                <a16:creationId xmlns:a16="http://schemas.microsoft.com/office/drawing/2014/main" id="{C891F753-887B-A27C-F5B4-F0E5EB0EA32C}"/>
              </a:ext>
            </a:extLst>
          </p:cNvPr>
          <p:cNvSpPr/>
          <p:nvPr/>
        </p:nvSpPr>
        <p:spPr>
          <a:xfrm>
            <a:off x="8819535" y="5678462"/>
            <a:ext cx="2664465" cy="1019948"/>
          </a:xfrm>
          <a:prstGeom prst="wedgeRoundRectCallout">
            <a:avLst>
              <a:gd name="adj1" fmla="val -21022"/>
              <a:gd name="adj2" fmla="val -7237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nSpc>
                <a:spcPct val="150000"/>
              </a:lnSpc>
              <a:spcAft>
                <a:spcPts val="1200"/>
              </a:spcAft>
            </a:pPr>
            <a:r>
              <a:rPr lang="en-AU" sz="1600" dirty="0"/>
              <a:t>Where is the zero of the function on the graph?</a:t>
            </a:r>
          </a:p>
        </p:txBody>
      </p:sp>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AD8C8-D8A2-2D21-E76B-A93741E01E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3A6E69-47A6-7919-1534-AE446F99AB9D}"/>
              </a:ext>
            </a:extLst>
          </p:cNvPr>
          <p:cNvSpPr>
            <a:spLocks noGrp="1"/>
          </p:cNvSpPr>
          <p:nvPr>
            <p:ph type="title"/>
          </p:nvPr>
        </p:nvSpPr>
        <p:spPr/>
        <p:txBody>
          <a:bodyPr/>
          <a:lstStyle/>
          <a:p>
            <a:r>
              <a:rPr lang="en-AU" dirty="0">
                <a:latin typeface="+mj-lt"/>
              </a:rPr>
              <a:t>Graphing functions (2)</a:t>
            </a:r>
          </a:p>
        </p:txBody>
      </p:sp>
      <p:sp>
        <p:nvSpPr>
          <p:cNvPr id="4" name="Text Placeholder 3">
            <a:extLst>
              <a:ext uri="{FF2B5EF4-FFF2-40B4-BE49-F238E27FC236}">
                <a16:creationId xmlns:a16="http://schemas.microsoft.com/office/drawing/2014/main" id="{AB8ACAC4-B8B2-CF42-3A37-BFC276414392}"/>
              </a:ext>
            </a:extLst>
          </p:cNvPr>
          <p:cNvSpPr>
            <a:spLocks noGrp="1"/>
          </p:cNvSpPr>
          <p:nvPr>
            <p:ph type="body" sz="quarter" idx="18"/>
          </p:nvPr>
        </p:nvSpPr>
        <p:spPr/>
        <p:txBody>
          <a:bodyPr/>
          <a:lstStyle/>
          <a:p>
            <a:r>
              <a:rPr lang="en-AU" dirty="0">
                <a:latin typeface="+mj-lt"/>
              </a:rPr>
              <a:t>Your turn – question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2BAEDAF-C64B-97EF-404F-F5005F81C01A}"/>
                  </a:ext>
                </a:extLst>
              </p:cNvPr>
              <p:cNvSpPr>
                <a:spLocks noGrp="1"/>
              </p:cNvSpPr>
              <p:nvPr>
                <p:ph type="body" sz="quarter" idx="17"/>
              </p:nvPr>
            </p:nvSpPr>
            <p:spPr>
              <a:xfrm>
                <a:off x="359999" y="1322945"/>
                <a:ext cx="11420520" cy="475064"/>
              </a:xfrm>
            </p:spPr>
            <p:txBody>
              <a:bodyPr/>
              <a:lstStyle/>
              <a:p>
                <a:r>
                  <a:rPr lang="en-AU" sz="1800" dirty="0">
                    <a:latin typeface="+mn-lt"/>
                  </a:rPr>
                  <a:t>For the function </a:t>
                </a:r>
                <a14:m>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=2−3</m:t>
                    </m:r>
                    <m:r>
                      <a:rPr lang="en-AU" sz="1800" b="0" i="1" smtClean="0">
                        <a:latin typeface="Cambria Math" panose="02040503050406030204" pitchFamily="18" charset="0"/>
                      </a:rPr>
                      <m:t>𝑥</m:t>
                    </m:r>
                  </m:oMath>
                </a14:m>
                <a:r>
                  <a:rPr lang="en-AU" sz="1800" dirty="0">
                    <a:latin typeface="+mn-lt"/>
                  </a:rPr>
                  <a:t>, find </a:t>
                </a:r>
                <a14:m>
                  <m:oMath xmlns:m="http://schemas.openxmlformats.org/officeDocument/2006/math">
                    <m:r>
                      <a:rPr lang="en-AU" sz="1800" i="1" dirty="0" smtClean="0">
                        <a:latin typeface="Cambria Math" panose="02040503050406030204" pitchFamily="18" charset="0"/>
                      </a:rPr>
                      <m:t>𝑓</m:t>
                    </m:r>
                    <m:r>
                      <a:rPr lang="en-AU" sz="1800" i="1" dirty="0" smtClean="0">
                        <a:latin typeface="Cambria Math" panose="02040503050406030204" pitchFamily="18" charset="0"/>
                      </a:rPr>
                      <m:t>(0)</m:t>
                    </m:r>
                  </m:oMath>
                </a14:m>
                <a:r>
                  <a:rPr lang="en-AU" sz="1800" dirty="0">
                    <a:latin typeface="+mn-lt"/>
                  </a:rPr>
                  <a:t> and the zero of the function, then use these to graph the function.</a:t>
                </a:r>
              </a:p>
            </p:txBody>
          </p:sp>
        </mc:Choice>
        <mc:Fallback xmlns="">
          <p:sp>
            <p:nvSpPr>
              <p:cNvPr id="5" name="Text Placeholder 4">
                <a:extLst>
                  <a:ext uri="{FF2B5EF4-FFF2-40B4-BE49-F238E27FC236}">
                    <a16:creationId xmlns:a16="http://schemas.microsoft.com/office/drawing/2014/main" id="{52BAEDAF-C64B-97EF-404F-F5005F81C01A}"/>
                  </a:ext>
                </a:extLst>
              </p:cNvPr>
              <p:cNvSpPr>
                <a:spLocks noGrp="1" noRot="1" noChangeAspect="1" noMove="1" noResize="1" noEditPoints="1" noAdjustHandles="1" noChangeArrowheads="1" noChangeShapeType="1" noTextEdit="1"/>
              </p:cNvSpPr>
              <p:nvPr>
                <p:ph type="body" sz="quarter" idx="17"/>
              </p:nvPr>
            </p:nvSpPr>
            <p:spPr>
              <a:xfrm>
                <a:off x="359999" y="1322945"/>
                <a:ext cx="11420520" cy="475064"/>
              </a:xfrm>
              <a:blipFill>
                <a:blip r:embed="rId2"/>
                <a:stretch>
                  <a:fillRect l="-1228" b="-769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DC784D4-3324-2E41-A782-EACA1726FE5F}"/>
                  </a:ext>
                </a:extLst>
              </p:cNvPr>
              <p:cNvSpPr txBox="1"/>
              <p:nvPr/>
            </p:nvSpPr>
            <p:spPr>
              <a:xfrm>
                <a:off x="359999" y="2341270"/>
                <a:ext cx="2344140" cy="1803186"/>
              </a:xfrm>
              <a:prstGeom prst="rect">
                <a:avLst/>
              </a:prstGeom>
              <a:noFill/>
            </p:spPr>
            <p:txBody>
              <a:bodyPr wrap="none" lIns="0" tIns="0" rIns="0" bIns="0" rtlCol="0">
                <a:noAutofit/>
              </a:bodyPr>
              <a:lstStyle/>
              <a:p>
                <a:pPr>
                  <a:lnSpc>
                    <a:spcPct val="150000"/>
                  </a:lnSpc>
                  <a:spcAft>
                    <a:spcPts val="1200"/>
                  </a:spcAft>
                </a:pPr>
                <a14:m>
                  <m:oMath xmlns:m="http://schemas.openxmlformats.org/officeDocument/2006/math">
                    <m:r>
                      <a:rPr lang="en-AU" sz="2000" b="1" i="1" smtClean="0">
                        <a:latin typeface="Cambria Math" panose="02040503050406030204" pitchFamily="18" charset="0"/>
                      </a:rPr>
                      <m:t>𝒙</m:t>
                    </m:r>
                  </m:oMath>
                </a14:m>
                <a:r>
                  <a:rPr lang="en-AU" sz="2000" b="1" dirty="0">
                    <a:latin typeface="+mj-lt"/>
                  </a:rPr>
                  <a:t>-intercept</a:t>
                </a:r>
                <a:r>
                  <a:rPr lang="en-AU" sz="2000" dirty="0">
                    <a:latin typeface="+mj-lt"/>
                  </a:rPr>
                  <a:t> </a:t>
                </a:r>
              </a:p>
              <a:p>
                <a:pPr>
                  <a:lnSpc>
                    <a:spcPct val="150000"/>
                  </a:lnSpc>
                  <a:spcAft>
                    <a:spcPts val="12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𝑓</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0</m:t>
                          </m:r>
                        </m:e>
                      </m:d>
                      <m:r>
                        <m:rPr>
                          <m:aln/>
                        </m:rPr>
                        <a:rPr lang="en-AU" sz="2000" b="0" i="1" smtClean="0">
                          <a:latin typeface="Cambria Math" panose="02040503050406030204" pitchFamily="18" charset="0"/>
                        </a:rPr>
                        <m:t>=</m:t>
                      </m:r>
                      <m:r>
                        <a:rPr lang="en-AU" sz="2000" b="0" i="1" smtClean="0">
                          <a:latin typeface="Cambria Math" panose="02040503050406030204" pitchFamily="18" charset="0"/>
                        </a:rPr>
                        <m:t>2−3×0</m:t>
                      </m:r>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2</m:t>
                      </m:r>
                    </m:oMath>
                  </m:oMathPara>
                </a14:m>
                <a:endParaRPr lang="en-AU" sz="2000" dirty="0"/>
              </a:p>
            </p:txBody>
          </p:sp>
        </mc:Choice>
        <mc:Fallback xmlns="">
          <p:sp>
            <p:nvSpPr>
              <p:cNvPr id="7" name="TextBox 6">
                <a:extLst>
                  <a:ext uri="{FF2B5EF4-FFF2-40B4-BE49-F238E27FC236}">
                    <a16:creationId xmlns:a16="http://schemas.microsoft.com/office/drawing/2014/main" id="{3DC784D4-3324-2E41-A782-EACA1726FE5F}"/>
                  </a:ext>
                </a:extLst>
              </p:cNvPr>
              <p:cNvSpPr txBox="1">
                <a:spLocks noRot="1" noChangeAspect="1" noMove="1" noResize="1" noEditPoints="1" noAdjustHandles="1" noChangeArrowheads="1" noChangeShapeType="1" noTextEdit="1"/>
              </p:cNvSpPr>
              <p:nvPr/>
            </p:nvSpPr>
            <p:spPr>
              <a:xfrm>
                <a:off x="359999" y="2341270"/>
                <a:ext cx="2344140" cy="1803186"/>
              </a:xfrm>
              <a:prstGeom prst="rect">
                <a:avLst/>
              </a:prstGeom>
              <a:blipFill>
                <a:blip r:embed="rId5"/>
                <a:stretch>
                  <a:fillRect l="-2857"/>
                </a:stretch>
              </a:blipFill>
            </p:spPr>
            <p:txBody>
              <a:bodyPr/>
              <a:lstStyle/>
              <a:p>
                <a:r>
                  <a:rPr lang="en-AU">
                    <a:noFill/>
                  </a:rPr>
                  <a:t> </a:t>
                </a:r>
              </a:p>
            </p:txBody>
          </p:sp>
        </mc:Fallback>
      </mc:AlternateContent>
      <p:cxnSp>
        <p:nvCxnSpPr>
          <p:cNvPr id="15" name="Straight Connector 14">
            <a:extLst>
              <a:ext uri="{FF2B5EF4-FFF2-40B4-BE49-F238E27FC236}">
                <a16:creationId xmlns:a16="http://schemas.microsoft.com/office/drawing/2014/main" id="{4372FB88-B272-5886-4064-4486D4F87077}"/>
              </a:ext>
              <a:ext uri="{C183D7F6-B498-43B3-948B-1728B52AA6E4}">
                <adec:decorative xmlns:adec="http://schemas.microsoft.com/office/drawing/2017/decorative" val="1"/>
              </a:ext>
            </a:extLst>
          </p:cNvPr>
          <p:cNvCxnSpPr>
            <a:cxnSpLocks/>
          </p:cNvCxnSpPr>
          <p:nvPr/>
        </p:nvCxnSpPr>
        <p:spPr>
          <a:xfrm>
            <a:off x="2801188" y="2341270"/>
            <a:ext cx="0" cy="3712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917B06EB-5023-35B9-0550-D578758E39B2}"/>
                  </a:ext>
                </a:extLst>
              </p:cNvPr>
              <p:cNvSpPr txBox="1">
                <a:spLocks/>
              </p:cNvSpPr>
              <p:nvPr/>
            </p:nvSpPr>
            <p:spPr>
              <a:xfrm>
                <a:off x="3711680" y="2341270"/>
                <a:ext cx="1692091" cy="290231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b="1" i="1" smtClean="0">
                        <a:latin typeface="Cambria Math" panose="02040503050406030204" pitchFamily="18" charset="0"/>
                      </a:rPr>
                      <m:t>𝒚</m:t>
                    </m:r>
                  </m:oMath>
                </a14:m>
                <a:r>
                  <a:rPr lang="en-AU" b="1" dirty="0">
                    <a:latin typeface="+mj-lt"/>
                  </a:rPr>
                  <a:t>-intercept</a:t>
                </a:r>
                <a:r>
                  <a:rPr lang="en-AU" dirty="0">
                    <a:latin typeface="+mj-lt"/>
                  </a:rPr>
                  <a:t> </a:t>
                </a:r>
              </a:p>
              <a:p>
                <a:pPr/>
                <a:r>
                  <a:rPr lang="en-AU" dirty="0">
                    <a:latin typeface="+mn-lt"/>
                  </a:rPr>
                  <a:t>Let </a:t>
                </a:r>
                <a14:m>
                  <m:oMath xmlns:m="http://schemas.openxmlformats.org/officeDocument/2006/math">
                    <m:r>
                      <a:rPr lang="en-AU" i="1" smtClean="0">
                        <a:latin typeface="Cambria Math" panose="02040503050406030204" pitchFamily="18" charset="0"/>
                      </a:rPr>
                      <m:t>𝑓</m:t>
                    </m:r>
                    <m:d>
                      <m:dPr>
                        <m:ctrlPr>
                          <a:rPr lang="en-AU" i="1" smtClean="0">
                            <a:latin typeface="Cambria Math" panose="02040503050406030204" pitchFamily="18" charset="0"/>
                          </a:rPr>
                        </m:ctrlPr>
                      </m:dPr>
                      <m:e>
                        <m:r>
                          <a:rPr lang="en-AU" i="1" smtClean="0">
                            <a:latin typeface="Cambria Math" panose="02040503050406030204" pitchFamily="18" charset="0"/>
                          </a:rPr>
                          <m:t>𝑥</m:t>
                        </m:r>
                      </m:e>
                    </m:d>
                    <m:r>
                      <a:rPr lang="en-AU" i="1" smtClean="0">
                        <a:latin typeface="Cambria Math" panose="02040503050406030204" pitchFamily="18" charset="0"/>
                      </a:rPr>
                      <m:t>=0</m:t>
                    </m:r>
                  </m:oMath>
                </a14:m>
                <a:br>
                  <a:rPr lang="en-AU" i="1" dirty="0">
                    <a:latin typeface="+mn-lt"/>
                  </a:rPr>
                </a:b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2</m:t>
                      </m:r>
                      <m:r>
                        <a:rPr lang="en-AU" b="0" i="1" smtClean="0">
                          <a:latin typeface="Cambria Math" panose="02040503050406030204" pitchFamily="18" charset="0"/>
                        </a:rPr>
                        <m:t>−3</m:t>
                      </m:r>
                      <m:r>
                        <a:rPr lang="en-AU" b="0" i="1" smtClean="0">
                          <a:latin typeface="Cambria Math" panose="02040503050406030204" pitchFamily="18" charset="0"/>
                        </a:rPr>
                        <m:t>𝑥</m:t>
                      </m:r>
                      <m:r>
                        <m:rPr>
                          <m:aln/>
                        </m:rPr>
                        <a:rPr lang="en-AU" i="1" smtClean="0">
                          <a:latin typeface="Cambria Math" panose="02040503050406030204" pitchFamily="18" charset="0"/>
                        </a:rPr>
                        <m:t>=</m:t>
                      </m:r>
                      <m:r>
                        <a:rPr lang="en-AU" i="1" smtClean="0">
                          <a:latin typeface="Cambria Math" panose="02040503050406030204" pitchFamily="18" charset="0"/>
                        </a:rPr>
                        <m:t>0</m:t>
                      </m:r>
                    </m:oMath>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𝑥</m:t>
                      </m:r>
                      <m:r>
                        <m:rPr>
                          <m:aln/>
                        </m:rPr>
                        <a:rPr lang="en-AU" i="1" smtClean="0">
                          <a:latin typeface="Cambria Math" panose="02040503050406030204" pitchFamily="18" charset="0"/>
                        </a:rPr>
                        <m:t>=</m:t>
                      </m:r>
                      <m:r>
                        <a:rPr lang="en-AU" i="1" smtClean="0">
                          <a:latin typeface="Cambria Math" panose="02040503050406030204" pitchFamily="18" charset="0"/>
                        </a:rPr>
                        <m:t>2</m:t>
                      </m:r>
                    </m:oMath>
                    <m:oMath xmlns:m="http://schemas.openxmlformats.org/officeDocument/2006/math">
                      <m:r>
                        <a:rPr lang="en-AU" b="0" i="1" smtClean="0">
                          <a:latin typeface="Cambria Math" panose="02040503050406030204" pitchFamily="18" charset="0"/>
                        </a:rPr>
                        <m:t>𝑥</m:t>
                      </m:r>
                      <m:r>
                        <m:rPr>
                          <m:aln/>
                        </m:rPr>
                        <a:rPr lang="en-AU" i="1" smtClean="0">
                          <a:latin typeface="Cambria Math" panose="02040503050406030204" pitchFamily="18" charset="0"/>
                        </a:rPr>
                        <m:t>=</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3</m:t>
                          </m:r>
                        </m:den>
                      </m:f>
                    </m:oMath>
                  </m:oMathPara>
                </a14:m>
                <a:endParaRPr lang="en-AU" b="0" dirty="0">
                  <a:latin typeface="+mn-lt"/>
                </a:endParaRPr>
              </a:p>
            </p:txBody>
          </p:sp>
        </mc:Choice>
        <mc:Fallback xmlns="">
          <p:sp>
            <p:nvSpPr>
              <p:cNvPr id="6" name="Text Placeholder 4">
                <a:extLst>
                  <a:ext uri="{FF2B5EF4-FFF2-40B4-BE49-F238E27FC236}">
                    <a16:creationId xmlns:a16="http://schemas.microsoft.com/office/drawing/2014/main" id="{917B06EB-5023-35B9-0550-D578758E39B2}"/>
                  </a:ext>
                </a:extLst>
              </p:cNvPr>
              <p:cNvSpPr txBox="1">
                <a:spLocks noRot="1" noChangeAspect="1" noMove="1" noResize="1" noEditPoints="1" noAdjustHandles="1" noChangeArrowheads="1" noChangeShapeType="1" noTextEdit="1"/>
              </p:cNvSpPr>
              <p:nvPr/>
            </p:nvSpPr>
            <p:spPr>
              <a:xfrm>
                <a:off x="3711680" y="2341270"/>
                <a:ext cx="1692091" cy="2902313"/>
              </a:xfrm>
              <a:prstGeom prst="rect">
                <a:avLst/>
              </a:prstGeom>
              <a:blipFill>
                <a:blip r:embed="rId3"/>
                <a:stretch>
                  <a:fillRect l="-9386"/>
                </a:stretch>
              </a:blipFill>
            </p:spPr>
            <p:txBody>
              <a:bodyPr/>
              <a:lstStyle/>
              <a:p>
                <a:r>
                  <a:rPr lang="en-AU">
                    <a:noFill/>
                  </a:rPr>
                  <a:t> </a:t>
                </a:r>
              </a:p>
            </p:txBody>
          </p:sp>
        </mc:Fallback>
      </mc:AlternateContent>
      <p:pic>
        <p:nvPicPr>
          <p:cNvPr id="8" name="Picture 7" descr="The graph of y-2-3x">
            <a:extLst>
              <a:ext uri="{FF2B5EF4-FFF2-40B4-BE49-F238E27FC236}">
                <a16:creationId xmlns:a16="http://schemas.microsoft.com/office/drawing/2014/main" id="{26351C91-5411-7098-86D2-2CAE542660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59354" y="1828419"/>
            <a:ext cx="4784644" cy="4225690"/>
          </a:xfrm>
          <a:prstGeom prst="rect">
            <a:avLst/>
          </a:prstGeom>
        </p:spPr>
      </p:pic>
      <p:sp>
        <p:nvSpPr>
          <p:cNvPr id="2" name="Slide Number Placeholder 1">
            <a:extLst>
              <a:ext uri="{FF2B5EF4-FFF2-40B4-BE49-F238E27FC236}">
                <a16:creationId xmlns:a16="http://schemas.microsoft.com/office/drawing/2014/main" id="{AC954864-F911-2320-FA41-97BB16C18AE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200867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C0205-B43C-0784-17E2-300D58E4B32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189AA97-D427-8BE4-8159-C68043E33038}"/>
              </a:ext>
            </a:extLst>
          </p:cNvPr>
          <p:cNvSpPr>
            <a:spLocks noGrp="1"/>
          </p:cNvSpPr>
          <p:nvPr>
            <p:ph type="title"/>
          </p:nvPr>
        </p:nvSpPr>
        <p:spPr>
          <a:xfrm>
            <a:off x="344924" y="360000"/>
            <a:ext cx="11484000" cy="545601"/>
          </a:xfrm>
        </p:spPr>
        <p:txBody>
          <a:bodyPr/>
          <a:lstStyle/>
          <a:p>
            <a:r>
              <a:rPr lang="en-AU" dirty="0">
                <a:latin typeface="+mj-lt"/>
              </a:rPr>
              <a:t>Graphing functions (3)</a:t>
            </a:r>
          </a:p>
        </p:txBody>
      </p:sp>
      <p:sp>
        <p:nvSpPr>
          <p:cNvPr id="4" name="Text Placeholder 3">
            <a:extLst>
              <a:ext uri="{FF2B5EF4-FFF2-40B4-BE49-F238E27FC236}">
                <a16:creationId xmlns:a16="http://schemas.microsoft.com/office/drawing/2014/main" id="{75E997D9-40FD-6300-B71F-627C275A21B5}"/>
              </a:ext>
            </a:extLst>
          </p:cNvPr>
          <p:cNvSpPr>
            <a:spLocks noGrp="1"/>
          </p:cNvSpPr>
          <p:nvPr>
            <p:ph type="body" sz="quarter" idx="18"/>
          </p:nvPr>
        </p:nvSpPr>
        <p:spPr>
          <a:xfrm>
            <a:off x="344924" y="982520"/>
            <a:ext cx="11483999" cy="310015"/>
          </a:xfrm>
        </p:spPr>
        <p:txBody>
          <a:bodyPr/>
          <a:lstStyle/>
          <a:p>
            <a:r>
              <a:rPr lang="en-AU" dirty="0">
                <a:latin typeface="+mj-lt"/>
              </a:rPr>
              <a:t>Worked example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4966786B-CD81-8853-1933-105B0DA71B2E}"/>
                  </a:ext>
                </a:extLst>
              </p:cNvPr>
              <p:cNvSpPr>
                <a:spLocks noGrp="1"/>
              </p:cNvSpPr>
              <p:nvPr>
                <p:ph type="body" sz="quarter" idx="17"/>
              </p:nvPr>
            </p:nvSpPr>
            <p:spPr>
              <a:xfrm>
                <a:off x="344924" y="1567088"/>
                <a:ext cx="11420520" cy="376778"/>
              </a:xfrm>
            </p:spPr>
            <p:txBody>
              <a:bodyPr/>
              <a:lstStyle/>
              <a:p>
                <a:r>
                  <a:rPr lang="en-AU" sz="1800" dirty="0">
                    <a:latin typeface="+mn-lt"/>
                  </a:rPr>
                  <a:t>For the function </a:t>
                </a:r>
                <a14:m>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=9−</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oMath>
                </a14:m>
                <a:r>
                  <a:rPr lang="en-AU" sz="1800" dirty="0">
                    <a:latin typeface="+mn-lt"/>
                  </a:rPr>
                  <a:t>, find </a:t>
                </a:r>
                <a14:m>
                  <m:oMath xmlns:m="http://schemas.openxmlformats.org/officeDocument/2006/math">
                    <m:r>
                      <a:rPr lang="en-AU" sz="1800" i="1" dirty="0" smtClean="0">
                        <a:latin typeface="Cambria Math" panose="02040503050406030204" pitchFamily="18" charset="0"/>
                      </a:rPr>
                      <m:t>𝑓</m:t>
                    </m:r>
                    <m:r>
                      <a:rPr lang="en-AU" sz="1800" i="1" dirty="0" smtClean="0">
                        <a:latin typeface="Cambria Math" panose="02040503050406030204" pitchFamily="18" charset="0"/>
                      </a:rPr>
                      <m:t>(0)</m:t>
                    </m:r>
                  </m:oMath>
                </a14:m>
                <a:r>
                  <a:rPr lang="en-AU" sz="1800" dirty="0">
                    <a:latin typeface="+mn-lt"/>
                  </a:rPr>
                  <a:t> and the zero(es) of the function, then use these to graph the function.</a:t>
                </a:r>
              </a:p>
            </p:txBody>
          </p:sp>
        </mc:Choice>
        <mc:Fallback xmlns="">
          <p:sp>
            <p:nvSpPr>
              <p:cNvPr id="5" name="Text Placeholder 4">
                <a:extLst>
                  <a:ext uri="{FF2B5EF4-FFF2-40B4-BE49-F238E27FC236}">
                    <a16:creationId xmlns:a16="http://schemas.microsoft.com/office/drawing/2014/main" id="{4966786B-CD81-8853-1933-105B0DA71B2E}"/>
                  </a:ext>
                </a:extLst>
              </p:cNvPr>
              <p:cNvSpPr>
                <a:spLocks noGrp="1" noRot="1" noChangeAspect="1" noMove="1" noResize="1" noEditPoints="1" noAdjustHandles="1" noChangeArrowheads="1" noChangeShapeType="1" noTextEdit="1"/>
              </p:cNvSpPr>
              <p:nvPr>
                <p:ph type="body" sz="quarter" idx="17"/>
              </p:nvPr>
            </p:nvSpPr>
            <p:spPr>
              <a:xfrm>
                <a:off x="344924" y="1567088"/>
                <a:ext cx="11420520" cy="376778"/>
              </a:xfrm>
              <a:blipFill>
                <a:blip r:embed="rId3"/>
                <a:stretch>
                  <a:fillRect l="-1281" b="-37097"/>
                </a:stretch>
              </a:blipFill>
            </p:spPr>
            <p:txBody>
              <a:bodyPr/>
              <a:lstStyle/>
              <a:p>
                <a:r>
                  <a:rPr lang="en-AU">
                    <a:noFill/>
                  </a:rPr>
                  <a:t> </a:t>
                </a:r>
              </a:p>
            </p:txBody>
          </p:sp>
        </mc:Fallback>
      </mc:AlternateContent>
      <p:sp>
        <p:nvSpPr>
          <p:cNvPr id="12" name="Speech Bubble: Rectangle with Corners Rounded 11">
            <a:extLst>
              <a:ext uri="{FF2B5EF4-FFF2-40B4-BE49-F238E27FC236}">
                <a16:creationId xmlns:a16="http://schemas.microsoft.com/office/drawing/2014/main" id="{30342B79-D4F1-3BAC-20CF-BF83D24EAF85}"/>
              </a:ext>
            </a:extLst>
          </p:cNvPr>
          <p:cNvSpPr/>
          <p:nvPr/>
        </p:nvSpPr>
        <p:spPr>
          <a:xfrm>
            <a:off x="1783864" y="2096208"/>
            <a:ext cx="3624055" cy="968989"/>
          </a:xfrm>
          <a:prstGeom prst="wedgeRoundRectCallout">
            <a:avLst>
              <a:gd name="adj1" fmla="val -20426"/>
              <a:gd name="adj2" fmla="val -6583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nSpc>
                <a:spcPct val="150000"/>
              </a:lnSpc>
              <a:spcAft>
                <a:spcPts val="1200"/>
              </a:spcAft>
            </a:pPr>
            <a:r>
              <a:rPr lang="en-AU" sz="1800" dirty="0"/>
              <a:t>What type of graph will this function be? How do you know?</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9B7695C-D88B-5F98-7AA4-7B0167D9C615}"/>
                  </a:ext>
                </a:extLst>
              </p:cNvPr>
              <p:cNvSpPr txBox="1"/>
              <p:nvPr/>
            </p:nvSpPr>
            <p:spPr>
              <a:xfrm>
                <a:off x="344924" y="3120820"/>
                <a:ext cx="2249419" cy="1620957"/>
              </a:xfrm>
              <a:prstGeom prst="rect">
                <a:avLst/>
              </a:prstGeom>
              <a:noFill/>
            </p:spPr>
            <p:txBody>
              <a:bodyPr wrap="square" lIns="0" tIns="0" rIns="0" bIns="0" rtlCol="0">
                <a:noAutofit/>
              </a:bodyPr>
              <a:lstStyle/>
              <a:p>
                <a:pPr>
                  <a:lnSpc>
                    <a:spcPct val="150000"/>
                  </a:lnSpc>
                  <a:spcAft>
                    <a:spcPts val="1200"/>
                  </a:spcAft>
                </a:pPr>
                <a14:m>
                  <m:oMath xmlns:m="http://schemas.openxmlformats.org/officeDocument/2006/math">
                    <m:r>
                      <a:rPr lang="en-AU" sz="2000" b="1" i="1" smtClean="0">
                        <a:latin typeface="Cambria Math" panose="02040503050406030204" pitchFamily="18" charset="0"/>
                      </a:rPr>
                      <m:t>𝒙</m:t>
                    </m:r>
                  </m:oMath>
                </a14:m>
                <a:r>
                  <a:rPr lang="en-AU" sz="2000" b="1" dirty="0">
                    <a:latin typeface="+mj-lt"/>
                  </a:rPr>
                  <a:t>-intercept</a:t>
                </a:r>
                <a:r>
                  <a:rPr lang="en-AU" sz="2000" dirty="0">
                    <a:latin typeface="+mj-lt"/>
                  </a:rPr>
                  <a:t> </a:t>
                </a:r>
              </a:p>
              <a:p>
                <a:pPr>
                  <a:lnSpc>
                    <a:spcPct val="150000"/>
                  </a:lnSpc>
                  <a:spcAft>
                    <a:spcPts val="12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𝑓</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0</m:t>
                          </m:r>
                        </m:e>
                      </m:d>
                      <m:r>
                        <a:rPr lang="en-AU" sz="2000" b="0" i="1" smtClean="0">
                          <a:latin typeface="Cambria Math" panose="02040503050406030204" pitchFamily="18" charset="0"/>
                        </a:rPr>
                        <m:t>=9−</m:t>
                      </m:r>
                      <m:sSup>
                        <m:sSupPr>
                          <m:ctrlPr>
                            <a:rPr lang="en-AU" sz="2000" b="0" i="1" smtClean="0">
                              <a:latin typeface="Cambria Math" panose="02040503050406030204" pitchFamily="18" charset="0"/>
                            </a:rPr>
                          </m:ctrlPr>
                        </m:sSupPr>
                        <m:e>
                          <m:d>
                            <m:dPr>
                              <m:ctrlPr>
                                <a:rPr lang="en-AU" sz="2000" b="0" i="1" smtClean="0">
                                  <a:latin typeface="Cambria Math" panose="02040503050406030204" pitchFamily="18" charset="0"/>
                                </a:rPr>
                              </m:ctrlPr>
                            </m:dPr>
                            <m:e>
                              <m:r>
                                <a:rPr lang="en-AU" sz="2000" b="0" i="1" smtClean="0">
                                  <a:latin typeface="Cambria Math" panose="02040503050406030204" pitchFamily="18" charset="0"/>
                                </a:rPr>
                                <m:t>0</m:t>
                              </m:r>
                            </m:e>
                          </m:d>
                        </m:e>
                        <m:sup>
                          <m:r>
                            <a:rPr lang="en-AU" sz="2000" b="0" i="1" smtClean="0">
                              <a:latin typeface="Cambria Math" panose="02040503050406030204" pitchFamily="18" charset="0"/>
                            </a:rPr>
                            <m:t>2</m:t>
                          </m:r>
                        </m:sup>
                      </m:sSup>
                    </m:oMath>
                  </m:oMathPara>
                </a14:m>
                <a:endParaRPr lang="en-AU" sz="2000" dirty="0"/>
              </a:p>
              <a:p>
                <a:pPr marL="541338" indent="-541338">
                  <a:lnSpc>
                    <a:spcPct val="150000"/>
                  </a:lnSpc>
                  <a:spcAft>
                    <a:spcPts val="12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=9</m:t>
                      </m:r>
                    </m:oMath>
                  </m:oMathPara>
                </a14:m>
                <a:endParaRPr lang="en-AU" sz="2000" dirty="0"/>
              </a:p>
            </p:txBody>
          </p:sp>
        </mc:Choice>
        <mc:Fallback xmlns="">
          <p:sp>
            <p:nvSpPr>
              <p:cNvPr id="10" name="TextBox 9">
                <a:extLst>
                  <a:ext uri="{FF2B5EF4-FFF2-40B4-BE49-F238E27FC236}">
                    <a16:creationId xmlns:a16="http://schemas.microsoft.com/office/drawing/2014/main" id="{C9B7695C-D88B-5F98-7AA4-7B0167D9C615}"/>
                  </a:ext>
                </a:extLst>
              </p:cNvPr>
              <p:cNvSpPr txBox="1">
                <a:spLocks noRot="1" noChangeAspect="1" noMove="1" noResize="1" noEditPoints="1" noAdjustHandles="1" noChangeArrowheads="1" noChangeShapeType="1" noTextEdit="1"/>
              </p:cNvSpPr>
              <p:nvPr/>
            </p:nvSpPr>
            <p:spPr>
              <a:xfrm>
                <a:off x="344924" y="3120820"/>
                <a:ext cx="2249419" cy="1620957"/>
              </a:xfrm>
              <a:prstGeom prst="rect">
                <a:avLst/>
              </a:prstGeom>
              <a:blipFill>
                <a:blip r:embed="rId5"/>
                <a:stretch>
                  <a:fillRect l="-2981"/>
                </a:stretch>
              </a:blipFill>
            </p:spPr>
            <p:txBody>
              <a:bodyPr/>
              <a:lstStyle/>
              <a:p>
                <a:r>
                  <a:rPr lang="en-AU">
                    <a:noFill/>
                  </a:rPr>
                  <a:t> </a:t>
                </a:r>
              </a:p>
            </p:txBody>
          </p:sp>
        </mc:Fallback>
      </mc:AlternateContent>
      <p:cxnSp>
        <p:nvCxnSpPr>
          <p:cNvPr id="9" name="Straight Connector 8">
            <a:extLst>
              <a:ext uri="{FF2B5EF4-FFF2-40B4-BE49-F238E27FC236}">
                <a16:creationId xmlns:a16="http://schemas.microsoft.com/office/drawing/2014/main" id="{ED7F0136-B40C-EC89-9316-C54AB04D3302}"/>
              </a:ext>
              <a:ext uri="{C183D7F6-B498-43B3-948B-1728B52AA6E4}">
                <adec:decorative xmlns:adec="http://schemas.microsoft.com/office/drawing/2017/decorative" val="1"/>
              </a:ext>
            </a:extLst>
          </p:cNvPr>
          <p:cNvCxnSpPr/>
          <p:nvPr/>
        </p:nvCxnSpPr>
        <p:spPr>
          <a:xfrm>
            <a:off x="3035508" y="2803161"/>
            <a:ext cx="0" cy="3712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FB0CD075-9DD7-2213-C446-D9FA83C34732}"/>
                  </a:ext>
                </a:extLst>
              </p:cNvPr>
              <p:cNvSpPr txBox="1">
                <a:spLocks/>
              </p:cNvSpPr>
              <p:nvPr/>
            </p:nvSpPr>
            <p:spPr>
              <a:xfrm>
                <a:off x="4083160" y="3120820"/>
                <a:ext cx="2791372" cy="290231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b="1" i="1" smtClean="0">
                        <a:latin typeface="Cambria Math" panose="02040503050406030204" pitchFamily="18" charset="0"/>
                      </a:rPr>
                      <m:t>𝒚</m:t>
                    </m:r>
                  </m:oMath>
                </a14:m>
                <a:r>
                  <a:rPr lang="en-AU" b="1" dirty="0">
                    <a:latin typeface="+mj-lt"/>
                  </a:rPr>
                  <a:t>-intercept</a:t>
                </a:r>
                <a:r>
                  <a:rPr lang="en-AU" dirty="0">
                    <a:latin typeface="+mj-lt"/>
                  </a:rPr>
                  <a:t> </a:t>
                </a:r>
              </a:p>
              <a:p>
                <a:r>
                  <a:rPr lang="en-AU" dirty="0">
                    <a:latin typeface="+mn-lt"/>
                  </a:rPr>
                  <a:t>Let </a:t>
                </a:r>
                <a14:m>
                  <m:oMath xmlns:m="http://schemas.openxmlformats.org/officeDocument/2006/math">
                    <m:r>
                      <a:rPr lang="en-AU" i="1" smtClean="0">
                        <a:latin typeface="Cambria Math" panose="02040503050406030204" pitchFamily="18" charset="0"/>
                      </a:rPr>
                      <m:t>𝑓</m:t>
                    </m:r>
                    <m:d>
                      <m:dPr>
                        <m:ctrlPr>
                          <a:rPr lang="en-AU" i="1" smtClean="0">
                            <a:latin typeface="Cambria Math" panose="02040503050406030204" pitchFamily="18" charset="0"/>
                          </a:rPr>
                        </m:ctrlPr>
                      </m:dPr>
                      <m:e>
                        <m:r>
                          <a:rPr lang="en-AU" i="1" smtClean="0">
                            <a:latin typeface="Cambria Math" panose="02040503050406030204" pitchFamily="18" charset="0"/>
                          </a:rPr>
                          <m:t>𝑥</m:t>
                        </m:r>
                      </m:e>
                    </m:d>
                    <m:r>
                      <a:rPr lang="en-AU" i="1" smtClean="0">
                        <a:latin typeface="Cambria Math" panose="02040503050406030204" pitchFamily="18" charset="0"/>
                      </a:rPr>
                      <m:t>=0</m:t>
                    </m:r>
                  </m:oMath>
                </a14:m>
                <a:endParaRPr lang="en-AU" dirty="0">
                  <a:latin typeface="+mn-lt"/>
                </a:endParaRPr>
              </a:p>
              <a:p>
                <a:pPr marL="18256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9−</m:t>
                      </m:r>
                      <m:sSup>
                        <m:sSupPr>
                          <m:ctrlPr>
                            <a:rPr lang="en-AU" i="1" smtClean="0">
                              <a:latin typeface="Cambria Math" panose="02040503050406030204" pitchFamily="18" charset="0"/>
                            </a:rPr>
                          </m:ctrlPr>
                        </m:sSupPr>
                        <m:e>
                          <m:r>
                            <a:rPr lang="en-AU" i="1" smtClean="0">
                              <a:latin typeface="Cambria Math" panose="02040503050406030204" pitchFamily="18" charset="0"/>
                            </a:rPr>
                            <m:t>𝑥</m:t>
                          </m:r>
                        </m:e>
                        <m:sup>
                          <m:r>
                            <a:rPr lang="en-AU" i="1" smtClean="0">
                              <a:latin typeface="Cambria Math" panose="02040503050406030204" pitchFamily="18" charset="0"/>
                            </a:rPr>
                            <m:t>2</m:t>
                          </m:r>
                        </m:sup>
                      </m:sSup>
                      <m:r>
                        <a:rPr lang="en-AU" i="1" smtClean="0">
                          <a:latin typeface="Cambria Math" panose="02040503050406030204" pitchFamily="18" charset="0"/>
                        </a:rPr>
                        <m:t>=0</m:t>
                      </m:r>
                    </m:oMath>
                  </m:oMathPara>
                </a14:m>
                <a:endParaRPr lang="en-AU" dirty="0">
                  <a:latin typeface="+mn-lt"/>
                </a:endParaRPr>
              </a:p>
              <a:p>
                <a:pPr marL="625475" indent="-539750"/>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r>
                            <a:rPr lang="en-AU" i="1" smtClean="0">
                              <a:latin typeface="Cambria Math" panose="02040503050406030204" pitchFamily="18" charset="0"/>
                            </a:rPr>
                            <m:t>𝑥</m:t>
                          </m:r>
                        </m:e>
                        <m:sup>
                          <m:r>
                            <a:rPr lang="en-AU" i="1" smtClean="0">
                              <a:latin typeface="Cambria Math" panose="02040503050406030204" pitchFamily="18" charset="0"/>
                            </a:rPr>
                            <m:t>2</m:t>
                          </m:r>
                        </m:sup>
                      </m:sSup>
                      <m:r>
                        <a:rPr lang="en-AU" i="1" smtClean="0">
                          <a:latin typeface="Cambria Math" panose="02040503050406030204" pitchFamily="18" charset="0"/>
                        </a:rPr>
                        <m:t>=</m:t>
                      </m:r>
                      <m:r>
                        <a:rPr lang="en-AU" b="0" i="1" smtClean="0">
                          <a:latin typeface="Cambria Math" panose="02040503050406030204" pitchFamily="18" charset="0"/>
                        </a:rPr>
                        <m:t>9</m:t>
                      </m:r>
                    </m:oMath>
                  </m:oMathPara>
                </a14:m>
                <a:endParaRPr lang="en-AU" b="0" dirty="0">
                  <a:latin typeface="+mn-lt"/>
                </a:endParaRPr>
              </a:p>
              <a:p>
                <a:pPr marL="72231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=±3</m:t>
                      </m:r>
                    </m:oMath>
                  </m:oMathPara>
                </a14:m>
                <a:endParaRPr lang="en-AU" dirty="0">
                  <a:latin typeface="+mn-lt"/>
                </a:endParaRPr>
              </a:p>
            </p:txBody>
          </p:sp>
        </mc:Choice>
        <mc:Fallback xmlns="">
          <p:sp>
            <p:nvSpPr>
              <p:cNvPr id="6" name="Text Placeholder 4">
                <a:extLst>
                  <a:ext uri="{FF2B5EF4-FFF2-40B4-BE49-F238E27FC236}">
                    <a16:creationId xmlns:a16="http://schemas.microsoft.com/office/drawing/2014/main" id="{FB0CD075-9DD7-2213-C446-D9FA83C34732}"/>
                  </a:ext>
                </a:extLst>
              </p:cNvPr>
              <p:cNvSpPr txBox="1">
                <a:spLocks noRot="1" noChangeAspect="1" noMove="1" noResize="1" noEditPoints="1" noAdjustHandles="1" noChangeArrowheads="1" noChangeShapeType="1" noTextEdit="1"/>
              </p:cNvSpPr>
              <p:nvPr/>
            </p:nvSpPr>
            <p:spPr>
              <a:xfrm>
                <a:off x="4083160" y="3120820"/>
                <a:ext cx="2791372" cy="2902313"/>
              </a:xfrm>
              <a:prstGeom prst="rect">
                <a:avLst/>
              </a:prstGeom>
              <a:blipFill>
                <a:blip r:embed="rId4"/>
                <a:stretch>
                  <a:fillRect l="-5677"/>
                </a:stretch>
              </a:blipFill>
            </p:spPr>
            <p:txBody>
              <a:bodyPr/>
              <a:lstStyle/>
              <a:p>
                <a:r>
                  <a:rPr lang="en-AU">
                    <a:noFill/>
                  </a:rPr>
                  <a:t> </a:t>
                </a:r>
              </a:p>
            </p:txBody>
          </p:sp>
        </mc:Fallback>
      </mc:AlternateContent>
      <p:sp>
        <p:nvSpPr>
          <p:cNvPr id="8" name="Speech Bubble: Rectangle with Corners Rounded 7">
            <a:extLst>
              <a:ext uri="{FF2B5EF4-FFF2-40B4-BE49-F238E27FC236}">
                <a16:creationId xmlns:a16="http://schemas.microsoft.com/office/drawing/2014/main" id="{2E5F3D3F-3BFA-82DC-53DC-E6DDB8EFB9F5}"/>
              </a:ext>
            </a:extLst>
          </p:cNvPr>
          <p:cNvSpPr/>
          <p:nvPr/>
        </p:nvSpPr>
        <p:spPr>
          <a:xfrm>
            <a:off x="344924" y="5177934"/>
            <a:ext cx="2712301" cy="1034613"/>
          </a:xfrm>
          <a:prstGeom prst="wedgeRoundRectCallout">
            <a:avLst>
              <a:gd name="adj1" fmla="val -20830"/>
              <a:gd name="adj2" fmla="val -8104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nSpc>
                <a:spcPct val="150000"/>
              </a:lnSpc>
              <a:spcAft>
                <a:spcPts val="1200"/>
              </a:spcAft>
            </a:pPr>
            <a:r>
              <a:rPr lang="en-AU" sz="1800" dirty="0"/>
              <a:t>What does this represent on the graph?</a:t>
            </a:r>
          </a:p>
        </p:txBody>
      </p:sp>
      <p:pic>
        <p:nvPicPr>
          <p:cNvPr id="7" name="Picture 6" descr="The graph of y=9-x^2.">
            <a:extLst>
              <a:ext uri="{FF2B5EF4-FFF2-40B4-BE49-F238E27FC236}">
                <a16:creationId xmlns:a16="http://schemas.microsoft.com/office/drawing/2014/main" id="{33980877-C864-0D1D-7C81-AEB6851447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96109" y="2165864"/>
            <a:ext cx="2887891" cy="4046683"/>
          </a:xfrm>
          <a:prstGeom prst="rect">
            <a:avLst/>
          </a:prstGeom>
        </p:spPr>
      </p:pic>
      <p:sp>
        <p:nvSpPr>
          <p:cNvPr id="11" name="Speech Bubble: Rectangle with Corners Rounded 10">
            <a:extLst>
              <a:ext uri="{FF2B5EF4-FFF2-40B4-BE49-F238E27FC236}">
                <a16:creationId xmlns:a16="http://schemas.microsoft.com/office/drawing/2014/main" id="{8BA6D32A-D974-00A5-9483-56AB917E63C8}"/>
              </a:ext>
            </a:extLst>
          </p:cNvPr>
          <p:cNvSpPr/>
          <p:nvPr/>
        </p:nvSpPr>
        <p:spPr>
          <a:xfrm>
            <a:off x="6096000" y="4914135"/>
            <a:ext cx="2418734" cy="1781865"/>
          </a:xfrm>
          <a:prstGeom prst="wedgeRoundRectCallout">
            <a:avLst>
              <a:gd name="adj1" fmla="val 57953"/>
              <a:gd name="adj2" fmla="val -2040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nSpc>
                <a:spcPct val="150000"/>
              </a:lnSpc>
              <a:spcAft>
                <a:spcPts val="1200"/>
              </a:spcAft>
            </a:pPr>
            <a:r>
              <a:rPr lang="en-AU" sz="1800" dirty="0"/>
              <a:t>Where on the graph are the zeroes of the function?</a:t>
            </a:r>
          </a:p>
        </p:txBody>
      </p:sp>
      <p:sp>
        <p:nvSpPr>
          <p:cNvPr id="2" name="Slide Number Placeholder 1">
            <a:extLst>
              <a:ext uri="{FF2B5EF4-FFF2-40B4-BE49-F238E27FC236}">
                <a16:creationId xmlns:a16="http://schemas.microsoft.com/office/drawing/2014/main" id="{42334578-0CA4-D7A4-EF14-92A33FF7D2E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352990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5310D-3E37-981C-353C-BC213BE78EA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A99E5C2-1B8A-78D5-DC58-BCD8EA42233A}"/>
              </a:ext>
            </a:extLst>
          </p:cNvPr>
          <p:cNvSpPr>
            <a:spLocks noGrp="1"/>
          </p:cNvSpPr>
          <p:nvPr>
            <p:ph type="title"/>
          </p:nvPr>
        </p:nvSpPr>
        <p:spPr/>
        <p:txBody>
          <a:bodyPr/>
          <a:lstStyle/>
          <a:p>
            <a:r>
              <a:rPr lang="en-AU" dirty="0">
                <a:latin typeface="+mj-lt"/>
              </a:rPr>
              <a:t>Graphing functions (4)</a:t>
            </a:r>
          </a:p>
        </p:txBody>
      </p:sp>
      <p:sp>
        <p:nvSpPr>
          <p:cNvPr id="4" name="Text Placeholder 3">
            <a:extLst>
              <a:ext uri="{FF2B5EF4-FFF2-40B4-BE49-F238E27FC236}">
                <a16:creationId xmlns:a16="http://schemas.microsoft.com/office/drawing/2014/main" id="{E4BB3A6C-FD36-7594-F50E-44EF2D3EED03}"/>
              </a:ext>
            </a:extLst>
          </p:cNvPr>
          <p:cNvSpPr>
            <a:spLocks noGrp="1"/>
          </p:cNvSpPr>
          <p:nvPr>
            <p:ph type="body" sz="quarter" idx="18"/>
          </p:nvPr>
        </p:nvSpPr>
        <p:spPr/>
        <p:txBody>
          <a:bodyPr/>
          <a:lstStyle/>
          <a:p>
            <a:r>
              <a:rPr lang="en-AU" dirty="0">
                <a:latin typeface="+mj-lt"/>
              </a:rPr>
              <a:t>Your turn – question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BD297B0-4619-817A-5A2D-73782B215A41}"/>
                  </a:ext>
                </a:extLst>
              </p:cNvPr>
              <p:cNvSpPr>
                <a:spLocks noGrp="1"/>
              </p:cNvSpPr>
              <p:nvPr>
                <p:ph type="body" sz="quarter" idx="17"/>
              </p:nvPr>
            </p:nvSpPr>
            <p:spPr>
              <a:xfrm>
                <a:off x="359999" y="1322944"/>
                <a:ext cx="11420520" cy="633675"/>
              </a:xfrm>
            </p:spPr>
            <p:txBody>
              <a:bodyPr/>
              <a:lstStyle/>
              <a:p>
                <a:r>
                  <a:rPr lang="en-AU" sz="1800" dirty="0">
                    <a:latin typeface="+mn-lt"/>
                  </a:rPr>
                  <a:t>For the function </a:t>
                </a:r>
                <a14:m>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−2</m:t>
                    </m:r>
                  </m:oMath>
                </a14:m>
                <a:r>
                  <a:rPr lang="en-AU" sz="1800" dirty="0">
                    <a:latin typeface="+mn-lt"/>
                  </a:rPr>
                  <a:t>, find </a:t>
                </a:r>
                <a14:m>
                  <m:oMath xmlns:m="http://schemas.openxmlformats.org/officeDocument/2006/math">
                    <m:r>
                      <a:rPr lang="en-AU" sz="1800" i="1" dirty="0">
                        <a:latin typeface="Cambria Math" panose="02040503050406030204" pitchFamily="18" charset="0"/>
                      </a:rPr>
                      <m:t>𝑓</m:t>
                    </m:r>
                    <m:r>
                      <a:rPr lang="en-AU" sz="1800" i="1" dirty="0">
                        <a:latin typeface="Cambria Math" panose="02040503050406030204" pitchFamily="18" charset="0"/>
                      </a:rPr>
                      <m:t>(0)</m:t>
                    </m:r>
                  </m:oMath>
                </a14:m>
                <a:r>
                  <a:rPr lang="en-AU" sz="1800" dirty="0">
                    <a:latin typeface="+mn-lt"/>
                  </a:rPr>
                  <a:t> and the zero(es) of the function, then use these to graph the function.</a:t>
                </a:r>
              </a:p>
            </p:txBody>
          </p:sp>
        </mc:Choice>
        <mc:Fallback xmlns="">
          <p:sp>
            <p:nvSpPr>
              <p:cNvPr id="5" name="Text Placeholder 4">
                <a:extLst>
                  <a:ext uri="{FF2B5EF4-FFF2-40B4-BE49-F238E27FC236}">
                    <a16:creationId xmlns:a16="http://schemas.microsoft.com/office/drawing/2014/main" id="{BBD297B0-4619-817A-5A2D-73782B215A41}"/>
                  </a:ext>
                </a:extLst>
              </p:cNvPr>
              <p:cNvSpPr>
                <a:spLocks noGrp="1" noRot="1" noChangeAspect="1" noMove="1" noResize="1" noEditPoints="1" noAdjustHandles="1" noChangeArrowheads="1" noChangeShapeType="1" noTextEdit="1"/>
              </p:cNvSpPr>
              <p:nvPr>
                <p:ph type="body" sz="quarter" idx="17"/>
              </p:nvPr>
            </p:nvSpPr>
            <p:spPr>
              <a:xfrm>
                <a:off x="359999" y="1322944"/>
                <a:ext cx="11420520" cy="633675"/>
              </a:xfrm>
              <a:blipFill>
                <a:blip r:embed="rId2"/>
                <a:stretch>
                  <a:fillRect l="-122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A734E8D-FB3F-08E2-AF44-5C5CB8C153D4}"/>
                  </a:ext>
                </a:extLst>
              </p:cNvPr>
              <p:cNvSpPr txBox="1"/>
              <p:nvPr/>
            </p:nvSpPr>
            <p:spPr>
              <a:xfrm>
                <a:off x="359999" y="2251271"/>
                <a:ext cx="2213076" cy="2024020"/>
              </a:xfrm>
              <a:prstGeom prst="rect">
                <a:avLst/>
              </a:prstGeom>
              <a:noFill/>
            </p:spPr>
            <p:txBody>
              <a:bodyPr wrap="square" lIns="0" tIns="0" rIns="0" bIns="0" rtlCol="0">
                <a:noAutofit/>
              </a:bodyPr>
              <a:lstStyle/>
              <a:p>
                <a:pPr>
                  <a:lnSpc>
                    <a:spcPct val="150000"/>
                  </a:lnSpc>
                  <a:spcAft>
                    <a:spcPts val="1200"/>
                  </a:spcAft>
                </a:pPr>
                <a14:m>
                  <m:oMath xmlns:m="http://schemas.openxmlformats.org/officeDocument/2006/math">
                    <m:r>
                      <a:rPr lang="en-AU" sz="2000" b="1" i="1" smtClean="0">
                        <a:latin typeface="Cambria Math" panose="02040503050406030204" pitchFamily="18" charset="0"/>
                      </a:rPr>
                      <m:t>𝒙</m:t>
                    </m:r>
                  </m:oMath>
                </a14:m>
                <a:r>
                  <a:rPr lang="en-AU" sz="2000" b="1" dirty="0">
                    <a:latin typeface="+mj-lt"/>
                  </a:rPr>
                  <a:t>-intercept</a:t>
                </a:r>
                <a:r>
                  <a:rPr lang="en-AU" sz="2000" dirty="0">
                    <a:latin typeface="+mj-lt"/>
                  </a:rPr>
                  <a:t> </a:t>
                </a:r>
              </a:p>
              <a:p>
                <a:pPr>
                  <a:lnSpc>
                    <a:spcPct val="150000"/>
                  </a:lnSpc>
                  <a:spcAft>
                    <a:spcPts val="12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𝑓</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0</m:t>
                          </m:r>
                        </m:e>
                      </m:d>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2</m:t>
                          </m:r>
                        </m:den>
                      </m:f>
                      <m:sSup>
                        <m:sSupPr>
                          <m:ctrlPr>
                            <a:rPr lang="en-AU" sz="2000" b="0" i="1" smtClean="0">
                              <a:latin typeface="Cambria Math" panose="02040503050406030204" pitchFamily="18" charset="0"/>
                            </a:rPr>
                          </m:ctrlPr>
                        </m:sSupPr>
                        <m:e>
                          <m:d>
                            <m:dPr>
                              <m:ctrlPr>
                                <a:rPr lang="en-AU" sz="2000" b="0" i="1" smtClean="0">
                                  <a:latin typeface="Cambria Math" panose="02040503050406030204" pitchFamily="18" charset="0"/>
                                </a:rPr>
                              </m:ctrlPr>
                            </m:dPr>
                            <m:e>
                              <m:r>
                                <a:rPr lang="en-AU" sz="2000" b="0" i="1" smtClean="0">
                                  <a:latin typeface="Cambria Math" panose="02040503050406030204" pitchFamily="18" charset="0"/>
                                </a:rPr>
                                <m:t>0</m:t>
                              </m:r>
                            </m:e>
                          </m:d>
                        </m:e>
                        <m:sup>
                          <m:r>
                            <a:rPr lang="en-AU" sz="2000" b="0" i="1" smtClean="0">
                              <a:latin typeface="Cambria Math" panose="02040503050406030204" pitchFamily="18" charset="0"/>
                            </a:rPr>
                            <m:t>2</m:t>
                          </m:r>
                        </m:sup>
                      </m:sSup>
                      <m:r>
                        <a:rPr lang="en-AU" sz="2000" b="0" i="1" smtClean="0">
                          <a:latin typeface="Cambria Math" panose="02040503050406030204" pitchFamily="18" charset="0"/>
                        </a:rPr>
                        <m:t>−2</m:t>
                      </m:r>
                    </m:oMath>
                  </m:oMathPara>
                </a14:m>
                <a:endParaRPr lang="en-AU" sz="2000" dirty="0"/>
              </a:p>
              <a:p>
                <a:pPr marL="541338" indent="-541338">
                  <a:lnSpc>
                    <a:spcPct val="150000"/>
                  </a:lnSpc>
                  <a:spcAft>
                    <a:spcPts val="12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=−2</m:t>
                      </m:r>
                    </m:oMath>
                  </m:oMathPara>
                </a14:m>
                <a:endParaRPr lang="en-AU" sz="2000" dirty="0"/>
              </a:p>
              <a:p>
                <a:pPr algn="l"/>
                <a:endParaRPr lang="en-AU" sz="1800" dirty="0"/>
              </a:p>
            </p:txBody>
          </p:sp>
        </mc:Choice>
        <mc:Fallback xmlns="">
          <p:sp>
            <p:nvSpPr>
              <p:cNvPr id="7" name="TextBox 6">
                <a:extLst>
                  <a:ext uri="{FF2B5EF4-FFF2-40B4-BE49-F238E27FC236}">
                    <a16:creationId xmlns:a16="http://schemas.microsoft.com/office/drawing/2014/main" id="{3A734E8D-FB3F-08E2-AF44-5C5CB8C153D4}"/>
                  </a:ext>
                </a:extLst>
              </p:cNvPr>
              <p:cNvSpPr txBox="1">
                <a:spLocks noRot="1" noChangeAspect="1" noMove="1" noResize="1" noEditPoints="1" noAdjustHandles="1" noChangeArrowheads="1" noChangeShapeType="1" noTextEdit="1"/>
              </p:cNvSpPr>
              <p:nvPr/>
            </p:nvSpPr>
            <p:spPr>
              <a:xfrm>
                <a:off x="359999" y="2251271"/>
                <a:ext cx="2213076" cy="2024020"/>
              </a:xfrm>
              <a:prstGeom prst="rect">
                <a:avLst/>
              </a:prstGeom>
              <a:blipFill>
                <a:blip r:embed="rId5"/>
                <a:stretch>
                  <a:fillRect l="-3030"/>
                </a:stretch>
              </a:blipFill>
            </p:spPr>
            <p:txBody>
              <a:bodyPr/>
              <a:lstStyle/>
              <a:p>
                <a:r>
                  <a:rPr lang="en-AU">
                    <a:noFill/>
                  </a:rPr>
                  <a:t> </a:t>
                </a:r>
              </a:p>
            </p:txBody>
          </p:sp>
        </mc:Fallback>
      </mc:AlternateContent>
      <p:cxnSp>
        <p:nvCxnSpPr>
          <p:cNvPr id="15" name="Straight Connector 14">
            <a:extLst>
              <a:ext uri="{FF2B5EF4-FFF2-40B4-BE49-F238E27FC236}">
                <a16:creationId xmlns:a16="http://schemas.microsoft.com/office/drawing/2014/main" id="{8D57372A-DF4F-A468-CBF0-129B9C1AF9B5}"/>
              </a:ext>
              <a:ext uri="{C183D7F6-B498-43B3-948B-1728B52AA6E4}">
                <adec:decorative xmlns:adec="http://schemas.microsoft.com/office/drawing/2017/decorative" val="1"/>
              </a:ext>
            </a:extLst>
          </p:cNvPr>
          <p:cNvCxnSpPr>
            <a:cxnSpLocks/>
          </p:cNvCxnSpPr>
          <p:nvPr/>
        </p:nvCxnSpPr>
        <p:spPr>
          <a:xfrm>
            <a:off x="3035507" y="2251271"/>
            <a:ext cx="0" cy="3712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C0CBB1F6-E899-B11C-102F-381C20A5C786}"/>
                  </a:ext>
                </a:extLst>
              </p:cNvPr>
              <p:cNvSpPr txBox="1">
                <a:spLocks/>
              </p:cNvSpPr>
              <p:nvPr/>
            </p:nvSpPr>
            <p:spPr>
              <a:xfrm>
                <a:off x="4083159" y="2251271"/>
                <a:ext cx="2117616" cy="397007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14:m>
                  <m:oMath xmlns:m="http://schemas.openxmlformats.org/officeDocument/2006/math">
                    <m:r>
                      <a:rPr lang="en-AU" b="1" i="1" smtClean="0">
                        <a:latin typeface="Cambria Math" panose="02040503050406030204" pitchFamily="18" charset="0"/>
                      </a:rPr>
                      <m:t>𝒚</m:t>
                    </m:r>
                  </m:oMath>
                </a14:m>
                <a:r>
                  <a:rPr lang="en-AU" b="1" dirty="0">
                    <a:latin typeface="+mj-lt"/>
                  </a:rPr>
                  <a:t>-intercept</a:t>
                </a:r>
                <a:r>
                  <a:rPr lang="en-AU" dirty="0">
                    <a:latin typeface="+mj-lt"/>
                  </a:rPr>
                  <a:t> </a:t>
                </a:r>
              </a:p>
              <a:p>
                <a:r>
                  <a:rPr lang="en-AU" dirty="0">
                    <a:latin typeface="+mn-lt"/>
                  </a:rPr>
                  <a:t>Let </a:t>
                </a:r>
                <a14:m>
                  <m:oMath xmlns:m="http://schemas.openxmlformats.org/officeDocument/2006/math">
                    <m:r>
                      <a:rPr lang="en-AU" i="1" smtClean="0">
                        <a:latin typeface="Cambria Math" panose="02040503050406030204" pitchFamily="18" charset="0"/>
                      </a:rPr>
                      <m:t>𝑓</m:t>
                    </m:r>
                    <m:d>
                      <m:dPr>
                        <m:ctrlPr>
                          <a:rPr lang="en-AU" i="1" smtClean="0">
                            <a:latin typeface="Cambria Math" panose="02040503050406030204" pitchFamily="18" charset="0"/>
                          </a:rPr>
                        </m:ctrlPr>
                      </m:dPr>
                      <m:e>
                        <m:r>
                          <a:rPr lang="en-AU" i="1" smtClean="0">
                            <a:latin typeface="Cambria Math" panose="02040503050406030204" pitchFamily="18" charset="0"/>
                          </a:rPr>
                          <m:t>𝑥</m:t>
                        </m:r>
                      </m:e>
                    </m:d>
                    <m:r>
                      <a:rPr lang="en-AU" i="1" smtClean="0">
                        <a:latin typeface="Cambria Math" panose="02040503050406030204" pitchFamily="18" charset="0"/>
                      </a:rPr>
                      <m:t>=0</m:t>
                    </m:r>
                  </m:oMath>
                </a14:m>
                <a:endParaRPr lang="en-AU" dirty="0">
                  <a:latin typeface="+mn-lt"/>
                </a:endParaRPr>
              </a:p>
              <a:p>
                <a:pPr marL="92075"/>
                <a14:m>
                  <m:oMathPara xmlns:m="http://schemas.openxmlformats.org/officeDocument/2006/math">
                    <m:oMathParaPr>
                      <m:jc m:val="left"/>
                    </m:oMathParaPr>
                    <m:oMath xmlns:m="http://schemas.openxmlformats.org/officeDocument/2006/math">
                      <m:f>
                        <m:fPr>
                          <m:ctrlPr>
                            <a:rPr lang="en-AU" i="1" smtClean="0">
                              <a:latin typeface="Cambria Math" panose="02040503050406030204" pitchFamily="18" charset="0"/>
                            </a:rPr>
                          </m:ctrlPr>
                        </m:fPr>
                        <m:num>
                          <m:r>
                            <a:rPr lang="en-AU" i="1">
                              <a:latin typeface="Cambria Math" panose="02040503050406030204" pitchFamily="18" charset="0"/>
                            </a:rPr>
                            <m:t>1</m:t>
                          </m:r>
                        </m:num>
                        <m:den>
                          <m:r>
                            <a:rPr lang="en-AU" i="1" smtClean="0">
                              <a:latin typeface="Cambria Math" panose="02040503050406030204" pitchFamily="18" charset="0"/>
                            </a:rPr>
                            <m:t>2</m:t>
                          </m:r>
                        </m:den>
                      </m:f>
                      <m:sSup>
                        <m:sSupPr>
                          <m:ctrlPr>
                            <a:rPr lang="en-AU" i="1" smtClean="0">
                              <a:latin typeface="Cambria Math" panose="02040503050406030204" pitchFamily="18" charset="0"/>
                            </a:rPr>
                          </m:ctrlPr>
                        </m:sSupPr>
                        <m:e>
                          <m:r>
                            <a:rPr lang="en-AU" i="1" smtClean="0">
                              <a:latin typeface="Cambria Math" panose="02040503050406030204" pitchFamily="18" charset="0"/>
                            </a:rPr>
                            <m:t>𝑥</m:t>
                          </m:r>
                        </m:e>
                        <m:sup>
                          <m:r>
                            <a:rPr lang="en-AU" i="1" smtClean="0">
                              <a:latin typeface="Cambria Math" panose="02040503050406030204" pitchFamily="18" charset="0"/>
                            </a:rPr>
                            <m:t>2</m:t>
                          </m:r>
                        </m:sup>
                      </m:sSup>
                      <m:r>
                        <a:rPr lang="en-AU" i="1" smtClean="0">
                          <a:latin typeface="Cambria Math" panose="02040503050406030204" pitchFamily="18" charset="0"/>
                        </a:rPr>
                        <m:t>−2=0</m:t>
                      </m:r>
                    </m:oMath>
                  </m:oMathPara>
                </a14:m>
                <a:endParaRPr lang="en-AU" dirty="0">
                  <a:latin typeface="+mn-lt"/>
                </a:endParaRPr>
              </a:p>
              <a:p>
                <a:pPr marL="539750" indent="-539750"/>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i="1" smtClean="0">
                              <a:latin typeface="Cambria Math" panose="02040503050406030204" pitchFamily="18" charset="0"/>
                            </a:rPr>
                            <m:t>𝑥</m:t>
                          </m:r>
                        </m:e>
                        <m:sup>
                          <m:r>
                            <a:rPr lang="en-AU" i="1" smtClean="0">
                              <a:latin typeface="Cambria Math" panose="02040503050406030204" pitchFamily="18" charset="0"/>
                            </a:rPr>
                            <m:t>2</m:t>
                          </m:r>
                        </m:sup>
                      </m:sSup>
                      <m:r>
                        <a:rPr lang="en-AU" i="1" smtClean="0">
                          <a:latin typeface="Cambria Math" panose="02040503050406030204" pitchFamily="18" charset="0"/>
                        </a:rPr>
                        <m:t>=2</m:t>
                      </m:r>
                    </m:oMath>
                  </m:oMathPara>
                </a14:m>
                <a:endParaRPr lang="en-AU" dirty="0">
                  <a:latin typeface="+mn-lt"/>
                </a:endParaRPr>
              </a:p>
              <a:p>
                <a:pPr marL="722313" indent="-625475"/>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i="1" smtClean="0">
                              <a:latin typeface="Cambria Math" panose="02040503050406030204" pitchFamily="18" charset="0"/>
                            </a:rPr>
                            <m:t>𝑥</m:t>
                          </m:r>
                        </m:e>
                        <m:sup>
                          <m:r>
                            <a:rPr lang="en-AU" b="0" i="1" smtClean="0">
                              <a:latin typeface="Cambria Math" panose="02040503050406030204" pitchFamily="18" charset="0"/>
                            </a:rPr>
                            <m:t>2</m:t>
                          </m:r>
                        </m:sup>
                      </m:sSup>
                      <m:r>
                        <a:rPr lang="en-AU" i="1" smtClean="0">
                          <a:latin typeface="Cambria Math" panose="02040503050406030204" pitchFamily="18" charset="0"/>
                        </a:rPr>
                        <m:t>=</m:t>
                      </m:r>
                      <m:r>
                        <a:rPr lang="en-AU" b="0" i="1" smtClean="0">
                          <a:latin typeface="Cambria Math" panose="02040503050406030204" pitchFamily="18" charset="0"/>
                        </a:rPr>
                        <m:t>4</m:t>
                      </m:r>
                    </m:oMath>
                  </m:oMathPara>
                </a14:m>
                <a:endParaRPr lang="en-AU" b="0" dirty="0">
                  <a:latin typeface="+mn-lt"/>
                </a:endParaRPr>
              </a:p>
              <a:p>
                <a:pPr marL="808038"/>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=±2</m:t>
                      </m:r>
                    </m:oMath>
                  </m:oMathPara>
                </a14:m>
                <a:endParaRPr lang="en-AU" dirty="0">
                  <a:latin typeface="+mn-lt"/>
                </a:endParaRPr>
              </a:p>
            </p:txBody>
          </p:sp>
        </mc:Choice>
        <mc:Fallback xmlns="">
          <p:sp>
            <p:nvSpPr>
              <p:cNvPr id="6" name="Text Placeholder 4">
                <a:extLst>
                  <a:ext uri="{FF2B5EF4-FFF2-40B4-BE49-F238E27FC236}">
                    <a16:creationId xmlns:a16="http://schemas.microsoft.com/office/drawing/2014/main" id="{C0CBB1F6-E899-B11C-102F-381C20A5C786}"/>
                  </a:ext>
                </a:extLst>
              </p:cNvPr>
              <p:cNvSpPr txBox="1">
                <a:spLocks noRot="1" noChangeAspect="1" noMove="1" noResize="1" noEditPoints="1" noAdjustHandles="1" noChangeArrowheads="1" noChangeShapeType="1" noTextEdit="1"/>
              </p:cNvSpPr>
              <p:nvPr/>
            </p:nvSpPr>
            <p:spPr>
              <a:xfrm>
                <a:off x="4083159" y="2251271"/>
                <a:ext cx="2117616" cy="3970076"/>
              </a:xfrm>
              <a:prstGeom prst="rect">
                <a:avLst/>
              </a:prstGeom>
              <a:blipFill>
                <a:blip r:embed="rId3"/>
                <a:stretch>
                  <a:fillRect l="-7493" b="-4448"/>
                </a:stretch>
              </a:blipFill>
            </p:spPr>
            <p:txBody>
              <a:bodyPr/>
              <a:lstStyle/>
              <a:p>
                <a:r>
                  <a:rPr lang="en-AU">
                    <a:noFill/>
                  </a:rPr>
                  <a:t> </a:t>
                </a:r>
              </a:p>
            </p:txBody>
          </p:sp>
        </mc:Fallback>
      </mc:AlternateContent>
      <p:pic>
        <p:nvPicPr>
          <p:cNvPr id="13" name="Picture 12" descr="The graph of y-1/2x^2-2.">
            <a:extLst>
              <a:ext uri="{FF2B5EF4-FFF2-40B4-BE49-F238E27FC236}">
                <a16:creationId xmlns:a16="http://schemas.microsoft.com/office/drawing/2014/main" id="{4A0F0A9F-052B-A2AA-6B36-EA02488C47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57660" y="1899480"/>
            <a:ext cx="3366340" cy="4706520"/>
          </a:xfrm>
          <a:prstGeom prst="rect">
            <a:avLst/>
          </a:prstGeom>
        </p:spPr>
      </p:pic>
      <p:sp>
        <p:nvSpPr>
          <p:cNvPr id="2" name="Slide Number Placeholder 1">
            <a:extLst>
              <a:ext uri="{FF2B5EF4-FFF2-40B4-BE49-F238E27FC236}">
                <a16:creationId xmlns:a16="http://schemas.microsoft.com/office/drawing/2014/main" id="{FEC51F1D-0E7D-3AE1-B569-CB17F8DE4A6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10511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4DE5ED-27AC-5BC3-9C1F-D5710055288C}"/>
              </a:ext>
            </a:extLst>
          </p:cNvPr>
          <p:cNvSpPr>
            <a:spLocks noGrp="1"/>
          </p:cNvSpPr>
          <p:nvPr>
            <p:ph type="title"/>
          </p:nvPr>
        </p:nvSpPr>
        <p:spPr/>
        <p:txBody>
          <a:bodyPr/>
          <a:lstStyle/>
          <a:p>
            <a:r>
              <a:rPr lang="en-AU" dirty="0">
                <a:latin typeface="+mj-lt"/>
              </a:rPr>
              <a:t>Working backwards from the graph	</a:t>
            </a:r>
          </a:p>
        </p:txBody>
      </p:sp>
      <p:sp>
        <p:nvSpPr>
          <p:cNvPr id="4" name="Text Placeholder 3">
            <a:extLst>
              <a:ext uri="{FF2B5EF4-FFF2-40B4-BE49-F238E27FC236}">
                <a16:creationId xmlns:a16="http://schemas.microsoft.com/office/drawing/2014/main" id="{CD26E385-C566-8822-47BB-68E944F5C64D}"/>
              </a:ext>
            </a:extLst>
          </p:cNvPr>
          <p:cNvSpPr>
            <a:spLocks noGrp="1"/>
          </p:cNvSpPr>
          <p:nvPr>
            <p:ph type="body" sz="quarter" idx="18"/>
          </p:nvPr>
        </p:nvSpPr>
        <p:spPr/>
        <p:txBody>
          <a:bodyPr/>
          <a:lstStyle/>
          <a:p>
            <a:r>
              <a:rPr lang="en-AU" dirty="0">
                <a:latin typeface="+mj-lt"/>
              </a:rPr>
              <a:t>Bank of equations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AEC1CB3-6668-98B4-E6ED-11B153166DAF}"/>
                  </a:ext>
                </a:extLst>
              </p:cNvPr>
              <p:cNvSpPr txBox="1"/>
              <p:nvPr/>
            </p:nvSpPr>
            <p:spPr>
              <a:xfrm>
                <a:off x="901271" y="2493620"/>
                <a:ext cx="2078842" cy="1208139"/>
              </a:xfrm>
              <a:prstGeom prst="rect">
                <a:avLst/>
              </a:prstGeom>
            </p:spPr>
            <p:txBody>
              <a:bodyPr wrap="square" lIns="0" tIns="0" rIns="0" bIns="0" numCol="1" rtlCol="0" anchor="ctr">
                <a:noAutofit/>
              </a:bodyPr>
              <a:lstStyle/>
              <a:p>
                <a:pPr algn="ctr">
                  <a:lnSpc>
                    <a:spcPct val="150000"/>
                  </a:lnSpc>
                  <a:spcAft>
                    <a:spcPts val="1200"/>
                  </a:spcAft>
                </a:pPr>
                <a14:m>
                  <m:oMathPara xmlns:m="http://schemas.openxmlformats.org/officeDocument/2006/math">
                    <m:oMathParaPr>
                      <m:jc m:val="left"/>
                    </m:oMathParaPr>
                    <m:oMath xmlns:m="http://schemas.openxmlformats.org/officeDocument/2006/math">
                      <m:r>
                        <a:rPr lang="en-AU" sz="2000" smtClean="0">
                          <a:latin typeface="Cambria Math" panose="02040503050406030204" pitchFamily="18" charset="0"/>
                        </a:rPr>
                        <m:t>𝑓</m:t>
                      </m:r>
                      <m:d>
                        <m:dPr>
                          <m:ctrlPr>
                            <a:rPr lang="en-AU" sz="2000" i="1">
                              <a:latin typeface="Cambria Math" panose="02040503050406030204" pitchFamily="18" charset="0"/>
                            </a:rPr>
                          </m:ctrlPr>
                        </m:dPr>
                        <m:e>
                          <m:r>
                            <a:rPr lang="en-AU" sz="2000">
                              <a:latin typeface="Cambria Math" panose="02040503050406030204" pitchFamily="18" charset="0"/>
                            </a:rPr>
                            <m:t>𝑥</m:t>
                          </m:r>
                        </m:e>
                      </m:d>
                      <m:r>
                        <a:rPr lang="en-AU" sz="2000">
                          <a:latin typeface="Cambria Math" panose="02040503050406030204" pitchFamily="18" charset="0"/>
                        </a:rPr>
                        <m:t>=4−</m:t>
                      </m:r>
                      <m:f>
                        <m:fPr>
                          <m:ctrlPr>
                            <a:rPr lang="en-AU" sz="2000" i="1">
                              <a:latin typeface="Cambria Math" panose="02040503050406030204" pitchFamily="18" charset="0"/>
                            </a:rPr>
                          </m:ctrlPr>
                        </m:fPr>
                        <m:num>
                          <m:r>
                            <a:rPr lang="en-AU" sz="2000">
                              <a:latin typeface="Cambria Math" panose="02040503050406030204" pitchFamily="18" charset="0"/>
                            </a:rPr>
                            <m:t>1</m:t>
                          </m:r>
                        </m:num>
                        <m:den>
                          <m:r>
                            <a:rPr lang="en-AU" sz="2000">
                              <a:latin typeface="Cambria Math" panose="02040503050406030204" pitchFamily="18" charset="0"/>
                            </a:rPr>
                            <m:t>2</m:t>
                          </m:r>
                        </m:den>
                      </m:f>
                    </m:oMath>
                  </m:oMathPara>
                </a14:m>
                <a:endParaRPr lang="en-US" sz="2000" dirty="0"/>
              </a:p>
            </p:txBody>
          </p:sp>
        </mc:Choice>
        <mc:Fallback xmlns="">
          <p:sp>
            <p:nvSpPr>
              <p:cNvPr id="5" name="TextBox 4">
                <a:extLst>
                  <a:ext uri="{FF2B5EF4-FFF2-40B4-BE49-F238E27FC236}">
                    <a16:creationId xmlns:a16="http://schemas.microsoft.com/office/drawing/2014/main" id="{7AEC1CB3-6668-98B4-E6ED-11B153166DAF}"/>
                  </a:ext>
                </a:extLst>
              </p:cNvPr>
              <p:cNvSpPr txBox="1">
                <a:spLocks noRot="1" noChangeAspect="1" noMove="1" noResize="1" noEditPoints="1" noAdjustHandles="1" noChangeArrowheads="1" noChangeShapeType="1" noTextEdit="1"/>
              </p:cNvSpPr>
              <p:nvPr/>
            </p:nvSpPr>
            <p:spPr>
              <a:xfrm>
                <a:off x="901271" y="2493620"/>
                <a:ext cx="2078842" cy="1208139"/>
              </a:xfrm>
              <a:prstGeom prst="rect">
                <a:avLst/>
              </a:prstGeom>
              <a:blipFill>
                <a:blip r:embed="rId2"/>
                <a:stretch>
                  <a:fillRect l="-29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CCB407E-26AC-DD31-600F-283EA01EFB7D}"/>
                  </a:ext>
                </a:extLst>
              </p:cNvPr>
              <p:cNvSpPr txBox="1"/>
              <p:nvPr/>
            </p:nvSpPr>
            <p:spPr>
              <a:xfrm>
                <a:off x="3653806" y="2493620"/>
                <a:ext cx="2078843" cy="1208139"/>
              </a:xfrm>
              <a:prstGeom prst="rect">
                <a:avLst/>
              </a:prstGeom>
            </p:spPr>
            <p:txBody>
              <a:bodyPr wrap="square" lIns="0" tIns="0" rIns="0" bIns="0" numCol="1" rtlCol="0" anchor="ctr">
                <a:noAutofit/>
              </a:bodyPr>
              <a:lstStyle/>
              <a:p>
                <a:pPr algn="ctr">
                  <a:lnSpc>
                    <a:spcPct val="150000"/>
                  </a:lnSpc>
                  <a:spcAft>
                    <a:spcPts val="1200"/>
                  </a:spcAft>
                </a:pPr>
                <a14:m>
                  <m:oMathPara xmlns:m="http://schemas.openxmlformats.org/officeDocument/2006/math">
                    <m:oMathParaPr>
                      <m:jc m:val="left"/>
                    </m:oMathParaPr>
                    <m:oMath xmlns:m="http://schemas.openxmlformats.org/officeDocument/2006/math">
                      <m:r>
                        <a:rPr lang="en-AU" sz="2000">
                          <a:latin typeface="Cambria Math" panose="02040503050406030204" pitchFamily="18" charset="0"/>
                        </a:rPr>
                        <m:t>𝑓</m:t>
                      </m:r>
                      <m:r>
                        <a:rPr lang="en-AU" sz="2000">
                          <a:latin typeface="Cambria Math" panose="02040503050406030204" pitchFamily="18" charset="0"/>
                        </a:rPr>
                        <m:t>(</m:t>
                      </m:r>
                      <m:r>
                        <a:rPr lang="en-AU" sz="2000">
                          <a:latin typeface="Cambria Math" panose="02040503050406030204" pitchFamily="18" charset="0"/>
                        </a:rPr>
                        <m:t>𝑥</m:t>
                      </m:r>
                      <m:r>
                        <a:rPr lang="en-AU" sz="2000">
                          <a:latin typeface="Cambria Math" panose="02040503050406030204" pitchFamily="18" charset="0"/>
                        </a:rPr>
                        <m:t>)=</m:t>
                      </m:r>
                      <m:sSup>
                        <m:sSupPr>
                          <m:ctrlPr>
                            <a:rPr lang="en-AU" sz="2000" i="1">
                              <a:latin typeface="Cambria Math" panose="02040503050406030204" pitchFamily="18" charset="0"/>
                            </a:rPr>
                          </m:ctrlPr>
                        </m:sSupPr>
                        <m:e>
                          <m:r>
                            <a:rPr lang="en-AU" sz="2000">
                              <a:latin typeface="Cambria Math" panose="02040503050406030204" pitchFamily="18" charset="0"/>
                            </a:rPr>
                            <m:t>3</m:t>
                          </m:r>
                        </m:e>
                        <m:sup>
                          <m:r>
                            <a:rPr lang="en-AU" sz="2000">
                              <a:latin typeface="Cambria Math" panose="02040503050406030204" pitchFamily="18" charset="0"/>
                            </a:rPr>
                            <m:t>𝑥</m:t>
                          </m:r>
                        </m:sup>
                      </m:sSup>
                    </m:oMath>
                  </m:oMathPara>
                </a14:m>
                <a:endParaRPr lang="en-AU" sz="2000" dirty="0">
                  <a:ea typeface="Calibri" panose="020F050202020403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BCCB407E-26AC-DD31-600F-283EA01EFB7D}"/>
                  </a:ext>
                </a:extLst>
              </p:cNvPr>
              <p:cNvSpPr txBox="1">
                <a:spLocks noRot="1" noChangeAspect="1" noMove="1" noResize="1" noEditPoints="1" noAdjustHandles="1" noChangeArrowheads="1" noChangeShapeType="1" noTextEdit="1"/>
              </p:cNvSpPr>
              <p:nvPr/>
            </p:nvSpPr>
            <p:spPr>
              <a:xfrm>
                <a:off x="3653806" y="2493620"/>
                <a:ext cx="2078843" cy="1208139"/>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58F67C4-B248-40F3-F1AE-391BC2105A35}"/>
                  </a:ext>
                </a:extLst>
              </p:cNvPr>
              <p:cNvSpPr txBox="1"/>
              <p:nvPr/>
            </p:nvSpPr>
            <p:spPr>
              <a:xfrm>
                <a:off x="6406342" y="2493620"/>
                <a:ext cx="2078842" cy="1208139"/>
              </a:xfrm>
              <a:prstGeom prst="rect">
                <a:avLst/>
              </a:prstGeom>
            </p:spPr>
            <p:txBody>
              <a:bodyPr wrap="square" lIns="0" tIns="0" rIns="0" bIns="0" numCol="1" rtlCol="0" anchor="ctr">
                <a:noAutofit/>
              </a:bodyPr>
              <a:lstStyle/>
              <a:p>
                <a:pPr algn="ctr">
                  <a:lnSpc>
                    <a:spcPct val="150000"/>
                  </a:lnSpc>
                  <a:spcAft>
                    <a:spcPts val="1200"/>
                  </a:spcAft>
                </a:pPr>
                <a14:m>
                  <m:oMathPara xmlns:m="http://schemas.openxmlformats.org/officeDocument/2006/math">
                    <m:oMathParaPr>
                      <m:jc m:val="left"/>
                    </m:oMathParaPr>
                    <m:oMath xmlns:m="http://schemas.openxmlformats.org/officeDocument/2006/math">
                      <m:r>
                        <a:rPr lang="en-AU" sz="2000">
                          <a:latin typeface="Cambria Math" panose="02040503050406030204" pitchFamily="18" charset="0"/>
                        </a:rPr>
                        <m:t>𝑓</m:t>
                      </m:r>
                      <m:r>
                        <a:rPr lang="en-AU" sz="2000">
                          <a:latin typeface="Cambria Math" panose="02040503050406030204" pitchFamily="18" charset="0"/>
                        </a:rPr>
                        <m:t>(</m:t>
                      </m:r>
                      <m:r>
                        <a:rPr lang="en-AU" sz="2000">
                          <a:latin typeface="Cambria Math" panose="02040503050406030204" pitchFamily="18" charset="0"/>
                        </a:rPr>
                        <m:t>𝑥</m:t>
                      </m:r>
                      <m:r>
                        <a:rPr lang="en-AU" sz="2000">
                          <a:latin typeface="Cambria Math" panose="02040503050406030204" pitchFamily="18" charset="0"/>
                        </a:rPr>
                        <m:t>)=</m:t>
                      </m:r>
                      <m:f>
                        <m:fPr>
                          <m:ctrlPr>
                            <a:rPr lang="en-AU" sz="2000" i="1">
                              <a:latin typeface="Cambria Math" panose="02040503050406030204" pitchFamily="18" charset="0"/>
                            </a:rPr>
                          </m:ctrlPr>
                        </m:fPr>
                        <m:num>
                          <m:r>
                            <a:rPr lang="en-AU" sz="2000">
                              <a:latin typeface="Cambria Math" panose="02040503050406030204" pitchFamily="18" charset="0"/>
                            </a:rPr>
                            <m:t>1</m:t>
                          </m:r>
                        </m:num>
                        <m:den>
                          <m:r>
                            <a:rPr lang="en-AU" sz="2000">
                              <a:latin typeface="Cambria Math" panose="02040503050406030204" pitchFamily="18" charset="0"/>
                            </a:rPr>
                            <m:t>4</m:t>
                          </m:r>
                        </m:den>
                      </m:f>
                      <m:sSup>
                        <m:sSupPr>
                          <m:ctrlPr>
                            <a:rPr lang="en-AU" sz="2000" i="1">
                              <a:latin typeface="Cambria Math" panose="02040503050406030204" pitchFamily="18" charset="0"/>
                            </a:rPr>
                          </m:ctrlPr>
                        </m:sSupPr>
                        <m:e>
                          <m:r>
                            <a:rPr lang="en-AU" sz="2000">
                              <a:latin typeface="Cambria Math" panose="02040503050406030204" pitchFamily="18" charset="0"/>
                            </a:rPr>
                            <m:t>𝑥</m:t>
                          </m:r>
                        </m:e>
                        <m:sup>
                          <m:r>
                            <a:rPr lang="en-AU" sz="2000">
                              <a:latin typeface="Cambria Math" panose="02040503050406030204" pitchFamily="18" charset="0"/>
                            </a:rPr>
                            <m:t>2</m:t>
                          </m:r>
                        </m:sup>
                      </m:sSup>
                      <m:r>
                        <a:rPr lang="en-AU" sz="2000">
                          <a:latin typeface="Cambria Math" panose="02040503050406030204" pitchFamily="18" charset="0"/>
                        </a:rPr>
                        <m:t>−1</m:t>
                      </m:r>
                    </m:oMath>
                  </m:oMathPara>
                </a14:m>
                <a:endParaRPr lang="en-AU" sz="2000" dirty="0">
                  <a:ea typeface="Calibri" panose="020F050202020403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B58F67C4-B248-40F3-F1AE-391BC2105A35}"/>
                  </a:ext>
                </a:extLst>
              </p:cNvPr>
              <p:cNvSpPr txBox="1">
                <a:spLocks noRot="1" noChangeAspect="1" noMove="1" noResize="1" noEditPoints="1" noAdjustHandles="1" noChangeArrowheads="1" noChangeShapeType="1" noTextEdit="1"/>
              </p:cNvSpPr>
              <p:nvPr/>
            </p:nvSpPr>
            <p:spPr>
              <a:xfrm>
                <a:off x="6406342" y="2493620"/>
                <a:ext cx="2078842" cy="1208139"/>
              </a:xfrm>
              <a:prstGeom prst="rect">
                <a:avLst/>
              </a:prstGeom>
              <a:blipFill>
                <a:blip r:embed="rId4"/>
                <a:stretch>
                  <a:fillRect l="-29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45ACC2A-1AFA-1977-B875-7A9627E51B53}"/>
                  </a:ext>
                </a:extLst>
              </p:cNvPr>
              <p:cNvSpPr txBox="1"/>
              <p:nvPr/>
            </p:nvSpPr>
            <p:spPr>
              <a:xfrm>
                <a:off x="9158877" y="2493620"/>
                <a:ext cx="2078843" cy="1208139"/>
              </a:xfrm>
              <a:prstGeom prst="rect">
                <a:avLst/>
              </a:prstGeom>
            </p:spPr>
            <p:txBody>
              <a:bodyPr wrap="square" lIns="0" tIns="0" rIns="0" bIns="0" numCol="1" rtlCol="0" anchor="ctr">
                <a:noAutofit/>
              </a:bodyPr>
              <a:lstStyle/>
              <a:p>
                <a:pPr algn="ctr">
                  <a:lnSpc>
                    <a:spcPct val="150000"/>
                  </a:lnSpc>
                  <a:spcAft>
                    <a:spcPts val="1200"/>
                  </a:spcAft>
                </a:pPr>
                <a14:m>
                  <m:oMathPara xmlns:m="http://schemas.openxmlformats.org/officeDocument/2006/math">
                    <m:oMathParaPr>
                      <m:jc m:val="left"/>
                    </m:oMathParaPr>
                    <m:oMath xmlns:m="http://schemas.openxmlformats.org/officeDocument/2006/math">
                      <m:r>
                        <a:rPr lang="en-AU" sz="2000">
                          <a:latin typeface="Cambria Math" panose="02040503050406030204" pitchFamily="18" charset="0"/>
                        </a:rPr>
                        <m:t>𝑓</m:t>
                      </m:r>
                      <m:d>
                        <m:dPr>
                          <m:ctrlPr>
                            <a:rPr lang="en-AU" sz="2000" i="1">
                              <a:latin typeface="Cambria Math" panose="02040503050406030204" pitchFamily="18" charset="0"/>
                            </a:rPr>
                          </m:ctrlPr>
                        </m:dPr>
                        <m:e>
                          <m:r>
                            <a:rPr lang="en-AU" sz="2000">
                              <a:latin typeface="Cambria Math" panose="02040503050406030204" pitchFamily="18" charset="0"/>
                            </a:rPr>
                            <m:t>𝑥</m:t>
                          </m:r>
                        </m:e>
                      </m:d>
                      <m:r>
                        <a:rPr lang="en-AU" sz="2000">
                          <a:latin typeface="Cambria Math" panose="02040503050406030204" pitchFamily="18" charset="0"/>
                        </a:rPr>
                        <m:t>=−2</m:t>
                      </m:r>
                      <m:sSup>
                        <m:sSupPr>
                          <m:ctrlPr>
                            <a:rPr lang="en-AU" sz="2000" i="1">
                              <a:latin typeface="Cambria Math" panose="02040503050406030204" pitchFamily="18" charset="0"/>
                            </a:rPr>
                          </m:ctrlPr>
                        </m:sSupPr>
                        <m:e>
                          <m:r>
                            <a:rPr lang="en-AU" sz="2000">
                              <a:latin typeface="Cambria Math" panose="02040503050406030204" pitchFamily="18" charset="0"/>
                            </a:rPr>
                            <m:t>𝑥</m:t>
                          </m:r>
                        </m:e>
                        <m:sup>
                          <m:r>
                            <a:rPr lang="en-AU" sz="2000">
                              <a:latin typeface="Cambria Math" panose="02040503050406030204" pitchFamily="18" charset="0"/>
                            </a:rPr>
                            <m:t>2</m:t>
                          </m:r>
                        </m:sup>
                      </m:sSup>
                      <m:r>
                        <a:rPr lang="en-AU" sz="2000">
                          <a:latin typeface="Cambria Math" panose="02040503050406030204" pitchFamily="18" charset="0"/>
                        </a:rPr>
                        <m:t>+</m:t>
                      </m:r>
                      <m:f>
                        <m:fPr>
                          <m:ctrlPr>
                            <a:rPr lang="en-AU" sz="2000" i="1">
                              <a:latin typeface="Cambria Math" panose="02040503050406030204" pitchFamily="18" charset="0"/>
                            </a:rPr>
                          </m:ctrlPr>
                        </m:fPr>
                        <m:num>
                          <m:r>
                            <a:rPr lang="en-AU" sz="2000">
                              <a:latin typeface="Cambria Math" panose="02040503050406030204" pitchFamily="18" charset="0"/>
                            </a:rPr>
                            <m:t>1</m:t>
                          </m:r>
                        </m:num>
                        <m:den>
                          <m:r>
                            <a:rPr lang="en-AU" sz="2000">
                              <a:latin typeface="Cambria Math" panose="02040503050406030204" pitchFamily="18" charset="0"/>
                            </a:rPr>
                            <m:t>2</m:t>
                          </m:r>
                        </m:den>
                      </m:f>
                    </m:oMath>
                  </m:oMathPara>
                </a14:m>
                <a:endParaRPr lang="en-AU" sz="2000" dirty="0">
                  <a:ea typeface="Calibri" panose="020F050202020403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245ACC2A-1AFA-1977-B875-7A9627E51B53}"/>
                  </a:ext>
                </a:extLst>
              </p:cNvPr>
              <p:cNvSpPr txBox="1">
                <a:spLocks noRot="1" noChangeAspect="1" noMove="1" noResize="1" noEditPoints="1" noAdjustHandles="1" noChangeArrowheads="1" noChangeShapeType="1" noTextEdit="1"/>
              </p:cNvSpPr>
              <p:nvPr/>
            </p:nvSpPr>
            <p:spPr>
              <a:xfrm>
                <a:off x="9158877" y="2493620"/>
                <a:ext cx="2078843" cy="1208139"/>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A1BA1EE-E044-9421-A605-D55F6E9B4E44}"/>
                  </a:ext>
                </a:extLst>
              </p:cNvPr>
              <p:cNvSpPr txBox="1"/>
              <p:nvPr/>
            </p:nvSpPr>
            <p:spPr>
              <a:xfrm>
                <a:off x="901271" y="4106774"/>
                <a:ext cx="2078842" cy="1208140"/>
              </a:xfrm>
              <a:prstGeom prst="rect">
                <a:avLst/>
              </a:prstGeom>
            </p:spPr>
            <p:txBody>
              <a:bodyPr wrap="square" lIns="0" tIns="0" rIns="0" bIns="0" numCol="1" rtlCol="0" anchor="ctr">
                <a:no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sz="2000" smtClean="0">
                          <a:latin typeface="Cambria Math" panose="02040503050406030204" pitchFamily="18" charset="0"/>
                        </a:rPr>
                        <m:t>𝑓</m:t>
                      </m:r>
                      <m:d>
                        <m:dPr>
                          <m:ctrlPr>
                            <a:rPr lang="en-AU" sz="2000" i="1">
                              <a:latin typeface="Cambria Math" panose="02040503050406030204" pitchFamily="18" charset="0"/>
                            </a:rPr>
                          </m:ctrlPr>
                        </m:dPr>
                        <m:e>
                          <m:r>
                            <a:rPr lang="en-AU" sz="2000">
                              <a:latin typeface="Cambria Math" panose="02040503050406030204" pitchFamily="18" charset="0"/>
                            </a:rPr>
                            <m:t>𝑥</m:t>
                          </m:r>
                        </m:e>
                      </m:d>
                      <m:r>
                        <a:rPr lang="en-AU" sz="2000">
                          <a:latin typeface="Cambria Math" panose="02040503050406030204" pitchFamily="18" charset="0"/>
                        </a:rPr>
                        <m:t>=3+2</m:t>
                      </m:r>
                      <m:r>
                        <a:rPr lang="en-AU" sz="2000">
                          <a:latin typeface="Cambria Math" panose="02040503050406030204" pitchFamily="18" charset="0"/>
                        </a:rPr>
                        <m:t>𝑥</m:t>
                      </m:r>
                    </m:oMath>
                  </m:oMathPara>
                </a14:m>
                <a:endParaRPr lang="en-US" sz="2000" dirty="0"/>
              </a:p>
            </p:txBody>
          </p:sp>
        </mc:Choice>
        <mc:Fallback xmlns="">
          <p:sp>
            <p:nvSpPr>
              <p:cNvPr id="6" name="TextBox 5">
                <a:extLst>
                  <a:ext uri="{FF2B5EF4-FFF2-40B4-BE49-F238E27FC236}">
                    <a16:creationId xmlns:a16="http://schemas.microsoft.com/office/drawing/2014/main" id="{BA1BA1EE-E044-9421-A605-D55F6E9B4E44}"/>
                  </a:ext>
                </a:extLst>
              </p:cNvPr>
              <p:cNvSpPr txBox="1">
                <a:spLocks noRot="1" noChangeAspect="1" noMove="1" noResize="1" noEditPoints="1" noAdjustHandles="1" noChangeArrowheads="1" noChangeShapeType="1" noTextEdit="1"/>
              </p:cNvSpPr>
              <p:nvPr/>
            </p:nvSpPr>
            <p:spPr>
              <a:xfrm>
                <a:off x="901271" y="4106774"/>
                <a:ext cx="2078842" cy="1208140"/>
              </a:xfrm>
              <a:prstGeom prst="rect">
                <a:avLst/>
              </a:prstGeom>
              <a:blipFill>
                <a:blip r:embed="rId6"/>
                <a:stretch>
                  <a:fillRect l="-29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25F791B-A6DE-BBA5-552A-44A0D34C5708}"/>
                  </a:ext>
                </a:extLst>
              </p:cNvPr>
              <p:cNvSpPr txBox="1"/>
              <p:nvPr/>
            </p:nvSpPr>
            <p:spPr>
              <a:xfrm>
                <a:off x="3653806" y="4106774"/>
                <a:ext cx="2078843" cy="1208140"/>
              </a:xfrm>
              <a:prstGeom prst="rect">
                <a:avLst/>
              </a:prstGeom>
            </p:spPr>
            <p:txBody>
              <a:bodyPr wrap="square" lIns="0" tIns="0" rIns="0" bIns="0" numCol="1" rtlCol="0" anchor="ctr">
                <a:no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sz="2000">
                          <a:latin typeface="Cambria Math" panose="02040503050406030204" pitchFamily="18" charset="0"/>
                        </a:rPr>
                        <m:t>𝑓</m:t>
                      </m:r>
                      <m:r>
                        <a:rPr lang="en-AU" sz="2000">
                          <a:latin typeface="Cambria Math" panose="02040503050406030204" pitchFamily="18" charset="0"/>
                        </a:rPr>
                        <m:t>(</m:t>
                      </m:r>
                      <m:r>
                        <a:rPr lang="en-AU" sz="2000">
                          <a:latin typeface="Cambria Math" panose="02040503050406030204" pitchFamily="18" charset="0"/>
                        </a:rPr>
                        <m:t>𝑥</m:t>
                      </m:r>
                      <m:r>
                        <a:rPr lang="en-AU" sz="2000">
                          <a:latin typeface="Cambria Math" panose="02040503050406030204" pitchFamily="18" charset="0"/>
                        </a:rPr>
                        <m:t>)=</m:t>
                      </m:r>
                      <m:sSup>
                        <m:sSupPr>
                          <m:ctrlPr>
                            <a:rPr lang="en-AU" sz="2000" i="1">
                              <a:latin typeface="Cambria Math" panose="02040503050406030204" pitchFamily="18" charset="0"/>
                            </a:rPr>
                          </m:ctrlPr>
                        </m:sSupPr>
                        <m:e>
                          <m:r>
                            <a:rPr lang="en-AU" sz="2000" i="1">
                              <a:latin typeface="Cambria Math" panose="02040503050406030204" pitchFamily="18" charset="0"/>
                            </a:rPr>
                            <m:t>−3</m:t>
                          </m:r>
                        </m:e>
                        <m:sup>
                          <m:r>
                            <a:rPr lang="en-AU" sz="2000">
                              <a:latin typeface="Cambria Math" panose="02040503050406030204" pitchFamily="18" charset="0"/>
                            </a:rPr>
                            <m:t>𝑥</m:t>
                          </m:r>
                        </m:sup>
                      </m:sSup>
                    </m:oMath>
                  </m:oMathPara>
                </a14:m>
                <a:endParaRPr lang="en-AU" sz="2000" dirty="0">
                  <a:ea typeface="Calibri" panose="020F050202020403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325F791B-A6DE-BBA5-552A-44A0D34C5708}"/>
                  </a:ext>
                </a:extLst>
              </p:cNvPr>
              <p:cNvSpPr txBox="1">
                <a:spLocks noRot="1" noChangeAspect="1" noMove="1" noResize="1" noEditPoints="1" noAdjustHandles="1" noChangeArrowheads="1" noChangeShapeType="1" noTextEdit="1"/>
              </p:cNvSpPr>
              <p:nvPr/>
            </p:nvSpPr>
            <p:spPr>
              <a:xfrm>
                <a:off x="3653806" y="4106774"/>
                <a:ext cx="2078843" cy="1208140"/>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1463367-9B1E-5C1C-2D8E-F9ACA5C1481E}"/>
                  </a:ext>
                </a:extLst>
              </p:cNvPr>
              <p:cNvSpPr txBox="1"/>
              <p:nvPr/>
            </p:nvSpPr>
            <p:spPr>
              <a:xfrm>
                <a:off x="6406342" y="4106774"/>
                <a:ext cx="2078842" cy="1208140"/>
              </a:xfrm>
              <a:prstGeom prst="rect">
                <a:avLst/>
              </a:prstGeom>
            </p:spPr>
            <p:txBody>
              <a:bodyPr wrap="square" lIns="0" tIns="0" rIns="0" bIns="0" numCol="1" rtlCol="0" anchor="ctr">
                <a:no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sz="2000">
                          <a:latin typeface="Cambria Math" panose="02040503050406030204" pitchFamily="18" charset="0"/>
                        </a:rPr>
                        <m:t>𝑓</m:t>
                      </m:r>
                      <m:r>
                        <a:rPr lang="en-AU" sz="2000">
                          <a:latin typeface="Cambria Math" panose="02040503050406030204" pitchFamily="18" charset="0"/>
                        </a:rPr>
                        <m:t>(</m:t>
                      </m:r>
                      <m:r>
                        <a:rPr lang="en-AU" sz="2000">
                          <a:latin typeface="Cambria Math" panose="02040503050406030204" pitchFamily="18" charset="0"/>
                        </a:rPr>
                        <m:t>𝑥</m:t>
                      </m:r>
                      <m:r>
                        <a:rPr lang="en-AU" sz="2000">
                          <a:latin typeface="Cambria Math" panose="02040503050406030204" pitchFamily="18" charset="0"/>
                        </a:rPr>
                        <m:t>)=2</m:t>
                      </m:r>
                      <m:sSup>
                        <m:sSupPr>
                          <m:ctrlPr>
                            <a:rPr lang="en-AU" sz="2000" i="1">
                              <a:latin typeface="Cambria Math" panose="02040503050406030204" pitchFamily="18" charset="0"/>
                            </a:rPr>
                          </m:ctrlPr>
                        </m:sSupPr>
                        <m:e>
                          <m:r>
                            <a:rPr lang="en-AU" sz="2000">
                              <a:latin typeface="Cambria Math" panose="02040503050406030204" pitchFamily="18" charset="0"/>
                            </a:rPr>
                            <m:t>𝑥</m:t>
                          </m:r>
                        </m:e>
                        <m:sup>
                          <m:r>
                            <a:rPr lang="en-AU" sz="2000">
                              <a:latin typeface="Cambria Math" panose="02040503050406030204" pitchFamily="18" charset="0"/>
                            </a:rPr>
                            <m:t>2</m:t>
                          </m:r>
                        </m:sup>
                      </m:sSup>
                      <m:r>
                        <a:rPr lang="en-AU" sz="2000">
                          <a:latin typeface="Cambria Math" panose="02040503050406030204" pitchFamily="18" charset="0"/>
                        </a:rPr>
                        <m:t>−8</m:t>
                      </m:r>
                    </m:oMath>
                  </m:oMathPara>
                </a14:m>
                <a:endParaRPr lang="en-AU" sz="2000" dirty="0">
                  <a:ea typeface="Calibri" panose="020F050202020403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21463367-9B1E-5C1C-2D8E-F9ACA5C1481E}"/>
                  </a:ext>
                </a:extLst>
              </p:cNvPr>
              <p:cNvSpPr txBox="1">
                <a:spLocks noRot="1" noChangeAspect="1" noMove="1" noResize="1" noEditPoints="1" noAdjustHandles="1" noChangeArrowheads="1" noChangeShapeType="1" noTextEdit="1"/>
              </p:cNvSpPr>
              <p:nvPr/>
            </p:nvSpPr>
            <p:spPr>
              <a:xfrm>
                <a:off x="6406342" y="4106774"/>
                <a:ext cx="2078842" cy="1208140"/>
              </a:xfrm>
              <a:prstGeom prst="rect">
                <a:avLst/>
              </a:prstGeom>
              <a:blipFill>
                <a:blip r:embed="rId8"/>
                <a:stretch>
                  <a:fillRect l="-29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9CE9BC3-C273-55DD-ED8E-55CE551EA704}"/>
                  </a:ext>
                </a:extLst>
              </p:cNvPr>
              <p:cNvSpPr txBox="1"/>
              <p:nvPr/>
            </p:nvSpPr>
            <p:spPr>
              <a:xfrm>
                <a:off x="9158878" y="4106774"/>
                <a:ext cx="2131850" cy="1208140"/>
              </a:xfrm>
              <a:prstGeom prst="rect">
                <a:avLst/>
              </a:prstGeom>
            </p:spPr>
            <p:txBody>
              <a:bodyPr wrap="square" lIns="0" tIns="0" rIns="0" bIns="0" numCol="1" rtlCol="0" anchor="ctr">
                <a:no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sz="2000">
                          <a:latin typeface="Cambria Math" panose="02040503050406030204" pitchFamily="18" charset="0"/>
                        </a:rPr>
                        <m:t>𝑓</m:t>
                      </m:r>
                      <m:r>
                        <a:rPr lang="en-AU" sz="2000">
                          <a:latin typeface="Cambria Math" panose="02040503050406030204" pitchFamily="18" charset="0"/>
                        </a:rPr>
                        <m:t>(</m:t>
                      </m:r>
                      <m:r>
                        <a:rPr lang="en-AU" sz="2000">
                          <a:latin typeface="Cambria Math" panose="02040503050406030204" pitchFamily="18" charset="0"/>
                        </a:rPr>
                        <m:t>𝑥</m:t>
                      </m:r>
                      <m:r>
                        <a:rPr lang="en-AU" sz="2000">
                          <a:latin typeface="Cambria Math" panose="02040503050406030204" pitchFamily="18" charset="0"/>
                        </a:rPr>
                        <m:t>)=−</m:t>
                      </m:r>
                      <m:f>
                        <m:fPr>
                          <m:ctrlPr>
                            <a:rPr lang="en-AU" sz="2000" i="1">
                              <a:latin typeface="Cambria Math" panose="02040503050406030204" pitchFamily="18" charset="0"/>
                            </a:rPr>
                          </m:ctrlPr>
                        </m:fPr>
                        <m:num>
                          <m:r>
                            <a:rPr lang="en-AU" sz="2000">
                              <a:latin typeface="Cambria Math" panose="02040503050406030204" pitchFamily="18" charset="0"/>
                            </a:rPr>
                            <m:t>5</m:t>
                          </m:r>
                        </m:num>
                        <m:den>
                          <m:r>
                            <a:rPr lang="en-AU" sz="2000">
                              <a:latin typeface="Cambria Math" panose="02040503050406030204" pitchFamily="18" charset="0"/>
                            </a:rPr>
                            <m:t>2</m:t>
                          </m:r>
                        </m:den>
                      </m:f>
                      <m:r>
                        <a:rPr lang="en-AU" sz="2000">
                          <a:latin typeface="Cambria Math" panose="02040503050406030204" pitchFamily="18" charset="0"/>
                        </a:rPr>
                        <m:t>+</m:t>
                      </m:r>
                      <m:f>
                        <m:fPr>
                          <m:ctrlPr>
                            <a:rPr lang="en-AU" sz="2000" i="1">
                              <a:latin typeface="Cambria Math" panose="02040503050406030204" pitchFamily="18" charset="0"/>
                            </a:rPr>
                          </m:ctrlPr>
                        </m:fPr>
                        <m:num>
                          <m:r>
                            <a:rPr lang="en-AU" sz="2000">
                              <a:latin typeface="Cambria Math" panose="02040503050406030204" pitchFamily="18" charset="0"/>
                            </a:rPr>
                            <m:t>3</m:t>
                          </m:r>
                        </m:num>
                        <m:den>
                          <m:r>
                            <a:rPr lang="en-AU" sz="2000">
                              <a:latin typeface="Cambria Math" panose="02040503050406030204" pitchFamily="18" charset="0"/>
                            </a:rPr>
                            <m:t>4</m:t>
                          </m:r>
                        </m:den>
                      </m:f>
                      <m:r>
                        <a:rPr lang="en-AU" sz="2000" smtClean="0">
                          <a:latin typeface="Cambria Math" panose="02040503050406030204" pitchFamily="18" charset="0"/>
                        </a:rPr>
                        <m:t>𝑥</m:t>
                      </m:r>
                    </m:oMath>
                  </m:oMathPara>
                </a14:m>
                <a:endParaRPr lang="en-AU" sz="2000" dirty="0">
                  <a:ea typeface="Calibri" panose="020F050202020403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D9CE9BC3-C273-55DD-ED8E-55CE551EA704}"/>
                  </a:ext>
                </a:extLst>
              </p:cNvPr>
              <p:cNvSpPr txBox="1">
                <a:spLocks noRot="1" noChangeAspect="1" noMove="1" noResize="1" noEditPoints="1" noAdjustHandles="1" noChangeArrowheads="1" noChangeShapeType="1" noTextEdit="1"/>
              </p:cNvSpPr>
              <p:nvPr/>
            </p:nvSpPr>
            <p:spPr>
              <a:xfrm>
                <a:off x="9158878" y="4106774"/>
                <a:ext cx="2131850" cy="1208140"/>
              </a:xfrm>
              <a:prstGeom prst="rect">
                <a:avLst/>
              </a:prstGeom>
              <a:blipFill>
                <a:blip r:embed="rId9"/>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A31F92DB-11B4-6A7D-401E-339D2D997CC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Tree>
    <p:extLst>
      <p:ext uri="{BB962C8B-B14F-4D97-AF65-F5344CB8AC3E}">
        <p14:creationId xmlns:p14="http://schemas.microsoft.com/office/powerpoint/2010/main" val="271846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mn-lt"/>
                <a:ea typeface="Calibri" panose="020F0502020204030204" pitchFamily="34" charset="0"/>
                <a:hlinkClick r:id="rId6"/>
              </a:rPr>
              <a:t>Mathematics Advanced 11-12 Syllabus</a:t>
            </a:r>
            <a:r>
              <a:rPr lang="en-AU" dirty="0">
                <a:effectLst/>
                <a:latin typeface="+mn-lt"/>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5596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t>To understand how substituting values into functions connects to key points and features on a graph.</a:t>
                </a:r>
                <a:endParaRPr lang="en-AU" sz="2000" dirty="0">
                  <a:cs typeface="Arial" panose="020B0604020202020204" pitchFamily="34" charset="0"/>
                </a:endParaRP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spcAft>
                    <a:spcPts val="1200"/>
                  </a:spcAft>
                  <a:buFont typeface="Arial" panose="020B0604020202020204" pitchFamily="34" charset="0"/>
                  <a:buChar char="•"/>
                </a:pPr>
                <a:r>
                  <a:rPr lang="en-AU" sz="2000" dirty="0"/>
                  <a:t>I can connect the inputs and outputs of functions to their graphical representation.</a:t>
                </a:r>
              </a:p>
              <a:p>
                <a:pPr marL="342900" lvl="0" indent="-342900">
                  <a:lnSpc>
                    <a:spcPct val="150000"/>
                  </a:lnSpc>
                  <a:spcAft>
                    <a:spcPts val="1200"/>
                  </a:spcAft>
                  <a:buFont typeface="Arial" panose="020B0604020202020204" pitchFamily="34" charset="0"/>
                  <a:buChar char="•"/>
                </a:pPr>
                <a:r>
                  <a:rPr lang="en-AU" sz="2000" dirty="0"/>
                  <a:t>I can accurately substitute numeric and algebraic expressions into functions.</a:t>
                </a:r>
              </a:p>
              <a:p>
                <a:pPr marL="342900" lvl="0" indent="-342900">
                  <a:lnSpc>
                    <a:spcPct val="150000"/>
                  </a:lnSpc>
                  <a:spcAft>
                    <a:spcPts val="1200"/>
                  </a:spcAft>
                  <a:buFont typeface="Arial" panose="020B0604020202020204" pitchFamily="34" charset="0"/>
                  <a:buChar char="•"/>
                </a:pPr>
                <a:r>
                  <a:rPr lang="en-AU" sz="2000" dirty="0"/>
                  <a:t>I can explain what </a:t>
                </a:r>
                <a14:m>
                  <m:oMath xmlns:m="http://schemas.openxmlformats.org/officeDocument/2006/math">
                    <m:r>
                      <a:rPr lang="en-AU" sz="2000" i="1">
                        <a:latin typeface="Cambria Math" panose="02040503050406030204" pitchFamily="18" charset="0"/>
                      </a:rPr>
                      <m:t>𝑓</m:t>
                    </m:r>
                    <m:r>
                      <a:rPr lang="en-AU" sz="2000" i="1">
                        <a:latin typeface="Cambria Math" panose="02040503050406030204" pitchFamily="18" charset="0"/>
                      </a:rPr>
                      <m:t>(0)</m:t>
                    </m:r>
                  </m:oMath>
                </a14:m>
                <a:r>
                  <a:rPr lang="en-AU" sz="2000" dirty="0"/>
                  <a:t> and </a:t>
                </a:r>
                <a14:m>
                  <m:oMath xmlns:m="http://schemas.openxmlformats.org/officeDocument/2006/math">
                    <m:r>
                      <a:rPr lang="en-AU" sz="2000" i="1">
                        <a:latin typeface="Cambria Math" panose="02040503050406030204" pitchFamily="18" charset="0"/>
                      </a:rPr>
                      <m:t>𝑓</m:t>
                    </m:r>
                    <m:d>
                      <m:dPr>
                        <m:ctrlPr>
                          <a:rPr lang="en-AU" sz="2000" i="1">
                            <a:latin typeface="Cambria Math" panose="02040503050406030204" pitchFamily="18" charset="0"/>
                          </a:rPr>
                        </m:ctrlPr>
                      </m:dPr>
                      <m:e>
                        <m:r>
                          <a:rPr lang="en-AU" sz="2000" i="1">
                            <a:latin typeface="Cambria Math" panose="02040503050406030204" pitchFamily="18" charset="0"/>
                          </a:rPr>
                          <m:t>𝑥</m:t>
                        </m:r>
                      </m:e>
                    </m:d>
                    <m:r>
                      <a:rPr lang="en-AU" sz="2000" i="1">
                        <a:latin typeface="Cambria Math" panose="02040503050406030204" pitchFamily="18" charset="0"/>
                      </a:rPr>
                      <m:t>=0</m:t>
                    </m:r>
                  </m:oMath>
                </a14:m>
                <a:r>
                  <a:rPr lang="en-AU" sz="2000" dirty="0"/>
                  <a:t> represent on a graph.</a:t>
                </a:r>
              </a:p>
              <a:p>
                <a:pPr marL="342900" indent="-342900">
                  <a:lnSpc>
                    <a:spcPct val="150000"/>
                  </a:lnSpc>
                  <a:spcAft>
                    <a:spcPts val="1200"/>
                  </a:spcAft>
                  <a:buFont typeface="Arial" panose="020B0604020202020204" pitchFamily="34" charset="0"/>
                  <a:buChar char="•"/>
                </a:pPr>
                <a:r>
                  <a:rPr lang="en-AU" sz="2000" dirty="0"/>
                  <a:t>I can find and use the zeroes and </a:t>
                </a:r>
                <a14:m>
                  <m:oMath xmlns:m="http://schemas.openxmlformats.org/officeDocument/2006/math">
                    <m:r>
                      <a:rPr lang="en-AU" sz="2000" i="1">
                        <a:latin typeface="Cambria Math" panose="02040503050406030204" pitchFamily="18" charset="0"/>
                      </a:rPr>
                      <m:t>𝑦</m:t>
                    </m:r>
                  </m:oMath>
                </a14:m>
                <a:r>
                  <a:rPr lang="en-AU" sz="2000" dirty="0"/>
                  <a:t>-intercepts of functions to assist in graphing them.</a:t>
                </a:r>
                <a:endParaRPr lang="en-AU" sz="2000" dirty="0">
                  <a:cs typeface="Arial" panose="020B0604020202020204" pitchFamily="34" charset="0"/>
                </a:endParaRP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4559646"/>
              </a:xfrm>
              <a:prstGeom prst="rect">
                <a:avLst/>
              </a:prstGeom>
              <a:blipFill>
                <a:blip r:embed="rId3"/>
                <a:stretch>
                  <a:fillRect l="-1402" b="-2406"/>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Substituting numerical values into functions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a:xfrm>
                <a:off x="360000" y="1567086"/>
                <a:ext cx="5234555" cy="1272643"/>
              </a:xfrm>
            </p:spPr>
            <p:txBody>
              <a:bodyPr/>
              <a:lstStyle/>
              <a:p>
                <a:r>
                  <a:rPr lang="en-AU" dirty="0">
                    <a:latin typeface="+mn-lt"/>
                  </a:rPr>
                  <a:t>Consider the function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−1</m:t>
                    </m:r>
                  </m:oMath>
                </a14:m>
                <a:r>
                  <a:rPr lang="en-AU" dirty="0">
                    <a:latin typeface="+mn-lt"/>
                  </a:rPr>
                  <a:t>. </a:t>
                </a:r>
              </a:p>
              <a:p>
                <a:pPr>
                  <a:tabLst>
                    <a:tab pos="703263" algn="l"/>
                    <a:tab pos="2530475" algn="l"/>
                    <a:tab pos="4484688" algn="l"/>
                    <a:tab pos="6440488" algn="l"/>
                  </a:tabLst>
                </a:pPr>
                <a:r>
                  <a:rPr lang="en-AU" dirty="0">
                    <a:latin typeface="+mn-lt"/>
                  </a:rPr>
                  <a:t>Find </a:t>
                </a:r>
                <a14:m>
                  <m:oMath xmlns:m="http://schemas.openxmlformats.org/officeDocument/2006/math">
                    <m:r>
                      <a:rPr lang="en-AU" i="1" dirty="0" smtClean="0">
                        <a:latin typeface="Cambria Math" panose="02040503050406030204" pitchFamily="18" charset="0"/>
                      </a:rPr>
                      <m:t>𝑓</m:t>
                    </m:r>
                    <m:r>
                      <a:rPr lang="en-AU" i="1" dirty="0" smtClean="0">
                        <a:latin typeface="Cambria Math" panose="02040503050406030204" pitchFamily="18" charset="0"/>
                      </a:rPr>
                      <m:t>(−2)</m:t>
                    </m:r>
                  </m:oMath>
                </a14:m>
                <a:r>
                  <a:rPr lang="en-AU" dirty="0">
                    <a:latin typeface="+mn-lt"/>
                  </a:rPr>
                  <a:t>.</a:t>
                </a: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xfrm>
                <a:off x="360000" y="1567086"/>
                <a:ext cx="5234555" cy="1272643"/>
              </a:xfrm>
              <a:blipFill>
                <a:blip r:embed="rId3"/>
                <a:stretch>
                  <a:fillRect l="-291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75C574D-5AB1-AAD8-3934-6B91183E9393}"/>
                  </a:ext>
                </a:extLst>
              </p:cNvPr>
              <p:cNvSpPr txBox="1"/>
              <p:nvPr/>
            </p:nvSpPr>
            <p:spPr>
              <a:xfrm>
                <a:off x="328809" y="2946914"/>
                <a:ext cx="3539612" cy="2344000"/>
              </a:xfrm>
              <a:prstGeom prst="rect">
                <a:avLst/>
              </a:prstGeom>
              <a:noFill/>
            </p:spPr>
            <p:txBody>
              <a:bodyPr wrap="none" lIns="0" tIns="0" rIns="0" bIns="0" rtlCol="0">
                <a:noAutofit/>
              </a:bodyPr>
              <a:lstStyle/>
              <a:p>
                <a:pPr marL="180975" algn="l">
                  <a:lnSpc>
                    <a:spcPct val="150000"/>
                  </a:lnSpc>
                  <a:spcAft>
                    <a:spcPts val="2400"/>
                  </a:spcAft>
                </a:pPr>
                <a14:m>
                  <m:oMathPara xmlns:m="http://schemas.openxmlformats.org/officeDocument/2006/math">
                    <m:oMathParaPr>
                      <m:jc m:val="left"/>
                    </m:oMathParaPr>
                    <m:oMath xmlns:m="http://schemas.openxmlformats.org/officeDocument/2006/math">
                      <m:r>
                        <a:rPr lang="en-AU" sz="2000" b="0" i="1" smtClean="0">
                          <a:solidFill>
                            <a:schemeClr val="tx1"/>
                          </a:solidFill>
                          <a:latin typeface="Cambria Math" panose="02040503050406030204" pitchFamily="18" charset="0"/>
                        </a:rPr>
                        <m:t>𝑓</m:t>
                      </m:r>
                      <m:d>
                        <m:dPr>
                          <m:ctrlPr>
                            <a:rPr lang="en-AU" sz="2000" b="0" i="1" smtClean="0">
                              <a:solidFill>
                                <a:schemeClr val="tx1"/>
                              </a:solidFill>
                              <a:latin typeface="Cambria Math" panose="02040503050406030204" pitchFamily="18" charset="0"/>
                            </a:rPr>
                          </m:ctrlPr>
                        </m:dPr>
                        <m:e>
                          <m:r>
                            <a:rPr lang="en-AU" sz="2000" b="0" i="1" smtClean="0">
                              <a:solidFill>
                                <a:schemeClr val="tx1"/>
                              </a:solidFill>
                              <a:latin typeface="Cambria Math" panose="02040503050406030204" pitchFamily="18" charset="0"/>
                            </a:rPr>
                            <m:t>𝑥</m:t>
                          </m:r>
                        </m:e>
                      </m:d>
                      <m:r>
                        <a:rPr lang="en-AU" sz="2000" b="0" i="1" smtClean="0">
                          <a:solidFill>
                            <a:schemeClr val="tx1"/>
                          </a:solidFill>
                          <a:latin typeface="Cambria Math" panose="02040503050406030204" pitchFamily="18" charset="0"/>
                        </a:rPr>
                        <m:t>=</m:t>
                      </m:r>
                      <m:sSup>
                        <m:sSupPr>
                          <m:ctrlPr>
                            <a:rPr lang="en-AU" sz="2000" b="0" i="1" smtClean="0">
                              <a:solidFill>
                                <a:schemeClr val="tx1"/>
                              </a:solidFill>
                              <a:latin typeface="Cambria Math" panose="02040503050406030204" pitchFamily="18" charset="0"/>
                            </a:rPr>
                          </m:ctrlPr>
                        </m:sSupPr>
                        <m:e>
                          <m:r>
                            <a:rPr lang="en-AU" sz="2000" b="0" i="1" smtClean="0">
                              <a:solidFill>
                                <a:schemeClr val="tx1"/>
                              </a:solidFill>
                              <a:latin typeface="Cambria Math" panose="02040503050406030204" pitchFamily="18" charset="0"/>
                            </a:rPr>
                            <m:t>3</m:t>
                          </m:r>
                          <m:r>
                            <a:rPr lang="en-AU" sz="2000" b="0" i="1" smtClean="0">
                              <a:solidFill>
                                <a:schemeClr val="tx1"/>
                              </a:solidFill>
                              <a:latin typeface="Cambria Math" panose="02040503050406030204" pitchFamily="18" charset="0"/>
                            </a:rPr>
                            <m:t>𝑥</m:t>
                          </m:r>
                        </m:e>
                        <m:sup>
                          <m:r>
                            <a:rPr lang="en-AU" sz="2000" b="0" i="1" smtClean="0">
                              <a:solidFill>
                                <a:schemeClr val="tx1"/>
                              </a:solidFill>
                              <a:latin typeface="Cambria Math" panose="02040503050406030204" pitchFamily="18" charset="0"/>
                            </a:rPr>
                            <m:t>2</m:t>
                          </m:r>
                        </m:sup>
                      </m:sSup>
                      <m:r>
                        <a:rPr lang="en-AU" sz="2000" b="0" i="1" smtClean="0">
                          <a:solidFill>
                            <a:schemeClr val="tx1"/>
                          </a:solidFill>
                          <a:latin typeface="Cambria Math" panose="02040503050406030204" pitchFamily="18" charset="0"/>
                        </a:rPr>
                        <m:t>+2</m:t>
                      </m:r>
                      <m:r>
                        <a:rPr lang="en-AU" sz="2000" b="0" i="1" smtClean="0">
                          <a:solidFill>
                            <a:schemeClr val="tx1"/>
                          </a:solidFill>
                          <a:latin typeface="Cambria Math" panose="02040503050406030204" pitchFamily="18" charset="0"/>
                        </a:rPr>
                        <m:t>𝑥</m:t>
                      </m:r>
                      <m:r>
                        <a:rPr lang="en-AU" sz="2000" b="0" i="1" smtClean="0">
                          <a:solidFill>
                            <a:schemeClr val="tx1"/>
                          </a:solidFill>
                          <a:latin typeface="Cambria Math" panose="02040503050406030204" pitchFamily="18" charset="0"/>
                        </a:rPr>
                        <m:t>−1</m:t>
                      </m:r>
                    </m:oMath>
                  </m:oMathPara>
                </a14:m>
                <a:endParaRPr lang="en-AU" sz="2000" b="0" i="1" dirty="0">
                  <a:solidFill>
                    <a:schemeClr val="tx1"/>
                  </a:solidFill>
                </a:endParaRPr>
              </a:p>
              <a:p>
                <a:pPr marL="179388" algn="l">
                  <a:lnSpc>
                    <a:spcPct val="150000"/>
                  </a:lnSpc>
                  <a:spcAft>
                    <a:spcPts val="2400"/>
                  </a:spcAft>
                </a:pPr>
                <a14:m>
                  <m:oMathPara xmlns:m="http://schemas.openxmlformats.org/officeDocument/2006/math">
                    <m:oMathParaPr>
                      <m:jc m:val="centerGroup"/>
                    </m:oMathParaPr>
                    <m:oMath xmlns:m="http://schemas.openxmlformats.org/officeDocument/2006/math">
                      <m:r>
                        <a:rPr lang="en-AU" sz="2000" b="0" i="1" smtClean="0">
                          <a:solidFill>
                            <a:schemeClr val="tx1"/>
                          </a:solidFill>
                          <a:latin typeface="Cambria Math" panose="02040503050406030204" pitchFamily="18" charset="0"/>
                        </a:rPr>
                        <m:t>𝑓</m:t>
                      </m:r>
                      <m:d>
                        <m:dPr>
                          <m:ctrlPr>
                            <a:rPr lang="en-AU" sz="2000" b="0" i="1" smtClean="0">
                              <a:solidFill>
                                <a:schemeClr val="tx1"/>
                              </a:solidFill>
                              <a:latin typeface="Cambria Math" panose="02040503050406030204" pitchFamily="18" charset="0"/>
                            </a:rPr>
                          </m:ctrlPr>
                        </m:dPr>
                        <m:e>
                          <m:r>
                            <a:rPr lang="en-AU" sz="2000" b="0" i="1" smtClean="0">
                              <a:solidFill>
                                <a:schemeClr val="tx1"/>
                              </a:solidFill>
                              <a:latin typeface="Cambria Math" panose="02040503050406030204" pitchFamily="18" charset="0"/>
                            </a:rPr>
                            <m:t>−2</m:t>
                          </m:r>
                        </m:e>
                      </m:d>
                      <m:r>
                        <a:rPr lang="en-AU" sz="2000" b="0" i="1" smtClean="0">
                          <a:solidFill>
                            <a:schemeClr val="tx1"/>
                          </a:solidFill>
                          <a:latin typeface="Cambria Math" panose="02040503050406030204" pitchFamily="18" charset="0"/>
                        </a:rPr>
                        <m:t>=</m:t>
                      </m:r>
                      <m:sSup>
                        <m:sSupPr>
                          <m:ctrlPr>
                            <a:rPr lang="en-AU" sz="2000" b="0" i="1" smtClean="0">
                              <a:solidFill>
                                <a:schemeClr val="tx1"/>
                              </a:solidFill>
                              <a:latin typeface="Cambria Math" panose="02040503050406030204" pitchFamily="18" charset="0"/>
                            </a:rPr>
                          </m:ctrlPr>
                        </m:sSupPr>
                        <m:e>
                          <m:r>
                            <a:rPr lang="en-AU" sz="2000" b="0" i="1" smtClean="0">
                              <a:solidFill>
                                <a:schemeClr val="tx1"/>
                              </a:solidFill>
                              <a:latin typeface="Cambria Math" panose="02040503050406030204" pitchFamily="18" charset="0"/>
                            </a:rPr>
                            <m:t>3</m:t>
                          </m:r>
                          <m:d>
                            <m:dPr>
                              <m:ctrlPr>
                                <a:rPr lang="en-AU" sz="2000" b="0" i="1" smtClean="0">
                                  <a:solidFill>
                                    <a:schemeClr val="tx1"/>
                                  </a:solidFill>
                                  <a:latin typeface="Cambria Math" panose="02040503050406030204" pitchFamily="18" charset="0"/>
                                </a:rPr>
                              </m:ctrlPr>
                            </m:dPr>
                            <m:e>
                              <m:r>
                                <a:rPr lang="en-AU" sz="2000" b="0" i="1" smtClean="0">
                                  <a:solidFill>
                                    <a:schemeClr val="tx1"/>
                                  </a:solidFill>
                                  <a:latin typeface="Cambria Math" panose="02040503050406030204" pitchFamily="18" charset="0"/>
                                </a:rPr>
                                <m:t>−2</m:t>
                              </m:r>
                            </m:e>
                          </m:d>
                        </m:e>
                        <m:sup>
                          <m:r>
                            <a:rPr lang="en-AU" sz="2000" b="0" i="1" smtClean="0">
                              <a:solidFill>
                                <a:schemeClr val="tx1"/>
                              </a:solidFill>
                              <a:latin typeface="Cambria Math" panose="02040503050406030204" pitchFamily="18" charset="0"/>
                            </a:rPr>
                            <m:t>2</m:t>
                          </m:r>
                        </m:sup>
                      </m:sSup>
                      <m:r>
                        <a:rPr lang="en-AU" sz="2000" b="0" i="1" smtClean="0">
                          <a:solidFill>
                            <a:schemeClr val="tx1"/>
                          </a:solidFill>
                          <a:latin typeface="Cambria Math" panose="02040503050406030204" pitchFamily="18" charset="0"/>
                        </a:rPr>
                        <m:t>+2(−2)−1</m:t>
                      </m:r>
                    </m:oMath>
                  </m:oMathPara>
                </a14:m>
                <a:br>
                  <a:rPr lang="en-AU" sz="2000" b="0" i="1" dirty="0">
                    <a:solidFill>
                      <a:schemeClr val="tx1"/>
                    </a:solidFill>
                  </a:rPr>
                </a:br>
                <a14:m>
                  <m:oMath xmlns:m="http://schemas.openxmlformats.org/officeDocument/2006/math">
                    <m:r>
                      <a:rPr lang="en-AU" sz="2000" b="0" i="1" smtClean="0">
                        <a:solidFill>
                          <a:schemeClr val="tx1"/>
                        </a:solidFill>
                        <a:latin typeface="Cambria Math" panose="02040503050406030204" pitchFamily="18" charset="0"/>
                      </a:rPr>
                      <m:t>𝑓</m:t>
                    </m:r>
                    <m:d>
                      <m:dPr>
                        <m:ctrlPr>
                          <a:rPr lang="en-AU" sz="2000" b="0" i="1" smtClean="0">
                            <a:solidFill>
                              <a:schemeClr val="tx1"/>
                            </a:solidFill>
                            <a:latin typeface="Cambria Math" panose="02040503050406030204" pitchFamily="18" charset="0"/>
                          </a:rPr>
                        </m:ctrlPr>
                      </m:dPr>
                      <m:e>
                        <m:r>
                          <a:rPr lang="en-AU" sz="2000" b="0" i="1" smtClean="0">
                            <a:solidFill>
                              <a:schemeClr val="tx1"/>
                            </a:solidFill>
                            <a:latin typeface="Cambria Math" panose="02040503050406030204" pitchFamily="18" charset="0"/>
                          </a:rPr>
                          <m:t>−2</m:t>
                        </m:r>
                      </m:e>
                    </m:d>
                    <m:r>
                      <a:rPr lang="en-AU" sz="2000" b="0" i="1" smtClean="0">
                        <a:solidFill>
                          <a:schemeClr val="tx1"/>
                        </a:solidFill>
                        <a:latin typeface="Cambria Math" panose="02040503050406030204" pitchFamily="18" charset="0"/>
                      </a:rPr>
                      <m:t>=</m:t>
                    </m:r>
                  </m:oMath>
                </a14:m>
                <a:r>
                  <a:rPr lang="en-AU" sz="2000" b="0" dirty="0">
                    <a:solidFill>
                      <a:schemeClr val="tx1"/>
                    </a:solidFill>
                  </a:rPr>
                  <a:t> </a:t>
                </a:r>
                <a:r>
                  <a:rPr lang="en-AU" sz="2000" dirty="0"/>
                  <a:t>7</a:t>
                </a:r>
                <a:endParaRPr lang="en-AU" sz="2000" b="0" dirty="0">
                  <a:solidFill>
                    <a:schemeClr val="tx1"/>
                  </a:solidFill>
                </a:endParaRPr>
              </a:p>
            </p:txBody>
          </p:sp>
        </mc:Choice>
        <mc:Fallback xmlns="">
          <p:sp>
            <p:nvSpPr>
              <p:cNvPr id="5" name="TextBox 4">
                <a:extLst>
                  <a:ext uri="{FF2B5EF4-FFF2-40B4-BE49-F238E27FC236}">
                    <a16:creationId xmlns:a16="http://schemas.microsoft.com/office/drawing/2014/main" id="{675C574D-5AB1-AAD8-3934-6B91183E9393}"/>
                  </a:ext>
                </a:extLst>
              </p:cNvPr>
              <p:cNvSpPr txBox="1">
                <a:spLocks noRot="1" noChangeAspect="1" noMove="1" noResize="1" noEditPoints="1" noAdjustHandles="1" noChangeArrowheads="1" noChangeShapeType="1" noTextEdit="1"/>
              </p:cNvSpPr>
              <p:nvPr/>
            </p:nvSpPr>
            <p:spPr>
              <a:xfrm>
                <a:off x="328809" y="2946914"/>
                <a:ext cx="3539612" cy="2344000"/>
              </a:xfrm>
              <a:prstGeom prst="rect">
                <a:avLst/>
              </a:prstGeom>
              <a:blipFill>
                <a:blip r:embed="rId4"/>
                <a:stretch>
                  <a:fillRect/>
                </a:stretch>
              </a:blipFill>
            </p:spPr>
            <p:txBody>
              <a:bodyPr/>
              <a:lstStyle/>
              <a:p>
                <a:r>
                  <a:rPr lang="en-AU">
                    <a:noFill/>
                  </a:rPr>
                  <a:t> </a:t>
                </a:r>
              </a:p>
            </p:txBody>
          </p:sp>
        </mc:Fallback>
      </mc:AlternateContent>
      <p:sp>
        <p:nvSpPr>
          <p:cNvPr id="9" name="Speech Bubble: Rectangle with Corners Rounded 1" descr="A self-explanation prompt which asks, ‘What are the benefits of using function notation?’">
            <a:extLst>
              <a:ext uri="{FF2B5EF4-FFF2-40B4-BE49-F238E27FC236}">
                <a16:creationId xmlns:a16="http://schemas.microsoft.com/office/drawing/2014/main" id="{1D5ED492-F417-1C2C-62CA-BE168D23A168}"/>
              </a:ext>
            </a:extLst>
          </p:cNvPr>
          <p:cNvSpPr/>
          <p:nvPr/>
        </p:nvSpPr>
        <p:spPr>
          <a:xfrm>
            <a:off x="3468770" y="2221486"/>
            <a:ext cx="4444201" cy="1272643"/>
          </a:xfrm>
          <a:prstGeom prst="wedgeRoundRectCallout">
            <a:avLst>
              <a:gd name="adj1" fmla="val -62442"/>
              <a:gd name="adj2" fmla="val 2254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What are the independent and dependent variables in this equation?</a:t>
            </a:r>
          </a:p>
        </p:txBody>
      </p:sp>
      <p:sp>
        <p:nvSpPr>
          <p:cNvPr id="2" name="Speech Bubble: Rectangle with Corners Rounded 1" descr="A self explanation prompt which asks, “What would happen if the brackets weren’t used?”">
            <a:extLst>
              <a:ext uri="{FF2B5EF4-FFF2-40B4-BE49-F238E27FC236}">
                <a16:creationId xmlns:a16="http://schemas.microsoft.com/office/drawing/2014/main" id="{7E6600FD-0694-7F7F-5863-BB44367DDEC5}"/>
              </a:ext>
            </a:extLst>
          </p:cNvPr>
          <p:cNvSpPr/>
          <p:nvPr/>
        </p:nvSpPr>
        <p:spPr>
          <a:xfrm>
            <a:off x="318373" y="5003935"/>
            <a:ext cx="4271565" cy="1272643"/>
          </a:xfrm>
          <a:prstGeom prst="wedgeRoundRectCallout">
            <a:avLst>
              <a:gd name="adj1" fmla="val -20584"/>
              <a:gd name="adj2" fmla="val -7681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How might you explain what this means in connection to the graph?</a:t>
            </a:r>
          </a:p>
        </p:txBody>
      </p:sp>
      <p:pic>
        <p:nvPicPr>
          <p:cNvPr id="7" name="Picture 6" descr="The graph of y=3x^2+2x-1">
            <a:extLst>
              <a:ext uri="{FF2B5EF4-FFF2-40B4-BE49-F238E27FC236}">
                <a16:creationId xmlns:a16="http://schemas.microsoft.com/office/drawing/2014/main" id="{EA1346D3-DD42-D616-9FE8-617188CF6C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2954" y="982520"/>
            <a:ext cx="3539613" cy="5640533"/>
          </a:xfrm>
          <a:prstGeom prst="rect">
            <a:avLst/>
          </a:prstGeom>
        </p:spPr>
      </p:pic>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376401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16172-78E4-250B-3F40-6E00916DA76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D69984-9ACA-BF54-8307-D317E4E3EEFA}"/>
              </a:ext>
            </a:extLst>
          </p:cNvPr>
          <p:cNvSpPr>
            <a:spLocks noGrp="1"/>
          </p:cNvSpPr>
          <p:nvPr>
            <p:ph type="title"/>
          </p:nvPr>
        </p:nvSpPr>
        <p:spPr/>
        <p:txBody>
          <a:bodyPr/>
          <a:lstStyle/>
          <a:p>
            <a:r>
              <a:rPr lang="en-AU" dirty="0">
                <a:latin typeface="+mj-lt"/>
              </a:rPr>
              <a:t>Substituting numerical values into functions (2)</a:t>
            </a:r>
          </a:p>
        </p:txBody>
      </p:sp>
      <p:sp>
        <p:nvSpPr>
          <p:cNvPr id="13" name="Text Placeholder 12">
            <a:extLst>
              <a:ext uri="{FF2B5EF4-FFF2-40B4-BE49-F238E27FC236}">
                <a16:creationId xmlns:a16="http://schemas.microsoft.com/office/drawing/2014/main" id="{706C37B9-D156-E76C-F26C-772F4441CC30}"/>
              </a:ext>
            </a:extLst>
          </p:cNvPr>
          <p:cNvSpPr>
            <a:spLocks noGrp="1"/>
          </p:cNvSpPr>
          <p:nvPr>
            <p:ph type="body" sz="quarter" idx="18"/>
          </p:nvPr>
        </p:nvSpPr>
        <p:spPr>
          <a:xfrm>
            <a:off x="360000" y="982520"/>
            <a:ext cx="11483998" cy="356423"/>
          </a:xfrm>
        </p:spPr>
        <p:txBody>
          <a:bodyPr/>
          <a:lstStyle/>
          <a:p>
            <a:r>
              <a:rPr lang="en-AU" dirty="0">
                <a:latin typeface="+mj-lt"/>
              </a:rPr>
              <a:t>Your turn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A31EAD-25A2-2A2C-628A-F03822B45277}"/>
                  </a:ext>
                </a:extLst>
              </p:cNvPr>
              <p:cNvSpPr>
                <a:spLocks noGrp="1"/>
              </p:cNvSpPr>
              <p:nvPr>
                <p:ph type="body" sz="quarter" idx="17"/>
              </p:nvPr>
            </p:nvSpPr>
            <p:spPr>
              <a:xfrm>
                <a:off x="360000" y="1567087"/>
                <a:ext cx="4919923" cy="1313766"/>
              </a:xfrm>
            </p:spPr>
            <p:txBody>
              <a:bodyPr/>
              <a:lstStyle/>
              <a:p>
                <a:r>
                  <a:rPr lang="en-AU" dirty="0">
                    <a:latin typeface="+mn-lt"/>
                  </a:rPr>
                  <a:t>Consider the function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+4</m:t>
                        </m:r>
                      </m:num>
                      <m:den>
                        <m:r>
                          <a:rPr lang="en-AU" b="0" i="1" smtClean="0">
                            <a:latin typeface="Cambria Math" panose="02040503050406030204" pitchFamily="18" charset="0"/>
                          </a:rPr>
                          <m:t>2</m:t>
                        </m:r>
                      </m:den>
                    </m:f>
                  </m:oMath>
                </a14:m>
                <a:r>
                  <a:rPr lang="en-AU" dirty="0">
                    <a:latin typeface="+mn-lt"/>
                  </a:rPr>
                  <a:t>. </a:t>
                </a:r>
              </a:p>
              <a:p>
                <a:pPr>
                  <a:tabLst>
                    <a:tab pos="703263" algn="l"/>
                    <a:tab pos="2530475" algn="l"/>
                    <a:tab pos="4484688" algn="l"/>
                    <a:tab pos="6440488" algn="l"/>
                  </a:tabLst>
                </a:pPr>
                <a:r>
                  <a:rPr lang="en-AU" dirty="0">
                    <a:latin typeface="+mn-lt"/>
                  </a:rPr>
                  <a:t>Find the value of </a:t>
                </a:r>
                <a14:m>
                  <m:oMath xmlns:m="http://schemas.openxmlformats.org/officeDocument/2006/math">
                    <m:r>
                      <a:rPr lang="en-AU" b="0" i="1" dirty="0" smtClean="0">
                        <a:latin typeface="Cambria Math" panose="02040503050406030204" pitchFamily="18" charset="0"/>
                      </a:rPr>
                      <m:t>𝑓</m:t>
                    </m:r>
                    <m:r>
                      <a:rPr lang="en-AU" i="1" dirty="0" smtClean="0">
                        <a:latin typeface="Cambria Math" panose="02040503050406030204" pitchFamily="18" charset="0"/>
                      </a:rPr>
                      <m:t>(</m:t>
                    </m:r>
                    <m:r>
                      <a:rPr lang="en-AU" b="0" i="1" dirty="0" smtClean="0">
                        <a:latin typeface="Cambria Math" panose="02040503050406030204" pitchFamily="18" charset="0"/>
                      </a:rPr>
                      <m:t>2</m:t>
                    </m:r>
                    <m:r>
                      <a:rPr lang="en-AU" i="1" dirty="0" smtClean="0">
                        <a:latin typeface="Cambria Math" panose="02040503050406030204" pitchFamily="18" charset="0"/>
                      </a:rPr>
                      <m:t>)</m:t>
                    </m:r>
                  </m:oMath>
                </a14:m>
                <a:r>
                  <a:rPr lang="en-AU" dirty="0">
                    <a:latin typeface="+mn-lt"/>
                  </a:rPr>
                  <a:t>.</a:t>
                </a:r>
              </a:p>
            </p:txBody>
          </p:sp>
        </mc:Choice>
        <mc:Fallback xmlns="">
          <p:sp>
            <p:nvSpPr>
              <p:cNvPr id="12" name="Text Placeholder 11">
                <a:extLst>
                  <a:ext uri="{FF2B5EF4-FFF2-40B4-BE49-F238E27FC236}">
                    <a16:creationId xmlns:a16="http://schemas.microsoft.com/office/drawing/2014/main" id="{FAA31EAD-25A2-2A2C-628A-F03822B45277}"/>
                  </a:ext>
                </a:extLst>
              </p:cNvPr>
              <p:cNvSpPr>
                <a:spLocks noGrp="1" noRot="1" noChangeAspect="1" noMove="1" noResize="1" noEditPoints="1" noAdjustHandles="1" noChangeArrowheads="1" noChangeShapeType="1" noTextEdit="1"/>
              </p:cNvSpPr>
              <p:nvPr>
                <p:ph type="body" sz="quarter" idx="17"/>
              </p:nvPr>
            </p:nvSpPr>
            <p:spPr>
              <a:xfrm>
                <a:off x="360000" y="1567087"/>
                <a:ext cx="4919923" cy="1313766"/>
              </a:xfrm>
              <a:blipFill>
                <a:blip r:embed="rId3"/>
                <a:stretch>
                  <a:fillRect l="-3098" b="-41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C65D378-2F2B-B7FB-0A29-E25F97CA45C2}"/>
                  </a:ext>
                </a:extLst>
              </p:cNvPr>
              <p:cNvSpPr txBox="1"/>
              <p:nvPr/>
            </p:nvSpPr>
            <p:spPr>
              <a:xfrm>
                <a:off x="360000" y="2965946"/>
                <a:ext cx="2429425" cy="3101786"/>
              </a:xfrm>
              <a:prstGeom prst="rect">
                <a:avLst/>
              </a:prstGeom>
              <a:noFill/>
            </p:spPr>
            <p:txBody>
              <a:bodyPr wrap="none" lIns="0" tIns="0" rIns="0" bIns="0" rtlCol="0">
                <a:noAutofit/>
              </a:bodyPr>
              <a:lstStyle/>
              <a:p>
                <a:pPr marL="180975">
                  <a:lnSpc>
                    <a:spcPct val="150000"/>
                  </a:lnSpc>
                  <a:spcAft>
                    <a:spcPts val="1200"/>
                  </a:spcAft>
                </a:pPr>
                <a14:m>
                  <m:oMathPara xmlns:m="http://schemas.openxmlformats.org/officeDocument/2006/math">
                    <m:oMathParaPr>
                      <m:jc m:val="left"/>
                    </m:oMathParaPr>
                    <m:oMath xmlns:m="http://schemas.openxmlformats.org/officeDocument/2006/math">
                      <m:r>
                        <a:rPr lang="en-AU" sz="2000" b="0" i="1" smtClean="0">
                          <a:solidFill>
                            <a:schemeClr val="tx1"/>
                          </a:solidFill>
                          <a:latin typeface="Cambria Math" panose="02040503050406030204" pitchFamily="18" charset="0"/>
                        </a:rPr>
                        <m:t>𝑓</m:t>
                      </m:r>
                      <m:d>
                        <m:dPr>
                          <m:ctrlPr>
                            <a:rPr lang="en-AU" sz="2000" b="0" i="1" smtClean="0">
                              <a:solidFill>
                                <a:schemeClr val="tx1"/>
                              </a:solidFill>
                              <a:latin typeface="Cambria Math" panose="02040503050406030204" pitchFamily="18" charset="0"/>
                            </a:rPr>
                          </m:ctrlPr>
                        </m:dPr>
                        <m:e>
                          <m:r>
                            <a:rPr lang="en-AU" sz="2000" b="0" i="1" smtClean="0">
                              <a:solidFill>
                                <a:schemeClr val="tx1"/>
                              </a:solidFill>
                              <a:latin typeface="Cambria Math" panose="02040503050406030204" pitchFamily="18" charset="0"/>
                            </a:rPr>
                            <m:t>𝑥</m:t>
                          </m:r>
                        </m:e>
                      </m:d>
                      <m:r>
                        <m:rPr>
                          <m:aln/>
                        </m:rPr>
                        <a:rPr lang="en-AU" sz="2000" b="0" i="1" smtClean="0">
                          <a:solidFill>
                            <a:schemeClr val="tx1"/>
                          </a:solidFill>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3</m:t>
                          </m:r>
                          <m:r>
                            <a:rPr lang="en-AU" sz="2000" i="1">
                              <a:latin typeface="Cambria Math" panose="02040503050406030204" pitchFamily="18" charset="0"/>
                            </a:rPr>
                            <m:t>𝑥</m:t>
                          </m:r>
                          <m:r>
                            <a:rPr lang="en-AU" sz="2000" i="1">
                              <a:latin typeface="Cambria Math" panose="02040503050406030204" pitchFamily="18" charset="0"/>
                            </a:rPr>
                            <m:t>+4</m:t>
                          </m:r>
                        </m:num>
                        <m:den>
                          <m:r>
                            <a:rPr lang="en-AU" sz="2000" i="1">
                              <a:latin typeface="Cambria Math" panose="02040503050406030204" pitchFamily="18" charset="0"/>
                            </a:rPr>
                            <m:t>2</m:t>
                          </m:r>
                        </m:den>
                      </m:f>
                    </m:oMath>
                    <m:oMath xmlns:m="http://schemas.openxmlformats.org/officeDocument/2006/math">
                      <m:r>
                        <a:rPr lang="en-AU" sz="2000" b="0" i="1" smtClean="0">
                          <a:solidFill>
                            <a:schemeClr val="tx1"/>
                          </a:solidFill>
                          <a:latin typeface="Cambria Math" panose="02040503050406030204" pitchFamily="18" charset="0"/>
                        </a:rPr>
                        <m:t>𝑓</m:t>
                      </m:r>
                      <m:d>
                        <m:dPr>
                          <m:ctrlPr>
                            <a:rPr lang="en-AU" sz="2000" b="0" i="1" smtClean="0">
                              <a:solidFill>
                                <a:schemeClr val="tx1"/>
                              </a:solidFill>
                              <a:latin typeface="Cambria Math" panose="02040503050406030204" pitchFamily="18" charset="0"/>
                            </a:rPr>
                          </m:ctrlPr>
                        </m:dPr>
                        <m:e>
                          <m:r>
                            <a:rPr lang="en-AU" sz="2000" b="0" i="1" smtClean="0">
                              <a:solidFill>
                                <a:schemeClr val="tx1"/>
                              </a:solidFill>
                              <a:latin typeface="Cambria Math" panose="02040503050406030204" pitchFamily="18" charset="0"/>
                            </a:rPr>
                            <m:t>2</m:t>
                          </m:r>
                        </m:e>
                      </m:d>
                      <m:r>
                        <m:rPr>
                          <m:aln/>
                        </m:rPr>
                        <a:rPr lang="en-AU" sz="2000" b="0" i="1" smtClean="0">
                          <a:solidFill>
                            <a:schemeClr val="tx1"/>
                          </a:solidFill>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3</m:t>
                          </m:r>
                          <m:r>
                            <a:rPr lang="en-AU" sz="2000" b="0" i="1" smtClean="0">
                              <a:latin typeface="Cambria Math" panose="02040503050406030204" pitchFamily="18" charset="0"/>
                            </a:rPr>
                            <m:t>(2)</m:t>
                          </m:r>
                          <m:r>
                            <a:rPr lang="en-AU" sz="2000" i="1">
                              <a:latin typeface="Cambria Math" panose="02040503050406030204" pitchFamily="18" charset="0"/>
                            </a:rPr>
                            <m:t>+4</m:t>
                          </m:r>
                        </m:num>
                        <m:den>
                          <m:r>
                            <a:rPr lang="en-AU" sz="2000" i="1">
                              <a:latin typeface="Cambria Math" panose="02040503050406030204" pitchFamily="18" charset="0"/>
                            </a:rPr>
                            <m:t>2</m:t>
                          </m:r>
                        </m:den>
                      </m:f>
                    </m:oMath>
                    <m:oMath xmlns:m="http://schemas.openxmlformats.org/officeDocument/2006/math">
                      <m:r>
                        <m:rPr>
                          <m:aln/>
                        </m:rPr>
                        <a:rPr lang="en-AU" sz="2000" b="0" i="1" smtClean="0">
                          <a:solidFill>
                            <a:schemeClr val="tx1"/>
                          </a:solidFill>
                          <a:latin typeface="Cambria Math" panose="02040503050406030204" pitchFamily="18" charset="0"/>
                        </a:rPr>
                        <m:t>=</m:t>
                      </m:r>
                      <m:f>
                        <m:fPr>
                          <m:ctrlPr>
                            <a:rPr lang="en-AU" sz="2000" i="1">
                              <a:latin typeface="Cambria Math" panose="02040503050406030204" pitchFamily="18" charset="0"/>
                            </a:rPr>
                          </m:ctrlPr>
                        </m:fPr>
                        <m:num>
                          <m:r>
                            <a:rPr lang="en-AU" sz="2000" b="0" i="1" smtClean="0">
                              <a:latin typeface="Cambria Math" panose="02040503050406030204" pitchFamily="18" charset="0"/>
                            </a:rPr>
                            <m:t>10</m:t>
                          </m:r>
                        </m:num>
                        <m:den>
                          <m:r>
                            <a:rPr lang="en-AU" sz="2000" i="1">
                              <a:latin typeface="Cambria Math" panose="02040503050406030204" pitchFamily="18" charset="0"/>
                            </a:rPr>
                            <m:t>2</m:t>
                          </m:r>
                        </m:den>
                      </m:f>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5</m:t>
                      </m:r>
                    </m:oMath>
                  </m:oMathPara>
                </a14:m>
                <a:br>
                  <a:rPr lang="en-AU" sz="2000" i="1" dirty="0"/>
                </a:br>
                <a:endParaRPr lang="en-AU" sz="2000" b="0" dirty="0">
                  <a:solidFill>
                    <a:schemeClr val="tx1"/>
                  </a:solidFill>
                </a:endParaRPr>
              </a:p>
            </p:txBody>
          </p:sp>
        </mc:Choice>
        <mc:Fallback xmlns="">
          <p:sp>
            <p:nvSpPr>
              <p:cNvPr id="2" name="TextBox 1">
                <a:extLst>
                  <a:ext uri="{FF2B5EF4-FFF2-40B4-BE49-F238E27FC236}">
                    <a16:creationId xmlns:a16="http://schemas.microsoft.com/office/drawing/2014/main" id="{EC65D378-2F2B-B7FB-0A29-E25F97CA45C2}"/>
                  </a:ext>
                </a:extLst>
              </p:cNvPr>
              <p:cNvSpPr txBox="1">
                <a:spLocks noRot="1" noChangeAspect="1" noMove="1" noResize="1" noEditPoints="1" noAdjustHandles="1" noChangeArrowheads="1" noChangeShapeType="1" noTextEdit="1"/>
              </p:cNvSpPr>
              <p:nvPr/>
            </p:nvSpPr>
            <p:spPr>
              <a:xfrm>
                <a:off x="360000" y="2965946"/>
                <a:ext cx="2429425" cy="3101786"/>
              </a:xfrm>
              <a:prstGeom prst="rect">
                <a:avLst/>
              </a:prstGeom>
              <a:blipFill>
                <a:blip r:embed="rId4"/>
                <a:stretch>
                  <a:fillRect/>
                </a:stretch>
              </a:blipFill>
            </p:spPr>
            <p:txBody>
              <a:bodyPr/>
              <a:lstStyle/>
              <a:p>
                <a:r>
                  <a:rPr lang="en-AU">
                    <a:noFill/>
                  </a:rPr>
                  <a:t> </a:t>
                </a:r>
              </a:p>
            </p:txBody>
          </p:sp>
        </mc:Fallback>
      </mc:AlternateContent>
      <p:grpSp>
        <p:nvGrpSpPr>
          <p:cNvPr id="5" name="Group 4" descr="The graph of y=(3x+4)/2 with the point (2,5) plotted.">
            <a:extLst>
              <a:ext uri="{FF2B5EF4-FFF2-40B4-BE49-F238E27FC236}">
                <a16:creationId xmlns:a16="http://schemas.microsoft.com/office/drawing/2014/main" id="{070EFFAD-A497-79AC-46EE-F853D206CA1C}"/>
              </a:ext>
            </a:extLst>
          </p:cNvPr>
          <p:cNvGrpSpPr/>
          <p:nvPr/>
        </p:nvGrpSpPr>
        <p:grpSpPr>
          <a:xfrm>
            <a:off x="7924800" y="1160731"/>
            <a:ext cx="3559200" cy="5349486"/>
            <a:chOff x="7924800" y="1160731"/>
            <a:chExt cx="3559200" cy="5349486"/>
          </a:xfrm>
        </p:grpSpPr>
        <p:pic>
          <p:nvPicPr>
            <p:cNvPr id="6" name="Picture 5" descr="The graph of y=(3x+4)/2, with the pot (2,5) plotted.">
              <a:extLst>
                <a:ext uri="{FF2B5EF4-FFF2-40B4-BE49-F238E27FC236}">
                  <a16:creationId xmlns:a16="http://schemas.microsoft.com/office/drawing/2014/main" id="{047981DB-D75E-934F-0CE8-AB72BE3D86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24800" y="1160731"/>
              <a:ext cx="3559200" cy="5349486"/>
            </a:xfrm>
            <a:prstGeom prst="rect">
              <a:avLst/>
            </a:prstGeom>
          </p:spPr>
        </p:pic>
        <p:sp>
          <p:nvSpPr>
            <p:cNvPr id="7" name="Oval 6">
              <a:extLst>
                <a:ext uri="{FF2B5EF4-FFF2-40B4-BE49-F238E27FC236}">
                  <a16:creationId xmlns:a16="http://schemas.microsoft.com/office/drawing/2014/main" id="{AF42691A-B979-8F76-E96F-AE0201B517BE}"/>
                </a:ext>
              </a:extLst>
            </p:cNvPr>
            <p:cNvSpPr/>
            <p:nvPr/>
          </p:nvSpPr>
          <p:spPr>
            <a:xfrm>
              <a:off x="10452894" y="1881981"/>
              <a:ext cx="71437" cy="71438"/>
            </a:xfrm>
            <a:prstGeom prst="ellipse">
              <a:avLst/>
            </a:prstGeom>
            <a:solidFill>
              <a:schemeClr val="tx2"/>
            </a:solidFill>
            <a:ln>
              <a:solidFill>
                <a:schemeClr val="tx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D6906F0-A623-EB8C-6F8F-5B417E24B022}"/>
                    </a:ext>
                  </a:extLst>
                </p:cNvPr>
                <p:cNvSpPr txBox="1"/>
                <p:nvPr/>
              </p:nvSpPr>
              <p:spPr>
                <a:xfrm>
                  <a:off x="10338594" y="1957413"/>
                  <a:ext cx="914400" cy="545601"/>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(2, 5)</m:t>
                        </m:r>
                      </m:oMath>
                    </m:oMathPara>
                  </a14:m>
                  <a:endParaRPr lang="en-AU" sz="1800" dirty="0"/>
                </a:p>
              </p:txBody>
            </p:sp>
          </mc:Choice>
          <mc:Fallback xmlns="">
            <p:sp>
              <p:nvSpPr>
                <p:cNvPr id="8" name="TextBox 7">
                  <a:extLst>
                    <a:ext uri="{FF2B5EF4-FFF2-40B4-BE49-F238E27FC236}">
                      <a16:creationId xmlns:a16="http://schemas.microsoft.com/office/drawing/2014/main" id="{3D6906F0-A623-EB8C-6F8F-5B417E24B022}"/>
                    </a:ext>
                  </a:extLst>
                </p:cNvPr>
                <p:cNvSpPr txBox="1">
                  <a:spLocks noRot="1" noChangeAspect="1" noMove="1" noResize="1" noEditPoints="1" noAdjustHandles="1" noChangeArrowheads="1" noChangeShapeType="1" noTextEdit="1"/>
                </p:cNvSpPr>
                <p:nvPr/>
              </p:nvSpPr>
              <p:spPr>
                <a:xfrm>
                  <a:off x="10338594" y="1957413"/>
                  <a:ext cx="914400" cy="545601"/>
                </a:xfrm>
                <a:prstGeom prst="rect">
                  <a:avLst/>
                </a:prstGeom>
                <a:blipFill>
                  <a:blip r:embed="rId6"/>
                  <a:stretch>
                    <a:fillRect/>
                  </a:stretch>
                </a:blipFill>
              </p:spPr>
              <p:txBody>
                <a:bodyPr/>
                <a:lstStyle/>
                <a:p>
                  <a:r>
                    <a:rPr lang="en-AU">
                      <a:noFill/>
                    </a:rPr>
                    <a:t> </a:t>
                  </a:r>
                </a:p>
              </p:txBody>
            </p:sp>
          </mc:Fallback>
        </mc:AlternateContent>
      </p:grpSp>
      <p:sp>
        <p:nvSpPr>
          <p:cNvPr id="3" name="Slide Number Placeholder 2">
            <a:extLst>
              <a:ext uri="{FF2B5EF4-FFF2-40B4-BE49-F238E27FC236}">
                <a16:creationId xmlns:a16="http://schemas.microsoft.com/office/drawing/2014/main" id="{912AC9CD-CA7B-D7AB-39D2-E51C53D8368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58367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7C539-8A42-F975-B8F1-352EF7C49D5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A61FBCE-B9C4-6B0A-B7FC-CEB831C94119}"/>
              </a:ext>
            </a:extLst>
          </p:cNvPr>
          <p:cNvSpPr>
            <a:spLocks noGrp="1"/>
          </p:cNvSpPr>
          <p:nvPr>
            <p:ph type="title"/>
          </p:nvPr>
        </p:nvSpPr>
        <p:spPr/>
        <p:txBody>
          <a:bodyPr/>
          <a:lstStyle/>
          <a:p>
            <a:r>
              <a:rPr lang="en-AU" dirty="0">
                <a:latin typeface="+mj-lt"/>
              </a:rPr>
              <a:t>Substituting in algebraic expressions (1)</a:t>
            </a:r>
          </a:p>
        </p:txBody>
      </p:sp>
      <p:sp>
        <p:nvSpPr>
          <p:cNvPr id="13" name="Text Placeholder 12">
            <a:extLst>
              <a:ext uri="{FF2B5EF4-FFF2-40B4-BE49-F238E27FC236}">
                <a16:creationId xmlns:a16="http://schemas.microsoft.com/office/drawing/2014/main" id="{364C570B-69E9-A534-19A2-173F7015FBDC}"/>
              </a:ext>
            </a:extLst>
          </p:cNvPr>
          <p:cNvSpPr>
            <a:spLocks noGrp="1"/>
          </p:cNvSpPr>
          <p:nvPr>
            <p:ph type="body" sz="quarter" idx="18"/>
          </p:nvPr>
        </p:nvSpPr>
        <p:spPr>
          <a:xfrm>
            <a:off x="360000" y="982520"/>
            <a:ext cx="11483998" cy="356423"/>
          </a:xfrm>
        </p:spPr>
        <p:txBody>
          <a:bodyPr/>
          <a:lstStyle/>
          <a:p>
            <a:r>
              <a:rPr lang="en-AU" dirty="0">
                <a:latin typeface="+mj-lt"/>
              </a:rPr>
              <a:t>Worked example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2202A241-4EC5-547D-5FC1-BB7CFC941A58}"/>
                  </a:ext>
                </a:extLst>
              </p:cNvPr>
              <p:cNvSpPr>
                <a:spLocks noGrp="1"/>
              </p:cNvSpPr>
              <p:nvPr>
                <p:ph type="body" sz="quarter" idx="17"/>
              </p:nvPr>
            </p:nvSpPr>
            <p:spPr>
              <a:xfrm>
                <a:off x="360000" y="1567087"/>
                <a:ext cx="4320155" cy="1077197"/>
              </a:xfrm>
            </p:spPr>
            <p:txBody>
              <a:bodyPr/>
              <a:lstStyle/>
              <a:p>
                <a:r>
                  <a:rPr lang="en-AU" dirty="0">
                    <a:latin typeface="+mn-lt"/>
                  </a:rPr>
                  <a:t>Consider the function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=2+3</m:t>
                    </m:r>
                    <m:r>
                      <a:rPr lang="en-AU" b="0" i="1" smtClean="0">
                        <a:latin typeface="Cambria Math" panose="02040503050406030204" pitchFamily="18" charset="0"/>
                      </a:rPr>
                      <m:t>𝑥</m:t>
                    </m:r>
                  </m:oMath>
                </a14:m>
                <a:r>
                  <a:rPr lang="en-AU" dirty="0">
                    <a:latin typeface="+mn-lt"/>
                  </a:rPr>
                  <a:t>. </a:t>
                </a:r>
              </a:p>
              <a:p>
                <a:pPr>
                  <a:tabLst>
                    <a:tab pos="703263" algn="l"/>
                    <a:tab pos="2530475" algn="l"/>
                    <a:tab pos="4484688" algn="l"/>
                    <a:tab pos="6440488" algn="l"/>
                  </a:tabLst>
                </a:pPr>
                <a:r>
                  <a:rPr lang="en-AU" dirty="0">
                    <a:latin typeface="+mn-lt"/>
                  </a:rPr>
                  <a:t>Find </a:t>
                </a:r>
                <a14:m>
                  <m:oMath xmlns:m="http://schemas.openxmlformats.org/officeDocument/2006/math">
                    <m:r>
                      <a:rPr lang="en-AU" i="1" dirty="0" smtClean="0">
                        <a:latin typeface="Cambria Math" panose="02040503050406030204" pitchFamily="18" charset="0"/>
                      </a:rPr>
                      <m:t>𝑓</m:t>
                    </m:r>
                    <m:r>
                      <a:rPr lang="en-AU" i="1" dirty="0" smtClean="0">
                        <a:latin typeface="Cambria Math" panose="02040503050406030204" pitchFamily="18" charset="0"/>
                      </a:rPr>
                      <m:t>(</m:t>
                    </m:r>
                    <m:r>
                      <a:rPr lang="en-AU" b="0" i="1" dirty="0" smtClean="0">
                        <a:latin typeface="Cambria Math" panose="02040503050406030204" pitchFamily="18" charset="0"/>
                      </a:rPr>
                      <m:t>𝑎</m:t>
                    </m:r>
                    <m:r>
                      <a:rPr lang="en-AU" b="0" i="1" dirty="0" smtClean="0">
                        <a:latin typeface="Cambria Math" panose="02040503050406030204" pitchFamily="18" charset="0"/>
                      </a:rPr>
                      <m:t>+2)</m:t>
                    </m:r>
                  </m:oMath>
                </a14:m>
                <a:r>
                  <a:rPr lang="en-AU" dirty="0">
                    <a:latin typeface="+mn-lt"/>
                  </a:rPr>
                  <a:t>.</a:t>
                </a:r>
              </a:p>
            </p:txBody>
          </p:sp>
        </mc:Choice>
        <mc:Fallback xmlns="">
          <p:sp>
            <p:nvSpPr>
              <p:cNvPr id="12" name="Text Placeholder 11">
                <a:extLst>
                  <a:ext uri="{FF2B5EF4-FFF2-40B4-BE49-F238E27FC236}">
                    <a16:creationId xmlns:a16="http://schemas.microsoft.com/office/drawing/2014/main" id="{2202A241-4EC5-547D-5FC1-BB7CFC941A58}"/>
                  </a:ext>
                </a:extLst>
              </p:cNvPr>
              <p:cNvSpPr>
                <a:spLocks noGrp="1" noRot="1" noChangeAspect="1" noMove="1" noResize="1" noEditPoints="1" noAdjustHandles="1" noChangeArrowheads="1" noChangeShapeType="1" noTextEdit="1"/>
              </p:cNvSpPr>
              <p:nvPr>
                <p:ph type="body" sz="quarter" idx="17"/>
              </p:nvPr>
            </p:nvSpPr>
            <p:spPr>
              <a:xfrm>
                <a:off x="360000" y="1567087"/>
                <a:ext cx="4320155" cy="1077197"/>
              </a:xfrm>
              <a:blipFill>
                <a:blip r:embed="rId3"/>
                <a:stretch>
                  <a:fillRect l="-3526" r="-141" b="-847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A802BA4-A3DC-765C-8223-CC0FEAF39F32}"/>
                  </a:ext>
                </a:extLst>
              </p:cNvPr>
              <p:cNvSpPr txBox="1"/>
              <p:nvPr/>
            </p:nvSpPr>
            <p:spPr>
              <a:xfrm>
                <a:off x="360000" y="3077626"/>
                <a:ext cx="3754800" cy="2465923"/>
              </a:xfrm>
              <a:prstGeom prst="rect">
                <a:avLst/>
              </a:prstGeom>
              <a:noFill/>
            </p:spPr>
            <p:txBody>
              <a:bodyPr wrap="none" lIns="0" tIns="0" rIns="0" bIns="0" rtlCol="0">
                <a:noAutofit/>
              </a:bodyPr>
              <a:lstStyle/>
              <a:p>
                <a:pPr marL="361950" algn="l">
                  <a:lnSpc>
                    <a:spcPct val="150000"/>
                  </a:lnSpc>
                  <a:spcAft>
                    <a:spcPts val="1200"/>
                  </a:spcAft>
                </a:pPr>
                <a14:m>
                  <m:oMathPara xmlns:m="http://schemas.openxmlformats.org/officeDocument/2006/math">
                    <m:oMathParaPr>
                      <m:jc m:val="centerGroup"/>
                    </m:oMathParaPr>
                    <m:oMath xmlns:m="http://schemas.openxmlformats.org/officeDocument/2006/math">
                      <m:r>
                        <a:rPr lang="en-AU" sz="2000" b="0" i="1" smtClean="0">
                          <a:solidFill>
                            <a:schemeClr val="tx1"/>
                          </a:solidFill>
                          <a:latin typeface="Cambria Math" panose="02040503050406030204" pitchFamily="18" charset="0"/>
                        </a:rPr>
                        <m:t>𝑓</m:t>
                      </m:r>
                      <m:d>
                        <m:dPr>
                          <m:ctrlPr>
                            <a:rPr lang="en-AU" sz="2000" b="0" i="1" smtClean="0">
                              <a:solidFill>
                                <a:schemeClr val="tx1"/>
                              </a:solidFill>
                              <a:latin typeface="Cambria Math" panose="02040503050406030204" pitchFamily="18" charset="0"/>
                            </a:rPr>
                          </m:ctrlPr>
                        </m:dPr>
                        <m:e>
                          <m:r>
                            <a:rPr lang="en-AU" sz="2000" b="0" i="1" smtClean="0">
                              <a:solidFill>
                                <a:schemeClr val="tx1"/>
                              </a:solidFill>
                              <a:latin typeface="Cambria Math" panose="02040503050406030204" pitchFamily="18" charset="0"/>
                            </a:rPr>
                            <m:t>𝑥</m:t>
                          </m:r>
                        </m:e>
                      </m:d>
                      <m:r>
                        <m:rPr>
                          <m:aln/>
                        </m:rP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2+3</m:t>
                      </m:r>
                      <m:r>
                        <a:rPr lang="en-AU" sz="2000" b="0" i="1" smtClean="0">
                          <a:solidFill>
                            <a:schemeClr val="tx1"/>
                          </a:solidFill>
                          <a:latin typeface="Cambria Math" panose="02040503050406030204" pitchFamily="18" charset="0"/>
                        </a:rPr>
                        <m:t>𝑥</m:t>
                      </m:r>
                    </m:oMath>
                    <m:oMath xmlns:m="http://schemas.openxmlformats.org/officeDocument/2006/math">
                      <m:r>
                        <a:rPr lang="en-AU" sz="2000" b="0" i="1" smtClean="0">
                          <a:solidFill>
                            <a:schemeClr val="tx1"/>
                          </a:solidFill>
                          <a:latin typeface="Cambria Math" panose="02040503050406030204" pitchFamily="18" charset="0"/>
                        </a:rPr>
                        <m:t>𝑓</m:t>
                      </m:r>
                      <m:d>
                        <m:dPr>
                          <m:ctrlPr>
                            <a:rPr lang="en-AU" sz="2000" b="0" i="1" smtClean="0">
                              <a:solidFill>
                                <a:schemeClr val="tx1"/>
                              </a:solidFill>
                              <a:latin typeface="Cambria Math" panose="02040503050406030204" pitchFamily="18" charset="0"/>
                            </a:rPr>
                          </m:ctrlPr>
                        </m:dPr>
                        <m:e>
                          <m:r>
                            <a:rPr lang="en-AU" sz="2000" b="0" i="1" smtClean="0">
                              <a:solidFill>
                                <a:schemeClr val="tx1"/>
                              </a:solidFill>
                              <a:latin typeface="Cambria Math" panose="02040503050406030204" pitchFamily="18" charset="0"/>
                            </a:rPr>
                            <m:t>𝑎</m:t>
                          </m:r>
                          <m:r>
                            <a:rPr lang="en-AU" sz="2000" b="0" i="1" smtClean="0">
                              <a:solidFill>
                                <a:schemeClr val="tx1"/>
                              </a:solidFill>
                              <a:latin typeface="Cambria Math" panose="02040503050406030204" pitchFamily="18" charset="0"/>
                            </a:rPr>
                            <m:t>+2</m:t>
                          </m:r>
                        </m:e>
                      </m:d>
                      <m:r>
                        <m:rPr>
                          <m:aln/>
                        </m:rP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2+3</m:t>
                      </m:r>
                      <m:d>
                        <m:dPr>
                          <m:ctrlPr>
                            <a:rPr lang="en-AU" sz="2000" b="0" i="1" smtClean="0">
                              <a:solidFill>
                                <a:schemeClr val="tx1"/>
                              </a:solidFill>
                              <a:latin typeface="Cambria Math" panose="02040503050406030204" pitchFamily="18" charset="0"/>
                            </a:rPr>
                          </m:ctrlPr>
                        </m:dPr>
                        <m:e>
                          <m:r>
                            <a:rPr lang="en-AU" sz="2000" b="0" i="1" smtClean="0">
                              <a:solidFill>
                                <a:schemeClr val="tx1"/>
                              </a:solidFill>
                              <a:latin typeface="Cambria Math" panose="02040503050406030204" pitchFamily="18" charset="0"/>
                            </a:rPr>
                            <m:t>𝑎</m:t>
                          </m:r>
                          <m:r>
                            <a:rPr lang="en-AU" sz="2000" b="0" i="1" smtClean="0">
                              <a:solidFill>
                                <a:schemeClr val="tx1"/>
                              </a:solidFill>
                              <a:latin typeface="Cambria Math" panose="02040503050406030204" pitchFamily="18" charset="0"/>
                            </a:rPr>
                            <m:t>+2</m:t>
                          </m:r>
                        </m:e>
                      </m:d>
                    </m:oMath>
                    <m:oMath xmlns:m="http://schemas.openxmlformats.org/officeDocument/2006/math">
                      <m:r>
                        <m:rPr>
                          <m:aln/>
                        </m:rP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2+3</m:t>
                      </m:r>
                      <m:r>
                        <a:rPr lang="en-AU" sz="2000" b="0" i="1" smtClean="0">
                          <a:solidFill>
                            <a:schemeClr val="tx1"/>
                          </a:solidFill>
                          <a:latin typeface="Cambria Math" panose="02040503050406030204" pitchFamily="18" charset="0"/>
                        </a:rPr>
                        <m:t>𝑎</m:t>
                      </m:r>
                      <m:r>
                        <a:rPr lang="en-AU" sz="2000" b="0" i="1" smtClean="0">
                          <a:solidFill>
                            <a:schemeClr val="tx1"/>
                          </a:solidFill>
                          <a:latin typeface="Cambria Math" panose="02040503050406030204" pitchFamily="18" charset="0"/>
                        </a:rPr>
                        <m:t>+6</m:t>
                      </m:r>
                    </m:oMath>
                    <m:oMath xmlns:m="http://schemas.openxmlformats.org/officeDocument/2006/math">
                      <m: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𝑓</m:t>
                      </m:r>
                      <m:d>
                        <m:dPr>
                          <m:ctrlPr>
                            <a:rPr lang="en-AU" sz="2000" b="0" i="1" smtClean="0">
                              <a:solidFill>
                                <a:schemeClr val="tx1"/>
                              </a:solidFill>
                              <a:latin typeface="Cambria Math" panose="02040503050406030204" pitchFamily="18" charset="0"/>
                            </a:rPr>
                          </m:ctrlPr>
                        </m:dPr>
                        <m:e>
                          <m:r>
                            <a:rPr lang="en-AU" sz="2000" b="0" i="1" smtClean="0">
                              <a:solidFill>
                                <a:schemeClr val="tx1"/>
                              </a:solidFill>
                              <a:latin typeface="Cambria Math" panose="02040503050406030204" pitchFamily="18" charset="0"/>
                            </a:rPr>
                            <m:t>𝑎</m:t>
                          </m:r>
                          <m:r>
                            <a:rPr lang="en-AU" sz="2000" b="0" i="1" smtClean="0">
                              <a:solidFill>
                                <a:schemeClr val="tx1"/>
                              </a:solidFill>
                              <a:latin typeface="Cambria Math" panose="02040503050406030204" pitchFamily="18" charset="0"/>
                            </a:rPr>
                            <m:t>+2</m:t>
                          </m:r>
                        </m:e>
                      </m:d>
                      <m:r>
                        <a:rPr lang="en-AU" sz="2000" b="0" i="1" smtClean="0">
                          <a:solidFill>
                            <a:schemeClr val="tx1"/>
                          </a:solidFill>
                          <a:latin typeface="Cambria Math" panose="02040503050406030204" pitchFamily="18" charset="0"/>
                        </a:rPr>
                        <m:t>=3</m:t>
                      </m:r>
                      <m:r>
                        <a:rPr lang="en-AU" sz="2000" b="0" i="1" smtClean="0">
                          <a:solidFill>
                            <a:schemeClr val="tx1"/>
                          </a:solidFill>
                          <a:latin typeface="Cambria Math" panose="02040503050406030204" pitchFamily="18" charset="0"/>
                        </a:rPr>
                        <m:t>𝑎</m:t>
                      </m:r>
                      <m:r>
                        <a:rPr lang="en-AU" sz="2000" b="0" i="1" smtClean="0">
                          <a:solidFill>
                            <a:schemeClr val="tx1"/>
                          </a:solidFill>
                          <a:latin typeface="Cambria Math" panose="02040503050406030204" pitchFamily="18" charset="0"/>
                        </a:rPr>
                        <m:t>+8</m:t>
                      </m:r>
                    </m:oMath>
                  </m:oMathPara>
                </a14:m>
                <a:endParaRPr lang="en-AU" sz="2000" b="0" dirty="0">
                  <a:solidFill>
                    <a:schemeClr val="tx1"/>
                  </a:solidFill>
                </a:endParaRPr>
              </a:p>
            </p:txBody>
          </p:sp>
        </mc:Choice>
        <mc:Fallback xmlns="">
          <p:sp>
            <p:nvSpPr>
              <p:cNvPr id="5" name="TextBox 4">
                <a:extLst>
                  <a:ext uri="{FF2B5EF4-FFF2-40B4-BE49-F238E27FC236}">
                    <a16:creationId xmlns:a16="http://schemas.microsoft.com/office/drawing/2014/main" id="{1A802BA4-A3DC-765C-8223-CC0FEAF39F32}"/>
                  </a:ext>
                </a:extLst>
              </p:cNvPr>
              <p:cNvSpPr txBox="1">
                <a:spLocks noRot="1" noChangeAspect="1" noMove="1" noResize="1" noEditPoints="1" noAdjustHandles="1" noChangeArrowheads="1" noChangeShapeType="1" noTextEdit="1"/>
              </p:cNvSpPr>
              <p:nvPr/>
            </p:nvSpPr>
            <p:spPr>
              <a:xfrm>
                <a:off x="360000" y="3077626"/>
                <a:ext cx="3754800" cy="2465923"/>
              </a:xfrm>
              <a:prstGeom prst="rect">
                <a:avLst/>
              </a:prstGeom>
              <a:blipFill>
                <a:blip r:embed="rId4"/>
                <a:stretch>
                  <a:fillRect/>
                </a:stretch>
              </a:blipFill>
            </p:spPr>
            <p:txBody>
              <a:bodyPr/>
              <a:lstStyle/>
              <a:p>
                <a:r>
                  <a:rPr lang="en-AU">
                    <a:noFill/>
                  </a:rPr>
                  <a:t> </a:t>
                </a:r>
              </a:p>
            </p:txBody>
          </p:sp>
        </mc:Fallback>
      </mc:AlternateContent>
      <p:sp>
        <p:nvSpPr>
          <p:cNvPr id="9" name="Speech Bubble: Rectangle with Corners Rounded 1" descr="A self-explanation prompt which asks, ‘What are the benefits of using function notation?’">
            <a:extLst>
              <a:ext uri="{FF2B5EF4-FFF2-40B4-BE49-F238E27FC236}">
                <a16:creationId xmlns:a16="http://schemas.microsoft.com/office/drawing/2014/main" id="{CFE8F0BF-F6C2-0C01-407D-502AEBD3B8A1}"/>
              </a:ext>
            </a:extLst>
          </p:cNvPr>
          <p:cNvSpPr/>
          <p:nvPr/>
        </p:nvSpPr>
        <p:spPr>
          <a:xfrm>
            <a:off x="5166132" y="1082457"/>
            <a:ext cx="4444201" cy="996530"/>
          </a:xfrm>
          <a:prstGeom prst="wedgeRoundRectCallout">
            <a:avLst>
              <a:gd name="adj1" fmla="val -60645"/>
              <a:gd name="adj2" fmla="val 2525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What are the independent and dependent variables in this equation?</a:t>
            </a:r>
          </a:p>
        </p:txBody>
      </p:sp>
      <p:sp>
        <p:nvSpPr>
          <p:cNvPr id="2" name="Speech Bubble: Rectangle with Corners Rounded 1" descr="A self explanation prompt which asks, “What would happen if the brackets weren’t used?”">
            <a:extLst>
              <a:ext uri="{FF2B5EF4-FFF2-40B4-BE49-F238E27FC236}">
                <a16:creationId xmlns:a16="http://schemas.microsoft.com/office/drawing/2014/main" id="{77E8DE97-B210-6D11-4212-3C84EA3A55FD}"/>
              </a:ext>
            </a:extLst>
          </p:cNvPr>
          <p:cNvSpPr/>
          <p:nvPr/>
        </p:nvSpPr>
        <p:spPr>
          <a:xfrm>
            <a:off x="2697887" y="2239796"/>
            <a:ext cx="3512251" cy="721347"/>
          </a:xfrm>
          <a:prstGeom prst="wedgeRoundRectCallout">
            <a:avLst>
              <a:gd name="adj1" fmla="val -66781"/>
              <a:gd name="adj2" fmla="val -2025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What does this notation mean?</a:t>
            </a:r>
          </a:p>
        </p:txBody>
      </p:sp>
      <mc:AlternateContent xmlns:mc="http://schemas.openxmlformats.org/markup-compatibility/2006" xmlns:a14="http://schemas.microsoft.com/office/drawing/2010/main">
        <mc:Choice Requires="a14">
          <p:sp>
            <p:nvSpPr>
              <p:cNvPr id="6" name="Speech Bubble: Rectangle with Corners Rounded 5" descr="A self explanation prompt which asks, “What would happen if the brackets weren’t used?”">
                <a:extLst>
                  <a:ext uri="{FF2B5EF4-FFF2-40B4-BE49-F238E27FC236}">
                    <a16:creationId xmlns:a16="http://schemas.microsoft.com/office/drawing/2014/main" id="{D989AFCF-CAA9-9567-15BA-02DD8DA68689}"/>
                  </a:ext>
                </a:extLst>
              </p:cNvPr>
              <p:cNvSpPr/>
              <p:nvPr/>
            </p:nvSpPr>
            <p:spPr>
              <a:xfrm>
                <a:off x="3950764" y="3989517"/>
                <a:ext cx="2145236" cy="956108"/>
              </a:xfrm>
              <a:prstGeom prst="wedgeRoundRectCallout">
                <a:avLst>
                  <a:gd name="adj1" fmla="val -63785"/>
                  <a:gd name="adj2" fmla="val -1975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Where did the </a:t>
                </a:r>
                <a14:m>
                  <m:oMath xmlns:m="http://schemas.openxmlformats.org/officeDocument/2006/math">
                    <m:r>
                      <a:rPr lang="en-AU" sz="1800" b="0" i="1" smtClean="0">
                        <a:latin typeface="Cambria Math" panose="02040503050406030204" pitchFamily="18" charset="0"/>
                      </a:rPr>
                      <m:t>6</m:t>
                    </m:r>
                  </m:oMath>
                </a14:m>
                <a:r>
                  <a:rPr lang="en-AU" sz="1800" dirty="0"/>
                  <a:t> come from?</a:t>
                </a:r>
              </a:p>
            </p:txBody>
          </p:sp>
        </mc:Choice>
        <mc:Fallback xmlns="">
          <p:sp>
            <p:nvSpPr>
              <p:cNvPr id="6" name="Speech Bubble: Rectangle with Corners Rounded 5" descr="A self explanation prompt which asks, “What would happen if the brackets weren’t used?”">
                <a:extLst>
                  <a:ext uri="{FF2B5EF4-FFF2-40B4-BE49-F238E27FC236}">
                    <a16:creationId xmlns:a16="http://schemas.microsoft.com/office/drawing/2014/main" id="{D989AFCF-CAA9-9567-15BA-02DD8DA68689}"/>
                  </a:ext>
                </a:extLst>
              </p:cNvPr>
              <p:cNvSpPr>
                <a:spLocks noRot="1" noChangeAspect="1" noMove="1" noResize="1" noEditPoints="1" noAdjustHandles="1" noChangeArrowheads="1" noChangeShapeType="1" noTextEdit="1"/>
              </p:cNvSpPr>
              <p:nvPr/>
            </p:nvSpPr>
            <p:spPr>
              <a:xfrm>
                <a:off x="3950764" y="3989517"/>
                <a:ext cx="2145236" cy="956108"/>
              </a:xfrm>
              <a:prstGeom prst="wedgeRoundRectCallout">
                <a:avLst>
                  <a:gd name="adj1" fmla="val -63785"/>
                  <a:gd name="adj2" fmla="val -19755"/>
                  <a:gd name="adj3" fmla="val 16667"/>
                </a:avLst>
              </a:prstGeom>
              <a:blipFill>
                <a:blip r:embed="rId5"/>
                <a:stretch>
                  <a:fillRect b="-5031"/>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720C3236-67B2-2B26-A29A-E9F04AFD78E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111816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A2C51-547E-B3C3-FF94-3DA0B75494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3745F3C-60EC-3EC0-A883-071071DA27D4}"/>
              </a:ext>
            </a:extLst>
          </p:cNvPr>
          <p:cNvSpPr>
            <a:spLocks noGrp="1"/>
          </p:cNvSpPr>
          <p:nvPr>
            <p:ph type="title"/>
          </p:nvPr>
        </p:nvSpPr>
        <p:spPr>
          <a:xfrm>
            <a:off x="360000" y="360000"/>
            <a:ext cx="11484000" cy="545601"/>
          </a:xfrm>
        </p:spPr>
        <p:txBody>
          <a:bodyPr/>
          <a:lstStyle/>
          <a:p>
            <a:r>
              <a:rPr lang="en-AU" dirty="0">
                <a:latin typeface="+mj-lt"/>
              </a:rPr>
              <a:t>Substituting in algebraic expressions (2)</a:t>
            </a:r>
          </a:p>
        </p:txBody>
      </p:sp>
      <p:sp>
        <p:nvSpPr>
          <p:cNvPr id="13" name="Text Placeholder 12">
            <a:extLst>
              <a:ext uri="{FF2B5EF4-FFF2-40B4-BE49-F238E27FC236}">
                <a16:creationId xmlns:a16="http://schemas.microsoft.com/office/drawing/2014/main" id="{E6B5CA46-C19B-9BEC-7506-8CAAE2D5FCC7}"/>
              </a:ext>
            </a:extLst>
          </p:cNvPr>
          <p:cNvSpPr>
            <a:spLocks noGrp="1"/>
          </p:cNvSpPr>
          <p:nvPr>
            <p:ph type="body" sz="quarter" idx="18"/>
          </p:nvPr>
        </p:nvSpPr>
        <p:spPr>
          <a:xfrm>
            <a:off x="360000" y="982520"/>
            <a:ext cx="11483998" cy="356423"/>
          </a:xfrm>
        </p:spPr>
        <p:txBody>
          <a:bodyPr/>
          <a:lstStyle/>
          <a:p>
            <a:r>
              <a:rPr lang="en-AU" dirty="0">
                <a:latin typeface="+mj-lt"/>
              </a:rPr>
              <a:t>Your turn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84BAD25-6066-CDD3-BCC2-05DFC85C8051}"/>
                  </a:ext>
                </a:extLst>
              </p:cNvPr>
              <p:cNvSpPr>
                <a:spLocks noGrp="1"/>
              </p:cNvSpPr>
              <p:nvPr>
                <p:ph type="body" sz="quarter" idx="17"/>
              </p:nvPr>
            </p:nvSpPr>
            <p:spPr>
              <a:xfrm>
                <a:off x="360000" y="1567087"/>
                <a:ext cx="3926865" cy="1313766"/>
              </a:xfrm>
            </p:spPr>
            <p:txBody>
              <a:bodyPr/>
              <a:lstStyle/>
              <a:p>
                <a:r>
                  <a:rPr lang="en-AU" dirty="0">
                    <a:latin typeface="+mn-lt"/>
                  </a:rPr>
                  <a:t>Consider the function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1+</m:t>
                        </m:r>
                        <m:r>
                          <a:rPr lang="en-AU" b="0" i="1" smtClean="0">
                            <a:latin typeface="Cambria Math" panose="02040503050406030204" pitchFamily="18" charset="0"/>
                          </a:rPr>
                          <m:t>𝑥</m:t>
                        </m:r>
                      </m:den>
                    </m:f>
                  </m:oMath>
                </a14:m>
                <a:r>
                  <a:rPr lang="en-AU" dirty="0">
                    <a:latin typeface="+mn-lt"/>
                  </a:rPr>
                  <a:t>. </a:t>
                </a:r>
              </a:p>
              <a:p>
                <a:pPr>
                  <a:tabLst>
                    <a:tab pos="703263" algn="l"/>
                    <a:tab pos="2530475" algn="l"/>
                    <a:tab pos="4484688" algn="l"/>
                    <a:tab pos="6440488" algn="l"/>
                  </a:tabLst>
                </a:pPr>
                <a:r>
                  <a:rPr lang="en-AU" dirty="0">
                    <a:latin typeface="+mn-lt"/>
                  </a:rPr>
                  <a:t>Find </a:t>
                </a:r>
                <a14:m>
                  <m:oMath xmlns:m="http://schemas.openxmlformats.org/officeDocument/2006/math">
                    <m:r>
                      <a:rPr lang="en-AU" b="0" i="1" dirty="0" smtClean="0">
                        <a:latin typeface="Cambria Math" panose="02040503050406030204" pitchFamily="18" charset="0"/>
                      </a:rPr>
                      <m:t>𝑓</m:t>
                    </m:r>
                    <m:r>
                      <a:rPr lang="en-AU" i="1" dirty="0" smtClean="0">
                        <a:latin typeface="Cambria Math" panose="02040503050406030204" pitchFamily="18" charset="0"/>
                      </a:rPr>
                      <m:t>(</m:t>
                    </m:r>
                    <m:r>
                      <a:rPr lang="en-AU" b="0" i="1" dirty="0" smtClean="0">
                        <a:latin typeface="Cambria Math" panose="02040503050406030204" pitchFamily="18" charset="0"/>
                      </a:rPr>
                      <m:t>𝑏</m:t>
                    </m:r>
                    <m:r>
                      <a:rPr lang="en-AU" b="0" i="1" dirty="0" smtClean="0">
                        <a:latin typeface="Cambria Math" panose="02040503050406030204" pitchFamily="18" charset="0"/>
                      </a:rPr>
                      <m:t>−1)</m:t>
                    </m:r>
                  </m:oMath>
                </a14:m>
                <a:r>
                  <a:rPr lang="en-AU" dirty="0">
                    <a:latin typeface="+mn-lt"/>
                  </a:rPr>
                  <a:t>.</a:t>
                </a:r>
              </a:p>
            </p:txBody>
          </p:sp>
        </mc:Choice>
        <mc:Fallback xmlns="">
          <p:sp>
            <p:nvSpPr>
              <p:cNvPr id="12" name="Text Placeholder 11">
                <a:extLst>
                  <a:ext uri="{FF2B5EF4-FFF2-40B4-BE49-F238E27FC236}">
                    <a16:creationId xmlns:a16="http://schemas.microsoft.com/office/drawing/2014/main" id="{184BAD25-6066-CDD3-BCC2-05DFC85C8051}"/>
                  </a:ext>
                </a:extLst>
              </p:cNvPr>
              <p:cNvSpPr>
                <a:spLocks noGrp="1" noRot="1" noChangeAspect="1" noMove="1" noResize="1" noEditPoints="1" noAdjustHandles="1" noChangeArrowheads="1" noChangeShapeType="1" noTextEdit="1"/>
              </p:cNvSpPr>
              <p:nvPr>
                <p:ph type="body" sz="quarter" idx="17"/>
              </p:nvPr>
            </p:nvSpPr>
            <p:spPr>
              <a:xfrm>
                <a:off x="360000" y="1567087"/>
                <a:ext cx="3926865" cy="1313766"/>
              </a:xfrm>
              <a:blipFill>
                <a:blip r:embed="rId4"/>
                <a:stretch>
                  <a:fillRect l="-3882" r="-776" b="-41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E0E5C1F-263E-A5FF-FCF3-316B73EBA98E}"/>
                  </a:ext>
                </a:extLst>
              </p:cNvPr>
              <p:cNvSpPr txBox="1"/>
              <p:nvPr/>
            </p:nvSpPr>
            <p:spPr>
              <a:xfrm>
                <a:off x="360000" y="2880853"/>
                <a:ext cx="2861926" cy="3427185"/>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2000" b="0" i="1" smtClean="0">
                          <a:solidFill>
                            <a:schemeClr val="tx1"/>
                          </a:solidFill>
                          <a:latin typeface="Cambria Math" panose="02040503050406030204" pitchFamily="18" charset="0"/>
                        </a:rPr>
                        <m:t>𝑓</m:t>
                      </m:r>
                      <m:d>
                        <m:dPr>
                          <m:ctrlPr>
                            <a:rPr lang="en-AU" sz="2000" b="0" i="1" smtClean="0">
                              <a:solidFill>
                                <a:schemeClr val="tx1"/>
                              </a:solidFill>
                              <a:latin typeface="Cambria Math" panose="02040503050406030204" pitchFamily="18" charset="0"/>
                            </a:rPr>
                          </m:ctrlPr>
                        </m:dPr>
                        <m:e>
                          <m:r>
                            <a:rPr lang="en-AU" sz="2000" b="0" i="1" smtClean="0">
                              <a:solidFill>
                                <a:schemeClr val="tx1"/>
                              </a:solidFill>
                              <a:latin typeface="Cambria Math" panose="02040503050406030204" pitchFamily="18" charset="0"/>
                            </a:rPr>
                            <m:t>𝑥</m:t>
                          </m:r>
                        </m:e>
                      </m:d>
                      <m:r>
                        <m:rPr>
                          <m:aln/>
                        </m:rPr>
                        <a:rPr lang="en-AU" sz="2000" b="0" i="1" smtClean="0">
                          <a:solidFill>
                            <a:schemeClr val="tx1"/>
                          </a:solidFill>
                          <a:latin typeface="Cambria Math" panose="02040503050406030204" pitchFamily="18" charset="0"/>
                        </a:rPr>
                        <m:t>=</m:t>
                      </m:r>
                      <m:f>
                        <m:fPr>
                          <m:ctrlPr>
                            <a:rPr lang="en-AU" sz="2000" b="0" i="1" smtClean="0">
                              <a:solidFill>
                                <a:schemeClr val="tx1"/>
                              </a:solidFill>
                              <a:latin typeface="Cambria Math" panose="02040503050406030204" pitchFamily="18" charset="0"/>
                            </a:rPr>
                          </m:ctrlPr>
                        </m:fPr>
                        <m:num>
                          <m:r>
                            <a:rPr lang="en-AU" sz="2000" b="0" i="1" smtClean="0">
                              <a:solidFill>
                                <a:schemeClr val="tx1"/>
                              </a:solidFill>
                              <a:latin typeface="Cambria Math" panose="02040503050406030204" pitchFamily="18" charset="0"/>
                            </a:rPr>
                            <m:t>5</m:t>
                          </m:r>
                        </m:num>
                        <m:den>
                          <m:r>
                            <a:rPr lang="en-AU" sz="2000" b="0" i="1" smtClean="0">
                              <a:solidFill>
                                <a:schemeClr val="tx1"/>
                              </a:solidFill>
                              <a:latin typeface="Cambria Math" panose="02040503050406030204" pitchFamily="18" charset="0"/>
                            </a:rPr>
                            <m:t>1+</m:t>
                          </m:r>
                          <m:r>
                            <a:rPr lang="en-AU" sz="2000" b="0" i="1" smtClean="0">
                              <a:solidFill>
                                <a:schemeClr val="tx1"/>
                              </a:solidFill>
                              <a:latin typeface="Cambria Math" panose="02040503050406030204" pitchFamily="18" charset="0"/>
                            </a:rPr>
                            <m:t>𝑥</m:t>
                          </m:r>
                        </m:den>
                      </m:f>
                      <m:r>
                        <a:rPr lang="en-AU" sz="2000" b="0" i="1" smtClean="0">
                          <a:solidFill>
                            <a:schemeClr val="tx1"/>
                          </a:solidFill>
                          <a:latin typeface="Cambria Math" panose="02040503050406030204" pitchFamily="18" charset="0"/>
                        </a:rPr>
                        <m:t>  </m:t>
                      </m:r>
                    </m:oMath>
                    <m:oMath xmlns:m="http://schemas.openxmlformats.org/officeDocument/2006/math">
                      <m:r>
                        <a:rPr lang="en-AU" sz="2000" b="0" i="1" smtClean="0">
                          <a:solidFill>
                            <a:schemeClr val="tx1"/>
                          </a:solidFill>
                          <a:latin typeface="Cambria Math" panose="02040503050406030204" pitchFamily="18" charset="0"/>
                        </a:rPr>
                        <m:t>𝑓</m:t>
                      </m:r>
                      <m:d>
                        <m:dPr>
                          <m:ctrlPr>
                            <a:rPr lang="en-AU" sz="2000" b="0" i="1" smtClean="0">
                              <a:solidFill>
                                <a:schemeClr val="tx1"/>
                              </a:solidFill>
                              <a:latin typeface="Cambria Math" panose="02040503050406030204" pitchFamily="18" charset="0"/>
                            </a:rPr>
                          </m:ctrlPr>
                        </m:dPr>
                        <m:e>
                          <m:r>
                            <a:rPr lang="en-AU" sz="2000" b="0" i="1" smtClean="0">
                              <a:solidFill>
                                <a:schemeClr val="tx1"/>
                              </a:solidFill>
                              <a:latin typeface="Cambria Math" panose="02040503050406030204" pitchFamily="18" charset="0"/>
                            </a:rPr>
                            <m:t>𝑏</m:t>
                          </m:r>
                          <m:r>
                            <a:rPr lang="en-AU" sz="2000" b="0" i="1" smtClean="0">
                              <a:solidFill>
                                <a:schemeClr val="tx1"/>
                              </a:solidFill>
                              <a:latin typeface="Cambria Math" panose="02040503050406030204" pitchFamily="18" charset="0"/>
                            </a:rPr>
                            <m:t>−1</m:t>
                          </m:r>
                        </m:e>
                      </m:d>
                      <m:r>
                        <m:rPr>
                          <m:aln/>
                        </m:rPr>
                        <a:rPr lang="en-AU" sz="2000" b="0" i="1" smtClean="0">
                          <a:solidFill>
                            <a:schemeClr val="tx1"/>
                          </a:solidFill>
                          <a:latin typeface="Cambria Math" panose="02040503050406030204" pitchFamily="18" charset="0"/>
                        </a:rPr>
                        <m:t>=</m:t>
                      </m:r>
                      <m:f>
                        <m:fPr>
                          <m:ctrlPr>
                            <a:rPr lang="en-AU" sz="2000" b="0" i="1" smtClean="0">
                              <a:solidFill>
                                <a:schemeClr val="tx1"/>
                              </a:solidFill>
                              <a:latin typeface="Cambria Math" panose="02040503050406030204" pitchFamily="18" charset="0"/>
                            </a:rPr>
                          </m:ctrlPr>
                        </m:fPr>
                        <m:num>
                          <m:r>
                            <a:rPr lang="en-AU" sz="2000" b="0" i="1" smtClean="0">
                              <a:solidFill>
                                <a:schemeClr val="tx1"/>
                              </a:solidFill>
                              <a:latin typeface="Cambria Math" panose="02040503050406030204" pitchFamily="18" charset="0"/>
                            </a:rPr>
                            <m:t>5</m:t>
                          </m:r>
                        </m:num>
                        <m:den>
                          <m:r>
                            <a:rPr lang="en-AU" sz="2000" b="0" i="1" smtClean="0">
                              <a:solidFill>
                                <a:schemeClr val="tx1"/>
                              </a:solidFill>
                              <a:latin typeface="Cambria Math" panose="02040503050406030204" pitchFamily="18" charset="0"/>
                            </a:rPr>
                            <m:t>1+(</m:t>
                          </m:r>
                          <m:r>
                            <a:rPr lang="en-AU" sz="2000" b="0" i="1" smtClean="0">
                              <a:solidFill>
                                <a:schemeClr val="tx1"/>
                              </a:solidFill>
                              <a:latin typeface="Cambria Math" panose="02040503050406030204" pitchFamily="18" charset="0"/>
                            </a:rPr>
                            <m:t>𝑏</m:t>
                          </m:r>
                          <m:r>
                            <a:rPr lang="en-AU" sz="2000" b="0" i="1" smtClean="0">
                              <a:solidFill>
                                <a:schemeClr val="tx1"/>
                              </a:solidFill>
                              <a:latin typeface="Cambria Math" panose="02040503050406030204" pitchFamily="18" charset="0"/>
                            </a:rPr>
                            <m:t>−1)</m:t>
                          </m:r>
                        </m:den>
                      </m:f>
                    </m:oMath>
                    <m:oMath xmlns:m="http://schemas.openxmlformats.org/officeDocument/2006/math">
                      <m:r>
                        <m:rPr>
                          <m:aln/>
                        </m:rP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5</m:t>
                          </m:r>
                        </m:num>
                        <m:den>
                          <m:r>
                            <a:rPr lang="en-AU" sz="2000" i="1">
                              <a:latin typeface="Cambria Math" panose="02040503050406030204" pitchFamily="18" charset="0"/>
                            </a:rPr>
                            <m:t>1</m:t>
                          </m:r>
                          <m:r>
                            <a:rPr lang="en-AU" sz="2000" b="0" i="1" smtClean="0">
                              <a:latin typeface="Cambria Math" panose="02040503050406030204" pitchFamily="18" charset="0"/>
                            </a:rPr>
                            <m:t>+</m:t>
                          </m:r>
                          <m:r>
                            <a:rPr lang="en-AU" sz="2000" i="1">
                              <a:latin typeface="Cambria Math" panose="02040503050406030204" pitchFamily="18" charset="0"/>
                            </a:rPr>
                            <m:t>𝑏</m:t>
                          </m:r>
                          <m:r>
                            <a:rPr lang="en-AU" sz="2000" b="0" i="1" smtClean="0">
                              <a:latin typeface="Cambria Math" panose="02040503050406030204" pitchFamily="18" charset="0"/>
                            </a:rPr>
                            <m:t>−</m:t>
                          </m:r>
                          <m:r>
                            <a:rPr lang="en-AU" sz="2000" i="1">
                              <a:latin typeface="Cambria Math" panose="02040503050406030204" pitchFamily="18" charset="0"/>
                            </a:rPr>
                            <m:t>1)</m:t>
                          </m:r>
                        </m:den>
                      </m:f>
                    </m:oMath>
                    <m:oMath xmlns:m="http://schemas.openxmlformats.org/officeDocument/2006/math">
                      <m:r>
                        <m:rPr>
                          <m:aln/>
                        </m:rP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5</m:t>
                          </m:r>
                        </m:num>
                        <m:den>
                          <m:r>
                            <a:rPr lang="en-AU" sz="2000" i="1">
                              <a:latin typeface="Cambria Math" panose="02040503050406030204" pitchFamily="18" charset="0"/>
                            </a:rPr>
                            <m:t>𝑏</m:t>
                          </m:r>
                        </m:den>
                      </m:f>
                    </m:oMath>
                  </m:oMathPara>
                </a14:m>
                <a:br>
                  <a:rPr lang="en-AU" sz="2000" b="0" i="1" dirty="0">
                    <a:solidFill>
                      <a:schemeClr val="tx1"/>
                    </a:solidFill>
                  </a:rPr>
                </a:br>
                <a:endParaRPr lang="en-AU" sz="2000" b="0" dirty="0">
                  <a:solidFill>
                    <a:schemeClr val="tx1"/>
                  </a:solidFill>
                </a:endParaRPr>
              </a:p>
            </p:txBody>
          </p:sp>
        </mc:Choice>
        <mc:Fallback xmlns="">
          <p:sp>
            <p:nvSpPr>
              <p:cNvPr id="2" name="TextBox 1">
                <a:extLst>
                  <a:ext uri="{FF2B5EF4-FFF2-40B4-BE49-F238E27FC236}">
                    <a16:creationId xmlns:a16="http://schemas.microsoft.com/office/drawing/2014/main" id="{BE0E5C1F-263E-A5FF-FCF3-316B73EBA98E}"/>
                  </a:ext>
                </a:extLst>
              </p:cNvPr>
              <p:cNvSpPr txBox="1">
                <a:spLocks noRot="1" noChangeAspect="1" noMove="1" noResize="1" noEditPoints="1" noAdjustHandles="1" noChangeArrowheads="1" noChangeShapeType="1" noTextEdit="1"/>
              </p:cNvSpPr>
              <p:nvPr/>
            </p:nvSpPr>
            <p:spPr>
              <a:xfrm>
                <a:off x="360000" y="2880853"/>
                <a:ext cx="2861926" cy="3427185"/>
              </a:xfrm>
              <a:prstGeom prst="rect">
                <a:avLst/>
              </a:prstGeom>
              <a:blipFill>
                <a:blip r:embed="rId5"/>
                <a:stretch>
                  <a:fillRect b="-4270"/>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971710CC-7592-AA81-DE6E-ECE8B5EEABC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296399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257A9-51EA-F08D-DD5F-7EED70C8534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3225961-4E92-72D4-12D1-C0C0A878E819}"/>
              </a:ext>
            </a:extLst>
          </p:cNvPr>
          <p:cNvSpPr>
            <a:spLocks noGrp="1"/>
          </p:cNvSpPr>
          <p:nvPr>
            <p:ph type="title"/>
          </p:nvPr>
        </p:nvSpPr>
        <p:spPr>
          <a:xfrm>
            <a:off x="360000" y="360000"/>
            <a:ext cx="11484000" cy="545601"/>
          </a:xfrm>
        </p:spPr>
        <p:txBody>
          <a:bodyPr/>
          <a:lstStyle/>
          <a:p>
            <a:r>
              <a:rPr lang="en-AU" dirty="0">
                <a:latin typeface="+mj-lt"/>
              </a:rPr>
              <a:t>Solving an equation with function notation (1)</a:t>
            </a:r>
          </a:p>
        </p:txBody>
      </p:sp>
      <p:sp>
        <p:nvSpPr>
          <p:cNvPr id="13" name="Text Placeholder 12">
            <a:extLst>
              <a:ext uri="{FF2B5EF4-FFF2-40B4-BE49-F238E27FC236}">
                <a16:creationId xmlns:a16="http://schemas.microsoft.com/office/drawing/2014/main" id="{4368F9C2-22A9-757E-0612-E2E8433883F0}"/>
              </a:ext>
            </a:extLst>
          </p:cNvPr>
          <p:cNvSpPr>
            <a:spLocks noGrp="1"/>
          </p:cNvSpPr>
          <p:nvPr>
            <p:ph type="body" sz="quarter" idx="18"/>
          </p:nvPr>
        </p:nvSpPr>
        <p:spPr>
          <a:xfrm>
            <a:off x="360000" y="982520"/>
            <a:ext cx="11483998" cy="356423"/>
          </a:xfrm>
        </p:spPr>
        <p:txBody>
          <a:bodyPr/>
          <a:lstStyle/>
          <a:p>
            <a:r>
              <a:rPr lang="en-AU" dirty="0">
                <a:latin typeface="+mj-lt"/>
              </a:rPr>
              <a:t>Worked example 3</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DE64C051-35A8-9657-40D5-6D808A0853A3}"/>
                  </a:ext>
                </a:extLst>
              </p:cNvPr>
              <p:cNvSpPr>
                <a:spLocks noGrp="1"/>
              </p:cNvSpPr>
              <p:nvPr>
                <p:ph type="body" sz="quarter" idx="17"/>
              </p:nvPr>
            </p:nvSpPr>
            <p:spPr>
              <a:xfrm>
                <a:off x="360000" y="1567086"/>
                <a:ext cx="4231665" cy="1200855"/>
              </a:xfrm>
            </p:spPr>
            <p:txBody>
              <a:bodyPr/>
              <a:lstStyle/>
              <a:p>
                <a:pPr lvl="0"/>
                <a:r>
                  <a:rPr lang="en-AU" dirty="0">
                    <a:latin typeface="+mn-lt"/>
                  </a:rPr>
                  <a:t>Consider the function </a:t>
                </a:r>
                <a14:m>
                  <m:oMath xmlns:m="http://schemas.openxmlformats.org/officeDocument/2006/math">
                    <m:r>
                      <a:rPr lang="en-AU" i="1" smtClean="0">
                        <a:latin typeface="Cambria Math" panose="02040503050406030204" pitchFamily="18" charset="0"/>
                      </a:rPr>
                      <m:t>𝑓</m:t>
                    </m:r>
                    <m:d>
                      <m:dPr>
                        <m:ctrlPr>
                          <a:rPr lang="en-AU" i="1" smtClean="0">
                            <a:latin typeface="Cambria Math" panose="02040503050406030204" pitchFamily="18" charset="0"/>
                          </a:rPr>
                        </m:ctrlPr>
                      </m:dPr>
                      <m:e>
                        <m:r>
                          <a:rPr lang="en-AU" i="1" smtClean="0">
                            <a:latin typeface="Cambria Math" panose="02040503050406030204" pitchFamily="18" charset="0"/>
                          </a:rPr>
                          <m:t>𝑥</m:t>
                        </m:r>
                      </m:e>
                    </m:d>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−1</m:t>
                        </m:r>
                      </m:num>
                      <m:den>
                        <m:r>
                          <a:rPr lang="en-AU" b="0" i="1" smtClean="0">
                            <a:latin typeface="Cambria Math" panose="02040503050406030204" pitchFamily="18" charset="0"/>
                          </a:rPr>
                          <m:t>3</m:t>
                        </m:r>
                      </m:den>
                    </m:f>
                  </m:oMath>
                </a14:m>
                <a:r>
                  <a:rPr lang="en-AU" i="1" dirty="0">
                    <a:latin typeface="+mn-lt"/>
                  </a:rPr>
                  <a:t>.</a:t>
                </a:r>
              </a:p>
              <a:p>
                <a:pPr lvl="0"/>
                <a:r>
                  <a:rPr lang="en-AU" dirty="0">
                    <a:latin typeface="+mn-lt"/>
                  </a:rPr>
                  <a:t>For what values of </a:t>
                </a:r>
                <a14:m>
                  <m:oMath xmlns:m="http://schemas.openxmlformats.org/officeDocument/2006/math">
                    <m:r>
                      <a:rPr lang="en-AU" i="1">
                        <a:latin typeface="Cambria Math" panose="02040503050406030204" pitchFamily="18" charset="0"/>
                      </a:rPr>
                      <m:t>𝑥</m:t>
                    </m:r>
                  </m:oMath>
                </a14:m>
                <a:r>
                  <a:rPr lang="en-AU" dirty="0">
                    <a:latin typeface="+mn-lt"/>
                  </a:rPr>
                  <a:t> does </a:t>
                </a:r>
                <a14:m>
                  <m:oMath xmlns:m="http://schemas.openxmlformats.org/officeDocument/2006/math">
                    <m:r>
                      <a:rPr lang="en-AU" i="1">
                        <a:latin typeface="Cambria Math" panose="02040503050406030204" pitchFamily="18" charset="0"/>
                      </a:rPr>
                      <m:t>𝑓</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)=5</m:t>
                    </m:r>
                  </m:oMath>
                </a14:m>
                <a:r>
                  <a:rPr lang="en-AU" dirty="0">
                    <a:latin typeface="+mn-lt"/>
                  </a:rPr>
                  <a:t>?</a:t>
                </a:r>
              </a:p>
            </p:txBody>
          </p:sp>
        </mc:Choice>
        <mc:Fallback xmlns="">
          <p:sp>
            <p:nvSpPr>
              <p:cNvPr id="12" name="Text Placeholder 11">
                <a:extLst>
                  <a:ext uri="{FF2B5EF4-FFF2-40B4-BE49-F238E27FC236}">
                    <a16:creationId xmlns:a16="http://schemas.microsoft.com/office/drawing/2014/main" id="{DE64C051-35A8-9657-40D5-6D808A0853A3}"/>
                  </a:ext>
                </a:extLst>
              </p:cNvPr>
              <p:cNvSpPr>
                <a:spLocks noGrp="1" noRot="1" noChangeAspect="1" noMove="1" noResize="1" noEditPoints="1" noAdjustHandles="1" noChangeArrowheads="1" noChangeShapeType="1" noTextEdit="1"/>
              </p:cNvSpPr>
              <p:nvPr>
                <p:ph type="body" sz="quarter" idx="17"/>
              </p:nvPr>
            </p:nvSpPr>
            <p:spPr>
              <a:xfrm>
                <a:off x="360000" y="1567086"/>
                <a:ext cx="4231665" cy="1200855"/>
              </a:xfrm>
              <a:blipFill>
                <a:blip r:embed="rId3"/>
                <a:stretch>
                  <a:fillRect l="-3602" r="-288" b="-1472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FF9455-159D-09E2-BD1E-1382742E601F}"/>
                  </a:ext>
                </a:extLst>
              </p:cNvPr>
              <p:cNvSpPr txBox="1"/>
              <p:nvPr/>
            </p:nvSpPr>
            <p:spPr>
              <a:xfrm>
                <a:off x="360000" y="2867067"/>
                <a:ext cx="2593303" cy="3574588"/>
              </a:xfrm>
              <a:prstGeom prst="rect">
                <a:avLst/>
              </a:prstGeom>
              <a:noFill/>
            </p:spPr>
            <p:txBody>
              <a:bodyPr wrap="none" lIns="0" tIns="0" rIns="0" bIns="0" rtlCol="0">
                <a:noAutofit/>
              </a:bodyPr>
              <a:lstStyle/>
              <a:p>
                <a:pPr marL="361950">
                  <a:lnSpc>
                    <a:spcPct val="200000"/>
                  </a:lnSpc>
                </a:pPr>
                <a14:m>
                  <m:oMath xmlns:m="http://schemas.openxmlformats.org/officeDocument/2006/math">
                    <m:r>
                      <a:rPr lang="en-AU" sz="2000" b="0" i="1" smtClean="0">
                        <a:solidFill>
                          <a:schemeClr val="tx1"/>
                        </a:solidFill>
                        <a:latin typeface="Cambria Math" panose="02040503050406030204" pitchFamily="18" charset="0"/>
                      </a:rPr>
                      <m:t>𝑓</m:t>
                    </m:r>
                    <m:d>
                      <m:dPr>
                        <m:ctrlPr>
                          <a:rPr lang="en-AU" sz="2000" b="0" i="1" smtClean="0">
                            <a:solidFill>
                              <a:schemeClr val="tx1"/>
                            </a:solidFill>
                            <a:latin typeface="Cambria Math" panose="02040503050406030204" pitchFamily="18" charset="0"/>
                          </a:rPr>
                        </m:ctrlPr>
                      </m:dPr>
                      <m:e>
                        <m:r>
                          <a:rPr lang="en-AU" sz="2000" b="0" i="1" smtClean="0">
                            <a:solidFill>
                              <a:schemeClr val="tx1"/>
                            </a:solidFill>
                            <a:latin typeface="Cambria Math" panose="02040503050406030204" pitchFamily="18" charset="0"/>
                          </a:rPr>
                          <m:t>𝑥</m:t>
                        </m:r>
                      </m:e>
                    </m:d>
                    <m:r>
                      <a:rPr lang="en-AU" sz="2000" b="0" i="1" smtClean="0">
                        <a:solidFill>
                          <a:schemeClr val="tx1"/>
                        </a:solidFill>
                        <a:latin typeface="Cambria Math" panose="02040503050406030204" pitchFamily="18" charset="0"/>
                      </a:rPr>
                      <m:t>=</m:t>
                    </m:r>
                  </m:oMath>
                </a14:m>
                <a:r>
                  <a:rPr lang="en-AU" sz="2000" dirty="0"/>
                  <a:t> </a:t>
                </a:r>
                <a14:m>
                  <m:oMath xmlns:m="http://schemas.openxmlformats.org/officeDocument/2006/math">
                    <m:f>
                      <m:fPr>
                        <m:ctrlPr>
                          <a:rPr lang="en-AU" sz="2000" i="1">
                            <a:latin typeface="Cambria Math" panose="02040503050406030204" pitchFamily="18" charset="0"/>
                          </a:rPr>
                        </m:ctrlPr>
                      </m:fPr>
                      <m:num>
                        <m:r>
                          <a:rPr lang="en-AU" sz="2000" i="1">
                            <a:latin typeface="Cambria Math" panose="02040503050406030204" pitchFamily="18" charset="0"/>
                          </a:rPr>
                          <m:t>4</m:t>
                        </m:r>
                        <m:r>
                          <a:rPr lang="en-AU" sz="2000" i="1">
                            <a:latin typeface="Cambria Math" panose="02040503050406030204" pitchFamily="18" charset="0"/>
                          </a:rPr>
                          <m:t>𝑥</m:t>
                        </m:r>
                        <m:r>
                          <a:rPr lang="en-AU" sz="2000" i="1">
                            <a:latin typeface="Cambria Math" panose="02040503050406030204" pitchFamily="18" charset="0"/>
                          </a:rPr>
                          <m:t>−1</m:t>
                        </m:r>
                      </m:num>
                      <m:den>
                        <m:r>
                          <a:rPr lang="en-AU" sz="2000" i="1">
                            <a:latin typeface="Cambria Math" panose="02040503050406030204" pitchFamily="18" charset="0"/>
                          </a:rPr>
                          <m:t>3</m:t>
                        </m:r>
                      </m:den>
                    </m:f>
                  </m:oMath>
                </a14:m>
                <a:r>
                  <a:rPr lang="en-AU" sz="2000" b="0" i="1" dirty="0">
                    <a:solidFill>
                      <a:schemeClr val="tx1"/>
                    </a:solidFill>
                  </a:rPr>
                  <a:t> </a:t>
                </a:r>
                <a:r>
                  <a:rPr lang="en-AU" sz="2000" b="0" dirty="0">
                    <a:solidFill>
                      <a:schemeClr val="tx1"/>
                    </a:solidFill>
                  </a:rPr>
                  <a:t>and</a:t>
                </a:r>
                <a:r>
                  <a:rPr lang="en-AU" sz="2000" b="0" i="1" dirty="0">
                    <a:solidFill>
                      <a:schemeClr val="tx1"/>
                    </a:solidFill>
                  </a:rPr>
                  <a:t> </a:t>
                </a:r>
                <a14:m>
                  <m:oMath xmlns:m="http://schemas.openxmlformats.org/officeDocument/2006/math">
                    <m:r>
                      <a:rPr lang="en-AU" sz="2000" b="0" i="1" smtClean="0">
                        <a:solidFill>
                          <a:schemeClr val="tx1"/>
                        </a:solidFill>
                        <a:latin typeface="Cambria Math" panose="02040503050406030204" pitchFamily="18" charset="0"/>
                      </a:rPr>
                      <m:t>𝑓</m:t>
                    </m:r>
                    <m:d>
                      <m:dPr>
                        <m:ctrlPr>
                          <a:rPr lang="en-AU" sz="2000" b="0" i="1" smtClean="0">
                            <a:solidFill>
                              <a:schemeClr val="tx1"/>
                            </a:solidFill>
                            <a:latin typeface="Cambria Math" panose="02040503050406030204" pitchFamily="18" charset="0"/>
                          </a:rPr>
                        </m:ctrlPr>
                      </m:dPr>
                      <m:e>
                        <m:r>
                          <a:rPr lang="en-AU" sz="2000" b="0" i="1" smtClean="0">
                            <a:solidFill>
                              <a:schemeClr val="tx1"/>
                            </a:solidFill>
                            <a:latin typeface="Cambria Math" panose="02040503050406030204" pitchFamily="18" charset="0"/>
                          </a:rPr>
                          <m:t>𝑥</m:t>
                        </m:r>
                      </m:e>
                    </m:d>
                    <m:r>
                      <a:rPr lang="en-AU" sz="2000" b="0" i="1" smtClean="0">
                        <a:solidFill>
                          <a:schemeClr val="tx1"/>
                        </a:solidFill>
                        <a:latin typeface="Cambria Math" panose="02040503050406030204" pitchFamily="18" charset="0"/>
                      </a:rPr>
                      <m:t>=5</m:t>
                    </m:r>
                  </m:oMath>
                </a14:m>
                <a:endParaRPr lang="en-AU" sz="2000" b="0" i="1" dirty="0">
                  <a:solidFill>
                    <a:schemeClr val="tx1"/>
                  </a:solidFill>
                </a:endParaRPr>
              </a:p>
              <a:p>
                <a:pPr>
                  <a:lnSpc>
                    <a:spcPct val="200000"/>
                  </a:lnSpc>
                </a:pPr>
                <a14:m>
                  <m:oMathPara xmlns:m="http://schemas.openxmlformats.org/officeDocument/2006/math">
                    <m:oMathParaPr>
                      <m:jc m:val="centerGroup"/>
                    </m:oMathParaPr>
                    <m:oMath xmlns:m="http://schemas.openxmlformats.org/officeDocument/2006/math">
                      <m:f>
                        <m:fPr>
                          <m:ctrlPr>
                            <a:rPr lang="en-AU" sz="2000" i="1">
                              <a:latin typeface="Cambria Math" panose="02040503050406030204" pitchFamily="18" charset="0"/>
                            </a:rPr>
                          </m:ctrlPr>
                        </m:fPr>
                        <m:num>
                          <m:r>
                            <a:rPr lang="en-AU" sz="2000" i="1">
                              <a:latin typeface="Cambria Math" panose="02040503050406030204" pitchFamily="18" charset="0"/>
                            </a:rPr>
                            <m:t>4</m:t>
                          </m:r>
                          <m:r>
                            <a:rPr lang="en-AU" sz="2000" i="1">
                              <a:latin typeface="Cambria Math" panose="02040503050406030204" pitchFamily="18" charset="0"/>
                            </a:rPr>
                            <m:t>𝑥</m:t>
                          </m:r>
                          <m:r>
                            <a:rPr lang="en-AU" sz="2000" i="1">
                              <a:latin typeface="Cambria Math" panose="02040503050406030204" pitchFamily="18" charset="0"/>
                            </a:rPr>
                            <m:t>−1</m:t>
                          </m:r>
                        </m:num>
                        <m:den>
                          <m:r>
                            <a:rPr lang="en-AU" sz="2000" i="1">
                              <a:latin typeface="Cambria Math" panose="02040503050406030204" pitchFamily="18" charset="0"/>
                            </a:rPr>
                            <m:t>3</m:t>
                          </m:r>
                        </m:den>
                      </m:f>
                      <m:r>
                        <m:rPr>
                          <m:aln/>
                        </m:rP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5        </m:t>
                      </m:r>
                    </m:oMath>
                    <m:oMath xmlns:m="http://schemas.openxmlformats.org/officeDocument/2006/math">
                      <m:r>
                        <a:rPr lang="en-AU" sz="2000" i="1">
                          <a:latin typeface="Cambria Math" panose="02040503050406030204" pitchFamily="18" charset="0"/>
                        </a:rPr>
                        <m:t>4</m:t>
                      </m:r>
                      <m:r>
                        <a:rPr lang="en-AU" sz="2000" b="0" i="1" smtClean="0">
                          <a:latin typeface="Cambria Math" panose="02040503050406030204" pitchFamily="18" charset="0"/>
                        </a:rPr>
                        <m:t>𝑥</m:t>
                      </m:r>
                      <m:r>
                        <a:rPr lang="en-AU" sz="2000" b="0" i="1" smtClean="0">
                          <a:latin typeface="Cambria Math" panose="02040503050406030204" pitchFamily="18" charset="0"/>
                        </a:rPr>
                        <m:t>−1=15</m:t>
                      </m:r>
                    </m:oMath>
                    <m:oMath xmlns:m="http://schemas.openxmlformats.org/officeDocument/2006/math">
                      <m:r>
                        <a:rPr lang="en-AU" sz="2000" b="0" i="1" smtClean="0">
                          <a:solidFill>
                            <a:schemeClr val="tx1"/>
                          </a:solidFill>
                          <a:latin typeface="Cambria Math" panose="02040503050406030204" pitchFamily="18" charset="0"/>
                        </a:rPr>
                        <m:t>4</m:t>
                      </m:r>
                      <m:r>
                        <a:rPr lang="en-AU" sz="2000" b="0" i="1" smtClean="0">
                          <a:solidFill>
                            <a:schemeClr val="tx1"/>
                          </a:solidFill>
                          <a:latin typeface="Cambria Math" panose="02040503050406030204" pitchFamily="18" charset="0"/>
                        </a:rPr>
                        <m:t>𝑥</m:t>
                      </m:r>
                      <m:r>
                        <m:rPr>
                          <m:aln/>
                        </m:rP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16</m:t>
                      </m:r>
                    </m:oMath>
                    <m:oMath xmlns:m="http://schemas.openxmlformats.org/officeDocument/2006/math">
                      <m:r>
                        <a:rPr lang="en-AU" sz="2000" b="0" i="1" smtClean="0">
                          <a:solidFill>
                            <a:schemeClr val="tx1"/>
                          </a:solidFill>
                          <a:latin typeface="Cambria Math" panose="02040503050406030204" pitchFamily="18" charset="0"/>
                        </a:rPr>
                        <m:t>𝑥</m:t>
                      </m:r>
                      <m:r>
                        <m:rPr>
                          <m:aln/>
                        </m:rP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4</m:t>
                      </m:r>
                    </m:oMath>
                  </m:oMathPara>
                </a14:m>
                <a:endParaRPr lang="en-AU" sz="2000" b="0" dirty="0">
                  <a:solidFill>
                    <a:schemeClr val="tx1"/>
                  </a:solidFill>
                </a:endParaRPr>
              </a:p>
            </p:txBody>
          </p:sp>
        </mc:Choice>
        <mc:Fallback xmlns="">
          <p:sp>
            <p:nvSpPr>
              <p:cNvPr id="5" name="TextBox 4">
                <a:extLst>
                  <a:ext uri="{FF2B5EF4-FFF2-40B4-BE49-F238E27FC236}">
                    <a16:creationId xmlns:a16="http://schemas.microsoft.com/office/drawing/2014/main" id="{D9FF9455-159D-09E2-BD1E-1382742E601F}"/>
                  </a:ext>
                </a:extLst>
              </p:cNvPr>
              <p:cNvSpPr txBox="1">
                <a:spLocks noRot="1" noChangeAspect="1" noMove="1" noResize="1" noEditPoints="1" noAdjustHandles="1" noChangeArrowheads="1" noChangeShapeType="1" noTextEdit="1"/>
              </p:cNvSpPr>
              <p:nvPr/>
            </p:nvSpPr>
            <p:spPr>
              <a:xfrm>
                <a:off x="360000" y="2867067"/>
                <a:ext cx="2593303" cy="3574588"/>
              </a:xfrm>
              <a:prstGeom prst="rect">
                <a:avLst/>
              </a:prstGeom>
              <a:blipFill>
                <a:blip r:embed="rId4"/>
                <a:stretch>
                  <a:fillRect r="-22118" b="-357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1" descr="A self explanation prompt which says, ‘Are there any other methods of finding the value of x?’">
                <a:extLst>
                  <a:ext uri="{FF2B5EF4-FFF2-40B4-BE49-F238E27FC236}">
                    <a16:creationId xmlns:a16="http://schemas.microsoft.com/office/drawing/2014/main" id="{1DD8151E-534D-4902-DCAE-D0CB7B3E2297}"/>
                  </a:ext>
                </a:extLst>
              </p:cNvPr>
              <p:cNvSpPr/>
              <p:nvPr/>
            </p:nvSpPr>
            <p:spPr>
              <a:xfrm>
                <a:off x="4758038" y="2031880"/>
                <a:ext cx="2794653" cy="835187"/>
              </a:xfrm>
              <a:prstGeom prst="wedgeRoundRectCallout">
                <a:avLst>
                  <a:gd name="adj1" fmla="val -57905"/>
                  <a:gd name="adj2" fmla="val 2231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What does the notation, </a:t>
                </a:r>
                <a14:m>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=5</m:t>
                    </m:r>
                  </m:oMath>
                </a14:m>
                <a:r>
                  <a:rPr lang="en-AU" sz="1800" dirty="0"/>
                  <a:t>, mean?</a:t>
                </a:r>
              </a:p>
            </p:txBody>
          </p:sp>
        </mc:Choice>
        <mc:Fallback xmlns="">
          <p:sp>
            <p:nvSpPr>
              <p:cNvPr id="6" name="Speech Bubble: Rectangle with Corners Rounded 1" descr="A self explanation prompt which says, ‘Are there any other methods of finding the value of x?’">
                <a:extLst>
                  <a:ext uri="{FF2B5EF4-FFF2-40B4-BE49-F238E27FC236}">
                    <a16:creationId xmlns:a16="http://schemas.microsoft.com/office/drawing/2014/main" id="{1DD8151E-534D-4902-DCAE-D0CB7B3E2297}"/>
                  </a:ext>
                </a:extLst>
              </p:cNvPr>
              <p:cNvSpPr>
                <a:spLocks noRot="1" noChangeAspect="1" noMove="1" noResize="1" noEditPoints="1" noAdjustHandles="1" noChangeArrowheads="1" noChangeShapeType="1" noTextEdit="1"/>
              </p:cNvSpPr>
              <p:nvPr/>
            </p:nvSpPr>
            <p:spPr>
              <a:xfrm>
                <a:off x="4758038" y="2031880"/>
                <a:ext cx="2794653" cy="835187"/>
              </a:xfrm>
              <a:prstGeom prst="wedgeRoundRectCallout">
                <a:avLst>
                  <a:gd name="adj1" fmla="val -57905"/>
                  <a:gd name="adj2" fmla="val 22319"/>
                  <a:gd name="adj3" fmla="val 16667"/>
                </a:avLst>
              </a:prstGeom>
              <a:blipFill>
                <a:blip r:embed="rId5"/>
                <a:stretch>
                  <a:fillRect r="-201"/>
                </a:stretch>
              </a:blipFill>
            </p:spPr>
            <p:txBody>
              <a:bodyPr/>
              <a:lstStyle/>
              <a:p>
                <a:r>
                  <a:rPr lang="en-AU">
                    <a:noFill/>
                  </a:rPr>
                  <a:t> </a:t>
                </a:r>
              </a:p>
            </p:txBody>
          </p:sp>
        </mc:Fallback>
      </mc:AlternateContent>
      <p:sp>
        <p:nvSpPr>
          <p:cNvPr id="2" name="Speech Bubble: Rectangle with Corners Rounded 1" descr="A self-explanation prompt which says ,”Where did this equation come from?”">
            <a:extLst>
              <a:ext uri="{FF2B5EF4-FFF2-40B4-BE49-F238E27FC236}">
                <a16:creationId xmlns:a16="http://schemas.microsoft.com/office/drawing/2014/main" id="{EE0DDE0D-B2B3-B3B8-787F-1131DBD1FA2A}"/>
              </a:ext>
            </a:extLst>
          </p:cNvPr>
          <p:cNvSpPr/>
          <p:nvPr/>
        </p:nvSpPr>
        <p:spPr>
          <a:xfrm>
            <a:off x="2929655" y="5770812"/>
            <a:ext cx="2887252" cy="835188"/>
          </a:xfrm>
          <a:prstGeom prst="wedgeRoundRectCallout">
            <a:avLst>
              <a:gd name="adj1" fmla="val -76972"/>
              <a:gd name="adj2" fmla="val 3399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What does this solution represent graphically?</a:t>
            </a:r>
          </a:p>
        </p:txBody>
      </p:sp>
      <p:grpSp>
        <p:nvGrpSpPr>
          <p:cNvPr id="7" name="Group 6" descr="The graph of y=(4x-1)/3 with the point (4,5) plotted.">
            <a:extLst>
              <a:ext uri="{FF2B5EF4-FFF2-40B4-BE49-F238E27FC236}">
                <a16:creationId xmlns:a16="http://schemas.microsoft.com/office/drawing/2014/main" id="{9CA4F09D-C431-D469-C362-30CCAE05B831}"/>
              </a:ext>
            </a:extLst>
          </p:cNvPr>
          <p:cNvGrpSpPr/>
          <p:nvPr/>
        </p:nvGrpSpPr>
        <p:grpSpPr>
          <a:xfrm>
            <a:off x="7818720" y="1160731"/>
            <a:ext cx="4241112" cy="4936331"/>
            <a:chOff x="7818720" y="1160731"/>
            <a:chExt cx="4241112" cy="4936331"/>
          </a:xfrm>
        </p:grpSpPr>
        <p:pic>
          <p:nvPicPr>
            <p:cNvPr id="9" name="Picture 8" descr="The graph of y=(4x-1)/3 and (4,5)">
              <a:extLst>
                <a:ext uri="{FF2B5EF4-FFF2-40B4-BE49-F238E27FC236}">
                  <a16:creationId xmlns:a16="http://schemas.microsoft.com/office/drawing/2014/main" id="{7F7F3889-D5BE-EC8D-4DD2-CEF7A3720B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18720" y="1160731"/>
              <a:ext cx="4025278" cy="4936331"/>
            </a:xfrm>
            <a:prstGeom prst="rect">
              <a:avLst/>
            </a:prstGeom>
          </p:spPr>
        </p:pic>
        <p:sp>
          <p:nvSpPr>
            <p:cNvPr id="10" name="Oval 9">
              <a:extLst>
                <a:ext uri="{FF2B5EF4-FFF2-40B4-BE49-F238E27FC236}">
                  <a16:creationId xmlns:a16="http://schemas.microsoft.com/office/drawing/2014/main" id="{2F619B6B-3A5B-6DD3-A1A1-AFC02568EBB1}"/>
                </a:ext>
              </a:extLst>
            </p:cNvPr>
            <p:cNvSpPr/>
            <p:nvPr/>
          </p:nvSpPr>
          <p:spPr>
            <a:xfrm>
              <a:off x="11259732" y="1828800"/>
              <a:ext cx="71437" cy="71438"/>
            </a:xfrm>
            <a:prstGeom prst="ellipse">
              <a:avLst/>
            </a:prstGeom>
            <a:solidFill>
              <a:schemeClr val="tx2"/>
            </a:solidFill>
            <a:ln>
              <a:solidFill>
                <a:schemeClr val="tx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2A4B239-433D-A94C-5BA8-07FAC6775A2E}"/>
                    </a:ext>
                  </a:extLst>
                </p:cNvPr>
                <p:cNvSpPr txBox="1"/>
                <p:nvPr/>
              </p:nvSpPr>
              <p:spPr>
                <a:xfrm>
                  <a:off x="11145432" y="1910582"/>
                  <a:ext cx="914400" cy="545601"/>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(4, 5)</m:t>
                        </m:r>
                      </m:oMath>
                    </m:oMathPara>
                  </a14:m>
                  <a:endParaRPr lang="en-AU" sz="1800" dirty="0"/>
                </a:p>
              </p:txBody>
            </p:sp>
          </mc:Choice>
          <mc:Fallback xmlns="">
            <p:sp>
              <p:nvSpPr>
                <p:cNvPr id="11" name="TextBox 10">
                  <a:extLst>
                    <a:ext uri="{FF2B5EF4-FFF2-40B4-BE49-F238E27FC236}">
                      <a16:creationId xmlns:a16="http://schemas.microsoft.com/office/drawing/2014/main" id="{72A4B239-433D-A94C-5BA8-07FAC6775A2E}"/>
                    </a:ext>
                  </a:extLst>
                </p:cNvPr>
                <p:cNvSpPr txBox="1">
                  <a:spLocks noRot="1" noChangeAspect="1" noMove="1" noResize="1" noEditPoints="1" noAdjustHandles="1" noChangeArrowheads="1" noChangeShapeType="1" noTextEdit="1"/>
                </p:cNvSpPr>
                <p:nvPr/>
              </p:nvSpPr>
              <p:spPr>
                <a:xfrm>
                  <a:off x="11145432" y="1910582"/>
                  <a:ext cx="914400" cy="545601"/>
                </a:xfrm>
                <a:prstGeom prst="rect">
                  <a:avLst/>
                </a:prstGeom>
                <a:blipFill>
                  <a:blip r:embed="rId7"/>
                  <a:stretch>
                    <a:fillRect/>
                  </a:stretch>
                </a:blipFill>
              </p:spPr>
              <p:txBody>
                <a:bodyPr/>
                <a:lstStyle/>
                <a:p>
                  <a:r>
                    <a:rPr lang="en-AU">
                      <a:noFill/>
                    </a:rPr>
                    <a:t> </a:t>
                  </a:r>
                </a:p>
              </p:txBody>
            </p:sp>
          </mc:Fallback>
        </mc:AlternateContent>
      </p:grpSp>
      <p:sp>
        <p:nvSpPr>
          <p:cNvPr id="3" name="Slide Number Placeholder 2">
            <a:extLst>
              <a:ext uri="{FF2B5EF4-FFF2-40B4-BE49-F238E27FC236}">
                <a16:creationId xmlns:a16="http://schemas.microsoft.com/office/drawing/2014/main" id="{8F293983-5EB2-FCA7-12B6-CEBEB122E5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409149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18D09-A72B-AFCE-3579-0248C909219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C1B9E1-3E38-6604-664F-03A4A153A44D}"/>
              </a:ext>
            </a:extLst>
          </p:cNvPr>
          <p:cNvSpPr>
            <a:spLocks noGrp="1"/>
          </p:cNvSpPr>
          <p:nvPr>
            <p:ph type="title"/>
          </p:nvPr>
        </p:nvSpPr>
        <p:spPr/>
        <p:txBody>
          <a:bodyPr/>
          <a:lstStyle/>
          <a:p>
            <a:r>
              <a:rPr lang="en-AU" dirty="0">
                <a:latin typeface="+mj-lt"/>
              </a:rPr>
              <a:t>Solving an equation with function notation (2)</a:t>
            </a:r>
          </a:p>
        </p:txBody>
      </p:sp>
      <p:sp>
        <p:nvSpPr>
          <p:cNvPr id="13" name="Text Placeholder 12">
            <a:extLst>
              <a:ext uri="{FF2B5EF4-FFF2-40B4-BE49-F238E27FC236}">
                <a16:creationId xmlns:a16="http://schemas.microsoft.com/office/drawing/2014/main" id="{599208DB-9A3B-CB69-AF94-A6095972FE8D}"/>
              </a:ext>
            </a:extLst>
          </p:cNvPr>
          <p:cNvSpPr>
            <a:spLocks noGrp="1"/>
          </p:cNvSpPr>
          <p:nvPr>
            <p:ph type="body" sz="quarter" idx="18"/>
          </p:nvPr>
        </p:nvSpPr>
        <p:spPr>
          <a:xfrm>
            <a:off x="360000" y="982520"/>
            <a:ext cx="11483998" cy="356423"/>
          </a:xfrm>
        </p:spPr>
        <p:txBody>
          <a:bodyPr/>
          <a:lstStyle/>
          <a:p>
            <a:r>
              <a:rPr lang="en-AU" dirty="0">
                <a:latin typeface="+mj-lt"/>
              </a:rPr>
              <a:t>Your turn 3</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41933F18-74E2-9D22-81AA-7E76D122A0B5}"/>
                  </a:ext>
                </a:extLst>
              </p:cNvPr>
              <p:cNvSpPr>
                <a:spLocks noGrp="1"/>
              </p:cNvSpPr>
              <p:nvPr>
                <p:ph type="body" sz="quarter" idx="17"/>
              </p:nvPr>
            </p:nvSpPr>
            <p:spPr>
              <a:xfrm>
                <a:off x="360000" y="1567086"/>
                <a:ext cx="4595458" cy="1195779"/>
              </a:xfrm>
            </p:spPr>
            <p:txBody>
              <a:bodyPr/>
              <a:lstStyle/>
              <a:p>
                <a:pPr lvl="0"/>
                <a:r>
                  <a:rPr lang="en-AU" dirty="0">
                    <a:latin typeface="+mn-lt"/>
                  </a:rPr>
                  <a:t>Consider the function </a:t>
                </a:r>
                <a14:m>
                  <m:oMath xmlns:m="http://schemas.openxmlformats.org/officeDocument/2006/math">
                    <m:r>
                      <a:rPr lang="en-AU" b="0" i="1" smtClean="0">
                        <a:latin typeface="Cambria Math" panose="02040503050406030204" pitchFamily="18" charset="0"/>
                      </a:rPr>
                      <m:t>𝑔</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r>
                      <a:rPr lang="en-AU" b="0" i="1" smtClean="0">
                        <a:latin typeface="Cambria Math" panose="02040503050406030204" pitchFamily="18" charset="0"/>
                      </a:rPr>
                      <m:t>5−3</m:t>
                    </m:r>
                    <m:r>
                      <a:rPr lang="en-AU" b="0" i="1" smtClean="0">
                        <a:latin typeface="Cambria Math" panose="02040503050406030204" pitchFamily="18" charset="0"/>
                      </a:rPr>
                      <m:t>𝑥</m:t>
                    </m:r>
                  </m:oMath>
                </a14:m>
                <a:r>
                  <a:rPr lang="en-AU" i="1" dirty="0">
                    <a:latin typeface="+mn-lt"/>
                  </a:rPr>
                  <a:t>.</a:t>
                </a:r>
              </a:p>
              <a:p>
                <a:pPr lvl="0"/>
                <a:r>
                  <a:rPr lang="en-AU" dirty="0">
                    <a:latin typeface="+mn-lt"/>
                  </a:rPr>
                  <a:t>For what values of </a:t>
                </a:r>
                <a14:m>
                  <m:oMath xmlns:m="http://schemas.openxmlformats.org/officeDocument/2006/math">
                    <m:r>
                      <a:rPr lang="en-AU" i="1">
                        <a:latin typeface="Cambria Math" panose="02040503050406030204" pitchFamily="18" charset="0"/>
                      </a:rPr>
                      <m:t>𝑥</m:t>
                    </m:r>
                  </m:oMath>
                </a14:m>
                <a:r>
                  <a:rPr lang="en-AU" dirty="0">
                    <a:latin typeface="+mn-lt"/>
                  </a:rPr>
                  <a:t> does </a:t>
                </a:r>
                <a14:m>
                  <m:oMath xmlns:m="http://schemas.openxmlformats.org/officeDocument/2006/math">
                    <m:r>
                      <a:rPr lang="en-AU" b="0" i="1" smtClean="0">
                        <a:latin typeface="Cambria Math" panose="02040503050406030204" pitchFamily="18" charset="0"/>
                      </a:rPr>
                      <m:t>𝑔</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r>
                      <a:rPr lang="en-AU" b="0" i="1" smtClean="0">
                        <a:latin typeface="Cambria Math" panose="02040503050406030204" pitchFamily="18" charset="0"/>
                      </a:rPr>
                      <m:t>−1</m:t>
                    </m:r>
                  </m:oMath>
                </a14:m>
                <a:r>
                  <a:rPr lang="en-AU" dirty="0">
                    <a:latin typeface="+mn-lt"/>
                  </a:rPr>
                  <a:t>?</a:t>
                </a:r>
              </a:p>
            </p:txBody>
          </p:sp>
        </mc:Choice>
        <mc:Fallback xmlns="">
          <p:sp>
            <p:nvSpPr>
              <p:cNvPr id="12" name="Text Placeholder 11">
                <a:extLst>
                  <a:ext uri="{FF2B5EF4-FFF2-40B4-BE49-F238E27FC236}">
                    <a16:creationId xmlns:a16="http://schemas.microsoft.com/office/drawing/2014/main" id="{41933F18-74E2-9D22-81AA-7E76D122A0B5}"/>
                  </a:ext>
                </a:extLst>
              </p:cNvPr>
              <p:cNvSpPr>
                <a:spLocks noGrp="1" noRot="1" noChangeAspect="1" noMove="1" noResize="1" noEditPoints="1" noAdjustHandles="1" noChangeArrowheads="1" noChangeShapeType="1" noTextEdit="1"/>
              </p:cNvSpPr>
              <p:nvPr>
                <p:ph type="body" sz="quarter" idx="17"/>
              </p:nvPr>
            </p:nvSpPr>
            <p:spPr>
              <a:xfrm>
                <a:off x="360000" y="1567086"/>
                <a:ext cx="4595458" cy="1195779"/>
              </a:xfrm>
              <a:blipFill>
                <a:blip r:embed="rId3"/>
                <a:stretch>
                  <a:fillRect l="-331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3C267F4-482B-EED9-1897-187CC52E82F2}"/>
                  </a:ext>
                </a:extLst>
              </p:cNvPr>
              <p:cNvSpPr txBox="1"/>
              <p:nvPr/>
            </p:nvSpPr>
            <p:spPr>
              <a:xfrm>
                <a:off x="348000" y="2881740"/>
                <a:ext cx="1954576" cy="2178525"/>
              </a:xfrm>
              <a:prstGeom prst="rect">
                <a:avLst/>
              </a:prstGeom>
              <a:noFill/>
            </p:spPr>
            <p:txBody>
              <a:bodyPr wrap="none" lIns="0" tIns="0" rIns="0" bIns="0" rtlCol="0">
                <a:noAutofit/>
              </a:bodyPr>
              <a:lstStyle/>
              <a:p>
                <a:pPr marL="361950" algn="l">
                  <a:lnSpc>
                    <a:spcPct val="200000"/>
                  </a:lnSpc>
                  <a:spcAft>
                    <a:spcPts val="1200"/>
                  </a:spcAft>
                </a:pPr>
                <a14:m>
                  <m:oMathPara xmlns:m="http://schemas.openxmlformats.org/officeDocument/2006/math">
                    <m:oMathParaPr>
                      <m:jc m:val="left"/>
                    </m:oMathParaPr>
                    <m:oMath xmlns:m="http://schemas.openxmlformats.org/officeDocument/2006/math">
                      <m:r>
                        <a:rPr lang="en-AU" sz="2000" b="0" i="1" smtClean="0">
                          <a:solidFill>
                            <a:schemeClr val="tx1"/>
                          </a:solidFill>
                          <a:latin typeface="Cambria Math" panose="02040503050406030204" pitchFamily="18" charset="0"/>
                        </a:rPr>
                        <m:t>𝑔</m:t>
                      </m:r>
                      <m:d>
                        <m:dPr>
                          <m:ctrlPr>
                            <a:rPr lang="en-AU" sz="2000" b="0" i="1" smtClean="0">
                              <a:solidFill>
                                <a:schemeClr val="tx1"/>
                              </a:solidFill>
                              <a:latin typeface="Cambria Math" panose="02040503050406030204" pitchFamily="18" charset="0"/>
                            </a:rPr>
                          </m:ctrlPr>
                        </m:dPr>
                        <m:e>
                          <m:r>
                            <a:rPr lang="en-AU" sz="2000" b="0" i="1" smtClean="0">
                              <a:solidFill>
                                <a:schemeClr val="tx1"/>
                              </a:solidFill>
                              <a:latin typeface="Cambria Math" panose="02040503050406030204" pitchFamily="18" charset="0"/>
                            </a:rPr>
                            <m:t>𝑥</m:t>
                          </m:r>
                        </m:e>
                      </m:d>
                      <m:r>
                        <m:rPr>
                          <m:aln/>
                        </m:rP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−1</m:t>
                      </m:r>
                    </m:oMath>
                  </m:oMathPara>
                </a14:m>
                <a:endParaRPr lang="en-AU" sz="2000" b="0" i="1" dirty="0">
                  <a:solidFill>
                    <a:schemeClr val="tx1"/>
                  </a:solidFill>
                </a:endParaRPr>
              </a:p>
              <a:p>
                <a:pPr algn="l">
                  <a:lnSpc>
                    <a:spcPct val="200000"/>
                  </a:lnSpc>
                  <a:spcAft>
                    <a:spcPts val="1200"/>
                  </a:spcAft>
                </a:pPr>
                <a14:m>
                  <m:oMathPara xmlns:m="http://schemas.openxmlformats.org/officeDocument/2006/math">
                    <m:oMathParaPr>
                      <m:jc m:val="centerGroup"/>
                    </m:oMathParaPr>
                    <m:oMath xmlns:m="http://schemas.openxmlformats.org/officeDocument/2006/math">
                      <m:r>
                        <a:rPr lang="en-AU" sz="2000" b="0" i="1" smtClean="0">
                          <a:solidFill>
                            <a:schemeClr val="tx1"/>
                          </a:solidFill>
                          <a:latin typeface="Cambria Math" panose="02040503050406030204" pitchFamily="18" charset="0"/>
                        </a:rPr>
                        <m:t>5−3</m:t>
                      </m:r>
                      <m:r>
                        <a:rPr lang="en-AU" sz="2000" b="0" i="1" smtClean="0">
                          <a:solidFill>
                            <a:schemeClr val="tx1"/>
                          </a:solidFill>
                          <a:latin typeface="Cambria Math" panose="02040503050406030204" pitchFamily="18" charset="0"/>
                        </a:rPr>
                        <m:t>𝑥</m:t>
                      </m:r>
                      <m:r>
                        <m:rPr>
                          <m:aln/>
                        </m:rP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−1</m:t>
                      </m:r>
                    </m:oMath>
                    <m:oMath xmlns:m="http://schemas.openxmlformats.org/officeDocument/2006/math">
                      <m:r>
                        <a:rPr lang="en-AU" sz="2000" b="0" i="1" smtClean="0">
                          <a:solidFill>
                            <a:schemeClr val="tx1"/>
                          </a:solidFill>
                          <a:latin typeface="Cambria Math" panose="02040503050406030204" pitchFamily="18" charset="0"/>
                        </a:rPr>
                        <m:t>−3</m:t>
                      </m:r>
                      <m:r>
                        <a:rPr lang="en-AU" sz="2000" b="0" i="1" smtClean="0">
                          <a:solidFill>
                            <a:schemeClr val="tx1"/>
                          </a:solidFill>
                          <a:latin typeface="Cambria Math" panose="02040503050406030204" pitchFamily="18" charset="0"/>
                        </a:rPr>
                        <m:t>𝑥</m:t>
                      </m:r>
                      <m:r>
                        <m:rPr>
                          <m:aln/>
                        </m:rP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−6</m:t>
                      </m:r>
                    </m:oMath>
                    <m:oMath xmlns:m="http://schemas.openxmlformats.org/officeDocument/2006/math">
                      <m:r>
                        <a:rPr lang="en-AU" sz="2000" b="0" i="1" smtClean="0">
                          <a:solidFill>
                            <a:schemeClr val="tx1"/>
                          </a:solidFill>
                          <a:latin typeface="Cambria Math" panose="02040503050406030204" pitchFamily="18" charset="0"/>
                        </a:rPr>
                        <m:t>𝑥</m:t>
                      </m:r>
                      <m:r>
                        <m:rPr>
                          <m:aln/>
                        </m:rP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2</m:t>
                      </m:r>
                    </m:oMath>
                  </m:oMathPara>
                </a14:m>
                <a:endParaRPr lang="en-AU" sz="2000" b="0" dirty="0">
                  <a:solidFill>
                    <a:schemeClr val="tx1"/>
                  </a:solidFill>
                </a:endParaRPr>
              </a:p>
            </p:txBody>
          </p:sp>
        </mc:Choice>
        <mc:Fallback xmlns="">
          <p:sp>
            <p:nvSpPr>
              <p:cNvPr id="2" name="TextBox 1">
                <a:extLst>
                  <a:ext uri="{FF2B5EF4-FFF2-40B4-BE49-F238E27FC236}">
                    <a16:creationId xmlns:a16="http://schemas.microsoft.com/office/drawing/2014/main" id="{B3C267F4-482B-EED9-1897-187CC52E82F2}"/>
                  </a:ext>
                </a:extLst>
              </p:cNvPr>
              <p:cNvSpPr txBox="1">
                <a:spLocks noRot="1" noChangeAspect="1" noMove="1" noResize="1" noEditPoints="1" noAdjustHandles="1" noChangeArrowheads="1" noChangeShapeType="1" noTextEdit="1"/>
              </p:cNvSpPr>
              <p:nvPr/>
            </p:nvSpPr>
            <p:spPr>
              <a:xfrm>
                <a:off x="348000" y="2881740"/>
                <a:ext cx="1954576" cy="2178525"/>
              </a:xfrm>
              <a:prstGeom prst="rect">
                <a:avLst/>
              </a:prstGeom>
              <a:blipFill>
                <a:blip r:embed="rId4"/>
                <a:stretch>
                  <a:fillRect b="-5322"/>
                </a:stretch>
              </a:blipFill>
            </p:spPr>
            <p:txBody>
              <a:bodyPr/>
              <a:lstStyle/>
              <a:p>
                <a:r>
                  <a:rPr lang="en-AU">
                    <a:noFill/>
                  </a:rPr>
                  <a:t> </a:t>
                </a:r>
              </a:p>
            </p:txBody>
          </p:sp>
        </mc:Fallback>
      </mc:AlternateContent>
      <p:pic>
        <p:nvPicPr>
          <p:cNvPr id="6" name="Picture 5" descr="The graph of y=5-3x.">
            <a:extLst>
              <a:ext uri="{FF2B5EF4-FFF2-40B4-BE49-F238E27FC236}">
                <a16:creationId xmlns:a16="http://schemas.microsoft.com/office/drawing/2014/main" id="{8D544CEB-E9DF-EB49-E088-488365D472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97754" y="1084007"/>
            <a:ext cx="3142267" cy="5290914"/>
          </a:xfrm>
          <a:prstGeom prst="rect">
            <a:avLst/>
          </a:prstGeom>
        </p:spPr>
      </p:pic>
      <p:sp>
        <p:nvSpPr>
          <p:cNvPr id="3" name="Slide Number Placeholder 2">
            <a:extLst>
              <a:ext uri="{FF2B5EF4-FFF2-40B4-BE49-F238E27FC236}">
                <a16:creationId xmlns:a16="http://schemas.microsoft.com/office/drawing/2014/main" id="{384E4FC0-3D6C-379F-0394-B4E0BF412FD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109580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123F3D-7D98-4C56-B73D-0E4574460796}">
  <ds:schemaRefs>
    <ds:schemaRef ds:uri="http://schemas.microsoft.com/sharepoint/v3/contenttype/forms"/>
  </ds:schemaRefs>
</ds:datastoreItem>
</file>

<file path=customXml/itemProps2.xml><?xml version="1.0" encoding="utf-8"?>
<ds:datastoreItem xmlns:ds="http://schemas.openxmlformats.org/officeDocument/2006/customXml" ds:itemID="{8ED6AE24-5B14-4E50-9DE0-CE45D7376B9B}">
  <ds:schemaRefs>
    <ds:schemaRef ds:uri="http://purl.org/dc/elements/1.1/"/>
    <ds:schemaRef ds:uri="094ce8ca-8c20-4eb0-bb23-b47a1c76b753"/>
    <ds:schemaRef ds:uri="http://purl.org/dc/term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schemas.microsoft.com/office/infopath/2007/PartnerControls"/>
    <ds:schemaRef ds:uri="98740c54-966f-451d-a76c-e38eb7fddd55"/>
    <ds:schemaRef ds:uri="http://www.w3.org/XML/1998/namespace"/>
  </ds:schemaRefs>
</ds:datastoreItem>
</file>

<file path=customXml/itemProps3.xml><?xml version="1.0" encoding="utf-8"?>
<ds:datastoreItem xmlns:ds="http://schemas.openxmlformats.org/officeDocument/2006/customXml" ds:itemID="{26308BAB-FDD4-43D8-AF10-86E76E1641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 (1)</Template>
  <TotalTime>30</TotalTime>
  <Words>1668</Words>
  <Application>Microsoft Office PowerPoint</Application>
  <PresentationFormat>Widescreen</PresentationFormat>
  <Paragraphs>171</Paragraphs>
  <Slides>20</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Cambria Math</vt:lpstr>
      <vt:lpstr>Arial</vt:lpstr>
      <vt:lpstr>Public Sans</vt:lpstr>
      <vt:lpstr>Times New Roman</vt:lpstr>
      <vt:lpstr>Calibri</vt:lpstr>
      <vt:lpstr>NSWG Corporate</vt:lpstr>
      <vt:lpstr>Function values and intercepts</vt:lpstr>
      <vt:lpstr>Learning intentions and success criteria</vt:lpstr>
      <vt:lpstr>Connecting learning</vt:lpstr>
      <vt:lpstr>Substituting numerical values into functions (1)</vt:lpstr>
      <vt:lpstr>Substituting numerical values into functions (2)</vt:lpstr>
      <vt:lpstr>Substituting in algebraic expressions (1)</vt:lpstr>
      <vt:lpstr>Substituting in algebraic expressions (2)</vt:lpstr>
      <vt:lpstr>Solving an equation with function notation (1)</vt:lpstr>
      <vt:lpstr>Solving an equation with function notation (2)</vt:lpstr>
      <vt:lpstr>Releasing responsibility</vt:lpstr>
      <vt:lpstr>Zeroes of a function</vt:lpstr>
      <vt:lpstr>y-intercept</vt:lpstr>
      <vt:lpstr>Graphing functions (1)</vt:lpstr>
      <vt:lpstr>Graphing functions (2)</vt:lpstr>
      <vt:lpstr>Graphing functions (3)</vt:lpstr>
      <vt:lpstr>Graphing functions (4)</vt:lpstr>
      <vt:lpstr>Independent practice</vt:lpstr>
      <vt:lpstr>Working backwards from the graph </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Advanced – Unit 2 –  unit of learning – Function values and intercepts</dc:title>
  <dc:creator>NSW Department of Education</dc:creator>
  <cp:lastModifiedBy>Emily-May Norman</cp:lastModifiedBy>
  <cp:revision>1</cp:revision>
  <dcterms:created xsi:type="dcterms:W3CDTF">2025-07-21T23:38:30Z</dcterms:created>
  <dcterms:modified xsi:type="dcterms:W3CDTF">2025-08-01T04:04:09Z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2025-07-21T23:39:06Z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6db4c147-cd54-47ba-9ed4-9fa0b5a8347b</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