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3"/>
  </p:notesMasterIdLst>
  <p:handoutMasterIdLst>
    <p:handoutMasterId r:id="rId14"/>
  </p:handoutMasterIdLst>
  <p:sldIdLst>
    <p:sldId id="26505" r:id="rId5"/>
    <p:sldId id="26383" r:id="rId6"/>
    <p:sldId id="26508" r:id="rId7"/>
    <p:sldId id="26513" r:id="rId8"/>
    <p:sldId id="26532" r:id="rId9"/>
    <p:sldId id="26523" r:id="rId10"/>
    <p:sldId id="360" r:id="rId11"/>
    <p:sldId id="361" r:id="rId12"/>
  </p:sldIdLst>
  <p:sldSz cx="12192000" cy="6858000"/>
  <p:notesSz cx="6858000" cy="9144000"/>
  <p:embeddedFontLst>
    <p:embeddedFont>
      <p:font typeface="Cambria Math" panose="02040503050406030204" pitchFamily="18" charset="0"/>
      <p:regular r:id="rId15"/>
    </p:embeddedFont>
    <p:embeddedFont>
      <p:font typeface="Public Sans" pitchFamily="2" charset="0"/>
      <p:regular r:id="rId16"/>
      <p:bold r:id="rId17"/>
      <p:italic r:id="rId18"/>
      <p:boldItalic r:id="rId19"/>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86441" autoAdjust="0"/>
  </p:normalViewPr>
  <p:slideViewPr>
    <p:cSldViewPr snapToGrid="0">
      <p:cViewPr varScale="1">
        <p:scale>
          <a:sx n="92" d="100"/>
          <a:sy n="92" d="100"/>
        </p:scale>
        <p:origin x="284" y="64"/>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4135182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801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340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79810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62" r:id="rId4"/>
    <p:sldLayoutId id="2147483723" r:id="rId5"/>
    <p:sldLayoutId id="2147483764" r:id="rId6"/>
    <p:sldLayoutId id="2147483746" r:id="rId7"/>
    <p:sldLayoutId id="2147483725"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a:t>
            </a:r>
            <a:r>
              <a:rPr lang="en-AU">
                <a:latin typeface="+mj-lt"/>
              </a:rPr>
              <a:t>6 (Year 11)</a:t>
            </a:r>
            <a:endParaRPr lang="en-AU" dirty="0">
              <a:latin typeface="+mj-lt"/>
            </a:endParaRP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Introduction to functions</a:t>
            </a:r>
          </a:p>
        </p:txBody>
      </p:sp>
      <p:pic>
        <p:nvPicPr>
          <p:cNvPr id="6" name="Picture Placeholder 5">
            <a:extLst>
              <a:ext uri="{FF2B5EF4-FFF2-40B4-BE49-F238E27FC236}">
                <a16:creationId xmlns:a16="http://schemas.microsoft.com/office/drawing/2014/main" id="{ECCA9774-6841-EF53-A83C-2A651854C78A}"/>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667537"/>
            <a:ext cx="11303000" cy="464229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285750" lvl="0" indent="-285750">
              <a:lnSpc>
                <a:spcPct val="150000"/>
              </a:lnSpc>
              <a:spcBef>
                <a:spcPts val="1200"/>
              </a:spcBef>
              <a:spcAft>
                <a:spcPts val="1200"/>
              </a:spcAft>
              <a:buFont typeface="Arial" panose="020B0604020202020204" pitchFamily="34" charset="0"/>
              <a:buChar char="•"/>
              <a:tabLst>
                <a:tab pos="228600" algn="l"/>
              </a:tabLst>
            </a:pPr>
            <a:r>
              <a:rPr lang="en-AU" sz="1800" dirty="0">
                <a:effectLst/>
                <a:ea typeface="Calibri" panose="020F0502020204030204" pitchFamily="34" charset="0"/>
              </a:rPr>
              <a:t>To understand the concept of a relation and a function. </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285750" lvl="0" indent="-285750">
              <a:lnSpc>
                <a:spcPct val="150000"/>
              </a:lnSpc>
              <a:spcBef>
                <a:spcPts val="1200"/>
              </a:spcBef>
              <a:spcAft>
                <a:spcPts val="1200"/>
              </a:spcAft>
              <a:buFont typeface="Arial" panose="020B0604020202020204" pitchFamily="34" charset="0"/>
              <a:buChar char="•"/>
              <a:tabLst>
                <a:tab pos="228600" algn="l"/>
              </a:tabLst>
            </a:pPr>
            <a:r>
              <a:rPr lang="en-AU" sz="1800" dirty="0">
                <a:effectLst/>
                <a:ea typeface="Calibri" panose="020F0502020204030204" pitchFamily="34" charset="0"/>
              </a:rPr>
              <a:t>I can define a relation.</a:t>
            </a:r>
          </a:p>
          <a:p>
            <a:pPr marL="285750" lvl="0" indent="-285750">
              <a:lnSpc>
                <a:spcPct val="150000"/>
              </a:lnSpc>
              <a:spcBef>
                <a:spcPts val="1200"/>
              </a:spcBef>
              <a:spcAft>
                <a:spcPts val="1200"/>
              </a:spcAft>
              <a:buFont typeface="Arial" panose="020B0604020202020204" pitchFamily="34" charset="0"/>
              <a:buChar char="•"/>
              <a:tabLst>
                <a:tab pos="228600" algn="l"/>
              </a:tabLst>
            </a:pPr>
            <a:r>
              <a:rPr lang="en-AU" sz="1800" dirty="0">
                <a:effectLst/>
                <a:ea typeface="Calibri" panose="020F0502020204030204" pitchFamily="34" charset="0"/>
              </a:rPr>
              <a:t>I can explain why a relation can also be defined as a function.</a:t>
            </a:r>
            <a:endParaRPr lang="en-AU" sz="1800" dirty="0">
              <a:ea typeface="Calibri" panose="020F0502020204030204" pitchFamily="34" charset="0"/>
            </a:endParaRPr>
          </a:p>
          <a:p>
            <a:pPr marL="285750" lvl="0" indent="-285750">
              <a:lnSpc>
                <a:spcPct val="150000"/>
              </a:lnSpc>
              <a:spcBef>
                <a:spcPts val="1200"/>
              </a:spcBef>
              <a:spcAft>
                <a:spcPts val="1200"/>
              </a:spcAft>
              <a:buFont typeface="Arial" panose="020B0604020202020204" pitchFamily="34" charset="0"/>
              <a:buChar char="•"/>
              <a:tabLst>
                <a:tab pos="228600" algn="l"/>
              </a:tabLst>
            </a:pPr>
            <a:r>
              <a:rPr lang="en-AU" sz="1800" dirty="0">
                <a:effectLst/>
                <a:ea typeface="Calibri" panose="020F0502020204030204" pitchFamily="34" charset="0"/>
              </a:rPr>
              <a:t>I can recognise a function represented as an equation, a table of values or a set of ordered pairs. </a:t>
            </a:r>
          </a:p>
          <a:p>
            <a:pPr marL="285750" lvl="0" indent="-285750">
              <a:lnSpc>
                <a:spcPct val="150000"/>
              </a:lnSpc>
              <a:spcBef>
                <a:spcPts val="1200"/>
              </a:spcBef>
              <a:spcAft>
                <a:spcPts val="1200"/>
              </a:spcAft>
              <a:buFont typeface="Arial" panose="020B0604020202020204" pitchFamily="34" charset="0"/>
              <a:buChar char="•"/>
              <a:tabLst>
                <a:tab pos="228600" algn="l"/>
              </a:tabLst>
            </a:pPr>
            <a:r>
              <a:rPr lang="en-AU" sz="1800" dirty="0">
                <a:effectLst/>
                <a:ea typeface="Calibri" panose="020F0502020204030204" pitchFamily="34" charset="0"/>
              </a:rPr>
              <a:t>I can apply the vertical line test to determine if a graph represents a function.</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3133E1-BB75-4767-3CCE-D43014F20BFA}"/>
              </a:ext>
            </a:extLst>
          </p:cNvPr>
          <p:cNvSpPr>
            <a:spLocks noGrp="1"/>
          </p:cNvSpPr>
          <p:nvPr>
            <p:ph type="title"/>
          </p:nvPr>
        </p:nvSpPr>
        <p:spPr/>
        <p:txBody>
          <a:bodyPr/>
          <a:lstStyle/>
          <a:p>
            <a:r>
              <a:rPr lang="en-AU" dirty="0">
                <a:latin typeface="+mj-lt"/>
              </a:rPr>
              <a:t>Function definition</a:t>
            </a:r>
          </a:p>
        </p:txBody>
      </p:sp>
      <p:sp>
        <p:nvSpPr>
          <p:cNvPr id="4" name="Text Placeholder 3">
            <a:extLst>
              <a:ext uri="{FF2B5EF4-FFF2-40B4-BE49-F238E27FC236}">
                <a16:creationId xmlns:a16="http://schemas.microsoft.com/office/drawing/2014/main" id="{07703A8A-1FC2-6B8C-5045-40ED27D26856}"/>
              </a:ext>
            </a:extLst>
          </p:cNvPr>
          <p:cNvSpPr>
            <a:spLocks noGrp="1"/>
          </p:cNvSpPr>
          <p:nvPr>
            <p:ph type="body" sz="quarter" idx="18"/>
          </p:nvPr>
        </p:nvSpPr>
        <p:spPr/>
        <p:txBody>
          <a:bodyPr/>
          <a:lstStyle/>
          <a:p>
            <a:r>
              <a:rPr lang="en-AU" dirty="0">
                <a:latin typeface="+mj-lt"/>
              </a:rPr>
              <a:t>NESA glossary</a:t>
            </a:r>
          </a:p>
        </p:txBody>
      </p:sp>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479F8E8D-D2A8-F046-00A6-74C9F4911B70}"/>
                  </a:ext>
                  <a:ext uri="{C183D7F6-B498-43B3-948B-1728B52AA6E4}">
                    <adec:decorative xmlns:adec="http://schemas.microsoft.com/office/drawing/2017/decorative" val="0"/>
                  </a:ext>
                </a:extLst>
              </p:cNvPr>
              <p:cNvSpPr/>
              <p:nvPr/>
            </p:nvSpPr>
            <p:spPr>
              <a:xfrm>
                <a:off x="359999" y="1726040"/>
                <a:ext cx="11483999" cy="983609"/>
              </a:xfrm>
              <a:prstGeom prst="roundRect">
                <a:avLst/>
              </a:prstGeom>
              <a:solidFill>
                <a:schemeClr val="accent1">
                  <a:lumMod val="25000"/>
                  <a:lumOff val="75000"/>
                  <a:alpha val="35000"/>
                </a:schemeClr>
              </a:solid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50000"/>
                  </a:lnSpc>
                  <a:spcBef>
                    <a:spcPts val="0"/>
                  </a:spcBef>
                  <a:spcAft>
                    <a:spcPts val="3600"/>
                  </a:spcAft>
                  <a:buClrTx/>
                  <a:buSzTx/>
                  <a:buFont typeface="Arial" panose="020B0604020202020204" pitchFamily="34" charset="0"/>
                  <a:buNone/>
                  <a:tabLst/>
                  <a:defRPr/>
                </a:pPr>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A function </a:t>
                </a:r>
                <a14:m>
                  <m:oMath xmlns:m="http://schemas.openxmlformats.org/officeDocument/2006/math">
                    <m:r>
                      <a:rPr kumimoji="0" lang="en-AU" sz="2000" b="1" i="1" u="none" strike="noStrike" kern="1200" cap="none" spc="0" normalizeH="0" baseline="0" noProof="0">
                        <a:ln>
                          <a:noFill/>
                        </a:ln>
                        <a:solidFill>
                          <a:srgbClr val="22272B"/>
                        </a:solidFill>
                        <a:effectLst/>
                        <a:uLnTx/>
                        <a:uFillTx/>
                        <a:latin typeface="Cambria Math" panose="02040503050406030204" pitchFamily="18" charset="0"/>
                        <a:ea typeface="+mn-ea"/>
                      </a:rPr>
                      <m:t>𝒇</m:t>
                    </m:r>
                  </m:oMath>
                </a14:m>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 of a real variable </a:t>
                </a:r>
                <a14:m>
                  <m:oMath xmlns:m="http://schemas.openxmlformats.org/officeDocument/2006/math">
                    <m:r>
                      <a:rPr kumimoji="0" lang="en-AU" sz="2000" b="1" i="1" u="none" strike="noStrike" kern="1200" cap="none" spc="0" normalizeH="0" baseline="0" noProof="0">
                        <a:ln>
                          <a:noFill/>
                        </a:ln>
                        <a:solidFill>
                          <a:srgbClr val="22272B"/>
                        </a:solidFill>
                        <a:effectLst/>
                        <a:uLnTx/>
                        <a:uFillTx/>
                        <a:latin typeface="Cambria Math" panose="02040503050406030204" pitchFamily="18" charset="0"/>
                        <a:ea typeface="+mn-ea"/>
                      </a:rPr>
                      <m:t>𝒙</m:t>
                    </m:r>
                  </m:oMath>
                </a14:m>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 is a relation where each element </a:t>
                </a:r>
                <a14:m>
                  <m:oMath xmlns:m="http://schemas.openxmlformats.org/officeDocument/2006/math">
                    <m:r>
                      <a:rPr kumimoji="0" lang="en-AU" sz="2000" b="1" i="1" u="none" strike="noStrike" kern="1200" cap="none" spc="0" normalizeH="0" baseline="0" noProof="0">
                        <a:ln>
                          <a:noFill/>
                        </a:ln>
                        <a:solidFill>
                          <a:srgbClr val="22272B"/>
                        </a:solidFill>
                        <a:effectLst/>
                        <a:uLnTx/>
                        <a:uFillTx/>
                        <a:latin typeface="Cambria Math" panose="02040503050406030204" pitchFamily="18" charset="0"/>
                        <a:ea typeface="+mn-ea"/>
                      </a:rPr>
                      <m:t>𝒙</m:t>
                    </m:r>
                  </m:oMath>
                </a14:m>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 of a given set is associated with exactly one element </a:t>
                </a:r>
                <a14:m>
                  <m:oMath xmlns:m="http://schemas.openxmlformats.org/officeDocument/2006/math">
                    <m:r>
                      <a:rPr kumimoji="0" lang="en-AU" sz="2000" b="1" i="1" u="none" strike="noStrike" kern="1200" cap="none" spc="0" normalizeH="0" baseline="0" noProof="0">
                        <a:ln>
                          <a:noFill/>
                        </a:ln>
                        <a:solidFill>
                          <a:srgbClr val="22272B"/>
                        </a:solidFill>
                        <a:effectLst/>
                        <a:uLnTx/>
                        <a:uFillTx/>
                        <a:latin typeface="Cambria Math" panose="02040503050406030204" pitchFamily="18" charset="0"/>
                        <a:ea typeface="+mn-ea"/>
                      </a:rPr>
                      <m:t>𝒚</m:t>
                    </m:r>
                  </m:oMath>
                </a14:m>
                <a:r>
                  <a:rPr kumimoji="0" lang="en-AU" sz="2000" b="1" i="0" u="none" strike="noStrike" kern="1200" cap="none" spc="0" normalizeH="0" baseline="0" noProof="0" dirty="0">
                    <a:ln>
                      <a:noFill/>
                    </a:ln>
                    <a:solidFill>
                      <a:srgbClr val="22272B"/>
                    </a:solidFill>
                    <a:effectLst/>
                    <a:uLnTx/>
                    <a:uFillTx/>
                    <a:ea typeface="+mn-ea"/>
                    <a:cs typeface="Arial" panose="020B0604020202020204" pitchFamily="34" charset="0"/>
                  </a:rPr>
                  <a:t> of the second set.</a:t>
                </a:r>
              </a:p>
            </p:txBody>
          </p:sp>
        </mc:Choice>
        <mc:Fallback xmlns="">
          <p:sp>
            <p:nvSpPr>
              <p:cNvPr id="6" name="Rectangle: Rounded Corners 5">
                <a:extLst>
                  <a:ext uri="{FF2B5EF4-FFF2-40B4-BE49-F238E27FC236}">
                    <a16:creationId xmlns:a16="http://schemas.microsoft.com/office/drawing/2014/main" id="{479F8E8D-D2A8-F046-00A6-74C9F4911B70}"/>
                  </a:ext>
                  <a:ext uri="{C183D7F6-B498-43B3-948B-1728B52AA6E4}">
                    <adec:decorative xmlns:adec="http://schemas.microsoft.com/office/drawing/2017/decorative" val="0"/>
                  </a:ext>
                </a:extLst>
              </p:cNvPr>
              <p:cNvSpPr>
                <a:spLocks noRot="1" noChangeAspect="1" noMove="1" noResize="1" noEditPoints="1" noAdjustHandles="1" noChangeArrowheads="1" noChangeShapeType="1" noTextEdit="1"/>
              </p:cNvSpPr>
              <p:nvPr/>
            </p:nvSpPr>
            <p:spPr>
              <a:xfrm>
                <a:off x="359999" y="1726040"/>
                <a:ext cx="11483999" cy="983609"/>
              </a:xfrm>
              <a:prstGeom prst="roundRect">
                <a:avLst/>
              </a:prstGeom>
              <a:blipFill>
                <a:blip r:embed="rId2"/>
                <a:stretch>
                  <a:fillRect l="-106" b="-9202"/>
                </a:stretch>
              </a:blipFill>
              <a:ln>
                <a:solidFill>
                  <a:schemeClr val="accent2">
                    <a:lumMod val="40000"/>
                    <a:lumOff val="60000"/>
                  </a:schemeClr>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5408906-2AD5-7E7E-1A82-95497E60EA9E}"/>
                  </a:ext>
                </a:extLst>
              </p:cNvPr>
              <p:cNvSpPr>
                <a:spLocks noGrp="1"/>
              </p:cNvSpPr>
              <p:nvPr>
                <p:ph type="body" sz="quarter" idx="17"/>
              </p:nvPr>
            </p:nvSpPr>
            <p:spPr>
              <a:xfrm>
                <a:off x="359999" y="3426311"/>
                <a:ext cx="11484000" cy="1854329"/>
              </a:xfrm>
            </p:spPr>
            <p:txBody>
              <a:bodyPr/>
              <a:lstStyle/>
              <a:p>
                <a:pPr>
                  <a:spcAft>
                    <a:spcPts val="3600"/>
                  </a:spcAft>
                </a:pPr>
                <a:r>
                  <a:rPr lang="en-AU" dirty="0">
                    <a:latin typeface="+mn-lt"/>
                  </a:rPr>
                  <a:t>Functions are usually defined by a formula for </a:t>
                </a:r>
                <a14:m>
                  <m:oMath xmlns:m="http://schemas.openxmlformats.org/officeDocument/2006/math">
                    <m:r>
                      <a:rPr lang="en-AU" i="1" dirty="0" smtClean="0">
                        <a:latin typeface="Cambria Math" panose="02040503050406030204" pitchFamily="18" charset="0"/>
                      </a:rPr>
                      <m:t>𝑓</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oMath>
                </a14:m>
                <a:r>
                  <a:rPr lang="en-AU" dirty="0">
                    <a:latin typeface="+mn-lt"/>
                  </a:rPr>
                  <a:t> in terms of </a:t>
                </a:r>
                <a14:m>
                  <m:oMath xmlns:m="http://schemas.openxmlformats.org/officeDocument/2006/math">
                    <m:r>
                      <a:rPr lang="en-AU" i="1" dirty="0" smtClean="0">
                        <a:latin typeface="Cambria Math" panose="02040503050406030204" pitchFamily="18" charset="0"/>
                      </a:rPr>
                      <m:t>𝑥</m:t>
                    </m:r>
                  </m:oMath>
                </a14:m>
                <a:r>
                  <a:rPr lang="en-AU" dirty="0">
                    <a:latin typeface="+mn-lt"/>
                  </a:rPr>
                  <a:t>.</a:t>
                </a:r>
              </a:p>
              <a:p>
                <a:pPr>
                  <a:spcAft>
                    <a:spcPts val="3600"/>
                  </a:spcAft>
                </a:pPr>
                <a:r>
                  <a:rPr lang="en-AU" dirty="0">
                    <a:latin typeface="+mn-lt"/>
                  </a:rPr>
                  <a:t>For example, the formula </a:t>
                </a:r>
                <a14:m>
                  <m:oMath xmlns:m="http://schemas.openxmlformats.org/officeDocument/2006/math">
                    <m:r>
                      <a:rPr lang="en-AU" i="1" dirty="0" smtClean="0">
                        <a:latin typeface="Cambria Math" panose="02040503050406030204" pitchFamily="18" charset="0"/>
                      </a:rPr>
                      <m:t>𝑓</m:t>
                    </m:r>
                    <m:r>
                      <a:rPr lang="en-AU" i="1" dirty="0" smtClean="0">
                        <a:latin typeface="Cambria Math" panose="02040503050406030204" pitchFamily="18" charset="0"/>
                      </a:rPr>
                      <m:t>(</m:t>
                    </m:r>
                    <m:r>
                      <a:rPr lang="en-AU" i="1" dirty="0" smtClean="0">
                        <a:latin typeface="Cambria Math" panose="02040503050406030204" pitchFamily="18" charset="0"/>
                      </a:rPr>
                      <m:t>𝑥</m:t>
                    </m:r>
                    <m:r>
                      <a:rPr lang="en-AU" i="1" dirty="0" smtClean="0">
                        <a:latin typeface="Cambria Math" panose="02040503050406030204" pitchFamily="18" charset="0"/>
                      </a:rPr>
                      <m:t>)=</m:t>
                    </m:r>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i="1" dirty="0" smtClean="0">
                            <a:latin typeface="Cambria Math" panose="02040503050406030204" pitchFamily="18" charset="0"/>
                          </a:rPr>
                          <m:t>2</m:t>
                        </m:r>
                      </m:sup>
                    </m:sSup>
                  </m:oMath>
                </a14:m>
                <a:r>
                  <a:rPr lang="en-AU" dirty="0">
                    <a:latin typeface="+mn-lt"/>
                  </a:rPr>
                  <a:t> defines the ‘squaring function’ that maps each real number </a:t>
                </a:r>
                <a14:m>
                  <m:oMath xmlns:m="http://schemas.openxmlformats.org/officeDocument/2006/math">
                    <m:r>
                      <a:rPr lang="en-AU" i="1" dirty="0" smtClean="0">
                        <a:latin typeface="Cambria Math" panose="02040503050406030204" pitchFamily="18" charset="0"/>
                      </a:rPr>
                      <m:t>𝑥</m:t>
                    </m:r>
                  </m:oMath>
                </a14:m>
                <a:r>
                  <a:rPr lang="en-AU" dirty="0">
                    <a:latin typeface="+mn-lt"/>
                  </a:rPr>
                  <a:t> to its square, </a:t>
                </a:r>
                <a14:m>
                  <m:oMath xmlns:m="http://schemas.openxmlformats.org/officeDocument/2006/math">
                    <m:sSup>
                      <m:sSupPr>
                        <m:ctrlPr>
                          <a:rPr lang="en-AU" i="1" dirty="0" smtClean="0">
                            <a:latin typeface="Cambria Math" panose="02040503050406030204" pitchFamily="18" charset="0"/>
                          </a:rPr>
                        </m:ctrlPr>
                      </m:sSupPr>
                      <m:e>
                        <m:r>
                          <a:rPr lang="en-AU" i="1" dirty="0" smtClean="0">
                            <a:latin typeface="Cambria Math" panose="02040503050406030204" pitchFamily="18" charset="0"/>
                          </a:rPr>
                          <m:t>𝑥</m:t>
                        </m:r>
                      </m:e>
                      <m:sup>
                        <m:r>
                          <a:rPr lang="en-AU" b="0" i="1" dirty="0" smtClean="0">
                            <a:latin typeface="Cambria Math" panose="02040503050406030204" pitchFamily="18" charset="0"/>
                          </a:rPr>
                          <m:t>2</m:t>
                        </m:r>
                      </m:sup>
                    </m:sSup>
                  </m:oMath>
                </a14:m>
                <a:r>
                  <a:rPr lang="en-AU" dirty="0">
                    <a:latin typeface="+mn-lt"/>
                  </a:rPr>
                  <a:t>.</a:t>
                </a:r>
              </a:p>
            </p:txBody>
          </p:sp>
        </mc:Choice>
        <mc:Fallback xmlns="">
          <p:sp>
            <p:nvSpPr>
              <p:cNvPr id="5" name="Text Placeholder 4">
                <a:extLst>
                  <a:ext uri="{FF2B5EF4-FFF2-40B4-BE49-F238E27FC236}">
                    <a16:creationId xmlns:a16="http://schemas.microsoft.com/office/drawing/2014/main" id="{A5408906-2AD5-7E7E-1A82-95497E60EA9E}"/>
                  </a:ext>
                </a:extLst>
              </p:cNvPr>
              <p:cNvSpPr>
                <a:spLocks noGrp="1" noRot="1" noChangeAspect="1" noMove="1" noResize="1" noEditPoints="1" noAdjustHandles="1" noChangeArrowheads="1" noChangeShapeType="1" noTextEdit="1"/>
              </p:cNvSpPr>
              <p:nvPr>
                <p:ph type="body" sz="quarter" idx="17"/>
              </p:nvPr>
            </p:nvSpPr>
            <p:spPr>
              <a:xfrm>
                <a:off x="359999" y="3426311"/>
                <a:ext cx="11484000" cy="1854329"/>
              </a:xfrm>
              <a:blipFill>
                <a:blip r:embed="rId3"/>
                <a:stretch>
                  <a:fillRect l="-1327" r="-1592" b="-526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03AAE85B-CAA5-7C80-1AEA-DC73EFF5E5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262201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F9B88B-A8CD-53BB-B123-B11CC549B9E1}"/>
              </a:ext>
            </a:extLst>
          </p:cNvPr>
          <p:cNvSpPr>
            <a:spLocks noGrp="1"/>
          </p:cNvSpPr>
          <p:nvPr>
            <p:ph type="title"/>
          </p:nvPr>
        </p:nvSpPr>
        <p:spPr/>
        <p:txBody>
          <a:bodyPr/>
          <a:lstStyle/>
          <a:p>
            <a:r>
              <a:rPr lang="en-AU" dirty="0">
                <a:latin typeface="+mj-lt"/>
              </a:rPr>
              <a:t>Dependent and independent variables definition</a:t>
            </a:r>
          </a:p>
        </p:txBody>
      </p:sp>
      <p:sp>
        <p:nvSpPr>
          <p:cNvPr id="4" name="Text Placeholder 3">
            <a:extLst>
              <a:ext uri="{FF2B5EF4-FFF2-40B4-BE49-F238E27FC236}">
                <a16:creationId xmlns:a16="http://schemas.microsoft.com/office/drawing/2014/main" id="{CE428FFA-26A8-E187-5014-321E6C720896}"/>
              </a:ext>
            </a:extLst>
          </p:cNvPr>
          <p:cNvSpPr>
            <a:spLocks noGrp="1"/>
          </p:cNvSpPr>
          <p:nvPr>
            <p:ph type="body" sz="quarter" idx="18"/>
          </p:nvPr>
        </p:nvSpPr>
        <p:spPr/>
        <p:txBody>
          <a:bodyPr/>
          <a:lstStyle/>
          <a:p>
            <a:r>
              <a:rPr lang="en-AU" dirty="0">
                <a:latin typeface="+mj-lt"/>
              </a:rPr>
              <a:t>NESA glossary</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CD4E3BD-1878-3074-5998-4FA5FF43982C}"/>
                  </a:ext>
                </a:extLst>
              </p:cNvPr>
              <p:cNvSpPr>
                <a:spLocks noGrp="1"/>
              </p:cNvSpPr>
              <p:nvPr>
                <p:ph type="body" sz="quarter" idx="17"/>
              </p:nvPr>
            </p:nvSpPr>
            <p:spPr/>
            <p:txBody>
              <a:bodyPr/>
              <a:lstStyle/>
              <a:p>
                <a:pPr>
                  <a:spcAft>
                    <a:spcPts val="3600"/>
                  </a:spcAft>
                </a:pPr>
                <a:r>
                  <a:rPr lang="en-AU" dirty="0">
                    <a:latin typeface="+mn-lt"/>
                  </a:rPr>
                  <a:t>An </a:t>
                </a:r>
                <a:r>
                  <a:rPr lang="en-AU" b="1" dirty="0">
                    <a:latin typeface="+mn-lt"/>
                  </a:rPr>
                  <a:t>independent variable</a:t>
                </a:r>
                <a:r>
                  <a:rPr lang="en-AU" dirty="0">
                    <a:latin typeface="+mn-lt"/>
                  </a:rPr>
                  <a:t> is a </a:t>
                </a:r>
                <a:r>
                  <a:rPr lang="en-AU" dirty="0">
                    <a:effectLst/>
                    <a:latin typeface="+mn-lt"/>
                  </a:rPr>
                  <a:t>variable used to represent values in the domain (input values) of a function. Generally represented on the horizontal axis of a graph.</a:t>
                </a:r>
                <a:endParaRPr lang="en-AU" dirty="0">
                  <a:latin typeface="+mn-lt"/>
                </a:endParaRPr>
              </a:p>
              <a:p>
                <a:pPr>
                  <a:spcAft>
                    <a:spcPts val="3600"/>
                  </a:spcAft>
                </a:pPr>
                <a:r>
                  <a:rPr lang="en-AU" dirty="0">
                    <a:latin typeface="+mn-lt"/>
                  </a:rPr>
                  <a:t>A </a:t>
                </a:r>
                <a:r>
                  <a:rPr lang="en-AU" b="1" dirty="0">
                    <a:latin typeface="+mn-lt"/>
                  </a:rPr>
                  <a:t>dependent variable </a:t>
                </a:r>
                <a:r>
                  <a:rPr lang="en-AU" dirty="0">
                    <a:latin typeface="+mn-lt"/>
                  </a:rPr>
                  <a:t>is a </a:t>
                </a:r>
                <a:r>
                  <a:rPr lang="en-AU" dirty="0">
                    <a:effectLst/>
                    <a:latin typeface="+mn-lt"/>
                  </a:rPr>
                  <a:t>variable used to represent the output values of a function. A dependent variable is generally represented on the vertical axis of a graph.</a:t>
                </a:r>
                <a:endParaRPr lang="en-AU" dirty="0">
                  <a:latin typeface="+mn-lt"/>
                </a:endParaRPr>
              </a:p>
              <a:p>
                <a:pPr>
                  <a:spcAft>
                    <a:spcPts val="3600"/>
                  </a:spcAft>
                </a:pPr>
                <a:r>
                  <a:rPr lang="en-AU" dirty="0">
                    <a:latin typeface="+mn-lt"/>
                  </a:rPr>
                  <a:t>For a function,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n-lt"/>
                  </a:rPr>
                  <a:t>, </a:t>
                </a:r>
                <a14:m>
                  <m:oMath xmlns:m="http://schemas.openxmlformats.org/officeDocument/2006/math">
                    <m:r>
                      <a:rPr lang="en-AU" b="0" i="1" smtClean="0">
                        <a:latin typeface="Cambria Math" panose="02040503050406030204" pitchFamily="18" charset="0"/>
                      </a:rPr>
                      <m:t>𝑥</m:t>
                    </m:r>
                  </m:oMath>
                </a14:m>
                <a:r>
                  <a:rPr lang="en-AU" dirty="0">
                    <a:latin typeface="+mn-lt"/>
                  </a:rPr>
                  <a:t> is the independent variable (input values) and </a:t>
                </a:r>
                <a14:m>
                  <m:oMath xmlns:m="http://schemas.openxmlformats.org/officeDocument/2006/math">
                    <m:r>
                      <a:rPr lang="en-AU" b="0" i="1" smtClean="0">
                        <a:latin typeface="Cambria Math" panose="02040503050406030204" pitchFamily="18" charset="0"/>
                      </a:rPr>
                      <m:t>𝑓</m:t>
                    </m:r>
                    <m:r>
                      <a:rPr lang="en-AU" b="0" i="1" smtClean="0">
                        <a:latin typeface="Cambria Math" panose="02040503050406030204" pitchFamily="18" charset="0"/>
                      </a:rPr>
                      <m:t>(</m:t>
                    </m:r>
                    <m:r>
                      <a:rPr lang="en-AU" b="0" i="1" smtClean="0">
                        <a:latin typeface="Cambria Math" panose="02040503050406030204" pitchFamily="18" charset="0"/>
                      </a:rPr>
                      <m:t>𝑥</m:t>
                    </m:r>
                    <m:r>
                      <a:rPr lang="en-AU" b="0" i="1" smtClean="0">
                        <a:latin typeface="Cambria Math" panose="02040503050406030204" pitchFamily="18" charset="0"/>
                      </a:rPr>
                      <m:t>)</m:t>
                    </m:r>
                  </m:oMath>
                </a14:m>
                <a:r>
                  <a:rPr lang="en-AU" dirty="0">
                    <a:latin typeface="+mn-lt"/>
                  </a:rPr>
                  <a:t> is the dependent variable.</a:t>
                </a:r>
              </a:p>
            </p:txBody>
          </p:sp>
        </mc:Choice>
        <mc:Fallback xmlns="">
          <p:sp>
            <p:nvSpPr>
              <p:cNvPr id="5" name="Text Placeholder 4">
                <a:extLst>
                  <a:ext uri="{FF2B5EF4-FFF2-40B4-BE49-F238E27FC236}">
                    <a16:creationId xmlns:a16="http://schemas.microsoft.com/office/drawing/2014/main" id="{9CD4E3BD-1878-3074-5998-4FA5FF43982C}"/>
                  </a:ext>
                </a:extLst>
              </p:cNvPr>
              <p:cNvSpPr>
                <a:spLocks noGrp="1" noRot="1" noChangeAspect="1" noMove="1" noResize="1" noEditPoints="1" noAdjustHandles="1" noChangeArrowheads="1" noChangeShapeType="1" noTextEdit="1"/>
              </p:cNvSpPr>
              <p:nvPr>
                <p:ph type="body" sz="quarter" idx="17"/>
              </p:nvPr>
            </p:nvSpPr>
            <p:spPr>
              <a:blipFill>
                <a:blip r:embed="rId2"/>
                <a:stretch>
                  <a:fillRect l="-1327"/>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C8CFC5CA-1B38-DEBD-5D49-4AA1A373CA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92703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EA0A5A-5167-B6D0-C2C1-6895DAE50616}"/>
              </a:ext>
            </a:extLst>
          </p:cNvPr>
          <p:cNvSpPr>
            <a:spLocks noGrp="1"/>
          </p:cNvSpPr>
          <p:nvPr>
            <p:ph type="title"/>
          </p:nvPr>
        </p:nvSpPr>
        <p:spPr/>
        <p:txBody>
          <a:bodyPr/>
          <a:lstStyle/>
          <a:p>
            <a:r>
              <a:rPr lang="en-AU" dirty="0">
                <a:latin typeface="+mj-lt"/>
              </a:rPr>
              <a:t>Frayer diagram</a:t>
            </a:r>
          </a:p>
        </p:txBody>
      </p:sp>
      <p:sp>
        <p:nvSpPr>
          <p:cNvPr id="4" name="Text Placeholder 3">
            <a:extLst>
              <a:ext uri="{FF2B5EF4-FFF2-40B4-BE49-F238E27FC236}">
                <a16:creationId xmlns:a16="http://schemas.microsoft.com/office/drawing/2014/main" id="{80CBE763-6D3F-746B-C6CD-E3FCD3ECC7C6}"/>
              </a:ext>
              <a:ext uri="{C183D7F6-B498-43B3-948B-1728B52AA6E4}">
                <adec:decorative xmlns:adec="http://schemas.microsoft.com/office/drawing/2017/decorative" val="1"/>
              </a:ext>
            </a:extLst>
          </p:cNvPr>
          <p:cNvSpPr>
            <a:spLocks noGrp="1"/>
          </p:cNvSpPr>
          <p:nvPr>
            <p:ph type="body" sz="quarter" idx="18"/>
          </p:nvPr>
        </p:nvSpPr>
        <p:spPr/>
        <p:txBody>
          <a:bodyPr/>
          <a:lstStyle/>
          <a:p>
            <a:r>
              <a:rPr lang="en-AU" dirty="0">
                <a:latin typeface="+mj-lt"/>
              </a:rPr>
              <a:t>Functions</a:t>
            </a:r>
          </a:p>
        </p:txBody>
      </p:sp>
      <p:grpSp>
        <p:nvGrpSpPr>
          <p:cNvPr id="16" name="Group 15" descr="A Frayer diagram titled 'Function' for students to view.">
            <a:extLst>
              <a:ext uri="{FF2B5EF4-FFF2-40B4-BE49-F238E27FC236}">
                <a16:creationId xmlns:a16="http://schemas.microsoft.com/office/drawing/2014/main" id="{991955A5-AA19-0B17-0E83-F9F0A3566E41}"/>
              </a:ext>
            </a:extLst>
          </p:cNvPr>
          <p:cNvGrpSpPr/>
          <p:nvPr/>
        </p:nvGrpSpPr>
        <p:grpSpPr>
          <a:xfrm>
            <a:off x="1896941" y="1566683"/>
            <a:ext cx="8398121" cy="4808236"/>
            <a:chOff x="1544407" y="1108555"/>
            <a:chExt cx="9198995" cy="5266768"/>
          </a:xfrm>
        </p:grpSpPr>
        <p:sp>
          <p:nvSpPr>
            <p:cNvPr id="6" name="Google Shape;72;p15">
              <a:extLst>
                <a:ext uri="{FF2B5EF4-FFF2-40B4-BE49-F238E27FC236}">
                  <a16:creationId xmlns:a16="http://schemas.microsoft.com/office/drawing/2014/main" id="{60ACB41E-8BB4-5654-0D83-7F5EC8D62917}"/>
                </a:ext>
                <a:ext uri="{C183D7F6-B498-43B3-948B-1728B52AA6E4}">
                  <adec:decorative xmlns:adec="http://schemas.microsoft.com/office/drawing/2017/decorative" val="1"/>
                </a:ext>
              </a:extLst>
            </p:cNvPr>
            <p:cNvSpPr/>
            <p:nvPr/>
          </p:nvSpPr>
          <p:spPr>
            <a:xfrm rot="16200000">
              <a:off x="2557554" y="110524"/>
              <a:ext cx="2525626" cy="4551266"/>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cs typeface="Arial" panose="020B0604020202020204" pitchFamily="34" charset="0"/>
              </a:endParaRPr>
            </a:p>
          </p:txBody>
        </p:sp>
        <p:sp>
          <p:nvSpPr>
            <p:cNvPr id="7" name="Google Shape;73;p15">
              <a:extLst>
                <a:ext uri="{FF2B5EF4-FFF2-40B4-BE49-F238E27FC236}">
                  <a16:creationId xmlns:a16="http://schemas.microsoft.com/office/drawing/2014/main" id="{915E303E-5EF6-A915-BB48-BF1079323DE6}"/>
                </a:ext>
              </a:extLst>
            </p:cNvPr>
            <p:cNvSpPr txBox="1"/>
            <p:nvPr/>
          </p:nvSpPr>
          <p:spPr>
            <a:xfrm>
              <a:off x="1544734" y="1123579"/>
              <a:ext cx="4551266" cy="2022942"/>
            </a:xfrm>
            <a:prstGeom prst="rect">
              <a:avLst/>
            </a:prstGeom>
            <a:noFill/>
            <a:ln>
              <a:noFill/>
            </a:ln>
          </p:spPr>
          <p:txBody>
            <a:bodyPr spcFirstLastPara="1" wrap="square" lIns="151700" tIns="360000" rIns="151700" bIns="151700" anchor="t" anchorCtr="0">
              <a:noAutofit/>
            </a:bodyPr>
            <a:lstStyle/>
            <a:p>
              <a:pPr marL="479988">
                <a:lnSpc>
                  <a:spcPct val="90000"/>
                </a:lnSpc>
                <a:buClr>
                  <a:srgbClr val="1E4E79"/>
                </a:buClr>
                <a:buSzPts val="1600"/>
              </a:pPr>
              <a:r>
                <a:rPr lang="en" sz="2000" b="1" dirty="0">
                  <a:latin typeface="+mj-lt"/>
                  <a:ea typeface="Calibri"/>
                  <a:cs typeface="Arial" panose="020B0604020202020204" pitchFamily="34" charset="0"/>
                  <a:sym typeface="Calibri"/>
                </a:rPr>
                <a:t>Definition</a:t>
              </a:r>
            </a:p>
            <a:p>
              <a:pPr marL="479988">
                <a:lnSpc>
                  <a:spcPct val="114000"/>
                </a:lnSpc>
                <a:spcAft>
                  <a:spcPts val="600"/>
                </a:spcAft>
                <a:buClr>
                  <a:srgbClr val="1E4E79"/>
                </a:buClr>
                <a:buSzPts val="1600"/>
              </a:pPr>
              <a:endParaRPr sz="1800" dirty="0">
                <a:cs typeface="Arial" panose="020B0604020202020204" pitchFamily="34" charset="0"/>
              </a:endParaRPr>
            </a:p>
          </p:txBody>
        </p:sp>
        <p:sp>
          <p:nvSpPr>
            <p:cNvPr id="8" name="Google Shape;74;p15">
              <a:extLst>
                <a:ext uri="{FF2B5EF4-FFF2-40B4-BE49-F238E27FC236}">
                  <a16:creationId xmlns:a16="http://schemas.microsoft.com/office/drawing/2014/main" id="{29D24935-BB44-E0B7-4D6C-96A08C3D107F}"/>
                </a:ext>
                <a:ext uri="{C183D7F6-B498-43B3-948B-1728B52AA6E4}">
                  <adec:decorative xmlns:adec="http://schemas.microsoft.com/office/drawing/2017/decorative" val="1"/>
                </a:ext>
              </a:extLst>
            </p:cNvPr>
            <p:cNvSpPr/>
            <p:nvPr/>
          </p:nvSpPr>
          <p:spPr>
            <a:xfrm>
              <a:off x="6246099" y="1108555"/>
              <a:ext cx="4497303" cy="2527829"/>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cs typeface="Arial" panose="020B0604020202020204" pitchFamily="34" charset="0"/>
                <a:sym typeface="Calibri"/>
              </a:endParaRPr>
            </a:p>
          </p:txBody>
        </p:sp>
        <p:sp>
          <p:nvSpPr>
            <p:cNvPr id="9" name="Google Shape;75;p15">
              <a:extLst>
                <a:ext uri="{FF2B5EF4-FFF2-40B4-BE49-F238E27FC236}">
                  <a16:creationId xmlns:a16="http://schemas.microsoft.com/office/drawing/2014/main" id="{91C19C6D-A5BE-944D-8CCA-A93EA75E25DF}"/>
                </a:ext>
              </a:extLst>
            </p:cNvPr>
            <p:cNvSpPr txBox="1"/>
            <p:nvPr/>
          </p:nvSpPr>
          <p:spPr>
            <a:xfrm>
              <a:off x="6246099" y="1108555"/>
              <a:ext cx="4497303" cy="2080650"/>
            </a:xfrm>
            <a:prstGeom prst="rect">
              <a:avLst/>
            </a:prstGeom>
            <a:noFill/>
            <a:ln>
              <a:noFill/>
            </a:ln>
          </p:spPr>
          <p:txBody>
            <a:bodyPr spcFirstLastPara="1" wrap="square" lIns="0" tIns="360000" rIns="170667" bIns="170667" anchor="t" anchorCtr="0">
              <a:noAutofit/>
            </a:bodyPr>
            <a:lstStyle/>
            <a:p>
              <a:pPr marL="479988">
                <a:lnSpc>
                  <a:spcPct val="90000"/>
                </a:lnSpc>
                <a:buClr>
                  <a:srgbClr val="1E4E79"/>
                </a:buClr>
                <a:buSzPts val="1800"/>
              </a:pPr>
              <a:r>
                <a:rPr lang="en" sz="2000" b="1" dirty="0">
                  <a:latin typeface="+mj-lt"/>
                  <a:ea typeface="Calibri"/>
                  <a:cs typeface="Arial" panose="020B0604020202020204" pitchFamily="34" charset="0"/>
                  <a:sym typeface="Calibri"/>
                </a:rPr>
                <a:t>Facts/Characteristics</a:t>
              </a:r>
            </a:p>
            <a:p>
              <a:pPr marL="479988" marR="0" lvl="0" indent="0" algn="l" defTabSz="609585" rtl="0" eaLnBrk="1" fontAlgn="auto" latinLnBrk="0" hangingPunct="1">
                <a:lnSpc>
                  <a:spcPct val="114000"/>
                </a:lnSpc>
                <a:spcBef>
                  <a:spcPts val="0"/>
                </a:spcBef>
                <a:spcAft>
                  <a:spcPts val="600"/>
                </a:spcAft>
                <a:buClr>
                  <a:srgbClr val="1E4E79"/>
                </a:buClr>
                <a:buSzPts val="1600"/>
                <a:buFontTx/>
                <a:buNone/>
                <a:tabLst/>
                <a:defRPr/>
              </a:pPr>
              <a:endParaRPr kumimoji="0" lang="en-AU" sz="1800" b="0" i="0" u="none" strike="noStrike" kern="1200" cap="none" spc="0" normalizeH="0" baseline="0" noProof="0" dirty="0">
                <a:ln>
                  <a:noFill/>
                </a:ln>
                <a:solidFill>
                  <a:srgbClr val="22272B"/>
                </a:solidFill>
                <a:effectLst/>
                <a:uLnTx/>
                <a:uFillTx/>
                <a:ea typeface="+mn-ea"/>
                <a:cs typeface="Arial" panose="020B0604020202020204" pitchFamily="34" charset="0"/>
              </a:endParaRPr>
            </a:p>
          </p:txBody>
        </p:sp>
        <p:sp>
          <p:nvSpPr>
            <p:cNvPr id="10" name="Google Shape;76;p15">
              <a:extLst>
                <a:ext uri="{FF2B5EF4-FFF2-40B4-BE49-F238E27FC236}">
                  <a16:creationId xmlns:a16="http://schemas.microsoft.com/office/drawing/2014/main" id="{BE27A8B0-124C-86D4-3818-17696792EC04}"/>
                </a:ext>
                <a:ext uri="{C183D7F6-B498-43B3-948B-1728B52AA6E4}">
                  <adec:decorative xmlns:adec="http://schemas.microsoft.com/office/drawing/2017/decorative" val="1"/>
                </a:ext>
              </a:extLst>
            </p:cNvPr>
            <p:cNvSpPr/>
            <p:nvPr/>
          </p:nvSpPr>
          <p:spPr>
            <a:xfrm rot="10800000">
              <a:off x="1544407" y="3743239"/>
              <a:ext cx="4551266" cy="263208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latin typeface="+mj-lt"/>
                <a:cs typeface="Arial" panose="020B0604020202020204" pitchFamily="34" charset="0"/>
              </a:endParaRPr>
            </a:p>
          </p:txBody>
        </p:sp>
        <p:sp>
          <p:nvSpPr>
            <p:cNvPr id="11" name="Google Shape;77;p15">
              <a:extLst>
                <a:ext uri="{FF2B5EF4-FFF2-40B4-BE49-F238E27FC236}">
                  <a16:creationId xmlns:a16="http://schemas.microsoft.com/office/drawing/2014/main" id="{725F15C3-5C62-6B97-695D-C187F01CB9BC}"/>
                </a:ext>
              </a:extLst>
            </p:cNvPr>
            <p:cNvSpPr txBox="1"/>
            <p:nvPr/>
          </p:nvSpPr>
          <p:spPr>
            <a:xfrm>
              <a:off x="1544734" y="3739405"/>
              <a:ext cx="4551266" cy="2635516"/>
            </a:xfrm>
            <a:prstGeom prst="rect">
              <a:avLst/>
            </a:prstGeom>
            <a:noFill/>
            <a:ln>
              <a:noFill/>
            </a:ln>
          </p:spPr>
          <p:txBody>
            <a:bodyPr spcFirstLastPara="1" wrap="square" lIns="151700" tIns="720000" rIns="151700" bIns="151700" anchor="t" anchorCtr="0">
              <a:noAutofit/>
            </a:bodyPr>
            <a:lstStyle/>
            <a:p>
              <a:pPr marL="479988">
                <a:buClr>
                  <a:srgbClr val="1E4E79"/>
                </a:buClr>
                <a:buSzPts val="1600"/>
              </a:pPr>
              <a:r>
                <a:rPr lang="en" sz="2000" b="1" dirty="0">
                  <a:latin typeface="+mj-lt"/>
                  <a:ea typeface="Calibri"/>
                  <a:cs typeface="Arial" panose="020B0604020202020204" pitchFamily="34" charset="0"/>
                  <a:sym typeface="Calibri"/>
                </a:rPr>
                <a:t>Examples</a:t>
              </a:r>
            </a:p>
            <a:p>
              <a:pPr marL="479988" marR="0" lvl="0" indent="0" algn="l" defTabSz="609585" rtl="0" eaLnBrk="1" fontAlgn="auto" latinLnBrk="0" hangingPunct="1">
                <a:lnSpc>
                  <a:spcPct val="114000"/>
                </a:lnSpc>
                <a:spcBef>
                  <a:spcPts val="0"/>
                </a:spcBef>
                <a:spcAft>
                  <a:spcPts val="600"/>
                </a:spcAft>
                <a:buClr>
                  <a:srgbClr val="1E4E79"/>
                </a:buClr>
                <a:buSzPts val="1600"/>
                <a:buFontTx/>
                <a:buNone/>
                <a:tabLst/>
                <a:defRPr/>
              </a:pPr>
              <a:endParaRPr sz="2000" dirty="0">
                <a:ea typeface="Calibri"/>
                <a:cs typeface="Arial" panose="020B0604020202020204" pitchFamily="34" charset="0"/>
                <a:sym typeface="Calibri"/>
              </a:endParaRPr>
            </a:p>
          </p:txBody>
        </p:sp>
        <p:sp>
          <p:nvSpPr>
            <p:cNvPr id="12" name="Google Shape;78;p15">
              <a:extLst>
                <a:ext uri="{FF2B5EF4-FFF2-40B4-BE49-F238E27FC236}">
                  <a16:creationId xmlns:a16="http://schemas.microsoft.com/office/drawing/2014/main" id="{F302D5DA-5031-327F-EEFE-3BC813295BCF}"/>
                </a:ext>
                <a:ext uri="{C183D7F6-B498-43B3-948B-1728B52AA6E4}">
                  <adec:decorative xmlns:adec="http://schemas.microsoft.com/office/drawing/2017/decorative" val="1"/>
                </a:ext>
              </a:extLst>
            </p:cNvPr>
            <p:cNvSpPr/>
            <p:nvPr/>
          </p:nvSpPr>
          <p:spPr>
            <a:xfrm rot="5400000">
              <a:off x="7180527" y="2817690"/>
              <a:ext cx="2628413" cy="4483354"/>
            </a:xfrm>
            <a:prstGeom prst="round1Rect">
              <a:avLst>
                <a:gd name="adj" fmla="val 16667"/>
              </a:avLst>
            </a:prstGeom>
            <a:solidFill>
              <a:srgbClr val="E5F7FC"/>
            </a:solidFill>
            <a:ln w="19050" cap="rnd" cmpd="sng">
              <a:solidFill>
                <a:schemeClr val="bg1"/>
              </a:solidFill>
              <a:prstDash val="dot"/>
              <a:round/>
              <a:headEnd type="none" w="sm" len="sm"/>
              <a:tailEnd type="none" w="sm" len="sm"/>
            </a:ln>
            <a:effectLst/>
          </p:spPr>
          <p:txBody>
            <a:bodyPr spcFirstLastPara="1" wrap="square" lIns="121900" tIns="121900" rIns="121900" bIns="121900" anchor="ctr" anchorCtr="0">
              <a:noAutofit/>
            </a:bodyPr>
            <a:lstStyle/>
            <a:p>
              <a:endParaRPr sz="3200" dirty="0">
                <a:latin typeface="+mj-lt"/>
                <a:cs typeface="Arial" panose="020B0604020202020204" pitchFamily="34" charset="0"/>
              </a:endParaRPr>
            </a:p>
          </p:txBody>
        </p:sp>
        <p:sp>
          <p:nvSpPr>
            <p:cNvPr id="13" name="Google Shape;79;p15">
              <a:extLst>
                <a:ext uri="{FF2B5EF4-FFF2-40B4-BE49-F238E27FC236}">
                  <a16:creationId xmlns:a16="http://schemas.microsoft.com/office/drawing/2014/main" id="{A124C848-1E4E-E105-850C-331451F77404}"/>
                </a:ext>
              </a:extLst>
            </p:cNvPr>
            <p:cNvSpPr txBox="1"/>
            <p:nvPr/>
          </p:nvSpPr>
          <p:spPr>
            <a:xfrm>
              <a:off x="6252970" y="3741129"/>
              <a:ext cx="4483354" cy="2632085"/>
            </a:xfrm>
            <a:prstGeom prst="rect">
              <a:avLst/>
            </a:prstGeom>
            <a:noFill/>
            <a:ln>
              <a:noFill/>
            </a:ln>
          </p:spPr>
          <p:txBody>
            <a:bodyPr spcFirstLastPara="1" wrap="square" lIns="0" tIns="720000" rIns="151700" bIns="151700" anchor="t" anchorCtr="0">
              <a:noAutofit/>
            </a:bodyPr>
            <a:lstStyle/>
            <a:p>
              <a:pPr marL="479988">
                <a:lnSpc>
                  <a:spcPct val="114000"/>
                </a:lnSpc>
                <a:spcAft>
                  <a:spcPts val="600"/>
                </a:spcAft>
                <a:buClr>
                  <a:srgbClr val="1E4E79"/>
                </a:buClr>
                <a:buSzPts val="1600"/>
              </a:pPr>
              <a:r>
                <a:rPr lang="en" sz="2000" b="1" dirty="0">
                  <a:latin typeface="+mj-lt"/>
                  <a:ea typeface="Calibri"/>
                  <a:cs typeface="Arial" panose="020B0604020202020204" pitchFamily="34" charset="0"/>
                  <a:sym typeface="Calibri"/>
                </a:rPr>
                <a:t>Non-examples</a:t>
              </a:r>
              <a:br>
                <a:rPr lang="en" sz="2000" b="1" dirty="0">
                  <a:latin typeface="+mj-lt"/>
                  <a:ea typeface="Calibri"/>
                  <a:cs typeface="Arial" panose="020B0604020202020204" pitchFamily="34" charset="0"/>
                  <a:sym typeface="Calibri"/>
                </a:rPr>
              </a:br>
              <a:endParaRPr lang="en-AU" sz="1800" dirty="0">
                <a:cs typeface="Arial" panose="020B0604020202020204" pitchFamily="34" charset="0"/>
              </a:endParaRPr>
            </a:p>
          </p:txBody>
        </p:sp>
        <p:sp>
          <p:nvSpPr>
            <p:cNvPr id="14" name="Google Shape;80;p15">
              <a:extLst>
                <a:ext uri="{FF2B5EF4-FFF2-40B4-BE49-F238E27FC236}">
                  <a16:creationId xmlns:a16="http://schemas.microsoft.com/office/drawing/2014/main" id="{798333BD-4331-1DDC-8DD1-A5741FA563B1}"/>
                </a:ext>
                <a:ext uri="{C183D7F6-B498-43B3-948B-1728B52AA6E4}">
                  <adec:decorative xmlns:adec="http://schemas.microsoft.com/office/drawing/2017/decorative" val="1"/>
                </a:ext>
              </a:extLst>
            </p:cNvPr>
            <p:cNvSpPr/>
            <p:nvPr/>
          </p:nvSpPr>
          <p:spPr>
            <a:xfrm>
              <a:off x="4860973" y="3189565"/>
              <a:ext cx="2594640" cy="1039985"/>
            </a:xfrm>
            <a:prstGeom prst="roundRect">
              <a:avLst>
                <a:gd name="adj" fmla="val 16667"/>
              </a:avLst>
            </a:prstGeom>
            <a:solidFill>
              <a:schemeClr val="bg1"/>
            </a:solidFill>
            <a:ln w="38100" cap="flat" cmpd="sng">
              <a:solidFill>
                <a:schemeClr val="tx1"/>
              </a:solidFill>
              <a:prstDash val="solid"/>
              <a:miter lim="800000"/>
              <a:headEnd type="none" w="sm" len="sm"/>
              <a:tailEnd type="none" w="sm" len="sm"/>
            </a:ln>
          </p:spPr>
          <p:txBody>
            <a:bodyPr spcFirstLastPara="1" wrap="square" lIns="79125" tIns="39550" rIns="79125" bIns="39550" anchor="ctr" anchorCtr="0">
              <a:noAutofit/>
            </a:bodyPr>
            <a:lstStyle/>
            <a:p>
              <a:pPr algn="ctr">
                <a:buClr>
                  <a:srgbClr val="000000"/>
                </a:buClr>
              </a:pPr>
              <a:endParaRPr sz="2000" b="1" dirty="0">
                <a:latin typeface="Arial" panose="020B0604020202020204" pitchFamily="34" charset="0"/>
                <a:cs typeface="Arial" panose="020B0604020202020204" pitchFamily="34" charset="0"/>
              </a:endParaRPr>
            </a:p>
          </p:txBody>
        </p:sp>
        <p:sp>
          <p:nvSpPr>
            <p:cNvPr id="15" name="Google Shape;81;p15">
              <a:extLst>
                <a:ext uri="{FF2B5EF4-FFF2-40B4-BE49-F238E27FC236}">
                  <a16:creationId xmlns:a16="http://schemas.microsoft.com/office/drawing/2014/main" id="{A9E5BBFD-3065-7CAC-D88D-59F6BF4F02EF}"/>
                </a:ext>
              </a:extLst>
            </p:cNvPr>
            <p:cNvSpPr txBox="1"/>
            <p:nvPr/>
          </p:nvSpPr>
          <p:spPr>
            <a:xfrm>
              <a:off x="4911722" y="3240790"/>
              <a:ext cx="2492955" cy="937932"/>
            </a:xfrm>
            <a:prstGeom prst="rect">
              <a:avLst/>
            </a:prstGeom>
            <a:noFill/>
            <a:ln>
              <a:noFill/>
            </a:ln>
          </p:spPr>
          <p:txBody>
            <a:bodyPr spcFirstLastPara="1" wrap="square" lIns="101600" tIns="101600" rIns="101600" bIns="101600" anchor="ctr" anchorCtr="0">
              <a:noAutofit/>
            </a:bodyPr>
            <a:lstStyle/>
            <a:p>
              <a:pPr algn="ctr">
                <a:buClr>
                  <a:srgbClr val="1E4E79"/>
                </a:buClr>
                <a:buSzPts val="2000"/>
              </a:pPr>
              <a:r>
                <a:rPr lang="en" b="1" dirty="0">
                  <a:latin typeface="+mj-lt"/>
                  <a:ea typeface="Calibri"/>
                  <a:cs typeface="Arial" panose="020B0604020202020204" pitchFamily="34" charset="0"/>
                  <a:sym typeface="Calibri"/>
                </a:rPr>
                <a:t>Function</a:t>
              </a:r>
              <a:endParaRPr dirty="0">
                <a:latin typeface="+mj-lt"/>
                <a:cs typeface="Arial" panose="020B0604020202020204" pitchFamily="34" charset="0"/>
              </a:endParaRPr>
            </a:p>
          </p:txBody>
        </p:sp>
      </p:grpSp>
      <p:sp>
        <p:nvSpPr>
          <p:cNvPr id="2" name="Slide Number Placeholder 1">
            <a:extLst>
              <a:ext uri="{FF2B5EF4-FFF2-40B4-BE49-F238E27FC236}">
                <a16:creationId xmlns:a16="http://schemas.microsoft.com/office/drawing/2014/main" id="{AD18E12C-DA20-D90B-0DE2-923108830F4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61593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D12300-D063-43DD-B1FA-29B3EBF8A0C7}">
  <ds:schemaRefs>
    <ds:schemaRef ds:uri="98740c54-966f-451d-a76c-e38eb7fddd55"/>
    <ds:schemaRef ds:uri="http://schemas.openxmlformats.org/package/2006/metadata/core-properties"/>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purl.org/dc/elements/1.1/"/>
    <ds:schemaRef ds:uri="http://schemas.microsoft.com/office/infopath/2007/PartnerControls"/>
    <ds:schemaRef ds:uri="094ce8ca-8c20-4eb0-bb23-b47a1c76b753"/>
  </ds:schemaRefs>
</ds:datastoreItem>
</file>

<file path=customXml/itemProps2.xml><?xml version="1.0" encoding="utf-8"?>
<ds:datastoreItem xmlns:ds="http://schemas.openxmlformats.org/officeDocument/2006/customXml" ds:itemID="{1B7B4C18-D658-4AF8-B534-27528FF1C8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AE52AD-BC05-4932-B06F-673F02ADAB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Mathematics MASTER 11-12 PowerPoint NEW (1)</Template>
  <TotalTime>24</TotalTime>
  <Words>873</Words>
  <Application>Microsoft Office PowerPoint</Application>
  <PresentationFormat>Widescreen</PresentationFormat>
  <Paragraphs>61</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Cambria Math</vt:lpstr>
      <vt:lpstr>Arial</vt:lpstr>
      <vt:lpstr>Public Sans</vt:lpstr>
      <vt:lpstr>Times New Roman</vt:lpstr>
      <vt:lpstr>Calibri</vt:lpstr>
      <vt:lpstr>NSWG Corporate</vt:lpstr>
      <vt:lpstr>Functions</vt:lpstr>
      <vt:lpstr>Learning intentions and success criteria</vt:lpstr>
      <vt:lpstr>Releasing responsibility</vt:lpstr>
      <vt:lpstr>Function definition</vt:lpstr>
      <vt:lpstr>Dependent and independent variables definition</vt:lpstr>
      <vt:lpstr>Frayer diagram</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Advanced – Unit 2 – Lesson 1 – Functions</dc:title>
  <dc:creator>NSW Department of Education</dc:creator>
  <cp:lastModifiedBy>Emily-May Norman</cp:lastModifiedBy>
  <cp:revision>1</cp:revision>
  <dcterms:created xsi:type="dcterms:W3CDTF">2025-07-21T06:19:28Z</dcterms:created>
  <dcterms:modified xsi:type="dcterms:W3CDTF">2025-08-01T04:02:39Z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2025-07-21T06:20:02Z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1cf88158-56eb-457d-a344-2fedc389607b</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