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15"/>
  </p:notesMasterIdLst>
  <p:handoutMasterIdLst>
    <p:handoutMasterId r:id="rId16"/>
  </p:handoutMasterIdLst>
  <p:sldIdLst>
    <p:sldId id="26505" r:id="rId5"/>
    <p:sldId id="26383" r:id="rId6"/>
    <p:sldId id="271" r:id="rId7"/>
    <p:sldId id="289" r:id="rId8"/>
    <p:sldId id="26525" r:id="rId9"/>
    <p:sldId id="26508" r:id="rId10"/>
    <p:sldId id="26526" r:id="rId11"/>
    <p:sldId id="26507" r:id="rId12"/>
    <p:sldId id="360" r:id="rId13"/>
    <p:sldId id="361" r:id="rId14"/>
  </p:sldIdLst>
  <p:sldSz cx="12192000" cy="6858000"/>
  <p:notesSz cx="6858000" cy="9144000"/>
  <p:embeddedFontLst>
    <p:embeddedFont>
      <p:font typeface="Cambria Math" panose="02040503050406030204" pitchFamily="18" charset="0"/>
      <p:regular r:id="rId17"/>
    </p:embeddedFont>
    <p:embeddedFont>
      <p:font typeface="Public Sans" pitchFamily="2" charset="0"/>
      <p:regular r:id="rId18"/>
      <p:bold r:id="rId19"/>
      <p:italic r:id="rId20"/>
      <p:boldItalic r:id="rId21"/>
    </p:embeddedFont>
    <p:embeddedFont>
      <p:font typeface="Public Sans Light" pitchFamily="2" charset="0"/>
      <p:regular r:id="rId22"/>
      <p:italic r:id="rId23"/>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81348674-354B-35B2-0F03-D86995682694}" name="Melinda Carrott" initials="MC" userId="S::Melinda.Carrott@det.nsw.edu.au::88766eb7-9fd0-4552-b4c4-a63bd0591da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AC6D8D-D37D-43D2-BF49-CD0EA3AD7AF4}" v="2" dt="2026-06-17T00:27:14.131"/>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93" autoAdjust="0"/>
    <p:restoredTop sz="86448" autoAdjust="0"/>
  </p:normalViewPr>
  <p:slideViewPr>
    <p:cSldViewPr snapToGrid="0">
      <p:cViewPr varScale="1">
        <p:scale>
          <a:sx n="87" d="100"/>
          <a:sy n="87" d="100"/>
        </p:scale>
        <p:origin x="168" y="68"/>
      </p:cViewPr>
      <p:guideLst>
        <p:guide orient="horz" pos="2160"/>
        <p:guide pos="3863"/>
      </p:guideLst>
    </p:cSldViewPr>
  </p:slideViewPr>
  <p:outlineViewPr>
    <p:cViewPr>
      <p:scale>
        <a:sx n="33" d="100"/>
        <a:sy n="33" d="100"/>
      </p:scale>
      <p:origin x="0" y="-19602"/>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5082" y="16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17/06/2026</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17/06/2026</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dirty="0"/>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348028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dirty="0"/>
          </a:p>
        </p:txBody>
      </p:sp>
    </p:spTree>
    <p:extLst>
      <p:ext uri="{BB962C8B-B14F-4D97-AF65-F5344CB8AC3E}">
        <p14:creationId xmlns:p14="http://schemas.microsoft.com/office/powerpoint/2010/main" val="961419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DA403-96B1-D6B1-0BAA-6C16FA2545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7E2B6B-26E1-2E78-4855-18D54759DD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9F2A5E-8EB7-C8F1-C02B-CA008FD2220B}"/>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57701D11-62F1-5600-6B44-2ABCAF2F130B}"/>
              </a:ext>
            </a:extLst>
          </p:cNvPr>
          <p:cNvSpPr>
            <a:spLocks noGrp="1"/>
          </p:cNvSpPr>
          <p:nvPr>
            <p:ph type="sldNum" sz="quarter" idx="5"/>
          </p:nvPr>
        </p:nvSpPr>
        <p:spPr/>
        <p:txBody>
          <a:bodyPr/>
          <a:lstStyle/>
          <a:p>
            <a:fld id="{B07158C4-A119-4B78-9DE8-A50001BC31DC}" type="slidenum">
              <a:rPr lang="en-AU" smtClean="0"/>
              <a:pPr/>
              <a:t>5</a:t>
            </a:fld>
            <a:endParaRPr lang="en-AU" dirty="0"/>
          </a:p>
        </p:txBody>
      </p:sp>
    </p:spTree>
    <p:extLst>
      <p:ext uri="{BB962C8B-B14F-4D97-AF65-F5344CB8AC3E}">
        <p14:creationId xmlns:p14="http://schemas.microsoft.com/office/powerpoint/2010/main" val="3807336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96CB-93F4-A534-9A09-E62D8D0FC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C9771-8B71-A815-47B2-80AD61CAA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F5A5D-52E1-3FF0-F117-A15B3B2C873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E2E415B-2D3E-DDCD-2327-3935E1E20996}"/>
              </a:ext>
            </a:extLst>
          </p:cNvPr>
          <p:cNvSpPr>
            <a:spLocks noGrp="1"/>
          </p:cNvSpPr>
          <p:nvPr>
            <p:ph type="sldNum" sz="quarter" idx="5"/>
          </p:nvPr>
        </p:nvSpPr>
        <p:spPr/>
        <p:txBody>
          <a:bodyPr/>
          <a:lstStyle/>
          <a:p>
            <a:fld id="{B07158C4-A119-4B78-9DE8-A50001BC31DC}" type="slidenum">
              <a:rPr lang="en-AU" smtClean="0"/>
              <a:pPr/>
              <a:t>6</a:t>
            </a:fld>
            <a:endParaRPr lang="en-AU" dirty="0"/>
          </a:p>
        </p:txBody>
      </p:sp>
    </p:spTree>
    <p:extLst>
      <p:ext uri="{BB962C8B-B14F-4D97-AF65-F5344CB8AC3E}">
        <p14:creationId xmlns:p14="http://schemas.microsoft.com/office/powerpoint/2010/main" val="4135182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58E19-7B9E-9D20-75CC-3897DAA86D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75F44-63A2-78AA-E7B5-5426ECDFD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7100D6-76F9-0FB3-65C4-E133BFB25BD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917AD0CD-94BB-40BD-107C-B60AC853F994}"/>
              </a:ext>
            </a:extLst>
          </p:cNvPr>
          <p:cNvSpPr>
            <a:spLocks noGrp="1"/>
          </p:cNvSpPr>
          <p:nvPr>
            <p:ph type="sldNum" sz="quarter" idx="5"/>
          </p:nvPr>
        </p:nvSpPr>
        <p:spPr/>
        <p:txBody>
          <a:bodyPr/>
          <a:lstStyle/>
          <a:p>
            <a:fld id="{B07158C4-A119-4B78-9DE8-A50001BC31DC}" type="slidenum">
              <a:rPr lang="en-AU" smtClean="0"/>
              <a:pPr/>
              <a:t>8</a:t>
            </a:fld>
            <a:endParaRPr lang="en-AU" dirty="0"/>
          </a:p>
        </p:txBody>
      </p:sp>
    </p:spTree>
    <p:extLst>
      <p:ext uri="{BB962C8B-B14F-4D97-AF65-F5344CB8AC3E}">
        <p14:creationId xmlns:p14="http://schemas.microsoft.com/office/powerpoint/2010/main" val="2998195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dirty="0"/>
          </a:p>
        </p:txBody>
      </p:sp>
    </p:spTree>
    <p:extLst>
      <p:ext uri="{BB962C8B-B14F-4D97-AF65-F5344CB8AC3E}">
        <p14:creationId xmlns:p14="http://schemas.microsoft.com/office/powerpoint/2010/main" val="2285575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dirty="0"/>
          </a:p>
        </p:txBody>
      </p:sp>
    </p:spTree>
    <p:extLst>
      <p:ext uri="{BB962C8B-B14F-4D97-AF65-F5344CB8AC3E}">
        <p14:creationId xmlns:p14="http://schemas.microsoft.com/office/powerpoint/2010/main" val="18105351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dirty="0"/>
              <a:t>Click icon to add picture</a:t>
            </a:r>
            <a:endParaRPr lang="en-AU" dirty="0"/>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dirty="0"/>
              <a:t>Click icon to add picture</a:t>
            </a:r>
            <a:endParaRPr lang="en-AU" dirty="0"/>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nsw.gov.au/education-and-training/nesa/copyright"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advance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www.nsw.gov.au/education-and-training/nes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t>Differentiating cosecant, secant and cotangent functions</a:t>
            </a: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Advanced – Stage 6 (Year 12)</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Further differentiation, modelling and graphing</a:t>
            </a:r>
          </a:p>
        </p:txBody>
      </p:sp>
      <p:pic>
        <p:nvPicPr>
          <p:cNvPr id="5" name="Picture Placeholder 4" descr="student writing on a whiteboard">
            <a:extLst>
              <a:ext uri="{FF2B5EF4-FFF2-40B4-BE49-F238E27FC236}">
                <a16:creationId xmlns:a16="http://schemas.microsoft.com/office/drawing/2014/main" id="{44CFF12D-A746-BAF9-7E58-4E40EC980205}"/>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2026</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nSpc>
                <a:spcPct val="150000"/>
              </a:lnSpc>
              <a:spcAft>
                <a:spcPts val="600"/>
              </a:spcAft>
            </a:pPr>
            <a:r>
              <a:rPr lang="en-AU" sz="1200" dirty="0">
                <a:solidFill>
                  <a:schemeClr val="bg1"/>
                </a:solidFill>
              </a:rPr>
              <a:t>This license allows you to share and adapt the material for any purpose, even commercially.</a:t>
            </a:r>
          </a:p>
          <a:p>
            <a:pPr>
              <a:lnSpc>
                <a:spcPct val="150000"/>
              </a:lnSpc>
              <a:spcAft>
                <a:spcPts val="600"/>
              </a:spcAft>
            </a:pPr>
            <a:r>
              <a:rPr lang="en-AU" sz="1200" dirty="0">
                <a:solidFill>
                  <a:schemeClr val="bg1"/>
                </a:solidFill>
              </a:rPr>
              <a:t>Attribution should be given to © State of New South Wales (Department of Education), 2026.</a:t>
            </a:r>
          </a:p>
          <a:p>
            <a:pPr>
              <a:lnSpc>
                <a:spcPct val="150000"/>
              </a:lnSpc>
            </a:pPr>
            <a:r>
              <a:rPr lang="en-AU" sz="1200" dirty="0">
                <a:solidFill>
                  <a:schemeClr val="bg1"/>
                </a:solidFill>
              </a:rPr>
              <a:t>Material in this resource not available under a Creative Commons license:</a:t>
            </a:r>
          </a:p>
          <a:p>
            <a:pPr marL="171450" indent="-171450">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nSpc>
                <a:spcPct val="150000"/>
              </a:lnSpc>
              <a:spcBef>
                <a:spcPts val="1200"/>
              </a:spcBef>
              <a:spcAft>
                <a:spcPts val="600"/>
              </a:spcAft>
            </a:pPr>
            <a:r>
              <a:rPr lang="en-AU" sz="1200" b="1" dirty="0">
                <a:solidFill>
                  <a:schemeClr val="bg1"/>
                </a:solidFill>
              </a:rPr>
              <a:t>Links to third-party material and websites</a:t>
            </a:r>
          </a:p>
          <a:p>
            <a:pPr>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i="1" dirty="0" err="1">
                <a:solidFill>
                  <a:schemeClr val="bg1"/>
                </a:solidFill>
              </a:rPr>
              <a:t>Cth</a:t>
            </a:r>
            <a:r>
              <a:rPr lang="en-AU" sz="1200" i="1" dirty="0">
                <a:solidFill>
                  <a:schemeClr val="bg1"/>
                </a:solidFill>
              </a:rPr>
              <a:t>). </a:t>
            </a:r>
            <a:r>
              <a:rPr lang="en-AU" sz="1200" dirty="0">
                <a:solidFill>
                  <a:schemeClr val="bg1"/>
                </a:solidFill>
              </a:rPr>
              <a:t>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348242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Learning intention</a:t>
                </a:r>
                <a:endParaRPr lang="en-AU" sz="2000" b="1" dirty="0">
                  <a:solidFill>
                    <a:schemeClr val="accent1"/>
                  </a:solidFill>
                  <a:latin typeface="+mj-lt"/>
                  <a:ea typeface="+mn-lt"/>
                  <a:cs typeface="Arial" panose="020B0604020202020204" pitchFamily="34" charset="0"/>
                </a:endParaRPr>
              </a:p>
              <a:p>
                <a:pPr marL="342900" lvl="0" indent="-342900">
                  <a:lnSpc>
                    <a:spcPct val="150000"/>
                  </a:lnSpc>
                  <a:spcBef>
                    <a:spcPts val="600"/>
                  </a:spcBef>
                  <a:spcAft>
                    <a:spcPts val="600"/>
                  </a:spcAft>
                  <a:buFont typeface="Arial" panose="020B0604020202020204" pitchFamily="34" charset="0"/>
                  <a:buChar char="•"/>
                </a:pPr>
                <a:r>
                  <a:rPr lang="en-AU" sz="2000" dirty="0">
                    <a:effectLst/>
                    <a:ea typeface="Public Sans Light" pitchFamily="2" charset="0"/>
                  </a:rPr>
                  <a:t>To be able to apply differentiation rules to functions involving </a:t>
                </a:r>
                <a14:m>
                  <m:oMath xmlns:m="http://schemas.openxmlformats.org/officeDocument/2006/math">
                    <m:func>
                      <m:funcPr>
                        <m:ctrlPr>
                          <a:rPr lang="en-AU" sz="2000" i="1">
                            <a:effectLst/>
                            <a:latin typeface="Cambria Math" panose="02040503050406030204" pitchFamily="18" charset="0"/>
                            <a:ea typeface="Public Sans Light" pitchFamily="2" charset="0"/>
                          </a:rPr>
                        </m:ctrlPr>
                      </m:funcPr>
                      <m:fName>
                        <m:r>
                          <m:rPr>
                            <m:sty m:val="p"/>
                          </m:rPr>
                          <a:rPr lang="en-AU" sz="2000">
                            <a:effectLst/>
                            <a:latin typeface="Cambria Math" panose="02040503050406030204" pitchFamily="18" charset="0"/>
                            <a:ea typeface="Public Sans Light" pitchFamily="2" charset="0"/>
                          </a:rPr>
                          <m:t>cosec</m:t>
                        </m:r>
                      </m:fName>
                      <m:e>
                        <m:r>
                          <a:rPr lang="en-AU" sz="2000" i="1">
                            <a:effectLst/>
                            <a:latin typeface="Cambria Math" panose="02040503050406030204" pitchFamily="18" charset="0"/>
                            <a:ea typeface="Public Sans Light" pitchFamily="2" charset="0"/>
                          </a:rPr>
                          <m:t>𝑥</m:t>
                        </m:r>
                      </m:e>
                    </m:func>
                  </m:oMath>
                </a14:m>
                <a:r>
                  <a:rPr lang="en-AU" sz="2000" dirty="0">
                    <a:effectLst/>
                    <a:ea typeface="Public Sans Light" pitchFamily="2" charset="0"/>
                  </a:rPr>
                  <a:t>, </a:t>
                </a:r>
                <a14:m>
                  <m:oMath xmlns:m="http://schemas.openxmlformats.org/officeDocument/2006/math">
                    <m:func>
                      <m:funcPr>
                        <m:ctrlPr>
                          <a:rPr lang="en-AU" sz="2000" i="1">
                            <a:effectLst/>
                            <a:latin typeface="Cambria Math" panose="02040503050406030204" pitchFamily="18" charset="0"/>
                            <a:ea typeface="Public Sans Light" pitchFamily="2" charset="0"/>
                          </a:rPr>
                        </m:ctrlPr>
                      </m:funcPr>
                      <m:fName>
                        <m:r>
                          <m:rPr>
                            <m:sty m:val="p"/>
                          </m:rPr>
                          <a:rPr lang="en-AU" sz="2000">
                            <a:effectLst/>
                            <a:latin typeface="Cambria Math" panose="02040503050406030204" pitchFamily="18" charset="0"/>
                            <a:ea typeface="Public Sans Light" pitchFamily="2" charset="0"/>
                          </a:rPr>
                          <m:t>sec</m:t>
                        </m:r>
                      </m:fName>
                      <m:e>
                        <m:r>
                          <a:rPr lang="en-AU" sz="2000" i="1">
                            <a:effectLst/>
                            <a:latin typeface="Cambria Math" panose="02040503050406030204" pitchFamily="18" charset="0"/>
                            <a:ea typeface="Public Sans Light" pitchFamily="2" charset="0"/>
                          </a:rPr>
                          <m:t>𝑥</m:t>
                        </m:r>
                      </m:e>
                    </m:func>
                  </m:oMath>
                </a14:m>
                <a:r>
                  <a:rPr lang="en-AU" sz="2000" dirty="0">
                    <a:effectLst/>
                    <a:ea typeface="Public Sans Light" pitchFamily="2" charset="0"/>
                  </a:rPr>
                  <a:t>, and </a:t>
                </a:r>
                <a14:m>
                  <m:oMath xmlns:m="http://schemas.openxmlformats.org/officeDocument/2006/math">
                    <m:func>
                      <m:funcPr>
                        <m:ctrlPr>
                          <a:rPr lang="en-AU" sz="2000" i="1">
                            <a:effectLst/>
                            <a:latin typeface="Cambria Math" panose="02040503050406030204" pitchFamily="18" charset="0"/>
                            <a:ea typeface="Public Sans Light" pitchFamily="2" charset="0"/>
                          </a:rPr>
                        </m:ctrlPr>
                      </m:funcPr>
                      <m:fName>
                        <m:r>
                          <m:rPr>
                            <m:sty m:val="p"/>
                          </m:rPr>
                          <a:rPr lang="en-AU" sz="2000">
                            <a:effectLst/>
                            <a:latin typeface="Cambria Math" panose="02040503050406030204" pitchFamily="18" charset="0"/>
                            <a:ea typeface="Public Sans Light" pitchFamily="2" charset="0"/>
                          </a:rPr>
                          <m:t>cot</m:t>
                        </m:r>
                      </m:fName>
                      <m:e>
                        <m:r>
                          <a:rPr lang="en-AU" sz="2000" i="1">
                            <a:effectLst/>
                            <a:latin typeface="Cambria Math" panose="02040503050406030204" pitchFamily="18" charset="0"/>
                            <a:ea typeface="Public Sans Light" pitchFamily="2" charset="0"/>
                          </a:rPr>
                          <m:t>𝑥</m:t>
                        </m:r>
                      </m:e>
                    </m:func>
                  </m:oMath>
                </a14:m>
                <a:r>
                  <a:rPr lang="en-AU" sz="2000" dirty="0">
                    <a:effectLst/>
                    <a:ea typeface="Public Sans Light" pitchFamily="2" charset="0"/>
                  </a:rPr>
                  <a:t>.</a:t>
                </a:r>
              </a:p>
              <a:p>
                <a:pPr lvl="0">
                  <a:lnSpc>
                    <a:spcPct val="150000"/>
                  </a:lnSpc>
                  <a:spcBef>
                    <a:spcPts val="600"/>
                  </a:spcBef>
                  <a:spcAft>
                    <a:spcPts val="6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lvl="0" indent="-342900">
                  <a:lnSpc>
                    <a:spcPct val="150000"/>
                  </a:lnSpc>
                  <a:spcBef>
                    <a:spcPts val="600"/>
                  </a:spcBef>
                  <a:spcAft>
                    <a:spcPts val="600"/>
                  </a:spcAft>
                  <a:buFont typeface="Arial" panose="020B0604020202020204" pitchFamily="34" charset="0"/>
                  <a:buChar char="•"/>
                </a:pPr>
                <a:r>
                  <a:rPr lang="en-AU" sz="2000" dirty="0">
                    <a:effectLst/>
                    <a:ea typeface="Public Sans Light" pitchFamily="2" charset="0"/>
                  </a:rPr>
                  <a:t>I can rewrite reciprocal trigonometric functions in suitable forms.</a:t>
                </a:r>
              </a:p>
              <a:p>
                <a:pPr marL="342900" lvl="0" indent="-342900">
                  <a:lnSpc>
                    <a:spcPct val="150000"/>
                  </a:lnSpc>
                  <a:spcBef>
                    <a:spcPts val="600"/>
                  </a:spcBef>
                  <a:spcAft>
                    <a:spcPts val="600"/>
                  </a:spcAft>
                  <a:buFont typeface="Arial" panose="020B0604020202020204" pitchFamily="34" charset="0"/>
                  <a:buChar char="•"/>
                </a:pPr>
                <a:r>
                  <a:rPr lang="en-AU" sz="2000" dirty="0">
                    <a:effectLst/>
                    <a:ea typeface="Public Sans Light" pitchFamily="2" charset="0"/>
                  </a:rPr>
                  <a:t>I can find the derivatives of </a:t>
                </a:r>
                <a14:m>
                  <m:oMath xmlns:m="http://schemas.openxmlformats.org/officeDocument/2006/math">
                    <m:func>
                      <m:funcPr>
                        <m:ctrlPr>
                          <a:rPr lang="en-AU" sz="2000" i="1">
                            <a:effectLst/>
                            <a:latin typeface="Cambria Math" panose="02040503050406030204" pitchFamily="18" charset="0"/>
                            <a:ea typeface="Public Sans Light" pitchFamily="2" charset="0"/>
                          </a:rPr>
                        </m:ctrlPr>
                      </m:funcPr>
                      <m:fName>
                        <m:r>
                          <m:rPr>
                            <m:sty m:val="p"/>
                          </m:rPr>
                          <a:rPr lang="en-AU" sz="2000">
                            <a:effectLst/>
                            <a:latin typeface="Cambria Math" panose="02040503050406030204" pitchFamily="18" charset="0"/>
                            <a:ea typeface="Public Sans Light" pitchFamily="2" charset="0"/>
                          </a:rPr>
                          <m:t>cosec</m:t>
                        </m:r>
                      </m:fName>
                      <m:e>
                        <m:r>
                          <a:rPr lang="en-AU" sz="2000" i="1">
                            <a:effectLst/>
                            <a:latin typeface="Cambria Math" panose="02040503050406030204" pitchFamily="18" charset="0"/>
                            <a:ea typeface="Public Sans Light" pitchFamily="2" charset="0"/>
                          </a:rPr>
                          <m:t>𝑥</m:t>
                        </m:r>
                      </m:e>
                    </m:func>
                  </m:oMath>
                </a14:m>
                <a:r>
                  <a:rPr lang="en-AU" sz="2000" dirty="0">
                    <a:effectLst/>
                    <a:ea typeface="Public Sans Light" pitchFamily="2" charset="0"/>
                  </a:rPr>
                  <a:t>, </a:t>
                </a:r>
                <a14:m>
                  <m:oMath xmlns:m="http://schemas.openxmlformats.org/officeDocument/2006/math">
                    <m:func>
                      <m:funcPr>
                        <m:ctrlPr>
                          <a:rPr lang="en-AU" sz="2000" i="1">
                            <a:effectLst/>
                            <a:latin typeface="Cambria Math" panose="02040503050406030204" pitchFamily="18" charset="0"/>
                            <a:ea typeface="Public Sans Light" pitchFamily="2" charset="0"/>
                          </a:rPr>
                        </m:ctrlPr>
                      </m:funcPr>
                      <m:fName>
                        <m:r>
                          <m:rPr>
                            <m:sty m:val="p"/>
                          </m:rPr>
                          <a:rPr lang="en-AU" sz="2000">
                            <a:effectLst/>
                            <a:latin typeface="Cambria Math" panose="02040503050406030204" pitchFamily="18" charset="0"/>
                            <a:ea typeface="Public Sans Light" pitchFamily="2" charset="0"/>
                          </a:rPr>
                          <m:t>sec</m:t>
                        </m:r>
                      </m:fName>
                      <m:e>
                        <m:r>
                          <a:rPr lang="en-AU" sz="2000" i="1">
                            <a:effectLst/>
                            <a:latin typeface="Cambria Math" panose="02040503050406030204" pitchFamily="18" charset="0"/>
                            <a:ea typeface="Public Sans Light" pitchFamily="2" charset="0"/>
                          </a:rPr>
                          <m:t>𝑥</m:t>
                        </m:r>
                      </m:e>
                    </m:func>
                  </m:oMath>
                </a14:m>
                <a:r>
                  <a:rPr lang="en-AU" sz="2000" dirty="0">
                    <a:effectLst/>
                    <a:ea typeface="Public Sans Light" pitchFamily="2" charset="0"/>
                  </a:rPr>
                  <a:t> and </a:t>
                </a:r>
                <a14:m>
                  <m:oMath xmlns:m="http://schemas.openxmlformats.org/officeDocument/2006/math">
                    <m:func>
                      <m:funcPr>
                        <m:ctrlPr>
                          <a:rPr lang="en-AU" sz="2000" i="1">
                            <a:effectLst/>
                            <a:latin typeface="Cambria Math" panose="02040503050406030204" pitchFamily="18" charset="0"/>
                            <a:ea typeface="Public Sans Light" pitchFamily="2" charset="0"/>
                          </a:rPr>
                        </m:ctrlPr>
                      </m:funcPr>
                      <m:fName>
                        <m:r>
                          <m:rPr>
                            <m:sty m:val="p"/>
                          </m:rPr>
                          <a:rPr lang="en-AU" sz="2000">
                            <a:effectLst/>
                            <a:latin typeface="Cambria Math" panose="02040503050406030204" pitchFamily="18" charset="0"/>
                            <a:ea typeface="Public Sans Light" pitchFamily="2" charset="0"/>
                          </a:rPr>
                          <m:t>cot</m:t>
                        </m:r>
                      </m:fName>
                      <m:e>
                        <m:r>
                          <a:rPr lang="en-AU" sz="2000" i="1">
                            <a:effectLst/>
                            <a:latin typeface="Cambria Math" panose="02040503050406030204" pitchFamily="18" charset="0"/>
                            <a:ea typeface="Public Sans Light" pitchFamily="2" charset="0"/>
                          </a:rPr>
                          <m:t>𝑥</m:t>
                        </m:r>
                      </m:e>
                    </m:func>
                  </m:oMath>
                </a14:m>
                <a:r>
                  <a:rPr lang="en-AU" sz="2000" dirty="0">
                    <a:effectLst/>
                    <a:ea typeface="Times New Roman" panose="02020603050405020304" pitchFamily="18" charset="0"/>
                  </a:rPr>
                  <a:t>.</a:t>
                </a:r>
                <a:endParaRPr lang="en-AU" sz="2000" dirty="0">
                  <a:effectLst/>
                  <a:ea typeface="Public Sans Light" pitchFamily="2" charset="0"/>
                </a:endParaRPr>
              </a:p>
              <a:p>
                <a:pPr marL="342900" lvl="0" indent="-342900">
                  <a:lnSpc>
                    <a:spcPct val="150000"/>
                  </a:lnSpc>
                  <a:spcBef>
                    <a:spcPts val="600"/>
                  </a:spcBef>
                  <a:spcAft>
                    <a:spcPts val="600"/>
                  </a:spcAft>
                  <a:buFont typeface="Arial" panose="020B0604020202020204" pitchFamily="34" charset="0"/>
                  <a:buChar char="•"/>
                </a:pPr>
                <a:r>
                  <a:rPr lang="en-AU" sz="2000" dirty="0">
                    <a:effectLst/>
                    <a:ea typeface="Public Sans Light" pitchFamily="2" charset="0"/>
                  </a:rPr>
                  <a:t>I can apply </a:t>
                </a:r>
                <a:r>
                  <a:rPr lang="en-AU" sz="2000" dirty="0">
                    <a:effectLst/>
                    <a:ea typeface="Times New Roman" panose="02020603050405020304" pitchFamily="18" charset="0"/>
                  </a:rPr>
                  <a:t>rules of differentiation to</a:t>
                </a:r>
                <a:r>
                  <a:rPr lang="en-AU" sz="2000" dirty="0">
                    <a:effectLst/>
                    <a:ea typeface="Public Sans Light" pitchFamily="2" charset="0"/>
                  </a:rPr>
                  <a:t> differentiate functions involving </a:t>
                </a:r>
                <a14:m>
                  <m:oMath xmlns:m="http://schemas.openxmlformats.org/officeDocument/2006/math">
                    <m:func>
                      <m:funcPr>
                        <m:ctrlPr>
                          <a:rPr lang="en-AU" sz="2000" i="1">
                            <a:effectLst/>
                            <a:latin typeface="Cambria Math" panose="02040503050406030204" pitchFamily="18" charset="0"/>
                            <a:ea typeface="Public Sans Light" pitchFamily="2" charset="0"/>
                          </a:rPr>
                        </m:ctrlPr>
                      </m:funcPr>
                      <m:fName>
                        <m:r>
                          <m:rPr>
                            <m:sty m:val="p"/>
                          </m:rPr>
                          <a:rPr lang="en-AU" sz="2000">
                            <a:effectLst/>
                            <a:latin typeface="Cambria Math" panose="02040503050406030204" pitchFamily="18" charset="0"/>
                            <a:ea typeface="Public Sans Light" pitchFamily="2" charset="0"/>
                          </a:rPr>
                          <m:t>cosec</m:t>
                        </m:r>
                      </m:fName>
                      <m:e>
                        <m:r>
                          <a:rPr lang="en-AU" sz="2000" i="1">
                            <a:effectLst/>
                            <a:latin typeface="Cambria Math" panose="02040503050406030204" pitchFamily="18" charset="0"/>
                            <a:ea typeface="Public Sans Light" pitchFamily="2" charset="0"/>
                          </a:rPr>
                          <m:t>𝑥</m:t>
                        </m:r>
                      </m:e>
                    </m:func>
                  </m:oMath>
                </a14:m>
                <a:r>
                  <a:rPr lang="en-AU" sz="2000" dirty="0">
                    <a:effectLst/>
                    <a:ea typeface="Public Sans Light" pitchFamily="2" charset="0"/>
                  </a:rPr>
                  <a:t>, </a:t>
                </a:r>
                <a14:m>
                  <m:oMath xmlns:m="http://schemas.openxmlformats.org/officeDocument/2006/math">
                    <m:func>
                      <m:funcPr>
                        <m:ctrlPr>
                          <a:rPr lang="en-AU" sz="2000" i="1">
                            <a:effectLst/>
                            <a:latin typeface="Cambria Math" panose="02040503050406030204" pitchFamily="18" charset="0"/>
                            <a:ea typeface="Public Sans Light" pitchFamily="2" charset="0"/>
                          </a:rPr>
                        </m:ctrlPr>
                      </m:funcPr>
                      <m:fName>
                        <m:r>
                          <m:rPr>
                            <m:sty m:val="p"/>
                          </m:rPr>
                          <a:rPr lang="en-AU" sz="2000">
                            <a:effectLst/>
                            <a:latin typeface="Cambria Math" panose="02040503050406030204" pitchFamily="18" charset="0"/>
                            <a:ea typeface="Public Sans Light" pitchFamily="2" charset="0"/>
                          </a:rPr>
                          <m:t>sec</m:t>
                        </m:r>
                      </m:fName>
                      <m:e>
                        <m:r>
                          <a:rPr lang="en-AU" sz="2000" i="1">
                            <a:effectLst/>
                            <a:latin typeface="Cambria Math" panose="02040503050406030204" pitchFamily="18" charset="0"/>
                            <a:ea typeface="Public Sans Light" pitchFamily="2" charset="0"/>
                          </a:rPr>
                          <m:t>𝑥</m:t>
                        </m:r>
                      </m:e>
                    </m:func>
                  </m:oMath>
                </a14:m>
                <a:r>
                  <a:rPr lang="en-AU" sz="2000" dirty="0">
                    <a:effectLst/>
                    <a:ea typeface="Public Sans Light" pitchFamily="2" charset="0"/>
                  </a:rPr>
                  <a:t> and </a:t>
                </a:r>
                <a14:m>
                  <m:oMath xmlns:m="http://schemas.openxmlformats.org/officeDocument/2006/math">
                    <m:func>
                      <m:funcPr>
                        <m:ctrlPr>
                          <a:rPr lang="en-AU" sz="2000" i="1">
                            <a:effectLst/>
                            <a:latin typeface="Cambria Math" panose="02040503050406030204" pitchFamily="18" charset="0"/>
                            <a:ea typeface="Public Sans Light" pitchFamily="2" charset="0"/>
                          </a:rPr>
                        </m:ctrlPr>
                      </m:funcPr>
                      <m:fName>
                        <m:r>
                          <m:rPr>
                            <m:sty m:val="p"/>
                          </m:rPr>
                          <a:rPr lang="en-AU" sz="2000">
                            <a:effectLst/>
                            <a:latin typeface="Cambria Math" panose="02040503050406030204" pitchFamily="18" charset="0"/>
                            <a:ea typeface="Public Sans Light" pitchFamily="2" charset="0"/>
                          </a:rPr>
                          <m:t>cot</m:t>
                        </m:r>
                      </m:fName>
                      <m:e>
                        <m:r>
                          <a:rPr lang="en-AU" sz="2000" i="1">
                            <a:effectLst/>
                            <a:latin typeface="Cambria Math" panose="02040503050406030204" pitchFamily="18" charset="0"/>
                            <a:ea typeface="Public Sans Light" pitchFamily="2" charset="0"/>
                          </a:rPr>
                          <m:t>𝑥</m:t>
                        </m:r>
                      </m:e>
                    </m:func>
                  </m:oMath>
                </a14:m>
                <a:r>
                  <a:rPr lang="en-AU" sz="2000" dirty="0">
                    <a:effectLst/>
                    <a:ea typeface="Times New Roman" panose="02020603050405020304" pitchFamily="18" charset="0"/>
                  </a:rPr>
                  <a:t>. </a:t>
                </a:r>
                <a:endParaRPr lang="en-AU" sz="2000" dirty="0">
                  <a:effectLst/>
                  <a:ea typeface="Public Sans Light" pitchFamily="2" charset="0"/>
                </a:endParaRPr>
              </a:p>
            </p:txBody>
          </p:sp>
        </mc:Choice>
        <mc:Fallback xmlns="">
          <p:sp>
            <p:nvSpPr>
              <p:cNvPr id="3" name="TextBox 2">
                <a:extLst>
                  <a:ext uri="{FF2B5EF4-FFF2-40B4-BE49-F238E27FC236}">
                    <a16:creationId xmlns:a16="http://schemas.microsoft.com/office/drawing/2014/main" id="{DF637BA9-DB5E-2457-A795-0B300DBA6F82}"/>
                  </a:ext>
                </a:extLst>
              </p:cNvPr>
              <p:cNvSpPr txBox="1">
                <a:spLocks noRot="1" noChangeAspect="1" noMove="1" noResize="1" noEditPoints="1" noAdjustHandles="1" noChangeArrowheads="1" noChangeShapeType="1" noTextEdit="1"/>
              </p:cNvSpPr>
              <p:nvPr/>
            </p:nvSpPr>
            <p:spPr>
              <a:xfrm>
                <a:off x="370416" y="1894417"/>
                <a:ext cx="11303000" cy="3482428"/>
              </a:xfrm>
              <a:prstGeom prst="rect">
                <a:avLst/>
              </a:prstGeom>
              <a:blipFill>
                <a:blip r:embed="rId3"/>
                <a:stretch>
                  <a:fillRect l="-1402" b="-3503"/>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dirty="0"/>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Activating prior knowledge</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CF6B04-29EE-AC15-4D22-5531060EB517}"/>
              </a:ext>
            </a:extLst>
          </p:cNvPr>
          <p:cNvSpPr>
            <a:spLocks noGrp="1"/>
          </p:cNvSpPr>
          <p:nvPr>
            <p:ph type="title"/>
          </p:nvPr>
        </p:nvSpPr>
        <p:spPr/>
        <p:txBody>
          <a:bodyPr/>
          <a:lstStyle/>
          <a:p>
            <a:r>
              <a:rPr lang="en-AU" dirty="0">
                <a:latin typeface="+mj-lt"/>
              </a:rPr>
              <a:t>Reciprocal trigonometric functions (1)</a:t>
            </a:r>
          </a:p>
        </p:txBody>
      </p:sp>
      <p:sp>
        <p:nvSpPr>
          <p:cNvPr id="12" name="Text Placeholder 11" descr="Table with 3 columns: function, reciprocal expression, negative index notation. column 1: cosec(x), sec(x), cot(x)">
            <a:extLst>
              <a:ext uri="{FF2B5EF4-FFF2-40B4-BE49-F238E27FC236}">
                <a16:creationId xmlns:a16="http://schemas.microsoft.com/office/drawing/2014/main" id="{02C3478F-FB08-D7AF-5F27-8D143FA97D4C}"/>
              </a:ext>
            </a:extLst>
          </p:cNvPr>
          <p:cNvSpPr>
            <a:spLocks noGrp="1"/>
          </p:cNvSpPr>
          <p:nvPr>
            <p:ph type="body" sz="quarter" idx="17"/>
          </p:nvPr>
        </p:nvSpPr>
        <p:spPr/>
        <p:txBody>
          <a:bodyPr/>
          <a:lstStyle/>
          <a:p>
            <a:r>
              <a:rPr lang="en-AU" dirty="0">
                <a:latin typeface="+mn-lt"/>
              </a:rPr>
              <a:t> </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dirty="0"/>
          </a:p>
        </p:txBody>
      </p:sp>
      <mc:AlternateContent xmlns:mc="http://schemas.openxmlformats.org/markup-compatibility/2006" xmlns:a14="http://schemas.microsoft.com/office/drawing/2010/main">
        <mc:Choice Requires="a14">
          <p:graphicFrame>
            <p:nvGraphicFramePr>
              <p:cNvPr id="2" name="Table 1">
                <a:extLst>
                  <a:ext uri="{FF2B5EF4-FFF2-40B4-BE49-F238E27FC236}">
                    <a16:creationId xmlns:a16="http://schemas.microsoft.com/office/drawing/2014/main" id="{DE6CC7DC-C09D-C046-038E-B4147C6A0DBA}"/>
                  </a:ext>
                </a:extLst>
              </p:cNvPr>
              <p:cNvGraphicFramePr>
                <a:graphicFrameLocks noGrp="1"/>
              </p:cNvGraphicFramePr>
              <p:nvPr>
                <p:extLst>
                  <p:ext uri="{D42A27DB-BD31-4B8C-83A1-F6EECF244321}">
                    <p14:modId xmlns:p14="http://schemas.microsoft.com/office/powerpoint/2010/main" val="2699839444"/>
                  </p:ext>
                </p:extLst>
              </p:nvPr>
            </p:nvGraphicFramePr>
            <p:xfrm>
              <a:off x="360000" y="1749976"/>
              <a:ext cx="11472000" cy="4444764"/>
            </p:xfrm>
            <a:graphic>
              <a:graphicData uri="http://schemas.openxmlformats.org/drawingml/2006/table">
                <a:tbl>
                  <a:tblPr firstRow="1" bandRow="1">
                    <a:tableStyleId>{69012ECD-51FC-41F1-AA8D-1B2483CD663E}</a:tableStyleId>
                  </a:tblPr>
                  <a:tblGrid>
                    <a:gridCol w="3824000">
                      <a:extLst>
                        <a:ext uri="{9D8B030D-6E8A-4147-A177-3AD203B41FA5}">
                          <a16:colId xmlns:a16="http://schemas.microsoft.com/office/drawing/2014/main" val="1392997001"/>
                        </a:ext>
                      </a:extLst>
                    </a:gridCol>
                    <a:gridCol w="3824000">
                      <a:extLst>
                        <a:ext uri="{9D8B030D-6E8A-4147-A177-3AD203B41FA5}">
                          <a16:colId xmlns:a16="http://schemas.microsoft.com/office/drawing/2014/main" val="618034778"/>
                        </a:ext>
                      </a:extLst>
                    </a:gridCol>
                    <a:gridCol w="3824000">
                      <a:extLst>
                        <a:ext uri="{9D8B030D-6E8A-4147-A177-3AD203B41FA5}">
                          <a16:colId xmlns:a16="http://schemas.microsoft.com/office/drawing/2014/main" val="2253148231"/>
                        </a:ext>
                      </a:extLst>
                    </a:gridCol>
                  </a:tblGrid>
                  <a:tr h="1111191">
                    <a:tc>
                      <a:txBody>
                        <a:bodyPr/>
                        <a:lstStyle/>
                        <a:p>
                          <a:pPr algn="ctr"/>
                          <a:r>
                            <a:rPr lang="en-AU" dirty="0"/>
                            <a:t>Function</a:t>
                          </a:r>
                        </a:p>
                      </a:txBody>
                      <a:tcPr anchor="ctr"/>
                    </a:tc>
                    <a:tc>
                      <a:txBody>
                        <a:bodyPr/>
                        <a:lstStyle/>
                        <a:p>
                          <a:pPr algn="ctr"/>
                          <a:r>
                            <a:rPr lang="en-AU" dirty="0"/>
                            <a:t>Reciprocal expression</a:t>
                          </a:r>
                        </a:p>
                      </a:txBody>
                      <a:tcPr anchor="ctr"/>
                    </a:tc>
                    <a:tc>
                      <a:txBody>
                        <a:bodyPr/>
                        <a:lstStyle/>
                        <a:p>
                          <a:pPr algn="ctr"/>
                          <a:r>
                            <a:rPr lang="en-AU" dirty="0"/>
                            <a:t>Negative index notation</a:t>
                          </a:r>
                        </a:p>
                      </a:txBody>
                      <a:tcPr anchor="ctr"/>
                    </a:tc>
                    <a:extLst>
                      <a:ext uri="{0D108BD9-81ED-4DB2-BD59-A6C34878D82A}">
                        <a16:rowId xmlns:a16="http://schemas.microsoft.com/office/drawing/2014/main" val="2824065614"/>
                      </a:ext>
                    </a:extLst>
                  </a:tr>
                  <a:tr h="1111191">
                    <a:tc>
                      <a:txBody>
                        <a:bodyPr/>
                        <a:lstStyle/>
                        <a:p>
                          <a:pPr algn="ctr"/>
                          <a14:m>
                            <m:oMathPara xmlns:m="http://schemas.openxmlformats.org/officeDocument/2006/math">
                              <m:oMathParaPr>
                                <m:jc m:val="centerGroup"/>
                              </m:oMathParaPr>
                              <m:oMath xmlns:m="http://schemas.openxmlformats.org/officeDocument/2006/math">
                                <m:func>
                                  <m:funcPr>
                                    <m:ctrlPr>
                                      <a:rPr lang="en-AU" sz="2400" b="0" i="1" smtClean="0">
                                        <a:latin typeface="Cambria Math" panose="02040503050406030204" pitchFamily="18" charset="0"/>
                                      </a:rPr>
                                    </m:ctrlPr>
                                  </m:funcPr>
                                  <m:fName>
                                    <m:r>
                                      <m:rPr>
                                        <m:sty m:val="p"/>
                                      </m:rPr>
                                      <a:rPr lang="en-AU" sz="2400" b="0" smtClean="0">
                                        <a:latin typeface="Cambria Math" panose="02040503050406030204" pitchFamily="18" charset="0"/>
                                      </a:rPr>
                                      <m:t>cosec</m:t>
                                    </m:r>
                                  </m:fName>
                                  <m:e>
                                    <m:r>
                                      <a:rPr lang="en-AU" sz="2400" b="0" smtClean="0">
                                        <a:latin typeface="Cambria Math" panose="02040503050406030204" pitchFamily="18" charset="0"/>
                                      </a:rPr>
                                      <m:t>𝑥</m:t>
                                    </m:r>
                                  </m:e>
                                </m:func>
                              </m:oMath>
                            </m:oMathPara>
                          </a14:m>
                          <a:endParaRPr lang="en-AU" sz="2400" dirty="0"/>
                        </a:p>
                      </a:txBody>
                      <a:tcPr anchor="ctr"/>
                    </a:tc>
                    <a:tc>
                      <a:txBody>
                        <a:bodyPr/>
                        <a:lstStyle/>
                        <a:p>
                          <a:pPr algn="ctr"/>
                          <a:endParaRPr lang="en-AU" sz="2400" dirty="0"/>
                        </a:p>
                      </a:txBody>
                      <a:tcPr anchor="ctr"/>
                    </a:tc>
                    <a:tc>
                      <a:txBody>
                        <a:bodyPr/>
                        <a:lstStyle/>
                        <a:p>
                          <a:pPr algn="ctr"/>
                          <a:endParaRPr lang="en-AU" sz="2400" dirty="0"/>
                        </a:p>
                      </a:txBody>
                      <a:tcPr anchor="ctr"/>
                    </a:tc>
                    <a:extLst>
                      <a:ext uri="{0D108BD9-81ED-4DB2-BD59-A6C34878D82A}">
                        <a16:rowId xmlns:a16="http://schemas.microsoft.com/office/drawing/2014/main" val="3328029195"/>
                      </a:ext>
                    </a:extLst>
                  </a:tr>
                  <a:tr h="1111191">
                    <a:tc>
                      <a:txBody>
                        <a:bodyPr/>
                        <a:lstStyle/>
                        <a:p>
                          <a:pPr algn="ctr"/>
                          <a14:m>
                            <m:oMathPara xmlns:m="http://schemas.openxmlformats.org/officeDocument/2006/math">
                              <m:oMathParaPr>
                                <m:jc m:val="centerGroup"/>
                              </m:oMathParaPr>
                              <m:oMath xmlns:m="http://schemas.openxmlformats.org/officeDocument/2006/math">
                                <m:func>
                                  <m:funcPr>
                                    <m:ctrlPr>
                                      <a:rPr lang="en-AU" sz="2400" b="0" i="1" smtClean="0">
                                        <a:latin typeface="Cambria Math" panose="02040503050406030204" pitchFamily="18" charset="0"/>
                                      </a:rPr>
                                    </m:ctrlPr>
                                  </m:funcPr>
                                  <m:fName>
                                    <m:r>
                                      <m:rPr>
                                        <m:sty m:val="p"/>
                                      </m:rPr>
                                      <a:rPr lang="en-AU" sz="2400" b="0" smtClean="0">
                                        <a:latin typeface="Cambria Math" panose="02040503050406030204" pitchFamily="18" charset="0"/>
                                      </a:rPr>
                                      <m:t>sec</m:t>
                                    </m:r>
                                  </m:fName>
                                  <m:e>
                                    <m:r>
                                      <a:rPr lang="en-AU" sz="2400" b="0" smtClean="0">
                                        <a:latin typeface="Cambria Math" panose="02040503050406030204" pitchFamily="18" charset="0"/>
                                      </a:rPr>
                                      <m:t>𝑥</m:t>
                                    </m:r>
                                  </m:e>
                                </m:func>
                              </m:oMath>
                            </m:oMathPara>
                          </a14:m>
                          <a:endParaRPr lang="en-AU" sz="2400" dirty="0"/>
                        </a:p>
                      </a:txBody>
                      <a:tcPr anchor="ctr"/>
                    </a:tc>
                    <a:tc>
                      <a:txBody>
                        <a:bodyPr/>
                        <a:lstStyle/>
                        <a:p>
                          <a:pPr algn="ctr"/>
                          <a:endParaRPr lang="en-AU" sz="2400" dirty="0"/>
                        </a:p>
                      </a:txBody>
                      <a:tcPr anchor="ctr"/>
                    </a:tc>
                    <a:tc>
                      <a:txBody>
                        <a:bodyPr/>
                        <a:lstStyle/>
                        <a:p>
                          <a:pPr algn="ctr"/>
                          <a:endParaRPr lang="en-AU" sz="2400" dirty="0"/>
                        </a:p>
                      </a:txBody>
                      <a:tcPr anchor="ctr"/>
                    </a:tc>
                    <a:extLst>
                      <a:ext uri="{0D108BD9-81ED-4DB2-BD59-A6C34878D82A}">
                        <a16:rowId xmlns:a16="http://schemas.microsoft.com/office/drawing/2014/main" val="2171565528"/>
                      </a:ext>
                    </a:extLst>
                  </a:tr>
                  <a:tr h="1111191">
                    <a:tc>
                      <a:txBody>
                        <a:bodyPr/>
                        <a:lstStyle/>
                        <a:p>
                          <a:pPr algn="ctr"/>
                          <a14:m>
                            <m:oMathPara xmlns:m="http://schemas.openxmlformats.org/officeDocument/2006/math">
                              <m:oMathParaPr>
                                <m:jc m:val="centerGroup"/>
                              </m:oMathParaPr>
                              <m:oMath xmlns:m="http://schemas.openxmlformats.org/officeDocument/2006/math">
                                <m:func>
                                  <m:funcPr>
                                    <m:ctrlPr>
                                      <a:rPr lang="en-AU" sz="2400" b="0" i="1" smtClean="0">
                                        <a:latin typeface="Cambria Math" panose="02040503050406030204" pitchFamily="18" charset="0"/>
                                      </a:rPr>
                                    </m:ctrlPr>
                                  </m:funcPr>
                                  <m:fName>
                                    <m:r>
                                      <m:rPr>
                                        <m:sty m:val="p"/>
                                      </m:rPr>
                                      <a:rPr lang="en-AU" sz="2400" b="0" smtClean="0">
                                        <a:latin typeface="Cambria Math" panose="02040503050406030204" pitchFamily="18" charset="0"/>
                                      </a:rPr>
                                      <m:t>cot</m:t>
                                    </m:r>
                                  </m:fName>
                                  <m:e>
                                    <m:r>
                                      <a:rPr lang="en-AU" sz="2400" b="0" smtClean="0">
                                        <a:latin typeface="Cambria Math" panose="02040503050406030204" pitchFamily="18" charset="0"/>
                                      </a:rPr>
                                      <m:t>𝑥</m:t>
                                    </m:r>
                                  </m:e>
                                </m:func>
                              </m:oMath>
                            </m:oMathPara>
                          </a14:m>
                          <a:endParaRPr lang="en-AU" sz="2400" dirty="0"/>
                        </a:p>
                      </a:txBody>
                      <a:tcPr anchor="ctr"/>
                    </a:tc>
                    <a:tc>
                      <a:txBody>
                        <a:bodyPr/>
                        <a:lstStyle/>
                        <a:p>
                          <a:pPr algn="ctr"/>
                          <a:endParaRPr lang="en-AU" sz="2400" dirty="0"/>
                        </a:p>
                      </a:txBody>
                      <a:tcPr anchor="ctr"/>
                    </a:tc>
                    <a:tc>
                      <a:txBody>
                        <a:bodyPr/>
                        <a:lstStyle/>
                        <a:p>
                          <a:pPr algn="ctr"/>
                          <a:endParaRPr lang="en-AU" sz="2400" dirty="0"/>
                        </a:p>
                      </a:txBody>
                      <a:tcPr anchor="ctr"/>
                    </a:tc>
                    <a:extLst>
                      <a:ext uri="{0D108BD9-81ED-4DB2-BD59-A6C34878D82A}">
                        <a16:rowId xmlns:a16="http://schemas.microsoft.com/office/drawing/2014/main" val="3938364741"/>
                      </a:ext>
                    </a:extLst>
                  </a:tr>
                </a:tbl>
              </a:graphicData>
            </a:graphic>
          </p:graphicFrame>
        </mc:Choice>
        <mc:Fallback xmlns="">
          <p:graphicFrame>
            <p:nvGraphicFramePr>
              <p:cNvPr id="2" name="Table 1">
                <a:extLst>
                  <a:ext uri="{FF2B5EF4-FFF2-40B4-BE49-F238E27FC236}">
                    <a16:creationId xmlns:a16="http://schemas.microsoft.com/office/drawing/2014/main" id="{DE6CC7DC-C09D-C046-038E-B4147C6A0DBA}"/>
                  </a:ext>
                </a:extLst>
              </p:cNvPr>
              <p:cNvGraphicFramePr>
                <a:graphicFrameLocks noGrp="1"/>
              </p:cNvGraphicFramePr>
              <p:nvPr>
                <p:extLst>
                  <p:ext uri="{D42A27DB-BD31-4B8C-83A1-F6EECF244321}">
                    <p14:modId xmlns:p14="http://schemas.microsoft.com/office/powerpoint/2010/main" val="2699839444"/>
                  </p:ext>
                </p:extLst>
              </p:nvPr>
            </p:nvGraphicFramePr>
            <p:xfrm>
              <a:off x="360000" y="1749976"/>
              <a:ext cx="11472000" cy="4444764"/>
            </p:xfrm>
            <a:graphic>
              <a:graphicData uri="http://schemas.openxmlformats.org/drawingml/2006/table">
                <a:tbl>
                  <a:tblPr firstRow="1" bandRow="1">
                    <a:tableStyleId>{69012ECD-51FC-41F1-AA8D-1B2483CD663E}</a:tableStyleId>
                  </a:tblPr>
                  <a:tblGrid>
                    <a:gridCol w="3824000">
                      <a:extLst>
                        <a:ext uri="{9D8B030D-6E8A-4147-A177-3AD203B41FA5}">
                          <a16:colId xmlns:a16="http://schemas.microsoft.com/office/drawing/2014/main" val="1392997001"/>
                        </a:ext>
                      </a:extLst>
                    </a:gridCol>
                    <a:gridCol w="3824000">
                      <a:extLst>
                        <a:ext uri="{9D8B030D-6E8A-4147-A177-3AD203B41FA5}">
                          <a16:colId xmlns:a16="http://schemas.microsoft.com/office/drawing/2014/main" val="618034778"/>
                        </a:ext>
                      </a:extLst>
                    </a:gridCol>
                    <a:gridCol w="3824000">
                      <a:extLst>
                        <a:ext uri="{9D8B030D-6E8A-4147-A177-3AD203B41FA5}">
                          <a16:colId xmlns:a16="http://schemas.microsoft.com/office/drawing/2014/main" val="2253148231"/>
                        </a:ext>
                      </a:extLst>
                    </a:gridCol>
                  </a:tblGrid>
                  <a:tr h="1111191">
                    <a:tc>
                      <a:txBody>
                        <a:bodyPr/>
                        <a:lstStyle/>
                        <a:p>
                          <a:pPr algn="ctr"/>
                          <a:r>
                            <a:rPr lang="en-AU" dirty="0"/>
                            <a:t>Function</a:t>
                          </a:r>
                        </a:p>
                      </a:txBody>
                      <a:tcPr anchor="ctr"/>
                    </a:tc>
                    <a:tc>
                      <a:txBody>
                        <a:bodyPr/>
                        <a:lstStyle/>
                        <a:p>
                          <a:pPr algn="ctr"/>
                          <a:r>
                            <a:rPr lang="en-AU" dirty="0"/>
                            <a:t>Reciprocal expression</a:t>
                          </a:r>
                        </a:p>
                      </a:txBody>
                      <a:tcPr anchor="ctr"/>
                    </a:tc>
                    <a:tc>
                      <a:txBody>
                        <a:bodyPr/>
                        <a:lstStyle/>
                        <a:p>
                          <a:pPr algn="ctr"/>
                          <a:r>
                            <a:rPr lang="en-AU" dirty="0"/>
                            <a:t>Negative index notation</a:t>
                          </a:r>
                        </a:p>
                      </a:txBody>
                      <a:tcPr anchor="ctr"/>
                    </a:tc>
                    <a:extLst>
                      <a:ext uri="{0D108BD9-81ED-4DB2-BD59-A6C34878D82A}">
                        <a16:rowId xmlns:a16="http://schemas.microsoft.com/office/drawing/2014/main" val="2824065614"/>
                      </a:ext>
                    </a:extLst>
                  </a:tr>
                  <a:tr h="1111191">
                    <a:tc>
                      <a:txBody>
                        <a:bodyPr/>
                        <a:lstStyle/>
                        <a:p>
                          <a:endParaRPr lang="en-US"/>
                        </a:p>
                      </a:txBody>
                      <a:tcPr anchor="ctr">
                        <a:blipFill>
                          <a:blip r:embed="rId3"/>
                          <a:stretch>
                            <a:fillRect l="-159" t="-101099" r="-200319" b="-201099"/>
                          </a:stretch>
                        </a:blipFill>
                      </a:tcPr>
                    </a:tc>
                    <a:tc>
                      <a:txBody>
                        <a:bodyPr/>
                        <a:lstStyle/>
                        <a:p>
                          <a:pPr algn="ctr"/>
                          <a:endParaRPr lang="en-AU" sz="2400" dirty="0"/>
                        </a:p>
                      </a:txBody>
                      <a:tcPr anchor="ctr"/>
                    </a:tc>
                    <a:tc>
                      <a:txBody>
                        <a:bodyPr/>
                        <a:lstStyle/>
                        <a:p>
                          <a:pPr algn="ctr"/>
                          <a:endParaRPr lang="en-AU" sz="2400" dirty="0"/>
                        </a:p>
                      </a:txBody>
                      <a:tcPr anchor="ctr"/>
                    </a:tc>
                    <a:extLst>
                      <a:ext uri="{0D108BD9-81ED-4DB2-BD59-A6C34878D82A}">
                        <a16:rowId xmlns:a16="http://schemas.microsoft.com/office/drawing/2014/main" val="3328029195"/>
                      </a:ext>
                    </a:extLst>
                  </a:tr>
                  <a:tr h="1111191">
                    <a:tc>
                      <a:txBody>
                        <a:bodyPr/>
                        <a:lstStyle/>
                        <a:p>
                          <a:endParaRPr lang="en-US"/>
                        </a:p>
                      </a:txBody>
                      <a:tcPr anchor="ctr">
                        <a:blipFill>
                          <a:blip r:embed="rId3"/>
                          <a:stretch>
                            <a:fillRect l="-159" t="-200000" r="-200319" b="-100000"/>
                          </a:stretch>
                        </a:blipFill>
                      </a:tcPr>
                    </a:tc>
                    <a:tc>
                      <a:txBody>
                        <a:bodyPr/>
                        <a:lstStyle/>
                        <a:p>
                          <a:pPr algn="ctr"/>
                          <a:endParaRPr lang="en-AU" sz="2400" dirty="0"/>
                        </a:p>
                      </a:txBody>
                      <a:tcPr anchor="ctr"/>
                    </a:tc>
                    <a:tc>
                      <a:txBody>
                        <a:bodyPr/>
                        <a:lstStyle/>
                        <a:p>
                          <a:pPr algn="ctr"/>
                          <a:endParaRPr lang="en-AU" sz="2400" dirty="0"/>
                        </a:p>
                      </a:txBody>
                      <a:tcPr anchor="ctr"/>
                    </a:tc>
                    <a:extLst>
                      <a:ext uri="{0D108BD9-81ED-4DB2-BD59-A6C34878D82A}">
                        <a16:rowId xmlns:a16="http://schemas.microsoft.com/office/drawing/2014/main" val="2171565528"/>
                      </a:ext>
                    </a:extLst>
                  </a:tr>
                  <a:tr h="1111191">
                    <a:tc>
                      <a:txBody>
                        <a:bodyPr/>
                        <a:lstStyle/>
                        <a:p>
                          <a:endParaRPr lang="en-US"/>
                        </a:p>
                      </a:txBody>
                      <a:tcPr anchor="ctr">
                        <a:blipFill>
                          <a:blip r:embed="rId3"/>
                          <a:stretch>
                            <a:fillRect l="-159" t="-301648" r="-200319" b="-549"/>
                          </a:stretch>
                        </a:blipFill>
                      </a:tcPr>
                    </a:tc>
                    <a:tc>
                      <a:txBody>
                        <a:bodyPr/>
                        <a:lstStyle/>
                        <a:p>
                          <a:pPr algn="ctr"/>
                          <a:endParaRPr lang="en-AU" sz="2400" dirty="0"/>
                        </a:p>
                      </a:txBody>
                      <a:tcPr anchor="ctr"/>
                    </a:tc>
                    <a:tc>
                      <a:txBody>
                        <a:bodyPr/>
                        <a:lstStyle/>
                        <a:p>
                          <a:pPr algn="ctr"/>
                          <a:endParaRPr lang="en-AU" sz="2400" dirty="0"/>
                        </a:p>
                      </a:txBody>
                      <a:tcPr anchor="ctr"/>
                    </a:tc>
                    <a:extLst>
                      <a:ext uri="{0D108BD9-81ED-4DB2-BD59-A6C34878D82A}">
                        <a16:rowId xmlns:a16="http://schemas.microsoft.com/office/drawing/2014/main" val="3938364741"/>
                      </a:ext>
                    </a:extLst>
                  </a:tr>
                </a:tbl>
              </a:graphicData>
            </a:graphic>
          </p:graphicFrame>
        </mc:Fallback>
      </mc:AlternateContent>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8CBE88-ACC0-5668-A005-D803D24EF79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8035C7A-D974-7D9D-F512-EE3FE70F502A}"/>
              </a:ext>
            </a:extLst>
          </p:cNvPr>
          <p:cNvSpPr>
            <a:spLocks noGrp="1"/>
          </p:cNvSpPr>
          <p:nvPr>
            <p:ph type="title"/>
          </p:nvPr>
        </p:nvSpPr>
        <p:spPr/>
        <p:txBody>
          <a:bodyPr/>
          <a:lstStyle/>
          <a:p>
            <a:r>
              <a:rPr lang="en-AU" dirty="0">
                <a:latin typeface="+mj-lt"/>
              </a:rPr>
              <a:t>Reciprocal trigonometric functions (2)</a:t>
            </a:r>
          </a:p>
        </p:txBody>
      </p:sp>
      <p:sp>
        <p:nvSpPr>
          <p:cNvPr id="12" name="Text Placeholder 11" descr="Table with 3 columns: function, reciprocal expression, negative index notation. column 1: cosec(x), sec(x), cot(x). Column 2 and 3 show the equivalent reciprocal expressions and negative index notation.">
            <a:extLst>
              <a:ext uri="{FF2B5EF4-FFF2-40B4-BE49-F238E27FC236}">
                <a16:creationId xmlns:a16="http://schemas.microsoft.com/office/drawing/2014/main" id="{9EE5AD60-C66D-1EBE-4E81-015EB4EB339E}"/>
              </a:ext>
            </a:extLst>
          </p:cNvPr>
          <p:cNvSpPr>
            <a:spLocks noGrp="1"/>
          </p:cNvSpPr>
          <p:nvPr>
            <p:ph type="body" sz="quarter" idx="17"/>
          </p:nvPr>
        </p:nvSpPr>
        <p:spPr/>
        <p:txBody>
          <a:bodyPr/>
          <a:lstStyle/>
          <a:p>
            <a:r>
              <a:rPr lang="en-AU" dirty="0">
                <a:latin typeface="+mn-lt"/>
              </a:rPr>
              <a:t> </a:t>
            </a:r>
          </a:p>
        </p:txBody>
      </p:sp>
      <p:sp>
        <p:nvSpPr>
          <p:cNvPr id="3" name="Slide Number Placeholder 2">
            <a:extLst>
              <a:ext uri="{FF2B5EF4-FFF2-40B4-BE49-F238E27FC236}">
                <a16:creationId xmlns:a16="http://schemas.microsoft.com/office/drawing/2014/main" id="{F9F55044-A22A-BB8B-1B93-4DC4824342E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a:t>
            </a:fld>
            <a:endParaRPr lang="en-AU" dirty="0"/>
          </a:p>
        </p:txBody>
      </p:sp>
      <mc:AlternateContent xmlns:mc="http://schemas.openxmlformats.org/markup-compatibility/2006" xmlns:a14="http://schemas.microsoft.com/office/drawing/2010/main">
        <mc:Choice Requires="a14">
          <p:graphicFrame>
            <p:nvGraphicFramePr>
              <p:cNvPr id="2" name="Table 1">
                <a:extLst>
                  <a:ext uri="{FF2B5EF4-FFF2-40B4-BE49-F238E27FC236}">
                    <a16:creationId xmlns:a16="http://schemas.microsoft.com/office/drawing/2014/main" id="{37B2446D-1A90-7AAE-2670-A5840641A5CB}"/>
                  </a:ext>
                </a:extLst>
              </p:cNvPr>
              <p:cNvGraphicFramePr>
                <a:graphicFrameLocks noGrp="1"/>
              </p:cNvGraphicFramePr>
              <p:nvPr>
                <p:extLst>
                  <p:ext uri="{D42A27DB-BD31-4B8C-83A1-F6EECF244321}">
                    <p14:modId xmlns:p14="http://schemas.microsoft.com/office/powerpoint/2010/main" val="2889817113"/>
                  </p:ext>
                </p:extLst>
              </p:nvPr>
            </p:nvGraphicFramePr>
            <p:xfrm>
              <a:off x="360000" y="1749976"/>
              <a:ext cx="11472000" cy="4444764"/>
            </p:xfrm>
            <a:graphic>
              <a:graphicData uri="http://schemas.openxmlformats.org/drawingml/2006/table">
                <a:tbl>
                  <a:tblPr firstRow="1" bandRow="1">
                    <a:tableStyleId>{69012ECD-51FC-41F1-AA8D-1B2483CD663E}</a:tableStyleId>
                  </a:tblPr>
                  <a:tblGrid>
                    <a:gridCol w="3824000">
                      <a:extLst>
                        <a:ext uri="{9D8B030D-6E8A-4147-A177-3AD203B41FA5}">
                          <a16:colId xmlns:a16="http://schemas.microsoft.com/office/drawing/2014/main" val="1392997001"/>
                        </a:ext>
                      </a:extLst>
                    </a:gridCol>
                    <a:gridCol w="3824000">
                      <a:extLst>
                        <a:ext uri="{9D8B030D-6E8A-4147-A177-3AD203B41FA5}">
                          <a16:colId xmlns:a16="http://schemas.microsoft.com/office/drawing/2014/main" val="618034778"/>
                        </a:ext>
                      </a:extLst>
                    </a:gridCol>
                    <a:gridCol w="3824000">
                      <a:extLst>
                        <a:ext uri="{9D8B030D-6E8A-4147-A177-3AD203B41FA5}">
                          <a16:colId xmlns:a16="http://schemas.microsoft.com/office/drawing/2014/main" val="2253148231"/>
                        </a:ext>
                      </a:extLst>
                    </a:gridCol>
                  </a:tblGrid>
                  <a:tr h="1111191">
                    <a:tc>
                      <a:txBody>
                        <a:bodyPr/>
                        <a:lstStyle/>
                        <a:p>
                          <a:pPr algn="ctr"/>
                          <a:r>
                            <a:rPr lang="en-AU" dirty="0"/>
                            <a:t>Function</a:t>
                          </a:r>
                        </a:p>
                      </a:txBody>
                      <a:tcPr anchor="ctr"/>
                    </a:tc>
                    <a:tc>
                      <a:txBody>
                        <a:bodyPr/>
                        <a:lstStyle/>
                        <a:p>
                          <a:pPr algn="ctr"/>
                          <a:r>
                            <a:rPr lang="en-AU" dirty="0"/>
                            <a:t>Reciprocal expression</a:t>
                          </a:r>
                        </a:p>
                      </a:txBody>
                      <a:tcPr anchor="ctr"/>
                    </a:tc>
                    <a:tc>
                      <a:txBody>
                        <a:bodyPr/>
                        <a:lstStyle/>
                        <a:p>
                          <a:pPr algn="ctr"/>
                          <a:r>
                            <a:rPr lang="en-AU" dirty="0"/>
                            <a:t>Negative index notation</a:t>
                          </a:r>
                        </a:p>
                      </a:txBody>
                      <a:tcPr anchor="ctr"/>
                    </a:tc>
                    <a:extLst>
                      <a:ext uri="{0D108BD9-81ED-4DB2-BD59-A6C34878D82A}">
                        <a16:rowId xmlns:a16="http://schemas.microsoft.com/office/drawing/2014/main" val="2824065614"/>
                      </a:ext>
                    </a:extLst>
                  </a:tr>
                  <a:tr h="1111191">
                    <a:tc>
                      <a:txBody>
                        <a:bodyPr/>
                        <a:lstStyle/>
                        <a:p>
                          <a:pPr algn="ctr"/>
                          <a14:m>
                            <m:oMathPara xmlns:m="http://schemas.openxmlformats.org/officeDocument/2006/math">
                              <m:oMathParaPr>
                                <m:jc m:val="centerGroup"/>
                              </m:oMathParaPr>
                              <m:oMath xmlns:m="http://schemas.openxmlformats.org/officeDocument/2006/math">
                                <m:func>
                                  <m:funcPr>
                                    <m:ctrlPr>
                                      <a:rPr lang="en-AU" sz="2400" b="0" i="1" smtClean="0">
                                        <a:latin typeface="Cambria Math" panose="02040503050406030204" pitchFamily="18" charset="0"/>
                                      </a:rPr>
                                    </m:ctrlPr>
                                  </m:funcPr>
                                  <m:fName>
                                    <m:r>
                                      <m:rPr>
                                        <m:sty m:val="p"/>
                                      </m:rPr>
                                      <a:rPr lang="en-AU" sz="2400" b="0" smtClean="0">
                                        <a:latin typeface="Cambria Math" panose="02040503050406030204" pitchFamily="18" charset="0"/>
                                      </a:rPr>
                                      <m:t>cosec</m:t>
                                    </m:r>
                                  </m:fName>
                                  <m:e>
                                    <m:r>
                                      <a:rPr lang="en-AU" sz="2400" b="0" smtClean="0">
                                        <a:latin typeface="Cambria Math" panose="02040503050406030204" pitchFamily="18" charset="0"/>
                                      </a:rPr>
                                      <m:t>𝑥</m:t>
                                    </m:r>
                                  </m:e>
                                </m:func>
                              </m:oMath>
                            </m:oMathPara>
                          </a14:m>
                          <a:endParaRPr lang="en-AU" sz="24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en-AU" sz="2400" b="0" i="1" smtClean="0">
                                        <a:latin typeface="Cambria Math" panose="02040503050406030204" pitchFamily="18" charset="0"/>
                                      </a:rPr>
                                    </m:ctrlPr>
                                  </m:fPr>
                                  <m:num>
                                    <m:r>
                                      <a:rPr lang="en-AU" sz="2400" b="0" smtClean="0">
                                        <a:latin typeface="Cambria Math" panose="02040503050406030204" pitchFamily="18" charset="0"/>
                                      </a:rPr>
                                      <m:t>1</m:t>
                                    </m:r>
                                  </m:num>
                                  <m:den>
                                    <m:func>
                                      <m:funcPr>
                                        <m:ctrlPr>
                                          <a:rPr lang="en-AU" sz="2400" b="0" i="1" smtClean="0">
                                            <a:latin typeface="Cambria Math" panose="02040503050406030204" pitchFamily="18" charset="0"/>
                                          </a:rPr>
                                        </m:ctrlPr>
                                      </m:funcPr>
                                      <m:fName>
                                        <m:r>
                                          <m:rPr>
                                            <m:sty m:val="p"/>
                                          </m:rPr>
                                          <a:rPr lang="en-AU" sz="2400" b="0" smtClean="0">
                                            <a:latin typeface="Cambria Math" panose="02040503050406030204" pitchFamily="18" charset="0"/>
                                          </a:rPr>
                                          <m:t>sin</m:t>
                                        </m:r>
                                      </m:fName>
                                      <m:e>
                                        <m:r>
                                          <a:rPr lang="en-AU" sz="2400" b="0" smtClean="0">
                                            <a:latin typeface="Cambria Math" panose="02040503050406030204" pitchFamily="18" charset="0"/>
                                          </a:rPr>
                                          <m:t>𝑥</m:t>
                                        </m:r>
                                      </m:e>
                                    </m:func>
                                  </m:den>
                                </m:f>
                              </m:oMath>
                            </m:oMathPara>
                          </a14:m>
                          <a:endParaRPr lang="en-AU" sz="2400" dirty="0"/>
                        </a:p>
                      </a:txBody>
                      <a:tcPr anchor="ctr"/>
                    </a:tc>
                    <a:tc>
                      <a:txBody>
                        <a:bodyPr/>
                        <a:lstStyle/>
                        <a:p>
                          <a:pPr algn="ctr"/>
                          <a14:m>
                            <m:oMathPara xmlns:m="http://schemas.openxmlformats.org/officeDocument/2006/math">
                              <m:oMathParaPr>
                                <m:jc m:val="centerGroup"/>
                              </m:oMathParaPr>
                              <m:oMath xmlns:m="http://schemas.openxmlformats.org/officeDocument/2006/math">
                                <m:sSup>
                                  <m:sSupPr>
                                    <m:ctrlPr>
                                      <a:rPr lang="en-AU" sz="2400" b="0" i="1" smtClean="0">
                                        <a:latin typeface="Cambria Math" panose="02040503050406030204" pitchFamily="18" charset="0"/>
                                      </a:rPr>
                                    </m:ctrlPr>
                                  </m:sSupPr>
                                  <m:e>
                                    <m:d>
                                      <m:dPr>
                                        <m:ctrlPr>
                                          <a:rPr lang="en-AU" sz="2400" b="0" i="1" smtClean="0">
                                            <a:latin typeface="Cambria Math" panose="02040503050406030204" pitchFamily="18" charset="0"/>
                                          </a:rPr>
                                        </m:ctrlPr>
                                      </m:dPr>
                                      <m:e>
                                        <m:func>
                                          <m:funcPr>
                                            <m:ctrlPr>
                                              <a:rPr lang="en-AU" sz="2400" b="0" i="1" smtClean="0">
                                                <a:latin typeface="Cambria Math" panose="02040503050406030204" pitchFamily="18" charset="0"/>
                                              </a:rPr>
                                            </m:ctrlPr>
                                          </m:funcPr>
                                          <m:fName>
                                            <m:r>
                                              <m:rPr>
                                                <m:sty m:val="p"/>
                                              </m:rPr>
                                              <a:rPr lang="en-AU" sz="2400" b="0" smtClean="0">
                                                <a:latin typeface="Cambria Math" panose="02040503050406030204" pitchFamily="18" charset="0"/>
                                              </a:rPr>
                                              <m:t>sin</m:t>
                                            </m:r>
                                          </m:fName>
                                          <m:e>
                                            <m:r>
                                              <a:rPr lang="en-AU" sz="2400" b="0" smtClean="0">
                                                <a:latin typeface="Cambria Math" panose="02040503050406030204" pitchFamily="18" charset="0"/>
                                              </a:rPr>
                                              <m:t>𝑥</m:t>
                                            </m:r>
                                          </m:e>
                                        </m:func>
                                      </m:e>
                                    </m:d>
                                  </m:e>
                                  <m:sup>
                                    <m:r>
                                      <a:rPr lang="en-AU" sz="2400" b="0" smtClean="0">
                                        <a:latin typeface="Cambria Math" panose="02040503050406030204" pitchFamily="18" charset="0"/>
                                      </a:rPr>
                                      <m:t>−1</m:t>
                                    </m:r>
                                  </m:sup>
                                </m:sSup>
                              </m:oMath>
                            </m:oMathPara>
                          </a14:m>
                          <a:endParaRPr lang="en-AU" sz="2400" dirty="0"/>
                        </a:p>
                      </a:txBody>
                      <a:tcPr anchor="ctr"/>
                    </a:tc>
                    <a:extLst>
                      <a:ext uri="{0D108BD9-81ED-4DB2-BD59-A6C34878D82A}">
                        <a16:rowId xmlns:a16="http://schemas.microsoft.com/office/drawing/2014/main" val="3328029195"/>
                      </a:ext>
                    </a:extLst>
                  </a:tr>
                  <a:tr h="1111191">
                    <a:tc>
                      <a:txBody>
                        <a:bodyPr/>
                        <a:lstStyle/>
                        <a:p>
                          <a:pPr algn="ctr"/>
                          <a14:m>
                            <m:oMathPara xmlns:m="http://schemas.openxmlformats.org/officeDocument/2006/math">
                              <m:oMathParaPr>
                                <m:jc m:val="centerGroup"/>
                              </m:oMathParaPr>
                              <m:oMath xmlns:m="http://schemas.openxmlformats.org/officeDocument/2006/math">
                                <m:func>
                                  <m:funcPr>
                                    <m:ctrlPr>
                                      <a:rPr lang="en-AU" sz="2400" b="0" i="1" smtClean="0">
                                        <a:latin typeface="Cambria Math" panose="02040503050406030204" pitchFamily="18" charset="0"/>
                                      </a:rPr>
                                    </m:ctrlPr>
                                  </m:funcPr>
                                  <m:fName>
                                    <m:r>
                                      <m:rPr>
                                        <m:sty m:val="p"/>
                                      </m:rPr>
                                      <a:rPr lang="en-AU" sz="2400" b="0" smtClean="0">
                                        <a:latin typeface="Cambria Math" panose="02040503050406030204" pitchFamily="18" charset="0"/>
                                      </a:rPr>
                                      <m:t>sec</m:t>
                                    </m:r>
                                  </m:fName>
                                  <m:e>
                                    <m:r>
                                      <a:rPr lang="en-AU" sz="2400" b="0" smtClean="0">
                                        <a:latin typeface="Cambria Math" panose="02040503050406030204" pitchFamily="18" charset="0"/>
                                      </a:rPr>
                                      <m:t>𝑥</m:t>
                                    </m:r>
                                  </m:e>
                                </m:func>
                              </m:oMath>
                            </m:oMathPara>
                          </a14:m>
                          <a:endParaRPr lang="en-AU" sz="24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en-AU" sz="2400" b="0" i="1" smtClean="0">
                                        <a:latin typeface="Cambria Math" panose="02040503050406030204" pitchFamily="18" charset="0"/>
                                      </a:rPr>
                                    </m:ctrlPr>
                                  </m:fPr>
                                  <m:num>
                                    <m:r>
                                      <a:rPr lang="en-AU" sz="2400" b="0" smtClean="0">
                                        <a:latin typeface="Cambria Math" panose="02040503050406030204" pitchFamily="18" charset="0"/>
                                      </a:rPr>
                                      <m:t>1</m:t>
                                    </m:r>
                                  </m:num>
                                  <m:den>
                                    <m:func>
                                      <m:funcPr>
                                        <m:ctrlPr>
                                          <a:rPr lang="en-AU" sz="2400" b="0" i="1" smtClean="0">
                                            <a:latin typeface="Cambria Math" panose="02040503050406030204" pitchFamily="18" charset="0"/>
                                          </a:rPr>
                                        </m:ctrlPr>
                                      </m:funcPr>
                                      <m:fName>
                                        <m:r>
                                          <m:rPr>
                                            <m:sty m:val="p"/>
                                          </m:rPr>
                                          <a:rPr lang="en-AU" sz="2400" b="0" smtClean="0">
                                            <a:latin typeface="Cambria Math" panose="02040503050406030204" pitchFamily="18" charset="0"/>
                                          </a:rPr>
                                          <m:t>cos</m:t>
                                        </m:r>
                                      </m:fName>
                                      <m:e>
                                        <m:r>
                                          <a:rPr lang="en-AU" sz="2400" b="0" smtClean="0">
                                            <a:latin typeface="Cambria Math" panose="02040503050406030204" pitchFamily="18" charset="0"/>
                                          </a:rPr>
                                          <m:t>𝑥</m:t>
                                        </m:r>
                                      </m:e>
                                    </m:func>
                                  </m:den>
                                </m:f>
                              </m:oMath>
                            </m:oMathPara>
                          </a14:m>
                          <a:endParaRPr lang="en-AU" sz="2400" dirty="0"/>
                        </a:p>
                      </a:txBody>
                      <a:tcPr anchor="ctr"/>
                    </a:tc>
                    <a:tc>
                      <a:txBody>
                        <a:bodyPr/>
                        <a:lstStyle/>
                        <a:p>
                          <a:pPr algn="ctr"/>
                          <a14:m>
                            <m:oMathPara xmlns:m="http://schemas.openxmlformats.org/officeDocument/2006/math">
                              <m:oMathParaPr>
                                <m:jc m:val="centerGroup"/>
                              </m:oMathParaPr>
                              <m:oMath xmlns:m="http://schemas.openxmlformats.org/officeDocument/2006/math">
                                <m:sSup>
                                  <m:sSupPr>
                                    <m:ctrlPr>
                                      <a:rPr lang="en-AU" sz="2400" b="0" i="1" smtClean="0">
                                        <a:latin typeface="Cambria Math" panose="02040503050406030204" pitchFamily="18" charset="0"/>
                                      </a:rPr>
                                    </m:ctrlPr>
                                  </m:sSupPr>
                                  <m:e>
                                    <m:d>
                                      <m:dPr>
                                        <m:ctrlPr>
                                          <a:rPr lang="en-AU" sz="2400" b="0" i="1" smtClean="0">
                                            <a:latin typeface="Cambria Math" panose="02040503050406030204" pitchFamily="18" charset="0"/>
                                          </a:rPr>
                                        </m:ctrlPr>
                                      </m:dPr>
                                      <m:e>
                                        <m:func>
                                          <m:funcPr>
                                            <m:ctrlPr>
                                              <a:rPr lang="en-AU" sz="2400" b="0" i="1" smtClean="0">
                                                <a:latin typeface="Cambria Math" panose="02040503050406030204" pitchFamily="18" charset="0"/>
                                              </a:rPr>
                                            </m:ctrlPr>
                                          </m:funcPr>
                                          <m:fName>
                                            <m:r>
                                              <m:rPr>
                                                <m:sty m:val="p"/>
                                              </m:rPr>
                                              <a:rPr lang="en-AU" sz="2400" b="0" smtClean="0">
                                                <a:latin typeface="Cambria Math" panose="02040503050406030204" pitchFamily="18" charset="0"/>
                                              </a:rPr>
                                              <m:t>cos</m:t>
                                            </m:r>
                                          </m:fName>
                                          <m:e>
                                            <m:r>
                                              <a:rPr lang="en-AU" sz="2400" b="0" smtClean="0">
                                                <a:latin typeface="Cambria Math" panose="02040503050406030204" pitchFamily="18" charset="0"/>
                                              </a:rPr>
                                              <m:t>𝑥</m:t>
                                            </m:r>
                                          </m:e>
                                        </m:func>
                                      </m:e>
                                    </m:d>
                                  </m:e>
                                  <m:sup>
                                    <m:r>
                                      <a:rPr lang="en-AU" sz="2400" b="0" smtClean="0">
                                        <a:latin typeface="Cambria Math" panose="02040503050406030204" pitchFamily="18" charset="0"/>
                                      </a:rPr>
                                      <m:t>−1</m:t>
                                    </m:r>
                                  </m:sup>
                                </m:sSup>
                              </m:oMath>
                            </m:oMathPara>
                          </a14:m>
                          <a:endParaRPr lang="en-AU" sz="2400" dirty="0"/>
                        </a:p>
                      </a:txBody>
                      <a:tcPr anchor="ctr"/>
                    </a:tc>
                    <a:extLst>
                      <a:ext uri="{0D108BD9-81ED-4DB2-BD59-A6C34878D82A}">
                        <a16:rowId xmlns:a16="http://schemas.microsoft.com/office/drawing/2014/main" val="2171565528"/>
                      </a:ext>
                    </a:extLst>
                  </a:tr>
                  <a:tr h="1111191">
                    <a:tc>
                      <a:txBody>
                        <a:bodyPr/>
                        <a:lstStyle/>
                        <a:p>
                          <a:pPr algn="ctr"/>
                          <a14:m>
                            <m:oMathPara xmlns:m="http://schemas.openxmlformats.org/officeDocument/2006/math">
                              <m:oMathParaPr>
                                <m:jc m:val="centerGroup"/>
                              </m:oMathParaPr>
                              <m:oMath xmlns:m="http://schemas.openxmlformats.org/officeDocument/2006/math">
                                <m:func>
                                  <m:funcPr>
                                    <m:ctrlPr>
                                      <a:rPr lang="en-AU" sz="2400" b="0" i="1" smtClean="0">
                                        <a:latin typeface="Cambria Math" panose="02040503050406030204" pitchFamily="18" charset="0"/>
                                      </a:rPr>
                                    </m:ctrlPr>
                                  </m:funcPr>
                                  <m:fName>
                                    <m:r>
                                      <m:rPr>
                                        <m:sty m:val="p"/>
                                      </m:rPr>
                                      <a:rPr lang="en-AU" sz="2400" b="0" smtClean="0">
                                        <a:latin typeface="Cambria Math" panose="02040503050406030204" pitchFamily="18" charset="0"/>
                                      </a:rPr>
                                      <m:t>cot</m:t>
                                    </m:r>
                                  </m:fName>
                                  <m:e>
                                    <m:r>
                                      <a:rPr lang="en-AU" sz="2400" b="0" smtClean="0">
                                        <a:latin typeface="Cambria Math" panose="02040503050406030204" pitchFamily="18" charset="0"/>
                                      </a:rPr>
                                      <m:t>𝑥</m:t>
                                    </m:r>
                                  </m:e>
                                </m:func>
                              </m:oMath>
                            </m:oMathPara>
                          </a14:m>
                          <a:endParaRPr lang="en-AU" sz="24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en-AU" sz="2400" b="0" i="1" smtClean="0">
                                        <a:latin typeface="Cambria Math" panose="02040503050406030204" pitchFamily="18" charset="0"/>
                                      </a:rPr>
                                    </m:ctrlPr>
                                  </m:fPr>
                                  <m:num>
                                    <m:r>
                                      <a:rPr lang="en-AU" sz="2400" b="0" smtClean="0">
                                        <a:latin typeface="Cambria Math" panose="02040503050406030204" pitchFamily="18" charset="0"/>
                                      </a:rPr>
                                      <m:t>1</m:t>
                                    </m:r>
                                  </m:num>
                                  <m:den>
                                    <m:func>
                                      <m:funcPr>
                                        <m:ctrlPr>
                                          <a:rPr lang="en-AU" sz="2400" b="0" i="1" smtClean="0">
                                            <a:latin typeface="Cambria Math" panose="02040503050406030204" pitchFamily="18" charset="0"/>
                                          </a:rPr>
                                        </m:ctrlPr>
                                      </m:funcPr>
                                      <m:fName>
                                        <m:r>
                                          <m:rPr>
                                            <m:sty m:val="p"/>
                                          </m:rPr>
                                          <a:rPr lang="en-AU" sz="2400" b="0" smtClean="0">
                                            <a:latin typeface="Cambria Math" panose="02040503050406030204" pitchFamily="18" charset="0"/>
                                          </a:rPr>
                                          <m:t>tan</m:t>
                                        </m:r>
                                      </m:fName>
                                      <m:e>
                                        <m:r>
                                          <a:rPr lang="en-AU" sz="2400" b="0" smtClean="0">
                                            <a:latin typeface="Cambria Math" panose="02040503050406030204" pitchFamily="18" charset="0"/>
                                          </a:rPr>
                                          <m:t>𝑥</m:t>
                                        </m:r>
                                      </m:e>
                                    </m:func>
                                  </m:den>
                                </m:f>
                              </m:oMath>
                            </m:oMathPara>
                          </a14:m>
                          <a:endParaRPr lang="en-AU" sz="2400" dirty="0"/>
                        </a:p>
                      </a:txBody>
                      <a:tcPr anchor="ctr"/>
                    </a:tc>
                    <a:tc>
                      <a:txBody>
                        <a:bodyPr/>
                        <a:lstStyle/>
                        <a:p>
                          <a:pPr algn="ctr"/>
                          <a14:m>
                            <m:oMathPara xmlns:m="http://schemas.openxmlformats.org/officeDocument/2006/math">
                              <m:oMathParaPr>
                                <m:jc m:val="centerGroup"/>
                              </m:oMathParaPr>
                              <m:oMath xmlns:m="http://schemas.openxmlformats.org/officeDocument/2006/math">
                                <m:sSup>
                                  <m:sSupPr>
                                    <m:ctrlPr>
                                      <a:rPr lang="en-AU" sz="2400" b="0" i="1" smtClean="0">
                                        <a:latin typeface="Cambria Math" panose="02040503050406030204" pitchFamily="18" charset="0"/>
                                      </a:rPr>
                                    </m:ctrlPr>
                                  </m:sSupPr>
                                  <m:e>
                                    <m:d>
                                      <m:dPr>
                                        <m:ctrlPr>
                                          <a:rPr lang="en-AU" sz="2400" b="0" i="1" smtClean="0">
                                            <a:latin typeface="Cambria Math" panose="02040503050406030204" pitchFamily="18" charset="0"/>
                                          </a:rPr>
                                        </m:ctrlPr>
                                      </m:dPr>
                                      <m:e>
                                        <m:func>
                                          <m:funcPr>
                                            <m:ctrlPr>
                                              <a:rPr lang="en-AU" sz="2400" b="0" i="1" smtClean="0">
                                                <a:latin typeface="Cambria Math" panose="02040503050406030204" pitchFamily="18" charset="0"/>
                                              </a:rPr>
                                            </m:ctrlPr>
                                          </m:funcPr>
                                          <m:fName>
                                            <m:r>
                                              <m:rPr>
                                                <m:sty m:val="p"/>
                                              </m:rPr>
                                              <a:rPr lang="en-AU" sz="2400" b="0" smtClean="0">
                                                <a:latin typeface="Cambria Math" panose="02040503050406030204" pitchFamily="18" charset="0"/>
                                              </a:rPr>
                                              <m:t>tan</m:t>
                                            </m:r>
                                          </m:fName>
                                          <m:e>
                                            <m:r>
                                              <a:rPr lang="en-AU" sz="2400" b="0" smtClean="0">
                                                <a:latin typeface="Cambria Math" panose="02040503050406030204" pitchFamily="18" charset="0"/>
                                              </a:rPr>
                                              <m:t>𝑥</m:t>
                                            </m:r>
                                          </m:e>
                                        </m:func>
                                      </m:e>
                                    </m:d>
                                  </m:e>
                                  <m:sup>
                                    <m:r>
                                      <a:rPr lang="en-AU" sz="2400" b="0" smtClean="0">
                                        <a:latin typeface="Cambria Math" panose="02040503050406030204" pitchFamily="18" charset="0"/>
                                      </a:rPr>
                                      <m:t>−1</m:t>
                                    </m:r>
                                  </m:sup>
                                </m:sSup>
                              </m:oMath>
                            </m:oMathPara>
                          </a14:m>
                          <a:endParaRPr lang="en-AU" sz="2400" dirty="0"/>
                        </a:p>
                      </a:txBody>
                      <a:tcPr anchor="ctr"/>
                    </a:tc>
                    <a:extLst>
                      <a:ext uri="{0D108BD9-81ED-4DB2-BD59-A6C34878D82A}">
                        <a16:rowId xmlns:a16="http://schemas.microsoft.com/office/drawing/2014/main" val="3938364741"/>
                      </a:ext>
                    </a:extLst>
                  </a:tr>
                </a:tbl>
              </a:graphicData>
            </a:graphic>
          </p:graphicFrame>
        </mc:Choice>
        <mc:Fallback xmlns="">
          <p:graphicFrame>
            <p:nvGraphicFramePr>
              <p:cNvPr id="2" name="Table 1">
                <a:extLst>
                  <a:ext uri="{FF2B5EF4-FFF2-40B4-BE49-F238E27FC236}">
                    <a16:creationId xmlns:a16="http://schemas.microsoft.com/office/drawing/2014/main" id="{37B2446D-1A90-7AAE-2670-A5840641A5CB}"/>
                  </a:ext>
                </a:extLst>
              </p:cNvPr>
              <p:cNvGraphicFramePr>
                <a:graphicFrameLocks noGrp="1"/>
              </p:cNvGraphicFramePr>
              <p:nvPr>
                <p:extLst>
                  <p:ext uri="{D42A27DB-BD31-4B8C-83A1-F6EECF244321}">
                    <p14:modId xmlns:p14="http://schemas.microsoft.com/office/powerpoint/2010/main" val="2889817113"/>
                  </p:ext>
                </p:extLst>
              </p:nvPr>
            </p:nvGraphicFramePr>
            <p:xfrm>
              <a:off x="360000" y="1749976"/>
              <a:ext cx="11472000" cy="4444764"/>
            </p:xfrm>
            <a:graphic>
              <a:graphicData uri="http://schemas.openxmlformats.org/drawingml/2006/table">
                <a:tbl>
                  <a:tblPr firstRow="1" bandRow="1">
                    <a:tableStyleId>{69012ECD-51FC-41F1-AA8D-1B2483CD663E}</a:tableStyleId>
                  </a:tblPr>
                  <a:tblGrid>
                    <a:gridCol w="3824000">
                      <a:extLst>
                        <a:ext uri="{9D8B030D-6E8A-4147-A177-3AD203B41FA5}">
                          <a16:colId xmlns:a16="http://schemas.microsoft.com/office/drawing/2014/main" val="1392997001"/>
                        </a:ext>
                      </a:extLst>
                    </a:gridCol>
                    <a:gridCol w="3824000">
                      <a:extLst>
                        <a:ext uri="{9D8B030D-6E8A-4147-A177-3AD203B41FA5}">
                          <a16:colId xmlns:a16="http://schemas.microsoft.com/office/drawing/2014/main" val="618034778"/>
                        </a:ext>
                      </a:extLst>
                    </a:gridCol>
                    <a:gridCol w="3824000">
                      <a:extLst>
                        <a:ext uri="{9D8B030D-6E8A-4147-A177-3AD203B41FA5}">
                          <a16:colId xmlns:a16="http://schemas.microsoft.com/office/drawing/2014/main" val="2253148231"/>
                        </a:ext>
                      </a:extLst>
                    </a:gridCol>
                  </a:tblGrid>
                  <a:tr h="1111191">
                    <a:tc>
                      <a:txBody>
                        <a:bodyPr/>
                        <a:lstStyle/>
                        <a:p>
                          <a:pPr algn="ctr"/>
                          <a:r>
                            <a:rPr lang="en-AU" dirty="0"/>
                            <a:t>Function</a:t>
                          </a:r>
                        </a:p>
                      </a:txBody>
                      <a:tcPr anchor="ctr"/>
                    </a:tc>
                    <a:tc>
                      <a:txBody>
                        <a:bodyPr/>
                        <a:lstStyle/>
                        <a:p>
                          <a:pPr algn="ctr"/>
                          <a:r>
                            <a:rPr lang="en-AU" dirty="0"/>
                            <a:t>Reciprocal expression</a:t>
                          </a:r>
                        </a:p>
                      </a:txBody>
                      <a:tcPr anchor="ctr"/>
                    </a:tc>
                    <a:tc>
                      <a:txBody>
                        <a:bodyPr/>
                        <a:lstStyle/>
                        <a:p>
                          <a:pPr algn="ctr"/>
                          <a:r>
                            <a:rPr lang="en-AU" dirty="0"/>
                            <a:t>Negative index notation</a:t>
                          </a:r>
                        </a:p>
                      </a:txBody>
                      <a:tcPr anchor="ctr"/>
                    </a:tc>
                    <a:extLst>
                      <a:ext uri="{0D108BD9-81ED-4DB2-BD59-A6C34878D82A}">
                        <a16:rowId xmlns:a16="http://schemas.microsoft.com/office/drawing/2014/main" val="2824065614"/>
                      </a:ext>
                    </a:extLst>
                  </a:tr>
                  <a:tr h="1111191">
                    <a:tc>
                      <a:txBody>
                        <a:bodyPr/>
                        <a:lstStyle/>
                        <a:p>
                          <a:endParaRPr lang="en-US"/>
                        </a:p>
                      </a:txBody>
                      <a:tcPr anchor="ctr">
                        <a:blipFill>
                          <a:blip r:embed="rId3"/>
                          <a:stretch>
                            <a:fillRect l="-159" t="-101099" r="-200319" b="-201099"/>
                          </a:stretch>
                        </a:blipFill>
                      </a:tcPr>
                    </a:tc>
                    <a:tc>
                      <a:txBody>
                        <a:bodyPr/>
                        <a:lstStyle/>
                        <a:p>
                          <a:endParaRPr lang="en-US"/>
                        </a:p>
                      </a:txBody>
                      <a:tcPr anchor="ctr">
                        <a:blipFill>
                          <a:blip r:embed="rId3"/>
                          <a:stretch>
                            <a:fillRect l="-100000" t="-101099" r="-100000" b="-201099"/>
                          </a:stretch>
                        </a:blipFill>
                      </a:tcPr>
                    </a:tc>
                    <a:tc>
                      <a:txBody>
                        <a:bodyPr/>
                        <a:lstStyle/>
                        <a:p>
                          <a:endParaRPr lang="en-US"/>
                        </a:p>
                      </a:txBody>
                      <a:tcPr anchor="ctr">
                        <a:blipFill>
                          <a:blip r:embed="rId3"/>
                          <a:stretch>
                            <a:fillRect l="-200319" t="-101099" r="-159" b="-201099"/>
                          </a:stretch>
                        </a:blipFill>
                      </a:tcPr>
                    </a:tc>
                    <a:extLst>
                      <a:ext uri="{0D108BD9-81ED-4DB2-BD59-A6C34878D82A}">
                        <a16:rowId xmlns:a16="http://schemas.microsoft.com/office/drawing/2014/main" val="3328029195"/>
                      </a:ext>
                    </a:extLst>
                  </a:tr>
                  <a:tr h="1111191">
                    <a:tc>
                      <a:txBody>
                        <a:bodyPr/>
                        <a:lstStyle/>
                        <a:p>
                          <a:endParaRPr lang="en-US"/>
                        </a:p>
                      </a:txBody>
                      <a:tcPr anchor="ctr">
                        <a:blipFill>
                          <a:blip r:embed="rId3"/>
                          <a:stretch>
                            <a:fillRect l="-159" t="-200000" r="-200319" b="-100000"/>
                          </a:stretch>
                        </a:blipFill>
                      </a:tcPr>
                    </a:tc>
                    <a:tc>
                      <a:txBody>
                        <a:bodyPr/>
                        <a:lstStyle/>
                        <a:p>
                          <a:endParaRPr lang="en-US"/>
                        </a:p>
                      </a:txBody>
                      <a:tcPr anchor="ctr">
                        <a:blipFill>
                          <a:blip r:embed="rId3"/>
                          <a:stretch>
                            <a:fillRect l="-100000" t="-200000" r="-100000" b="-100000"/>
                          </a:stretch>
                        </a:blipFill>
                      </a:tcPr>
                    </a:tc>
                    <a:tc>
                      <a:txBody>
                        <a:bodyPr/>
                        <a:lstStyle/>
                        <a:p>
                          <a:endParaRPr lang="en-US"/>
                        </a:p>
                      </a:txBody>
                      <a:tcPr anchor="ctr">
                        <a:blipFill>
                          <a:blip r:embed="rId3"/>
                          <a:stretch>
                            <a:fillRect l="-200319" t="-200000" r="-159" b="-100000"/>
                          </a:stretch>
                        </a:blipFill>
                      </a:tcPr>
                    </a:tc>
                    <a:extLst>
                      <a:ext uri="{0D108BD9-81ED-4DB2-BD59-A6C34878D82A}">
                        <a16:rowId xmlns:a16="http://schemas.microsoft.com/office/drawing/2014/main" val="2171565528"/>
                      </a:ext>
                    </a:extLst>
                  </a:tr>
                  <a:tr h="1111191">
                    <a:tc>
                      <a:txBody>
                        <a:bodyPr/>
                        <a:lstStyle/>
                        <a:p>
                          <a:endParaRPr lang="en-US"/>
                        </a:p>
                      </a:txBody>
                      <a:tcPr anchor="ctr">
                        <a:blipFill>
                          <a:blip r:embed="rId3"/>
                          <a:stretch>
                            <a:fillRect l="-159" t="-301648" r="-200319" b="-549"/>
                          </a:stretch>
                        </a:blipFill>
                      </a:tcPr>
                    </a:tc>
                    <a:tc>
                      <a:txBody>
                        <a:bodyPr/>
                        <a:lstStyle/>
                        <a:p>
                          <a:endParaRPr lang="en-US"/>
                        </a:p>
                      </a:txBody>
                      <a:tcPr anchor="ctr">
                        <a:blipFill>
                          <a:blip r:embed="rId3"/>
                          <a:stretch>
                            <a:fillRect l="-100000" t="-301648" r="-100000" b="-549"/>
                          </a:stretch>
                        </a:blipFill>
                      </a:tcPr>
                    </a:tc>
                    <a:tc>
                      <a:txBody>
                        <a:bodyPr/>
                        <a:lstStyle/>
                        <a:p>
                          <a:endParaRPr lang="en-US"/>
                        </a:p>
                      </a:txBody>
                      <a:tcPr anchor="ctr">
                        <a:blipFill>
                          <a:blip r:embed="rId3"/>
                          <a:stretch>
                            <a:fillRect l="-200319" t="-301648" r="-159" b="-549"/>
                          </a:stretch>
                        </a:blipFill>
                      </a:tcPr>
                    </a:tc>
                    <a:extLst>
                      <a:ext uri="{0D108BD9-81ED-4DB2-BD59-A6C34878D82A}">
                        <a16:rowId xmlns:a16="http://schemas.microsoft.com/office/drawing/2014/main" val="3938364741"/>
                      </a:ext>
                    </a:extLst>
                  </a:tr>
                </a:tbl>
              </a:graphicData>
            </a:graphic>
          </p:graphicFrame>
        </mc:Fallback>
      </mc:AlternateContent>
    </p:spTree>
    <p:extLst>
      <p:ext uri="{BB962C8B-B14F-4D97-AF65-F5344CB8AC3E}">
        <p14:creationId xmlns:p14="http://schemas.microsoft.com/office/powerpoint/2010/main" val="2108076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5535-970E-19A0-1D9B-288ED63E2E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D22A0A-4AC0-A240-EB36-90296E6401E3}"/>
              </a:ext>
            </a:extLst>
          </p:cNvPr>
          <p:cNvSpPr>
            <a:spLocks noGrp="1"/>
          </p:cNvSpPr>
          <p:nvPr>
            <p:ph type="ctrTitle"/>
          </p:nvPr>
        </p:nvSpPr>
        <p:spPr/>
        <p:txBody>
          <a:bodyPr/>
          <a:lstStyle/>
          <a:p>
            <a:r>
              <a:rPr lang="en-AU" dirty="0">
                <a:latin typeface="+mj-lt"/>
              </a:rPr>
              <a:t>Releasing responsibility</a:t>
            </a:r>
          </a:p>
        </p:txBody>
      </p:sp>
    </p:spTree>
    <p:extLst>
      <p:ext uri="{BB962C8B-B14F-4D97-AF65-F5344CB8AC3E}">
        <p14:creationId xmlns:p14="http://schemas.microsoft.com/office/powerpoint/2010/main" val="42830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934F2E3-BCA7-115D-4B90-4D403044512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dirty="0"/>
          </a:p>
        </p:txBody>
      </p:sp>
      <p:sp>
        <p:nvSpPr>
          <p:cNvPr id="3" name="Title 2">
            <a:extLst>
              <a:ext uri="{FF2B5EF4-FFF2-40B4-BE49-F238E27FC236}">
                <a16:creationId xmlns:a16="http://schemas.microsoft.com/office/drawing/2014/main" id="{B86777BB-4E07-6CC4-58CC-B9B15155CFC4}"/>
              </a:ext>
            </a:extLst>
          </p:cNvPr>
          <p:cNvSpPr>
            <a:spLocks noGrp="1"/>
          </p:cNvSpPr>
          <p:nvPr>
            <p:ph type="title"/>
          </p:nvPr>
        </p:nvSpPr>
        <p:spPr/>
        <p:txBody>
          <a:bodyPr/>
          <a:lstStyle/>
          <a:p>
            <a:r>
              <a:rPr lang="en-AU" dirty="0"/>
              <a:t>Differentiating cosecant</a:t>
            </a:r>
          </a:p>
        </p:txBody>
      </p:sp>
      <p:sp>
        <p:nvSpPr>
          <p:cNvPr id="4" name="Text Placeholder 3">
            <a:extLst>
              <a:ext uri="{FF2B5EF4-FFF2-40B4-BE49-F238E27FC236}">
                <a16:creationId xmlns:a16="http://schemas.microsoft.com/office/drawing/2014/main" id="{A177CDFF-8F30-3205-E043-4A7B48AC1651}"/>
              </a:ext>
            </a:extLst>
          </p:cNvPr>
          <p:cNvSpPr>
            <a:spLocks noGrp="1"/>
          </p:cNvSpPr>
          <p:nvPr>
            <p:ph type="body" sz="quarter" idx="18"/>
          </p:nvPr>
        </p:nvSpPr>
        <p:spPr/>
        <p:txBody>
          <a:bodyPr/>
          <a:lstStyle/>
          <a:p>
            <a:r>
              <a:rPr lang="en-AU" dirty="0"/>
              <a:t>Worked example comparison</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1A1EF90F-0D18-A717-9EB0-492D8B0387C6}"/>
                  </a:ext>
                </a:extLst>
              </p:cNvPr>
              <p:cNvSpPr>
                <a:spLocks noGrp="1"/>
              </p:cNvSpPr>
              <p:nvPr>
                <p:ph type="body" sz="quarter" idx="17"/>
              </p:nvPr>
            </p:nvSpPr>
            <p:spPr>
              <a:xfrm>
                <a:off x="359999" y="1550152"/>
                <a:ext cx="3639466" cy="4807835"/>
              </a:xfrm>
            </p:spPr>
            <p:txBody>
              <a:bodyPr/>
              <a:lstStyle/>
              <a:p>
                <a:r>
                  <a:rPr lang="en-AU" b="1" dirty="0"/>
                  <a:t>Method 1:</a:t>
                </a:r>
              </a:p>
              <a:p>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𝑦</m:t>
                      </m:r>
                      <m:r>
                        <a:rPr lang="en-AU" i="1">
                          <a:latin typeface="Cambria Math" panose="02040503050406030204" pitchFamily="18" charset="0"/>
                        </a:rPr>
                        <m:t>=</m:t>
                      </m:r>
                      <m:func>
                        <m:funcPr>
                          <m:ctrlPr>
                            <a:rPr lang="en-AU" i="1">
                              <a:latin typeface="Cambria Math" panose="02040503050406030204" pitchFamily="18" charset="0"/>
                            </a:rPr>
                          </m:ctrlPr>
                        </m:funcPr>
                        <m:fName>
                          <m:r>
                            <m:rPr>
                              <m:sty m:val="p"/>
                            </m:rPr>
                            <a:rPr lang="en-AU">
                              <a:latin typeface="Cambria Math" panose="02040503050406030204" pitchFamily="18" charset="0"/>
                            </a:rPr>
                            <m:t>cosec</m:t>
                          </m:r>
                        </m:fName>
                        <m:e>
                          <m:r>
                            <a:rPr lang="en-AU" i="1">
                              <a:latin typeface="Cambria Math" panose="02040503050406030204" pitchFamily="18" charset="0"/>
                            </a:rPr>
                            <m:t>𝑥</m:t>
                          </m:r>
                        </m:e>
                      </m:func>
                      <m:r>
                        <a:rPr lang="en-AU" i="1">
                          <a:latin typeface="Cambria Math" panose="02040503050406030204" pitchFamily="18" charset="0"/>
                        </a:rPr>
                        <m:t>=</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𝑥</m:t>
                                  </m:r>
                                </m:e>
                              </m:func>
                            </m:e>
                          </m:d>
                        </m:e>
                        <m:sup>
                          <m:r>
                            <a:rPr lang="en-AU" b="0" i="1" smtClean="0">
                              <a:latin typeface="Cambria Math" panose="02040503050406030204" pitchFamily="18" charset="0"/>
                            </a:rPr>
                            <m:t>−1</m:t>
                          </m:r>
                        </m:sup>
                      </m:sSup>
                    </m:oMath>
                  </m:oMathPara>
                </a14:m>
                <a:endParaRPr lang="en-AU" b="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𝑑𝑦</m:t>
                          </m:r>
                        </m:num>
                        <m:den>
                          <m:r>
                            <a:rPr lang="en-AU" b="0" i="1" smtClean="0">
                              <a:latin typeface="Cambria Math" panose="02040503050406030204" pitchFamily="18" charset="0"/>
                            </a:rPr>
                            <m:t>𝑑𝑥</m:t>
                          </m:r>
                        </m:den>
                      </m:f>
                      <m:r>
                        <m:rPr>
                          <m:aln/>
                        </m:rPr>
                        <a:rPr lang="en-AU" b="0" i="1" smtClean="0">
                          <a:latin typeface="Cambria Math" panose="02040503050406030204" pitchFamily="18" charset="0"/>
                        </a:rPr>
                        <m:t>=</m:t>
                      </m:r>
                      <m:r>
                        <a:rPr lang="en-AU" b="0" i="1" smtClean="0">
                          <a:latin typeface="Cambria Math" panose="02040503050406030204" pitchFamily="18" charset="0"/>
                        </a:rPr>
                        <m:t>−1</m:t>
                      </m:r>
                      <m:r>
                        <a:rPr lang="en-AU" b="0" i="1" smtClean="0">
                          <a:latin typeface="Cambria Math" panose="02040503050406030204" pitchFamily="18" charset="0"/>
                          <a:ea typeface="Cambria Math" panose="02040503050406030204" pitchFamily="18" charset="0"/>
                        </a:rPr>
                        <m:t>×</m:t>
                      </m:r>
                      <m:sSup>
                        <m:sSupPr>
                          <m:ctrlPr>
                            <a:rPr lang="en-AU" b="0" i="1" smtClean="0">
                              <a:latin typeface="Cambria Math" panose="02040503050406030204" pitchFamily="18" charset="0"/>
                              <a:ea typeface="Cambria Math" panose="02040503050406030204" pitchFamily="18" charset="0"/>
                            </a:rPr>
                          </m:ctrlPr>
                        </m:sSupPr>
                        <m:e>
                          <m:d>
                            <m:dPr>
                              <m:ctrlPr>
                                <a:rPr lang="en-AU" b="0" i="1" smtClean="0">
                                  <a:latin typeface="Cambria Math" panose="02040503050406030204" pitchFamily="18" charset="0"/>
                                  <a:ea typeface="Cambria Math" panose="02040503050406030204" pitchFamily="18" charset="0"/>
                                </a:rPr>
                              </m:ctrlPr>
                            </m:dPr>
                            <m:e>
                              <m:func>
                                <m:funcPr>
                                  <m:ctrlPr>
                                    <a:rPr lang="en-AU" b="0" i="1" smtClean="0">
                                      <a:latin typeface="Cambria Math" panose="02040503050406030204" pitchFamily="18" charset="0"/>
                                      <a:ea typeface="Cambria Math" panose="02040503050406030204" pitchFamily="18" charset="0"/>
                                    </a:rPr>
                                  </m:ctrlPr>
                                </m:funcPr>
                                <m:fName>
                                  <m:r>
                                    <m:rPr>
                                      <m:sty m:val="p"/>
                                    </m:rPr>
                                    <a:rPr lang="en-AU" b="0" i="0" smtClean="0">
                                      <a:latin typeface="Cambria Math" panose="02040503050406030204" pitchFamily="18" charset="0"/>
                                      <a:ea typeface="Cambria Math" panose="02040503050406030204" pitchFamily="18" charset="0"/>
                                    </a:rPr>
                                    <m:t>sin</m:t>
                                  </m:r>
                                </m:fName>
                                <m:e>
                                  <m:r>
                                    <a:rPr lang="en-AU" b="0" i="1" smtClean="0">
                                      <a:latin typeface="Cambria Math" panose="02040503050406030204" pitchFamily="18" charset="0"/>
                                      <a:ea typeface="Cambria Math" panose="02040503050406030204" pitchFamily="18" charset="0"/>
                                    </a:rPr>
                                    <m:t>𝑥</m:t>
                                  </m:r>
                                </m:e>
                              </m:func>
                            </m:e>
                          </m:d>
                        </m:e>
                        <m:sup>
                          <m:r>
                            <a:rPr lang="en-AU" b="0" i="1" smtClean="0">
                              <a:latin typeface="Cambria Math" panose="02040503050406030204" pitchFamily="18" charset="0"/>
                              <a:ea typeface="Cambria Math" panose="02040503050406030204" pitchFamily="18" charset="0"/>
                            </a:rPr>
                            <m:t>−2</m:t>
                          </m:r>
                        </m:sup>
                      </m:sSup>
                      <m:r>
                        <a:rPr lang="en-AU" b="0" i="1" smtClean="0">
                          <a:latin typeface="Cambria Math" panose="02040503050406030204" pitchFamily="18" charset="0"/>
                          <a:ea typeface="Cambria Math" panose="02040503050406030204" pitchFamily="18" charset="0"/>
                        </a:rPr>
                        <m:t>×</m:t>
                      </m:r>
                      <m:func>
                        <m:funcPr>
                          <m:ctrlPr>
                            <a:rPr lang="en-AU" b="0" i="1" smtClean="0">
                              <a:latin typeface="Cambria Math" panose="02040503050406030204" pitchFamily="18" charset="0"/>
                              <a:ea typeface="Cambria Math" panose="02040503050406030204" pitchFamily="18" charset="0"/>
                            </a:rPr>
                          </m:ctrlPr>
                        </m:funcPr>
                        <m:fName>
                          <m:r>
                            <m:rPr>
                              <m:sty m:val="p"/>
                            </m:rPr>
                            <a:rPr lang="en-AU" b="0" i="0" smtClean="0">
                              <a:latin typeface="Cambria Math" panose="02040503050406030204" pitchFamily="18" charset="0"/>
                              <a:ea typeface="Cambria Math" panose="02040503050406030204" pitchFamily="18" charset="0"/>
                            </a:rPr>
                            <m:t>cos</m:t>
                          </m:r>
                        </m:fName>
                        <m:e>
                          <m:r>
                            <a:rPr lang="en-AU" b="0" i="1" smtClean="0">
                              <a:latin typeface="Cambria Math" panose="02040503050406030204" pitchFamily="18" charset="0"/>
                              <a:ea typeface="Cambria Math" panose="02040503050406030204" pitchFamily="18" charset="0"/>
                            </a:rPr>
                            <m:t>𝑥</m:t>
                          </m:r>
                        </m:e>
                      </m:func>
                    </m:oMath>
                    <m:oMath xmlns:m="http://schemas.openxmlformats.org/officeDocument/2006/math">
                      <m:r>
                        <m:rPr>
                          <m:aln/>
                        </m:rP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m:t>
                      </m:r>
                      <m:f>
                        <m:fPr>
                          <m:ctrlPr>
                            <a:rPr lang="en-AU" b="0" i="1" smtClean="0">
                              <a:latin typeface="Cambria Math" panose="02040503050406030204" pitchFamily="18" charset="0"/>
                              <a:ea typeface="Cambria Math" panose="02040503050406030204" pitchFamily="18" charset="0"/>
                            </a:rPr>
                          </m:ctrlPr>
                        </m:fPr>
                        <m:num>
                          <m:func>
                            <m:funcPr>
                              <m:ctrlPr>
                                <a:rPr lang="en-AU" b="0" i="1" smtClean="0">
                                  <a:latin typeface="Cambria Math" panose="02040503050406030204" pitchFamily="18" charset="0"/>
                                  <a:ea typeface="Cambria Math" panose="02040503050406030204" pitchFamily="18" charset="0"/>
                                </a:rPr>
                              </m:ctrlPr>
                            </m:funcPr>
                            <m:fName>
                              <m:r>
                                <m:rPr>
                                  <m:sty m:val="p"/>
                                </m:rPr>
                                <a:rPr lang="en-AU" b="0" i="0" smtClean="0">
                                  <a:latin typeface="Cambria Math" panose="02040503050406030204" pitchFamily="18" charset="0"/>
                                  <a:ea typeface="Cambria Math" panose="02040503050406030204" pitchFamily="18" charset="0"/>
                                </a:rPr>
                                <m:t>cos</m:t>
                              </m:r>
                            </m:fName>
                            <m:e>
                              <m:r>
                                <a:rPr lang="en-AU" b="0" i="1" smtClean="0">
                                  <a:latin typeface="Cambria Math" panose="02040503050406030204" pitchFamily="18" charset="0"/>
                                  <a:ea typeface="Cambria Math" panose="02040503050406030204" pitchFamily="18" charset="0"/>
                                </a:rPr>
                                <m:t>𝑥</m:t>
                              </m:r>
                            </m:e>
                          </m:func>
                        </m:num>
                        <m:den>
                          <m:func>
                            <m:funcPr>
                              <m:ctrlPr>
                                <a:rPr lang="en-AU" b="0" i="1" smtClean="0">
                                  <a:latin typeface="Cambria Math" panose="02040503050406030204" pitchFamily="18" charset="0"/>
                                  <a:ea typeface="Cambria Math" panose="02040503050406030204" pitchFamily="18" charset="0"/>
                                </a:rPr>
                              </m:ctrlPr>
                            </m:funcPr>
                            <m:fName>
                              <m:sSup>
                                <m:sSupPr>
                                  <m:ctrlPr>
                                    <a:rPr lang="en-AU" b="0" i="1" smtClean="0">
                                      <a:latin typeface="Cambria Math" panose="02040503050406030204" pitchFamily="18" charset="0"/>
                                      <a:ea typeface="Cambria Math" panose="02040503050406030204" pitchFamily="18" charset="0"/>
                                    </a:rPr>
                                  </m:ctrlPr>
                                </m:sSupPr>
                                <m:e>
                                  <m:r>
                                    <m:rPr>
                                      <m:sty m:val="p"/>
                                    </m:rPr>
                                    <a:rPr lang="en-AU" b="0" i="0" smtClean="0">
                                      <a:latin typeface="Cambria Math" panose="02040503050406030204" pitchFamily="18" charset="0"/>
                                      <a:ea typeface="Cambria Math" panose="02040503050406030204" pitchFamily="18" charset="0"/>
                                    </a:rPr>
                                    <m:t>sin</m:t>
                                  </m:r>
                                </m:e>
                                <m:sup>
                                  <m:r>
                                    <a:rPr lang="en-AU" b="0" i="1" smtClean="0">
                                      <a:latin typeface="Cambria Math" panose="02040503050406030204" pitchFamily="18" charset="0"/>
                                      <a:ea typeface="Cambria Math" panose="02040503050406030204" pitchFamily="18" charset="0"/>
                                    </a:rPr>
                                    <m:t>2</m:t>
                                  </m:r>
                                </m:sup>
                              </m:sSup>
                            </m:fName>
                            <m:e>
                              <m:r>
                                <a:rPr lang="en-AU" b="0" i="1" smtClean="0">
                                  <a:latin typeface="Cambria Math" panose="02040503050406030204" pitchFamily="18" charset="0"/>
                                  <a:ea typeface="Cambria Math" panose="02040503050406030204" pitchFamily="18" charset="0"/>
                                </a:rPr>
                                <m:t>𝑥</m:t>
                              </m:r>
                            </m:e>
                          </m:func>
                        </m:den>
                      </m:f>
                    </m:oMath>
                    <m:oMath xmlns:m="http://schemas.openxmlformats.org/officeDocument/2006/math">
                      <m:r>
                        <m:rPr>
                          <m:aln/>
                        </m:rP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m:t>
                      </m:r>
                      <m:f>
                        <m:fPr>
                          <m:ctrlPr>
                            <a:rPr lang="en-AU" b="0" i="1" smtClean="0">
                              <a:latin typeface="Cambria Math" panose="02040503050406030204" pitchFamily="18" charset="0"/>
                              <a:ea typeface="Cambria Math" panose="02040503050406030204" pitchFamily="18" charset="0"/>
                            </a:rPr>
                          </m:ctrlPr>
                        </m:fPr>
                        <m:num>
                          <m:r>
                            <a:rPr lang="en-AU" b="0" i="1" smtClean="0">
                              <a:latin typeface="Cambria Math" panose="02040503050406030204" pitchFamily="18" charset="0"/>
                              <a:ea typeface="Cambria Math" panose="02040503050406030204" pitchFamily="18" charset="0"/>
                            </a:rPr>
                            <m:t>1</m:t>
                          </m:r>
                        </m:num>
                        <m:den>
                          <m:func>
                            <m:funcPr>
                              <m:ctrlPr>
                                <a:rPr lang="en-AU" b="0" i="1" smtClean="0">
                                  <a:latin typeface="Cambria Math" panose="02040503050406030204" pitchFamily="18" charset="0"/>
                                  <a:ea typeface="Cambria Math" panose="02040503050406030204" pitchFamily="18" charset="0"/>
                                </a:rPr>
                              </m:ctrlPr>
                            </m:funcPr>
                            <m:fName>
                              <m:r>
                                <m:rPr>
                                  <m:sty m:val="p"/>
                                </m:rPr>
                                <a:rPr lang="en-AU" b="0" i="0" smtClean="0">
                                  <a:latin typeface="Cambria Math" panose="02040503050406030204" pitchFamily="18" charset="0"/>
                                  <a:ea typeface="Cambria Math" panose="02040503050406030204" pitchFamily="18" charset="0"/>
                                </a:rPr>
                                <m:t>sin</m:t>
                              </m:r>
                            </m:fName>
                            <m:e>
                              <m:r>
                                <a:rPr lang="en-AU" b="0" i="1" smtClean="0">
                                  <a:latin typeface="Cambria Math" panose="02040503050406030204" pitchFamily="18" charset="0"/>
                                  <a:ea typeface="Cambria Math" panose="02040503050406030204" pitchFamily="18" charset="0"/>
                                </a:rPr>
                                <m:t>𝑥</m:t>
                              </m:r>
                            </m:e>
                          </m:func>
                        </m:den>
                      </m:f>
                      <m:r>
                        <a:rPr lang="en-AU" b="0" i="1" smtClean="0">
                          <a:latin typeface="Cambria Math" panose="02040503050406030204" pitchFamily="18" charset="0"/>
                          <a:ea typeface="Cambria Math" panose="02040503050406030204" pitchFamily="18" charset="0"/>
                        </a:rPr>
                        <m:t>×</m:t>
                      </m:r>
                      <m:f>
                        <m:fPr>
                          <m:ctrlPr>
                            <a:rPr lang="en-AU" b="0" i="1" smtClean="0">
                              <a:latin typeface="Cambria Math" panose="02040503050406030204" pitchFamily="18" charset="0"/>
                              <a:ea typeface="Cambria Math" panose="02040503050406030204" pitchFamily="18" charset="0"/>
                            </a:rPr>
                          </m:ctrlPr>
                        </m:fPr>
                        <m:num>
                          <m:func>
                            <m:funcPr>
                              <m:ctrlPr>
                                <a:rPr lang="en-AU" b="0" i="1" smtClean="0">
                                  <a:latin typeface="Cambria Math" panose="02040503050406030204" pitchFamily="18" charset="0"/>
                                  <a:ea typeface="Cambria Math" panose="02040503050406030204" pitchFamily="18" charset="0"/>
                                </a:rPr>
                              </m:ctrlPr>
                            </m:funcPr>
                            <m:fName>
                              <m:r>
                                <m:rPr>
                                  <m:sty m:val="p"/>
                                </m:rPr>
                                <a:rPr lang="en-AU" b="0" i="0" smtClean="0">
                                  <a:latin typeface="Cambria Math" panose="02040503050406030204" pitchFamily="18" charset="0"/>
                                  <a:ea typeface="Cambria Math" panose="02040503050406030204" pitchFamily="18" charset="0"/>
                                </a:rPr>
                                <m:t>cos</m:t>
                              </m:r>
                            </m:fName>
                            <m:e>
                              <m:r>
                                <a:rPr lang="en-AU" b="0" i="1" smtClean="0">
                                  <a:latin typeface="Cambria Math" panose="02040503050406030204" pitchFamily="18" charset="0"/>
                                  <a:ea typeface="Cambria Math" panose="02040503050406030204" pitchFamily="18" charset="0"/>
                                </a:rPr>
                                <m:t>𝑥</m:t>
                              </m:r>
                            </m:e>
                          </m:func>
                        </m:num>
                        <m:den>
                          <m:func>
                            <m:funcPr>
                              <m:ctrlPr>
                                <a:rPr lang="en-AU" b="0" i="1" smtClean="0">
                                  <a:latin typeface="Cambria Math" panose="02040503050406030204" pitchFamily="18" charset="0"/>
                                  <a:ea typeface="Cambria Math" panose="02040503050406030204" pitchFamily="18" charset="0"/>
                                </a:rPr>
                              </m:ctrlPr>
                            </m:funcPr>
                            <m:fName>
                              <m:r>
                                <m:rPr>
                                  <m:sty m:val="p"/>
                                </m:rPr>
                                <a:rPr lang="en-AU" b="0" i="0" smtClean="0">
                                  <a:latin typeface="Cambria Math" panose="02040503050406030204" pitchFamily="18" charset="0"/>
                                  <a:ea typeface="Cambria Math" panose="02040503050406030204" pitchFamily="18" charset="0"/>
                                </a:rPr>
                                <m:t>sin</m:t>
                              </m:r>
                            </m:fName>
                            <m:e>
                              <m:r>
                                <a:rPr lang="en-AU" b="0" i="1" smtClean="0">
                                  <a:latin typeface="Cambria Math" panose="02040503050406030204" pitchFamily="18" charset="0"/>
                                  <a:ea typeface="Cambria Math" panose="02040503050406030204" pitchFamily="18" charset="0"/>
                                </a:rPr>
                                <m:t>𝑥</m:t>
                              </m:r>
                            </m:e>
                          </m:func>
                        </m:den>
                      </m:f>
                    </m:oMath>
                    <m:oMath xmlns:m="http://schemas.openxmlformats.org/officeDocument/2006/math">
                      <m:r>
                        <m:rPr>
                          <m:aln/>
                        </m:rP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m:t>
                      </m:r>
                      <m:func>
                        <m:funcPr>
                          <m:ctrlPr>
                            <a:rPr lang="en-AU" b="0" i="1" smtClean="0">
                              <a:latin typeface="Cambria Math" panose="02040503050406030204" pitchFamily="18" charset="0"/>
                              <a:ea typeface="Cambria Math" panose="02040503050406030204" pitchFamily="18" charset="0"/>
                            </a:rPr>
                          </m:ctrlPr>
                        </m:funcPr>
                        <m:fName>
                          <m:r>
                            <m:rPr>
                              <m:sty m:val="p"/>
                            </m:rPr>
                            <a:rPr lang="en-AU" b="0" i="0" smtClean="0">
                              <a:latin typeface="Cambria Math" panose="02040503050406030204" pitchFamily="18" charset="0"/>
                              <a:ea typeface="Cambria Math" panose="02040503050406030204" pitchFamily="18" charset="0"/>
                            </a:rPr>
                            <m:t>cosec</m:t>
                          </m:r>
                        </m:fName>
                        <m:e>
                          <m:r>
                            <a:rPr lang="en-AU" b="0" i="1" smtClean="0">
                              <a:latin typeface="Cambria Math" panose="02040503050406030204" pitchFamily="18" charset="0"/>
                              <a:ea typeface="Cambria Math" panose="02040503050406030204" pitchFamily="18" charset="0"/>
                            </a:rPr>
                            <m:t>𝑥</m:t>
                          </m:r>
                        </m:e>
                      </m:func>
                      <m:func>
                        <m:funcPr>
                          <m:ctrlPr>
                            <a:rPr lang="en-AU" b="0" i="1" smtClean="0">
                              <a:latin typeface="Cambria Math" panose="02040503050406030204" pitchFamily="18" charset="0"/>
                              <a:ea typeface="Cambria Math" panose="02040503050406030204" pitchFamily="18" charset="0"/>
                            </a:rPr>
                          </m:ctrlPr>
                        </m:funcPr>
                        <m:fName>
                          <m:r>
                            <m:rPr>
                              <m:sty m:val="p"/>
                            </m:rPr>
                            <a:rPr lang="en-AU" b="0" i="0" smtClean="0">
                              <a:latin typeface="Cambria Math" panose="02040503050406030204" pitchFamily="18" charset="0"/>
                              <a:ea typeface="Cambria Math" panose="02040503050406030204" pitchFamily="18" charset="0"/>
                            </a:rPr>
                            <m:t>cot</m:t>
                          </m:r>
                        </m:fName>
                        <m:e>
                          <m:r>
                            <a:rPr lang="en-AU" b="0" i="1" smtClean="0">
                              <a:latin typeface="Cambria Math" panose="02040503050406030204" pitchFamily="18" charset="0"/>
                              <a:ea typeface="Cambria Math" panose="02040503050406030204" pitchFamily="18" charset="0"/>
                            </a:rPr>
                            <m:t>𝑥</m:t>
                          </m:r>
                        </m:e>
                      </m:func>
                    </m:oMath>
                  </m:oMathPara>
                </a14:m>
                <a:endParaRPr lang="en-AU" dirty="0"/>
              </a:p>
            </p:txBody>
          </p:sp>
        </mc:Choice>
        <mc:Fallback xmlns="">
          <p:sp>
            <p:nvSpPr>
              <p:cNvPr id="5" name="Text Placeholder 4">
                <a:extLst>
                  <a:ext uri="{FF2B5EF4-FFF2-40B4-BE49-F238E27FC236}">
                    <a16:creationId xmlns:a16="http://schemas.microsoft.com/office/drawing/2014/main" id="{1A1EF90F-0D18-A717-9EB0-492D8B0387C6}"/>
                  </a:ext>
                </a:extLst>
              </p:cNvPr>
              <p:cNvSpPr>
                <a:spLocks noGrp="1" noRot="1" noChangeAspect="1" noMove="1" noResize="1" noEditPoints="1" noAdjustHandles="1" noChangeArrowheads="1" noChangeShapeType="1" noTextEdit="1"/>
              </p:cNvSpPr>
              <p:nvPr>
                <p:ph type="body" sz="quarter" idx="17"/>
              </p:nvPr>
            </p:nvSpPr>
            <p:spPr>
              <a:xfrm>
                <a:off x="359999" y="1550152"/>
                <a:ext cx="3639466" cy="4807835"/>
              </a:xfrm>
              <a:blipFill>
                <a:blip r:embed="rId2"/>
                <a:stretch>
                  <a:fillRect l="-4188"/>
                </a:stretch>
              </a:blipFill>
            </p:spPr>
            <p:txBody>
              <a:bodyPr/>
              <a:lstStyle/>
              <a:p>
                <a:r>
                  <a:rPr lang="en-AU">
                    <a:noFill/>
                  </a:rPr>
                  <a:t> </a:t>
                </a:r>
              </a:p>
            </p:txBody>
          </p:sp>
        </mc:Fallback>
      </mc:AlternateContent>
      <p:sp>
        <p:nvSpPr>
          <p:cNvPr id="10" name="Flowchart: Alternate Process 9">
            <a:extLst>
              <a:ext uri="{FF2B5EF4-FFF2-40B4-BE49-F238E27FC236}">
                <a16:creationId xmlns:a16="http://schemas.microsoft.com/office/drawing/2014/main" id="{818602C6-F38C-6932-76B8-F1A85387B209}"/>
              </a:ext>
            </a:extLst>
          </p:cNvPr>
          <p:cNvSpPr/>
          <p:nvPr/>
        </p:nvSpPr>
        <p:spPr>
          <a:xfrm>
            <a:off x="4325267" y="1628711"/>
            <a:ext cx="3541466" cy="1800289"/>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t>What is the main difference between the 2 methods in how we set up and apply rules for differentiation?</a:t>
            </a:r>
          </a:p>
        </p:txBody>
      </p:sp>
      <p:sp>
        <p:nvSpPr>
          <p:cNvPr id="7" name="Flowchart: Alternate Process 6">
            <a:extLst>
              <a:ext uri="{FF2B5EF4-FFF2-40B4-BE49-F238E27FC236}">
                <a16:creationId xmlns:a16="http://schemas.microsoft.com/office/drawing/2014/main" id="{AA416AED-FB11-90A8-2FC0-D59EBDA791F1}"/>
              </a:ext>
            </a:extLst>
          </p:cNvPr>
          <p:cNvSpPr/>
          <p:nvPr/>
        </p:nvSpPr>
        <p:spPr>
          <a:xfrm>
            <a:off x="4325267" y="3954069"/>
            <a:ext cx="3541466" cy="982025"/>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t>What similarities do you notice in the steps? </a:t>
            </a:r>
          </a:p>
        </p:txBody>
      </p:sp>
      <p:sp>
        <p:nvSpPr>
          <p:cNvPr id="8" name="Flowchart: Alternate Process 7">
            <a:extLst>
              <a:ext uri="{FF2B5EF4-FFF2-40B4-BE49-F238E27FC236}">
                <a16:creationId xmlns:a16="http://schemas.microsoft.com/office/drawing/2014/main" id="{012304BC-D754-1FBB-3EEA-7E267632DB2B}"/>
              </a:ext>
            </a:extLst>
          </p:cNvPr>
          <p:cNvSpPr/>
          <p:nvPr/>
        </p:nvSpPr>
        <p:spPr>
          <a:xfrm>
            <a:off x="4325267" y="5508373"/>
            <a:ext cx="3541466" cy="982024"/>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t>Do both methods give the same final answer?</a:t>
            </a:r>
          </a:p>
        </p:txBody>
      </p:sp>
      <mc:AlternateContent xmlns:mc="http://schemas.openxmlformats.org/markup-compatibility/2006" xmlns:a14="http://schemas.microsoft.com/office/drawing/2010/main">
        <mc:Choice Requires="a14">
          <p:sp>
            <p:nvSpPr>
              <p:cNvPr id="6" name="Text Placeholder 4">
                <a:extLst>
                  <a:ext uri="{FF2B5EF4-FFF2-40B4-BE49-F238E27FC236}">
                    <a16:creationId xmlns:a16="http://schemas.microsoft.com/office/drawing/2014/main" id="{E6EE8C57-E7E2-C859-AC58-F1959C0F859E}"/>
                  </a:ext>
                </a:extLst>
              </p:cNvPr>
              <p:cNvSpPr txBox="1">
                <a:spLocks/>
              </p:cNvSpPr>
              <p:nvPr/>
            </p:nvSpPr>
            <p:spPr>
              <a:xfrm>
                <a:off x="8703197" y="1550152"/>
                <a:ext cx="3140801" cy="480783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b="1" dirty="0"/>
                  <a:t>Method 2:</a:t>
                </a:r>
              </a:p>
              <a:p>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𝑦</m:t>
                      </m:r>
                      <m:r>
                        <a:rPr lang="en-AU" i="1">
                          <a:latin typeface="Cambria Math" panose="02040503050406030204" pitchFamily="18" charset="0"/>
                        </a:rPr>
                        <m:t>=</m:t>
                      </m:r>
                      <m:func>
                        <m:funcPr>
                          <m:ctrlPr>
                            <a:rPr lang="en-AU" i="1">
                              <a:latin typeface="Cambria Math" panose="02040503050406030204" pitchFamily="18" charset="0"/>
                            </a:rPr>
                          </m:ctrlPr>
                        </m:funcPr>
                        <m:fName>
                          <m:r>
                            <m:rPr>
                              <m:sty m:val="p"/>
                            </m:rPr>
                            <a:rPr lang="en-AU">
                              <a:latin typeface="Cambria Math" panose="02040503050406030204" pitchFamily="18" charset="0"/>
                            </a:rPr>
                            <m:t>cosec</m:t>
                          </m:r>
                        </m:fName>
                        <m:e>
                          <m:r>
                            <a:rPr lang="en-AU" i="1">
                              <a:latin typeface="Cambria Math" panose="02040503050406030204" pitchFamily="18" charset="0"/>
                            </a:rPr>
                            <m:t>𝑥</m:t>
                          </m:r>
                        </m:e>
                      </m:func>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1</m:t>
                          </m:r>
                        </m:num>
                        <m:den>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i="1">
                                  <a:latin typeface="Cambria Math" panose="02040503050406030204" pitchFamily="18" charset="0"/>
                                </a:rPr>
                                <m:t>𝑥</m:t>
                              </m:r>
                            </m:e>
                          </m:func>
                        </m:den>
                      </m:f>
                    </m:oMath>
                  </m:oMathPara>
                </a14:m>
                <a:endParaRPr lang="en-AU" dirty="0"/>
              </a:p>
              <a:p>
                <a:pPr/>
                <a14:m>
                  <m:oMathPara xmlns:m="http://schemas.openxmlformats.org/officeDocument/2006/math">
                    <m:oMathParaPr>
                      <m:jc m:val="left"/>
                    </m:oMathParaPr>
                    <m:oMath xmlns:m="http://schemas.openxmlformats.org/officeDocument/2006/math">
                      <m:f>
                        <m:fPr>
                          <m:ctrlPr>
                            <a:rPr lang="en-AU" i="1">
                              <a:latin typeface="Cambria Math" panose="02040503050406030204" pitchFamily="18" charset="0"/>
                            </a:rPr>
                          </m:ctrlPr>
                        </m:fPr>
                        <m:num>
                          <m:r>
                            <a:rPr lang="en-AU" i="1">
                              <a:latin typeface="Cambria Math" panose="02040503050406030204" pitchFamily="18" charset="0"/>
                            </a:rPr>
                            <m:t>𝑑𝑦</m:t>
                          </m:r>
                        </m:num>
                        <m:den>
                          <m:r>
                            <a:rPr lang="en-AU" i="1">
                              <a:latin typeface="Cambria Math" panose="02040503050406030204" pitchFamily="18" charset="0"/>
                            </a:rPr>
                            <m:t>𝑑𝑥</m:t>
                          </m:r>
                        </m:den>
                      </m:f>
                      <m:r>
                        <m:rPr>
                          <m:aln/>
                        </m:rPr>
                        <a:rPr lang="en-AU" i="1">
                          <a:latin typeface="Cambria Math" panose="02040503050406030204" pitchFamily="18" charset="0"/>
                        </a:rPr>
                        <m:t>=</m:t>
                      </m:r>
                      <m:f>
                        <m:fPr>
                          <m:ctrlPr>
                            <a:rPr lang="en-AU" b="0" i="1" smtClean="0">
                              <a:latin typeface="Cambria Math" panose="02040503050406030204" pitchFamily="18" charset="0"/>
                            </a:rPr>
                          </m:ctrlPr>
                        </m:fPr>
                        <m:num>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𝑥</m:t>
                              </m:r>
                            </m:e>
                          </m:func>
                          <m:r>
                            <a:rPr lang="en-AU" b="0" i="1" smtClean="0">
                              <a:latin typeface="Cambria Math" panose="02040503050406030204" pitchFamily="18" charset="0"/>
                              <a:ea typeface="Cambria Math" panose="02040503050406030204" pitchFamily="18" charset="0"/>
                            </a:rPr>
                            <m:t>×0−1×</m:t>
                          </m:r>
                          <m:func>
                            <m:funcPr>
                              <m:ctrlPr>
                                <a:rPr lang="en-AU" b="0" i="1" smtClean="0">
                                  <a:latin typeface="Cambria Math" panose="02040503050406030204" pitchFamily="18" charset="0"/>
                                  <a:ea typeface="Cambria Math" panose="02040503050406030204" pitchFamily="18" charset="0"/>
                                </a:rPr>
                              </m:ctrlPr>
                            </m:funcPr>
                            <m:fName>
                              <m:r>
                                <m:rPr>
                                  <m:sty m:val="p"/>
                                </m:rPr>
                                <a:rPr lang="en-AU" b="0" i="0" smtClean="0">
                                  <a:latin typeface="Cambria Math" panose="02040503050406030204" pitchFamily="18" charset="0"/>
                                  <a:ea typeface="Cambria Math" panose="02040503050406030204" pitchFamily="18" charset="0"/>
                                </a:rPr>
                                <m:t>cos</m:t>
                              </m:r>
                            </m:fName>
                            <m:e>
                              <m:r>
                                <a:rPr lang="en-AU" b="0" i="1" smtClean="0">
                                  <a:latin typeface="Cambria Math" panose="02040503050406030204" pitchFamily="18" charset="0"/>
                                  <a:ea typeface="Cambria Math" panose="02040503050406030204" pitchFamily="18" charset="0"/>
                                </a:rPr>
                                <m:t>𝑥</m:t>
                              </m:r>
                            </m:e>
                          </m:func>
                        </m:num>
                        <m:den>
                          <m:func>
                            <m:funcPr>
                              <m:ctrlPr>
                                <a:rPr lang="en-AU" b="0" i="1" smtClean="0">
                                  <a:latin typeface="Cambria Math" panose="02040503050406030204" pitchFamily="18" charset="0"/>
                                </a:rPr>
                              </m:ctrlPr>
                            </m:funcPr>
                            <m:fName>
                              <m:sSup>
                                <m:sSupPr>
                                  <m:ctrlPr>
                                    <a:rPr lang="en-AU" b="0" i="1" smtClean="0">
                                      <a:latin typeface="Cambria Math" panose="02040503050406030204" pitchFamily="18" charset="0"/>
                                    </a:rPr>
                                  </m:ctrlPr>
                                </m:sSupPr>
                                <m:e>
                                  <m:r>
                                    <m:rPr>
                                      <m:sty m:val="p"/>
                                    </m:rPr>
                                    <a:rPr lang="en-AU" b="0" i="0" smtClean="0">
                                      <a:latin typeface="Cambria Math" panose="02040503050406030204" pitchFamily="18" charset="0"/>
                                    </a:rPr>
                                    <m:t>sin</m:t>
                                  </m:r>
                                </m:e>
                                <m:sup>
                                  <m:r>
                                    <a:rPr lang="en-AU" b="0" i="1" smtClean="0">
                                      <a:latin typeface="Cambria Math" panose="02040503050406030204" pitchFamily="18" charset="0"/>
                                    </a:rPr>
                                    <m:t>2</m:t>
                                  </m:r>
                                </m:sup>
                              </m:sSup>
                            </m:fName>
                            <m:e>
                              <m:r>
                                <a:rPr lang="en-AU" b="0" i="1" smtClean="0">
                                  <a:latin typeface="Cambria Math" panose="02040503050406030204" pitchFamily="18" charset="0"/>
                                </a:rPr>
                                <m:t>𝑥</m:t>
                              </m:r>
                            </m:e>
                          </m:func>
                        </m:den>
                      </m:f>
                    </m:oMath>
                    <m:oMath xmlns:m="http://schemas.openxmlformats.org/officeDocument/2006/math">
                      <m:r>
                        <m:rPr>
                          <m:aln/>
                        </m:rPr>
                        <a:rPr lang="en-AU" i="1">
                          <a:latin typeface="Cambria Math" panose="02040503050406030204" pitchFamily="18" charset="0"/>
                          <a:ea typeface="Cambria Math" panose="02040503050406030204" pitchFamily="18" charset="0"/>
                        </a:rPr>
                        <m:t>=</m:t>
                      </m:r>
                      <m:r>
                        <a:rPr lang="en-AU" i="1">
                          <a:latin typeface="Cambria Math" panose="02040503050406030204" pitchFamily="18" charset="0"/>
                          <a:ea typeface="Cambria Math" panose="02040503050406030204" pitchFamily="18" charset="0"/>
                        </a:rPr>
                        <m:t>−</m:t>
                      </m:r>
                      <m:f>
                        <m:fPr>
                          <m:ctrlPr>
                            <a:rPr lang="en-AU" i="1">
                              <a:latin typeface="Cambria Math" panose="02040503050406030204" pitchFamily="18" charset="0"/>
                              <a:ea typeface="Cambria Math" panose="02040503050406030204" pitchFamily="18" charset="0"/>
                            </a:rPr>
                          </m:ctrlPr>
                        </m:fPr>
                        <m:num>
                          <m:func>
                            <m:funcPr>
                              <m:ctrlPr>
                                <a:rPr lang="en-AU" i="1">
                                  <a:latin typeface="Cambria Math" panose="02040503050406030204" pitchFamily="18" charset="0"/>
                                  <a:ea typeface="Cambria Math" panose="02040503050406030204" pitchFamily="18" charset="0"/>
                                </a:rPr>
                              </m:ctrlPr>
                            </m:funcPr>
                            <m:fName>
                              <m:r>
                                <m:rPr>
                                  <m:sty m:val="p"/>
                                </m:rPr>
                                <a:rPr lang="en-AU">
                                  <a:latin typeface="Cambria Math" panose="02040503050406030204" pitchFamily="18" charset="0"/>
                                  <a:ea typeface="Cambria Math" panose="02040503050406030204" pitchFamily="18" charset="0"/>
                                </a:rPr>
                                <m:t>cos</m:t>
                              </m:r>
                            </m:fName>
                            <m:e>
                              <m:r>
                                <a:rPr lang="en-AU" i="1">
                                  <a:latin typeface="Cambria Math" panose="02040503050406030204" pitchFamily="18" charset="0"/>
                                  <a:ea typeface="Cambria Math" panose="02040503050406030204" pitchFamily="18" charset="0"/>
                                </a:rPr>
                                <m:t>𝑥</m:t>
                              </m:r>
                            </m:e>
                          </m:func>
                        </m:num>
                        <m:den>
                          <m:func>
                            <m:funcPr>
                              <m:ctrlPr>
                                <a:rPr lang="en-AU" i="1">
                                  <a:latin typeface="Cambria Math" panose="02040503050406030204" pitchFamily="18" charset="0"/>
                                  <a:ea typeface="Cambria Math" panose="02040503050406030204" pitchFamily="18" charset="0"/>
                                </a:rPr>
                              </m:ctrlPr>
                            </m:funcPr>
                            <m:fName>
                              <m:sSup>
                                <m:sSupPr>
                                  <m:ctrlPr>
                                    <a:rPr lang="en-AU" i="1">
                                      <a:latin typeface="Cambria Math" panose="02040503050406030204" pitchFamily="18" charset="0"/>
                                      <a:ea typeface="Cambria Math" panose="02040503050406030204" pitchFamily="18" charset="0"/>
                                    </a:rPr>
                                  </m:ctrlPr>
                                </m:sSupPr>
                                <m:e>
                                  <m:r>
                                    <m:rPr>
                                      <m:sty m:val="p"/>
                                    </m:rPr>
                                    <a:rPr lang="en-AU">
                                      <a:latin typeface="Cambria Math" panose="02040503050406030204" pitchFamily="18" charset="0"/>
                                      <a:ea typeface="Cambria Math" panose="02040503050406030204" pitchFamily="18" charset="0"/>
                                    </a:rPr>
                                    <m:t>sin</m:t>
                                  </m:r>
                                </m:e>
                                <m:sup>
                                  <m:r>
                                    <a:rPr lang="en-AU" i="1">
                                      <a:latin typeface="Cambria Math" panose="02040503050406030204" pitchFamily="18" charset="0"/>
                                      <a:ea typeface="Cambria Math" panose="02040503050406030204" pitchFamily="18" charset="0"/>
                                    </a:rPr>
                                    <m:t>2</m:t>
                                  </m:r>
                                </m:sup>
                              </m:sSup>
                            </m:fName>
                            <m:e>
                              <m:r>
                                <a:rPr lang="en-AU" i="1">
                                  <a:latin typeface="Cambria Math" panose="02040503050406030204" pitchFamily="18" charset="0"/>
                                  <a:ea typeface="Cambria Math" panose="02040503050406030204" pitchFamily="18" charset="0"/>
                                </a:rPr>
                                <m:t>𝑥</m:t>
                              </m:r>
                            </m:e>
                          </m:func>
                        </m:den>
                      </m:f>
                    </m:oMath>
                    <m:oMath xmlns:m="http://schemas.openxmlformats.org/officeDocument/2006/math">
                      <m:r>
                        <m:rPr>
                          <m:aln/>
                        </m:rPr>
                        <a:rPr lang="en-AU" i="1">
                          <a:latin typeface="Cambria Math" panose="02040503050406030204" pitchFamily="18" charset="0"/>
                          <a:ea typeface="Cambria Math" panose="02040503050406030204" pitchFamily="18" charset="0"/>
                        </a:rPr>
                        <m:t>=</m:t>
                      </m:r>
                      <m:r>
                        <a:rPr lang="en-AU" i="1">
                          <a:latin typeface="Cambria Math" panose="02040503050406030204" pitchFamily="18" charset="0"/>
                          <a:ea typeface="Cambria Math" panose="02040503050406030204" pitchFamily="18" charset="0"/>
                        </a:rPr>
                        <m:t>−</m:t>
                      </m:r>
                      <m:f>
                        <m:fPr>
                          <m:ctrlPr>
                            <a:rPr lang="en-AU" i="1">
                              <a:latin typeface="Cambria Math" panose="02040503050406030204" pitchFamily="18" charset="0"/>
                              <a:ea typeface="Cambria Math" panose="02040503050406030204" pitchFamily="18" charset="0"/>
                            </a:rPr>
                          </m:ctrlPr>
                        </m:fPr>
                        <m:num>
                          <m:r>
                            <a:rPr lang="en-AU" i="1">
                              <a:latin typeface="Cambria Math" panose="02040503050406030204" pitchFamily="18" charset="0"/>
                              <a:ea typeface="Cambria Math" panose="02040503050406030204" pitchFamily="18" charset="0"/>
                            </a:rPr>
                            <m:t>1</m:t>
                          </m:r>
                        </m:num>
                        <m:den>
                          <m:func>
                            <m:funcPr>
                              <m:ctrlPr>
                                <a:rPr lang="en-AU" i="1">
                                  <a:latin typeface="Cambria Math" panose="02040503050406030204" pitchFamily="18" charset="0"/>
                                  <a:ea typeface="Cambria Math" panose="02040503050406030204" pitchFamily="18" charset="0"/>
                                </a:rPr>
                              </m:ctrlPr>
                            </m:funcPr>
                            <m:fName>
                              <m:r>
                                <m:rPr>
                                  <m:sty m:val="p"/>
                                </m:rPr>
                                <a:rPr lang="en-AU">
                                  <a:latin typeface="Cambria Math" panose="02040503050406030204" pitchFamily="18" charset="0"/>
                                  <a:ea typeface="Cambria Math" panose="02040503050406030204" pitchFamily="18" charset="0"/>
                                </a:rPr>
                                <m:t>sin</m:t>
                              </m:r>
                            </m:fName>
                            <m:e>
                              <m:r>
                                <a:rPr lang="en-AU" i="1">
                                  <a:latin typeface="Cambria Math" panose="02040503050406030204" pitchFamily="18" charset="0"/>
                                  <a:ea typeface="Cambria Math" panose="02040503050406030204" pitchFamily="18" charset="0"/>
                                </a:rPr>
                                <m:t>𝑥</m:t>
                              </m:r>
                            </m:e>
                          </m:func>
                        </m:den>
                      </m:f>
                      <m:r>
                        <a:rPr lang="en-AU" i="1">
                          <a:latin typeface="Cambria Math" panose="02040503050406030204" pitchFamily="18" charset="0"/>
                          <a:ea typeface="Cambria Math" panose="02040503050406030204" pitchFamily="18" charset="0"/>
                        </a:rPr>
                        <m:t>×</m:t>
                      </m:r>
                      <m:f>
                        <m:fPr>
                          <m:ctrlPr>
                            <a:rPr lang="en-AU" i="1">
                              <a:latin typeface="Cambria Math" panose="02040503050406030204" pitchFamily="18" charset="0"/>
                              <a:ea typeface="Cambria Math" panose="02040503050406030204" pitchFamily="18" charset="0"/>
                            </a:rPr>
                          </m:ctrlPr>
                        </m:fPr>
                        <m:num>
                          <m:func>
                            <m:funcPr>
                              <m:ctrlPr>
                                <a:rPr lang="en-AU" i="1">
                                  <a:latin typeface="Cambria Math" panose="02040503050406030204" pitchFamily="18" charset="0"/>
                                  <a:ea typeface="Cambria Math" panose="02040503050406030204" pitchFamily="18" charset="0"/>
                                </a:rPr>
                              </m:ctrlPr>
                            </m:funcPr>
                            <m:fName>
                              <m:r>
                                <m:rPr>
                                  <m:sty m:val="p"/>
                                </m:rPr>
                                <a:rPr lang="en-AU">
                                  <a:latin typeface="Cambria Math" panose="02040503050406030204" pitchFamily="18" charset="0"/>
                                  <a:ea typeface="Cambria Math" panose="02040503050406030204" pitchFamily="18" charset="0"/>
                                </a:rPr>
                                <m:t>cos</m:t>
                              </m:r>
                            </m:fName>
                            <m:e>
                              <m:r>
                                <a:rPr lang="en-AU" i="1">
                                  <a:latin typeface="Cambria Math" panose="02040503050406030204" pitchFamily="18" charset="0"/>
                                  <a:ea typeface="Cambria Math" panose="02040503050406030204" pitchFamily="18" charset="0"/>
                                </a:rPr>
                                <m:t>𝑥</m:t>
                              </m:r>
                            </m:e>
                          </m:func>
                        </m:num>
                        <m:den>
                          <m:func>
                            <m:funcPr>
                              <m:ctrlPr>
                                <a:rPr lang="en-AU" i="1">
                                  <a:latin typeface="Cambria Math" panose="02040503050406030204" pitchFamily="18" charset="0"/>
                                  <a:ea typeface="Cambria Math" panose="02040503050406030204" pitchFamily="18" charset="0"/>
                                </a:rPr>
                              </m:ctrlPr>
                            </m:funcPr>
                            <m:fName>
                              <m:r>
                                <m:rPr>
                                  <m:sty m:val="p"/>
                                </m:rPr>
                                <a:rPr lang="en-AU">
                                  <a:latin typeface="Cambria Math" panose="02040503050406030204" pitchFamily="18" charset="0"/>
                                  <a:ea typeface="Cambria Math" panose="02040503050406030204" pitchFamily="18" charset="0"/>
                                </a:rPr>
                                <m:t>sin</m:t>
                              </m:r>
                            </m:fName>
                            <m:e>
                              <m:r>
                                <a:rPr lang="en-AU" i="1">
                                  <a:latin typeface="Cambria Math" panose="02040503050406030204" pitchFamily="18" charset="0"/>
                                  <a:ea typeface="Cambria Math" panose="02040503050406030204" pitchFamily="18" charset="0"/>
                                </a:rPr>
                                <m:t>𝑥</m:t>
                              </m:r>
                            </m:e>
                          </m:func>
                        </m:den>
                      </m:f>
                    </m:oMath>
                    <m:oMath xmlns:m="http://schemas.openxmlformats.org/officeDocument/2006/math">
                      <m:r>
                        <m:rPr>
                          <m:aln/>
                        </m:rPr>
                        <a:rPr lang="en-AU" i="1">
                          <a:latin typeface="Cambria Math" panose="02040503050406030204" pitchFamily="18" charset="0"/>
                          <a:ea typeface="Cambria Math" panose="02040503050406030204" pitchFamily="18" charset="0"/>
                        </a:rPr>
                        <m:t>=</m:t>
                      </m:r>
                      <m:r>
                        <a:rPr lang="en-AU" i="1">
                          <a:latin typeface="Cambria Math" panose="02040503050406030204" pitchFamily="18" charset="0"/>
                          <a:ea typeface="Cambria Math" panose="02040503050406030204" pitchFamily="18" charset="0"/>
                        </a:rPr>
                        <m:t>−</m:t>
                      </m:r>
                      <m:func>
                        <m:funcPr>
                          <m:ctrlPr>
                            <a:rPr lang="en-AU" i="1">
                              <a:latin typeface="Cambria Math" panose="02040503050406030204" pitchFamily="18" charset="0"/>
                              <a:ea typeface="Cambria Math" panose="02040503050406030204" pitchFamily="18" charset="0"/>
                            </a:rPr>
                          </m:ctrlPr>
                        </m:funcPr>
                        <m:fName>
                          <m:r>
                            <m:rPr>
                              <m:sty m:val="p"/>
                            </m:rPr>
                            <a:rPr lang="en-AU">
                              <a:latin typeface="Cambria Math" panose="02040503050406030204" pitchFamily="18" charset="0"/>
                              <a:ea typeface="Cambria Math" panose="02040503050406030204" pitchFamily="18" charset="0"/>
                            </a:rPr>
                            <m:t>cosec</m:t>
                          </m:r>
                        </m:fName>
                        <m:e>
                          <m:r>
                            <a:rPr lang="en-AU" i="1">
                              <a:latin typeface="Cambria Math" panose="02040503050406030204" pitchFamily="18" charset="0"/>
                              <a:ea typeface="Cambria Math" panose="02040503050406030204" pitchFamily="18" charset="0"/>
                            </a:rPr>
                            <m:t>𝑥</m:t>
                          </m:r>
                        </m:e>
                      </m:func>
                      <m:func>
                        <m:funcPr>
                          <m:ctrlPr>
                            <a:rPr lang="en-AU" i="1">
                              <a:latin typeface="Cambria Math" panose="02040503050406030204" pitchFamily="18" charset="0"/>
                              <a:ea typeface="Cambria Math" panose="02040503050406030204" pitchFamily="18" charset="0"/>
                            </a:rPr>
                          </m:ctrlPr>
                        </m:funcPr>
                        <m:fName>
                          <m:r>
                            <m:rPr>
                              <m:sty m:val="p"/>
                            </m:rPr>
                            <a:rPr lang="en-AU">
                              <a:latin typeface="Cambria Math" panose="02040503050406030204" pitchFamily="18" charset="0"/>
                              <a:ea typeface="Cambria Math" panose="02040503050406030204" pitchFamily="18" charset="0"/>
                            </a:rPr>
                            <m:t>cot</m:t>
                          </m:r>
                        </m:fName>
                        <m:e>
                          <m:r>
                            <a:rPr lang="en-AU" i="1">
                              <a:latin typeface="Cambria Math" panose="02040503050406030204" pitchFamily="18" charset="0"/>
                              <a:ea typeface="Cambria Math" panose="02040503050406030204" pitchFamily="18" charset="0"/>
                            </a:rPr>
                            <m:t>𝑥</m:t>
                          </m:r>
                        </m:e>
                      </m:func>
                    </m:oMath>
                  </m:oMathPara>
                </a14:m>
                <a:endParaRPr lang="en-AU" dirty="0"/>
              </a:p>
            </p:txBody>
          </p:sp>
        </mc:Choice>
        <mc:Fallback xmlns="">
          <p:sp>
            <p:nvSpPr>
              <p:cNvPr id="6" name="Text Placeholder 4">
                <a:extLst>
                  <a:ext uri="{FF2B5EF4-FFF2-40B4-BE49-F238E27FC236}">
                    <a16:creationId xmlns:a16="http://schemas.microsoft.com/office/drawing/2014/main" id="{E6EE8C57-E7E2-C859-AC58-F1959C0F859E}"/>
                  </a:ext>
                </a:extLst>
              </p:cNvPr>
              <p:cNvSpPr txBox="1">
                <a:spLocks noRot="1" noChangeAspect="1" noMove="1" noResize="1" noEditPoints="1" noAdjustHandles="1" noChangeArrowheads="1" noChangeShapeType="1" noTextEdit="1"/>
              </p:cNvSpPr>
              <p:nvPr/>
            </p:nvSpPr>
            <p:spPr>
              <a:xfrm>
                <a:off x="8703197" y="1550152"/>
                <a:ext cx="3140801" cy="4807835"/>
              </a:xfrm>
              <a:prstGeom prst="rect">
                <a:avLst/>
              </a:prstGeom>
              <a:blipFill>
                <a:blip r:embed="rId3"/>
                <a:stretch>
                  <a:fillRect l="-5049"/>
                </a:stretch>
              </a:blipFill>
            </p:spPr>
            <p:txBody>
              <a:bodyPr/>
              <a:lstStyle/>
              <a:p>
                <a:r>
                  <a:rPr lang="en-AU">
                    <a:noFill/>
                  </a:rPr>
                  <a:t> </a:t>
                </a:r>
              </a:p>
            </p:txBody>
          </p:sp>
        </mc:Fallback>
      </mc:AlternateContent>
    </p:spTree>
    <p:extLst>
      <p:ext uri="{BB962C8B-B14F-4D97-AF65-F5344CB8AC3E}">
        <p14:creationId xmlns:p14="http://schemas.microsoft.com/office/powerpoint/2010/main" val="308786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3F182-990D-6870-1750-EC335749B0D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96CC305-1E98-FB0A-3EA0-B3CA71624764}"/>
              </a:ext>
            </a:extLst>
          </p:cNvPr>
          <p:cNvSpPr>
            <a:spLocks noGrp="1"/>
          </p:cNvSpPr>
          <p:nvPr>
            <p:ph type="title"/>
          </p:nvPr>
        </p:nvSpPr>
        <p:spPr/>
        <p:txBody>
          <a:bodyPr/>
          <a:lstStyle/>
          <a:p>
            <a:r>
              <a:rPr lang="en-AU" dirty="0">
                <a:latin typeface="+mj-lt"/>
              </a:rPr>
              <a:t>Derivatives of the reciprocal trigonometric functions</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FA37F51C-F13C-4015-C00B-B3774AEBA21D}"/>
                  </a:ext>
                </a:extLst>
              </p:cNvPr>
              <p:cNvSpPr>
                <a:spLocks noGrp="1"/>
              </p:cNvSpPr>
              <p:nvPr>
                <p:ph type="body" sz="quarter" idx="17"/>
              </p:nvPr>
            </p:nvSpPr>
            <p:spPr>
              <a:xfrm>
                <a:off x="3347899" y="2154588"/>
                <a:ext cx="4817307" cy="3366263"/>
              </a:xfrm>
            </p:spPr>
            <p:txBody>
              <a:bodyPr/>
              <a:lstStyle/>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cosec</m:t>
                          </m:r>
                        </m:fName>
                        <m:e>
                          <m:r>
                            <a:rPr lang="en-AU" b="0" i="1" smtClean="0">
                              <a:latin typeface="Cambria Math" panose="02040503050406030204" pitchFamily="18" charset="0"/>
                            </a:rPr>
                            <m:t>𝑥</m:t>
                          </m:r>
                        </m:e>
                      </m:func>
                      <m:r>
                        <a:rPr lang="en-AU" b="0" i="1" smtClean="0">
                          <a:latin typeface="Cambria Math" panose="02040503050406030204" pitchFamily="18" charset="0"/>
                        </a:rPr>
                        <m:t>,     </m:t>
                      </m:r>
                      <m:f>
                        <m:fPr>
                          <m:ctrlPr>
                            <a:rPr lang="en-AU" b="0" i="1" smtClean="0">
                              <a:latin typeface="Cambria Math" panose="02040503050406030204" pitchFamily="18" charset="0"/>
                            </a:rPr>
                          </m:ctrlPr>
                        </m:fPr>
                        <m:num>
                          <m:r>
                            <a:rPr lang="en-AU" b="0" i="1" smtClean="0">
                              <a:latin typeface="Cambria Math" panose="02040503050406030204" pitchFamily="18" charset="0"/>
                            </a:rPr>
                            <m:t>𝑑𝑦</m:t>
                          </m:r>
                        </m:num>
                        <m:den>
                          <m:r>
                            <a:rPr lang="en-AU" b="0" i="1" smtClean="0">
                              <a:latin typeface="Cambria Math" panose="02040503050406030204" pitchFamily="18" charset="0"/>
                            </a:rPr>
                            <m:t>𝑑𝑥</m:t>
                          </m:r>
                        </m:den>
                      </m:f>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cosec</m:t>
                          </m:r>
                        </m:fName>
                        <m:e>
                          <m:r>
                            <a:rPr lang="en-AU" b="0" i="1" smtClean="0">
                              <a:latin typeface="Cambria Math" panose="02040503050406030204" pitchFamily="18" charset="0"/>
                            </a:rPr>
                            <m:t>𝑥</m:t>
                          </m:r>
                        </m:e>
                      </m:func>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cot</m:t>
                          </m:r>
                        </m:fName>
                        <m:e>
                          <m:r>
                            <a:rPr lang="en-AU" b="0" i="1" smtClean="0">
                              <a:latin typeface="Cambria Math" panose="02040503050406030204" pitchFamily="18" charset="0"/>
                            </a:rPr>
                            <m:t>𝑥</m:t>
                          </m:r>
                        </m:e>
                      </m:func>
                    </m:oMath>
                  </m:oMathPara>
                </a14:m>
                <a:endParaRPr lang="en-AU" dirty="0">
                  <a:latin typeface="+mn-lt"/>
                </a:endParaRPr>
              </a:p>
              <a:p>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𝑦</m:t>
                      </m:r>
                      <m:r>
                        <a:rPr lang="en-AU" i="1">
                          <a:latin typeface="Cambria Math" panose="02040503050406030204" pitchFamily="18" charset="0"/>
                        </a:rPr>
                        <m:t>=</m:t>
                      </m:r>
                      <m:func>
                        <m:funcPr>
                          <m:ctrlPr>
                            <a:rPr lang="en-AU" i="1">
                              <a:latin typeface="Cambria Math" panose="02040503050406030204" pitchFamily="18" charset="0"/>
                            </a:rPr>
                          </m:ctrlPr>
                        </m:funcPr>
                        <m:fName>
                          <m:r>
                            <m:rPr>
                              <m:sty m:val="p"/>
                            </m:rPr>
                            <a:rPr lang="en-AU">
                              <a:latin typeface="Cambria Math" panose="02040503050406030204" pitchFamily="18" charset="0"/>
                            </a:rPr>
                            <m:t>sec</m:t>
                          </m:r>
                        </m:fName>
                        <m:e>
                          <m:r>
                            <a:rPr lang="en-AU" i="1">
                              <a:latin typeface="Cambria Math" panose="02040503050406030204" pitchFamily="18" charset="0"/>
                            </a:rPr>
                            <m:t>𝑥</m:t>
                          </m:r>
                        </m:e>
                      </m:func>
                      <m:r>
                        <a:rPr lang="en-AU" i="1">
                          <a:latin typeface="Cambria Math" panose="02040503050406030204" pitchFamily="18" charset="0"/>
                        </a:rPr>
                        <m:t>,         </m:t>
                      </m:r>
                      <m:f>
                        <m:fPr>
                          <m:ctrlPr>
                            <a:rPr lang="en-AU" i="1">
                              <a:latin typeface="Cambria Math" panose="02040503050406030204" pitchFamily="18" charset="0"/>
                            </a:rPr>
                          </m:ctrlPr>
                        </m:fPr>
                        <m:num>
                          <m:r>
                            <a:rPr lang="en-AU" i="1">
                              <a:latin typeface="Cambria Math" panose="02040503050406030204" pitchFamily="18" charset="0"/>
                            </a:rPr>
                            <m:t>𝑑𝑦</m:t>
                          </m:r>
                        </m:num>
                        <m:den>
                          <m:r>
                            <a:rPr lang="en-AU" i="1">
                              <a:latin typeface="Cambria Math" panose="02040503050406030204" pitchFamily="18" charset="0"/>
                            </a:rPr>
                            <m:t>𝑑𝑥</m:t>
                          </m:r>
                        </m:den>
                      </m:f>
                      <m:r>
                        <a:rPr lang="en-AU" i="1">
                          <a:latin typeface="Cambria Math" panose="02040503050406030204" pitchFamily="18" charset="0"/>
                        </a:rPr>
                        <m:t>=</m:t>
                      </m:r>
                      <m:func>
                        <m:funcPr>
                          <m:ctrlPr>
                            <a:rPr lang="en-AU" i="1">
                              <a:latin typeface="Cambria Math" panose="02040503050406030204" pitchFamily="18" charset="0"/>
                            </a:rPr>
                          </m:ctrlPr>
                        </m:funcPr>
                        <m:fName>
                          <m:r>
                            <m:rPr>
                              <m:sty m:val="p"/>
                            </m:rPr>
                            <a:rPr lang="en-AU">
                              <a:latin typeface="Cambria Math" panose="02040503050406030204" pitchFamily="18" charset="0"/>
                            </a:rPr>
                            <m:t>sec</m:t>
                          </m:r>
                        </m:fName>
                        <m:e>
                          <m:r>
                            <a:rPr lang="en-AU" i="1">
                              <a:latin typeface="Cambria Math" panose="02040503050406030204" pitchFamily="18" charset="0"/>
                            </a:rPr>
                            <m:t>𝑥</m:t>
                          </m:r>
                        </m:e>
                      </m:func>
                      <m:func>
                        <m:funcPr>
                          <m:ctrlPr>
                            <a:rPr lang="en-AU" i="1">
                              <a:latin typeface="Cambria Math" panose="02040503050406030204" pitchFamily="18" charset="0"/>
                            </a:rPr>
                          </m:ctrlPr>
                        </m:funcPr>
                        <m:fName>
                          <m:r>
                            <m:rPr>
                              <m:sty m:val="p"/>
                            </m:rPr>
                            <a:rPr lang="en-AU" b="0" i="0" smtClean="0">
                              <a:latin typeface="Cambria Math" panose="02040503050406030204" pitchFamily="18" charset="0"/>
                            </a:rPr>
                            <m:t>tan</m:t>
                          </m:r>
                        </m:fName>
                        <m:e>
                          <m:r>
                            <a:rPr lang="en-AU" i="1">
                              <a:latin typeface="Cambria Math" panose="02040503050406030204" pitchFamily="18" charset="0"/>
                            </a:rPr>
                            <m:t>𝑥</m:t>
                          </m:r>
                        </m:e>
                      </m:func>
                    </m:oMath>
                  </m:oMathPara>
                </a14:m>
                <a:endParaRPr lang="en-AU" dirty="0">
                  <a:latin typeface="+mn-lt"/>
                </a:endParaRPr>
              </a:p>
              <a:p>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𝑦</m:t>
                      </m:r>
                      <m:r>
                        <a:rPr lang="en-AU" i="1">
                          <a:latin typeface="Cambria Math" panose="02040503050406030204" pitchFamily="18" charset="0"/>
                        </a:rPr>
                        <m:t>=</m:t>
                      </m:r>
                      <m:func>
                        <m:funcPr>
                          <m:ctrlPr>
                            <a:rPr lang="en-AU" i="1">
                              <a:latin typeface="Cambria Math" panose="02040503050406030204" pitchFamily="18" charset="0"/>
                            </a:rPr>
                          </m:ctrlPr>
                        </m:funcPr>
                        <m:fName>
                          <m:r>
                            <m:rPr>
                              <m:sty m:val="p"/>
                            </m:rPr>
                            <a:rPr lang="en-AU" b="0" i="0" smtClean="0">
                              <a:latin typeface="Cambria Math" panose="02040503050406030204" pitchFamily="18" charset="0"/>
                            </a:rPr>
                            <m:t>cot</m:t>
                          </m:r>
                        </m:fName>
                        <m:e>
                          <m:r>
                            <a:rPr lang="en-AU" i="1">
                              <a:latin typeface="Cambria Math" panose="02040503050406030204" pitchFamily="18" charset="0"/>
                            </a:rPr>
                            <m:t>𝑥</m:t>
                          </m:r>
                        </m:e>
                      </m:func>
                      <m:r>
                        <a:rPr lang="en-AU" i="1">
                          <a:latin typeface="Cambria Math" panose="02040503050406030204" pitchFamily="18" charset="0"/>
                        </a:rPr>
                        <m:t>,         </m:t>
                      </m:r>
                      <m:f>
                        <m:fPr>
                          <m:ctrlPr>
                            <a:rPr lang="en-AU" i="1">
                              <a:latin typeface="Cambria Math" panose="02040503050406030204" pitchFamily="18" charset="0"/>
                            </a:rPr>
                          </m:ctrlPr>
                        </m:fPr>
                        <m:num>
                          <m:r>
                            <a:rPr lang="en-AU" i="1">
                              <a:latin typeface="Cambria Math" panose="02040503050406030204" pitchFamily="18" charset="0"/>
                            </a:rPr>
                            <m:t>𝑑𝑦</m:t>
                          </m:r>
                        </m:num>
                        <m:den>
                          <m:r>
                            <a:rPr lang="en-AU" i="1">
                              <a:latin typeface="Cambria Math" panose="02040503050406030204" pitchFamily="18" charset="0"/>
                            </a:rPr>
                            <m:t>𝑑𝑥</m:t>
                          </m:r>
                        </m:den>
                      </m:f>
                      <m:r>
                        <a:rPr lang="en-AU" i="1">
                          <a:latin typeface="Cambria Math" panose="02040503050406030204" pitchFamily="18" charset="0"/>
                        </a:rPr>
                        <m:t>=</m:t>
                      </m:r>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sSup>
                            <m:sSupPr>
                              <m:ctrlPr>
                                <a:rPr lang="en-AU" b="0" i="1" smtClean="0">
                                  <a:latin typeface="Cambria Math" panose="02040503050406030204" pitchFamily="18" charset="0"/>
                                </a:rPr>
                              </m:ctrlPr>
                            </m:sSupPr>
                            <m:e>
                              <m:r>
                                <m:rPr>
                                  <m:sty m:val="p"/>
                                </m:rPr>
                                <a:rPr lang="en-AU" b="0" i="0" smtClean="0">
                                  <a:latin typeface="Cambria Math" panose="02040503050406030204" pitchFamily="18" charset="0"/>
                                </a:rPr>
                                <m:t>cosec</m:t>
                              </m:r>
                            </m:e>
                            <m:sup>
                              <m:r>
                                <a:rPr lang="en-AU" b="0" i="1" smtClean="0">
                                  <a:latin typeface="Cambria Math" panose="02040503050406030204" pitchFamily="18" charset="0"/>
                                </a:rPr>
                                <m:t>2</m:t>
                              </m:r>
                            </m:sup>
                          </m:sSup>
                        </m:fName>
                        <m:e>
                          <m:r>
                            <a:rPr lang="en-AU" b="0" i="1" smtClean="0">
                              <a:latin typeface="Cambria Math" panose="02040503050406030204" pitchFamily="18" charset="0"/>
                            </a:rPr>
                            <m:t>𝑥</m:t>
                          </m:r>
                        </m:e>
                      </m:func>
                    </m:oMath>
                  </m:oMathPara>
                </a14:m>
                <a:endParaRPr lang="en-AU" dirty="0"/>
              </a:p>
              <a:p>
                <a:endParaRPr lang="en-AU" dirty="0">
                  <a:latin typeface="+mn-lt"/>
                </a:endParaRPr>
              </a:p>
            </p:txBody>
          </p:sp>
        </mc:Choice>
        <mc:Fallback xmlns="">
          <p:sp>
            <p:nvSpPr>
              <p:cNvPr id="12" name="Text Placeholder 11">
                <a:extLst>
                  <a:ext uri="{FF2B5EF4-FFF2-40B4-BE49-F238E27FC236}">
                    <a16:creationId xmlns:a16="http://schemas.microsoft.com/office/drawing/2014/main" id="{FA37F51C-F13C-4015-C00B-B3774AEBA21D}"/>
                  </a:ext>
                </a:extLst>
              </p:cNvPr>
              <p:cNvSpPr>
                <a:spLocks noGrp="1" noRot="1" noChangeAspect="1" noMove="1" noResize="1" noEditPoints="1" noAdjustHandles="1" noChangeArrowheads="1" noChangeShapeType="1" noTextEdit="1"/>
              </p:cNvSpPr>
              <p:nvPr>
                <p:ph type="body" sz="quarter" idx="17"/>
              </p:nvPr>
            </p:nvSpPr>
            <p:spPr>
              <a:xfrm>
                <a:off x="3347899" y="2154588"/>
                <a:ext cx="4817307" cy="3366263"/>
              </a:xfrm>
              <a:blipFill>
                <a:blip r:embed="rId3"/>
                <a:stretch>
                  <a:fillRect/>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394AAF77-5A98-9051-4116-376780A6196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8</a:t>
            </a:fld>
            <a:endParaRPr lang="en-AU" dirty="0"/>
          </a:p>
        </p:txBody>
      </p:sp>
      <p:sp>
        <p:nvSpPr>
          <p:cNvPr id="2" name="Rectangle 1">
            <a:extLst>
              <a:ext uri="{FF2B5EF4-FFF2-40B4-BE49-F238E27FC236}">
                <a16:creationId xmlns:a16="http://schemas.microsoft.com/office/drawing/2014/main" id="{9388DB29-2F2F-F986-CA2A-85038AAE68E9}"/>
              </a:ext>
              <a:ext uri="{C183D7F6-B498-43B3-948B-1728B52AA6E4}">
                <adec:decorative xmlns:adec="http://schemas.microsoft.com/office/drawing/2017/decorative" val="1"/>
              </a:ext>
            </a:extLst>
          </p:cNvPr>
          <p:cNvSpPr/>
          <p:nvPr/>
        </p:nvSpPr>
        <p:spPr>
          <a:xfrm>
            <a:off x="3091543" y="2154588"/>
            <a:ext cx="4929051" cy="3366263"/>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245498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lvl="0">
              <a:lnSpc>
                <a:spcPct val="150000"/>
              </a:lnSpc>
              <a:spcAft>
                <a:spcPts val="600"/>
              </a:spcAft>
              <a:defRPr/>
            </a:pPr>
            <a:r>
              <a:rPr lang="en-AU" sz="1200" dirty="0">
                <a:solidFill>
                  <a:schemeClr val="accent6"/>
                </a:solidFill>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a:lnSpc>
                <a:spcPct val="150000"/>
              </a:lnSpc>
              <a:spcAft>
                <a:spcPts val="600"/>
              </a:spcAft>
            </a:pPr>
            <a:r>
              <a:rPr lang="en-AU" sz="1200" dirty="0">
                <a:solidFill>
                  <a:schemeClr val="accent6"/>
                </a:solidFill>
              </a:rPr>
              <a:t>Please refer to the NESA Copyright Disclaimer for more information </a:t>
            </a:r>
            <a:r>
              <a:rPr lang="en-AU" sz="1200" u="sng" dirty="0">
                <a:solidFill>
                  <a:schemeClr val="accent4"/>
                </a:solidFill>
                <a:hlinkClick r:id="rId3">
                  <a:extLst>
                    <a:ext uri="{A12FA001-AC4F-418D-AE19-62706E023703}">
                      <ahyp:hlinkClr xmlns:ahyp="http://schemas.microsoft.com/office/drawing/2018/hyperlinkcolor" val="tx"/>
                    </a:ext>
                  </a:extLst>
                </a:hlinkClick>
              </a:rPr>
              <a:t>https://www.nsw.gov.au/education-and-training/nesa/copyright</a:t>
            </a:r>
            <a:r>
              <a:rPr lang="en-AU" sz="1200" dirty="0">
                <a:solidFill>
                  <a:schemeClr val="accent6"/>
                </a:solidFill>
              </a:rPr>
              <a:t>.</a:t>
            </a:r>
          </a:p>
          <a:p>
            <a:pPr>
              <a:lnSpc>
                <a:spcPct val="150000"/>
              </a:lnSpc>
              <a:spcAft>
                <a:spcPts val="600"/>
              </a:spcAft>
            </a:pPr>
            <a:r>
              <a:rPr lang="en-AU" sz="1200" dirty="0">
                <a:solidFill>
                  <a:schemeClr val="accent6"/>
                </a:solidFill>
              </a:rPr>
              <a:t>NESA holds the only official and up-to-date versions of the NSW Curriculum and syllabus documents. Please visit NESA </a:t>
            </a:r>
            <a:r>
              <a:rPr lang="en-AU" sz="1200" u="sng" dirty="0">
                <a:solidFill>
                  <a:schemeClr val="accent4"/>
                </a:solidFill>
                <a:hlinkClick r:id="rId4">
                  <a:extLst>
                    <a:ext uri="{A12FA001-AC4F-418D-AE19-62706E023703}">
                      <ahyp:hlinkClr xmlns:ahyp="http://schemas.microsoft.com/office/drawing/2018/hyperlinkcolor" val="tx"/>
                    </a:ext>
                  </a:extLst>
                </a:hlinkClick>
              </a:rPr>
              <a:t>https://www.nsw.gov.au/education-and-training/nesa</a:t>
            </a:r>
            <a:r>
              <a:rPr lang="en-AU" sz="1200" dirty="0">
                <a:solidFill>
                  <a:schemeClr val="accent6"/>
                </a:solidFill>
              </a:rPr>
              <a:t> and NSW Curriculum </a:t>
            </a:r>
            <a:r>
              <a:rPr lang="en-AU" sz="1200" u="sng" dirty="0">
                <a:solidFill>
                  <a:schemeClr val="accent4"/>
                </a:solidFill>
                <a:hlinkClick r:id="rId5">
                  <a:extLst>
                    <a:ext uri="{A12FA001-AC4F-418D-AE19-62706E023703}">
                      <ahyp:hlinkClr xmlns:ahyp="http://schemas.microsoft.com/office/drawing/2018/hyperlinkcolor" val="tx"/>
                    </a:ext>
                  </a:extLst>
                </a:hlinkClick>
              </a:rPr>
              <a:t>https://curriculum.nsw.edu.au</a:t>
            </a:r>
            <a:r>
              <a:rPr lang="en-AU" sz="1200" dirty="0">
                <a:solidFill>
                  <a:schemeClr val="accent6"/>
                </a:solidFill>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dirty="0">
                <a:solidFill>
                  <a:srgbClr val="2F5496"/>
                </a:solidFill>
                <a:effectLst/>
                <a:latin typeface="Arial" panose="020B0604020202020204" pitchFamily="34" charset="0"/>
                <a:ea typeface="Calibri" panose="020F0502020204030204" pitchFamily="34" charset="0"/>
                <a:hlinkClick r:id="rId6"/>
              </a:rPr>
              <a:t>Mathematics Advanced 11-12 Syllabus</a:t>
            </a:r>
            <a:r>
              <a:rPr lang="en-AU" dirty="0">
                <a:effectLst/>
                <a:latin typeface="Arial" panose="020B0604020202020204" pitchFamily="34" charset="0"/>
                <a:ea typeface="Calibri" panose="020F0502020204030204" pitchFamily="34" charset="0"/>
              </a:rPr>
              <a:t> ©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9</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1D8124FFB2A1438B815462E05615AB" ma:contentTypeVersion="29" ma:contentTypeDescription="Create a new document." ma:contentTypeScope="" ma:versionID="db09465f9babd3d8136b419077a66f80">
  <xsd:schema xmlns:xsd="http://www.w3.org/2001/XMLSchema" xmlns:xs="http://www.w3.org/2001/XMLSchema" xmlns:p="http://schemas.microsoft.com/office/2006/metadata/properties" xmlns:ns1="http://schemas.microsoft.com/sharepoint/v3" xmlns:ns2="95386ad3-46d6-4eb6-bbc1-9b19b13a5756" xmlns:ns3="9191b990-ddf9-46cb-8ffe-20db9d3a58aa" targetNamespace="http://schemas.microsoft.com/office/2006/metadata/properties" ma:root="true" ma:fieldsID="2328d8c77bc68cff09f947cedbb569bc" ns1:_="" ns2:_="" ns3:_="">
    <xsd:import namespace="http://schemas.microsoft.com/sharepoint/v3"/>
    <xsd:import namespace="95386ad3-46d6-4eb6-bbc1-9b19b13a5756"/>
    <xsd:import namespace="9191b990-ddf9-46cb-8ffe-20db9d3a58a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InDAM" minOccurs="0"/>
                <xsd:element ref="ns2:Readytopublish" minOccurs="0"/>
                <xsd:element ref="ns2:MediaServiceObjectDetectorVersions" minOccurs="0"/>
                <xsd:element ref="ns2:MediaServiceSearchProperties" minOccurs="0"/>
                <xsd:element ref="ns2:Migrated" minOccurs="0"/>
                <xsd:element ref="ns2:Description2" minOccurs="0"/>
                <xsd:element ref="ns2:MediaServiceBillingMetadata" minOccurs="0"/>
                <xsd:element ref="ns1:_ip_UnifiedCompliancePolicyProperties" minOccurs="0"/>
                <xsd:element ref="ns1:_ip_UnifiedCompliancePolicyUIAction" minOccurs="0"/>
                <xsd:element ref="ns2: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31" nillable="true" ma:displayName="Unified Compliance Policy Properties" ma:hidden="true" ma:internalName="_ip_UnifiedCompliancePolicyProperties">
      <xsd:simpleType>
        <xsd:restriction base="dms:Note"/>
      </xsd:simpleType>
    </xsd:element>
    <xsd:element name="_ip_UnifiedCompliancePolicyUIAction" ma:index="3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386ad3-46d6-4eb6-bbc1-9b19b13a57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InDAM" ma:index="24" nillable="true" ma:displayName="In DAM" ma:default="0" ma:format="Dropdown" ma:internalName="InDAM">
      <xsd:simpleType>
        <xsd:restriction base="dms:Boolean"/>
      </xsd:simpleType>
    </xsd:element>
    <xsd:element name="Readytopublish" ma:index="25" nillable="true" ma:displayName="Ready to publish" ma:default="0" ma:format="Dropdown" ma:internalName="Readytopublish">
      <xsd:simpleType>
        <xsd:restriction base="dms:Boolea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igrated" ma:index="28" nillable="true" ma:displayName="Migrated" ma:default="1" ma:format="Dropdown" ma:internalName="Migrated">
      <xsd:simpleType>
        <xsd:restriction base="dms:Boolean"/>
      </xsd:simpleType>
    </xsd:element>
    <xsd:element name="Description2" ma:index="29" nillable="true" ma:displayName="Description" ma:format="Dropdown" ma:internalName="Description2">
      <xsd:simpleType>
        <xsd:restriction base="dms:Note">
          <xsd:maxLength value="255"/>
        </xsd:restriction>
      </xsd:simpleType>
    </xsd:element>
    <xsd:element name="MediaServiceBillingMetadata" ma:index="30" nillable="true" ma:displayName="MediaServiceBillingMetadata" ma:hidden="true" ma:internalName="MediaServiceBillingMetadata" ma:readOnly="true">
      <xsd:simpleType>
        <xsd:restriction base="dms:Note"/>
      </xsd:simpleType>
    </xsd:element>
    <xsd:element name="Notes" ma:index="33" nillable="true" ma:displayName="Notes" ma:format="Dropdown" ma:internalName="Not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191b990-ddf9-46cb-8ffe-20db9d3a58a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063c910-61e7-482c-9a48-4fe9d05e06db}" ma:internalName="TaxCatchAll" ma:showField="CatchAllData" ma:web="9191b990-ddf9-46cb-8ffe-20db9d3a58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5386ad3-46d6-4eb6-bbc1-9b19b13a5756">
      <Terms xmlns="http://schemas.microsoft.com/office/infopath/2007/PartnerControls"/>
    </lcf76f155ced4ddcb4097134ff3c332f>
    <TaxCatchAll xmlns="9191b990-ddf9-46cb-8ffe-20db9d3a58aa" xsi:nil="true"/>
    <Description2 xmlns="95386ad3-46d6-4eb6-bbc1-9b19b13a5756" xsi:nil="true"/>
    <_ip_UnifiedCompliancePolicyUIAction xmlns="http://schemas.microsoft.com/sharepoint/v3" xsi:nil="true"/>
    <Notes xmlns="95386ad3-46d6-4eb6-bbc1-9b19b13a5756" xsi:nil="true"/>
    <Migrated xmlns="95386ad3-46d6-4eb6-bbc1-9b19b13a5756">true</Migrated>
    <_ip_UnifiedCompliancePolicyProperties xmlns="http://schemas.microsoft.com/sharepoint/v3" xsi:nil="true"/>
    <Readytopublish xmlns="95386ad3-46d6-4eb6-bbc1-9b19b13a5756">false</Readytopublish>
    <InDAM xmlns="95386ad3-46d6-4eb6-bbc1-9b19b13a5756">false</InDAM>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094B18-56B9-49FA-AADC-05660446B7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5386ad3-46d6-4eb6-bbc1-9b19b13a5756"/>
    <ds:schemaRef ds:uri="9191b990-ddf9-46cb-8ffe-20db9d3a5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2C4FD2A-6E35-4090-916E-9CDB3E85AFF5}">
  <ds:schemaRefs>
    <ds:schemaRef ds:uri="http://schemas.microsoft.com/sharepoint/v3"/>
    <ds:schemaRef ds:uri="http://purl.org/dc/dcmitype/"/>
    <ds:schemaRef ds:uri="http://schemas.microsoft.com/office/infopath/2007/PartnerControls"/>
    <ds:schemaRef ds:uri="http://schemas.microsoft.com/office/2006/metadata/properties"/>
    <ds:schemaRef ds:uri="http://schemas.microsoft.com/office/2006/documentManagement/types"/>
    <ds:schemaRef ds:uri="http://purl.org/dc/elements/1.1/"/>
    <ds:schemaRef ds:uri="9191b990-ddf9-46cb-8ffe-20db9d3a58aa"/>
    <ds:schemaRef ds:uri="95386ad3-46d6-4eb6-bbc1-9b19b13a5756"/>
    <ds:schemaRef ds:uri="http://schemas.openxmlformats.org/package/2006/metadata/core-properties"/>
    <ds:schemaRef ds:uri="http://www.w3.org/XML/1998/namespace"/>
    <ds:schemaRef ds:uri="http://purl.org/dc/terms/"/>
  </ds:schemaRefs>
</ds:datastoreItem>
</file>

<file path=customXml/itemProps3.xml><?xml version="1.0" encoding="utf-8"?>
<ds:datastoreItem xmlns:ds="http://schemas.openxmlformats.org/officeDocument/2006/customXml" ds:itemID="{059030AC-6642-413F-9FB6-7EE67AD43106}">
  <ds:schemaRefs>
    <ds:schemaRef ds:uri="http://schemas.microsoft.com/sharepoint/v3/contenttype/forms"/>
  </ds:schemaRefs>
</ds:datastoreItem>
</file>

<file path=docMetadata/LabelInfo.xml><?xml version="1.0" encoding="utf-8"?>
<clbl:labelList xmlns:clbl="http://schemas.microsoft.com/office/2020/mipLabelMetadata">
  <clbl:label id="{b603dfd7-d93a-4381-a340-2995d8282205}" enabled="1" method="Standard" siteId="{05a0e69a-418a-47c1-9c25-9387261bf991}" removed="0"/>
</clbl:labelList>
</file>

<file path=docProps/app.xml><?xml version="1.0" encoding="utf-8"?>
<Properties xmlns="http://schemas.openxmlformats.org/officeDocument/2006/extended-properties" xmlns:vt="http://schemas.openxmlformats.org/officeDocument/2006/docPropsVTypes">
  <Template/>
  <TotalTime>7</TotalTime>
  <Words>754</Words>
  <Application>Microsoft Office PowerPoint</Application>
  <PresentationFormat>Widescreen</PresentationFormat>
  <Paragraphs>81</Paragraphs>
  <Slides>10</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Public Sans Light</vt:lpstr>
      <vt:lpstr>Cambria Math</vt:lpstr>
      <vt:lpstr>Times New Roman</vt:lpstr>
      <vt:lpstr>Public Sans</vt:lpstr>
      <vt:lpstr>NSWG Corporate</vt:lpstr>
      <vt:lpstr>Differentiating cosecant, secant and cotangent functions</vt:lpstr>
      <vt:lpstr>Learning intentions and success criteria</vt:lpstr>
      <vt:lpstr>Activating prior knowledge</vt:lpstr>
      <vt:lpstr>Reciprocal trigonometric functions (1)</vt:lpstr>
      <vt:lpstr>Reciprocal trigonometric functions (2)</vt:lpstr>
      <vt:lpstr>Releasing responsibility</vt:lpstr>
      <vt:lpstr>Differentiating cosecant</vt:lpstr>
      <vt:lpstr>Derivatives of the reciprocal trigonometric functions</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lesson 11 – Differentiating cosecant, secant and cotangent functions – Slide deck</dc:title>
  <dc:creator>NSW Department of Education</dc:creator>
  <dcterms:created xsi:type="dcterms:W3CDTF">2026-05-21T00:01:06Z</dcterms:created>
  <dcterms:modified xsi:type="dcterms:W3CDTF">2026-06-17T00:27:28Z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0x0101004A1D8124FFB2A1438B815462E05615AB</vt:lpwstr>
  </property>
  <property fmtid="{D5CDD505-2E9C-101B-9397-08002B2CF9AE}" pid="3" name="MediaServiceImageTags">
    <vt:lpwstr/>
  </property>
</Properties>
</file>