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5" r:id="rId5"/>
    <p:sldId id="26383" r:id="rId6"/>
    <p:sldId id="271" r:id="rId7"/>
    <p:sldId id="289" r:id="rId8"/>
    <p:sldId id="26506" r:id="rId9"/>
    <p:sldId id="26525" r:id="rId10"/>
    <p:sldId id="26533" r:id="rId11"/>
    <p:sldId id="26526" r:id="rId12"/>
    <p:sldId id="26508" r:id="rId13"/>
    <p:sldId id="26513" r:id="rId14"/>
    <p:sldId id="26530" r:id="rId15"/>
    <p:sldId id="26528" r:id="rId16"/>
    <p:sldId id="26531" r:id="rId17"/>
    <p:sldId id="26532" r:id="rId18"/>
    <p:sldId id="26510" r:id="rId19"/>
    <p:sldId id="26522"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802E9-1BA4-4539-BC93-D2694A69453F}" v="2" dt="2026-06-17T00:26:15.51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5FF9-B2E4-49FA-0BF4-6FDB96BB7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6375C-7E04-F38A-F7CA-12215F1C7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9D094-DD01-6A65-78B1-6A3D58419B4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9F25BB5-7522-698D-8E43-FEB0ACF15F37}"/>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6312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74F2-33AD-1BA3-55E4-F416BAFC8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E6A98-1BE7-800A-BC75-069310524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45BD-AF0A-E1C9-0BC4-0A04E830A26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302D873-680A-20EB-BF91-2190E3C2DDC9}"/>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55531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550C0-8400-F42C-8657-26F6C12D2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82AB7-5000-52F1-801B-9FF65CCA5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9963E-ED02-553A-69E2-E820F816F16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CFA0ED8-9D1A-DE48-A0B2-F61B2EB1BA98}"/>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40246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34B9-5B08-DFA0-DBD1-AF2025FA9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2E0D9-9B80-F77A-F958-CFFC9195574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9E8349E-3455-37AF-C0C1-A302C32FD4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48C2544-5F48-D7DE-07FC-AAD2455DF6F3}"/>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07128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13B1-DCF4-1541-664D-1EF09D1E1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A7B19-F375-C961-1FD7-9FF4CE693507}"/>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885077E4-4718-5A49-9230-38A7575725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BE212E1-CBB2-ACC8-6985-4742A3A1A48B}"/>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193741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2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0.png"/><Relationship Id="rId4" Type="http://schemas.openxmlformats.org/officeDocument/2006/relationships/image" Target="../media/image1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Differentiating tangent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differentiation, modelling and graphing</a:t>
            </a:r>
          </a:p>
        </p:txBody>
      </p:sp>
      <p:pic>
        <p:nvPicPr>
          <p:cNvPr id="5" name="Picture Placeholder 4" descr="student writing on a witeboard">
            <a:extLst>
              <a:ext uri="{FF2B5EF4-FFF2-40B4-BE49-F238E27FC236}">
                <a16:creationId xmlns:a16="http://schemas.microsoft.com/office/drawing/2014/main" id="{44CFF12D-A746-BAF9-7E58-4E40EC9802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Reference sheet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2C4F3D-90D5-B9E4-C133-1626EA87D34B}"/>
                  </a:ext>
                </a:extLst>
              </p:cNvPr>
              <p:cNvSpPr txBox="1"/>
              <p:nvPr/>
            </p:nvSpPr>
            <p:spPr>
              <a:xfrm>
                <a:off x="729986" y="3429000"/>
                <a:ext cx="6239338" cy="1463041"/>
              </a:xfrm>
              <a:prstGeom prst="rect">
                <a:avLst/>
              </a:prstGeom>
              <a:noFill/>
              <a:ln w="38100">
                <a:solidFill>
                  <a:srgbClr val="146CFD"/>
                </a:solidFill>
              </a:ln>
            </p:spPr>
            <p:txBody>
              <a:bodyPr wrap="square" lIns="0" tIns="0" rIns="0" bIns="0" rtlCol="0">
                <a:noAutofit/>
              </a:bodyPr>
              <a:lstStyle/>
              <a:p>
                <a:pPr algn="l">
                  <a:spcBef>
                    <a:spcPts val="1200"/>
                  </a:spcBef>
                  <a:spcAft>
                    <a:spcPts val="1200"/>
                  </a:spcAft>
                </a:pPr>
                <a:endParaRPr lang="en-AU" sz="2000" b="0" i="1" dirty="0">
                  <a:latin typeface="Cambria Math" panose="02040503050406030204" pitchFamily="18" charset="0"/>
                </a:endParaRPr>
              </a:p>
              <a:p>
                <a:pPr algn="l">
                  <a:spcBef>
                    <a:spcPts val="600"/>
                  </a:spcBef>
                  <a:spcAft>
                    <a:spcPts val="6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sec</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oMath>
                  </m:oMathPara>
                </a14:m>
                <a:endParaRPr lang="en-AU" dirty="0"/>
              </a:p>
            </p:txBody>
          </p:sp>
        </mc:Choice>
        <mc:Fallback xmlns="">
          <p:sp>
            <p:nvSpPr>
              <p:cNvPr id="6" name="TextBox 5">
                <a:extLst>
                  <a:ext uri="{FF2B5EF4-FFF2-40B4-BE49-F238E27FC236}">
                    <a16:creationId xmlns:a16="http://schemas.microsoft.com/office/drawing/2014/main" id="{D82C4F3D-90D5-B9E4-C133-1626EA87D34B}"/>
                  </a:ext>
                </a:extLst>
              </p:cNvPr>
              <p:cNvSpPr txBox="1">
                <a:spLocks noRot="1" noChangeAspect="1" noMove="1" noResize="1" noEditPoints="1" noAdjustHandles="1" noChangeArrowheads="1" noChangeShapeType="1" noTextEdit="1"/>
              </p:cNvSpPr>
              <p:nvPr/>
            </p:nvSpPr>
            <p:spPr>
              <a:xfrm>
                <a:off x="729986" y="3429000"/>
                <a:ext cx="6239338" cy="1463041"/>
              </a:xfrm>
              <a:prstGeom prst="rect">
                <a:avLst/>
              </a:prstGeom>
              <a:blipFill>
                <a:blip r:embed="rId2"/>
                <a:stretch>
                  <a:fillRect/>
                </a:stretch>
              </a:blipFill>
              <a:ln w="38100">
                <a:solidFill>
                  <a:srgbClr val="146CFD"/>
                </a:solidFill>
              </a:ln>
            </p:spPr>
            <p:txBody>
              <a:bodyPr/>
              <a:lstStyle/>
              <a:p>
                <a:r>
                  <a:rPr lang="en-AU">
                    <a:noFill/>
                  </a:rPr>
                  <a:t> </a:t>
                </a:r>
              </a:p>
            </p:txBody>
          </p:sp>
        </mc:Fallback>
      </mc:AlternateContent>
      <p:pic>
        <p:nvPicPr>
          <p:cNvPr id="9" name="Picture 8" descr="screenshot of page 2 of the HSC mathematics advanced reference sheet">
            <a:extLst>
              <a:ext uri="{FF2B5EF4-FFF2-40B4-BE49-F238E27FC236}">
                <a16:creationId xmlns:a16="http://schemas.microsoft.com/office/drawing/2014/main" id="{C8E0A011-B6A4-F110-6A97-019F88DA68CE}"/>
              </a:ext>
            </a:extLst>
          </p:cNvPr>
          <p:cNvPicPr>
            <a:picLocks noChangeAspect="1"/>
          </p:cNvPicPr>
          <p:nvPr/>
        </p:nvPicPr>
        <p:blipFill>
          <a:blip r:embed="rId3"/>
          <a:stretch>
            <a:fillRect/>
          </a:stretch>
        </p:blipFill>
        <p:spPr>
          <a:xfrm>
            <a:off x="7378899" y="162000"/>
            <a:ext cx="4453102" cy="6354000"/>
          </a:xfrm>
          <a:prstGeom prst="rect">
            <a:avLst/>
          </a:prstGeom>
        </p:spPr>
      </p:pic>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EDCA-A42E-CF03-6701-5C5ED3A82F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9B2B39-47C4-E80F-CB21-E75AC9255175}"/>
              </a:ext>
            </a:extLst>
          </p:cNvPr>
          <p:cNvSpPr>
            <a:spLocks noGrp="1"/>
          </p:cNvSpPr>
          <p:nvPr>
            <p:ph type="title"/>
          </p:nvPr>
        </p:nvSpPr>
        <p:spPr/>
        <p:txBody>
          <a:bodyPr/>
          <a:lstStyle/>
          <a:p>
            <a:r>
              <a:rPr lang="en-AU" dirty="0"/>
              <a:t>Differentiating using the formula (1)</a:t>
            </a:r>
            <a:endParaRPr lang="en-AU" dirty="0">
              <a:latin typeface="+mj-lt"/>
            </a:endParaRPr>
          </a:p>
        </p:txBody>
      </p:sp>
      <p:sp>
        <p:nvSpPr>
          <p:cNvPr id="13" name="Text Placeholder 12">
            <a:extLst>
              <a:ext uri="{FF2B5EF4-FFF2-40B4-BE49-F238E27FC236}">
                <a16:creationId xmlns:a16="http://schemas.microsoft.com/office/drawing/2014/main" id="{DF7EDB73-B0E2-26DD-EDF2-63A50983D6CF}"/>
              </a:ext>
            </a:extLst>
          </p:cNvPr>
          <p:cNvSpPr>
            <a:spLocks noGrp="1"/>
          </p:cNvSpPr>
          <p:nvPr>
            <p:ph type="body" sz="quarter" idx="18"/>
          </p:nvPr>
        </p:nvSpPr>
        <p:spPr>
          <a:xfrm>
            <a:off x="360000" y="982520"/>
            <a:ext cx="11483998" cy="356423"/>
          </a:xfrm>
        </p:spPr>
        <p:txBody>
          <a:bodyPr/>
          <a:lstStyle/>
          <a:p>
            <a:r>
              <a:rPr lang="en-AU" dirty="0"/>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9703221-E20C-5333-E56E-EA4EF3CB7FAD}"/>
                  </a:ext>
                </a:extLst>
              </p:cNvPr>
              <p:cNvSpPr>
                <a:spLocks noGrp="1"/>
              </p:cNvSpPr>
              <p:nvPr>
                <p:ph type="body" sz="quarter" idx="17"/>
              </p:nvPr>
            </p:nvSpPr>
            <p:spPr/>
            <p:txBody>
              <a:bodyPr/>
              <a:lstStyle/>
              <a:p>
                <a:r>
                  <a:rPr lang="en-AU" dirty="0">
                    <a:latin typeface="+mn-lt"/>
                  </a:rPr>
                  <a:t>Find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d>
                      </m:e>
                    </m:func>
                  </m:oMath>
                </a14:m>
                <a:endParaRPr lang="en-AU"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59703221-E20C-5333-E56E-EA4EF3CB7FA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165D9A5-4A5E-2DA0-942F-8D271F2F4D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9221995B-4E9C-020D-B52E-1832072BD0BA}"/>
                  </a:ext>
                </a:extLst>
              </p:cNvPr>
              <p:cNvSpPr txBox="1">
                <a:spLocks/>
              </p:cNvSpPr>
              <p:nvPr/>
            </p:nvSpPr>
            <p:spPr>
              <a:xfrm>
                <a:off x="4406077" y="2477679"/>
                <a:ext cx="4548251" cy="40486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sec</m:t>
                              </m:r>
                            </m:e>
                            <m:sup>
                              <m:r>
                                <a:rPr lang="en-AU" b="0" i="0" smtClean="0">
                                  <a:latin typeface="Cambria Math" panose="02040503050406030204" pitchFamily="18" charset="0"/>
                                </a:rPr>
                                <m:t>2</m:t>
                              </m:r>
                            </m:sup>
                          </m:sSup>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m:t>
                      </m:r>
                      <m:r>
                        <a:rPr lang="en-AU" b="0" i="1" smtClean="0">
                          <a:latin typeface="Cambria Math" panose="02040503050406030204" pitchFamily="18" charset="0"/>
                        </a:rPr>
                        <m:t>𝑥</m:t>
                      </m:r>
                    </m:oMath>
                  </m:oMathPara>
                </a14:m>
                <a:endParaRPr lang="en-AU" dirty="0">
                  <a:latin typeface="+mn-lt"/>
                </a:endParaRPr>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sec</m:t>
                              </m:r>
                            </m:e>
                            <m:sup>
                              <m:r>
                                <a:rPr lang="en-AU" b="0" i="0" smtClean="0">
                                  <a:latin typeface="Cambria Math" panose="02040503050406030204" pitchFamily="18" charset="0"/>
                                </a:rPr>
                                <m:t>2</m:t>
                              </m:r>
                            </m:sup>
                          </m:sSup>
                        </m:fName>
                        <m:e>
                          <m:d>
                            <m:dPr>
                              <m:ctrlPr>
                                <a:rPr lang="en-AU" b="0" i="1" smtClean="0">
                                  <a:latin typeface="Cambria Math" panose="02040503050406030204" pitchFamily="18" charset="0"/>
                                </a:rPr>
                              </m:ctrlPr>
                            </m:dPr>
                            <m:e>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d>
                        </m:e>
                      </m:func>
                    </m:oMath>
                  </m:oMathPara>
                </a14:m>
                <a:endParaRPr lang="en-AU" dirty="0">
                  <a:latin typeface="+mn-lt"/>
                </a:endParaRPr>
              </a:p>
            </p:txBody>
          </p:sp>
        </mc:Choice>
        <mc:Fallback xmlns="">
          <p:sp>
            <p:nvSpPr>
              <p:cNvPr id="9" name="Text Placeholder 11">
                <a:extLst>
                  <a:ext uri="{FF2B5EF4-FFF2-40B4-BE49-F238E27FC236}">
                    <a16:creationId xmlns:a16="http://schemas.microsoft.com/office/drawing/2014/main" id="{9221995B-4E9C-020D-B52E-1832072BD0BA}"/>
                  </a:ext>
                </a:extLst>
              </p:cNvPr>
              <p:cNvSpPr txBox="1">
                <a:spLocks noRot="1" noChangeAspect="1" noMove="1" noResize="1" noEditPoints="1" noAdjustHandles="1" noChangeArrowheads="1" noChangeShapeType="1" noTextEdit="1"/>
              </p:cNvSpPr>
              <p:nvPr/>
            </p:nvSpPr>
            <p:spPr>
              <a:xfrm>
                <a:off x="4406077" y="2477679"/>
                <a:ext cx="4548251" cy="4048600"/>
              </a:xfrm>
              <a:prstGeom prst="rect">
                <a:avLst/>
              </a:prstGeom>
              <a:blipFill>
                <a:blip r:embed="rId4"/>
                <a:stretch>
                  <a:fillRect l="-13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EAFFB53B-8DB7-2784-D66B-8960B9F2117E}"/>
                  </a:ext>
                </a:extLst>
              </p:cNvPr>
              <p:cNvSpPr/>
              <p:nvPr/>
            </p:nvSpPr>
            <p:spPr>
              <a:xfrm>
                <a:off x="360000" y="2885704"/>
                <a:ext cx="3355875" cy="650174"/>
              </a:xfrm>
              <a:prstGeom prst="wedgeRoundRectCallout">
                <a:avLst>
                  <a:gd name="adj1" fmla="val 63132"/>
                  <a:gd name="adj2" fmla="val 893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 we determine </a:t>
                </a:r>
                <a14:m>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a:t>
                </a:r>
              </a:p>
            </p:txBody>
          </p:sp>
        </mc:Choice>
        <mc:Fallback xmlns="">
          <p:sp>
            <p:nvSpPr>
              <p:cNvPr id="2" name="Speech Bubble: Rectangle with Corners Rounded 1">
                <a:extLst>
                  <a:ext uri="{FF2B5EF4-FFF2-40B4-BE49-F238E27FC236}">
                    <a16:creationId xmlns:a16="http://schemas.microsoft.com/office/drawing/2014/main" id="{EAFFB53B-8DB7-2784-D66B-8960B9F2117E}"/>
                  </a:ext>
                </a:extLst>
              </p:cNvPr>
              <p:cNvSpPr>
                <a:spLocks noRot="1" noChangeAspect="1" noMove="1" noResize="1" noEditPoints="1" noAdjustHandles="1" noChangeArrowheads="1" noChangeShapeType="1" noTextEdit="1"/>
              </p:cNvSpPr>
              <p:nvPr/>
            </p:nvSpPr>
            <p:spPr>
              <a:xfrm>
                <a:off x="360000" y="2885704"/>
                <a:ext cx="3355875" cy="650174"/>
              </a:xfrm>
              <a:prstGeom prst="wedgeRoundRectCallout">
                <a:avLst>
                  <a:gd name="adj1" fmla="val 63132"/>
                  <a:gd name="adj2" fmla="val 89312"/>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10D40276-C65E-7425-C904-E976ADA5E2EE}"/>
                  </a:ext>
                </a:extLst>
              </p:cNvPr>
              <p:cNvSpPr/>
              <p:nvPr/>
            </p:nvSpPr>
            <p:spPr>
              <a:xfrm>
                <a:off x="8598042" y="3578982"/>
                <a:ext cx="3097001" cy="800513"/>
              </a:xfrm>
              <a:prstGeom prst="wedgeRoundRectCallout">
                <a:avLst>
                  <a:gd name="adj1" fmla="val -64266"/>
                  <a:gd name="adj2" fmla="val -316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happened to </a:t>
                </a:r>
                <a14:m>
                  <m:oMath xmlns:m="http://schemas.openxmlformats.org/officeDocument/2006/math">
                    <m:r>
                      <a:rPr lang="en-AU" sz="1800" b="0" i="1" smtClean="0">
                        <a:latin typeface="Cambria Math" panose="02040503050406030204" pitchFamily="18" charset="0"/>
                      </a:rPr>
                      <m:t>𝜋</m:t>
                    </m:r>
                  </m:oMath>
                </a14:m>
                <a:r>
                  <a:rPr lang="en-AU" sz="1800" dirty="0"/>
                  <a:t>?</a:t>
                </a:r>
              </a:p>
            </p:txBody>
          </p:sp>
        </mc:Choice>
        <mc:Fallback xmlns="">
          <p:sp>
            <p:nvSpPr>
              <p:cNvPr id="5" name="Speech Bubble: Rectangle with Corners Rounded 4">
                <a:extLst>
                  <a:ext uri="{FF2B5EF4-FFF2-40B4-BE49-F238E27FC236}">
                    <a16:creationId xmlns:a16="http://schemas.microsoft.com/office/drawing/2014/main" id="{10D40276-C65E-7425-C904-E976ADA5E2EE}"/>
                  </a:ext>
                </a:extLst>
              </p:cNvPr>
              <p:cNvSpPr>
                <a:spLocks noRot="1" noChangeAspect="1" noMove="1" noResize="1" noEditPoints="1" noAdjustHandles="1" noChangeArrowheads="1" noChangeShapeType="1" noTextEdit="1"/>
              </p:cNvSpPr>
              <p:nvPr/>
            </p:nvSpPr>
            <p:spPr>
              <a:xfrm>
                <a:off x="8598042" y="3578982"/>
                <a:ext cx="3097001" cy="800513"/>
              </a:xfrm>
              <a:prstGeom prst="wedgeRoundRectCallout">
                <a:avLst>
                  <a:gd name="adj1" fmla="val -64266"/>
                  <a:gd name="adj2" fmla="val -31640"/>
                  <a:gd name="adj3" fmla="val 16667"/>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367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57D8-E892-8173-B26D-6DA4FA34FA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7B5E17-43C7-3968-0D14-70FA208D1389}"/>
              </a:ext>
            </a:extLst>
          </p:cNvPr>
          <p:cNvSpPr>
            <a:spLocks noGrp="1"/>
          </p:cNvSpPr>
          <p:nvPr>
            <p:ph type="title"/>
          </p:nvPr>
        </p:nvSpPr>
        <p:spPr/>
        <p:txBody>
          <a:bodyPr/>
          <a:lstStyle/>
          <a:p>
            <a:r>
              <a:rPr lang="en-AU" dirty="0"/>
              <a:t>Differentiating using the formula (2)</a:t>
            </a:r>
            <a:endParaRPr lang="en-AU" dirty="0">
              <a:latin typeface="+mj-lt"/>
            </a:endParaRPr>
          </a:p>
        </p:txBody>
      </p:sp>
      <p:sp>
        <p:nvSpPr>
          <p:cNvPr id="13" name="Text Placeholder 12">
            <a:extLst>
              <a:ext uri="{FF2B5EF4-FFF2-40B4-BE49-F238E27FC236}">
                <a16:creationId xmlns:a16="http://schemas.microsoft.com/office/drawing/2014/main" id="{99906321-2624-C86D-79EC-0DF8AD6FAC3F}"/>
              </a:ext>
            </a:extLst>
          </p:cNvPr>
          <p:cNvSpPr>
            <a:spLocks noGrp="1"/>
          </p:cNvSpPr>
          <p:nvPr>
            <p:ph type="body" sz="quarter" idx="18"/>
          </p:nvPr>
        </p:nvSpPr>
        <p:spPr>
          <a:xfrm>
            <a:off x="360000" y="982520"/>
            <a:ext cx="11483998" cy="356423"/>
          </a:xfrm>
        </p:spPr>
        <p:txBody>
          <a:bodyPr/>
          <a:lstStyle/>
          <a:p>
            <a:r>
              <a:rPr lang="en-AU" dirty="0"/>
              <a:t>Your turn – Question 1</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58BD58E-3CE5-226F-2AA3-F27ECD8CD29F}"/>
                  </a:ext>
                </a:extLst>
              </p:cNvPr>
              <p:cNvSpPr>
                <a:spLocks noGrp="1"/>
              </p:cNvSpPr>
              <p:nvPr>
                <p:ph type="body" sz="quarter" idx="17"/>
              </p:nvPr>
            </p:nvSpPr>
            <p:spPr/>
            <p:txBody>
              <a:bodyPr/>
              <a:lstStyle/>
              <a:p>
                <a:r>
                  <a:rPr lang="en-AU" dirty="0">
                    <a:latin typeface="+mn-lt"/>
                  </a:rPr>
                  <a:t>Find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2</m:t>
                                </m:r>
                              </m:den>
                            </m:f>
                            <m:r>
                              <a:rPr lang="en-AU" b="0" i="1" smtClean="0">
                                <a:latin typeface="Cambria Math" panose="02040503050406030204" pitchFamily="18" charset="0"/>
                              </a:rPr>
                              <m:t>+</m:t>
                            </m:r>
                            <m:r>
                              <a:rPr lang="en-AU" b="0" i="1" smtClean="0">
                                <a:latin typeface="Cambria Math" panose="02040503050406030204" pitchFamily="18" charset="0"/>
                              </a:rPr>
                              <m:t>𝜋</m:t>
                            </m:r>
                          </m:e>
                        </m:d>
                      </m:e>
                    </m:func>
                  </m:oMath>
                </a14:m>
                <a:endParaRPr lang="en-AU"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158BD58E-3CE5-226F-2AA3-F27ECD8CD29F}"/>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50B2454D-EE7E-1DAF-851A-06E910D85E76}"/>
                  </a:ext>
                </a:extLst>
              </p:cNvPr>
              <p:cNvSpPr txBox="1">
                <a:spLocks/>
              </p:cNvSpPr>
              <p:nvPr/>
            </p:nvSpPr>
            <p:spPr>
              <a:xfrm>
                <a:off x="4417622" y="1637626"/>
                <a:ext cx="454825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=2</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sec</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2</m:t>
                          </m:r>
                        </m:den>
                      </m:f>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m:oMathPara>
                </a14:m>
                <a:endParaRPr lang="en-AU" dirty="0">
                  <a:latin typeface="+mn-lt"/>
                </a:endParaRPr>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𝑑</m:t>
                          </m:r>
                        </m:num>
                        <m:den>
                          <m:r>
                            <a:rPr lang="en-AU" b="0" i="1" smtClean="0">
                              <a:latin typeface="Cambria Math" panose="02040503050406030204" pitchFamily="18" charset="0"/>
                              <a:ea typeface="Cambria Math" panose="02040503050406030204" pitchFamily="18" charset="0"/>
                            </a:rPr>
                            <m:t>𝑑𝑥</m:t>
                          </m:r>
                        </m:den>
                      </m:f>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tan</m:t>
                          </m:r>
                        </m:fName>
                        <m:e>
                          <m:r>
                            <a:rPr lang="en-AU" b="0" i="1" smtClean="0">
                              <a:latin typeface="Cambria Math" panose="02040503050406030204" pitchFamily="18" charset="0"/>
                              <a:ea typeface="Cambria Math" panose="02040503050406030204" pitchFamily="18" charset="0"/>
                            </a:rPr>
                            <m:t>𝑓</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𝑥</m:t>
                          </m:r>
                        </m:e>
                      </m:d>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sec</m:t>
                              </m:r>
                            </m:e>
                            <m:sup>
                              <m:r>
                                <a:rPr lang="en-AU" i="1">
                                  <a:latin typeface="Cambria Math" panose="02040503050406030204" pitchFamily="18" charset="0"/>
                                </a:rPr>
                                <m:t>2</m:t>
                              </m:r>
                            </m:sup>
                          </m:sSup>
                        </m:fName>
                        <m:e>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2</m:t>
                          </m:r>
                        </m:den>
                      </m:f>
                      <m:func>
                        <m:funcPr>
                          <m:ctrlPr>
                            <a:rPr lang="en-AU" b="0" i="1" smtClean="0">
                              <a:latin typeface="Cambria Math" panose="02040503050406030204" pitchFamily="18" charset="0"/>
                              <a:ea typeface="Cambria Math" panose="02040503050406030204" pitchFamily="18" charset="0"/>
                            </a:rPr>
                          </m:ctrlPr>
                        </m:funcPr>
                        <m:fName>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sec</m:t>
                              </m:r>
                            </m:e>
                            <m:sup>
                              <m:r>
                                <a:rPr lang="en-AU" b="0" i="1" smtClean="0">
                                  <a:latin typeface="Cambria Math" panose="02040503050406030204" pitchFamily="18" charset="0"/>
                                  <a:ea typeface="Cambria Math" panose="02040503050406030204" pitchFamily="18" charset="0"/>
                                </a:rPr>
                                <m:t>2</m:t>
                              </m:r>
                            </m:sup>
                          </m:sSup>
                        </m:fName>
                        <m:e>
                          <m:d>
                            <m:dPr>
                              <m:ctrlPr>
                                <a:rPr lang="en-AU" b="0" i="1" smtClean="0">
                                  <a:latin typeface="Cambria Math" panose="02040503050406030204" pitchFamily="18" charset="0"/>
                                  <a:ea typeface="Cambria Math" panose="02040503050406030204" pitchFamily="18" charset="0"/>
                                </a:rPr>
                              </m:ctrlPr>
                            </m:dPr>
                            <m:e>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𝑥</m:t>
                                  </m:r>
                                </m:num>
                                <m:den>
                                  <m:r>
                                    <a:rPr lang="en-AU" b="0" i="1" smtClean="0">
                                      <a:latin typeface="Cambria Math" panose="02040503050406030204" pitchFamily="18" charset="0"/>
                                      <a:ea typeface="Cambria Math" panose="02040503050406030204" pitchFamily="18" charset="0"/>
                                    </a:rPr>
                                    <m:t>2</m:t>
                                  </m:r>
                                </m:den>
                              </m:f>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e>
                          </m:d>
                        </m:e>
                      </m:func>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sec</m:t>
                              </m:r>
                            </m:e>
                            <m:sup>
                              <m:r>
                                <a:rPr lang="en-AU" i="1">
                                  <a:latin typeface="Cambria Math" panose="02040503050406030204" pitchFamily="18" charset="0"/>
                                  <a:ea typeface="Cambria Math" panose="02040503050406030204" pitchFamily="18" charset="0"/>
                                </a:rPr>
                                <m:t>2</m:t>
                              </m:r>
                            </m:sup>
                          </m:sSup>
                        </m:fName>
                        <m:e>
                          <m:d>
                            <m:dPr>
                              <m:ctrlPr>
                                <a:rPr lang="en-AU" i="1">
                                  <a:latin typeface="Cambria Math" panose="02040503050406030204" pitchFamily="18" charset="0"/>
                                  <a:ea typeface="Cambria Math" panose="02040503050406030204" pitchFamily="18" charset="0"/>
                                </a:rPr>
                              </m:ctrlPr>
                            </m:dPr>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𝑥</m:t>
                                  </m:r>
                                </m:num>
                                <m:den>
                                  <m:r>
                                    <a:rPr lang="en-AU" i="1">
                                      <a:latin typeface="Cambria Math" panose="02040503050406030204" pitchFamily="18" charset="0"/>
                                      <a:ea typeface="Cambria Math" panose="02040503050406030204" pitchFamily="18" charset="0"/>
                                    </a:rPr>
                                    <m:t>2</m:t>
                                  </m:r>
                                </m:den>
                              </m:f>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𝜋</m:t>
                              </m:r>
                            </m:e>
                          </m:d>
                        </m:e>
                      </m:func>
                    </m:oMath>
                  </m:oMathPara>
                </a14:m>
                <a:endParaRPr lang="en-AU" dirty="0">
                  <a:latin typeface="+mn-lt"/>
                </a:endParaRPr>
              </a:p>
            </p:txBody>
          </p:sp>
        </mc:Choice>
        <mc:Fallback xmlns="">
          <p:sp>
            <p:nvSpPr>
              <p:cNvPr id="9" name="Text Placeholder 11">
                <a:extLst>
                  <a:ext uri="{FF2B5EF4-FFF2-40B4-BE49-F238E27FC236}">
                    <a16:creationId xmlns:a16="http://schemas.microsoft.com/office/drawing/2014/main" id="{50B2454D-EE7E-1DAF-851A-06E910D85E76}"/>
                  </a:ext>
                </a:extLst>
              </p:cNvPr>
              <p:cNvSpPr txBox="1">
                <a:spLocks noRot="1" noChangeAspect="1" noMove="1" noResize="1" noEditPoints="1" noAdjustHandles="1" noChangeArrowheads="1" noChangeShapeType="1" noTextEdit="1"/>
              </p:cNvSpPr>
              <p:nvPr/>
            </p:nvSpPr>
            <p:spPr>
              <a:xfrm>
                <a:off x="4417622" y="1637626"/>
                <a:ext cx="4548251" cy="4807835"/>
              </a:xfrm>
              <a:prstGeom prst="rect">
                <a:avLst/>
              </a:prstGeom>
              <a:blipFill>
                <a:blip r:embed="rId4"/>
                <a:stretch>
                  <a:fillRect l="-134" b="-1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2A2168F-C32A-B62D-618A-FCE70CE91E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63716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4849-F09F-773D-92B9-9046E092C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B7E789-A17D-0BB0-B3EC-E539149A46DA}"/>
              </a:ext>
            </a:extLst>
          </p:cNvPr>
          <p:cNvSpPr>
            <a:spLocks noGrp="1"/>
          </p:cNvSpPr>
          <p:nvPr>
            <p:ph type="title"/>
          </p:nvPr>
        </p:nvSpPr>
        <p:spPr/>
        <p:txBody>
          <a:bodyPr/>
          <a:lstStyle/>
          <a:p>
            <a:r>
              <a:rPr lang="en-AU" dirty="0"/>
              <a:t>Differentiating using rules (1)</a:t>
            </a:r>
            <a:endParaRPr lang="en-AU" dirty="0">
              <a:latin typeface="+mj-lt"/>
            </a:endParaRPr>
          </a:p>
        </p:txBody>
      </p:sp>
      <p:sp>
        <p:nvSpPr>
          <p:cNvPr id="13" name="Text Placeholder 12">
            <a:extLst>
              <a:ext uri="{FF2B5EF4-FFF2-40B4-BE49-F238E27FC236}">
                <a16:creationId xmlns:a16="http://schemas.microsoft.com/office/drawing/2014/main" id="{616A78E3-CF5F-18CB-61C7-0FA7955A3D8A}"/>
              </a:ext>
            </a:extLst>
          </p:cNvPr>
          <p:cNvSpPr>
            <a:spLocks noGrp="1"/>
          </p:cNvSpPr>
          <p:nvPr>
            <p:ph type="body" sz="quarter" idx="18"/>
          </p:nvPr>
        </p:nvSpPr>
        <p:spPr>
          <a:xfrm>
            <a:off x="360000" y="982520"/>
            <a:ext cx="11483998" cy="356423"/>
          </a:xfrm>
        </p:spPr>
        <p:txBody>
          <a:bodyPr/>
          <a:lstStyle/>
          <a:p>
            <a:r>
              <a:rPr lang="en-AU" dirty="0"/>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D8C0B28-DDD5-C059-EA6E-45C4F2B2F595}"/>
                  </a:ext>
                </a:extLst>
              </p:cNvPr>
              <p:cNvSpPr>
                <a:spLocks noGrp="1"/>
              </p:cNvSpPr>
              <p:nvPr>
                <p:ph type="body" sz="quarter" idx="17"/>
              </p:nvPr>
            </p:nvSpPr>
            <p:spPr>
              <a:xfrm>
                <a:off x="360000" y="1567086"/>
                <a:ext cx="3101657" cy="1013197"/>
              </a:xfrm>
            </p:spPr>
            <p:txBody>
              <a:bodyPr/>
              <a:lstStyle/>
              <a:p>
                <a:r>
                  <a:rPr lang="en-AU" dirty="0">
                    <a:latin typeface="+mn-lt"/>
                  </a:rPr>
                  <a:t>Find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2</m:t>
                            </m:r>
                            <m:r>
                              <a:rPr lang="en-AU" b="0" i="1" smtClean="0">
                                <a:latin typeface="Cambria Math" panose="02040503050406030204" pitchFamily="18" charset="0"/>
                              </a:rPr>
                              <m:t>𝑥</m:t>
                            </m:r>
                          </m:e>
                        </m:func>
                      </m:num>
                      <m:den>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den>
                    </m:f>
                  </m:oMath>
                </a14:m>
                <a:endParaRPr lang="en-AU"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2D8C0B28-DDD5-C059-EA6E-45C4F2B2F595}"/>
                  </a:ext>
                </a:extLst>
              </p:cNvPr>
              <p:cNvSpPr>
                <a:spLocks noGrp="1" noRot="1" noChangeAspect="1" noMove="1" noResize="1" noEditPoints="1" noAdjustHandles="1" noChangeArrowheads="1" noChangeShapeType="1" noTextEdit="1"/>
              </p:cNvSpPr>
              <p:nvPr>
                <p:ph type="body" sz="quarter" idx="17"/>
              </p:nvPr>
            </p:nvSpPr>
            <p:spPr>
              <a:xfrm>
                <a:off x="360000" y="1567086"/>
                <a:ext cx="3101657" cy="1013197"/>
              </a:xfrm>
              <a:blipFill>
                <a:blip r:embed="rId3"/>
                <a:stretch>
                  <a:fillRect l="-491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43715DDB-BD02-DC70-1CE8-9303C27C4BFF}"/>
                  </a:ext>
                </a:extLst>
              </p:cNvPr>
              <p:cNvSpPr txBox="1">
                <a:spLocks/>
              </p:cNvSpPr>
              <p:nvPr/>
            </p:nvSpPr>
            <p:spPr>
              <a:xfrm>
                <a:off x="1436914" y="2333603"/>
                <a:ext cx="4040069" cy="17784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i="1" smtClean="0">
                        <a:latin typeface="Cambria Math" panose="02040503050406030204" pitchFamily="18" charset="0"/>
                      </a:rPr>
                      <m:t>𝑢</m:t>
                    </m:r>
                    <m:r>
                      <a:rPr lang="en-AU" sz="180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r>
                      <a:rPr lang="en-AU" sz="1800" b="0" i="0" smtClean="0">
                        <a:latin typeface="Cambria Math" panose="02040503050406030204" pitchFamily="18" charset="0"/>
                      </a:rPr>
                      <m:t>,   </m:t>
                    </m:r>
                    <m:r>
                      <a:rPr lang="en-AU" sz="1800" b="0" i="1" smtClean="0">
                        <a:latin typeface="Cambria Math" panose="02040503050406030204" pitchFamily="18" charset="0"/>
                      </a:rPr>
                      <m:t>  </m:t>
                    </m:r>
                    <m:f>
                      <m:fPr>
                        <m:ctrlPr>
                          <a:rPr lang="en-AU" sz="1800" i="1" dirty="0">
                            <a:latin typeface="Cambria Math" panose="02040503050406030204" pitchFamily="18" charset="0"/>
                          </a:rPr>
                        </m:ctrlPr>
                      </m:fPr>
                      <m:num>
                        <m:r>
                          <a:rPr lang="en-AU" sz="1800" i="1" dirty="0">
                            <a:latin typeface="Cambria Math" panose="02040503050406030204" pitchFamily="18" charset="0"/>
                          </a:rPr>
                          <m:t>𝑑𝑢</m:t>
                        </m:r>
                      </m:num>
                      <m:den>
                        <m:r>
                          <a:rPr lang="en-AU" sz="1800" i="1" dirty="0">
                            <a:latin typeface="Cambria Math" panose="02040503050406030204" pitchFamily="18" charset="0"/>
                          </a:rPr>
                          <m:t>𝑑𝑥</m:t>
                        </m:r>
                      </m:den>
                    </m:f>
                    <m:r>
                      <a:rPr lang="en-AU" sz="1800" i="1" dirty="0">
                        <a:latin typeface="Cambria Math" panose="02040503050406030204" pitchFamily="18" charset="0"/>
                      </a:rPr>
                      <m:t>=</m:t>
                    </m:r>
                    <m:r>
                      <a:rPr lang="en-AU" sz="1800" i="1">
                        <a:latin typeface="Cambria Math" panose="02040503050406030204" pitchFamily="18" charset="0"/>
                      </a:rPr>
                      <m:t>2</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sec</m:t>
                            </m:r>
                          </m:e>
                          <m:sup>
                            <m:r>
                              <a:rPr lang="en-AU" sz="1800" i="1">
                                <a:latin typeface="Cambria Math" panose="02040503050406030204" pitchFamily="18" charset="0"/>
                              </a:rPr>
                              <m:t>2</m:t>
                            </m:r>
                          </m:sup>
                        </m:sSup>
                      </m:fName>
                      <m:e>
                        <m:r>
                          <a:rPr lang="en-AU" sz="1800" i="1">
                            <a:latin typeface="Cambria Math" panose="02040503050406030204" pitchFamily="18" charset="0"/>
                          </a:rPr>
                          <m:t>2</m:t>
                        </m:r>
                        <m:r>
                          <a:rPr lang="en-AU" sz="1800" i="1">
                            <a:latin typeface="Cambria Math" panose="02040503050406030204" pitchFamily="18" charset="0"/>
                          </a:rPr>
                          <m:t>𝑥</m:t>
                        </m:r>
                      </m:e>
                    </m:func>
                  </m:oMath>
                </a14:m>
                <a:r>
                  <a:rPr lang="en-AU" sz="1800" dirty="0"/>
                  <a:t> </a:t>
                </a:r>
              </a:p>
              <a:p>
                <a14:m>
                  <m:oMath xmlns:m="http://schemas.openxmlformats.org/officeDocument/2006/math">
                    <m:r>
                      <a:rPr lang="en-AU" sz="1800" i="1">
                        <a:latin typeface="Cambria Math" panose="02040503050406030204" pitchFamily="18" charset="0"/>
                      </a:rPr>
                      <m:t>𝑣</m:t>
                    </m:r>
                    <m:r>
                      <a:rPr lang="en-AU" sz="1800" i="1">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  </m:t>
                    </m:r>
                    <m:f>
                      <m:fPr>
                        <m:ctrlPr>
                          <a:rPr lang="en-AU" sz="1800" i="1">
                            <a:latin typeface="Cambria Math" panose="02040503050406030204" pitchFamily="18" charset="0"/>
                          </a:rPr>
                        </m:ctrlPr>
                      </m:fPr>
                      <m:num>
                        <m:r>
                          <a:rPr lang="en-AU" sz="1800" i="1">
                            <a:latin typeface="Cambria Math" panose="02040503050406030204" pitchFamily="18" charset="0"/>
                          </a:rPr>
                          <m:t>𝑑𝑣</m:t>
                        </m:r>
                      </m:num>
                      <m:den>
                        <m:r>
                          <a:rPr lang="en-AU" sz="1800" i="1">
                            <a:latin typeface="Cambria Math" panose="02040503050406030204" pitchFamily="18" charset="0"/>
                          </a:rPr>
                          <m:t>𝑑𝑥</m:t>
                        </m:r>
                      </m:den>
                    </m:f>
                    <m:r>
                      <a:rPr lang="en-AU" sz="1800" i="1">
                        <a:latin typeface="Cambria Math" panose="02040503050406030204" pitchFamily="18" charset="0"/>
                      </a:rPr>
                      <m:t>=</m:t>
                    </m:r>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 </a:t>
                </a:r>
              </a:p>
              <a:p>
                <a:pPr>
                  <a:lnSpc>
                    <a:spcPct val="200000"/>
                  </a:lnSpc>
                </a:pPr>
                <a:endParaRPr lang="en-AU" sz="1800" dirty="0">
                  <a:latin typeface="+mn-lt"/>
                </a:endParaRPr>
              </a:p>
            </p:txBody>
          </p:sp>
        </mc:Choice>
        <mc:Fallback xmlns="">
          <p:sp>
            <p:nvSpPr>
              <p:cNvPr id="8" name="Text Placeholder 11">
                <a:extLst>
                  <a:ext uri="{FF2B5EF4-FFF2-40B4-BE49-F238E27FC236}">
                    <a16:creationId xmlns:a16="http://schemas.microsoft.com/office/drawing/2014/main" id="{43715DDB-BD02-DC70-1CE8-9303C27C4BFF}"/>
                  </a:ext>
                </a:extLst>
              </p:cNvPr>
              <p:cNvSpPr txBox="1">
                <a:spLocks noRot="1" noChangeAspect="1" noMove="1" noResize="1" noEditPoints="1" noAdjustHandles="1" noChangeArrowheads="1" noChangeShapeType="1" noTextEdit="1"/>
              </p:cNvSpPr>
              <p:nvPr/>
            </p:nvSpPr>
            <p:spPr>
              <a:xfrm>
                <a:off x="1436914" y="2333603"/>
                <a:ext cx="4040069" cy="1778479"/>
              </a:xfrm>
              <a:prstGeom prst="rect">
                <a:avLst/>
              </a:prstGeom>
              <a:blipFill>
                <a:blip r:embed="rId4"/>
                <a:stretch>
                  <a:fillRect l="-1511"/>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54B9659F-3309-FC8F-37A5-B2871A772E10}"/>
              </a:ext>
            </a:extLst>
          </p:cNvPr>
          <p:cNvSpPr/>
          <p:nvPr/>
        </p:nvSpPr>
        <p:spPr>
          <a:xfrm>
            <a:off x="1436914" y="4784316"/>
            <a:ext cx="3355875" cy="1013196"/>
          </a:xfrm>
          <a:prstGeom prst="wedgeRoundRectCallout">
            <a:avLst>
              <a:gd name="adj1" fmla="val 41231"/>
              <a:gd name="adj2" fmla="val -1618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have differentiation rules been used?</a:t>
            </a:r>
          </a:p>
        </p:txBody>
      </p:sp>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18FD1FF2-3134-D595-6C88-8A10DD0E28B0}"/>
                  </a:ext>
                </a:extLst>
              </p:cNvPr>
              <p:cNvSpPr txBox="1">
                <a:spLocks/>
              </p:cNvSpPr>
              <p:nvPr/>
            </p:nvSpPr>
            <p:spPr>
              <a:xfrm>
                <a:off x="5922841" y="1708165"/>
                <a:ext cx="454825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m:rPr>
                          <m:aln/>
                        </m:rPr>
                        <a:rPr lang="en-AU" sz="1800" i="1">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𝑣</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r>
                            <a:rPr lang="en-AU" sz="1800" b="0" i="1" smtClean="0">
                              <a:latin typeface="Cambria Math" panose="02040503050406030204" pitchFamily="18" charset="0"/>
                            </a:rPr>
                            <m:t>𝑢</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𝑑𝑣</m:t>
                              </m:r>
                            </m:num>
                            <m:den>
                              <m:r>
                                <a:rPr lang="en-AU" sz="1800" b="0" i="1" smtClean="0">
                                  <a:latin typeface="Cambria Math" panose="02040503050406030204" pitchFamily="18" charset="0"/>
                                </a:rPr>
                                <m:t>𝑑𝑥</m:t>
                              </m:r>
                            </m:den>
                          </m:f>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𝑣</m:t>
                              </m:r>
                            </m:e>
                            <m:sup>
                              <m:r>
                                <a:rPr lang="en-AU" sz="1800" b="0" i="1" smtClean="0">
                                  <a:latin typeface="Cambria Math" panose="02040503050406030204" pitchFamily="18" charset="0"/>
                                </a:rPr>
                                <m:t>2</m:t>
                              </m:r>
                            </m:sup>
                          </m:sSup>
                        </m:den>
                      </m:f>
                    </m:oMath>
                    <m:oMath xmlns:m="http://schemas.openxmlformats.org/officeDocument/2006/math">
                      <m:r>
                        <m:rPr>
                          <m:aln/>
                        </m:rPr>
                        <a:rPr lang="en-AU" sz="1800" i="1">
                          <a:latin typeface="Cambria Math" panose="02040503050406030204" pitchFamily="18" charset="0"/>
                        </a:rPr>
                        <m:t>=</m:t>
                      </m:r>
                      <m:f>
                        <m:fPr>
                          <m:ctrlPr>
                            <a:rPr lang="en-AU" sz="1800" b="0" i="1" smtClean="0">
                              <a:latin typeface="Cambria Math" panose="02040503050406030204" pitchFamily="18" charset="0"/>
                            </a:rPr>
                          </m:ctrlPr>
                        </m:fPr>
                        <m:num>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2</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sec</m:t>
                                  </m:r>
                                </m:e>
                                <m:sup>
                                  <m:r>
                                    <a:rPr lang="en-AU" sz="1800" i="1">
                                      <a:latin typeface="Cambria Math" panose="02040503050406030204" pitchFamily="18" charset="0"/>
                                    </a:rPr>
                                    <m:t>2</m:t>
                                  </m:r>
                                </m:sup>
                              </m:sSup>
                            </m:fName>
                            <m:e>
                              <m:r>
                                <a:rPr lang="en-AU" sz="1800" i="1">
                                  <a:latin typeface="Cambria Math" panose="02040503050406030204" pitchFamily="18" charset="0"/>
                                </a:rPr>
                                <m:t>2</m:t>
                              </m:r>
                              <m:r>
                                <a:rPr lang="en-AU" sz="1800" i="1">
                                  <a:latin typeface="Cambria Math" panose="02040503050406030204" pitchFamily="18" charset="0"/>
                                </a:rPr>
                                <m:t>𝑥</m:t>
                              </m:r>
                            </m:e>
                          </m:func>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2</m:t>
                              </m:r>
                              <m:r>
                                <a:rPr lang="en-AU" sz="1800" i="1">
                                  <a:latin typeface="Cambria Math" panose="02040503050406030204" pitchFamily="18" charset="0"/>
                                </a:rPr>
                                <m:t>𝑥</m:t>
                              </m:r>
                            </m:e>
                          </m:func>
                          <m:r>
                            <a:rPr lang="en-AU" sz="1800" i="1">
                              <a:latin typeface="Cambria Math" panose="02040503050406030204" pitchFamily="18" charset="0"/>
                            </a:rPr>
                            <m:t>×</m:t>
                          </m:r>
                          <m:r>
                            <a:rPr lang="en-AU" sz="1800">
                              <a:latin typeface="Cambria Math" panose="02040503050406030204" pitchFamily="18" charset="0"/>
                            </a:rPr>
                            <m:t>6</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num>
                        <m:den>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e>
                              </m:d>
                            </m:e>
                            <m:sup>
                              <m:r>
                                <a:rPr lang="en-AU" sz="1800" b="0" i="1" smtClean="0">
                                  <a:latin typeface="Cambria Math" panose="02040503050406030204" pitchFamily="18" charset="0"/>
                                </a:rPr>
                                <m:t>2</m:t>
                              </m:r>
                            </m:sup>
                          </m:sSup>
                        </m:den>
                      </m:f>
                    </m:oMath>
                    <m:oMath xmlns:m="http://schemas.openxmlformats.org/officeDocument/2006/math">
                      <m:r>
                        <m:rPr>
                          <m:aln/>
                        </m:rP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4</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sec</m:t>
                                  </m:r>
                                </m:e>
                                <m:sup>
                                  <m:r>
                                    <a:rPr lang="en-AU" sz="1800" i="1">
                                      <a:latin typeface="Cambria Math" panose="02040503050406030204" pitchFamily="18" charset="0"/>
                                    </a:rPr>
                                    <m:t>2</m:t>
                                  </m:r>
                                </m:sup>
                              </m:sSup>
                            </m:fName>
                            <m:e>
                              <m:r>
                                <a:rPr lang="en-AU" sz="1800" i="1">
                                  <a:latin typeface="Cambria Math" panose="02040503050406030204" pitchFamily="18" charset="0"/>
                                </a:rPr>
                                <m:t>2</m:t>
                              </m:r>
                              <m:r>
                                <a:rPr lang="en-AU" sz="1800" i="1">
                                  <a:latin typeface="Cambria Math" panose="02040503050406030204" pitchFamily="18" charset="0"/>
                                </a:rPr>
                                <m:t>𝑥</m:t>
                              </m:r>
                            </m:e>
                          </m:func>
                          <m:r>
                            <a:rPr lang="en-AU" sz="1800" i="1">
                              <a:latin typeface="Cambria Math" panose="02040503050406030204" pitchFamily="18" charset="0"/>
                            </a:rPr>
                            <m:t>−</m:t>
                          </m:r>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2</m:t>
                              </m:r>
                              <m:r>
                                <a:rPr lang="en-AU" sz="1800" i="1">
                                  <a:latin typeface="Cambria Math" panose="02040503050406030204" pitchFamily="18" charset="0"/>
                                </a:rPr>
                                <m:t>𝑥</m:t>
                              </m:r>
                            </m:e>
                          </m:func>
                        </m:num>
                        <m:den>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6</m:t>
                              </m:r>
                            </m:sup>
                          </m:sSup>
                        </m:den>
                      </m:f>
                    </m:oMath>
                    <m:oMath xmlns:m="http://schemas.openxmlformats.org/officeDocument/2006/math">
                      <m:r>
                        <m:rPr>
                          <m:aln/>
                        </m:rP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𝑥</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sec</m:t>
                                  </m:r>
                                </m:e>
                                <m:sup>
                                  <m:r>
                                    <a:rPr lang="en-AU" sz="1800" i="1">
                                      <a:latin typeface="Cambria Math" panose="02040503050406030204" pitchFamily="18" charset="0"/>
                                    </a:rPr>
                                    <m:t>2</m:t>
                                  </m:r>
                                </m:sup>
                              </m:sSup>
                            </m:fName>
                            <m:e>
                              <m:r>
                                <a:rPr lang="en-AU" sz="1800" i="1">
                                  <a:latin typeface="Cambria Math" panose="02040503050406030204" pitchFamily="18" charset="0"/>
                                </a:rPr>
                                <m:t>2</m:t>
                              </m:r>
                              <m:r>
                                <a:rPr lang="en-AU" sz="1800" i="1">
                                  <a:latin typeface="Cambria Math" panose="02040503050406030204" pitchFamily="18" charset="0"/>
                                </a:rPr>
                                <m:t>𝑥</m:t>
                              </m:r>
                            </m:e>
                          </m:func>
                          <m:r>
                            <a:rPr lang="en-AU" sz="1800" i="1">
                              <a:latin typeface="Cambria Math" panose="02040503050406030204" pitchFamily="18" charset="0"/>
                            </a:rPr>
                            <m:t>−</m:t>
                          </m:r>
                          <m:r>
                            <a:rPr lang="en-AU" sz="1800" b="0" i="1" smtClean="0">
                              <a:latin typeface="Cambria Math" panose="02040503050406030204" pitchFamily="18" charset="0"/>
                            </a:rPr>
                            <m:t>3</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2</m:t>
                              </m:r>
                              <m:r>
                                <a:rPr lang="en-AU" sz="1800" i="1">
                                  <a:latin typeface="Cambria Math" panose="02040503050406030204" pitchFamily="18" charset="0"/>
                                </a:rPr>
                                <m:t>𝑥</m:t>
                              </m:r>
                            </m:e>
                          </m:func>
                        </m:num>
                        <m:den>
                          <m:r>
                            <a:rPr lang="en-AU" sz="1800" b="0" i="1" smtClean="0">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4</m:t>
                              </m:r>
                            </m:sup>
                          </m:sSup>
                        </m:den>
                      </m:f>
                    </m:oMath>
                  </m:oMathPara>
                </a14:m>
                <a:endParaRPr lang="en-AU" sz="1800" dirty="0">
                  <a:latin typeface="+mn-lt"/>
                </a:endParaRPr>
              </a:p>
            </p:txBody>
          </p:sp>
        </mc:Choice>
        <mc:Fallback xmlns="">
          <p:sp>
            <p:nvSpPr>
              <p:cNvPr id="9" name="Text Placeholder 11">
                <a:extLst>
                  <a:ext uri="{FF2B5EF4-FFF2-40B4-BE49-F238E27FC236}">
                    <a16:creationId xmlns:a16="http://schemas.microsoft.com/office/drawing/2014/main" id="{18FD1FF2-3134-D595-6C88-8A10DD0E28B0}"/>
                  </a:ext>
                </a:extLst>
              </p:cNvPr>
              <p:cNvSpPr txBox="1">
                <a:spLocks noRot="1" noChangeAspect="1" noMove="1" noResize="1" noEditPoints="1" noAdjustHandles="1" noChangeArrowheads="1" noChangeShapeType="1" noTextEdit="1"/>
              </p:cNvSpPr>
              <p:nvPr/>
            </p:nvSpPr>
            <p:spPr>
              <a:xfrm>
                <a:off x="5922841" y="1708165"/>
                <a:ext cx="4548251" cy="4807835"/>
              </a:xfrm>
              <a:prstGeom prst="rect">
                <a:avLst/>
              </a:prstGeom>
              <a:blipFill>
                <a:blip r:embed="rId5"/>
                <a:stretch>
                  <a:fillRect l="-134"/>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B0038FF0-61F4-7760-0ED4-9A634B3677AA}"/>
              </a:ext>
            </a:extLst>
          </p:cNvPr>
          <p:cNvSpPr/>
          <p:nvPr/>
        </p:nvSpPr>
        <p:spPr>
          <a:xfrm>
            <a:off x="9511098" y="4544660"/>
            <a:ext cx="2487975" cy="1826113"/>
          </a:xfrm>
          <a:prstGeom prst="wedgeRoundRectCallout">
            <a:avLst>
              <a:gd name="adj1" fmla="val -67929"/>
              <a:gd name="adj2" fmla="val 307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solidFill>
                  <a:schemeClr val="bg1"/>
                </a:solidFill>
              </a:rPr>
              <a:t>How did algebraic manipulation lead to the simplified form at this step?</a:t>
            </a:r>
          </a:p>
        </p:txBody>
      </p:sp>
      <p:sp>
        <p:nvSpPr>
          <p:cNvPr id="3" name="Slide Number Placeholder 2">
            <a:extLst>
              <a:ext uri="{FF2B5EF4-FFF2-40B4-BE49-F238E27FC236}">
                <a16:creationId xmlns:a16="http://schemas.microsoft.com/office/drawing/2014/main" id="{AEB92724-D356-B4A1-FCA8-0AAA9FE1C3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8720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2951-86F3-A1D2-9C36-A6551E46DB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A27F62-11AA-A14C-E03A-E914F9C2F61A}"/>
              </a:ext>
            </a:extLst>
          </p:cNvPr>
          <p:cNvSpPr>
            <a:spLocks noGrp="1"/>
          </p:cNvSpPr>
          <p:nvPr>
            <p:ph type="title"/>
          </p:nvPr>
        </p:nvSpPr>
        <p:spPr/>
        <p:txBody>
          <a:bodyPr/>
          <a:lstStyle/>
          <a:p>
            <a:r>
              <a:rPr lang="en-AU" dirty="0"/>
              <a:t>Differentiating using rules (2)</a:t>
            </a:r>
            <a:endParaRPr lang="en-AU" dirty="0">
              <a:latin typeface="+mj-lt"/>
            </a:endParaRPr>
          </a:p>
        </p:txBody>
      </p:sp>
      <p:sp>
        <p:nvSpPr>
          <p:cNvPr id="13" name="Text Placeholder 12">
            <a:extLst>
              <a:ext uri="{FF2B5EF4-FFF2-40B4-BE49-F238E27FC236}">
                <a16:creationId xmlns:a16="http://schemas.microsoft.com/office/drawing/2014/main" id="{F0E4CD70-EC34-3A36-4D33-F272B83B2D31}"/>
              </a:ext>
            </a:extLst>
          </p:cNvPr>
          <p:cNvSpPr>
            <a:spLocks noGrp="1"/>
          </p:cNvSpPr>
          <p:nvPr>
            <p:ph type="body" sz="quarter" idx="18"/>
          </p:nvPr>
        </p:nvSpPr>
        <p:spPr>
          <a:xfrm>
            <a:off x="360000" y="982520"/>
            <a:ext cx="11483998" cy="356423"/>
          </a:xfrm>
        </p:spPr>
        <p:txBody>
          <a:bodyPr/>
          <a:lstStyle/>
          <a:p>
            <a:r>
              <a:rPr lang="en-AU" dirty="0"/>
              <a:t>Your turn – Question 2</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A63A3990-91F1-A53A-F29A-56CFEEE10714}"/>
                  </a:ext>
                </a:extLst>
              </p:cNvPr>
              <p:cNvSpPr>
                <a:spLocks noGrp="1"/>
              </p:cNvSpPr>
              <p:nvPr>
                <p:ph type="body" sz="quarter" idx="17"/>
              </p:nvPr>
            </p:nvSpPr>
            <p:spPr/>
            <p:txBody>
              <a:bodyPr/>
              <a:lstStyle/>
              <a:p>
                <a:r>
                  <a:rPr lang="en-AU" dirty="0">
                    <a:latin typeface="+mn-lt"/>
                  </a:rPr>
                  <a:t>Find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func>
                  </m:oMath>
                </a14:m>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A63A3990-91F1-A53A-F29A-56CFEEE10714}"/>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0277037-92CE-5FEC-E33B-FEADF3275D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E1E8DA19-8DD1-11BF-64F8-4961DCAA40E0}"/>
                  </a:ext>
                </a:extLst>
              </p:cNvPr>
              <p:cNvSpPr txBox="1">
                <a:spLocks/>
              </p:cNvSpPr>
              <p:nvPr/>
            </p:nvSpPr>
            <p:spPr>
              <a:xfrm>
                <a:off x="4571713" y="1690165"/>
                <a:ext cx="454825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𝑢</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a:latin typeface="Cambria Math" panose="02040503050406030204" pitchFamily="18" charset="0"/>
                        </a:rPr>
                        <m:t>,   </m:t>
                      </m:r>
                      <m:r>
                        <a:rPr lang="en-AU" sz="1800" i="1">
                          <a:latin typeface="Cambria Math" panose="02040503050406030204" pitchFamily="18" charset="0"/>
                        </a:rPr>
                        <m:t>  </m:t>
                      </m:r>
                      <m:r>
                        <a:rPr lang="en-AU" sz="1800" b="0" i="1" smtClean="0">
                          <a:latin typeface="Cambria Math" panose="02040503050406030204" pitchFamily="18" charset="0"/>
                        </a:rPr>
                        <m:t>                  </m:t>
                      </m:r>
                      <m:f>
                        <m:fPr>
                          <m:ctrlPr>
                            <a:rPr lang="en-AU" sz="1800" i="1" dirty="0">
                              <a:latin typeface="Cambria Math" panose="02040503050406030204" pitchFamily="18" charset="0"/>
                            </a:rPr>
                          </m:ctrlPr>
                        </m:fPr>
                        <m:num>
                          <m:r>
                            <a:rPr lang="en-AU" sz="1800" i="1" dirty="0">
                              <a:latin typeface="Cambria Math" panose="02040503050406030204" pitchFamily="18" charset="0"/>
                            </a:rPr>
                            <m:t>𝑑𝑢</m:t>
                          </m:r>
                        </m:num>
                        <m:den>
                          <m:r>
                            <a:rPr lang="en-AU" sz="1800" i="1" dirty="0">
                              <a:latin typeface="Cambria Math" panose="02040503050406030204" pitchFamily="18" charset="0"/>
                            </a:rPr>
                            <m:t>𝑑𝑥</m:t>
                          </m:r>
                        </m:den>
                      </m:f>
                      <m:r>
                        <a:rPr lang="en-AU" sz="1800" i="1" dirty="0">
                          <a:latin typeface="Cambria Math" panose="02040503050406030204" pitchFamily="18" charset="0"/>
                        </a:rPr>
                        <m:t>=</m:t>
                      </m:r>
                      <m:r>
                        <a:rPr lang="en-AU" sz="1800" b="0" i="1" dirty="0" smtClean="0">
                          <a:latin typeface="Cambria Math" panose="02040503050406030204" pitchFamily="18" charset="0"/>
                        </a:rPr>
                        <m:t>3</m:t>
                      </m:r>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𝑥</m:t>
                          </m:r>
                        </m:e>
                        <m:sup>
                          <m:r>
                            <a:rPr lang="en-AU" sz="1800" b="0" i="1" dirty="0" smtClean="0">
                              <a:latin typeface="Cambria Math" panose="02040503050406030204" pitchFamily="18" charset="0"/>
                            </a:rPr>
                            <m:t>2</m:t>
                          </m:r>
                        </m:sup>
                      </m:sSup>
                    </m:oMath>
                  </m:oMathPara>
                </a14:m>
                <a:endParaRPr lang="en-AU" sz="1800" dirty="0"/>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𝑣</m:t>
                      </m:r>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e>
                      </m:func>
                      <m:r>
                        <a:rPr lang="en-AU" sz="1800" i="1">
                          <a:latin typeface="Cambria Math" panose="02040503050406030204" pitchFamily="18" charset="0"/>
                        </a:rPr>
                        <m:t>,  </m:t>
                      </m:r>
                      <m:f>
                        <m:fPr>
                          <m:ctrlPr>
                            <a:rPr lang="en-AU" sz="1800" i="1">
                              <a:latin typeface="Cambria Math" panose="02040503050406030204" pitchFamily="18" charset="0"/>
                            </a:rPr>
                          </m:ctrlPr>
                        </m:fPr>
                        <m:num>
                          <m:r>
                            <a:rPr lang="en-AU" sz="1800" i="1">
                              <a:latin typeface="Cambria Math" panose="02040503050406030204" pitchFamily="18" charset="0"/>
                            </a:rPr>
                            <m:t>𝑑𝑣</m:t>
                          </m:r>
                        </m:num>
                        <m:den>
                          <m:r>
                            <a:rPr lang="en-AU" sz="1800" i="1">
                              <a:latin typeface="Cambria Math" panose="02040503050406030204" pitchFamily="18" charset="0"/>
                            </a:rPr>
                            <m:t>𝑑𝑥</m:t>
                          </m:r>
                        </m:den>
                      </m:f>
                      <m:r>
                        <a:rPr lang="en-AU" sz="1800" i="1">
                          <a:latin typeface="Cambria Math" panose="02040503050406030204" pitchFamily="18" charset="0"/>
                        </a:rPr>
                        <m:t>=</m:t>
                      </m:r>
                      <m:func>
                        <m:funcPr>
                          <m:ctrlPr>
                            <a:rPr lang="en-AU" sz="1800" i="1">
                              <a:latin typeface="Cambria Math" panose="02040503050406030204" pitchFamily="18" charset="0"/>
                            </a:rPr>
                          </m:ctrlPr>
                        </m:funcPr>
                        <m:fName>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 </m:t>
                          </m:r>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sec</m:t>
                              </m:r>
                            </m:e>
                            <m:sup>
                              <m:r>
                                <a:rPr lang="en-AU" sz="1800" i="1">
                                  <a:latin typeface="Cambria Math" panose="02040503050406030204" pitchFamily="18" charset="0"/>
                                </a:rPr>
                                <m:t>2</m:t>
                              </m:r>
                            </m:sup>
                          </m:sSup>
                        </m:fName>
                        <m:e>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e>
                      </m:func>
                    </m:oMath>
                  </m:oMathPara>
                </a14:m>
                <a:endParaRPr lang="en-AU" sz="1800" dirty="0"/>
              </a:p>
              <a:p>
                <a:pPr>
                  <a:lnSpc>
                    <a:spcPct val="200000"/>
                  </a:lnSpc>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m:rPr>
                          <m:aln/>
                        </m:rPr>
                        <a:rPr lang="en-AU" sz="1800" i="1">
                          <a:latin typeface="Cambria Math" panose="02040503050406030204" pitchFamily="18" charset="0"/>
                        </a:rPr>
                        <m:t>=</m:t>
                      </m:r>
                      <m:r>
                        <a:rPr lang="en-AU" sz="1800" b="0" i="1" smtClean="0">
                          <a:latin typeface="Cambria Math" panose="02040503050406030204" pitchFamily="18" charset="0"/>
                        </a:rPr>
                        <m:t>𝑢</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𝑑𝑣</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r>
                        <a:rPr lang="en-AU" sz="1800" b="0" i="1" smtClean="0">
                          <a:latin typeface="Cambria Math" panose="02040503050406030204" pitchFamily="18" charset="0"/>
                        </a:rPr>
                        <m:t>𝑣</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i="1">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sec</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e>
                      </m:func>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e>
                      </m:func>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sec</m:t>
                                  </m:r>
                                </m:e>
                                <m:sup>
                                  <m:r>
                                    <a:rPr lang="en-AU" sz="1800" b="0" i="1" smtClean="0">
                                      <a:latin typeface="Cambria Math" panose="02040503050406030204" pitchFamily="18" charset="0"/>
                                    </a:rPr>
                                    <m:t>2</m:t>
                                  </m:r>
                                </m:sup>
                              </m:sSup>
                            </m:fName>
                            <m:e>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e>
                              </m:d>
                            </m:e>
                          </m:func>
                          <m:r>
                            <a:rPr lang="en-AU" sz="1800" b="0" i="1" smtClean="0">
                              <a:latin typeface="Cambria Math" panose="02040503050406030204" pitchFamily="18" charset="0"/>
                            </a:rPr>
                            <m:t>+3</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e>
                              </m:d>
                            </m:e>
                          </m:func>
                        </m:e>
                      </m:d>
                    </m:oMath>
                  </m:oMathPara>
                </a14:m>
                <a:br>
                  <a:rPr lang="en-AU" sz="1800" b="0" i="1" dirty="0">
                    <a:latin typeface="Cambria Math" panose="02040503050406030204" pitchFamily="18" charset="0"/>
                  </a:rPr>
                </a:br>
                <a:endParaRPr lang="en-AU" sz="1800" dirty="0">
                  <a:latin typeface="+mn-lt"/>
                </a:endParaRPr>
              </a:p>
            </p:txBody>
          </p:sp>
        </mc:Choice>
        <mc:Fallback xmlns="">
          <p:sp>
            <p:nvSpPr>
              <p:cNvPr id="2" name="Text Placeholder 11">
                <a:extLst>
                  <a:ext uri="{FF2B5EF4-FFF2-40B4-BE49-F238E27FC236}">
                    <a16:creationId xmlns:a16="http://schemas.microsoft.com/office/drawing/2014/main" id="{E1E8DA19-8DD1-11BF-64F8-4961DCAA40E0}"/>
                  </a:ext>
                </a:extLst>
              </p:cNvPr>
              <p:cNvSpPr txBox="1">
                <a:spLocks noRot="1" noChangeAspect="1" noMove="1" noResize="1" noEditPoints="1" noAdjustHandles="1" noChangeArrowheads="1" noChangeShapeType="1" noTextEdit="1"/>
              </p:cNvSpPr>
              <p:nvPr/>
            </p:nvSpPr>
            <p:spPr>
              <a:xfrm>
                <a:off x="4571713" y="1690165"/>
                <a:ext cx="4548251" cy="4807835"/>
              </a:xfrm>
              <a:prstGeom prst="rect">
                <a:avLst/>
              </a:prstGeom>
              <a:blipFill>
                <a:blip r:embed="rId5"/>
                <a:stretch>
                  <a:fillRect l="-134"/>
                </a:stretch>
              </a:blipFill>
            </p:spPr>
            <p:txBody>
              <a:bodyPr/>
              <a:lstStyle/>
              <a:p>
                <a:r>
                  <a:rPr lang="en-AU">
                    <a:noFill/>
                  </a:rPr>
                  <a:t> </a:t>
                </a:r>
              </a:p>
            </p:txBody>
          </p:sp>
        </mc:Fallback>
      </mc:AlternateContent>
    </p:spTree>
    <p:extLst>
      <p:ext uri="{BB962C8B-B14F-4D97-AF65-F5344CB8AC3E}">
        <p14:creationId xmlns:p14="http://schemas.microsoft.com/office/powerpoint/2010/main" val="20751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15" name="TextBox 14">
            <a:extLst>
              <a:ext uri="{FF2B5EF4-FFF2-40B4-BE49-F238E27FC236}">
                <a16:creationId xmlns:a16="http://schemas.microsoft.com/office/drawing/2014/main" id="{9C35E4E7-9F33-BEE4-67AF-A9B9B5E295FE}"/>
              </a:ext>
              <a:ext uri="{C183D7F6-B498-43B3-948B-1728B52AA6E4}">
                <adec:decorative xmlns:adec="http://schemas.microsoft.com/office/drawing/2017/decorative" val="1"/>
              </a:ext>
            </a:extLst>
          </p:cNvPr>
          <p:cNvSpPr txBox="1"/>
          <p:nvPr/>
        </p:nvSpPr>
        <p:spPr>
          <a:xfrm>
            <a:off x="447473" y="4467043"/>
            <a:ext cx="590706" cy="233464"/>
          </a:xfrm>
          <a:prstGeom prst="rect">
            <a:avLst/>
          </a:prstGeom>
          <a:noFill/>
        </p:spPr>
        <p:txBody>
          <a:bodyPr wrap="square" lIns="0" tIns="0" rIns="0" bIns="0" rtlCol="0">
            <a:noAutofit/>
          </a:bodyPr>
          <a:lstStyle/>
          <a:p>
            <a:pPr algn="l"/>
            <a:r>
              <a:rPr lang="en-AU" sz="1100" b="1" dirty="0"/>
              <a:t>…..</a:t>
            </a:r>
          </a:p>
        </p:txBody>
      </p:sp>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671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apply differentiation rules to functions involving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tan</m:t>
                        </m:r>
                      </m:fName>
                      <m:e>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func>
                  </m:oMath>
                </a14:m>
                <a:r>
                  <a:rPr lang="en-AU" sz="2000" dirty="0"/>
                  <a:t>.</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show that the derivative of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tan</m:t>
                        </m:r>
                      </m:fName>
                      <m:e>
                        <m:r>
                          <a:rPr lang="en-AU" sz="2000" i="1">
                            <a:latin typeface="Cambria Math" panose="02040503050406030204" pitchFamily="18" charset="0"/>
                          </a:rPr>
                          <m:t>𝑥</m:t>
                        </m:r>
                      </m:e>
                    </m:func>
                  </m:oMath>
                </a14:m>
                <a:r>
                  <a:rPr lang="en-AU" sz="2000" dirty="0"/>
                  <a:t> is </a:t>
                </a:r>
                <a14:m>
                  <m:oMath xmlns:m="http://schemas.openxmlformats.org/officeDocument/2006/math">
                    <m:func>
                      <m:funcPr>
                        <m:ctrlPr>
                          <a:rPr lang="en-AU" sz="2000" i="1">
                            <a:latin typeface="Cambria Math" panose="02040503050406030204" pitchFamily="18" charset="0"/>
                          </a:rPr>
                        </m:ctrlPr>
                      </m:funcPr>
                      <m:fName>
                        <m:sSup>
                          <m:sSupPr>
                            <m:ctrlPr>
                              <a:rPr lang="en-AU" sz="2000" i="1">
                                <a:latin typeface="Cambria Math" panose="02040503050406030204" pitchFamily="18" charset="0"/>
                              </a:rPr>
                            </m:ctrlPr>
                          </m:sSupPr>
                          <m:e>
                            <m:r>
                              <m:rPr>
                                <m:sty m:val="p"/>
                              </m:rPr>
                              <a:rPr lang="en-AU" sz="2000">
                                <a:latin typeface="Cambria Math" panose="02040503050406030204" pitchFamily="18" charset="0"/>
                              </a:rPr>
                              <m:t>sec</m:t>
                            </m:r>
                          </m:e>
                          <m:sup>
                            <m:r>
                              <a:rPr lang="en-AU" sz="2000" i="1">
                                <a:latin typeface="Cambria Math" panose="02040503050406030204" pitchFamily="18" charset="0"/>
                              </a:rPr>
                              <m:t>2</m:t>
                            </m:r>
                          </m:sup>
                        </m:sSup>
                      </m:fName>
                      <m:e>
                        <m:r>
                          <a:rPr lang="en-AU" sz="2000" i="1">
                            <a:latin typeface="Cambria Math" panose="02040503050406030204" pitchFamily="18" charset="0"/>
                          </a:rPr>
                          <m:t>𝑥</m:t>
                        </m:r>
                      </m:e>
                    </m:func>
                  </m:oMath>
                </a14:m>
                <a:r>
                  <a:rPr lang="en-AU" sz="2000" dirty="0"/>
                  <a:t>.</a:t>
                </a:r>
              </a:p>
              <a:p>
                <a:pPr marL="342900" lvl="0" indent="-342900">
                  <a:lnSpc>
                    <a:spcPct val="150000"/>
                  </a:lnSpc>
                  <a:buFont typeface="Arial" panose="020B0604020202020204" pitchFamily="34" charset="0"/>
                  <a:buChar char="•"/>
                </a:pPr>
                <a:r>
                  <a:rPr lang="en-AU" sz="2000" dirty="0"/>
                  <a:t>I can differentiate functions involving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tan</m:t>
                        </m:r>
                      </m:fName>
                      <m:e>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func>
                  </m:oMath>
                </a14:m>
                <a:r>
                  <a:rPr lang="en-AU" sz="2000" dirty="0"/>
                  <a:t> using chain rule.</a:t>
                </a:r>
              </a:p>
              <a:p>
                <a:pPr marL="342900" lvl="0" indent="-342900">
                  <a:lnSpc>
                    <a:spcPct val="150000"/>
                  </a:lnSpc>
                  <a:buFont typeface="Arial" panose="020B0604020202020204" pitchFamily="34" charset="0"/>
                  <a:buChar char="•"/>
                </a:pPr>
                <a:r>
                  <a:rPr lang="en-AU" sz="2000" dirty="0"/>
                  <a:t>I can differentiate functions using the rules  of differentiation, including when they contain trigonometric functions.</a:t>
                </a:r>
              </a:p>
              <a:p>
                <a:pPr marL="342900" lvl="0" indent="-342900">
                  <a:lnSpc>
                    <a:spcPct val="150000"/>
                  </a:lnSpc>
                  <a:buFont typeface="Arial" panose="020B0604020202020204" pitchFamily="34" charset="0"/>
                  <a:buChar char="•"/>
                </a:pPr>
                <a:r>
                  <a:rPr lang="en-AU" sz="2000" dirty="0"/>
                  <a:t>I can solve problems involving equations of tangents and normals to trigonometric functions.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867149"/>
              </a:xfrm>
              <a:prstGeom prst="rect">
                <a:avLst/>
              </a:prstGeom>
              <a:blipFill>
                <a:blip r:embed="rId3"/>
                <a:stretch>
                  <a:fillRect l="-1402" b="-315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Tangent function</a:t>
            </a:r>
          </a:p>
        </p:txBody>
      </p:sp>
      <p:sp>
        <p:nvSpPr>
          <p:cNvPr id="12" name="Text Placeholder 11" descr="graph of y=tan(x)">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5E398F-6D4B-DDE2-B42B-3698EEF78B00}"/>
                  </a:ext>
                </a:extLst>
              </p:cNvPr>
              <p:cNvSpPr txBox="1"/>
              <p:nvPr/>
            </p:nvSpPr>
            <p:spPr>
              <a:xfrm>
                <a:off x="492140" y="1347941"/>
                <a:ext cx="2461068" cy="8846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tan</m:t>
                          </m:r>
                        </m:fName>
                        <m:e>
                          <m:r>
                            <a:rPr lang="en-AU" sz="2800" b="0" i="1" smtClean="0">
                              <a:latin typeface="Cambria Math" panose="02040503050406030204" pitchFamily="18" charset="0"/>
                            </a:rPr>
                            <m:t>𝑥</m:t>
                          </m:r>
                        </m:e>
                      </m:func>
                      <m: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sin</m:t>
                              </m:r>
                            </m:fName>
                            <m:e>
                              <m:r>
                                <a:rPr lang="en-AU" sz="2800" b="0" i="1" smtClean="0">
                                  <a:latin typeface="Cambria Math" panose="02040503050406030204" pitchFamily="18" charset="0"/>
                                </a:rPr>
                                <m:t>𝑥</m:t>
                              </m:r>
                            </m:e>
                          </m:func>
                        </m:num>
                        <m:den>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cos</m:t>
                              </m:r>
                            </m:fName>
                            <m:e>
                              <m:r>
                                <a:rPr lang="en-AU" sz="2800" b="0" i="1" smtClean="0">
                                  <a:latin typeface="Cambria Math" panose="02040503050406030204" pitchFamily="18" charset="0"/>
                                </a:rPr>
                                <m:t>𝑥</m:t>
                              </m:r>
                            </m:e>
                          </m:func>
                        </m:den>
                      </m:f>
                    </m:oMath>
                  </m:oMathPara>
                </a14:m>
                <a:endParaRPr lang="en-AU" sz="1800" dirty="0"/>
              </a:p>
            </p:txBody>
          </p:sp>
        </mc:Choice>
        <mc:Fallback xmlns="">
          <p:sp>
            <p:nvSpPr>
              <p:cNvPr id="8" name="TextBox 7">
                <a:extLst>
                  <a:ext uri="{FF2B5EF4-FFF2-40B4-BE49-F238E27FC236}">
                    <a16:creationId xmlns:a16="http://schemas.microsoft.com/office/drawing/2014/main" id="{545E398F-6D4B-DDE2-B42B-3698EEF78B00}"/>
                  </a:ext>
                </a:extLst>
              </p:cNvPr>
              <p:cNvSpPr txBox="1">
                <a:spLocks noRot="1" noChangeAspect="1" noMove="1" noResize="1" noEditPoints="1" noAdjustHandles="1" noChangeArrowheads="1" noChangeShapeType="1" noTextEdit="1"/>
              </p:cNvSpPr>
              <p:nvPr/>
            </p:nvSpPr>
            <p:spPr>
              <a:xfrm>
                <a:off x="492140" y="1347941"/>
                <a:ext cx="2461068" cy="884680"/>
              </a:xfrm>
              <a:prstGeom prst="rect">
                <a:avLst/>
              </a:prstGeom>
              <a:blipFill>
                <a:blip r:embed="rId3"/>
                <a:stretch>
                  <a:fillRect/>
                </a:stretch>
              </a:blipFill>
            </p:spPr>
            <p:txBody>
              <a:bodyPr/>
              <a:lstStyle/>
              <a:p>
                <a:r>
                  <a:rPr lang="en-AU">
                    <a:noFill/>
                  </a:rPr>
                  <a:t> </a:t>
                </a:r>
              </a:p>
            </p:txBody>
          </p:sp>
        </mc:Fallback>
      </mc:AlternateContent>
      <p:pic>
        <p:nvPicPr>
          <p:cNvPr id="9" name="Picture 8" descr="Graph of y=tan(x)">
            <a:extLst>
              <a:ext uri="{FF2B5EF4-FFF2-40B4-BE49-F238E27FC236}">
                <a16:creationId xmlns:a16="http://schemas.microsoft.com/office/drawing/2014/main" id="{7E7D8232-23E8-EE0F-AEAA-44DAAC95ACF0}"/>
              </a:ext>
            </a:extLst>
          </p:cNvPr>
          <p:cNvPicPr>
            <a:picLocks noChangeAspect="1"/>
          </p:cNvPicPr>
          <p:nvPr/>
        </p:nvPicPr>
        <p:blipFill>
          <a:blip r:embed="rId4"/>
          <a:stretch>
            <a:fillRect/>
          </a:stretch>
        </p:blipFill>
        <p:spPr>
          <a:xfrm>
            <a:off x="4826000" y="536575"/>
            <a:ext cx="5854700" cy="5784850"/>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9B671-B188-6177-0DEE-02768695C4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50748258-6254-46B4-70E7-3DA5ED9B95CB}"/>
                  </a:ext>
                </a:extLst>
              </p:cNvPr>
              <p:cNvSpPr>
                <a:spLocks noGrp="1"/>
              </p:cNvSpPr>
              <p:nvPr>
                <p:ph type="title"/>
              </p:nvPr>
            </p:nvSpPr>
            <p:spPr/>
            <p:txBody>
              <a:bodyPr/>
              <a:lstStyle/>
              <a:p>
                <a:r>
                  <a:rPr lang="en-AU" dirty="0"/>
                  <a:t>Differentiate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𝑥</m:t>
                        </m:r>
                      </m:e>
                    </m:func>
                  </m:oMath>
                </a14:m>
                <a:endParaRPr lang="en-AU" dirty="0"/>
              </a:p>
            </p:txBody>
          </p:sp>
        </mc:Choice>
        <mc:Fallback xmlns="">
          <p:sp>
            <p:nvSpPr>
              <p:cNvPr id="3" name="Title 2">
                <a:extLst>
                  <a:ext uri="{FF2B5EF4-FFF2-40B4-BE49-F238E27FC236}">
                    <a16:creationId xmlns:a16="http://schemas.microsoft.com/office/drawing/2014/main" id="{50748258-6254-46B4-70E7-3DA5ED9B95CB}"/>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EFAF644A-ED57-E2D5-3E8A-9A4334B4D241}"/>
              </a:ext>
            </a:extLst>
          </p:cNvPr>
          <p:cNvSpPr>
            <a:spLocks noGrp="1"/>
          </p:cNvSpPr>
          <p:nvPr>
            <p:ph type="body" sz="quarter" idx="17"/>
          </p:nvPr>
        </p:nvSpPr>
        <p:spPr>
          <a:xfrm>
            <a:off x="360000" y="1567086"/>
            <a:ext cx="5217840" cy="4807835"/>
          </a:xfrm>
        </p:spPr>
        <p:txBody>
          <a:bodyPr/>
          <a:lstStyle/>
          <a:p>
            <a:pPr marL="342900" indent="-342900">
              <a:buFont typeface="Arial" panose="020B0604020202020204" pitchFamily="34" charset="0"/>
              <a:buChar char="•"/>
            </a:pPr>
            <a:r>
              <a:rPr lang="en-AU" dirty="0"/>
              <a:t>What do we already know about the derivatives of sine and cosine functions?</a:t>
            </a:r>
          </a:p>
          <a:p>
            <a:pPr marL="342900" indent="-342900">
              <a:buFont typeface="Arial" panose="020B0604020202020204" pitchFamily="34" charset="0"/>
              <a:buChar char="•"/>
            </a:pPr>
            <a:r>
              <a:rPr lang="en-AU" dirty="0"/>
              <a:t>What formula or rule can be used to differentiate functions in this form?</a:t>
            </a:r>
          </a:p>
          <a:p>
            <a:pPr marL="342900" indent="-342900">
              <a:buFont typeface="Arial" panose="020B0604020202020204" pitchFamily="34" charset="0"/>
              <a:buChar char="•"/>
            </a:pPr>
            <a:r>
              <a:rPr lang="en-AU" dirty="0"/>
              <a:t>What identities can be used to simplify the derivative?</a:t>
            </a:r>
          </a:p>
          <a:p>
            <a:endParaRPr lang="en-AU" b="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3074A8-2827-07BA-2E74-2556B8877EE3}"/>
                  </a:ext>
                </a:extLst>
              </p:cNvPr>
              <p:cNvSpPr txBox="1"/>
              <p:nvPr/>
            </p:nvSpPr>
            <p:spPr>
              <a:xfrm>
                <a:off x="6708752" y="1111168"/>
                <a:ext cx="4428309" cy="5199264"/>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𝑥</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den>
                      </m:f>
                    </m:oMath>
                  </m:oMathPara>
                </a14:m>
                <a:endParaRPr lang="en-AU" sz="1800" b="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𝑢</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oMath>
                  </m:oMathPara>
                </a14:m>
                <a:endParaRPr lang="en-AU" sz="1800" b="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𝑣</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𝑑𝑣</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oMath>
                  </m:oMathPara>
                </a14:m>
                <a:endParaRPr lang="en-AU" sz="1800" b="0" i="1" dirty="0">
                  <a:latin typeface="Cambria Math" panose="02040503050406030204" pitchFamily="18" charset="0"/>
                </a:endParaRPr>
              </a:p>
              <a:p>
                <a:pPr algn="l">
                  <a:lnSpc>
                    <a:spcPct val="150000"/>
                  </a:lnSpc>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r>
                            <a:rPr lang="en-AU" sz="1800" b="0" i="1" smtClean="0">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b="0" i="0" smtClean="0">
                                  <a:latin typeface="Cambria Math" panose="02040503050406030204" pitchFamily="18" charset="0"/>
                                  <a:ea typeface="Cambria Math" panose="02040503050406030204" pitchFamily="18" charset="0"/>
                                </a:rPr>
                                <m:t>cos</m:t>
                              </m:r>
                            </m:fName>
                            <m:e>
                              <m:r>
                                <a:rPr lang="en-AU" sz="1800" b="0" i="1" smtClean="0">
                                  <a:latin typeface="Cambria Math" panose="02040503050406030204" pitchFamily="18" charset="0"/>
                                  <a:ea typeface="Cambria Math" panose="02040503050406030204" pitchFamily="18" charset="0"/>
                                </a:rPr>
                                <m:t>𝑥</m:t>
                              </m:r>
                            </m:e>
                          </m:func>
                          <m:r>
                            <a:rPr lang="en-AU" sz="1800" b="0" i="1" smtClean="0">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b="0" i="0" smtClean="0">
                                  <a:latin typeface="Cambria Math" panose="02040503050406030204" pitchFamily="18" charset="0"/>
                                  <a:ea typeface="Cambria Math" panose="02040503050406030204" pitchFamily="18" charset="0"/>
                                </a:rPr>
                                <m:t>sin</m:t>
                              </m:r>
                            </m:fName>
                            <m:e>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b="0" i="0" smtClean="0">
                                      <a:latin typeface="Cambria Math" panose="02040503050406030204" pitchFamily="18" charset="0"/>
                                      <a:ea typeface="Cambria Math" panose="02040503050406030204" pitchFamily="18" charset="0"/>
                                    </a:rPr>
                                    <m:t>sin</m:t>
                                  </m:r>
                                </m:fName>
                                <m:e>
                                  <m:r>
                                    <a:rPr lang="en-AU" sz="1800" b="0" i="1" smtClean="0">
                                      <a:latin typeface="Cambria Math" panose="02040503050406030204" pitchFamily="18" charset="0"/>
                                      <a:ea typeface="Cambria Math" panose="02040503050406030204" pitchFamily="18" charset="0"/>
                                    </a:rPr>
                                    <m:t>𝑥</m:t>
                                  </m:r>
                                </m:e>
                              </m:func>
                              <m:r>
                                <a:rPr lang="en-AU" sz="1800" b="0" i="1" smtClean="0">
                                  <a:latin typeface="Cambria Math" panose="02040503050406030204" pitchFamily="18" charset="0"/>
                                  <a:ea typeface="Cambria Math" panose="02040503050406030204" pitchFamily="18" charset="0"/>
                                </a:rPr>
                                <m:t>)</m:t>
                              </m:r>
                            </m:e>
                          </m:func>
                        </m:num>
                        <m:den>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e>
                          </m:func>
                        </m:num>
                        <m:den>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den>
                      </m:f>
                    </m:oMath>
                    <m:oMath xmlns:m="http://schemas.openxmlformats.org/officeDocument/2006/math">
                      <m:r>
                        <m:rPr>
                          <m:aln/>
                        </m:rP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sec</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oMath>
                  </m:oMathPara>
                </a14:m>
                <a:endParaRPr lang="en-AU" sz="1800" dirty="0"/>
              </a:p>
            </p:txBody>
          </p:sp>
        </mc:Choice>
        <mc:Fallback xmlns="">
          <p:sp>
            <p:nvSpPr>
              <p:cNvPr id="7" name="TextBox 6">
                <a:extLst>
                  <a:ext uri="{FF2B5EF4-FFF2-40B4-BE49-F238E27FC236}">
                    <a16:creationId xmlns:a16="http://schemas.microsoft.com/office/drawing/2014/main" id="{723074A8-2827-07BA-2E74-2556B8877EE3}"/>
                  </a:ext>
                </a:extLst>
              </p:cNvPr>
              <p:cNvSpPr txBox="1">
                <a:spLocks noRot="1" noChangeAspect="1" noMove="1" noResize="1" noEditPoints="1" noAdjustHandles="1" noChangeArrowheads="1" noChangeShapeType="1" noTextEdit="1"/>
              </p:cNvSpPr>
              <p:nvPr/>
            </p:nvSpPr>
            <p:spPr>
              <a:xfrm>
                <a:off x="6708752" y="1111168"/>
                <a:ext cx="4428309" cy="5199264"/>
              </a:xfrm>
              <a:prstGeom prst="rect">
                <a:avLst/>
              </a:prstGeom>
              <a:blipFill>
                <a:blip r:embed="rId3"/>
                <a:stretch>
                  <a:fillRect l="-138"/>
                </a:stretch>
              </a:blipFill>
            </p:spPr>
            <p:txBody>
              <a:bodyPr/>
              <a:lstStyle/>
              <a:p>
                <a:r>
                  <a:rPr lang="en-AU">
                    <a:noFill/>
                  </a:rPr>
                  <a:t> </a:t>
                </a:r>
              </a:p>
            </p:txBody>
          </p:sp>
        </mc:Fallback>
      </mc:AlternateContent>
    </p:spTree>
    <p:extLst>
      <p:ext uri="{BB962C8B-B14F-4D97-AF65-F5344CB8AC3E}">
        <p14:creationId xmlns:p14="http://schemas.microsoft.com/office/powerpoint/2010/main" val="24476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EBFE0-77C8-A76E-058E-1AF6A4EB8DF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B4E2773F-3252-7246-18D4-044980E81AAF}"/>
                  </a:ext>
                </a:extLst>
              </p:cNvPr>
              <p:cNvSpPr>
                <a:spLocks noGrp="1"/>
              </p:cNvSpPr>
              <p:nvPr>
                <p:ph type="title"/>
              </p:nvPr>
            </p:nvSpPr>
            <p:spPr/>
            <p:txBody>
              <a:bodyPr/>
              <a:lstStyle/>
              <a:p>
                <a:r>
                  <a:rPr lang="en-AU" dirty="0">
                    <a:latin typeface="+mj-lt"/>
                  </a:rPr>
                  <a:t>Graph of derivative of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oMath>
                </a14:m>
                <a:endParaRPr lang="en-AU" dirty="0">
                  <a:latin typeface="+mj-lt"/>
                </a:endParaRPr>
              </a:p>
            </p:txBody>
          </p:sp>
        </mc:Choice>
        <mc:Fallback xmlns="">
          <p:sp>
            <p:nvSpPr>
              <p:cNvPr id="4" name="Title 3">
                <a:extLst>
                  <a:ext uri="{FF2B5EF4-FFF2-40B4-BE49-F238E27FC236}">
                    <a16:creationId xmlns:a16="http://schemas.microsoft.com/office/drawing/2014/main" id="{B4E2773F-3252-7246-18D4-044980E81AAF}"/>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F7B1B98C-483E-F403-0CB0-C557B0D67D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C2162E-261B-5F6A-4F28-40C19780FF4F}"/>
                  </a:ext>
                </a:extLst>
              </p:cNvPr>
              <p:cNvSpPr txBox="1"/>
              <p:nvPr/>
            </p:nvSpPr>
            <p:spPr>
              <a:xfrm>
                <a:off x="360000" y="1202685"/>
                <a:ext cx="2952750"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𝑑</m:t>
                          </m:r>
                        </m:num>
                        <m:den>
                          <m:r>
                            <a:rPr lang="en-AU" sz="2800" b="0" i="1" smtClean="0">
                              <a:latin typeface="Cambria Math" panose="02040503050406030204" pitchFamily="18" charset="0"/>
                            </a:rPr>
                            <m:t>𝑑𝑥</m:t>
                          </m:r>
                        </m:den>
                      </m:f>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tan</m:t>
                          </m:r>
                        </m:fName>
                        <m:e>
                          <m:r>
                            <a:rPr lang="en-AU" sz="2800" b="0" i="1" smtClean="0">
                              <a:latin typeface="Cambria Math" panose="02040503050406030204" pitchFamily="18" charset="0"/>
                            </a:rPr>
                            <m:t>𝑥</m:t>
                          </m:r>
                        </m:e>
                      </m:func>
                      <m:r>
                        <a:rPr lang="en-AU" sz="2800" b="0" i="1" smtClean="0">
                          <a:latin typeface="Cambria Math" panose="02040503050406030204" pitchFamily="18" charset="0"/>
                        </a:rPr>
                        <m:t>=</m:t>
                      </m:r>
                      <m:func>
                        <m:funcPr>
                          <m:ctrlPr>
                            <a:rPr lang="en-AU" sz="2800" b="0" i="1" smtClean="0">
                              <a:latin typeface="Cambria Math" panose="02040503050406030204" pitchFamily="18" charset="0"/>
                            </a:rPr>
                          </m:ctrlPr>
                        </m:funcPr>
                        <m:fName>
                          <m:sSup>
                            <m:sSupPr>
                              <m:ctrlPr>
                                <a:rPr lang="en-AU" sz="2800" b="0" i="1" smtClean="0">
                                  <a:latin typeface="Cambria Math" panose="02040503050406030204" pitchFamily="18" charset="0"/>
                                </a:rPr>
                              </m:ctrlPr>
                            </m:sSupPr>
                            <m:e>
                              <m:r>
                                <m:rPr>
                                  <m:sty m:val="p"/>
                                </m:rPr>
                                <a:rPr lang="en-AU" sz="2800" b="0" i="0" smtClean="0">
                                  <a:latin typeface="Cambria Math" panose="02040503050406030204" pitchFamily="18" charset="0"/>
                                </a:rPr>
                                <m:t>sec</m:t>
                              </m:r>
                            </m:e>
                            <m:sup>
                              <m:r>
                                <a:rPr lang="en-AU" sz="2800" b="0" i="1" smtClean="0">
                                  <a:latin typeface="Cambria Math" panose="02040503050406030204" pitchFamily="18" charset="0"/>
                                </a:rPr>
                                <m:t>2</m:t>
                              </m:r>
                            </m:sup>
                          </m:sSup>
                        </m:fName>
                        <m:e>
                          <m:r>
                            <a:rPr lang="en-AU" sz="2800" b="0" i="1" smtClean="0">
                              <a:latin typeface="Cambria Math" panose="02040503050406030204" pitchFamily="18" charset="0"/>
                            </a:rPr>
                            <m:t>𝑥</m:t>
                          </m:r>
                        </m:e>
                      </m:func>
                    </m:oMath>
                  </m:oMathPara>
                </a14:m>
                <a:endParaRPr lang="en-AU" sz="2800" dirty="0"/>
              </a:p>
            </p:txBody>
          </p:sp>
        </mc:Choice>
        <mc:Fallback xmlns="">
          <p:sp>
            <p:nvSpPr>
              <p:cNvPr id="8" name="TextBox 7">
                <a:extLst>
                  <a:ext uri="{FF2B5EF4-FFF2-40B4-BE49-F238E27FC236}">
                    <a16:creationId xmlns:a16="http://schemas.microsoft.com/office/drawing/2014/main" id="{B3C2162E-261B-5F6A-4F28-40C19780FF4F}"/>
                  </a:ext>
                </a:extLst>
              </p:cNvPr>
              <p:cNvSpPr txBox="1">
                <a:spLocks noRot="1" noChangeAspect="1" noMove="1" noResize="1" noEditPoints="1" noAdjustHandles="1" noChangeArrowheads="1" noChangeShapeType="1" noTextEdit="1"/>
              </p:cNvSpPr>
              <p:nvPr/>
            </p:nvSpPr>
            <p:spPr>
              <a:xfrm>
                <a:off x="360000" y="1202685"/>
                <a:ext cx="2952750" cy="910377"/>
              </a:xfrm>
              <a:prstGeom prst="rect">
                <a:avLst/>
              </a:prstGeom>
              <a:blipFill>
                <a:blip r:embed="rId4"/>
                <a:stretch>
                  <a:fillRect/>
                </a:stretch>
              </a:blipFill>
            </p:spPr>
            <p:txBody>
              <a:bodyPr/>
              <a:lstStyle/>
              <a:p>
                <a:r>
                  <a:rPr lang="en-AU">
                    <a:noFill/>
                  </a:rPr>
                  <a:t> </a:t>
                </a:r>
              </a:p>
            </p:txBody>
          </p:sp>
        </mc:Fallback>
      </mc:AlternateContent>
      <p:pic>
        <p:nvPicPr>
          <p:cNvPr id="6" name="Picture 5" descr="graph of y=sec^2(x)">
            <a:extLst>
              <a:ext uri="{FF2B5EF4-FFF2-40B4-BE49-F238E27FC236}">
                <a16:creationId xmlns:a16="http://schemas.microsoft.com/office/drawing/2014/main" id="{9E072068-0F1F-DF6A-FFE6-8118B32B28F3}"/>
              </a:ext>
            </a:extLst>
          </p:cNvPr>
          <p:cNvPicPr>
            <a:picLocks noChangeAspect="1"/>
          </p:cNvPicPr>
          <p:nvPr/>
        </p:nvPicPr>
        <p:blipFill>
          <a:blip r:embed="rId5"/>
          <a:stretch>
            <a:fillRect/>
          </a:stretch>
        </p:blipFill>
        <p:spPr>
          <a:xfrm>
            <a:off x="3634157" y="905600"/>
            <a:ext cx="5860316" cy="5790399"/>
          </a:xfrm>
          <a:prstGeom prst="rect">
            <a:avLst/>
          </a:prstGeom>
        </p:spPr>
      </p:pic>
    </p:spTree>
    <p:extLst>
      <p:ext uri="{BB962C8B-B14F-4D97-AF65-F5344CB8AC3E}">
        <p14:creationId xmlns:p14="http://schemas.microsoft.com/office/powerpoint/2010/main" val="420928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7FCBA-5ABC-F09B-4331-3B290E7A61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F94D5519-703D-CAAE-4268-5A2D035C4B5C}"/>
              </a:ext>
            </a:extLst>
          </p:cNvPr>
          <p:cNvSpPr>
            <a:spLocks noGrp="1"/>
          </p:cNvSpPr>
          <p:nvPr>
            <p:ph type="title"/>
          </p:nvPr>
        </p:nvSpPr>
        <p:spPr/>
        <p:txBody>
          <a:bodyPr/>
          <a:lstStyle/>
          <a:p>
            <a:r>
              <a:rPr lang="en-AU" dirty="0"/>
              <a:t>Derivative of tangent functions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7C43066-3D2F-1597-B8B6-0A3A9F999200}"/>
                  </a:ext>
                </a:extLst>
              </p:cNvPr>
              <p:cNvSpPr>
                <a:spLocks noGrp="1"/>
              </p:cNvSpPr>
              <p:nvPr>
                <p:ph type="body" sz="quarter" idx="18"/>
              </p:nvPr>
            </p:nvSpPr>
            <p:spPr/>
            <p:txBody>
              <a:bodyPr/>
              <a:lstStyle/>
              <a:p>
                <a:r>
                  <a:rPr lang="en-AU" dirty="0"/>
                  <a:t>Find a general rule or formula to differentiate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e>
                    </m:func>
                  </m:oMath>
                </a14:m>
                <a:endParaRPr lang="en-AU" dirty="0"/>
              </a:p>
            </p:txBody>
          </p:sp>
        </mc:Choice>
        <mc:Fallback xmlns="">
          <p:sp>
            <p:nvSpPr>
              <p:cNvPr id="4" name="Text Placeholder 3">
                <a:extLst>
                  <a:ext uri="{FF2B5EF4-FFF2-40B4-BE49-F238E27FC236}">
                    <a16:creationId xmlns:a16="http://schemas.microsoft.com/office/drawing/2014/main" id="{37C43066-3D2F-1597-B8B6-0A3A9F999200}"/>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2352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0A95DF4-670C-DC00-01C3-5ACA07C13CA5}"/>
                  </a:ext>
                </a:extLst>
              </p:cNvPr>
              <p:cNvSpPr>
                <a:spLocks noGrp="1"/>
              </p:cNvSpPr>
              <p:nvPr>
                <p:ph type="body" sz="quarter" idx="17"/>
              </p:nvPr>
            </p:nvSpPr>
            <p:spPr>
              <a:xfrm>
                <a:off x="406893" y="1430994"/>
                <a:ext cx="3883753" cy="5005467"/>
              </a:xfrm>
            </p:spPr>
            <p:txBody>
              <a:bodyPr/>
              <a:lstStyle/>
              <a:p>
                <a:r>
                  <a:rPr lang="en-AU" sz="1800" b="1" dirty="0"/>
                  <a:t>Method 1: chain rule</a:t>
                </a:r>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oMath>
                    <m:oMath xmlns:m="http://schemas.openxmlformats.org/officeDocument/2006/math">
                      <m:r>
                        <a:rPr lang="en-AU" sz="1800" b="0" i="1" smtClean="0">
                          <a:latin typeface="Cambria Math" panose="02040503050406030204" pitchFamily="18" charset="0"/>
                        </a:rPr>
                        <m:t>𝑢</m:t>
                      </m:r>
                      <m: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oMath>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𝑢</m:t>
                          </m:r>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sec</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𝑢</m:t>
                          </m:r>
                        </m:e>
                      </m:func>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𝑑𝑢</m:t>
                          </m:r>
                        </m:num>
                        <m:den>
                          <m:r>
                            <a:rPr lang="en-AU" sz="1800" b="0" i="1" smtClean="0">
                              <a:latin typeface="Cambria Math" panose="02040503050406030204" pitchFamily="18" charset="0"/>
                              <a:ea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sec</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𝑢</m:t>
                          </m:r>
                        </m:e>
                      </m:func>
                    </m:oMath>
                    <m:oMath xmlns:m="http://schemas.openxmlformats.org/officeDocument/2006/math">
                      <m:r>
                        <m:rPr>
                          <m:aln/>
                        </m:rP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sec</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oMath>
                  </m:oMathPara>
                </a14:m>
                <a:endParaRPr lang="en-AU" sz="18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𝑑</m:t>
                          </m:r>
                        </m:num>
                        <m:den>
                          <m:r>
                            <a:rPr lang="en-AU" sz="1800" i="1">
                              <a:latin typeface="Cambria Math" panose="02040503050406030204" pitchFamily="18" charset="0"/>
                            </a:rPr>
                            <m:t>𝑑𝑥</m:t>
                          </m:r>
                        </m:den>
                      </m:f>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sec</m:t>
                              </m:r>
                            </m:e>
                            <m:sup>
                              <m:r>
                                <a:rPr lang="en-AU" sz="1800" i="1">
                                  <a:latin typeface="Cambria Math" panose="02040503050406030204" pitchFamily="18" charset="0"/>
                                </a:rPr>
                                <m:t>2</m:t>
                              </m:r>
                            </m:sup>
                          </m:sSup>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oMath>
                  </m:oMathPara>
                </a14:m>
                <a:endParaRPr lang="en-AU" dirty="0"/>
              </a:p>
            </p:txBody>
          </p:sp>
        </mc:Choice>
        <mc:Fallback xmlns="">
          <p:sp>
            <p:nvSpPr>
              <p:cNvPr id="5" name="Text Placeholder 4">
                <a:extLst>
                  <a:ext uri="{FF2B5EF4-FFF2-40B4-BE49-F238E27FC236}">
                    <a16:creationId xmlns:a16="http://schemas.microsoft.com/office/drawing/2014/main" id="{20A95DF4-670C-DC00-01C3-5ACA07C13CA5}"/>
                  </a:ext>
                </a:extLst>
              </p:cNvPr>
              <p:cNvSpPr>
                <a:spLocks noGrp="1" noRot="1" noChangeAspect="1" noMove="1" noResize="1" noEditPoints="1" noAdjustHandles="1" noChangeArrowheads="1" noChangeShapeType="1" noTextEdit="1"/>
              </p:cNvSpPr>
              <p:nvPr>
                <p:ph type="body" sz="quarter" idx="17"/>
              </p:nvPr>
            </p:nvSpPr>
            <p:spPr>
              <a:xfrm>
                <a:off x="406893" y="1430994"/>
                <a:ext cx="3883753" cy="5005467"/>
              </a:xfrm>
              <a:blipFill>
                <a:blip r:embed="rId3"/>
                <a:stretch>
                  <a:fillRect l="-3768" b="-2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E0A5281-2B70-1306-159A-1B061EAF05F5}"/>
                  </a:ext>
                </a:extLst>
              </p:cNvPr>
              <p:cNvSpPr txBox="1">
                <a:spLocks/>
              </p:cNvSpPr>
              <p:nvPr/>
            </p:nvSpPr>
            <p:spPr>
              <a:xfrm>
                <a:off x="6096000" y="1369455"/>
                <a:ext cx="5736000" cy="512854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Method 2: quotient rule</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den>
                      </m:f>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𝑣</m:t>
                          </m:r>
                          <m:f>
                            <m:fPr>
                              <m:ctrlPr>
                                <a:rPr lang="en-AU" sz="1800" i="1">
                                  <a:latin typeface="Cambria Math" panose="02040503050406030204" pitchFamily="18" charset="0"/>
                                </a:rPr>
                              </m:ctrlPr>
                            </m:fPr>
                            <m:num>
                              <m:r>
                                <a:rPr lang="en-AU" sz="1800" i="1">
                                  <a:latin typeface="Cambria Math" panose="02040503050406030204" pitchFamily="18" charset="0"/>
                                </a:rPr>
                                <m:t>𝑑𝑢</m:t>
                              </m:r>
                            </m:num>
                            <m:den>
                              <m:r>
                                <a:rPr lang="en-AU" sz="1800" i="1">
                                  <a:latin typeface="Cambria Math" panose="02040503050406030204" pitchFamily="18" charset="0"/>
                                </a:rPr>
                                <m:t>𝑑𝑥</m:t>
                              </m:r>
                            </m:den>
                          </m:f>
                          <m:r>
                            <a:rPr lang="en-AU" sz="1800" i="1">
                              <a:latin typeface="Cambria Math" panose="02040503050406030204" pitchFamily="18" charset="0"/>
                            </a:rPr>
                            <m:t>−</m:t>
                          </m:r>
                          <m:r>
                            <a:rPr lang="en-AU" sz="1800" i="1">
                              <a:latin typeface="Cambria Math" panose="02040503050406030204" pitchFamily="18" charset="0"/>
                            </a:rPr>
                            <m:t>𝑢</m:t>
                          </m:r>
                          <m:f>
                            <m:fPr>
                              <m:ctrlPr>
                                <a:rPr lang="en-AU" sz="1800" i="1">
                                  <a:latin typeface="Cambria Math" panose="02040503050406030204" pitchFamily="18" charset="0"/>
                                </a:rPr>
                              </m:ctrlPr>
                            </m:fPr>
                            <m:num>
                              <m:r>
                                <a:rPr lang="en-AU" sz="1800" i="1">
                                  <a:latin typeface="Cambria Math" panose="02040503050406030204" pitchFamily="18" charset="0"/>
                                </a:rPr>
                                <m:t>𝑑𝑣</m:t>
                              </m:r>
                            </m:num>
                            <m:den>
                              <m:r>
                                <a:rPr lang="en-AU" sz="1800" i="1">
                                  <a:latin typeface="Cambria Math" panose="02040503050406030204" pitchFamily="18" charset="0"/>
                                </a:rPr>
                                <m:t>𝑑𝑥</m:t>
                              </m:r>
                            </m:den>
                          </m:f>
                        </m:num>
                        <m:den>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e>
                          </m:func>
                          <m:r>
                            <a:rPr lang="en-AU" sz="1800" i="1" smtClean="0">
                              <a:latin typeface="Cambria Math" panose="02040503050406030204" pitchFamily="18" charset="0"/>
                              <a:ea typeface="Cambria Math" panose="02040503050406030204" pitchFamily="18" charset="0"/>
                            </a:rPr>
                            <m:t>×</m:t>
                          </m:r>
                          <m:sSup>
                            <m:sSupPr>
                              <m:ctrlPr>
                                <a:rPr lang="en-AU" sz="1800" i="1" dirty="0">
                                  <a:latin typeface="Cambria Math" panose="02040503050406030204" pitchFamily="18" charset="0"/>
                                </a:rPr>
                              </m:ctrlPr>
                            </m:sSupPr>
                            <m:e>
                              <m:r>
                                <a:rPr lang="en-AU" sz="1800" i="1" dirty="0">
                                  <a:latin typeface="Cambria Math" panose="02040503050406030204" pitchFamily="18" charset="0"/>
                                </a:rPr>
                                <m:t>𝑓</m:t>
                              </m:r>
                            </m:e>
                            <m:sup>
                              <m:r>
                                <a:rPr lang="en-AU" sz="1800" i="1" dirty="0">
                                  <a:latin typeface="Cambria Math" panose="02040503050406030204" pitchFamily="18" charset="0"/>
                                </a:rPr>
                                <m:t>′</m:t>
                              </m:r>
                            </m:sup>
                          </m:sSup>
                          <m:d>
                            <m:dPr>
                              <m:ctrlPr>
                                <a:rPr lang="en-AU" sz="1800" i="1" dirty="0">
                                  <a:latin typeface="Cambria Math" panose="02040503050406030204" pitchFamily="18" charset="0"/>
                                </a:rPr>
                              </m:ctrlPr>
                            </m:dPr>
                            <m:e>
                              <m:r>
                                <a:rPr lang="en-AU" sz="1800" i="1" dirty="0">
                                  <a:latin typeface="Cambria Math" panose="02040503050406030204" pitchFamily="18" charset="0"/>
                                </a:rPr>
                                <m:t>𝑥</m:t>
                              </m:r>
                            </m:e>
                          </m:d>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e>
                          </m:func>
                          <m: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r>
                            <a:rPr lang="en-AU" sz="180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rPr>
                            <m:t>−</m:t>
                          </m:r>
                          <m:r>
                            <a:rPr lang="en-AU" sz="1800" i="1" dirty="0">
                              <a:latin typeface="Cambria Math" panose="02040503050406030204" pitchFamily="18" charset="0"/>
                            </a:rPr>
                            <m:t>𝑓</m:t>
                          </m:r>
                          <m:r>
                            <a:rPr lang="en-AU" sz="1800" i="1" dirty="0">
                              <a:latin typeface="Cambria Math" panose="02040503050406030204" pitchFamily="18" charset="0"/>
                            </a:rPr>
                            <m:t>′(</m:t>
                          </m:r>
                          <m:r>
                            <a:rPr lang="en-AU" sz="1800" i="1" dirty="0">
                              <a:latin typeface="Cambria Math" panose="02040503050406030204" pitchFamily="18" charset="0"/>
                            </a:rPr>
                            <m:t>𝑥</m:t>
                          </m:r>
                          <m:r>
                            <a:rPr lang="en-AU" sz="1800" i="1" dirty="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num>
                        <m:den>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e>
                          </m:func>
                          <m:r>
                            <a:rPr lang="en-AU" sz="1800" b="0" i="1" smtClean="0">
                              <a:latin typeface="Cambria Math" panose="02040503050406030204" pitchFamily="18" charset="0"/>
                            </a:rPr>
                            <m:t>]</m:t>
                          </m:r>
                        </m:num>
                        <m:den>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den>
                      </m:f>
                    </m:oMath>
                    <m:oMath xmlns:m="http://schemas.openxmlformats.org/officeDocument/2006/math">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𝑑</m:t>
                          </m:r>
                        </m:num>
                        <m:den>
                          <m:r>
                            <a:rPr lang="en-AU" sz="1800" i="1">
                              <a:latin typeface="Cambria Math" panose="02040503050406030204" pitchFamily="18" charset="0"/>
                            </a:rPr>
                            <m:t>𝑑𝑥</m:t>
                          </m:r>
                        </m:den>
                      </m:f>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sec</m:t>
                              </m:r>
                            </m:e>
                            <m:sup>
                              <m:r>
                                <a:rPr lang="en-AU" sz="1800" i="1">
                                  <a:latin typeface="Cambria Math" panose="02040503050406030204" pitchFamily="18" charset="0"/>
                                </a:rPr>
                                <m:t>2</m:t>
                              </m:r>
                            </m:sup>
                          </m:sSup>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oMath>
                  </m:oMathPara>
                </a14:m>
                <a:endParaRPr lang="en-AU" sz="1800" dirty="0"/>
              </a:p>
            </p:txBody>
          </p:sp>
        </mc:Choice>
        <mc:Fallback xmlns="">
          <p:sp>
            <p:nvSpPr>
              <p:cNvPr id="6" name="Text Placeholder 4">
                <a:extLst>
                  <a:ext uri="{FF2B5EF4-FFF2-40B4-BE49-F238E27FC236}">
                    <a16:creationId xmlns:a16="http://schemas.microsoft.com/office/drawing/2014/main" id="{DE0A5281-2B70-1306-159A-1B061EAF05F5}"/>
                  </a:ext>
                </a:extLst>
              </p:cNvPr>
              <p:cNvSpPr txBox="1">
                <a:spLocks noRot="1" noChangeAspect="1" noMove="1" noResize="1" noEditPoints="1" noAdjustHandles="1" noChangeArrowheads="1" noChangeShapeType="1" noTextEdit="1"/>
              </p:cNvSpPr>
              <p:nvPr/>
            </p:nvSpPr>
            <p:spPr>
              <a:xfrm>
                <a:off x="6096000" y="1369455"/>
                <a:ext cx="5736000" cy="5128546"/>
              </a:xfrm>
              <a:prstGeom prst="rect">
                <a:avLst/>
              </a:prstGeom>
              <a:blipFill>
                <a:blip r:embed="rId4"/>
                <a:stretch>
                  <a:fillRect l="-2444" r="-1382" b="-511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4394C97E-CF4D-80D5-B576-49A81A3CE7D5}"/>
                  </a:ext>
                </a:extLst>
              </p:cNvPr>
              <p:cNvSpPr txBox="1">
                <a:spLocks/>
              </p:cNvSpPr>
              <p:nvPr/>
            </p:nvSpPr>
            <p:spPr>
              <a:xfrm>
                <a:off x="8288214" y="2315604"/>
                <a:ext cx="3774831" cy="150612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i="1" smtClean="0">
                        <a:latin typeface="Cambria Math" panose="02040503050406030204" pitchFamily="18" charset="0"/>
                      </a:rPr>
                      <m:t>𝑢</m:t>
                    </m:r>
                    <m:r>
                      <a:rPr lang="en-AU" sz="1800" i="1" smtClean="0">
                        <a:latin typeface="Cambria Math" panose="02040503050406030204" pitchFamily="18" charset="0"/>
                      </a:rPr>
                      <m:t>=</m:t>
                    </m:r>
                    <m:func>
                      <m:funcPr>
                        <m:ctrlPr>
                          <a:rPr lang="en-AU" sz="1800" i="1" smtClean="0">
                            <a:latin typeface="Cambria Math" panose="02040503050406030204" pitchFamily="18" charset="0"/>
                          </a:rPr>
                        </m:ctrlPr>
                      </m:funcPr>
                      <m:fName>
                        <m:r>
                          <m:rPr>
                            <m:sty m:val="p"/>
                          </m:rPr>
                          <a:rPr lang="en-AU" sz="1800" i="0" smtClean="0">
                            <a:latin typeface="Cambria Math" panose="02040503050406030204" pitchFamily="18" charset="0"/>
                          </a:rPr>
                          <m:t>sin</m:t>
                        </m:r>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r>
                      <a:rPr lang="en-AU" sz="1800" b="0" i="0" smtClean="0">
                        <a:latin typeface="Cambria Math" panose="02040503050406030204" pitchFamily="18" charset="0"/>
                      </a:rPr>
                      <m:t>,</m:t>
                    </m:r>
                    <m:r>
                      <a:rPr lang="en-AU" sz="1800" b="0" i="1" smtClean="0">
                        <a:latin typeface="Cambria Math" panose="02040503050406030204" pitchFamily="18" charset="0"/>
                      </a:rPr>
                      <m:t>  </m:t>
                    </m:r>
                    <m:f>
                      <m:fPr>
                        <m:ctrlPr>
                          <a:rPr lang="en-AU" sz="1800" i="1" dirty="0">
                            <a:latin typeface="Cambria Math" panose="02040503050406030204" pitchFamily="18" charset="0"/>
                          </a:rPr>
                        </m:ctrlPr>
                      </m:fPr>
                      <m:num>
                        <m:r>
                          <a:rPr lang="en-AU" sz="1800" i="1" dirty="0">
                            <a:latin typeface="Cambria Math" panose="02040503050406030204" pitchFamily="18" charset="0"/>
                          </a:rPr>
                          <m:t>𝑑𝑢</m:t>
                        </m:r>
                      </m:num>
                      <m:den>
                        <m:r>
                          <a:rPr lang="en-AU" sz="1800" i="1" dirty="0">
                            <a:latin typeface="Cambria Math" panose="02040503050406030204" pitchFamily="18" charset="0"/>
                          </a:rPr>
                          <m:t>𝑑𝑥</m:t>
                        </m:r>
                      </m:den>
                    </m:f>
                    <m:r>
                      <a:rPr lang="en-AU" sz="1800" i="1" dirty="0">
                        <a:latin typeface="Cambria Math" panose="02040503050406030204" pitchFamily="18" charset="0"/>
                      </a:rPr>
                      <m:t>=</m:t>
                    </m:r>
                    <m:r>
                      <a:rPr lang="en-AU" sz="1800" b="0" i="1" dirty="0" smtClean="0">
                        <a:latin typeface="Cambria Math" panose="02040503050406030204" pitchFamily="18" charset="0"/>
                      </a:rPr>
                      <m:t>𝑓</m:t>
                    </m:r>
                    <m:r>
                      <a:rPr lang="en-AU" sz="1800" b="0" i="1" dirty="0" smtClean="0">
                        <a:latin typeface="Cambria Math" panose="02040503050406030204" pitchFamily="18" charset="0"/>
                      </a:rPr>
                      <m:t>′(</m:t>
                    </m:r>
                    <m:r>
                      <a:rPr lang="en-AU" sz="1800" b="0" i="1" dirty="0" smtClean="0">
                        <a:latin typeface="Cambria Math" panose="02040503050406030204" pitchFamily="18" charset="0"/>
                      </a:rPr>
                      <m:t>𝑥</m:t>
                    </m:r>
                    <m:r>
                      <a:rPr lang="en-AU" sz="1800" b="0" i="1" dirty="0" smtClean="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oMath>
                </a14:m>
                <a:r>
                  <a:rPr lang="en-AU" sz="1800" dirty="0"/>
                  <a:t> </a:t>
                </a:r>
              </a:p>
              <a:p>
                <a14:m>
                  <m:oMath xmlns:m="http://schemas.openxmlformats.org/officeDocument/2006/math">
                    <m:r>
                      <a:rPr lang="en-AU" sz="1800" i="1">
                        <a:latin typeface="Cambria Math" panose="02040503050406030204" pitchFamily="18" charset="0"/>
                      </a:rPr>
                      <m:t>𝑣</m:t>
                    </m:r>
                    <m:r>
                      <a:rPr lang="en-AU" sz="1800" i="1">
                        <a:latin typeface="Cambria Math" panose="02040503050406030204" pitchFamily="18" charset="0"/>
                      </a:rPr>
                      <m:t>=</m:t>
                    </m:r>
                    <m:func>
                      <m:funcPr>
                        <m:ctrlPr>
                          <a:rPr lang="en-AU" sz="1800" i="1" smtClean="0">
                            <a:latin typeface="Cambria Math" panose="02040503050406030204" pitchFamily="18" charset="0"/>
                          </a:rPr>
                        </m:ctrlPr>
                      </m:funcPr>
                      <m:fName>
                        <m:r>
                          <m:rPr>
                            <m:sty m:val="p"/>
                          </m:rPr>
                          <a:rPr lang="en-AU" sz="1800" i="0" smtClean="0">
                            <a:latin typeface="Cambria Math" panose="02040503050406030204" pitchFamily="18" charset="0"/>
                          </a:rPr>
                          <m:t>cos</m:t>
                        </m:r>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r>
                      <a:rPr lang="en-AU" sz="1800" b="0" i="1" smtClean="0">
                        <a:latin typeface="Cambria Math" panose="02040503050406030204" pitchFamily="18" charset="0"/>
                      </a:rPr>
                      <m:t>,   </m:t>
                    </m:r>
                    <m:f>
                      <m:fPr>
                        <m:ctrlPr>
                          <a:rPr lang="en-AU" sz="1800" i="1">
                            <a:latin typeface="Cambria Math" panose="02040503050406030204" pitchFamily="18" charset="0"/>
                          </a:rPr>
                        </m:ctrlPr>
                      </m:fPr>
                      <m:num>
                        <m:r>
                          <a:rPr lang="en-AU" sz="1800" i="1">
                            <a:latin typeface="Cambria Math" panose="02040503050406030204" pitchFamily="18" charset="0"/>
                          </a:rPr>
                          <m:t>𝑑𝑣</m:t>
                        </m:r>
                      </m:num>
                      <m:den>
                        <m:r>
                          <a:rPr lang="en-AU" sz="1800" i="1">
                            <a:latin typeface="Cambria Math" panose="02040503050406030204" pitchFamily="18" charset="0"/>
                          </a:rPr>
                          <m:t>𝑑𝑥</m:t>
                        </m:r>
                      </m:den>
                    </m:f>
                    <m:r>
                      <a:rPr lang="en-AU" sz="1800" i="1">
                        <a:latin typeface="Cambria Math" panose="02040503050406030204" pitchFamily="18" charset="0"/>
                      </a:rPr>
                      <m:t>=</m:t>
                    </m:r>
                    <m:r>
                      <a:rPr lang="en-AU" sz="1800" b="0" i="1" smtClean="0">
                        <a:latin typeface="Cambria Math" panose="02040503050406030204" pitchFamily="18" charset="0"/>
                      </a:rPr>
                      <m:t>−</m:t>
                    </m:r>
                    <m:r>
                      <a:rPr lang="en-AU" sz="1800" i="1" dirty="0">
                        <a:latin typeface="Cambria Math" panose="02040503050406030204" pitchFamily="18" charset="0"/>
                      </a:rPr>
                      <m:t>𝑓</m:t>
                    </m:r>
                    <m:r>
                      <a:rPr lang="en-AU" sz="1800" i="1" dirty="0">
                        <a:latin typeface="Cambria Math" panose="02040503050406030204" pitchFamily="18" charset="0"/>
                      </a:rPr>
                      <m:t>′(</m:t>
                    </m:r>
                    <m:r>
                      <a:rPr lang="en-AU" sz="1800" i="1" dirty="0">
                        <a:latin typeface="Cambria Math" panose="02040503050406030204" pitchFamily="18" charset="0"/>
                      </a:rPr>
                      <m:t>𝑥</m:t>
                    </m:r>
                    <m:r>
                      <a:rPr lang="en-AU" sz="1800" i="1" dirty="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𝑓</m:t>
                        </m:r>
                        <m: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m:t>
                        </m:r>
                      </m:e>
                    </m:func>
                  </m:oMath>
                </a14:m>
                <a:r>
                  <a:rPr lang="en-AU" sz="1800" dirty="0"/>
                  <a:t> </a:t>
                </a:r>
              </a:p>
              <a:p>
                <a:pPr>
                  <a:lnSpc>
                    <a:spcPct val="200000"/>
                  </a:lnSpc>
                </a:pPr>
                <a:endParaRPr lang="en-AU" sz="1800" dirty="0">
                  <a:latin typeface="+mn-lt"/>
                </a:endParaRPr>
              </a:p>
            </p:txBody>
          </p:sp>
        </mc:Choice>
        <mc:Fallback xmlns="">
          <p:sp>
            <p:nvSpPr>
              <p:cNvPr id="7" name="Text Placeholder 11">
                <a:extLst>
                  <a:ext uri="{FF2B5EF4-FFF2-40B4-BE49-F238E27FC236}">
                    <a16:creationId xmlns:a16="http://schemas.microsoft.com/office/drawing/2014/main" id="{4394C97E-CF4D-80D5-B576-49A81A3CE7D5}"/>
                  </a:ext>
                </a:extLst>
              </p:cNvPr>
              <p:cNvSpPr txBox="1">
                <a:spLocks noRot="1" noChangeAspect="1" noMove="1" noResize="1" noEditPoints="1" noAdjustHandles="1" noChangeArrowheads="1" noChangeShapeType="1" noTextEdit="1"/>
              </p:cNvSpPr>
              <p:nvPr/>
            </p:nvSpPr>
            <p:spPr>
              <a:xfrm>
                <a:off x="8288214" y="2315604"/>
                <a:ext cx="3774831" cy="1506120"/>
              </a:xfrm>
              <a:prstGeom prst="rect">
                <a:avLst/>
              </a:prstGeom>
              <a:blipFill>
                <a:blip r:embed="rId5"/>
                <a:stretch>
                  <a:fillRect l="-1616"/>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A59A8C47-0A60-4F53-7D03-570E3832A721}"/>
              </a:ext>
            </a:extLst>
          </p:cNvPr>
          <p:cNvSpPr/>
          <p:nvPr/>
        </p:nvSpPr>
        <p:spPr>
          <a:xfrm>
            <a:off x="9706708" y="5141766"/>
            <a:ext cx="2407845" cy="1356234"/>
          </a:xfrm>
          <a:prstGeom prst="wedgeRoundRectCallout">
            <a:avLst>
              <a:gd name="adj1" fmla="val -71818"/>
              <a:gd name="adj2" fmla="val 147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solidFill>
                  <a:schemeClr val="bg1"/>
                </a:solidFill>
              </a:rPr>
              <a:t>Which trigonometric identities been used to simplify this?</a:t>
            </a:r>
          </a:p>
        </p:txBody>
      </p:sp>
      <p:grpSp>
        <p:nvGrpSpPr>
          <p:cNvPr id="11" name="Group 10">
            <a:extLst>
              <a:ext uri="{FF2B5EF4-FFF2-40B4-BE49-F238E27FC236}">
                <a16:creationId xmlns:a16="http://schemas.microsoft.com/office/drawing/2014/main" id="{4FACF277-6FF8-6B46-8DCE-6ECD5D9DD9BC}"/>
              </a:ext>
              <a:ext uri="{C183D7F6-B498-43B3-948B-1728B52AA6E4}">
                <adec:decorative xmlns:adec="http://schemas.microsoft.com/office/drawing/2017/decorative" val="1"/>
              </a:ext>
            </a:extLst>
          </p:cNvPr>
          <p:cNvGrpSpPr/>
          <p:nvPr/>
        </p:nvGrpSpPr>
        <p:grpSpPr>
          <a:xfrm>
            <a:off x="3544527" y="4267200"/>
            <a:ext cx="2268920" cy="1413266"/>
            <a:chOff x="3544527" y="4267200"/>
            <a:chExt cx="2268920" cy="1413266"/>
          </a:xfrm>
        </p:grpSpPr>
        <p:sp>
          <p:nvSpPr>
            <p:cNvPr id="9" name="Speech Bubble: Rectangle with Corners Rounded 8">
              <a:extLst>
                <a:ext uri="{FF2B5EF4-FFF2-40B4-BE49-F238E27FC236}">
                  <a16:creationId xmlns:a16="http://schemas.microsoft.com/office/drawing/2014/main" id="{80B34A2F-3B81-3BB1-684C-84A159B74B88}"/>
                </a:ext>
              </a:extLst>
            </p:cNvPr>
            <p:cNvSpPr/>
            <p:nvPr/>
          </p:nvSpPr>
          <p:spPr>
            <a:xfrm>
              <a:off x="3544528" y="4267200"/>
              <a:ext cx="2268919" cy="1413266"/>
            </a:xfrm>
            <a:prstGeom prst="wedgeRoundRectCallout">
              <a:avLst>
                <a:gd name="adj1" fmla="val -64068"/>
                <a:gd name="adj2" fmla="val 554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solidFill>
                    <a:schemeClr val="bg1"/>
                  </a:solidFill>
                </a:rPr>
                <a:t>Why do both methods yield the same derivative?</a:t>
              </a:r>
            </a:p>
          </p:txBody>
        </p:sp>
        <p:sp>
          <p:nvSpPr>
            <p:cNvPr id="10" name="Speech Bubble: Rectangle with Corners Rounded 9">
              <a:extLst>
                <a:ext uri="{FF2B5EF4-FFF2-40B4-BE49-F238E27FC236}">
                  <a16:creationId xmlns:a16="http://schemas.microsoft.com/office/drawing/2014/main" id="{FF4E3463-F7A7-8E62-EC81-63CF413F9580}"/>
                </a:ext>
              </a:extLst>
            </p:cNvPr>
            <p:cNvSpPr/>
            <p:nvPr/>
          </p:nvSpPr>
          <p:spPr>
            <a:xfrm>
              <a:off x="3544527" y="4267200"/>
              <a:ext cx="2268919" cy="1413266"/>
            </a:xfrm>
            <a:prstGeom prst="wedgeRoundRectCallout">
              <a:avLst>
                <a:gd name="adj1" fmla="val 55285"/>
                <a:gd name="adj2" fmla="val 811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solidFill>
                    <a:schemeClr val="bg1"/>
                  </a:solidFill>
                </a:rPr>
                <a:t>Why do both methods yield the same derivative?</a:t>
              </a:r>
            </a:p>
          </p:txBody>
        </p:sp>
      </p:grpSp>
      <p:sp>
        <p:nvSpPr>
          <p:cNvPr id="12" name="Rectangle 11">
            <a:extLst>
              <a:ext uri="{FF2B5EF4-FFF2-40B4-BE49-F238E27FC236}">
                <a16:creationId xmlns:a16="http://schemas.microsoft.com/office/drawing/2014/main" id="{614CA396-4EC6-7861-7BE1-414B08296E64}"/>
              </a:ext>
              <a:ext uri="{C183D7F6-B498-43B3-948B-1728B52AA6E4}">
                <adec:decorative xmlns:adec="http://schemas.microsoft.com/office/drawing/2017/decorative" val="1"/>
              </a:ext>
            </a:extLst>
          </p:cNvPr>
          <p:cNvSpPr/>
          <p:nvPr/>
        </p:nvSpPr>
        <p:spPr>
          <a:xfrm>
            <a:off x="211015" y="5802923"/>
            <a:ext cx="3411416" cy="893077"/>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1040AA2A-2862-15F0-6467-C5841B997094}"/>
              </a:ext>
              <a:ext uri="{C183D7F6-B498-43B3-948B-1728B52AA6E4}">
                <adec:decorative xmlns:adec="http://schemas.microsoft.com/office/drawing/2017/decorative" val="1"/>
              </a:ext>
            </a:extLst>
          </p:cNvPr>
          <p:cNvSpPr/>
          <p:nvPr/>
        </p:nvSpPr>
        <p:spPr>
          <a:xfrm>
            <a:off x="6096000" y="5955322"/>
            <a:ext cx="3411416" cy="893077"/>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40052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E60E2AE2-9450-49F1-B1BE-E48A37869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4D34A6-B1D4-4539-B626-1D25E0A739D2}">
  <ds:schemaRefs>
    <ds:schemaRef ds:uri="http://schemas.microsoft.com/sharepoint/v3/contenttype/forms"/>
  </ds:schemaRefs>
</ds:datastoreItem>
</file>

<file path=customXml/itemProps3.xml><?xml version="1.0" encoding="utf-8"?>
<ds:datastoreItem xmlns:ds="http://schemas.openxmlformats.org/officeDocument/2006/customXml" ds:itemID="{FE6DA5AD-6BB3-4C12-B887-B4ABF919A189}">
  <ds:schemaRefs>
    <ds:schemaRef ds:uri="http://schemas.microsoft.com/office/infopath/2007/PartnerControls"/>
    <ds:schemaRef ds:uri="http://schemas.microsoft.com/office/2006/metadata/properties"/>
    <ds:schemaRef ds:uri="http://www.w3.org/XML/1998/namespace"/>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8c6f0761-0ef4-4d3b-8fe8-3b60dff82ea3"/>
    <ds:schemaRef ds:uri="0d94be99-a0f6-44e7-93d1-7f56be2e14d5"/>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2</TotalTime>
  <Words>1082</Words>
  <Application>Microsoft Office PowerPoint</Application>
  <PresentationFormat>Widescreen</PresentationFormat>
  <Paragraphs>116</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Cambria Math</vt:lpstr>
      <vt:lpstr>Times New Roman</vt:lpstr>
      <vt:lpstr>Public Sans</vt:lpstr>
      <vt:lpstr>NSWG Corporate</vt:lpstr>
      <vt:lpstr>Differentiating tangent functions</vt:lpstr>
      <vt:lpstr>Learning intentions and success criteria</vt:lpstr>
      <vt:lpstr>Activating prior knowledge</vt:lpstr>
      <vt:lpstr>Tangent function</vt:lpstr>
      <vt:lpstr>Connecting learning</vt:lpstr>
      <vt:lpstr>Differentiate tan⁡x</vt:lpstr>
      <vt:lpstr>Graph of derivative of tan⁡x</vt:lpstr>
      <vt:lpstr>Derivative of tangent functions</vt:lpstr>
      <vt:lpstr>Releasing responsibility</vt:lpstr>
      <vt:lpstr>Reference sheet</vt:lpstr>
      <vt:lpstr>Differentiating using the formula (1)</vt:lpstr>
      <vt:lpstr>Differentiating using the formula (2)</vt:lpstr>
      <vt:lpstr>Differentiating using rules (1)</vt:lpstr>
      <vt:lpstr>Differentiating using rules (2)</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10 – Differentiating tangent functions – Slide deck</dc:title>
  <dc:creator>NSW Department of Education</dc:creator>
  <dcterms:created xsi:type="dcterms:W3CDTF">2026-05-20T23:28:43Z</dcterms:created>
  <dcterms:modified xsi:type="dcterms:W3CDTF">2026-06-17T00:26:35Z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