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383" r:id="rId6"/>
    <p:sldId id="271" r:id="rId7"/>
    <p:sldId id="289" r:id="rId8"/>
    <p:sldId id="26506" r:id="rId9"/>
    <p:sldId id="26507" r:id="rId10"/>
    <p:sldId id="26513" r:id="rId11"/>
    <p:sldId id="26526" r:id="rId12"/>
    <p:sldId id="26536" r:id="rId13"/>
    <p:sldId id="26535" r:id="rId14"/>
    <p:sldId id="26537" r:id="rId15"/>
    <p:sldId id="26508" r:id="rId16"/>
    <p:sldId id="26527" r:id="rId17"/>
    <p:sldId id="26530" r:id="rId18"/>
    <p:sldId id="26528" r:id="rId19"/>
    <p:sldId id="26531" r:id="rId20"/>
    <p:sldId id="26532"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EECAD-488F-4FC6-A2D0-FDFBC1B47C45}" v="2" dt="2026-06-17T00:25:18.65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32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A13B1-DCF4-1541-664D-1EF09D1E1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A7B19-F375-C961-1FD7-9FF4CE693507}"/>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885077E4-4718-5A49-9230-38A75757258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BE212E1-CBB2-ACC8-6985-4742A3A1A48B}"/>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419374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05FF9-B2E4-49FA-0BF4-6FDB96BB7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6375C-7E04-F38A-F7CA-12215F1C7998}"/>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DD39D094-DD01-6A65-78B1-6A3D58419B4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9F25BB5-7522-698D-8E43-FEB0ACF15F37}"/>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6312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74F2-33AD-1BA3-55E4-F416BAFC8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E6A98-1BE7-800A-BC75-069310524228}"/>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BAF245BD-AF0A-E1C9-0BC4-0A04E830A26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302D873-680A-20EB-BF91-2190E3C2DDC9}"/>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55531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30295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A34B9-5B08-DFA0-DBD1-AF2025FA9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2E0D9-9B80-F77A-F958-CFFC9195574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C9E8349E-3455-37AF-C0C1-A302C32FD4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48C2544-5F48-D7DE-07FC-AAD2455DF6F3}"/>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071286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612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s>
</file>

<file path=ppt/slides/_rels/slide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0.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Differentiating sine and cosine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differentiation, modelling and graphing</a:t>
            </a:r>
          </a:p>
        </p:txBody>
      </p:sp>
      <p:pic>
        <p:nvPicPr>
          <p:cNvPr id="5" name="Picture Placeholder 4" descr="Photograph of student writing on a whiteboard.">
            <a:extLst>
              <a:ext uri="{FF2B5EF4-FFF2-40B4-BE49-F238E27FC236}">
                <a16:creationId xmlns:a16="http://schemas.microsoft.com/office/drawing/2014/main" id="{44CFF12D-A746-BAF9-7E58-4E40EC9802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2965-8284-A1C2-A407-7A25352C0A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5E7FE0-9AA6-8DFD-3ECB-DFFF58AA2604}"/>
              </a:ext>
            </a:extLst>
          </p:cNvPr>
          <p:cNvSpPr>
            <a:spLocks noGrp="1"/>
          </p:cNvSpPr>
          <p:nvPr>
            <p:ph type="title"/>
          </p:nvPr>
        </p:nvSpPr>
        <p:spPr/>
        <p:txBody>
          <a:bodyPr/>
          <a:lstStyle/>
          <a:p>
            <a:r>
              <a:rPr lang="en-AU" dirty="0"/>
              <a:t>Differentiating cosine functions (1)</a:t>
            </a:r>
          </a:p>
        </p:txBody>
      </p:sp>
      <p:sp>
        <p:nvSpPr>
          <p:cNvPr id="4" name="Text Placeholder 3">
            <a:extLst>
              <a:ext uri="{FF2B5EF4-FFF2-40B4-BE49-F238E27FC236}">
                <a16:creationId xmlns:a16="http://schemas.microsoft.com/office/drawing/2014/main" id="{510EFDC3-EDE6-5491-DFBA-2D9B4A03410B}"/>
              </a:ext>
            </a:extLst>
          </p:cNvPr>
          <p:cNvSpPr>
            <a:spLocks noGrp="1"/>
          </p:cNvSpPr>
          <p:nvPr>
            <p:ph type="body" sz="quarter" idx="18"/>
          </p:nvPr>
        </p:nvSpPr>
        <p:spPr/>
        <p:txBody>
          <a:bodyPr/>
          <a:lstStyle/>
          <a:p>
            <a:r>
              <a:rPr lang="en-AU" dirty="0"/>
              <a:t>Chain rule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4B99F08-B256-A400-7B45-DE84DE391EBE}"/>
                  </a:ext>
                </a:extLst>
              </p:cNvPr>
              <p:cNvSpPr>
                <a:spLocks noGrp="1"/>
              </p:cNvSpPr>
              <p:nvPr>
                <p:ph type="body" sz="quarter" idx="17"/>
              </p:nvPr>
            </p:nvSpPr>
            <p:spPr>
              <a:xfrm>
                <a:off x="353999" y="1698620"/>
                <a:ext cx="11484001" cy="844022"/>
              </a:xfrm>
            </p:spPr>
            <p:txBody>
              <a:bodyPr numCol="1"/>
              <a:lstStyle/>
              <a:p>
                <a14:m>
                  <m:oMath xmlns:m="http://schemas.openxmlformats.org/officeDocument/2006/math">
                    <m:r>
                      <a:rPr lang="en-AU" sz="2400" b="1" i="1">
                        <a:latin typeface="Cambria Math" panose="02040503050406030204" pitchFamily="18" charset="0"/>
                      </a:rPr>
                      <m:t>𝒚</m:t>
                    </m:r>
                    <m:r>
                      <a:rPr lang="en-AU" sz="2400" b="1" i="1">
                        <a:latin typeface="Cambria Math" panose="02040503050406030204" pitchFamily="18" charset="0"/>
                      </a:rPr>
                      <m:t>=</m:t>
                    </m:r>
                    <m:func>
                      <m:funcPr>
                        <m:ctrlPr>
                          <a:rPr lang="en-AU" sz="2400" b="1" i="1">
                            <a:latin typeface="Cambria Math" panose="02040503050406030204" pitchFamily="18" charset="0"/>
                          </a:rPr>
                        </m:ctrlPr>
                      </m:funcPr>
                      <m:fName>
                        <m:r>
                          <a:rPr lang="en-AU" sz="2400" b="1" i="1">
                            <a:latin typeface="Cambria Math" panose="02040503050406030204" pitchFamily="18" charset="0"/>
                          </a:rPr>
                          <m:t>𝒄𝒐𝒔</m:t>
                        </m:r>
                      </m:fName>
                      <m:e>
                        <m:r>
                          <a:rPr lang="en-AU" sz="2400" b="1" i="1">
                            <a:latin typeface="Cambria Math" panose="02040503050406030204" pitchFamily="18" charset="0"/>
                          </a:rPr>
                          <m:t>𝟐</m:t>
                        </m:r>
                        <m:sSup>
                          <m:sSupPr>
                            <m:ctrlPr>
                              <a:rPr lang="en-AU" sz="2400" b="1" i="1">
                                <a:latin typeface="Cambria Math" panose="02040503050406030204" pitchFamily="18" charset="0"/>
                              </a:rPr>
                            </m:ctrlPr>
                          </m:sSupPr>
                          <m:e>
                            <m:r>
                              <a:rPr lang="en-AU" sz="2400" b="1" i="1">
                                <a:latin typeface="Cambria Math" panose="02040503050406030204" pitchFamily="18" charset="0"/>
                              </a:rPr>
                              <m:t>𝒙</m:t>
                            </m:r>
                          </m:e>
                          <m:sup>
                            <m:r>
                              <a:rPr lang="en-AU" sz="2400" b="1" i="1">
                                <a:latin typeface="Cambria Math" panose="02040503050406030204" pitchFamily="18" charset="0"/>
                              </a:rPr>
                              <m:t>𝟐</m:t>
                            </m:r>
                          </m:sup>
                        </m:sSup>
                      </m:e>
                    </m:func>
                  </m:oMath>
                </a14:m>
                <a:r>
                  <a:rPr lang="en-AU" sz="2400" i="1" dirty="0"/>
                  <a:t>				</a:t>
                </a:r>
                <a14:m>
                  <m:oMath xmlns:m="http://schemas.openxmlformats.org/officeDocument/2006/math">
                    <m:r>
                      <a:rPr lang="en-AU" sz="2400" b="1" i="1">
                        <a:latin typeface="Cambria Math" panose="02040503050406030204" pitchFamily="18" charset="0"/>
                      </a:rPr>
                      <m:t>𝒚</m:t>
                    </m:r>
                    <m:r>
                      <a:rPr lang="en-AU" sz="2400" b="1" i="1">
                        <a:latin typeface="Cambria Math" panose="02040503050406030204" pitchFamily="18" charset="0"/>
                      </a:rPr>
                      <m:t>=</m:t>
                    </m:r>
                    <m:func>
                      <m:funcPr>
                        <m:ctrlPr>
                          <a:rPr lang="en-AU" sz="2400" b="1" i="1">
                            <a:latin typeface="Cambria Math" panose="02040503050406030204" pitchFamily="18" charset="0"/>
                          </a:rPr>
                        </m:ctrlPr>
                      </m:funcPr>
                      <m:fName>
                        <m:r>
                          <a:rPr lang="en-AU" sz="2400" b="1" i="1">
                            <a:latin typeface="Cambria Math" panose="02040503050406030204" pitchFamily="18" charset="0"/>
                          </a:rPr>
                          <m:t>𝒄𝒐𝒔</m:t>
                        </m:r>
                      </m:fName>
                      <m:e>
                        <m:rad>
                          <m:radPr>
                            <m:degHide m:val="on"/>
                            <m:ctrlPr>
                              <a:rPr lang="en-AU" sz="2400" b="1" i="1">
                                <a:latin typeface="Cambria Math" panose="02040503050406030204" pitchFamily="18" charset="0"/>
                              </a:rPr>
                            </m:ctrlPr>
                          </m:radPr>
                          <m:deg/>
                          <m:e>
                            <m:r>
                              <a:rPr lang="en-AU" sz="2400" b="1" i="1">
                                <a:latin typeface="Cambria Math" panose="02040503050406030204" pitchFamily="18" charset="0"/>
                              </a:rPr>
                              <m:t>𝒙</m:t>
                            </m:r>
                          </m:e>
                        </m:rad>
                      </m:e>
                    </m:func>
                  </m:oMath>
                </a14:m>
                <a:r>
                  <a:rPr lang="en-AU" sz="2400" b="1" i="1" dirty="0"/>
                  <a:t>	</a:t>
                </a:r>
                <a:r>
                  <a:rPr lang="en-AU" sz="2400" i="1" dirty="0"/>
                  <a:t>			</a:t>
                </a:r>
                <a14:m>
                  <m:oMath xmlns:m="http://schemas.openxmlformats.org/officeDocument/2006/math">
                    <m:r>
                      <a:rPr lang="en-AU" sz="2400" b="1" i="1">
                        <a:latin typeface="Cambria Math" panose="02040503050406030204" pitchFamily="18" charset="0"/>
                      </a:rPr>
                      <m:t>𝒚</m:t>
                    </m:r>
                    <m:r>
                      <a:rPr lang="en-AU" sz="2400" b="1" i="1">
                        <a:latin typeface="Cambria Math" panose="02040503050406030204" pitchFamily="18" charset="0"/>
                      </a:rPr>
                      <m:t>=</m:t>
                    </m:r>
                    <m:func>
                      <m:funcPr>
                        <m:ctrlPr>
                          <a:rPr lang="en-AU" sz="2400" b="1" i="1">
                            <a:latin typeface="Cambria Math" panose="02040503050406030204" pitchFamily="18" charset="0"/>
                          </a:rPr>
                        </m:ctrlPr>
                      </m:funcPr>
                      <m:fName>
                        <m:r>
                          <a:rPr lang="en-AU" sz="2400" b="1" i="1">
                            <a:latin typeface="Cambria Math" panose="02040503050406030204" pitchFamily="18" charset="0"/>
                          </a:rPr>
                          <m:t>𝒄𝒐𝒔</m:t>
                        </m:r>
                      </m:fName>
                      <m:e>
                        <m:r>
                          <a:rPr lang="en-AU" sz="2400" b="1" i="1">
                            <a:latin typeface="Cambria Math" panose="02040503050406030204" pitchFamily="18" charset="0"/>
                          </a:rPr>
                          <m:t>𝟓</m:t>
                        </m:r>
                        <m:r>
                          <a:rPr lang="en-AU" sz="2400" b="1" i="1">
                            <a:latin typeface="Cambria Math" panose="02040503050406030204" pitchFamily="18" charset="0"/>
                          </a:rPr>
                          <m:t>𝒙</m:t>
                        </m:r>
                      </m:e>
                    </m:func>
                  </m:oMath>
                </a14:m>
                <a:endParaRPr lang="en-AU" sz="2400" b="1" dirty="0">
                  <a:latin typeface="+mn-lt"/>
                </a:endParaRPr>
              </a:p>
              <a:p>
                <a:endParaRPr lang="en-AU" dirty="0"/>
              </a:p>
            </p:txBody>
          </p:sp>
        </mc:Choice>
        <mc:Fallback xmlns="">
          <p:sp>
            <p:nvSpPr>
              <p:cNvPr id="5" name="Text Placeholder 4">
                <a:extLst>
                  <a:ext uri="{FF2B5EF4-FFF2-40B4-BE49-F238E27FC236}">
                    <a16:creationId xmlns:a16="http://schemas.microsoft.com/office/drawing/2014/main" id="{24B99F08-B256-A400-7B45-DE84DE391EBE}"/>
                  </a:ext>
                </a:extLst>
              </p:cNvPr>
              <p:cNvSpPr>
                <a:spLocks noGrp="1" noRot="1" noChangeAspect="1" noMove="1" noResize="1" noEditPoints="1" noAdjustHandles="1" noChangeArrowheads="1" noChangeShapeType="1" noTextEdit="1"/>
              </p:cNvSpPr>
              <p:nvPr>
                <p:ph type="body" sz="quarter" idx="17"/>
              </p:nvPr>
            </p:nvSpPr>
            <p:spPr>
              <a:xfrm>
                <a:off x="353999" y="1698620"/>
                <a:ext cx="11484001" cy="844022"/>
              </a:xfrm>
              <a:blipFill>
                <a:blip r:embed="rId2"/>
                <a:stretch>
                  <a:fillRect l="-95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8CF377FE-034E-5343-B55B-8A87EAA3BF99}"/>
              </a:ext>
            </a:extLst>
          </p:cNvPr>
          <p:cNvSpPr>
            <a:spLocks noGrp="1"/>
          </p:cNvSpPr>
          <p:nvPr>
            <p:ph type="sldNum" sz="quarter" idx="12"/>
          </p:nvPr>
        </p:nvSpPr>
        <p:spPr/>
        <p:txBody>
          <a:bodyPr/>
          <a:lstStyle/>
          <a:p>
            <a:fld id="{10A01DC5-1685-4615-8240-15192985C6A2}" type="slidenum">
              <a:rPr lang="en-AU" smtClean="0"/>
              <a:t>10</a:t>
            </a:fld>
            <a:endParaRPr lang="en-AU"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7E3FDB5-BAF8-4EF5-B127-D210FB680B9F}"/>
                  </a:ext>
                </a:extLst>
              </p:cNvPr>
              <p:cNvSpPr txBox="1"/>
              <p:nvPr/>
            </p:nvSpPr>
            <p:spPr>
              <a:xfrm>
                <a:off x="0" y="2264937"/>
                <a:ext cx="3845490" cy="4079029"/>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2</m:t>
                          </m:r>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=4</m:t>
                      </m:r>
                      <m:r>
                        <a:rPr lang="en-AU" sz="2000" b="0" i="1" smtClean="0">
                          <a:latin typeface="Cambria Math" panose="02040503050406030204" pitchFamily="18" charset="0"/>
                        </a:rPr>
                        <m:t>𝑥</m:t>
                      </m:r>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𝑢</m:t>
                          </m:r>
                        </m:e>
                      </m:func>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×4</m:t>
                      </m:r>
                      <m:r>
                        <a:rPr lang="en-AU" sz="2000" b="0" i="1" smtClean="0">
                          <a:latin typeface="Cambria Math" panose="02040503050406030204" pitchFamily="18" charset="0"/>
                        </a:rPr>
                        <m:t>𝑥</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−4</m:t>
                      </m:r>
                      <m:r>
                        <a:rPr lang="en-AU" sz="2000" b="0" i="1" smtClean="0">
                          <a:latin typeface="Cambria Math" panose="02040503050406030204" pitchFamily="18" charset="0"/>
                        </a:rPr>
                        <m:t>𝑥</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𝑢</m:t>
                          </m:r>
                        </m:e>
                      </m:func>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−4</m:t>
                      </m:r>
                      <m:r>
                        <a:rPr lang="en-AU" sz="2000" b="0" i="1" smtClean="0">
                          <a:latin typeface="Cambria Math" panose="02040503050406030204" pitchFamily="18" charset="0"/>
                        </a:rPr>
                        <m:t>𝑥</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func>
                    </m:oMath>
                  </m:oMathPara>
                </a14:m>
                <a:endParaRPr lang="en-AU" sz="2000" dirty="0"/>
              </a:p>
            </p:txBody>
          </p:sp>
        </mc:Choice>
        <mc:Fallback xmlns="">
          <p:sp>
            <p:nvSpPr>
              <p:cNvPr id="6" name="TextBox 5">
                <a:extLst>
                  <a:ext uri="{FF2B5EF4-FFF2-40B4-BE49-F238E27FC236}">
                    <a16:creationId xmlns:a16="http://schemas.microsoft.com/office/drawing/2014/main" id="{47E3FDB5-BAF8-4EF5-B127-D210FB680B9F}"/>
                  </a:ext>
                </a:extLst>
              </p:cNvPr>
              <p:cNvSpPr txBox="1">
                <a:spLocks noRot="1" noChangeAspect="1" noMove="1" noResize="1" noEditPoints="1" noAdjustHandles="1" noChangeArrowheads="1" noChangeShapeType="1" noTextEdit="1"/>
              </p:cNvSpPr>
              <p:nvPr/>
            </p:nvSpPr>
            <p:spPr>
              <a:xfrm>
                <a:off x="0" y="2264937"/>
                <a:ext cx="3845490" cy="4079029"/>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2CA7A8-2C4B-44DB-B841-D64A075B62C0}"/>
                  </a:ext>
                </a:extLst>
              </p:cNvPr>
              <p:cNvSpPr txBox="1"/>
              <p:nvPr/>
            </p:nvSpPr>
            <p:spPr>
              <a:xfrm>
                <a:off x="4301662" y="2264937"/>
                <a:ext cx="3650503" cy="4079029"/>
              </a:xfrm>
              <a:prstGeom prst="rect">
                <a:avLst/>
              </a:prstGeom>
              <a:noFill/>
            </p:spPr>
            <p:txBody>
              <a:bodyPr wrap="none" lIns="0" tIns="0" rIns="0" bIns="0" rtlCol="0">
                <a:noAutofit/>
              </a:bodyPr>
              <a:lstStyle/>
              <a:p>
                <a:pPr>
                  <a:lnSpc>
                    <a:spcPct val="114000"/>
                  </a:lnSpc>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𝑥</m:t>
                          </m:r>
                        </m:e>
                      </m:rad>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𝑥</m:t>
                              </m:r>
                            </m:e>
                          </m:rad>
                        </m:den>
                      </m:f>
                    </m:oMath>
                    <m:oMath xmlns:m="http://schemas.openxmlformats.org/officeDocument/2006/math">
                      <m:r>
                        <a:rPr lang="en-AU" sz="2000" i="1">
                          <a:latin typeface="Cambria Math" panose="02040503050406030204" pitchFamily="18" charset="0"/>
                        </a:rPr>
                        <m:t>𝑦</m:t>
                      </m:r>
                      <m:r>
                        <m:rPr>
                          <m:aln/>
                        </m:rP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𝑢</m:t>
                          </m:r>
                        </m:e>
                      </m:func>
                      <m:r>
                        <a:rPr lang="en-AU" sz="2000" i="1">
                          <a:latin typeface="Cambria Math" panose="02040503050406030204" pitchFamily="18" charset="0"/>
                        </a:rPr>
                        <m:t>,  </m:t>
                      </m:r>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𝑑𝑢</m:t>
                          </m:r>
                        </m:den>
                      </m:f>
                      <m:r>
                        <m:rPr>
                          <m:aln/>
                        </m:rPr>
                        <a:rPr lang="en-AU" sz="2000" i="1">
                          <a:latin typeface="Cambria Math" panose="02040503050406030204" pitchFamily="18" charset="0"/>
                        </a:rPr>
                        <m:t>=</m:t>
                      </m:r>
                      <m: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𝑢</m:t>
                          </m:r>
                        </m:e>
                      </m:func>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𝑢</m:t>
                          </m:r>
                        </m:e>
                      </m:func>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2</m:t>
                          </m:r>
                          <m:rad>
                            <m:radPr>
                              <m:degHide m:val="on"/>
                              <m:ctrlPr>
                                <a:rPr lang="en-AU" sz="2000" i="1">
                                  <a:latin typeface="Cambria Math" panose="02040503050406030204" pitchFamily="18" charset="0"/>
                                </a:rPr>
                              </m:ctrlPr>
                            </m:radPr>
                            <m:deg/>
                            <m:e>
                              <m:r>
                                <a:rPr lang="en-AU" sz="2000" i="1">
                                  <a:latin typeface="Cambria Math" panose="02040503050406030204" pitchFamily="18" charset="0"/>
                                </a:rPr>
                                <m:t>𝑥</m:t>
                              </m:r>
                            </m:e>
                          </m:rad>
                        </m:den>
                      </m:f>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2</m:t>
                          </m:r>
                          <m:rad>
                            <m:radPr>
                              <m:degHide m:val="on"/>
                              <m:ctrlPr>
                                <a:rPr lang="en-AU" sz="2000" i="1">
                                  <a:latin typeface="Cambria Math" panose="02040503050406030204" pitchFamily="18" charset="0"/>
                                </a:rPr>
                              </m:ctrlPr>
                            </m:radPr>
                            <m:deg/>
                            <m:e>
                              <m:r>
                                <a:rPr lang="en-AU" sz="2000" i="1">
                                  <a:latin typeface="Cambria Math" panose="02040503050406030204" pitchFamily="18" charset="0"/>
                                </a:rPr>
                                <m:t>𝑥</m:t>
                              </m:r>
                            </m:e>
                          </m:rad>
                        </m:den>
                      </m:f>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𝑢</m:t>
                          </m:r>
                        </m:e>
                      </m:func>
                    </m:oMath>
                    <m:oMath xmlns:m="http://schemas.openxmlformats.org/officeDocument/2006/math">
                      <m:r>
                        <m:rPr>
                          <m:aln/>
                        </m:rPr>
                        <a:rPr lang="en-AU" sz="2000" b="0" i="1" smtClean="0">
                          <a:latin typeface="Cambria Math" panose="02040503050406030204" pitchFamily="18" charset="0"/>
                        </a:rPr>
                        <m:t>=</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2</m:t>
                          </m:r>
                          <m:rad>
                            <m:radPr>
                              <m:degHide m:val="on"/>
                              <m:ctrlPr>
                                <a:rPr lang="en-AU" sz="2000" i="1">
                                  <a:latin typeface="Cambria Math" panose="02040503050406030204" pitchFamily="18" charset="0"/>
                                </a:rPr>
                              </m:ctrlPr>
                            </m:radPr>
                            <m:deg/>
                            <m:e>
                              <m:r>
                                <a:rPr lang="en-AU" sz="2000" i="1">
                                  <a:latin typeface="Cambria Math" panose="02040503050406030204" pitchFamily="18" charset="0"/>
                                </a:rPr>
                                <m:t>𝑥</m:t>
                              </m:r>
                            </m:e>
                          </m:rad>
                        </m:den>
                      </m:f>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𝑥</m:t>
                              </m:r>
                            </m:e>
                          </m:rad>
                        </m:e>
                      </m:func>
                    </m:oMath>
                  </m:oMathPara>
                </a14:m>
                <a:endParaRPr lang="en-AU" sz="2000" dirty="0"/>
              </a:p>
            </p:txBody>
          </p:sp>
        </mc:Choice>
        <mc:Fallback xmlns="">
          <p:sp>
            <p:nvSpPr>
              <p:cNvPr id="7" name="TextBox 6">
                <a:extLst>
                  <a:ext uri="{FF2B5EF4-FFF2-40B4-BE49-F238E27FC236}">
                    <a16:creationId xmlns:a16="http://schemas.microsoft.com/office/drawing/2014/main" id="{A82CA7A8-2C4B-44DB-B841-D64A075B62C0}"/>
                  </a:ext>
                </a:extLst>
              </p:cNvPr>
              <p:cNvSpPr txBox="1">
                <a:spLocks noRot="1" noChangeAspect="1" noMove="1" noResize="1" noEditPoints="1" noAdjustHandles="1" noChangeArrowheads="1" noChangeShapeType="1" noTextEdit="1"/>
              </p:cNvSpPr>
              <p:nvPr/>
            </p:nvSpPr>
            <p:spPr>
              <a:xfrm>
                <a:off x="4301662" y="2264937"/>
                <a:ext cx="3650503" cy="4079029"/>
              </a:xfrm>
              <a:prstGeom prst="rect">
                <a:avLst/>
              </a:prstGeom>
              <a:blipFill>
                <a:blip r:embed="rId4"/>
                <a:stretch>
                  <a:fillRect r="-2341" b="-284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6615EF-7B4B-B083-71EF-F802EDA36424}"/>
                  </a:ext>
                </a:extLst>
              </p:cNvPr>
              <p:cNvSpPr txBox="1"/>
              <p:nvPr/>
            </p:nvSpPr>
            <p:spPr>
              <a:xfrm>
                <a:off x="8408337" y="2264937"/>
                <a:ext cx="3650503" cy="4079029"/>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r>
                        <a:rPr lang="en-AU" sz="2000" b="0" i="1" smtClean="0">
                          <a:latin typeface="Cambria Math" panose="02040503050406030204" pitchFamily="18" charset="0"/>
                        </a:rPr>
                        <m:t>5</m:t>
                      </m:r>
                      <m:r>
                        <a:rPr lang="en-AU" sz="2000" b="0" i="1" smtClean="0">
                          <a:latin typeface="Cambria Math" panose="02040503050406030204" pitchFamily="18" charset="0"/>
                        </a:rPr>
                        <m:t>𝑥</m:t>
                      </m:r>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=5</m:t>
                      </m:r>
                    </m:oMath>
                    <m:oMath xmlns:m="http://schemas.openxmlformats.org/officeDocument/2006/math">
                      <m:r>
                        <a:rPr lang="en-AU" sz="2000" i="1">
                          <a:latin typeface="Cambria Math" panose="02040503050406030204" pitchFamily="18" charset="0"/>
                        </a:rPr>
                        <m:t>𝑦</m:t>
                      </m:r>
                      <m:r>
                        <m:rPr>
                          <m:aln/>
                        </m:rP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𝑢</m:t>
                          </m:r>
                        </m:e>
                      </m:func>
                      <m:r>
                        <a:rPr lang="en-AU" sz="2000" i="1">
                          <a:latin typeface="Cambria Math" panose="02040503050406030204" pitchFamily="18" charset="0"/>
                        </a:rPr>
                        <m:t>,  </m:t>
                      </m:r>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𝑑𝑢</m:t>
                          </m:r>
                        </m:den>
                      </m:f>
                      <m:r>
                        <m:rPr>
                          <m:aln/>
                        </m:rPr>
                        <a:rPr lang="en-AU" sz="2000" i="1">
                          <a:latin typeface="Cambria Math" panose="02040503050406030204" pitchFamily="18" charset="0"/>
                        </a:rPr>
                        <m:t>=</m:t>
                      </m:r>
                      <m: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𝑢</m:t>
                          </m:r>
                        </m:e>
                      </m:func>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𝑢</m:t>
                          </m:r>
                        </m:e>
                      </m:func>
                      <m:r>
                        <a:rPr lang="en-AU" sz="2000" b="0" i="1" smtClean="0">
                          <a:latin typeface="Cambria Math" panose="02040503050406030204" pitchFamily="18" charset="0"/>
                        </a:rPr>
                        <m:t>×5</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−5</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𝑢</m:t>
                          </m:r>
                        </m:e>
                      </m:func>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−5</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5</m:t>
                          </m:r>
                          <m:r>
                            <a:rPr lang="en-AU" sz="2000" b="0" i="1" smtClean="0">
                              <a:latin typeface="Cambria Math" panose="02040503050406030204" pitchFamily="18" charset="0"/>
                            </a:rPr>
                            <m:t>𝑥</m:t>
                          </m:r>
                        </m:e>
                      </m:func>
                    </m:oMath>
                  </m:oMathPara>
                </a14:m>
                <a:endParaRPr lang="en-AU" sz="2000" dirty="0"/>
              </a:p>
            </p:txBody>
          </p:sp>
        </mc:Choice>
        <mc:Fallback xmlns="">
          <p:sp>
            <p:nvSpPr>
              <p:cNvPr id="8" name="TextBox 7">
                <a:extLst>
                  <a:ext uri="{FF2B5EF4-FFF2-40B4-BE49-F238E27FC236}">
                    <a16:creationId xmlns:a16="http://schemas.microsoft.com/office/drawing/2014/main" id="{3B6615EF-7B4B-B083-71EF-F802EDA36424}"/>
                  </a:ext>
                </a:extLst>
              </p:cNvPr>
              <p:cNvSpPr txBox="1">
                <a:spLocks noRot="1" noChangeAspect="1" noMove="1" noResize="1" noEditPoints="1" noAdjustHandles="1" noChangeArrowheads="1" noChangeShapeType="1" noTextEdit="1"/>
              </p:cNvSpPr>
              <p:nvPr/>
            </p:nvSpPr>
            <p:spPr>
              <a:xfrm>
                <a:off x="8408337" y="2264937"/>
                <a:ext cx="3650503" cy="4079029"/>
              </a:xfrm>
              <a:prstGeom prst="rect">
                <a:avLst/>
              </a:prstGeom>
              <a:blipFill>
                <a:blip r:embed="rId5"/>
                <a:stretch>
                  <a:fillRect r="-2170"/>
                </a:stretch>
              </a:blipFill>
            </p:spPr>
            <p:txBody>
              <a:bodyPr/>
              <a:lstStyle/>
              <a:p>
                <a:r>
                  <a:rPr lang="en-AU">
                    <a:noFill/>
                  </a:rPr>
                  <a:t> </a:t>
                </a:r>
              </a:p>
            </p:txBody>
          </p:sp>
        </mc:Fallback>
      </mc:AlternateContent>
      <p:cxnSp>
        <p:nvCxnSpPr>
          <p:cNvPr id="9" name="Straight Connector 8">
            <a:extLst>
              <a:ext uri="{FF2B5EF4-FFF2-40B4-BE49-F238E27FC236}">
                <a16:creationId xmlns:a16="http://schemas.microsoft.com/office/drawing/2014/main" id="{D38B18A2-B25A-DEA3-676A-593577C2F90A}"/>
              </a:ext>
              <a:ext uri="{C183D7F6-B498-43B3-948B-1728B52AA6E4}">
                <adec:decorative xmlns:adec="http://schemas.microsoft.com/office/drawing/2017/decorative" val="1"/>
              </a:ext>
            </a:extLst>
          </p:cNvPr>
          <p:cNvCxnSpPr>
            <a:cxnSpLocks/>
          </p:cNvCxnSpPr>
          <p:nvPr/>
        </p:nvCxnSpPr>
        <p:spPr>
          <a:xfrm>
            <a:off x="4134678" y="1698620"/>
            <a:ext cx="0" cy="464534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55733D-1EB1-C153-1550-FA6B2C0C1E8F}"/>
              </a:ext>
              <a:ext uri="{C183D7F6-B498-43B3-948B-1728B52AA6E4}">
                <adec:decorative xmlns:adec="http://schemas.microsoft.com/office/drawing/2017/decorative" val="1"/>
              </a:ext>
            </a:extLst>
          </p:cNvPr>
          <p:cNvCxnSpPr>
            <a:cxnSpLocks/>
          </p:cNvCxnSpPr>
          <p:nvPr/>
        </p:nvCxnSpPr>
        <p:spPr>
          <a:xfrm>
            <a:off x="8377939" y="1775606"/>
            <a:ext cx="0" cy="464534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AFDA029-92AD-85E6-D92D-E48B5AE2119D}"/>
              </a:ext>
              <a:ext uri="{C183D7F6-B498-43B3-948B-1728B52AA6E4}">
                <adec:decorative xmlns:adec="http://schemas.microsoft.com/office/drawing/2017/decorative" val="1"/>
              </a:ext>
            </a:extLst>
          </p:cNvPr>
          <p:cNvSpPr/>
          <p:nvPr/>
        </p:nvSpPr>
        <p:spPr>
          <a:xfrm>
            <a:off x="996474" y="5834919"/>
            <a:ext cx="1746726" cy="50877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EFCC097C-4DA2-B1FC-4A44-3FC94930E152}"/>
              </a:ext>
              <a:ext uri="{C183D7F6-B498-43B3-948B-1728B52AA6E4}">
                <adec:decorative xmlns:adec="http://schemas.microsoft.com/office/drawing/2017/decorative" val="1"/>
              </a:ext>
            </a:extLst>
          </p:cNvPr>
          <p:cNvSpPr/>
          <p:nvPr/>
        </p:nvSpPr>
        <p:spPr>
          <a:xfrm>
            <a:off x="5112512" y="5835191"/>
            <a:ext cx="1957591" cy="763571"/>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71387616-4198-890D-4FF1-E9B39BCC4CDC}"/>
              </a:ext>
              <a:ext uri="{C183D7F6-B498-43B3-948B-1728B52AA6E4}">
                <adec:decorative xmlns:adec="http://schemas.microsoft.com/office/drawing/2017/decorative" val="1"/>
              </a:ext>
            </a:extLst>
          </p:cNvPr>
          <p:cNvSpPr/>
          <p:nvPr/>
        </p:nvSpPr>
        <p:spPr>
          <a:xfrm>
            <a:off x="9219187" y="5834919"/>
            <a:ext cx="1574275" cy="50877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2878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66F72-C592-0F52-D5F1-028E25D87F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0A17A9-2580-0F3F-5ECA-631D811B04F6}"/>
              </a:ext>
            </a:extLst>
          </p:cNvPr>
          <p:cNvSpPr>
            <a:spLocks noGrp="1"/>
          </p:cNvSpPr>
          <p:nvPr>
            <p:ph type="title"/>
          </p:nvPr>
        </p:nvSpPr>
        <p:spPr/>
        <p:txBody>
          <a:bodyPr/>
          <a:lstStyle/>
          <a:p>
            <a:r>
              <a:rPr lang="en-AU" dirty="0"/>
              <a:t>Differentiating cosine functions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80FD7D9-3036-2D98-995A-FC0D9EA265FD}"/>
                  </a:ext>
                </a:extLst>
              </p:cNvPr>
              <p:cNvSpPr>
                <a:spLocks noGrp="1"/>
              </p:cNvSpPr>
              <p:nvPr>
                <p:ph type="body" sz="quarter" idx="17"/>
              </p:nvPr>
            </p:nvSpPr>
            <p:spPr>
              <a:xfrm>
                <a:off x="353999" y="1698620"/>
                <a:ext cx="11484001" cy="844022"/>
              </a:xfrm>
            </p:spPr>
            <p:txBody>
              <a:bodyPr numCol="1"/>
              <a:lstStyle/>
              <a:p>
                <a:pPr/>
                <a14:m>
                  <m:oMathPara xmlns:m="http://schemas.openxmlformats.org/officeDocument/2006/math">
                    <m:oMathParaPr>
                      <m:jc m:val="left"/>
                    </m:oMathParaPr>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func>
                        <m:funcPr>
                          <m:ctrlPr>
                            <a:rPr lang="en-AU" sz="2400" b="1" i="1">
                              <a:solidFill>
                                <a:srgbClr val="22272B"/>
                              </a:solidFill>
                              <a:latin typeface="Cambria Math" panose="02040503050406030204" pitchFamily="18" charset="0"/>
                            </a:rPr>
                          </m:ctrlPr>
                        </m:funcPr>
                        <m:fName>
                          <m:r>
                            <a:rPr lang="en-AU" sz="2400" b="1" i="1">
                              <a:solidFill>
                                <a:srgbClr val="22272B"/>
                              </a:solidFill>
                              <a:latin typeface="Cambria Math" panose="02040503050406030204" pitchFamily="18" charset="0"/>
                            </a:rPr>
                            <m:t>𝟑</m:t>
                          </m:r>
                          <m:r>
                            <a:rPr lang="en-AU" sz="2400" b="1">
                              <a:solidFill>
                                <a:srgbClr val="22272B"/>
                              </a:solidFill>
                              <a:latin typeface="Cambria Math" panose="02040503050406030204" pitchFamily="18" charset="0"/>
                            </a:rPr>
                            <m:t>𝐜𝐨𝐬</m:t>
                          </m:r>
                        </m:fName>
                        <m:e>
                          <m:d>
                            <m:dPr>
                              <m:ctrlPr>
                                <a:rPr lang="en-AU" sz="2400" b="1" i="1" smtClean="0">
                                  <a:solidFill>
                                    <a:srgbClr val="22272B"/>
                                  </a:solidFill>
                                  <a:latin typeface="Cambria Math" panose="02040503050406030204" pitchFamily="18" charset="0"/>
                                </a:rPr>
                              </m:ctrlPr>
                            </m:dPr>
                            <m:e>
                              <m:f>
                                <m:fPr>
                                  <m:ctrlPr>
                                    <a:rPr lang="en-AU" sz="2400" b="1" i="1" smtClean="0">
                                      <a:solidFill>
                                        <a:srgbClr val="22272B"/>
                                      </a:solidFill>
                                      <a:latin typeface="Cambria Math" panose="02040503050406030204" pitchFamily="18" charset="0"/>
                                    </a:rPr>
                                  </m:ctrlPr>
                                </m:fPr>
                                <m:num>
                                  <m:r>
                                    <a:rPr lang="en-AU" sz="2400" b="1" i="1" smtClean="0">
                                      <a:solidFill>
                                        <a:srgbClr val="22272B"/>
                                      </a:solidFill>
                                      <a:latin typeface="Cambria Math" panose="02040503050406030204" pitchFamily="18" charset="0"/>
                                    </a:rPr>
                                    <m:t>𝒙</m:t>
                                  </m:r>
                                </m:num>
                                <m:den>
                                  <m:r>
                                    <a:rPr lang="en-AU" sz="2400" b="1" i="1" smtClean="0">
                                      <a:solidFill>
                                        <a:srgbClr val="22272B"/>
                                      </a:solidFill>
                                      <a:latin typeface="Cambria Math" panose="02040503050406030204" pitchFamily="18" charset="0"/>
                                    </a:rPr>
                                    <m:t>𝟐</m:t>
                                  </m:r>
                                </m:den>
                              </m:f>
                            </m:e>
                          </m:d>
                        </m:e>
                      </m:func>
                    </m:oMath>
                  </m:oMathPara>
                </a14:m>
                <a:endParaRPr lang="en-AU" sz="2400" i="1" dirty="0">
                  <a:latin typeface="+mn-lt"/>
                </a:endParaRPr>
              </a:p>
            </p:txBody>
          </p:sp>
        </mc:Choice>
        <mc:Fallback xmlns="">
          <p:sp>
            <p:nvSpPr>
              <p:cNvPr id="5" name="Text Placeholder 4">
                <a:extLst>
                  <a:ext uri="{FF2B5EF4-FFF2-40B4-BE49-F238E27FC236}">
                    <a16:creationId xmlns:a16="http://schemas.microsoft.com/office/drawing/2014/main" id="{A80FD7D9-3036-2D98-995A-FC0D9EA265FD}"/>
                  </a:ext>
                </a:extLst>
              </p:cNvPr>
              <p:cNvSpPr>
                <a:spLocks noGrp="1" noRot="1" noChangeAspect="1" noMove="1" noResize="1" noEditPoints="1" noAdjustHandles="1" noChangeArrowheads="1" noChangeShapeType="1" noTextEdit="1"/>
              </p:cNvSpPr>
              <p:nvPr>
                <p:ph type="body" sz="quarter" idx="17"/>
              </p:nvPr>
            </p:nvSpPr>
            <p:spPr>
              <a:xfrm>
                <a:off x="353999" y="1698620"/>
                <a:ext cx="11484001" cy="844022"/>
              </a:xfrm>
              <a:blipFill>
                <a:blip r:embed="rId2"/>
                <a:stretch>
                  <a:fillRect b="-289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8ECA63D-2EFB-F24A-416A-4062EBC4DBE5}"/>
              </a:ext>
            </a:extLst>
          </p:cNvPr>
          <p:cNvSpPr>
            <a:spLocks noGrp="1"/>
          </p:cNvSpPr>
          <p:nvPr>
            <p:ph type="sldNum" sz="quarter" idx="12"/>
          </p:nvPr>
        </p:nvSpPr>
        <p:spPr/>
        <p:txBody>
          <a:bodyPr/>
          <a:lstStyle/>
          <a:p>
            <a:fld id="{10A01DC5-1685-4615-8240-15192985C6A2}" type="slidenum">
              <a:rPr lang="en-AU" smtClean="0"/>
              <a:t>11</a:t>
            </a:fld>
            <a:endParaRPr lang="en-AU"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C6CDF8-4E6D-5E92-3A55-8AC0526BA1BB}"/>
                  </a:ext>
                </a:extLst>
              </p:cNvPr>
              <p:cNvSpPr txBox="1"/>
              <p:nvPr/>
            </p:nvSpPr>
            <p:spPr>
              <a:xfrm>
                <a:off x="3597056" y="1290181"/>
                <a:ext cx="6085563" cy="5567819"/>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AU" sz="2000" smtClean="0">
                          <a:latin typeface="Cambria Math" panose="02040503050406030204" pitchFamily="18" charset="0"/>
                        </a:rPr>
                        <m:t>Let</m:t>
                      </m:r>
                      <m:r>
                        <a:rPr lang="en-AU" sz="2000" smtClean="0">
                          <a:latin typeface="Cambria Math" panose="02040503050406030204" pitchFamily="18" charset="0"/>
                        </a:rPr>
                        <m:t> </m:t>
                      </m:r>
                      <m:r>
                        <a:rPr lang="en-AU" sz="2000" i="1">
                          <a:latin typeface="Cambria Math" panose="02040503050406030204" pitchFamily="18" charset="0"/>
                        </a:rPr>
                        <m:t>𝑢</m:t>
                      </m:r>
                      <m:r>
                        <m:rPr>
                          <m:aln/>
                        </m:rPr>
                        <a:rPr lang="en-AU" sz="200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𝑥</m:t>
                          </m:r>
                        </m:num>
                        <m:den>
                          <m:r>
                            <a:rPr lang="en-AU" sz="2000" b="0" i="1" smtClean="0">
                              <a:latin typeface="Cambria Math" panose="02040503050406030204" pitchFamily="18" charset="0"/>
                            </a:rPr>
                            <m:t>2</m:t>
                          </m:r>
                        </m:den>
                      </m:f>
                      <m:r>
                        <a:rPr lang="en-AU" sz="2000" i="1">
                          <a:latin typeface="Cambria Math" panose="02040503050406030204" pitchFamily="18" charset="0"/>
                        </a:rPr>
                        <m:t>,     </m:t>
                      </m:r>
                      <m:r>
                        <a:rPr lang="en-AU" sz="2000" b="0" i="1" smtClean="0">
                          <a:latin typeface="Cambria Math" panose="02040503050406030204" pitchFamily="18" charset="0"/>
                        </a:rPr>
                        <m:t>         </m:t>
                      </m:r>
                      <m:f>
                        <m:fPr>
                          <m:ctrlPr>
                            <a:rPr lang="en-AU" sz="2000" i="1">
                              <a:latin typeface="Cambria Math" panose="02040503050406030204" pitchFamily="18" charset="0"/>
                            </a:rPr>
                          </m:ctrlPr>
                        </m:fPr>
                        <m:num>
                          <m:r>
                            <a:rPr lang="en-AU" sz="2000" i="1">
                              <a:latin typeface="Cambria Math" panose="02040503050406030204" pitchFamily="18" charset="0"/>
                            </a:rPr>
                            <m:t>𝑑𝑢</m:t>
                          </m:r>
                        </m:num>
                        <m:den>
                          <m:r>
                            <a:rPr lang="en-AU" sz="2000" i="1">
                              <a:latin typeface="Cambria Math" panose="02040503050406030204" pitchFamily="18" charset="0"/>
                            </a:rPr>
                            <m:t>𝑑𝑥</m:t>
                          </m:r>
                        </m:den>
                      </m:f>
                      <m:r>
                        <a:rPr lang="en-AU" sz="2000" i="1">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oMath>
                    <m:oMath xmlns:m="http://schemas.openxmlformats.org/officeDocument/2006/math">
                      <m:r>
                        <a:rPr lang="en-AU" sz="2000" i="1">
                          <a:latin typeface="Cambria Math" panose="02040503050406030204" pitchFamily="18" charset="0"/>
                        </a:rPr>
                        <m:t>𝑦</m:t>
                      </m:r>
                      <m:r>
                        <m:rPr>
                          <m:aln/>
                        </m:rPr>
                        <a:rPr lang="en-AU" sz="2000" i="1">
                          <a:latin typeface="Cambria Math" panose="02040503050406030204" pitchFamily="18" charset="0"/>
                        </a:rPr>
                        <m:t>=</m:t>
                      </m:r>
                      <m:r>
                        <a:rPr lang="en-AU" sz="2000" b="0" i="1" smtClean="0">
                          <a:latin typeface="Cambria Math" panose="02040503050406030204" pitchFamily="18" charset="0"/>
                        </a:rPr>
                        <m:t>3</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𝑢</m:t>
                          </m:r>
                        </m:e>
                      </m:func>
                      <m:r>
                        <a:rPr lang="en-AU" sz="2000" i="1">
                          <a:latin typeface="Cambria Math" panose="02040503050406030204" pitchFamily="18" charset="0"/>
                        </a:rPr>
                        <m:t>,  </m:t>
                      </m:r>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𝑑𝑢</m:t>
                          </m:r>
                        </m:den>
                      </m:f>
                      <m:r>
                        <m:rPr>
                          <m:aln/>
                        </m:rPr>
                        <a:rPr lang="en-AU" sz="2000" i="1">
                          <a:latin typeface="Cambria Math" panose="02040503050406030204" pitchFamily="18" charset="0"/>
                        </a:rPr>
                        <m:t>=</m:t>
                      </m:r>
                      <m:r>
                        <a:rPr lang="en-AU" sz="2000" b="0" i="1" smtClean="0">
                          <a:latin typeface="Cambria Math" panose="02040503050406030204" pitchFamily="18" charset="0"/>
                        </a:rPr>
                        <m:t>3</m:t>
                      </m:r>
                      <m:r>
                        <a:rPr lang="en-AU" sz="2000" b="0" i="1" smtClean="0">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𝑑</m:t>
                          </m:r>
                        </m:num>
                        <m:den>
                          <m:r>
                            <a:rPr lang="en-AU" sz="2000" b="0" i="1" smtClean="0">
                              <a:latin typeface="Cambria Math" panose="02040503050406030204" pitchFamily="18" charset="0"/>
                              <a:ea typeface="Cambria Math" panose="02040503050406030204" pitchFamily="18" charset="0"/>
                            </a:rPr>
                            <m:t>𝑑𝑢</m:t>
                          </m:r>
                        </m:den>
                      </m:f>
                      <m:func>
                        <m:funcPr>
                          <m:ctrlPr>
                            <a:rPr lang="en-AU" sz="2000" b="0" i="1" smtClean="0">
                              <a:latin typeface="Cambria Math" panose="02040503050406030204" pitchFamily="18" charset="0"/>
                              <a:ea typeface="Cambria Math" panose="02040503050406030204" pitchFamily="18" charset="0"/>
                            </a:rPr>
                          </m:ctrlPr>
                        </m:funcPr>
                        <m:fName>
                          <m:r>
                            <m:rPr>
                              <m:sty m:val="p"/>
                            </m:rPr>
                            <a:rPr lang="en-AU" sz="2000" b="0" i="0" smtClean="0">
                              <a:latin typeface="Cambria Math" panose="02040503050406030204" pitchFamily="18" charset="0"/>
                              <a:ea typeface="Cambria Math" panose="02040503050406030204" pitchFamily="18" charset="0"/>
                            </a:rPr>
                            <m:t>cos</m:t>
                          </m:r>
                        </m:fName>
                        <m:e>
                          <m:r>
                            <a:rPr lang="en-AU" sz="2000" b="0" i="1" smtClean="0">
                              <a:latin typeface="Cambria Math" panose="02040503050406030204" pitchFamily="18" charset="0"/>
                              <a:ea typeface="Cambria Math" panose="02040503050406030204" pitchFamily="18" charset="0"/>
                            </a:rPr>
                            <m:t>𝑢</m:t>
                          </m:r>
                        </m:e>
                      </m:func>
                      <m:r>
                        <a:rPr lang="en-AU" sz="2000" b="0" i="1" smtClean="0">
                          <a:latin typeface="Cambria Math" panose="02040503050406030204" pitchFamily="18" charset="0"/>
                          <a:ea typeface="Cambria Math" panose="02040503050406030204" pitchFamily="18" charset="0"/>
                        </a:rPr>
                        <m:t>=3×−</m:t>
                      </m:r>
                      <m:func>
                        <m:funcPr>
                          <m:ctrlPr>
                            <a:rPr lang="en-AU" sz="2000" b="0" i="1" smtClean="0">
                              <a:latin typeface="Cambria Math" panose="02040503050406030204" pitchFamily="18" charset="0"/>
                              <a:ea typeface="Cambria Math" panose="02040503050406030204" pitchFamily="18" charset="0"/>
                            </a:rPr>
                          </m:ctrlPr>
                        </m:funcPr>
                        <m:fName>
                          <m:r>
                            <m:rPr>
                              <m:sty m:val="p"/>
                            </m:rPr>
                            <a:rPr lang="en-AU" sz="2000" b="0" i="0" smtClean="0">
                              <a:latin typeface="Cambria Math" panose="02040503050406030204" pitchFamily="18" charset="0"/>
                              <a:ea typeface="Cambria Math" panose="02040503050406030204" pitchFamily="18" charset="0"/>
                            </a:rPr>
                            <m:t>sin</m:t>
                          </m:r>
                        </m:fName>
                        <m:e>
                          <m:r>
                            <a:rPr lang="en-AU" sz="2000" b="0" i="1" smtClean="0">
                              <a:latin typeface="Cambria Math" panose="02040503050406030204" pitchFamily="18" charset="0"/>
                              <a:ea typeface="Cambria Math" panose="02040503050406030204" pitchFamily="18" charset="0"/>
                            </a:rPr>
                            <m:t>𝑢</m:t>
                          </m:r>
                        </m:e>
                      </m:func>
                    </m:oMath>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𝑑𝑥</m:t>
                          </m:r>
                        </m:den>
                      </m:f>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𝑑𝑢</m:t>
                          </m:r>
                        </m:den>
                      </m:f>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𝑑𝑢</m:t>
                          </m:r>
                        </m:num>
                        <m:den>
                          <m:r>
                            <a:rPr lang="en-AU" sz="2000" i="1">
                              <a:latin typeface="Cambria Math" panose="02040503050406030204" pitchFamily="18" charset="0"/>
                            </a:rPr>
                            <m:t>𝑑𝑥</m:t>
                          </m:r>
                        </m:den>
                      </m:f>
                    </m:oMath>
                    <m:oMath xmlns:m="http://schemas.openxmlformats.org/officeDocument/2006/math">
                      <m:r>
                        <m:rPr>
                          <m:aln/>
                        </m:rPr>
                        <a:rPr lang="en-AU" sz="2000" i="1">
                          <a:latin typeface="Cambria Math" panose="02040503050406030204" pitchFamily="18" charset="0"/>
                        </a:rPr>
                        <m:t>=</m:t>
                      </m:r>
                      <m:r>
                        <a:rPr lang="en-AU" sz="2000" b="0" i="1" smtClean="0">
                          <a:latin typeface="Cambria Math" panose="02040503050406030204" pitchFamily="18" charset="0"/>
                        </a:rPr>
                        <m:t>3</m:t>
                      </m:r>
                      <m:r>
                        <a:rPr lang="en-AU" sz="2000" b="0" i="1" smtClean="0">
                          <a:latin typeface="Cambria Math" panose="02040503050406030204" pitchFamily="18" charset="0"/>
                          <a:ea typeface="Cambria Math" panose="02040503050406030204" pitchFamily="18" charset="0"/>
                        </a:rPr>
                        <m:t>×</m:t>
                      </m:r>
                      <m: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𝑢</m:t>
                          </m:r>
                        </m:e>
                      </m:func>
                      <m:r>
                        <a:rPr lang="en-AU" sz="2000" i="1">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oMath>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2</m:t>
                          </m:r>
                        </m:den>
                      </m:f>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𝑢</m:t>
                          </m:r>
                        </m:e>
                      </m:func>
                    </m:oMath>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2</m:t>
                          </m:r>
                        </m:den>
                      </m:f>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𝑥</m:t>
                                  </m:r>
                                </m:num>
                                <m:den>
                                  <m:r>
                                    <a:rPr lang="en-AU" sz="2000" b="0" i="1" smtClean="0">
                                      <a:latin typeface="Cambria Math" panose="02040503050406030204" pitchFamily="18" charset="0"/>
                                    </a:rPr>
                                    <m:t>2</m:t>
                                  </m:r>
                                </m:den>
                              </m:f>
                            </m:e>
                          </m:d>
                        </m:e>
                      </m:func>
                    </m:oMath>
                  </m:oMathPara>
                </a14:m>
                <a:endParaRPr lang="en-AU" sz="2000" dirty="0"/>
              </a:p>
            </p:txBody>
          </p:sp>
        </mc:Choice>
        <mc:Fallback xmlns="">
          <p:sp>
            <p:nvSpPr>
              <p:cNvPr id="6" name="TextBox 5">
                <a:extLst>
                  <a:ext uri="{FF2B5EF4-FFF2-40B4-BE49-F238E27FC236}">
                    <a16:creationId xmlns:a16="http://schemas.microsoft.com/office/drawing/2014/main" id="{EEC6CDF8-4E6D-5E92-3A55-8AC0526BA1BB}"/>
                  </a:ext>
                </a:extLst>
              </p:cNvPr>
              <p:cNvSpPr txBox="1">
                <a:spLocks noRot="1" noChangeAspect="1" noMove="1" noResize="1" noEditPoints="1" noAdjustHandles="1" noChangeArrowheads="1" noChangeShapeType="1" noTextEdit="1"/>
              </p:cNvSpPr>
              <p:nvPr/>
            </p:nvSpPr>
            <p:spPr>
              <a:xfrm>
                <a:off x="3597056" y="1290181"/>
                <a:ext cx="6085563" cy="5567819"/>
              </a:xfrm>
              <a:prstGeom prst="rect">
                <a:avLst/>
              </a:prstGeom>
              <a:blipFill>
                <a:blip r:embed="rId3"/>
                <a:stretch>
                  <a:fillRect r="-100"/>
                </a:stretch>
              </a:blipFill>
            </p:spPr>
            <p:txBody>
              <a:bodyPr/>
              <a:lstStyle/>
              <a:p>
                <a:r>
                  <a:rPr lang="en-AU">
                    <a:noFill/>
                  </a:rPr>
                  <a:t> </a:t>
                </a:r>
              </a:p>
            </p:txBody>
          </p:sp>
        </mc:Fallback>
      </mc:AlternateContent>
      <p:sp>
        <p:nvSpPr>
          <p:cNvPr id="4" name="Rectangle 3">
            <a:extLst>
              <a:ext uri="{FF2B5EF4-FFF2-40B4-BE49-F238E27FC236}">
                <a16:creationId xmlns:a16="http://schemas.microsoft.com/office/drawing/2014/main" id="{F732D682-2FE7-8ECC-327A-9EB6AC71E4A7}"/>
              </a:ext>
              <a:ext uri="{C183D7F6-B498-43B3-948B-1728B52AA6E4}">
                <adec:decorative xmlns:adec="http://schemas.microsoft.com/office/drawing/2017/decorative" val="1"/>
              </a:ext>
            </a:extLst>
          </p:cNvPr>
          <p:cNvSpPr/>
          <p:nvPr/>
        </p:nvSpPr>
        <p:spPr>
          <a:xfrm>
            <a:off x="4521724" y="5806912"/>
            <a:ext cx="1652833" cy="709088"/>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0045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394FA-C879-9D4A-0906-674A643611CC}"/>
              </a:ext>
            </a:extLst>
          </p:cNvPr>
          <p:cNvSpPr>
            <a:spLocks noGrp="1"/>
          </p:cNvSpPr>
          <p:nvPr>
            <p:ph type="title"/>
          </p:nvPr>
        </p:nvSpPr>
        <p:spPr/>
        <p:txBody>
          <a:bodyPr/>
          <a:lstStyle/>
          <a:p>
            <a:r>
              <a:rPr lang="en-AU" dirty="0"/>
              <a:t>Reference sheet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574E3D-2D01-E292-302D-A79F8779E149}"/>
                  </a:ext>
                </a:extLst>
              </p:cNvPr>
              <p:cNvSpPr txBox="1"/>
              <p:nvPr/>
            </p:nvSpPr>
            <p:spPr>
              <a:xfrm>
                <a:off x="709127" y="3132744"/>
                <a:ext cx="6288832" cy="1828800"/>
              </a:xfrm>
              <a:prstGeom prst="rect">
                <a:avLst/>
              </a:prstGeom>
              <a:noFill/>
              <a:ln w="38100">
                <a:solidFill>
                  <a:schemeClr val="accent2"/>
                </a:solidFill>
              </a:ln>
            </p:spPr>
            <p:txBody>
              <a:bodyPr wrap="square" lIns="0" tIns="0" rIns="0" bIns="0" rtlCol="0">
                <a:noAutofit/>
              </a:bodyPr>
              <a:lstStyle/>
              <a:p>
                <a:pPr algn="ctr">
                  <a:lnSpc>
                    <a:spcPct val="150000"/>
                  </a:lnSpc>
                </a:pPr>
                <a14:m>
                  <m:oMath xmlns:m="http://schemas.openxmlformats.org/officeDocument/2006/math">
                    <m:r>
                      <a:rPr lang="en-AU" sz="2800" b="0" i="1" smtClean="0">
                        <a:latin typeface="Cambria Math" panose="02040503050406030204" pitchFamily="18" charset="0"/>
                      </a:rPr>
                      <m:t>𝑦</m:t>
                    </m:r>
                    <m:r>
                      <a:rPr lang="en-AU" sz="2800" i="1">
                        <a:latin typeface="Cambria Math" panose="02040503050406030204" pitchFamily="18" charset="0"/>
                      </a:rPr>
                      <m:t>=</m:t>
                    </m:r>
                    <m:func>
                      <m:funcPr>
                        <m:ctrlPr>
                          <a:rPr lang="en-AU" sz="2800" b="0" i="1" smtClean="0">
                            <a:latin typeface="Cambria Math" panose="02040503050406030204" pitchFamily="18" charset="0"/>
                          </a:rPr>
                        </m:ctrlPr>
                      </m:funcPr>
                      <m:fName>
                        <m:r>
                          <m:rPr>
                            <m:sty m:val="p"/>
                          </m:rPr>
                          <a:rPr lang="en-AU" sz="2800" b="0" i="0" smtClean="0">
                            <a:latin typeface="Cambria Math" panose="02040503050406030204" pitchFamily="18" charset="0"/>
                          </a:rPr>
                          <m:t>sin</m:t>
                        </m:r>
                      </m:fName>
                      <m:e>
                        <m:r>
                          <a:rPr lang="en-AU" sz="2800" b="0" i="1" smtClean="0">
                            <a:latin typeface="Cambria Math" panose="02040503050406030204" pitchFamily="18" charset="0"/>
                          </a:rPr>
                          <m:t>𝑓</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e>
                    </m:func>
                  </m:oMath>
                </a14:m>
                <a:r>
                  <a:rPr lang="en-AU" sz="2800" i="1" dirty="0"/>
                  <a:t>        </a:t>
                </a:r>
                <a14:m>
                  <m:oMath xmlns:m="http://schemas.openxmlformats.org/officeDocument/2006/math">
                    <m:f>
                      <m:fPr>
                        <m:ctrlPr>
                          <a:rPr lang="en-AU" sz="2800" b="0" i="1" dirty="0" smtClean="0">
                            <a:latin typeface="Cambria Math" panose="02040503050406030204" pitchFamily="18" charset="0"/>
                          </a:rPr>
                        </m:ctrlPr>
                      </m:fPr>
                      <m:num>
                        <m:r>
                          <a:rPr lang="en-AU" sz="2800" b="0" i="1" dirty="0" smtClean="0">
                            <a:latin typeface="Cambria Math" panose="02040503050406030204" pitchFamily="18" charset="0"/>
                          </a:rPr>
                          <m:t>𝑑𝑦</m:t>
                        </m:r>
                      </m:num>
                      <m:den>
                        <m:r>
                          <a:rPr lang="en-AU" sz="2800" b="0" i="1" dirty="0" smtClean="0">
                            <a:latin typeface="Cambria Math" panose="02040503050406030204" pitchFamily="18" charset="0"/>
                          </a:rPr>
                          <m:t>𝑑𝑥</m:t>
                        </m:r>
                      </m:den>
                    </m:f>
                    <m:r>
                      <a:rPr lang="en-AU" sz="2800" b="0" i="1" dirty="0" smtClean="0">
                        <a:latin typeface="Cambria Math" panose="02040503050406030204" pitchFamily="18" charset="0"/>
                      </a:rPr>
                      <m:t>=</m:t>
                    </m:r>
                    <m:sSup>
                      <m:sSupPr>
                        <m:ctrlPr>
                          <a:rPr lang="en-AU" sz="2800" b="0" i="1" dirty="0" smtClean="0">
                            <a:latin typeface="Cambria Math" panose="02040503050406030204" pitchFamily="18" charset="0"/>
                          </a:rPr>
                        </m:ctrlPr>
                      </m:sSupPr>
                      <m:e>
                        <m:r>
                          <a:rPr lang="en-AU" sz="2800" b="0" i="1" dirty="0" smtClean="0">
                            <a:latin typeface="Cambria Math" panose="02040503050406030204" pitchFamily="18" charset="0"/>
                          </a:rPr>
                          <m:t>𝑓</m:t>
                        </m:r>
                      </m:e>
                      <m:sup>
                        <m:r>
                          <a:rPr lang="en-AU" sz="2800" b="0" i="1" dirty="0" smtClean="0">
                            <a:latin typeface="Cambria Math" panose="02040503050406030204" pitchFamily="18" charset="0"/>
                          </a:rPr>
                          <m:t>′</m:t>
                        </m:r>
                      </m:sup>
                    </m:sSup>
                    <m:d>
                      <m:dPr>
                        <m:ctrlPr>
                          <a:rPr lang="en-AU" sz="2800" b="0" i="1" dirty="0" smtClean="0">
                            <a:latin typeface="Cambria Math" panose="02040503050406030204" pitchFamily="18" charset="0"/>
                          </a:rPr>
                        </m:ctrlPr>
                      </m:dPr>
                      <m:e>
                        <m:r>
                          <a:rPr lang="en-AU" sz="2800" b="0" i="1" dirty="0" smtClean="0">
                            <a:latin typeface="Cambria Math" panose="02040503050406030204" pitchFamily="18" charset="0"/>
                          </a:rPr>
                          <m:t>𝑥</m:t>
                        </m:r>
                      </m:e>
                    </m:d>
                    <m:func>
                      <m:funcPr>
                        <m:ctrlPr>
                          <a:rPr lang="en-AU" sz="2800" b="0" i="1" dirty="0" smtClean="0">
                            <a:latin typeface="Cambria Math" panose="02040503050406030204" pitchFamily="18" charset="0"/>
                          </a:rPr>
                        </m:ctrlPr>
                      </m:funcPr>
                      <m:fName>
                        <m:r>
                          <m:rPr>
                            <m:sty m:val="p"/>
                          </m:rPr>
                          <a:rPr lang="en-AU" sz="2800" b="0" i="0" dirty="0" smtClean="0">
                            <a:latin typeface="Cambria Math" panose="02040503050406030204" pitchFamily="18" charset="0"/>
                          </a:rPr>
                          <m:t>cos</m:t>
                        </m:r>
                      </m:fName>
                      <m:e>
                        <m:r>
                          <a:rPr lang="en-AU" sz="2800" b="0" i="1" dirty="0" smtClean="0">
                            <a:latin typeface="Cambria Math" panose="02040503050406030204" pitchFamily="18" charset="0"/>
                          </a:rPr>
                          <m:t>𝑓</m:t>
                        </m:r>
                        <m:r>
                          <a:rPr lang="en-AU" sz="2800" b="0" i="1" dirty="0" smtClean="0">
                            <a:latin typeface="Cambria Math" panose="02040503050406030204" pitchFamily="18" charset="0"/>
                          </a:rPr>
                          <m:t>(</m:t>
                        </m:r>
                        <m:r>
                          <a:rPr lang="en-AU" sz="2800" b="0" i="1" dirty="0" smtClean="0">
                            <a:latin typeface="Cambria Math" panose="02040503050406030204" pitchFamily="18" charset="0"/>
                          </a:rPr>
                          <m:t>𝑥</m:t>
                        </m:r>
                        <m:r>
                          <a:rPr lang="en-AU" sz="2800" b="0" i="1" dirty="0" smtClean="0">
                            <a:latin typeface="Cambria Math" panose="02040503050406030204" pitchFamily="18" charset="0"/>
                          </a:rPr>
                          <m:t>)</m:t>
                        </m:r>
                      </m:e>
                    </m:func>
                  </m:oMath>
                </a14:m>
                <a:endParaRPr lang="en-AU" sz="2800" i="1" dirty="0"/>
              </a:p>
              <a:p>
                <a:pPr algn="ctr">
                  <a:lnSpc>
                    <a:spcPct val="150000"/>
                  </a:lnSpc>
                </a:pPr>
                <a14:m>
                  <m:oMath xmlns:m="http://schemas.openxmlformats.org/officeDocument/2006/math">
                    <m:r>
                      <a:rPr lang="en-AU" sz="2800" i="1">
                        <a:latin typeface="Cambria Math" panose="02040503050406030204" pitchFamily="18" charset="0"/>
                      </a:rPr>
                      <m:t>𝑦</m:t>
                    </m:r>
                    <m:r>
                      <a:rPr lang="en-AU" sz="2800" i="1">
                        <a:latin typeface="Cambria Math" panose="02040503050406030204" pitchFamily="18" charset="0"/>
                      </a:rPr>
                      <m:t>=</m:t>
                    </m:r>
                    <m:func>
                      <m:funcPr>
                        <m:ctrlPr>
                          <a:rPr lang="en-AU" sz="2800" i="1">
                            <a:latin typeface="Cambria Math" panose="02040503050406030204" pitchFamily="18" charset="0"/>
                          </a:rPr>
                        </m:ctrlPr>
                      </m:funcPr>
                      <m:fName>
                        <m:r>
                          <m:rPr>
                            <m:sty m:val="p"/>
                          </m:rPr>
                          <a:rPr lang="en-AU" sz="2800" b="0" i="0" smtClean="0">
                            <a:latin typeface="Cambria Math" panose="02040503050406030204" pitchFamily="18" charset="0"/>
                          </a:rPr>
                          <m:t>cos</m:t>
                        </m:r>
                      </m:fName>
                      <m:e>
                        <m:r>
                          <a:rPr lang="en-AU" sz="2800" i="1">
                            <a:latin typeface="Cambria Math" panose="02040503050406030204" pitchFamily="18" charset="0"/>
                          </a:rPr>
                          <m:t>𝑓</m:t>
                        </m:r>
                        <m:r>
                          <a:rPr lang="en-AU" sz="2800" i="1">
                            <a:latin typeface="Cambria Math" panose="02040503050406030204" pitchFamily="18" charset="0"/>
                          </a:rPr>
                          <m:t>(</m:t>
                        </m:r>
                        <m:r>
                          <a:rPr lang="en-AU" sz="2800" i="1">
                            <a:latin typeface="Cambria Math" panose="02040503050406030204" pitchFamily="18" charset="0"/>
                          </a:rPr>
                          <m:t>𝑥</m:t>
                        </m:r>
                        <m:r>
                          <a:rPr lang="en-AU" sz="2800" i="1">
                            <a:latin typeface="Cambria Math" panose="02040503050406030204" pitchFamily="18" charset="0"/>
                          </a:rPr>
                          <m:t>)</m:t>
                        </m:r>
                      </m:e>
                    </m:func>
                  </m:oMath>
                </a14:m>
                <a:r>
                  <a:rPr lang="en-AU" sz="2800" i="1" dirty="0"/>
                  <a:t>       </a:t>
                </a:r>
                <a14:m>
                  <m:oMath xmlns:m="http://schemas.openxmlformats.org/officeDocument/2006/math">
                    <m:f>
                      <m:fPr>
                        <m:ctrlPr>
                          <a:rPr lang="en-AU" sz="2800" i="1" dirty="0">
                            <a:latin typeface="Cambria Math" panose="02040503050406030204" pitchFamily="18" charset="0"/>
                          </a:rPr>
                        </m:ctrlPr>
                      </m:fPr>
                      <m:num>
                        <m:r>
                          <a:rPr lang="en-AU" sz="2800" i="1" dirty="0">
                            <a:latin typeface="Cambria Math" panose="02040503050406030204" pitchFamily="18" charset="0"/>
                          </a:rPr>
                          <m:t>𝑑𝑦</m:t>
                        </m:r>
                      </m:num>
                      <m:den>
                        <m:r>
                          <a:rPr lang="en-AU" sz="2800" i="1" dirty="0">
                            <a:latin typeface="Cambria Math" panose="02040503050406030204" pitchFamily="18" charset="0"/>
                          </a:rPr>
                          <m:t>𝑑𝑥</m:t>
                        </m:r>
                      </m:den>
                    </m:f>
                    <m:r>
                      <a:rPr lang="en-AU" sz="2800" i="1" dirty="0">
                        <a:latin typeface="Cambria Math" panose="02040503050406030204" pitchFamily="18" charset="0"/>
                      </a:rPr>
                      <m:t>=</m:t>
                    </m:r>
                    <m:r>
                      <a:rPr lang="en-AU" sz="2800" b="0" i="1" dirty="0" smtClean="0">
                        <a:latin typeface="Cambria Math" panose="02040503050406030204" pitchFamily="18" charset="0"/>
                      </a:rPr>
                      <m:t>−</m:t>
                    </m:r>
                    <m:sSup>
                      <m:sSupPr>
                        <m:ctrlPr>
                          <a:rPr lang="en-AU" sz="2800" i="1" dirty="0">
                            <a:latin typeface="Cambria Math" panose="02040503050406030204" pitchFamily="18" charset="0"/>
                          </a:rPr>
                        </m:ctrlPr>
                      </m:sSupPr>
                      <m:e>
                        <m:r>
                          <a:rPr lang="en-AU" sz="2800" i="1" dirty="0">
                            <a:latin typeface="Cambria Math" panose="02040503050406030204" pitchFamily="18" charset="0"/>
                          </a:rPr>
                          <m:t>𝑓</m:t>
                        </m:r>
                      </m:e>
                      <m:sup>
                        <m:r>
                          <a:rPr lang="en-AU" sz="2800" i="1" dirty="0">
                            <a:latin typeface="Cambria Math" panose="02040503050406030204" pitchFamily="18" charset="0"/>
                          </a:rPr>
                          <m:t>′</m:t>
                        </m:r>
                      </m:sup>
                    </m:sSup>
                    <m:d>
                      <m:dPr>
                        <m:ctrlPr>
                          <a:rPr lang="en-AU" sz="2800" i="1" dirty="0">
                            <a:latin typeface="Cambria Math" panose="02040503050406030204" pitchFamily="18" charset="0"/>
                          </a:rPr>
                        </m:ctrlPr>
                      </m:dPr>
                      <m:e>
                        <m:r>
                          <a:rPr lang="en-AU" sz="2800" i="1" dirty="0">
                            <a:latin typeface="Cambria Math" panose="02040503050406030204" pitchFamily="18" charset="0"/>
                          </a:rPr>
                          <m:t>𝑥</m:t>
                        </m:r>
                      </m:e>
                    </m:d>
                    <m:func>
                      <m:funcPr>
                        <m:ctrlPr>
                          <a:rPr lang="en-AU" sz="2800" i="1" dirty="0">
                            <a:latin typeface="Cambria Math" panose="02040503050406030204" pitchFamily="18" charset="0"/>
                          </a:rPr>
                        </m:ctrlPr>
                      </m:funcPr>
                      <m:fName>
                        <m:r>
                          <m:rPr>
                            <m:sty m:val="p"/>
                          </m:rPr>
                          <a:rPr lang="en-AU" sz="2800" b="0" i="0" dirty="0" smtClean="0">
                            <a:latin typeface="Cambria Math" panose="02040503050406030204" pitchFamily="18" charset="0"/>
                          </a:rPr>
                          <m:t>sin</m:t>
                        </m:r>
                      </m:fName>
                      <m:e>
                        <m:r>
                          <a:rPr lang="en-AU" sz="2800" i="1" dirty="0">
                            <a:latin typeface="Cambria Math" panose="02040503050406030204" pitchFamily="18" charset="0"/>
                          </a:rPr>
                          <m:t>𝑓</m:t>
                        </m:r>
                        <m:r>
                          <a:rPr lang="en-AU" sz="2800" i="1" dirty="0">
                            <a:latin typeface="Cambria Math" panose="02040503050406030204" pitchFamily="18" charset="0"/>
                          </a:rPr>
                          <m:t>(</m:t>
                        </m:r>
                        <m:r>
                          <a:rPr lang="en-AU" sz="2800" i="1" dirty="0">
                            <a:latin typeface="Cambria Math" panose="02040503050406030204" pitchFamily="18" charset="0"/>
                          </a:rPr>
                          <m:t>𝑥</m:t>
                        </m:r>
                        <m:r>
                          <a:rPr lang="en-AU" sz="2800" i="1" dirty="0">
                            <a:latin typeface="Cambria Math" panose="02040503050406030204" pitchFamily="18" charset="0"/>
                          </a:rPr>
                          <m:t>)</m:t>
                        </m:r>
                      </m:e>
                    </m:func>
                  </m:oMath>
                </a14:m>
                <a:endParaRPr lang="en-AU" sz="2800" i="1" dirty="0"/>
              </a:p>
              <a:p>
                <a:pPr algn="ctr">
                  <a:lnSpc>
                    <a:spcPct val="150000"/>
                  </a:lnSpc>
                </a:pPr>
                <a:endParaRPr lang="en-AU" sz="2800" i="1" dirty="0"/>
              </a:p>
              <a:p>
                <a:pPr algn="ctr">
                  <a:lnSpc>
                    <a:spcPct val="150000"/>
                  </a:lnSpc>
                </a:pPr>
                <a:endParaRPr lang="en-AU" sz="2800" i="1" dirty="0"/>
              </a:p>
            </p:txBody>
          </p:sp>
        </mc:Choice>
        <mc:Fallback xmlns="">
          <p:sp>
            <p:nvSpPr>
              <p:cNvPr id="6" name="TextBox 5">
                <a:extLst>
                  <a:ext uri="{FF2B5EF4-FFF2-40B4-BE49-F238E27FC236}">
                    <a16:creationId xmlns:a16="http://schemas.microsoft.com/office/drawing/2014/main" id="{34574E3D-2D01-E292-302D-A79F8779E149}"/>
                  </a:ext>
                </a:extLst>
              </p:cNvPr>
              <p:cNvSpPr txBox="1">
                <a:spLocks noRot="1" noChangeAspect="1" noMove="1" noResize="1" noEditPoints="1" noAdjustHandles="1" noChangeArrowheads="1" noChangeShapeType="1" noTextEdit="1"/>
              </p:cNvSpPr>
              <p:nvPr/>
            </p:nvSpPr>
            <p:spPr>
              <a:xfrm>
                <a:off x="709127" y="3132744"/>
                <a:ext cx="6288832" cy="1828800"/>
              </a:xfrm>
              <a:prstGeom prst="rect">
                <a:avLst/>
              </a:prstGeom>
              <a:blipFill>
                <a:blip r:embed="rId3"/>
                <a:stretch>
                  <a:fillRect/>
                </a:stretch>
              </a:blipFill>
              <a:ln w="38100">
                <a:solidFill>
                  <a:schemeClr val="accent2"/>
                </a:solidFill>
              </a:ln>
            </p:spPr>
            <p:txBody>
              <a:bodyPr/>
              <a:lstStyle/>
              <a:p>
                <a:r>
                  <a:rPr lang="en-US">
                    <a:noFill/>
                  </a:rPr>
                  <a:t> </a:t>
                </a:r>
              </a:p>
            </p:txBody>
          </p:sp>
        </mc:Fallback>
      </mc:AlternateContent>
      <p:pic>
        <p:nvPicPr>
          <p:cNvPr id="8" name="Picture 7" descr="screenshot of page 2 of the mathematics advanced hsc reference sheet">
            <a:extLst>
              <a:ext uri="{FF2B5EF4-FFF2-40B4-BE49-F238E27FC236}">
                <a16:creationId xmlns:a16="http://schemas.microsoft.com/office/drawing/2014/main" id="{9B9E88CF-CF82-EB55-F9C1-8D1913BB3DA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29202" y="360000"/>
            <a:ext cx="4218852" cy="6014921"/>
          </a:xfrm>
          <a:prstGeom prst="rect">
            <a:avLst/>
          </a:prstGeom>
        </p:spPr>
      </p:pic>
      <p:sp>
        <p:nvSpPr>
          <p:cNvPr id="2" name="Slide Number Placeholder 1">
            <a:extLst>
              <a:ext uri="{FF2B5EF4-FFF2-40B4-BE49-F238E27FC236}">
                <a16:creationId xmlns:a16="http://schemas.microsoft.com/office/drawing/2014/main" id="{AC005CC3-3F72-FC7B-FED1-20353AC269AD}"/>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04587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EDCA-A42E-CF03-6701-5C5ED3A82F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9B2B39-47C4-E80F-CB21-E75AC9255175}"/>
              </a:ext>
            </a:extLst>
          </p:cNvPr>
          <p:cNvSpPr>
            <a:spLocks noGrp="1"/>
          </p:cNvSpPr>
          <p:nvPr>
            <p:ph type="title"/>
          </p:nvPr>
        </p:nvSpPr>
        <p:spPr/>
        <p:txBody>
          <a:bodyPr/>
          <a:lstStyle/>
          <a:p>
            <a:r>
              <a:rPr lang="en-AU" dirty="0"/>
              <a:t>Differentiating using the formula (1)</a:t>
            </a:r>
            <a:endParaRPr lang="en-AU" dirty="0">
              <a:latin typeface="+mj-lt"/>
            </a:endParaRPr>
          </a:p>
        </p:txBody>
      </p:sp>
      <p:sp>
        <p:nvSpPr>
          <p:cNvPr id="13" name="Text Placeholder 12">
            <a:extLst>
              <a:ext uri="{FF2B5EF4-FFF2-40B4-BE49-F238E27FC236}">
                <a16:creationId xmlns:a16="http://schemas.microsoft.com/office/drawing/2014/main" id="{DF7EDB73-B0E2-26DD-EDF2-63A50983D6CF}"/>
              </a:ext>
            </a:extLst>
          </p:cNvPr>
          <p:cNvSpPr>
            <a:spLocks noGrp="1"/>
          </p:cNvSpPr>
          <p:nvPr>
            <p:ph type="body" sz="quarter" idx="18"/>
          </p:nvPr>
        </p:nvSpPr>
        <p:spPr>
          <a:xfrm>
            <a:off x="360000" y="982520"/>
            <a:ext cx="11483998" cy="356423"/>
          </a:xfrm>
        </p:spPr>
        <p:txBody>
          <a:bodyPr/>
          <a:lstStyle/>
          <a:p>
            <a:r>
              <a:rPr lang="en-AU" dirty="0"/>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9703221-E20C-5333-E56E-EA4EF3CB7FAD}"/>
                  </a:ext>
                </a:extLst>
              </p:cNvPr>
              <p:cNvSpPr>
                <a:spLocks noGrp="1"/>
              </p:cNvSpPr>
              <p:nvPr>
                <p:ph type="body" sz="quarter" idx="17"/>
              </p:nvPr>
            </p:nvSpPr>
            <p:spPr/>
            <p:txBody>
              <a:bodyPr/>
              <a:lstStyle/>
              <a:p>
                <a:r>
                  <a:rPr lang="en-AU" dirty="0">
                    <a:latin typeface="+mn-lt"/>
                  </a:rPr>
                  <a:t>Find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oMath>
                </a14:m>
                <a:r>
                  <a:rPr lang="en-AU" dirty="0">
                    <a:latin typeface="+mn-lt"/>
                  </a:rPr>
                  <a:t> 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𝜋</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d>
                      </m:e>
                    </m:func>
                  </m:oMath>
                </a14:m>
                <a:endParaRPr lang="en-AU" b="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59703221-E20C-5333-E56E-EA4EF3CB7FA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165D9A5-4A5E-2DA0-942F-8D271F2F4D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9221995B-4E9C-020D-B52E-1832072BD0BA}"/>
                  </a:ext>
                </a:extLst>
              </p:cNvPr>
              <p:cNvSpPr txBox="1">
                <a:spLocks/>
              </p:cNvSpPr>
              <p:nvPr/>
            </p:nvSpPr>
            <p:spPr>
              <a:xfrm>
                <a:off x="4406077" y="2477679"/>
                <a:ext cx="4548251" cy="40486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=−2</m:t>
                      </m:r>
                      <m:r>
                        <a:rPr lang="en-AU" b="0" i="1" smtClean="0">
                          <a:latin typeface="Cambria Math" panose="02040503050406030204" pitchFamily="18" charset="0"/>
                        </a:rPr>
                        <m:t>𝑥</m:t>
                      </m:r>
                    </m:oMath>
                  </m:oMathPara>
                </a14:m>
                <a:endParaRPr lang="en-AU" dirty="0">
                  <a:latin typeface="+mn-lt"/>
                </a:endParaRPr>
              </a:p>
              <a:p>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𝜋</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d>
                        </m:e>
                      </m:func>
                    </m:oMath>
                  </m:oMathPara>
                </a14:m>
                <a:endParaRPr lang="en-AU" dirty="0">
                  <a:latin typeface="+mn-lt"/>
                </a:endParaRPr>
              </a:p>
            </p:txBody>
          </p:sp>
        </mc:Choice>
        <mc:Fallback xmlns="">
          <p:sp>
            <p:nvSpPr>
              <p:cNvPr id="9" name="Text Placeholder 11">
                <a:extLst>
                  <a:ext uri="{FF2B5EF4-FFF2-40B4-BE49-F238E27FC236}">
                    <a16:creationId xmlns:a16="http://schemas.microsoft.com/office/drawing/2014/main" id="{9221995B-4E9C-020D-B52E-1832072BD0BA}"/>
                  </a:ext>
                </a:extLst>
              </p:cNvPr>
              <p:cNvSpPr txBox="1">
                <a:spLocks noRot="1" noChangeAspect="1" noMove="1" noResize="1" noEditPoints="1" noAdjustHandles="1" noChangeArrowheads="1" noChangeShapeType="1" noTextEdit="1"/>
              </p:cNvSpPr>
              <p:nvPr/>
            </p:nvSpPr>
            <p:spPr>
              <a:xfrm>
                <a:off x="4406077" y="2477679"/>
                <a:ext cx="4548251" cy="4048600"/>
              </a:xfrm>
              <a:prstGeom prst="rect">
                <a:avLst/>
              </a:prstGeom>
              <a:blipFill>
                <a:blip r:embed="rId4"/>
                <a:stretch>
                  <a:fillRect l="-1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EAFFB53B-8DB7-2784-D66B-8960B9F2117E}"/>
                  </a:ext>
                </a:extLst>
              </p:cNvPr>
              <p:cNvSpPr/>
              <p:nvPr/>
            </p:nvSpPr>
            <p:spPr>
              <a:xfrm>
                <a:off x="360000" y="2885704"/>
                <a:ext cx="3355875" cy="650174"/>
              </a:xfrm>
              <a:prstGeom prst="wedgeRoundRectCallout">
                <a:avLst>
                  <a:gd name="adj1" fmla="val 63132"/>
                  <a:gd name="adj2" fmla="val 893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do we determine </a:t>
                </a:r>
                <a14:m>
                  <m:oMath xmlns:m="http://schemas.openxmlformats.org/officeDocument/2006/math">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 </a:t>
                </a:r>
              </a:p>
            </p:txBody>
          </p:sp>
        </mc:Choice>
        <mc:Fallback xmlns="">
          <p:sp>
            <p:nvSpPr>
              <p:cNvPr id="2" name="Speech Bubble: Rectangle with Corners Rounded 1">
                <a:extLst>
                  <a:ext uri="{FF2B5EF4-FFF2-40B4-BE49-F238E27FC236}">
                    <a16:creationId xmlns:a16="http://schemas.microsoft.com/office/drawing/2014/main" id="{EAFFB53B-8DB7-2784-D66B-8960B9F2117E}"/>
                  </a:ext>
                </a:extLst>
              </p:cNvPr>
              <p:cNvSpPr>
                <a:spLocks noRot="1" noChangeAspect="1" noMove="1" noResize="1" noEditPoints="1" noAdjustHandles="1" noChangeArrowheads="1" noChangeShapeType="1" noTextEdit="1"/>
              </p:cNvSpPr>
              <p:nvPr/>
            </p:nvSpPr>
            <p:spPr>
              <a:xfrm>
                <a:off x="360000" y="2885704"/>
                <a:ext cx="3355875" cy="650174"/>
              </a:xfrm>
              <a:prstGeom prst="wedgeRoundRectCallout">
                <a:avLst>
                  <a:gd name="adj1" fmla="val 63132"/>
                  <a:gd name="adj2" fmla="val 89312"/>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10D40276-C65E-7425-C904-E976ADA5E2EE}"/>
                  </a:ext>
                </a:extLst>
              </p:cNvPr>
              <p:cNvSpPr/>
              <p:nvPr/>
            </p:nvSpPr>
            <p:spPr>
              <a:xfrm>
                <a:off x="8598042" y="3578982"/>
                <a:ext cx="3097001" cy="800513"/>
              </a:xfrm>
              <a:prstGeom prst="wedgeRoundRectCallout">
                <a:avLst>
                  <a:gd name="adj1" fmla="val -64266"/>
                  <a:gd name="adj2" fmla="val -316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happened to </a:t>
                </a:r>
                <a14:m>
                  <m:oMath xmlns:m="http://schemas.openxmlformats.org/officeDocument/2006/math">
                    <m:r>
                      <a:rPr lang="en-AU" sz="1800" b="0" i="1" smtClean="0">
                        <a:latin typeface="Cambria Math" panose="02040503050406030204" pitchFamily="18" charset="0"/>
                      </a:rPr>
                      <m:t>𝜋</m:t>
                    </m:r>
                  </m:oMath>
                </a14:m>
                <a:r>
                  <a:rPr lang="en-AU" sz="1800" dirty="0"/>
                  <a:t>?</a:t>
                </a:r>
              </a:p>
            </p:txBody>
          </p:sp>
        </mc:Choice>
        <mc:Fallback xmlns="">
          <p:sp>
            <p:nvSpPr>
              <p:cNvPr id="5" name="Speech Bubble: Rectangle with Corners Rounded 4">
                <a:extLst>
                  <a:ext uri="{FF2B5EF4-FFF2-40B4-BE49-F238E27FC236}">
                    <a16:creationId xmlns:a16="http://schemas.microsoft.com/office/drawing/2014/main" id="{10D40276-C65E-7425-C904-E976ADA5E2EE}"/>
                  </a:ext>
                </a:extLst>
              </p:cNvPr>
              <p:cNvSpPr>
                <a:spLocks noRot="1" noChangeAspect="1" noMove="1" noResize="1" noEditPoints="1" noAdjustHandles="1" noChangeArrowheads="1" noChangeShapeType="1" noTextEdit="1"/>
              </p:cNvSpPr>
              <p:nvPr/>
            </p:nvSpPr>
            <p:spPr>
              <a:xfrm>
                <a:off x="8598042" y="3578982"/>
                <a:ext cx="3097001" cy="800513"/>
              </a:xfrm>
              <a:prstGeom prst="wedgeRoundRectCallout">
                <a:avLst>
                  <a:gd name="adj1" fmla="val -64266"/>
                  <a:gd name="adj2" fmla="val -31640"/>
                  <a:gd name="adj3" fmla="val 16667"/>
                </a:avLst>
              </a:prstGeom>
              <a:blipFill>
                <a:blip r:embed="rId6"/>
                <a:stretch>
                  <a:fillRect/>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5C4D01AD-355C-D472-B9CA-1E5AAB5B1641}"/>
              </a:ext>
            </a:extLst>
          </p:cNvPr>
          <p:cNvSpPr/>
          <p:nvPr/>
        </p:nvSpPr>
        <p:spPr>
          <a:xfrm>
            <a:off x="6342570" y="5388465"/>
            <a:ext cx="3097001" cy="974029"/>
          </a:xfrm>
          <a:prstGeom prst="wedgeRoundRectCallout">
            <a:avLst>
              <a:gd name="adj1" fmla="val -84468"/>
              <a:gd name="adj2" fmla="val -925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happened to the negative sign?</a:t>
            </a:r>
          </a:p>
        </p:txBody>
      </p:sp>
    </p:spTree>
    <p:extLst>
      <p:ext uri="{BB962C8B-B14F-4D97-AF65-F5344CB8AC3E}">
        <p14:creationId xmlns:p14="http://schemas.microsoft.com/office/powerpoint/2010/main" val="403367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57D8-E892-8173-B26D-6DA4FA34FA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7B5E17-43C7-3968-0D14-70FA208D1389}"/>
              </a:ext>
            </a:extLst>
          </p:cNvPr>
          <p:cNvSpPr>
            <a:spLocks noGrp="1"/>
          </p:cNvSpPr>
          <p:nvPr>
            <p:ph type="title"/>
          </p:nvPr>
        </p:nvSpPr>
        <p:spPr/>
        <p:txBody>
          <a:bodyPr/>
          <a:lstStyle/>
          <a:p>
            <a:r>
              <a:rPr lang="en-AU" dirty="0"/>
              <a:t>Differentiating using the formula (2)</a:t>
            </a:r>
            <a:endParaRPr lang="en-AU" dirty="0">
              <a:latin typeface="+mj-lt"/>
            </a:endParaRPr>
          </a:p>
        </p:txBody>
      </p:sp>
      <p:sp>
        <p:nvSpPr>
          <p:cNvPr id="13" name="Text Placeholder 12">
            <a:extLst>
              <a:ext uri="{FF2B5EF4-FFF2-40B4-BE49-F238E27FC236}">
                <a16:creationId xmlns:a16="http://schemas.microsoft.com/office/drawing/2014/main" id="{99906321-2624-C86D-79EC-0DF8AD6FAC3F}"/>
              </a:ext>
            </a:extLst>
          </p:cNvPr>
          <p:cNvSpPr>
            <a:spLocks noGrp="1"/>
          </p:cNvSpPr>
          <p:nvPr>
            <p:ph type="body" sz="quarter" idx="18"/>
          </p:nvPr>
        </p:nvSpPr>
        <p:spPr>
          <a:xfrm>
            <a:off x="360000" y="982520"/>
            <a:ext cx="11483998" cy="356423"/>
          </a:xfrm>
        </p:spPr>
        <p:txBody>
          <a:bodyPr/>
          <a:lstStyle/>
          <a:p>
            <a:r>
              <a:rPr lang="en-AU" dirty="0"/>
              <a:t>Your turn – Question 1</a:t>
            </a:r>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58BD58E-3CE5-226F-2AA3-F27ECD8CD29F}"/>
                  </a:ext>
                </a:extLst>
              </p:cNvPr>
              <p:cNvSpPr>
                <a:spLocks noGrp="1"/>
              </p:cNvSpPr>
              <p:nvPr>
                <p:ph type="body" sz="quarter" idx="17"/>
              </p:nvPr>
            </p:nvSpPr>
            <p:spPr/>
            <p:txBody>
              <a:bodyPr/>
              <a:lstStyle/>
              <a:p>
                <a:r>
                  <a:rPr lang="en-AU" dirty="0">
                    <a:latin typeface="+mn-lt"/>
                  </a:rPr>
                  <a:t>Find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oMath>
                </a14:m>
                <a:r>
                  <a:rPr lang="en-AU" dirty="0">
                    <a:latin typeface="+mn-lt"/>
                  </a:rPr>
                  <a:t> 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a:rPr lang="en-AU" b="0" i="0" smtClean="0">
                            <a:latin typeface="Cambria Math" panose="02040503050406030204" pitchFamily="18" charset="0"/>
                          </a:rPr>
                          <m:t>2</m:t>
                        </m:r>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oMath>
                </a14:m>
                <a:endParaRPr lang="en-AU" b="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158BD58E-3CE5-226F-2AA3-F27ECD8CD29F}"/>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50B2454D-EE7E-1DAF-851A-06E910D85E76}"/>
                  </a:ext>
                </a:extLst>
              </p:cNvPr>
              <p:cNvSpPr txBox="1">
                <a:spLocks/>
              </p:cNvSpPr>
              <p:nvPr/>
            </p:nvSpPr>
            <p:spPr>
              <a:xfrm>
                <a:off x="4417622" y="2396861"/>
                <a:ext cx="4548251" cy="40486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func>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m:oMathPara>
                </a14:m>
                <a:endParaRPr lang="en-AU" dirty="0">
                  <a:latin typeface="+mn-lt"/>
                </a:endParaRPr>
              </a:p>
              <a:p>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2</m:t>
                                  </m:r>
                                </m:den>
                              </m:f>
                            </m:e>
                          </m:d>
                        </m:e>
                      </m:func>
                    </m:oMath>
                  </m:oMathPara>
                </a14:m>
                <a:endParaRPr lang="en-AU" dirty="0">
                  <a:latin typeface="+mn-lt"/>
                </a:endParaRPr>
              </a:p>
            </p:txBody>
          </p:sp>
        </mc:Choice>
        <mc:Fallback xmlns="">
          <p:sp>
            <p:nvSpPr>
              <p:cNvPr id="9" name="Text Placeholder 11">
                <a:extLst>
                  <a:ext uri="{FF2B5EF4-FFF2-40B4-BE49-F238E27FC236}">
                    <a16:creationId xmlns:a16="http://schemas.microsoft.com/office/drawing/2014/main" id="{50B2454D-EE7E-1DAF-851A-06E910D85E76}"/>
                  </a:ext>
                </a:extLst>
              </p:cNvPr>
              <p:cNvSpPr txBox="1">
                <a:spLocks noRot="1" noChangeAspect="1" noMove="1" noResize="1" noEditPoints="1" noAdjustHandles="1" noChangeArrowheads="1" noChangeShapeType="1" noTextEdit="1"/>
              </p:cNvSpPr>
              <p:nvPr/>
            </p:nvSpPr>
            <p:spPr>
              <a:xfrm>
                <a:off x="4417622" y="2396861"/>
                <a:ext cx="4548251" cy="4048600"/>
              </a:xfrm>
              <a:prstGeom prst="rect">
                <a:avLst/>
              </a:prstGeom>
              <a:blipFill>
                <a:blip r:embed="rId4"/>
                <a:stretch>
                  <a:fillRect l="-13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2A2168F-C32A-B62D-618A-FCE70CE91E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63716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4849-F09F-773D-92B9-9046E092C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B7E789-A17D-0BB0-B3EC-E539149A46DA}"/>
              </a:ext>
            </a:extLst>
          </p:cNvPr>
          <p:cNvSpPr>
            <a:spLocks noGrp="1"/>
          </p:cNvSpPr>
          <p:nvPr>
            <p:ph type="title"/>
          </p:nvPr>
        </p:nvSpPr>
        <p:spPr/>
        <p:txBody>
          <a:bodyPr/>
          <a:lstStyle/>
          <a:p>
            <a:r>
              <a:rPr lang="en-AU" dirty="0"/>
              <a:t>Differentiating using rules (1)</a:t>
            </a:r>
            <a:endParaRPr lang="en-AU" dirty="0">
              <a:latin typeface="+mj-lt"/>
            </a:endParaRPr>
          </a:p>
        </p:txBody>
      </p:sp>
      <p:sp>
        <p:nvSpPr>
          <p:cNvPr id="13" name="Text Placeholder 12">
            <a:extLst>
              <a:ext uri="{FF2B5EF4-FFF2-40B4-BE49-F238E27FC236}">
                <a16:creationId xmlns:a16="http://schemas.microsoft.com/office/drawing/2014/main" id="{616A78E3-CF5F-18CB-61C7-0FA7955A3D8A}"/>
              </a:ext>
            </a:extLst>
          </p:cNvPr>
          <p:cNvSpPr>
            <a:spLocks noGrp="1"/>
          </p:cNvSpPr>
          <p:nvPr>
            <p:ph type="body" sz="quarter" idx="18"/>
          </p:nvPr>
        </p:nvSpPr>
        <p:spPr>
          <a:xfrm>
            <a:off x="360000" y="982520"/>
            <a:ext cx="11483998" cy="356423"/>
          </a:xfrm>
        </p:spPr>
        <p:txBody>
          <a:bodyPr/>
          <a:lstStyle/>
          <a:p>
            <a:r>
              <a:rPr lang="en-AU" dirty="0"/>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D8C0B28-DDD5-C059-EA6E-45C4F2B2F595}"/>
                  </a:ext>
                </a:extLst>
              </p:cNvPr>
              <p:cNvSpPr>
                <a:spLocks noGrp="1"/>
              </p:cNvSpPr>
              <p:nvPr>
                <p:ph type="body" sz="quarter" idx="17"/>
              </p:nvPr>
            </p:nvSpPr>
            <p:spPr/>
            <p:txBody>
              <a:bodyPr/>
              <a:lstStyle/>
              <a:p>
                <a:r>
                  <a:rPr lang="en-AU" b="1" dirty="0">
                    <a:latin typeface="+mn-lt"/>
                  </a:rPr>
                  <a:t>Find </a:t>
                </a:r>
                <a14:m>
                  <m:oMath xmlns:m="http://schemas.openxmlformats.org/officeDocument/2006/math">
                    <m:f>
                      <m:fPr>
                        <m:ctrlPr>
                          <a:rPr lang="en-AU" b="1" i="1" smtClean="0">
                            <a:latin typeface="Cambria Math" panose="02040503050406030204" pitchFamily="18" charset="0"/>
                          </a:rPr>
                        </m:ctrlPr>
                      </m:fPr>
                      <m:num>
                        <m:r>
                          <a:rPr lang="en-AU" b="1" i="1" smtClean="0">
                            <a:latin typeface="Cambria Math" panose="02040503050406030204" pitchFamily="18" charset="0"/>
                          </a:rPr>
                          <m:t>𝒅𝒚</m:t>
                        </m:r>
                      </m:num>
                      <m:den>
                        <m:r>
                          <a:rPr lang="en-AU" b="1" i="1" smtClean="0">
                            <a:latin typeface="Cambria Math" panose="02040503050406030204" pitchFamily="18" charset="0"/>
                          </a:rPr>
                          <m:t>𝒅𝒙</m:t>
                        </m:r>
                      </m:den>
                    </m:f>
                  </m:oMath>
                </a14:m>
                <a:r>
                  <a:rPr lang="en-AU" b="1" dirty="0">
                    <a:latin typeface="+mn-lt"/>
                  </a:rPr>
                  <a:t> if </a:t>
                </a:r>
                <a14:m>
                  <m:oMath xmlns:m="http://schemas.openxmlformats.org/officeDocument/2006/math">
                    <m:r>
                      <a:rPr lang="en-AU" b="1" i="1" smtClean="0">
                        <a:latin typeface="Cambria Math" panose="02040503050406030204" pitchFamily="18" charset="0"/>
                      </a:rPr>
                      <m:t>𝒚</m:t>
                    </m:r>
                    <m:r>
                      <a:rPr lang="en-AU" b="1" i="1" smtClean="0">
                        <a:latin typeface="Cambria Math" panose="02040503050406030204" pitchFamily="18" charset="0"/>
                      </a:rPr>
                      <m:t>=</m:t>
                    </m:r>
                    <m:sSup>
                      <m:sSupPr>
                        <m:ctrlPr>
                          <a:rPr lang="en-AU" b="1" i="1" smtClean="0">
                            <a:latin typeface="Cambria Math" panose="02040503050406030204" pitchFamily="18" charset="0"/>
                          </a:rPr>
                        </m:ctrlPr>
                      </m:sSupPr>
                      <m:e>
                        <m:r>
                          <a:rPr lang="en-AU" b="1" i="1" smtClean="0">
                            <a:latin typeface="Cambria Math" panose="02040503050406030204" pitchFamily="18" charset="0"/>
                          </a:rPr>
                          <m:t>𝒆</m:t>
                        </m:r>
                      </m:e>
                      <m:sup>
                        <m:r>
                          <a:rPr lang="en-AU" b="1" i="1" smtClean="0">
                            <a:latin typeface="Cambria Math" panose="02040503050406030204" pitchFamily="18" charset="0"/>
                          </a:rPr>
                          <m:t>𝒙</m:t>
                        </m:r>
                      </m:sup>
                    </m:sSup>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𝐜𝐨𝐬</m:t>
                        </m:r>
                      </m:fName>
                      <m:e>
                        <m:f>
                          <m:fPr>
                            <m:ctrlPr>
                              <a:rPr lang="en-AU" b="1" i="1" smtClean="0">
                                <a:latin typeface="Cambria Math" panose="02040503050406030204" pitchFamily="18" charset="0"/>
                              </a:rPr>
                            </m:ctrlPr>
                          </m:fPr>
                          <m:num>
                            <m:r>
                              <a:rPr lang="en-AU" b="1" i="1" smtClean="0">
                                <a:latin typeface="Cambria Math" panose="02040503050406030204" pitchFamily="18" charset="0"/>
                              </a:rPr>
                              <m:t>𝟏</m:t>
                            </m:r>
                          </m:num>
                          <m:den>
                            <m:r>
                              <a:rPr lang="en-AU" b="1" i="1" smtClean="0">
                                <a:latin typeface="Cambria Math" panose="02040503050406030204" pitchFamily="18" charset="0"/>
                              </a:rPr>
                              <m:t>𝟐</m:t>
                            </m:r>
                          </m:den>
                        </m:f>
                        <m:r>
                          <a:rPr lang="en-AU" b="1" i="1" smtClean="0">
                            <a:latin typeface="Cambria Math" panose="02040503050406030204" pitchFamily="18" charset="0"/>
                          </a:rPr>
                          <m:t>𝒙</m:t>
                        </m:r>
                      </m:e>
                    </m:func>
                  </m:oMath>
                </a14:m>
                <a:endParaRPr lang="en-AU" b="1"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2D8C0B28-DDD5-C059-EA6E-45C4F2B2F595}"/>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AEB92724-D356-B4A1-FCA8-0AAA9FE1C3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18FD1FF2-3134-D595-6C88-8A10DD0E28B0}"/>
                  </a:ext>
                </a:extLst>
              </p:cNvPr>
              <p:cNvSpPr txBox="1">
                <a:spLocks/>
              </p:cNvSpPr>
              <p:nvPr/>
            </p:nvSpPr>
            <p:spPr>
              <a:xfrm>
                <a:off x="4198744" y="1415862"/>
                <a:ext cx="454825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i="1" smtClean="0">
                        <a:latin typeface="Cambria Math" panose="02040503050406030204" pitchFamily="18" charset="0"/>
                      </a:rPr>
                      <m:t>𝑢</m:t>
                    </m:r>
                    <m:r>
                      <a:rPr lang="en-AU"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𝑥</m:t>
                        </m:r>
                      </m:sup>
                    </m:sSup>
                    <m:r>
                      <a:rPr lang="en-AU" b="0" i="0" smtClean="0">
                        <a:latin typeface="Cambria Math" panose="02040503050406030204" pitchFamily="18" charset="0"/>
                      </a:rPr>
                      <m:t>,   </m:t>
                    </m:r>
                    <m:r>
                      <a:rPr lang="en-AU" b="0" i="1" smtClean="0">
                        <a:latin typeface="Cambria Math" panose="02040503050406030204" pitchFamily="18" charset="0"/>
                      </a:rPr>
                      <m:t>  </m:t>
                    </m:r>
                    <m:f>
                      <m:fPr>
                        <m:ctrlPr>
                          <a:rPr lang="en-AU" i="1" dirty="0">
                            <a:latin typeface="Cambria Math" panose="02040503050406030204" pitchFamily="18" charset="0"/>
                          </a:rPr>
                        </m:ctrlPr>
                      </m:fPr>
                      <m:num>
                        <m:r>
                          <a:rPr lang="en-AU" i="1" dirty="0">
                            <a:latin typeface="Cambria Math" panose="02040503050406030204" pitchFamily="18" charset="0"/>
                          </a:rPr>
                          <m:t>𝑑𝑢</m:t>
                        </m:r>
                      </m:num>
                      <m:den>
                        <m:r>
                          <a:rPr lang="en-AU" i="1" dirty="0">
                            <a:latin typeface="Cambria Math" panose="02040503050406030204" pitchFamily="18" charset="0"/>
                          </a:rPr>
                          <m:t>𝑑𝑥</m:t>
                        </m:r>
                      </m:den>
                    </m:f>
                    <m:r>
                      <a:rPr lang="en-AU" i="1" dirty="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𝑒</m:t>
                        </m:r>
                      </m:e>
                      <m:sup>
                        <m:r>
                          <a:rPr lang="en-AU" b="0" i="1" dirty="0" smtClean="0">
                            <a:latin typeface="Cambria Math" panose="02040503050406030204" pitchFamily="18" charset="0"/>
                          </a:rPr>
                          <m:t>𝑥</m:t>
                        </m:r>
                      </m:sup>
                    </m:sSup>
                  </m:oMath>
                </a14:m>
                <a:r>
                  <a:rPr lang="en-AU" dirty="0"/>
                  <a:t> </a:t>
                </a:r>
              </a:p>
              <a:p>
                <a14:m>
                  <m:oMath xmlns:m="http://schemas.openxmlformats.org/officeDocument/2006/math">
                    <m:r>
                      <a:rPr lang="en-AU" i="1">
                        <a:latin typeface="Cambria Math" panose="02040503050406030204" pitchFamily="18" charset="0"/>
                      </a:rPr>
                      <m:t>𝑣</m:t>
                    </m:r>
                    <m:r>
                      <a:rPr lang="en-AU" i="1">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e>
                    </m:func>
                    <m:r>
                      <a:rPr lang="en-AU" b="0" i="1" smtClean="0">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𝑑𝑣</m:t>
                        </m:r>
                      </m:num>
                      <m:den>
                        <m:r>
                          <a:rPr lang="en-AU" i="1">
                            <a:latin typeface="Cambria Math" panose="02040503050406030204" pitchFamily="18" charset="0"/>
                          </a:rPr>
                          <m:t>𝑑𝑥</m:t>
                        </m:r>
                      </m:den>
                    </m:f>
                    <m:r>
                      <a:rPr lang="en-AU" i="1">
                        <a:latin typeface="Cambria Math" panose="02040503050406030204" pitchFamily="18" charset="0"/>
                      </a:rPr>
                      <m:t>=</m:t>
                    </m:r>
                    <m:r>
                      <a:rPr lang="en-AU" b="0" i="0" smtClean="0">
                        <a:latin typeface="Cambria Math" panose="02040503050406030204" pitchFamily="18" charset="0"/>
                      </a:rPr>
                      <m:t>−</m:t>
                    </m:r>
                    <m:f>
                      <m:fPr>
                        <m:ctrlPr>
                          <a:rPr lang="en-AU" b="0" i="1" smtClean="0">
                            <a:latin typeface="Cambria Math" panose="02040503050406030204" pitchFamily="18" charset="0"/>
                          </a:rPr>
                        </m:ctrlPr>
                      </m:fPr>
                      <m:num>
                        <m:r>
                          <a:rPr lang="en-AU" b="0" i="0" smtClean="0">
                            <a:latin typeface="Cambria Math" panose="02040503050406030204" pitchFamily="18" charset="0"/>
                          </a:rPr>
                          <m:t>1</m:t>
                        </m:r>
                      </m:num>
                      <m:den>
                        <m:r>
                          <a:rPr lang="en-AU" b="0" i="0" smtClean="0">
                            <a:latin typeface="Cambria Math" panose="02040503050406030204" pitchFamily="18" charset="0"/>
                          </a:rPr>
                          <m:t>2</m:t>
                        </m:r>
                      </m:den>
                    </m:f>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e>
                    </m:func>
                  </m:oMath>
                </a14:m>
                <a:r>
                  <a:rPr lang="en-AU" dirty="0"/>
                  <a:t> </a:t>
                </a:r>
              </a:p>
              <a:p>
                <a:pPr algn="ctr">
                  <a:lnSpc>
                    <a:spcPct val="200000"/>
                  </a:lnSpc>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m:rPr>
                          <m:aln/>
                        </m:rPr>
                        <a:rPr lang="en-AU" i="1">
                          <a:latin typeface="Cambria Math" panose="02040503050406030204" pitchFamily="18" charset="0"/>
                        </a:rPr>
                        <m:t>=</m:t>
                      </m:r>
                      <m:r>
                        <a:rPr lang="en-AU" i="1">
                          <a:latin typeface="Cambria Math" panose="02040503050406030204" pitchFamily="18" charset="0"/>
                        </a:rPr>
                        <m:t>𝑢</m:t>
                      </m:r>
                      <m:f>
                        <m:fPr>
                          <m:ctrlPr>
                            <a:rPr lang="en-AU" i="1">
                              <a:latin typeface="Cambria Math" panose="02040503050406030204" pitchFamily="18" charset="0"/>
                            </a:rPr>
                          </m:ctrlPr>
                        </m:fPr>
                        <m:num>
                          <m:r>
                            <a:rPr lang="en-AU" i="1">
                              <a:latin typeface="Cambria Math" panose="02040503050406030204" pitchFamily="18" charset="0"/>
                            </a:rPr>
                            <m:t>𝑑𝑣</m:t>
                          </m:r>
                        </m:num>
                        <m:den>
                          <m:r>
                            <a:rPr lang="en-AU" i="1">
                              <a:latin typeface="Cambria Math" panose="02040503050406030204" pitchFamily="18" charset="0"/>
                            </a:rPr>
                            <m:t>𝑑𝑥</m:t>
                          </m:r>
                        </m:den>
                      </m:f>
                      <m:r>
                        <a:rPr lang="en-AU" i="1">
                          <a:latin typeface="Cambria Math" panose="02040503050406030204" pitchFamily="18" charset="0"/>
                        </a:rPr>
                        <m:t>+</m:t>
                      </m:r>
                      <m:r>
                        <a:rPr lang="en-AU" i="1">
                          <a:latin typeface="Cambria Math" panose="02040503050406030204" pitchFamily="18" charset="0"/>
                        </a:rPr>
                        <m:t>𝑣</m:t>
                      </m:r>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oMath>
                    <m:oMath xmlns:m="http://schemas.openxmlformats.org/officeDocument/2006/math">
                      <m:r>
                        <m:rPr>
                          <m:aln/>
                        </m:rPr>
                        <a:rPr lang="en-AU" i="1">
                          <a:latin typeface="Cambria Math" panose="02040503050406030204" pitchFamily="18" charset="0"/>
                        </a:rPr>
                        <m:t>=</m:t>
                      </m:r>
                      <m:sSup>
                        <m:sSupPr>
                          <m:ctrlPr>
                            <a:rPr lang="en-AU" i="1" dirty="0">
                              <a:latin typeface="Cambria Math" panose="02040503050406030204" pitchFamily="18" charset="0"/>
                            </a:rPr>
                          </m:ctrlPr>
                        </m:sSupPr>
                        <m:e>
                          <m:r>
                            <a:rPr lang="en-AU" i="1" dirty="0">
                              <a:latin typeface="Cambria Math" panose="02040503050406030204" pitchFamily="18" charset="0"/>
                            </a:rPr>
                            <m:t>𝑒</m:t>
                          </m:r>
                        </m:e>
                        <m:sup>
                          <m:r>
                            <a:rPr lang="en-AU" i="1" dirty="0">
                              <a:latin typeface="Cambria Math" panose="02040503050406030204" pitchFamily="18" charset="0"/>
                            </a:rPr>
                            <m:t>𝑥</m:t>
                          </m:r>
                        </m:sup>
                      </m:sSup>
                      <m:r>
                        <a:rPr lang="en-AU" i="1">
                          <a:latin typeface="Cambria Math" panose="02040503050406030204" pitchFamily="18" charset="0"/>
                        </a:rPr>
                        <m:t>×</m:t>
                      </m:r>
                      <m:r>
                        <a:rPr lang="en-AU">
                          <a:latin typeface="Cambria Math" panose="02040503050406030204" pitchFamily="18" charset="0"/>
                        </a:rPr>
                        <m:t>−</m:t>
                      </m:r>
                      <m:f>
                        <m:fPr>
                          <m:ctrlPr>
                            <a:rPr lang="en-AU" i="1">
                              <a:latin typeface="Cambria Math" panose="02040503050406030204" pitchFamily="18" charset="0"/>
                            </a:rPr>
                          </m:ctrlPr>
                        </m:fPr>
                        <m:num>
                          <m:r>
                            <a:rPr lang="en-AU">
                              <a:latin typeface="Cambria Math" panose="02040503050406030204" pitchFamily="18" charset="0"/>
                            </a:rPr>
                            <m:t>1</m:t>
                          </m:r>
                        </m:num>
                        <m:den>
                          <m:r>
                            <a:rPr lang="en-AU">
                              <a:latin typeface="Cambria Math" panose="02040503050406030204" pitchFamily="18" charset="0"/>
                            </a:rPr>
                            <m:t>2</m:t>
                          </m:r>
                        </m:den>
                      </m:f>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𝑥</m:t>
                          </m:r>
                        </m:e>
                      </m:func>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𝑥</m:t>
                          </m:r>
                        </m:sup>
                      </m:sSup>
                    </m:oMath>
                    <m:oMath xmlns:m="http://schemas.openxmlformats.org/officeDocument/2006/math">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𝑥</m:t>
                          </m:r>
                        </m:sup>
                      </m:sSup>
                      <m:d>
                        <m:dPr>
                          <m:ctrlPr>
                            <a:rPr lang="en-AU" i="1">
                              <a:latin typeface="Cambria Math" panose="02040503050406030204" pitchFamily="18" charset="0"/>
                            </a:rPr>
                          </m:ctrlPr>
                        </m:dPr>
                        <m:e>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e>
                          </m:func>
                        </m:e>
                      </m:d>
                    </m:oMath>
                  </m:oMathPara>
                </a14:m>
                <a:endParaRPr lang="en-AU" dirty="0">
                  <a:latin typeface="+mn-lt"/>
                </a:endParaRPr>
              </a:p>
            </p:txBody>
          </p:sp>
        </mc:Choice>
        <mc:Fallback xmlns="">
          <p:sp>
            <p:nvSpPr>
              <p:cNvPr id="9" name="Text Placeholder 11">
                <a:extLst>
                  <a:ext uri="{FF2B5EF4-FFF2-40B4-BE49-F238E27FC236}">
                    <a16:creationId xmlns:a16="http://schemas.microsoft.com/office/drawing/2014/main" id="{18FD1FF2-3134-D595-6C88-8A10DD0E28B0}"/>
                  </a:ext>
                </a:extLst>
              </p:cNvPr>
              <p:cNvSpPr txBox="1">
                <a:spLocks noRot="1" noChangeAspect="1" noMove="1" noResize="1" noEditPoints="1" noAdjustHandles="1" noChangeArrowheads="1" noChangeShapeType="1" noTextEdit="1"/>
              </p:cNvSpPr>
              <p:nvPr/>
            </p:nvSpPr>
            <p:spPr>
              <a:xfrm>
                <a:off x="4198744" y="1415862"/>
                <a:ext cx="4548251" cy="4807835"/>
              </a:xfrm>
              <a:prstGeom prst="rect">
                <a:avLst/>
              </a:prstGeom>
              <a:blipFill>
                <a:blip r:embed="rId4"/>
                <a:stretch>
                  <a:fillRect l="-134" b="-6464"/>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54B9659F-3309-FC8F-37A5-B2871A772E10}"/>
              </a:ext>
            </a:extLst>
          </p:cNvPr>
          <p:cNvSpPr/>
          <p:nvPr/>
        </p:nvSpPr>
        <p:spPr>
          <a:xfrm>
            <a:off x="7998687" y="3313181"/>
            <a:ext cx="3355875" cy="1013196"/>
          </a:xfrm>
          <a:prstGeom prst="wedgeRoundRectCallout">
            <a:avLst>
              <a:gd name="adj1" fmla="val -74620"/>
              <a:gd name="adj2" fmla="val -347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Which differentiation rules are being used?</a:t>
            </a:r>
          </a:p>
        </p:txBody>
      </p:sp>
      <p:sp>
        <p:nvSpPr>
          <p:cNvPr id="6" name="Speech Bubble: Rectangle with Corners Rounded 5">
            <a:extLst>
              <a:ext uri="{FF2B5EF4-FFF2-40B4-BE49-F238E27FC236}">
                <a16:creationId xmlns:a16="http://schemas.microsoft.com/office/drawing/2014/main" id="{B0038FF0-61F4-7760-0ED4-9A634B3677AA}"/>
              </a:ext>
            </a:extLst>
          </p:cNvPr>
          <p:cNvSpPr/>
          <p:nvPr/>
        </p:nvSpPr>
        <p:spPr>
          <a:xfrm>
            <a:off x="8386999" y="5442138"/>
            <a:ext cx="3097001" cy="974029"/>
          </a:xfrm>
          <a:prstGeom prst="wedgeRoundRectCallout">
            <a:avLst>
              <a:gd name="adj1" fmla="val -73231"/>
              <a:gd name="adj2" fmla="val 128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a:lnSpc>
                <a:spcPct val="150000"/>
              </a:lnSpc>
            </a:pPr>
            <a:r>
              <a:rPr lang="en-AU" sz="1800" dirty="0"/>
              <a:t>How have we simplified this? </a:t>
            </a:r>
            <a:endParaRPr lang="en-AU" sz="1800" dirty="0">
              <a:cs typeface="Arial"/>
            </a:endParaRPr>
          </a:p>
        </p:txBody>
      </p:sp>
    </p:spTree>
    <p:extLst>
      <p:ext uri="{BB962C8B-B14F-4D97-AF65-F5344CB8AC3E}">
        <p14:creationId xmlns:p14="http://schemas.microsoft.com/office/powerpoint/2010/main" val="8720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2951-86F3-A1D2-9C36-A6551E46DB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A27F62-11AA-A14C-E03A-E914F9C2F61A}"/>
              </a:ext>
            </a:extLst>
          </p:cNvPr>
          <p:cNvSpPr>
            <a:spLocks noGrp="1"/>
          </p:cNvSpPr>
          <p:nvPr>
            <p:ph type="title"/>
          </p:nvPr>
        </p:nvSpPr>
        <p:spPr/>
        <p:txBody>
          <a:bodyPr/>
          <a:lstStyle/>
          <a:p>
            <a:r>
              <a:rPr lang="en-AU" dirty="0"/>
              <a:t>Differentiating using rules (2)</a:t>
            </a:r>
            <a:endParaRPr lang="en-AU" dirty="0">
              <a:latin typeface="+mj-lt"/>
            </a:endParaRPr>
          </a:p>
        </p:txBody>
      </p:sp>
      <p:sp>
        <p:nvSpPr>
          <p:cNvPr id="13" name="Text Placeholder 12">
            <a:extLst>
              <a:ext uri="{FF2B5EF4-FFF2-40B4-BE49-F238E27FC236}">
                <a16:creationId xmlns:a16="http://schemas.microsoft.com/office/drawing/2014/main" id="{F0E4CD70-EC34-3A36-4D33-F272B83B2D31}"/>
              </a:ext>
            </a:extLst>
          </p:cNvPr>
          <p:cNvSpPr>
            <a:spLocks noGrp="1"/>
          </p:cNvSpPr>
          <p:nvPr>
            <p:ph type="body" sz="quarter" idx="18"/>
          </p:nvPr>
        </p:nvSpPr>
        <p:spPr>
          <a:xfrm>
            <a:off x="360000" y="982520"/>
            <a:ext cx="11483998" cy="356423"/>
          </a:xfrm>
        </p:spPr>
        <p:txBody>
          <a:bodyPr/>
          <a:lstStyle/>
          <a:p>
            <a:r>
              <a:rPr lang="en-AU" dirty="0"/>
              <a:t>Your turn – Question 2</a:t>
            </a:r>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A63A3990-91F1-A53A-F29A-56CFEEE10714}"/>
                  </a:ext>
                </a:extLst>
              </p:cNvPr>
              <p:cNvSpPr>
                <a:spLocks noGrp="1"/>
              </p:cNvSpPr>
              <p:nvPr>
                <p:ph type="body" sz="quarter" idx="17"/>
              </p:nvPr>
            </p:nvSpPr>
            <p:spPr/>
            <p:txBody>
              <a:bodyPr/>
              <a:lstStyle/>
              <a:p>
                <a:r>
                  <a:rPr lang="en-AU" b="1" dirty="0">
                    <a:latin typeface="+mn-lt"/>
                  </a:rPr>
                  <a:t>Find </a:t>
                </a:r>
                <a14:m>
                  <m:oMath xmlns:m="http://schemas.openxmlformats.org/officeDocument/2006/math">
                    <m:f>
                      <m:fPr>
                        <m:ctrlPr>
                          <a:rPr lang="en-AU" b="1" i="1" smtClean="0">
                            <a:latin typeface="Cambria Math" panose="02040503050406030204" pitchFamily="18" charset="0"/>
                          </a:rPr>
                        </m:ctrlPr>
                      </m:fPr>
                      <m:num>
                        <m:r>
                          <a:rPr lang="en-AU" b="1" i="1" smtClean="0">
                            <a:latin typeface="Cambria Math" panose="02040503050406030204" pitchFamily="18" charset="0"/>
                          </a:rPr>
                          <m:t>𝒅𝒚</m:t>
                        </m:r>
                      </m:num>
                      <m:den>
                        <m:r>
                          <a:rPr lang="en-AU" b="1" i="1" smtClean="0">
                            <a:latin typeface="Cambria Math" panose="02040503050406030204" pitchFamily="18" charset="0"/>
                          </a:rPr>
                          <m:t>𝒅𝒙</m:t>
                        </m:r>
                      </m:den>
                    </m:f>
                  </m:oMath>
                </a14:m>
                <a:r>
                  <a:rPr lang="en-AU" b="1" dirty="0">
                    <a:latin typeface="+mn-lt"/>
                  </a:rPr>
                  <a:t> if </a:t>
                </a:r>
                <a14:m>
                  <m:oMath xmlns:m="http://schemas.openxmlformats.org/officeDocument/2006/math">
                    <m:r>
                      <a:rPr lang="en-AU" b="1" i="1" smtClean="0">
                        <a:latin typeface="Cambria Math" panose="02040503050406030204" pitchFamily="18" charset="0"/>
                      </a:rPr>
                      <m:t>𝒚</m:t>
                    </m:r>
                    <m:r>
                      <a:rPr lang="en-AU" b="1" i="1" smtClean="0">
                        <a:latin typeface="Cambria Math" panose="02040503050406030204" pitchFamily="18" charset="0"/>
                      </a:rPr>
                      <m:t>=</m:t>
                    </m:r>
                    <m:f>
                      <m:fPr>
                        <m:ctrlPr>
                          <a:rPr lang="en-AU" b="1" i="1" smtClean="0">
                            <a:latin typeface="Cambria Math" panose="02040503050406030204" pitchFamily="18" charset="0"/>
                          </a:rPr>
                        </m:ctrlPr>
                      </m:fPr>
                      <m:num>
                        <m:sSup>
                          <m:sSupPr>
                            <m:ctrlPr>
                              <a:rPr lang="en-AU" b="1" i="1" smtClean="0">
                                <a:latin typeface="Cambria Math" panose="02040503050406030204" pitchFamily="18" charset="0"/>
                              </a:rPr>
                            </m:ctrlPr>
                          </m:sSupPr>
                          <m:e>
                            <m:r>
                              <a:rPr lang="en-AU" b="1" i="1" smtClean="0">
                                <a:latin typeface="Cambria Math" panose="02040503050406030204" pitchFamily="18" charset="0"/>
                              </a:rPr>
                              <m:t>𝟑</m:t>
                            </m:r>
                            <m:r>
                              <a:rPr lang="en-AU" b="1" i="1" smtClean="0">
                                <a:latin typeface="Cambria Math" panose="02040503050406030204" pitchFamily="18" charset="0"/>
                              </a:rPr>
                              <m:t>𝒙</m:t>
                            </m:r>
                          </m:e>
                          <m:sup>
                            <m:r>
                              <a:rPr lang="en-AU" b="1" i="1" smtClean="0">
                                <a:latin typeface="Cambria Math" panose="02040503050406030204" pitchFamily="18" charset="0"/>
                              </a:rPr>
                              <m:t>𝟐</m:t>
                            </m:r>
                          </m:sup>
                        </m:sSup>
                      </m:num>
                      <m:den>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𝐬𝐢𝐧</m:t>
                            </m:r>
                          </m:fName>
                          <m:e>
                            <m:d>
                              <m:dPr>
                                <m:ctrlPr>
                                  <a:rPr lang="en-AU" b="1" i="1" smtClean="0">
                                    <a:latin typeface="Cambria Math" panose="02040503050406030204" pitchFamily="18" charset="0"/>
                                  </a:rPr>
                                </m:ctrlPr>
                              </m:dPr>
                              <m:e>
                                <m:f>
                                  <m:fPr>
                                    <m:ctrlPr>
                                      <a:rPr lang="en-AU" b="1" i="1" smtClean="0">
                                        <a:latin typeface="Cambria Math" panose="02040503050406030204" pitchFamily="18" charset="0"/>
                                      </a:rPr>
                                    </m:ctrlPr>
                                  </m:fPr>
                                  <m:num>
                                    <m:r>
                                      <a:rPr lang="en-AU" b="1" i="1" smtClean="0">
                                        <a:latin typeface="Cambria Math" panose="02040503050406030204" pitchFamily="18" charset="0"/>
                                      </a:rPr>
                                      <m:t>𝒙</m:t>
                                    </m:r>
                                  </m:num>
                                  <m:den>
                                    <m:r>
                                      <a:rPr lang="en-AU" b="1" i="1" smtClean="0">
                                        <a:latin typeface="Cambria Math" panose="02040503050406030204" pitchFamily="18" charset="0"/>
                                      </a:rPr>
                                      <m:t>𝝅</m:t>
                                    </m:r>
                                  </m:den>
                                </m:f>
                              </m:e>
                            </m:d>
                          </m:e>
                        </m:func>
                      </m:den>
                    </m:f>
                  </m:oMath>
                </a14:m>
                <a:endParaRPr lang="en-AU" b="1" dirty="0">
                  <a:latin typeface="+mn-lt"/>
                </a:endParaRPr>
              </a:p>
              <a:p>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A63A3990-91F1-A53A-F29A-56CFEEE1071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A0277037-92CE-5FEC-E33B-FEADF3275D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8D94C3F5-A4E5-96E3-C947-6F26D8676D18}"/>
                  </a:ext>
                </a:extLst>
              </p:cNvPr>
              <p:cNvSpPr txBox="1">
                <a:spLocks/>
              </p:cNvSpPr>
              <p:nvPr/>
            </p:nvSpPr>
            <p:spPr>
              <a:xfrm>
                <a:off x="348000" y="2827239"/>
                <a:ext cx="4242308" cy="17784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𝑢</m:t>
                      </m:r>
                      <m:r>
                        <a:rPr lang="en-AU" i="1" smtClean="0">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r>
                        <a:rPr lang="en-AU" i="1">
                          <a:latin typeface="Cambria Math" panose="02040503050406030204" pitchFamily="18" charset="0"/>
                        </a:rPr>
                        <m:t>=6</m:t>
                      </m:r>
                      <m:r>
                        <a:rPr lang="en-AU" i="1">
                          <a:latin typeface="Cambria Math" panose="02040503050406030204" pitchFamily="18" charset="0"/>
                        </a:rPr>
                        <m:t>𝑥</m:t>
                      </m:r>
                    </m:oMath>
                  </m:oMathPara>
                </a14:m>
                <a:endParaRPr lang="en-AU" i="1"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𝑣</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𝑥</m:t>
                                  </m:r>
                                </m:num>
                                <m:den>
                                  <m:r>
                                    <a:rPr lang="en-AU" i="1">
                                      <a:latin typeface="Cambria Math" panose="02040503050406030204" pitchFamily="18" charset="0"/>
                                    </a:rPr>
                                    <m:t>𝜋</m:t>
                                  </m:r>
                                </m:den>
                              </m:f>
                            </m:e>
                          </m:d>
                        </m:e>
                      </m:func>
                      <m:r>
                        <a:rPr lang="en-AU" i="1">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𝑑𝑣</m:t>
                          </m:r>
                        </m:num>
                        <m:den>
                          <m:r>
                            <a:rPr lang="en-AU" i="1">
                              <a:latin typeface="Cambria Math" panose="02040503050406030204" pitchFamily="18" charset="0"/>
                            </a:rPr>
                            <m:t>𝑑𝑥</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𝜋</m:t>
                          </m:r>
                        </m:den>
                      </m:f>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b="0" i="1" smtClean="0">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𝑥</m:t>
                                  </m:r>
                                </m:num>
                                <m:den>
                                  <m:r>
                                    <a:rPr lang="en-AU" i="1">
                                      <a:latin typeface="Cambria Math" panose="02040503050406030204" pitchFamily="18" charset="0"/>
                                    </a:rPr>
                                    <m:t>𝜋</m:t>
                                  </m:r>
                                </m:den>
                              </m:f>
                            </m:e>
                          </m:d>
                        </m:e>
                      </m:func>
                    </m:oMath>
                  </m:oMathPara>
                </a14:m>
                <a:endParaRPr lang="en-AU" sz="2400" i="1" dirty="0">
                  <a:latin typeface="Cambria Math" panose="02040503050406030204" pitchFamily="18" charset="0"/>
                </a:endParaRPr>
              </a:p>
              <a:p>
                <a:pPr>
                  <a:lnSpc>
                    <a:spcPct val="200000"/>
                  </a:lnSpc>
                </a:pPr>
                <a:endParaRPr lang="en-AU" sz="1800" dirty="0">
                  <a:latin typeface="+mn-lt"/>
                </a:endParaRPr>
              </a:p>
            </p:txBody>
          </p:sp>
        </mc:Choice>
        <mc:Fallback xmlns="">
          <p:sp>
            <p:nvSpPr>
              <p:cNvPr id="7" name="Text Placeholder 11">
                <a:extLst>
                  <a:ext uri="{FF2B5EF4-FFF2-40B4-BE49-F238E27FC236}">
                    <a16:creationId xmlns:a16="http://schemas.microsoft.com/office/drawing/2014/main" id="{8D94C3F5-A4E5-96E3-C947-6F26D8676D18}"/>
                  </a:ext>
                </a:extLst>
              </p:cNvPr>
              <p:cNvSpPr txBox="1">
                <a:spLocks noRot="1" noChangeAspect="1" noMove="1" noResize="1" noEditPoints="1" noAdjustHandles="1" noChangeArrowheads="1" noChangeShapeType="1" noTextEdit="1"/>
              </p:cNvSpPr>
              <p:nvPr/>
            </p:nvSpPr>
            <p:spPr>
              <a:xfrm>
                <a:off x="348000" y="2827239"/>
                <a:ext cx="4242308" cy="1778479"/>
              </a:xfrm>
              <a:prstGeom prst="rect">
                <a:avLst/>
              </a:prstGeom>
              <a:blipFill>
                <a:blip r:embed="rId4"/>
                <a:stretch>
                  <a:fillRect b="-3116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ED633DC8-A420-73E7-53A7-2A29CA5EEDB4}"/>
                  </a:ext>
                </a:extLst>
              </p:cNvPr>
              <p:cNvSpPr txBox="1">
                <a:spLocks/>
              </p:cNvSpPr>
              <p:nvPr/>
            </p:nvSpPr>
            <p:spPr>
              <a:xfrm>
                <a:off x="6746421" y="982520"/>
                <a:ext cx="4548251" cy="571348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14:m>
                  <m:oMathPara xmlns:m="http://schemas.openxmlformats.org/officeDocument/2006/math">
                    <m:oMathParaPr>
                      <m:jc m:val="left"/>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m:rPr>
                          <m:aln/>
                        </m:rP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𝑣</m:t>
                          </m:r>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r>
                            <a:rPr lang="en-AU" b="0" i="1" smtClean="0">
                              <a:latin typeface="Cambria Math" panose="02040503050406030204" pitchFamily="18" charset="0"/>
                            </a:rPr>
                            <m:t>𝑢</m:t>
                          </m:r>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𝑣</m:t>
                              </m:r>
                            </m:e>
                            <m:sup>
                              <m:r>
                                <a:rPr lang="en-AU" b="0" i="1" smtClean="0">
                                  <a:latin typeface="Cambria Math" panose="02040503050406030204" pitchFamily="18" charset="0"/>
                                </a:rPr>
                                <m:t>2</m:t>
                              </m:r>
                            </m:sup>
                          </m:sSup>
                        </m:den>
                      </m:f>
                    </m:oMath>
                    <m:oMath xmlns:m="http://schemas.openxmlformats.org/officeDocument/2006/math">
                      <m:r>
                        <m:rPr>
                          <m:aln/>
                        </m:rPr>
                        <a:rPr lang="en-AU" i="1">
                          <a:latin typeface="Cambria Math" panose="02040503050406030204" pitchFamily="18" charset="0"/>
                        </a:rPr>
                        <m:t>=</m:t>
                      </m:r>
                      <m:f>
                        <m:fPr>
                          <m:ctrlPr>
                            <a:rPr lang="en-AU" b="0" i="1" smtClean="0">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𝑥</m:t>
                                      </m:r>
                                    </m:num>
                                    <m:den>
                                      <m:r>
                                        <a:rPr lang="en-AU" i="1">
                                          <a:latin typeface="Cambria Math" panose="02040503050406030204" pitchFamily="18" charset="0"/>
                                        </a:rPr>
                                        <m:t>𝜋</m:t>
                                      </m:r>
                                    </m:den>
                                  </m:f>
                                </m:e>
                              </m:d>
                            </m:e>
                          </m:func>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6</m:t>
                          </m:r>
                          <m:r>
                            <a:rPr lang="en-AU" i="1">
                              <a:latin typeface="Cambria Math" panose="02040503050406030204" pitchFamily="18" charset="0"/>
                            </a:rPr>
                            <m:t>𝑥</m:t>
                          </m:r>
                          <m:r>
                            <a:rPr lang="en-AU" i="1">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𝜋</m:t>
                              </m:r>
                            </m:den>
                          </m:f>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b="0" i="1" smtClean="0">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𝑥</m:t>
                                      </m:r>
                                    </m:num>
                                    <m:den>
                                      <m:r>
                                        <a:rPr lang="en-AU" i="1">
                                          <a:latin typeface="Cambria Math" panose="02040503050406030204" pitchFamily="18" charset="0"/>
                                        </a:rPr>
                                        <m:t>𝜋</m:t>
                                      </m:r>
                                    </m:den>
                                  </m:f>
                                </m:e>
                              </m:d>
                            </m:e>
                          </m:func>
                        </m:num>
                        <m:den>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r>
                                                <a:rPr lang="en-AU" b="0" i="1" smtClean="0">
                                                  <a:latin typeface="Cambria Math" panose="02040503050406030204" pitchFamily="18" charset="0"/>
                                                </a:rPr>
                                                <m:t>𝜋</m:t>
                                              </m:r>
                                            </m:den>
                                          </m:f>
                                        </m:e>
                                      </m:d>
                                    </m:e>
                                  </m:func>
                                </m:e>
                              </m:d>
                            </m:e>
                            <m:sup>
                              <m:r>
                                <a:rPr lang="en-AU" b="0" i="1" smtClean="0">
                                  <a:latin typeface="Cambria Math" panose="02040503050406030204" pitchFamily="18" charset="0"/>
                                </a:rPr>
                                <m:t>2</m:t>
                              </m:r>
                            </m:sup>
                          </m:sSup>
                        </m:den>
                      </m:f>
                    </m:oMath>
                    <m:oMath xmlns:m="http://schemas.openxmlformats.org/officeDocument/2006/math">
                      <m:r>
                        <m:rPr>
                          <m:aln/>
                        </m:rPr>
                        <a:rPr lang="en-AU" b="0" i="1" smtClean="0">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6</m:t>
                          </m:r>
                          <m:r>
                            <a:rPr lang="en-AU" b="0" i="1" smtClean="0">
                              <a:latin typeface="Cambria Math" panose="02040503050406030204" pitchFamily="18" charset="0"/>
                            </a:rPr>
                            <m:t>𝑥</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r>
                                        <a:rPr lang="en-AU" b="0" i="1" smtClean="0">
                                          <a:latin typeface="Cambria Math" panose="02040503050406030204" pitchFamily="18" charset="0"/>
                                        </a:rPr>
                                        <m:t>𝜋</m:t>
                                      </m:r>
                                    </m:den>
                                  </m:f>
                                </m:e>
                              </m:d>
                            </m:e>
                          </m:func>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𝜋</m:t>
                              </m:r>
                            </m:den>
                          </m:f>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b="0" i="1" smtClean="0">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𝑥</m:t>
                                      </m:r>
                                    </m:num>
                                    <m:den>
                                      <m:r>
                                        <a:rPr lang="en-AU" i="1">
                                          <a:latin typeface="Cambria Math" panose="02040503050406030204" pitchFamily="18" charset="0"/>
                                        </a:rPr>
                                        <m:t>𝜋</m:t>
                                      </m:r>
                                    </m:den>
                                  </m:f>
                                </m:e>
                              </m:d>
                            </m:e>
                          </m:func>
                        </m:num>
                        <m:den>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r>
                                        <a:rPr lang="en-AU" b="0" i="1" smtClean="0">
                                          <a:latin typeface="Cambria Math" panose="02040503050406030204" pitchFamily="18" charset="0"/>
                                        </a:rPr>
                                        <m:t>𝜋</m:t>
                                      </m:r>
                                    </m:den>
                                  </m:f>
                                </m:e>
                              </m:d>
                            </m:e>
                          </m:func>
                        </m:den>
                      </m:f>
                    </m:oMath>
                    <m:oMath xmlns:m="http://schemas.openxmlformats.org/officeDocument/2006/math">
                      <m:r>
                        <m:rPr>
                          <m:aln/>
                        </m:rPr>
                        <a:rPr lang="en-AU" b="0" i="1" smtClean="0">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3</m:t>
                          </m:r>
                          <m:r>
                            <a:rPr lang="en-AU" i="1">
                              <a:latin typeface="Cambria Math" panose="02040503050406030204" pitchFamily="18" charset="0"/>
                            </a:rPr>
                            <m:t>𝑥</m:t>
                          </m:r>
                          <m:d>
                            <m:dPr>
                              <m:ctrlPr>
                                <a:rPr lang="en-AU" b="0" i="1" smtClean="0">
                                  <a:latin typeface="Cambria Math" panose="02040503050406030204" pitchFamily="18" charset="0"/>
                                </a:rPr>
                              </m:ctrlPr>
                            </m:dPr>
                            <m:e>
                              <m:r>
                                <a:rPr lang="en-AU" b="0" i="1" smtClean="0">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b="0" i="1" smtClean="0">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𝑥</m:t>
                                          </m:r>
                                        </m:num>
                                        <m:den>
                                          <m:r>
                                            <a:rPr lang="en-AU" i="1">
                                              <a:latin typeface="Cambria Math" panose="02040503050406030204" pitchFamily="18" charset="0"/>
                                            </a:rPr>
                                            <m:t>𝜋</m:t>
                                          </m:r>
                                        </m:den>
                                      </m:f>
                                    </m:e>
                                  </m:d>
                                </m:e>
                              </m:func>
                              <m: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𝑥</m:t>
                                  </m:r>
                                </m:num>
                                <m:den>
                                  <m:r>
                                    <a:rPr lang="en-AU" i="1">
                                      <a:latin typeface="Cambria Math" panose="02040503050406030204" pitchFamily="18" charset="0"/>
                                    </a:rPr>
                                    <m:t>𝜋</m:t>
                                  </m:r>
                                </m:den>
                              </m:f>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b="0" i="1" smtClean="0">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𝑥</m:t>
                                          </m:r>
                                        </m:num>
                                        <m:den>
                                          <m:r>
                                            <a:rPr lang="en-AU" i="1">
                                              <a:latin typeface="Cambria Math" panose="02040503050406030204" pitchFamily="18" charset="0"/>
                                            </a:rPr>
                                            <m:t>𝜋</m:t>
                                          </m:r>
                                        </m:den>
                                      </m:f>
                                    </m:e>
                                  </m:d>
                                </m:e>
                              </m:func>
                            </m:e>
                          </m:d>
                        </m:num>
                        <m:den>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d>
                                <m:dPr>
                                  <m:ctrlPr>
                                    <a:rPr lang="en-AU" b="0" i="1" smtClean="0">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𝑥</m:t>
                                      </m:r>
                                    </m:num>
                                    <m:den>
                                      <m:r>
                                        <a:rPr lang="en-AU" i="1">
                                          <a:latin typeface="Cambria Math" panose="02040503050406030204" pitchFamily="18" charset="0"/>
                                        </a:rPr>
                                        <m:t>𝜋</m:t>
                                      </m:r>
                                    </m:den>
                                  </m:f>
                                </m:e>
                              </m:d>
                            </m:e>
                          </m:func>
                        </m:den>
                      </m:f>
                    </m:oMath>
                  </m:oMathPara>
                </a14:m>
                <a:endParaRPr lang="en-AU" sz="2400" dirty="0">
                  <a:latin typeface="+mn-lt"/>
                </a:endParaRPr>
              </a:p>
            </p:txBody>
          </p:sp>
        </mc:Choice>
        <mc:Fallback xmlns="">
          <p:sp>
            <p:nvSpPr>
              <p:cNvPr id="6" name="Text Placeholder 11">
                <a:extLst>
                  <a:ext uri="{FF2B5EF4-FFF2-40B4-BE49-F238E27FC236}">
                    <a16:creationId xmlns:a16="http://schemas.microsoft.com/office/drawing/2014/main" id="{ED633DC8-A420-73E7-53A7-2A29CA5EEDB4}"/>
                  </a:ext>
                </a:extLst>
              </p:cNvPr>
              <p:cNvSpPr txBox="1">
                <a:spLocks noRot="1" noChangeAspect="1" noMove="1" noResize="1" noEditPoints="1" noAdjustHandles="1" noChangeArrowheads="1" noChangeShapeType="1" noTextEdit="1"/>
              </p:cNvSpPr>
              <p:nvPr/>
            </p:nvSpPr>
            <p:spPr>
              <a:xfrm>
                <a:off x="6746421" y="982520"/>
                <a:ext cx="4548251" cy="5713480"/>
              </a:xfrm>
              <a:prstGeom prst="rect">
                <a:avLst/>
              </a:prstGeom>
              <a:blipFill>
                <a:blip r:embed="rId5"/>
                <a:stretch>
                  <a:fillRect l="-134"/>
                </a:stretch>
              </a:blipFill>
            </p:spPr>
            <p:txBody>
              <a:bodyPr/>
              <a:lstStyle/>
              <a:p>
                <a:r>
                  <a:rPr lang="en-AU">
                    <a:noFill/>
                  </a:rPr>
                  <a:t> </a:t>
                </a:r>
              </a:p>
            </p:txBody>
          </p:sp>
        </mc:Fallback>
      </mc:AlternateContent>
    </p:spTree>
    <p:extLst>
      <p:ext uri="{BB962C8B-B14F-4D97-AF65-F5344CB8AC3E}">
        <p14:creationId xmlns:p14="http://schemas.microsoft.com/office/powerpoint/2010/main" val="20751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6174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be able to apply differentiation rules to functions involving </a:t>
                </a:r>
                <a14:m>
                  <m:oMath xmlns:m="http://schemas.openxmlformats.org/officeDocument/2006/math">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𝑓</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e>
                    </m:func>
                  </m:oMath>
                </a14:m>
                <a:r>
                  <a:rPr lang="en-AU" sz="2000" dirty="0"/>
                  <a:t> and </a:t>
                </a:r>
                <a14:m>
                  <m:oMath xmlns:m="http://schemas.openxmlformats.org/officeDocument/2006/math">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𝑓</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e>
                    </m:func>
                  </m:oMath>
                </a14:m>
                <a:r>
                  <a:rPr lang="en-AU" sz="2000" dirty="0"/>
                  <a: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t>I can determine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𝑑</m:t>
                        </m:r>
                      </m:num>
                      <m:den>
                        <m:r>
                          <a:rPr lang="en-AU" sz="2000" i="1">
                            <a:latin typeface="Cambria Math" panose="02040503050406030204" pitchFamily="18" charset="0"/>
                          </a:rPr>
                          <m:t>𝑑𝑥</m:t>
                        </m:r>
                      </m:den>
                    </m:f>
                    <m: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𝑥</m:t>
                        </m:r>
                      </m:e>
                    </m:func>
                    <m:r>
                      <a:rPr lang="en-AU" sz="2000" i="1">
                        <a:latin typeface="Cambria Math" panose="02040503050406030204" pitchFamily="18" charset="0"/>
                      </a:rPr>
                      <m:t>)</m:t>
                    </m:r>
                  </m:oMath>
                </a14:m>
                <a:r>
                  <a:rPr lang="en-AU" sz="2000" dirty="0"/>
                  <a:t> and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𝑑</m:t>
                        </m:r>
                      </m:num>
                      <m:den>
                        <m:r>
                          <a:rPr lang="en-AU" sz="2000" i="1">
                            <a:latin typeface="Cambria Math" panose="02040503050406030204" pitchFamily="18" charset="0"/>
                          </a:rPr>
                          <m:t>𝑑𝑥</m:t>
                        </m:r>
                      </m:den>
                    </m:f>
                    <m:r>
                      <a:rPr lang="en-AU" sz="2000" i="1">
                        <a:latin typeface="Cambria Math" panose="02040503050406030204" pitchFamily="18" charset="0"/>
                      </a:rPr>
                      <m:t>(</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𝑥</m:t>
                        </m:r>
                      </m:e>
                    </m:func>
                    <m:r>
                      <a:rPr lang="en-AU" sz="2000" i="1">
                        <a:latin typeface="Cambria Math" panose="02040503050406030204" pitchFamily="18" charset="0"/>
                      </a:rPr>
                      <m:t>)</m:t>
                    </m:r>
                  </m:oMath>
                </a14:m>
                <a:r>
                  <a:rPr lang="en-AU" sz="2000" dirty="0"/>
                  <a:t> using graphs.</a:t>
                </a:r>
              </a:p>
              <a:p>
                <a:pPr marL="342900" lvl="0" indent="-342900">
                  <a:lnSpc>
                    <a:spcPct val="150000"/>
                  </a:lnSpc>
                  <a:buFont typeface="Arial" panose="020B0604020202020204" pitchFamily="34" charset="0"/>
                  <a:buChar char="•"/>
                </a:pPr>
                <a:r>
                  <a:rPr lang="en-AU" sz="2000" dirty="0"/>
                  <a:t>I can differentiate functions involving </a:t>
                </a:r>
                <a14:m>
                  <m:oMath xmlns:m="http://schemas.openxmlformats.org/officeDocument/2006/math">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𝑓</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e>
                    </m:func>
                  </m:oMath>
                </a14:m>
                <a:r>
                  <a:rPr lang="en-AU" sz="2000" dirty="0"/>
                  <a:t> and </a:t>
                </a:r>
                <a14:m>
                  <m:oMath xmlns:m="http://schemas.openxmlformats.org/officeDocument/2006/math">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𝑓</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e>
                    </m:func>
                  </m:oMath>
                </a14:m>
                <a:r>
                  <a:rPr lang="en-AU" sz="2000" dirty="0"/>
                  <a:t> using the chain rule.</a:t>
                </a:r>
              </a:p>
              <a:p>
                <a:pPr marL="342900" lvl="0" indent="-342900">
                  <a:lnSpc>
                    <a:spcPct val="150000"/>
                  </a:lnSpc>
                  <a:buFont typeface="Arial" panose="020B0604020202020204" pitchFamily="34" charset="0"/>
                  <a:buChar char="•"/>
                </a:pPr>
                <a:r>
                  <a:rPr lang="en-AU" sz="2000" dirty="0"/>
                  <a:t>I can differentiate functions using the product, quotient and chain rules, including when they contain sine and cosine functions.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617465"/>
              </a:xfrm>
              <a:prstGeom prst="rect">
                <a:avLst/>
              </a:prstGeom>
              <a:blipFill>
                <a:blip r:embed="rId3"/>
                <a:stretch>
                  <a:fillRect l="-1402" b="-320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oMath>
                </a14:m>
                <a:endParaRPr lang="en-AU" dirty="0">
                  <a:latin typeface="+mj-lt"/>
                </a:endParaRPr>
              </a:p>
            </p:txBody>
          </p:sp>
        </mc:Choice>
        <mc:Fallback xmlns="">
          <p:sp>
            <p:nvSpPr>
              <p:cNvPr id="4" name="Title 3">
                <a:extLst>
                  <a:ext uri="{FF2B5EF4-FFF2-40B4-BE49-F238E27FC236}">
                    <a16:creationId xmlns:a16="http://schemas.microsoft.com/office/drawing/2014/main" id="{CECF6B04-29EE-AC15-4D22-5531060EB517}"/>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US">
                    <a:noFill/>
                  </a:rPr>
                  <a:t> </a:t>
                </a:r>
              </a:p>
            </p:txBody>
          </p:sp>
        </mc:Fallback>
      </mc:AlternateContent>
      <p:sp>
        <p:nvSpPr>
          <p:cNvPr id="12" name="Text Placeholder 11" descr="graph of y=sinx">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pic>
        <p:nvPicPr>
          <p:cNvPr id="5" name="Picture 4" descr="graph of y=sinx">
            <a:extLst>
              <a:ext uri="{FF2B5EF4-FFF2-40B4-BE49-F238E27FC236}">
                <a16:creationId xmlns:a16="http://schemas.microsoft.com/office/drawing/2014/main" id="{2923A77B-C856-17F8-AD79-0D02CBF96861}"/>
              </a:ext>
            </a:extLst>
          </p:cNvPr>
          <p:cNvPicPr>
            <a:picLocks noChangeAspect="1"/>
          </p:cNvPicPr>
          <p:nvPr/>
        </p:nvPicPr>
        <p:blipFill>
          <a:blip r:embed="rId4"/>
          <a:stretch>
            <a:fillRect/>
          </a:stretch>
        </p:blipFill>
        <p:spPr>
          <a:xfrm>
            <a:off x="276729" y="1567086"/>
            <a:ext cx="11638542" cy="4491461"/>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endParaRPr lang="en-AU" dirty="0">
                  <a:latin typeface="+mj-lt"/>
                </a:endParaRPr>
              </a:p>
            </p:txBody>
          </p:sp>
        </mc:Choice>
        <mc:Fallback xmlns="">
          <p:sp>
            <p:nvSpPr>
              <p:cNvPr id="4" name="Title 3">
                <a:extLst>
                  <a:ext uri="{FF2B5EF4-FFF2-40B4-BE49-F238E27FC236}">
                    <a16:creationId xmlns:a16="http://schemas.microsoft.com/office/drawing/2014/main" id="{A96CC305-1E98-FB0A-3EA0-B3CA71624764}"/>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US">
                    <a:noFill/>
                  </a:rPr>
                  <a:t> </a:t>
                </a:r>
              </a:p>
            </p:txBody>
          </p:sp>
        </mc:Fallback>
      </mc:AlternateContent>
      <p:sp>
        <p:nvSpPr>
          <p:cNvPr id="12" name="Text Placeholder 11" descr="graph of y=cosx">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pic>
        <p:nvPicPr>
          <p:cNvPr id="5" name="Picture 4" descr="graph of y=cosx">
            <a:extLst>
              <a:ext uri="{FF2B5EF4-FFF2-40B4-BE49-F238E27FC236}">
                <a16:creationId xmlns:a16="http://schemas.microsoft.com/office/drawing/2014/main" id="{92A21702-DF72-EBEC-D3E5-B3DEE7B84C27}"/>
              </a:ext>
            </a:extLst>
          </p:cNvPr>
          <p:cNvPicPr>
            <a:picLocks noChangeAspect="1"/>
          </p:cNvPicPr>
          <p:nvPr/>
        </p:nvPicPr>
        <p:blipFill>
          <a:blip r:embed="rId4"/>
          <a:stretch>
            <a:fillRect/>
          </a:stretch>
        </p:blipFill>
        <p:spPr>
          <a:xfrm>
            <a:off x="348000" y="1567086"/>
            <a:ext cx="11556028" cy="4459618"/>
          </a:xfrm>
          <a:prstGeom prst="rect">
            <a:avLst/>
          </a:prstGeom>
        </p:spPr>
      </p:pic>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a:xfrm>
            <a:off x="354000" y="267199"/>
            <a:ext cx="11484000" cy="545601"/>
          </a:xfrm>
        </p:spPr>
        <p:txBody>
          <a:bodyPr/>
          <a:lstStyle/>
          <a:p>
            <a:r>
              <a:rPr lang="en-AU" dirty="0"/>
              <a:t>Derivative of sine and cosine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567086"/>
                <a:ext cx="11374800" cy="4807835"/>
              </a:xfrm>
            </p:spPr>
            <p:txBody>
              <a:bodyPr/>
              <a:lstStyle/>
              <a:p>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i="1">
                              <a:latin typeface="Cambria Math" panose="02040503050406030204" pitchFamily="18" charset="0"/>
                            </a:rPr>
                            <m:t>𝑑</m:t>
                          </m:r>
                        </m:num>
                        <m:den>
                          <m:r>
                            <a:rPr lang="en-AU" sz="2400" i="1">
                              <a:latin typeface="Cambria Math" panose="02040503050406030204" pitchFamily="18" charset="0"/>
                            </a:rPr>
                            <m:t>𝑑𝑥</m:t>
                          </m:r>
                        </m:den>
                      </m:f>
                      <m:d>
                        <m:dPr>
                          <m:ctrlPr>
                            <a:rPr lang="en-AU" sz="2400" i="1">
                              <a:latin typeface="Cambria Math" panose="02040503050406030204" pitchFamily="18" charset="0"/>
                            </a:rPr>
                          </m:ctrlPr>
                        </m:dPr>
                        <m:e>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sin</m:t>
                              </m:r>
                            </m:fName>
                            <m:e>
                              <m:r>
                                <a:rPr lang="en-AU" sz="2400" b="0" i="1" smtClean="0">
                                  <a:latin typeface="Cambria Math" panose="02040503050406030204" pitchFamily="18" charset="0"/>
                                </a:rPr>
                                <m:t>𝑥</m:t>
                              </m:r>
                            </m:e>
                          </m:func>
                        </m:e>
                      </m:d>
                      <m:r>
                        <a:rPr lang="en-AU" sz="2400" i="1">
                          <a:latin typeface="Cambria Math" panose="02040503050406030204" pitchFamily="18" charset="0"/>
                        </a:rPr>
                        <m:t>=</m:t>
                      </m:r>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cos</m:t>
                          </m:r>
                        </m:fName>
                        <m:e>
                          <m:r>
                            <a:rPr lang="en-AU" sz="2400" i="1">
                              <a:latin typeface="Cambria Math" panose="02040503050406030204" pitchFamily="18" charset="0"/>
                            </a:rPr>
                            <m:t>𝑥</m:t>
                          </m:r>
                        </m:e>
                      </m:func>
                      <m:r>
                        <a:rPr lang="en-AU" sz="2400" i="1">
                          <a:latin typeface="Cambria Math" panose="02040503050406030204" pitchFamily="18" charset="0"/>
                        </a:rPr>
                        <m:t> </m:t>
                      </m:r>
                    </m:oMath>
                  </m:oMathPara>
                </a14:m>
                <a:endParaRPr lang="en-AU" sz="2400" i="1" dirty="0">
                  <a:latin typeface="+mn-lt"/>
                </a:endParaRPr>
              </a:p>
              <a:p>
                <a:pPr/>
                <a14:m>
                  <m:oMathPara xmlns:m="http://schemas.openxmlformats.org/officeDocument/2006/math">
                    <m:oMathParaPr>
                      <m:jc m:val="centerGroup"/>
                    </m:oMathParaPr>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𝑑</m:t>
                          </m:r>
                        </m:num>
                        <m:den>
                          <m:r>
                            <a:rPr lang="en-AU" sz="2400" i="1">
                              <a:latin typeface="Cambria Math" panose="02040503050406030204" pitchFamily="18" charset="0"/>
                            </a:rPr>
                            <m:t>𝑑𝑥</m:t>
                          </m:r>
                        </m:den>
                      </m:f>
                      <m:d>
                        <m:dPr>
                          <m:ctrlPr>
                            <a:rPr lang="en-AU" sz="2400" i="1">
                              <a:latin typeface="Cambria Math" panose="02040503050406030204" pitchFamily="18" charset="0"/>
                            </a:rPr>
                          </m:ctrlPr>
                        </m:dPr>
                        <m:e>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cos</m:t>
                              </m:r>
                            </m:fName>
                            <m:e>
                              <m:r>
                                <a:rPr lang="en-AU" sz="2400" i="1">
                                  <a:latin typeface="Cambria Math" panose="02040503050406030204" pitchFamily="18" charset="0"/>
                                </a:rPr>
                                <m:t>𝑥</m:t>
                              </m:r>
                            </m:e>
                          </m:func>
                        </m:e>
                      </m:d>
                      <m:r>
                        <a:rPr lang="en-AU" sz="2400" i="1">
                          <a:latin typeface="Cambria Math" panose="02040503050406030204" pitchFamily="18" charset="0"/>
                        </a:rPr>
                        <m:t>=−</m:t>
                      </m:r>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sin</m:t>
                          </m:r>
                        </m:fName>
                        <m:e>
                          <m:r>
                            <a:rPr lang="en-AU" sz="2400" i="1">
                              <a:latin typeface="Cambria Math" panose="02040503050406030204" pitchFamily="18" charset="0"/>
                            </a:rPr>
                            <m:t>𝑥</m:t>
                          </m:r>
                        </m:e>
                      </m:func>
                    </m:oMath>
                  </m:oMathPara>
                </a14:m>
                <a:endParaRPr lang="en-AU" sz="2400" dirty="0">
                  <a:latin typeface="+mn-lt"/>
                </a:endParaRPr>
              </a:p>
              <a:p>
                <a:endParaRPr lang="en-AU" dirty="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1567086"/>
                <a:ext cx="11374800" cy="4807835"/>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6" name="Rectangle 5">
            <a:extLst>
              <a:ext uri="{FF2B5EF4-FFF2-40B4-BE49-F238E27FC236}">
                <a16:creationId xmlns:a16="http://schemas.microsoft.com/office/drawing/2014/main" id="{412A5F58-DE34-6C6D-D51D-A53FA002DCBE}"/>
              </a:ext>
              <a:ext uri="{C183D7F6-B498-43B3-948B-1728B52AA6E4}">
                <adec:decorative xmlns:adec="http://schemas.microsoft.com/office/drawing/2017/decorative" val="1"/>
              </a:ext>
            </a:extLst>
          </p:cNvPr>
          <p:cNvSpPr/>
          <p:nvPr/>
        </p:nvSpPr>
        <p:spPr>
          <a:xfrm>
            <a:off x="4267200" y="1437861"/>
            <a:ext cx="3657600" cy="2809461"/>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563C-4508-065A-5942-F9AB774B62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12B0FD-D6E4-7A00-9EA6-11A019E8872D}"/>
              </a:ext>
            </a:extLst>
          </p:cNvPr>
          <p:cNvSpPr>
            <a:spLocks noGrp="1"/>
          </p:cNvSpPr>
          <p:nvPr>
            <p:ph type="title"/>
          </p:nvPr>
        </p:nvSpPr>
        <p:spPr/>
        <p:txBody>
          <a:bodyPr/>
          <a:lstStyle/>
          <a:p>
            <a:r>
              <a:rPr lang="en-AU" dirty="0"/>
              <a:t>Differentiating sine functions (1)</a:t>
            </a:r>
          </a:p>
        </p:txBody>
      </p:sp>
      <p:sp>
        <p:nvSpPr>
          <p:cNvPr id="4" name="Text Placeholder 3">
            <a:extLst>
              <a:ext uri="{FF2B5EF4-FFF2-40B4-BE49-F238E27FC236}">
                <a16:creationId xmlns:a16="http://schemas.microsoft.com/office/drawing/2014/main" id="{72764237-D8CC-AD6A-1635-9825F26B847F}"/>
              </a:ext>
            </a:extLst>
          </p:cNvPr>
          <p:cNvSpPr>
            <a:spLocks noGrp="1"/>
          </p:cNvSpPr>
          <p:nvPr>
            <p:ph type="body" sz="quarter" idx="18"/>
          </p:nvPr>
        </p:nvSpPr>
        <p:spPr/>
        <p:txBody>
          <a:bodyPr/>
          <a:lstStyle/>
          <a:p>
            <a:r>
              <a:rPr lang="en-AU" dirty="0"/>
              <a:t>Chain rule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61BB60E-A29D-D396-9A70-A5A267637E1D}"/>
                  </a:ext>
                </a:extLst>
              </p:cNvPr>
              <p:cNvSpPr>
                <a:spLocks noGrp="1"/>
              </p:cNvSpPr>
              <p:nvPr>
                <p:ph type="body" sz="quarter" idx="17"/>
              </p:nvPr>
            </p:nvSpPr>
            <p:spPr>
              <a:xfrm>
                <a:off x="353999" y="1698620"/>
                <a:ext cx="11484001" cy="844022"/>
              </a:xfrm>
            </p:spPr>
            <p:txBody>
              <a:bodyPr numCol="1"/>
              <a:lstStyle/>
              <a:p>
                <a14:m>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func>
                      <m:funcPr>
                        <m:ctrlPr>
                          <a:rPr lang="en-AU" sz="2400" b="1" i="1">
                            <a:latin typeface="Cambria Math" panose="02040503050406030204" pitchFamily="18" charset="0"/>
                          </a:rPr>
                        </m:ctrlPr>
                      </m:funcPr>
                      <m:fName>
                        <m:r>
                          <a:rPr lang="en-AU" sz="2400" b="1" i="1">
                            <a:latin typeface="Cambria Math" panose="02040503050406030204" pitchFamily="18" charset="0"/>
                          </a:rPr>
                          <m:t>𝒔𝒊𝒏</m:t>
                        </m:r>
                      </m:fName>
                      <m:e>
                        <m:d>
                          <m:dPr>
                            <m:ctrlPr>
                              <a:rPr lang="en-AU" sz="2400" b="1" i="1" smtClean="0">
                                <a:latin typeface="Cambria Math" panose="02040503050406030204" pitchFamily="18" charset="0"/>
                              </a:rPr>
                            </m:ctrlPr>
                          </m:dPr>
                          <m:e>
                            <m:sSup>
                              <m:sSupPr>
                                <m:ctrlPr>
                                  <a:rPr lang="en-AU" sz="2400" b="1" i="1" smtClean="0">
                                    <a:latin typeface="Cambria Math" panose="02040503050406030204" pitchFamily="18" charset="0"/>
                                  </a:rPr>
                                </m:ctrlPr>
                              </m:sSupPr>
                              <m:e>
                                <m:r>
                                  <a:rPr lang="en-AU" sz="2400" b="1" i="1">
                                    <a:latin typeface="Cambria Math" panose="02040503050406030204" pitchFamily="18" charset="0"/>
                                  </a:rPr>
                                  <m:t>𝒙</m:t>
                                </m:r>
                              </m:e>
                              <m:sup>
                                <m:r>
                                  <a:rPr lang="en-AU" sz="2400" b="1" i="1" smtClean="0">
                                    <a:latin typeface="Cambria Math" panose="02040503050406030204" pitchFamily="18" charset="0"/>
                                  </a:rPr>
                                  <m:t>𝟐</m:t>
                                </m:r>
                              </m:sup>
                            </m:sSup>
                          </m:e>
                        </m:d>
                      </m:e>
                    </m:func>
                  </m:oMath>
                </a14:m>
                <a:r>
                  <a:rPr lang="en-AU" sz="2400" b="1" i="1" dirty="0">
                    <a:latin typeface="Cambria Math" panose="02040503050406030204" pitchFamily="18" charset="0"/>
                  </a:rPr>
                  <a:t> </a:t>
                </a:r>
                <a:r>
                  <a:rPr lang="en-AU" sz="2400" i="1" dirty="0">
                    <a:latin typeface="Cambria Math" panose="02040503050406030204" pitchFamily="18" charset="0"/>
                  </a:rPr>
                  <a:t>				</a:t>
                </a:r>
                <a14:m>
                  <m:oMath xmlns:m="http://schemas.openxmlformats.org/officeDocument/2006/math">
                    <m:r>
                      <a:rPr lang="en-AU" sz="2400" b="1" i="1">
                        <a:latin typeface="Cambria Math" panose="02040503050406030204" pitchFamily="18" charset="0"/>
                      </a:rPr>
                      <m:t>𝒚</m:t>
                    </m:r>
                    <m:r>
                      <a:rPr lang="en-AU" sz="2400" b="1" i="1">
                        <a:latin typeface="Cambria Math" panose="02040503050406030204" pitchFamily="18" charset="0"/>
                      </a:rPr>
                      <m:t>=</m:t>
                    </m:r>
                    <m:func>
                      <m:funcPr>
                        <m:ctrlPr>
                          <a:rPr lang="en-AU" sz="2400" b="1" i="1">
                            <a:latin typeface="Cambria Math" panose="02040503050406030204" pitchFamily="18" charset="0"/>
                          </a:rPr>
                        </m:ctrlPr>
                      </m:funcPr>
                      <m:fName>
                        <m:r>
                          <a:rPr lang="en-AU" sz="2400" b="1" i="1">
                            <a:latin typeface="Cambria Math" panose="02040503050406030204" pitchFamily="18" charset="0"/>
                          </a:rPr>
                          <m:t>𝒔𝒊𝒏</m:t>
                        </m:r>
                      </m:fName>
                      <m:e>
                        <m:d>
                          <m:dPr>
                            <m:ctrlPr>
                              <a:rPr lang="en-AU" sz="2400" b="1" i="1" smtClean="0">
                                <a:latin typeface="Cambria Math" panose="02040503050406030204" pitchFamily="18" charset="0"/>
                              </a:rPr>
                            </m:ctrlPr>
                          </m:dPr>
                          <m:e>
                            <m:r>
                              <a:rPr lang="en-AU" sz="2400" b="1" i="1">
                                <a:latin typeface="Cambria Math" panose="02040503050406030204" pitchFamily="18" charset="0"/>
                              </a:rPr>
                              <m:t>𝟑</m:t>
                            </m:r>
                            <m:r>
                              <a:rPr lang="en-AU" sz="2400" b="1" i="1">
                                <a:latin typeface="Cambria Math" panose="02040503050406030204" pitchFamily="18" charset="0"/>
                              </a:rPr>
                              <m:t>𝒙</m:t>
                            </m:r>
                          </m:e>
                        </m:d>
                      </m:e>
                    </m:func>
                  </m:oMath>
                </a14:m>
                <a:r>
                  <a:rPr lang="en-AU" sz="2400" b="1" i="1" dirty="0">
                    <a:latin typeface="Cambria Math" panose="02040503050406030204" pitchFamily="18" charset="0"/>
                  </a:rPr>
                  <a:t>	</a:t>
                </a:r>
                <a:r>
                  <a:rPr lang="en-AU" sz="2400" i="1" dirty="0">
                    <a:latin typeface="Cambria Math" panose="02040503050406030204" pitchFamily="18" charset="0"/>
                  </a:rPr>
                  <a:t>		</a:t>
                </a:r>
                <a:r>
                  <a:rPr lang="en-AU" sz="2400" b="1" i="1" dirty="0">
                    <a:latin typeface="Cambria Math" panose="02040503050406030204" pitchFamily="18" charset="0"/>
                  </a:rPr>
                  <a:t>	</a:t>
                </a:r>
                <a14:m>
                  <m:oMath xmlns:m="http://schemas.openxmlformats.org/officeDocument/2006/math">
                    <m:r>
                      <a:rPr lang="en-AU" sz="2400" b="1" i="1">
                        <a:latin typeface="Cambria Math" panose="02040503050406030204" pitchFamily="18" charset="0"/>
                      </a:rPr>
                      <m:t>𝒚</m:t>
                    </m:r>
                    <m:r>
                      <a:rPr lang="en-AU" sz="2400" b="1" i="1">
                        <a:latin typeface="Cambria Math" panose="02040503050406030204" pitchFamily="18" charset="0"/>
                      </a:rPr>
                      <m:t>=</m:t>
                    </m:r>
                    <m:func>
                      <m:funcPr>
                        <m:ctrlPr>
                          <a:rPr lang="en-AU" sz="2400" b="1" i="1">
                            <a:latin typeface="Cambria Math" panose="02040503050406030204" pitchFamily="18" charset="0"/>
                          </a:rPr>
                        </m:ctrlPr>
                      </m:funcPr>
                      <m:fName>
                        <m:r>
                          <a:rPr lang="en-AU" sz="2400" b="1" i="1">
                            <a:latin typeface="Cambria Math" panose="02040503050406030204" pitchFamily="18" charset="0"/>
                          </a:rPr>
                          <m:t>𝒔𝒊𝒏</m:t>
                        </m:r>
                      </m:fName>
                      <m:e>
                        <m:r>
                          <a:rPr lang="en-AU" sz="2400" b="1" i="1">
                            <a:latin typeface="Cambria Math" panose="02040503050406030204" pitchFamily="18" charset="0"/>
                          </a:rPr>
                          <m:t>(</m:t>
                        </m:r>
                        <m:r>
                          <a:rPr lang="en-AU" sz="2400" b="1" i="1">
                            <a:latin typeface="Cambria Math" panose="02040503050406030204" pitchFamily="18" charset="0"/>
                          </a:rPr>
                          <m:t>𝒙</m:t>
                        </m:r>
                        <m:r>
                          <a:rPr lang="en-AU" sz="2400" b="1" i="1">
                            <a:latin typeface="Cambria Math" panose="02040503050406030204" pitchFamily="18" charset="0"/>
                          </a:rPr>
                          <m:t>+</m:t>
                        </m:r>
                        <m:r>
                          <a:rPr lang="en-AU" sz="2400" b="1" i="1">
                            <a:latin typeface="Cambria Math" panose="02040503050406030204" pitchFamily="18" charset="0"/>
                          </a:rPr>
                          <m:t>𝟏</m:t>
                        </m:r>
                        <m:r>
                          <a:rPr lang="en-AU" sz="2400" b="1" i="1">
                            <a:latin typeface="Cambria Math" panose="02040503050406030204" pitchFamily="18" charset="0"/>
                          </a:rPr>
                          <m:t>)</m:t>
                        </m:r>
                      </m:e>
                    </m:func>
                  </m:oMath>
                </a14:m>
                <a:endParaRPr lang="en-AU" sz="2400" b="1" i="1" dirty="0">
                  <a:latin typeface="+mn-lt"/>
                </a:endParaRPr>
              </a:p>
            </p:txBody>
          </p:sp>
        </mc:Choice>
        <mc:Fallback xmlns="">
          <p:sp>
            <p:nvSpPr>
              <p:cNvPr id="5" name="Text Placeholder 4">
                <a:extLst>
                  <a:ext uri="{FF2B5EF4-FFF2-40B4-BE49-F238E27FC236}">
                    <a16:creationId xmlns:a16="http://schemas.microsoft.com/office/drawing/2014/main" id="{161BB60E-A29D-D396-9A70-A5A267637E1D}"/>
                  </a:ext>
                </a:extLst>
              </p:cNvPr>
              <p:cNvSpPr>
                <a:spLocks noGrp="1" noRot="1" noChangeAspect="1" noMove="1" noResize="1" noEditPoints="1" noAdjustHandles="1" noChangeArrowheads="1" noChangeShapeType="1" noTextEdit="1"/>
              </p:cNvSpPr>
              <p:nvPr>
                <p:ph type="body" sz="quarter" idx="17"/>
              </p:nvPr>
            </p:nvSpPr>
            <p:spPr>
              <a:xfrm>
                <a:off x="353999" y="1698620"/>
                <a:ext cx="11484001" cy="844022"/>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4B7C735-0B52-9BEB-64B2-AE9D620B8E92}"/>
              </a:ext>
            </a:extLst>
          </p:cNvPr>
          <p:cNvSpPr>
            <a:spLocks noGrp="1"/>
          </p:cNvSpPr>
          <p:nvPr>
            <p:ph type="sldNum" sz="quarter" idx="12"/>
          </p:nvPr>
        </p:nvSpPr>
        <p:spPr/>
        <p:txBody>
          <a:bodyPr/>
          <a:lstStyle/>
          <a:p>
            <a:fld id="{10A01DC5-1685-4615-8240-15192985C6A2}" type="slidenum">
              <a:rPr lang="en-AU" smtClean="0"/>
              <a:t>8</a:t>
            </a:fld>
            <a:endParaRPr lang="en-AU"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921C20-CA86-6BBD-1220-4BC7DE7D1C9E}"/>
                  </a:ext>
                </a:extLst>
              </p:cNvPr>
              <p:cNvSpPr txBox="1"/>
              <p:nvPr/>
            </p:nvSpPr>
            <p:spPr>
              <a:xfrm>
                <a:off x="0" y="2264937"/>
                <a:ext cx="3650505" cy="4079029"/>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2</m:t>
                      </m:r>
                      <m:r>
                        <a:rPr lang="en-AU" sz="2000" b="0" i="1" smtClean="0">
                          <a:latin typeface="Cambria Math" panose="02040503050406030204" pitchFamily="18" charset="0"/>
                        </a:rPr>
                        <m:t>𝑥</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2</m:t>
                      </m:r>
                      <m:r>
                        <a:rPr lang="en-AU" sz="2000" b="0" i="1" smtClean="0">
                          <a:latin typeface="Cambria Math" panose="02040503050406030204" pitchFamily="18" charset="0"/>
                        </a:rPr>
                        <m:t>𝑥</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func>
                    </m:oMath>
                  </m:oMathPara>
                </a14:m>
                <a:endParaRPr lang="en-AU" sz="2000" dirty="0"/>
              </a:p>
            </p:txBody>
          </p:sp>
        </mc:Choice>
        <mc:Fallback xmlns="">
          <p:sp>
            <p:nvSpPr>
              <p:cNvPr id="6" name="TextBox 5">
                <a:extLst>
                  <a:ext uri="{FF2B5EF4-FFF2-40B4-BE49-F238E27FC236}">
                    <a16:creationId xmlns:a16="http://schemas.microsoft.com/office/drawing/2014/main" id="{EE921C20-CA86-6BBD-1220-4BC7DE7D1C9E}"/>
                  </a:ext>
                </a:extLst>
              </p:cNvPr>
              <p:cNvSpPr txBox="1">
                <a:spLocks noRot="1" noChangeAspect="1" noMove="1" noResize="1" noEditPoints="1" noAdjustHandles="1" noChangeArrowheads="1" noChangeShapeType="1" noTextEdit="1"/>
              </p:cNvSpPr>
              <p:nvPr/>
            </p:nvSpPr>
            <p:spPr>
              <a:xfrm>
                <a:off x="0" y="2264937"/>
                <a:ext cx="3650505" cy="4079029"/>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B40FB7-D606-8664-FDCE-D1FBB97765A8}"/>
                  </a:ext>
                </a:extLst>
              </p:cNvPr>
              <p:cNvSpPr txBox="1"/>
              <p:nvPr/>
            </p:nvSpPr>
            <p:spPr>
              <a:xfrm>
                <a:off x="4204169" y="2264937"/>
                <a:ext cx="3650503" cy="4079029"/>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=3</m:t>
                      </m:r>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×3</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3</m:t>
                          </m:r>
                          <m:r>
                            <a:rPr lang="en-AU" sz="2000" b="0" i="1" smtClean="0">
                              <a:latin typeface="Cambria Math" panose="02040503050406030204" pitchFamily="18" charset="0"/>
                            </a:rPr>
                            <m:t>𝑥</m:t>
                          </m:r>
                        </m:e>
                      </m:func>
                    </m:oMath>
                  </m:oMathPara>
                </a14:m>
                <a:endParaRPr lang="en-AU" sz="2000" dirty="0"/>
              </a:p>
            </p:txBody>
          </p:sp>
        </mc:Choice>
        <mc:Fallback xmlns="">
          <p:sp>
            <p:nvSpPr>
              <p:cNvPr id="7" name="TextBox 6">
                <a:extLst>
                  <a:ext uri="{FF2B5EF4-FFF2-40B4-BE49-F238E27FC236}">
                    <a16:creationId xmlns:a16="http://schemas.microsoft.com/office/drawing/2014/main" id="{87B40FB7-D606-8664-FDCE-D1FBB97765A8}"/>
                  </a:ext>
                </a:extLst>
              </p:cNvPr>
              <p:cNvSpPr txBox="1">
                <a:spLocks noRot="1" noChangeAspect="1" noMove="1" noResize="1" noEditPoints="1" noAdjustHandles="1" noChangeArrowheads="1" noChangeShapeType="1" noTextEdit="1"/>
              </p:cNvSpPr>
              <p:nvPr/>
            </p:nvSpPr>
            <p:spPr>
              <a:xfrm>
                <a:off x="4204169" y="2264937"/>
                <a:ext cx="3650503" cy="4079029"/>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424191-56DC-71D4-3A01-E8095207CE8E}"/>
                  </a:ext>
                </a:extLst>
              </p:cNvPr>
              <p:cNvSpPr txBox="1"/>
              <p:nvPr/>
            </p:nvSpPr>
            <p:spPr>
              <a:xfrm>
                <a:off x="8408337" y="2264937"/>
                <a:ext cx="3650503" cy="4079029"/>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+1,     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=1</m:t>
                      </m:r>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×1</m:t>
                      </m:r>
                    </m:oMath>
                    <m:oMath xmlns:m="http://schemas.openxmlformats.org/officeDocument/2006/math">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oMath>
                    <m:oMath xmlns:m="http://schemas.openxmlformats.org/officeDocument/2006/math">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+1)</m:t>
                          </m:r>
                        </m:e>
                      </m:func>
                    </m:oMath>
                  </m:oMathPara>
                </a14:m>
                <a:endParaRPr lang="en-AU" sz="2000" dirty="0"/>
              </a:p>
            </p:txBody>
          </p:sp>
        </mc:Choice>
        <mc:Fallback xmlns="">
          <p:sp>
            <p:nvSpPr>
              <p:cNvPr id="8" name="TextBox 7">
                <a:extLst>
                  <a:ext uri="{FF2B5EF4-FFF2-40B4-BE49-F238E27FC236}">
                    <a16:creationId xmlns:a16="http://schemas.microsoft.com/office/drawing/2014/main" id="{81424191-56DC-71D4-3A01-E8095207CE8E}"/>
                  </a:ext>
                </a:extLst>
              </p:cNvPr>
              <p:cNvSpPr txBox="1">
                <a:spLocks noRot="1" noChangeAspect="1" noMove="1" noResize="1" noEditPoints="1" noAdjustHandles="1" noChangeArrowheads="1" noChangeShapeType="1" noTextEdit="1"/>
              </p:cNvSpPr>
              <p:nvPr/>
            </p:nvSpPr>
            <p:spPr>
              <a:xfrm>
                <a:off x="8408337" y="2264937"/>
                <a:ext cx="3650503" cy="4079029"/>
              </a:xfrm>
              <a:prstGeom prst="rect">
                <a:avLst/>
              </a:prstGeom>
              <a:blipFill>
                <a:blip r:embed="rId5"/>
                <a:stretch>
                  <a:fillRect/>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319D1795-79FC-CB2F-33A3-59CC80578BF6}"/>
              </a:ext>
              <a:ext uri="{C183D7F6-B498-43B3-948B-1728B52AA6E4}">
                <adec:decorative xmlns:adec="http://schemas.microsoft.com/office/drawing/2017/decorative" val="1"/>
              </a:ext>
            </a:extLst>
          </p:cNvPr>
          <p:cNvCxnSpPr>
            <a:cxnSpLocks/>
          </p:cNvCxnSpPr>
          <p:nvPr/>
        </p:nvCxnSpPr>
        <p:spPr>
          <a:xfrm>
            <a:off x="4134678" y="1698620"/>
            <a:ext cx="0" cy="464534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F39ACB-55DA-D94E-C8BF-2E27E2AD5E50}"/>
              </a:ext>
              <a:ext uri="{C183D7F6-B498-43B3-948B-1728B52AA6E4}">
                <adec:decorative xmlns:adec="http://schemas.microsoft.com/office/drawing/2017/decorative" val="1"/>
              </a:ext>
            </a:extLst>
          </p:cNvPr>
          <p:cNvCxnSpPr>
            <a:cxnSpLocks/>
          </p:cNvCxnSpPr>
          <p:nvPr/>
        </p:nvCxnSpPr>
        <p:spPr>
          <a:xfrm>
            <a:off x="8208671" y="1698620"/>
            <a:ext cx="0" cy="464534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9EC0F7-819D-6B10-7A75-A195DB27FCDD}"/>
              </a:ext>
              <a:ext uri="{C183D7F6-B498-43B3-948B-1728B52AA6E4}">
                <adec:decorative xmlns:adec="http://schemas.microsoft.com/office/drawing/2017/decorative" val="1"/>
              </a:ext>
            </a:extLst>
          </p:cNvPr>
          <p:cNvSpPr/>
          <p:nvPr/>
        </p:nvSpPr>
        <p:spPr>
          <a:xfrm>
            <a:off x="886120" y="5835192"/>
            <a:ext cx="1574275" cy="50877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BBFF3A87-E8BF-FA0B-1F24-7971819FEF72}"/>
              </a:ext>
              <a:ext uri="{C183D7F6-B498-43B3-948B-1728B52AA6E4}">
                <adec:decorative xmlns:adec="http://schemas.microsoft.com/office/drawing/2017/decorative" val="1"/>
              </a:ext>
            </a:extLst>
          </p:cNvPr>
          <p:cNvSpPr/>
          <p:nvPr/>
        </p:nvSpPr>
        <p:spPr>
          <a:xfrm>
            <a:off x="5112512" y="5835192"/>
            <a:ext cx="1574275" cy="50877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9CCF186B-FD2C-8B3F-071B-083D5FC9E850}"/>
              </a:ext>
              <a:ext uri="{C183D7F6-B498-43B3-948B-1728B52AA6E4}">
                <adec:decorative xmlns:adec="http://schemas.microsoft.com/office/drawing/2017/decorative" val="1"/>
              </a:ext>
            </a:extLst>
          </p:cNvPr>
          <p:cNvSpPr/>
          <p:nvPr/>
        </p:nvSpPr>
        <p:spPr>
          <a:xfrm>
            <a:off x="9236198" y="5837270"/>
            <a:ext cx="1614051" cy="50877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756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96F88-5FE7-95FA-F1F0-D74B6ABB42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77737B-5A87-A5AD-6FD8-6C6C3C704C79}"/>
              </a:ext>
            </a:extLst>
          </p:cNvPr>
          <p:cNvSpPr>
            <a:spLocks noGrp="1"/>
          </p:cNvSpPr>
          <p:nvPr>
            <p:ph type="title"/>
          </p:nvPr>
        </p:nvSpPr>
        <p:spPr/>
        <p:txBody>
          <a:bodyPr/>
          <a:lstStyle/>
          <a:p>
            <a:r>
              <a:rPr lang="en-AU" dirty="0"/>
              <a:t>Differentiating sine functions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E0C131C-D4FA-44A6-2684-4875A3FB5C91}"/>
                  </a:ext>
                </a:extLst>
              </p:cNvPr>
              <p:cNvSpPr>
                <a:spLocks noGrp="1"/>
              </p:cNvSpPr>
              <p:nvPr>
                <p:ph type="body" sz="quarter" idx="17"/>
              </p:nvPr>
            </p:nvSpPr>
            <p:spPr>
              <a:xfrm>
                <a:off x="353997" y="1161292"/>
                <a:ext cx="11484001" cy="844022"/>
              </a:xfrm>
            </p:spPr>
            <p:txBody>
              <a:bodyPr numCol="1"/>
              <a:lstStyle/>
              <a:p>
                <a:pPr/>
                <a14:m>
                  <m:oMathPara xmlns:m="http://schemas.openxmlformats.org/officeDocument/2006/math">
                    <m:oMathParaPr>
                      <m:jc m:val="left"/>
                    </m:oMathParaPr>
                    <m:oMath xmlns:m="http://schemas.openxmlformats.org/officeDocument/2006/math">
                      <m:r>
                        <a:rPr lang="en-AU" sz="2400" b="1" i="1">
                          <a:latin typeface="Cambria Math" panose="02040503050406030204" pitchFamily="18" charset="0"/>
                        </a:rPr>
                        <m:t>𝒚</m:t>
                      </m:r>
                      <m:r>
                        <a:rPr lang="en-AU" sz="2400" b="1" i="1">
                          <a:latin typeface="Cambria Math" panose="02040503050406030204" pitchFamily="18" charset="0"/>
                        </a:rPr>
                        <m:t>=</m:t>
                      </m:r>
                      <m:func>
                        <m:funcPr>
                          <m:ctrlPr>
                            <a:rPr lang="en-AU" sz="2400" b="1" i="1">
                              <a:latin typeface="Cambria Math" panose="02040503050406030204" pitchFamily="18" charset="0"/>
                            </a:rPr>
                          </m:ctrlPr>
                        </m:funcPr>
                        <m:fName>
                          <m:r>
                            <a:rPr lang="en-AU" sz="2400" b="1">
                              <a:latin typeface="Cambria Math" panose="02040503050406030204" pitchFamily="18" charset="0"/>
                            </a:rPr>
                            <m:t>𝐬𝐢𝐧</m:t>
                          </m:r>
                        </m:fName>
                        <m:e>
                          <m:r>
                            <a:rPr lang="en-AU" sz="2400" b="1" i="1">
                              <a:latin typeface="Cambria Math" panose="02040503050406030204" pitchFamily="18" charset="0"/>
                            </a:rPr>
                            <m:t>(</m:t>
                          </m:r>
                          <m:r>
                            <a:rPr lang="en-AU" sz="2400" b="1" i="1">
                              <a:latin typeface="Cambria Math" panose="02040503050406030204" pitchFamily="18" charset="0"/>
                            </a:rPr>
                            <m:t>𝟒</m:t>
                          </m:r>
                          <m:sSup>
                            <m:sSupPr>
                              <m:ctrlPr>
                                <a:rPr lang="en-AU" sz="2400" b="1" i="1">
                                  <a:latin typeface="Cambria Math" panose="02040503050406030204" pitchFamily="18" charset="0"/>
                                </a:rPr>
                              </m:ctrlPr>
                            </m:sSupPr>
                            <m:e>
                              <m:r>
                                <a:rPr lang="en-AU" sz="2400" b="1" i="1">
                                  <a:latin typeface="Cambria Math" panose="02040503050406030204" pitchFamily="18" charset="0"/>
                                </a:rPr>
                                <m:t>𝒙</m:t>
                              </m:r>
                            </m:e>
                            <m:sup>
                              <m:r>
                                <a:rPr lang="en-AU" sz="2400" b="1" i="1">
                                  <a:latin typeface="Cambria Math" panose="02040503050406030204" pitchFamily="18" charset="0"/>
                                </a:rPr>
                                <m:t>𝟐</m:t>
                              </m:r>
                            </m:sup>
                          </m:sSup>
                          <m:r>
                            <a:rPr lang="en-AU" sz="2400" b="1" i="1">
                              <a:latin typeface="Cambria Math" panose="02040503050406030204" pitchFamily="18" charset="0"/>
                            </a:rPr>
                            <m:t>+</m:t>
                          </m:r>
                          <m:r>
                            <a:rPr lang="en-AU" sz="2400" b="1" i="1">
                              <a:latin typeface="Cambria Math" panose="02040503050406030204" pitchFamily="18" charset="0"/>
                            </a:rPr>
                            <m:t>𝒙</m:t>
                          </m:r>
                          <m:r>
                            <a:rPr lang="en-AU" sz="2400" b="1" i="1">
                              <a:latin typeface="Cambria Math" panose="02040503050406030204" pitchFamily="18" charset="0"/>
                            </a:rPr>
                            <m:t>)</m:t>
                          </m:r>
                        </m:e>
                      </m:func>
                    </m:oMath>
                  </m:oMathPara>
                </a14:m>
                <a:endParaRPr lang="en-AU" sz="2400" i="1" dirty="0">
                  <a:latin typeface="+mn-lt"/>
                </a:endParaRPr>
              </a:p>
            </p:txBody>
          </p:sp>
        </mc:Choice>
        <mc:Fallback xmlns="">
          <p:sp>
            <p:nvSpPr>
              <p:cNvPr id="5" name="Text Placeholder 4">
                <a:extLst>
                  <a:ext uri="{FF2B5EF4-FFF2-40B4-BE49-F238E27FC236}">
                    <a16:creationId xmlns:a16="http://schemas.microsoft.com/office/drawing/2014/main" id="{2E0C131C-D4FA-44A6-2684-4875A3FB5C91}"/>
                  </a:ext>
                </a:extLst>
              </p:cNvPr>
              <p:cNvSpPr>
                <a:spLocks noGrp="1" noRot="1" noChangeAspect="1" noMove="1" noResize="1" noEditPoints="1" noAdjustHandles="1" noChangeArrowheads="1" noChangeShapeType="1" noTextEdit="1"/>
              </p:cNvSpPr>
              <p:nvPr>
                <p:ph type="body" sz="quarter" idx="17"/>
              </p:nvPr>
            </p:nvSpPr>
            <p:spPr>
              <a:xfrm>
                <a:off x="353997" y="1161292"/>
                <a:ext cx="11484001" cy="844022"/>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5774E7F-43C2-20C3-34D7-3725C6B097FB}"/>
              </a:ext>
            </a:extLst>
          </p:cNvPr>
          <p:cNvSpPr>
            <a:spLocks noGrp="1"/>
          </p:cNvSpPr>
          <p:nvPr>
            <p:ph type="sldNum" sz="quarter" idx="12"/>
          </p:nvPr>
        </p:nvSpPr>
        <p:spPr/>
        <p:txBody>
          <a:bodyPr/>
          <a:lstStyle/>
          <a:p>
            <a:fld id="{10A01DC5-1685-4615-8240-15192985C6A2}" type="slidenum">
              <a:rPr lang="en-AU" smtClean="0"/>
              <a:t>9</a:t>
            </a:fld>
            <a:endParaRPr lang="en-AU"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81F8C0-954A-4930-5C37-34DC9BC3208B}"/>
                  </a:ext>
                </a:extLst>
              </p:cNvPr>
              <p:cNvSpPr txBox="1"/>
              <p:nvPr/>
            </p:nvSpPr>
            <p:spPr>
              <a:xfrm>
                <a:off x="3597056" y="2120631"/>
                <a:ext cx="4997885" cy="4079029"/>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4</m:t>
                          </m:r>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=8</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sin</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r>
                        <a:rPr lang="en-AU" sz="2000" b="0" i="1" smtClean="0">
                          <a:latin typeface="Cambria Math" panose="02040503050406030204" pitchFamily="18" charset="0"/>
                        </a:rPr>
                        <m:t>×(8</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(8</m:t>
                      </m:r>
                      <m:r>
                        <a:rPr lang="en-AU" sz="2000" b="0" i="1" smtClean="0">
                          <a:latin typeface="Cambria Math" panose="02040503050406030204" pitchFamily="18" charset="0"/>
                        </a:rPr>
                        <m:t>𝑥</m:t>
                      </m:r>
                      <m:r>
                        <a:rPr lang="en-AU" sz="2000" b="0" i="1" smtClean="0">
                          <a:latin typeface="Cambria Math" panose="02040503050406030204" pitchFamily="18" charset="0"/>
                        </a:rPr>
                        <m:t>+1)</m:t>
                      </m:r>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cos</m:t>
                          </m:r>
                        </m:fName>
                        <m:e>
                          <m:r>
                            <a:rPr lang="en-AU" sz="2000" b="0" i="1" smtClean="0">
                              <a:latin typeface="Cambria Math" panose="02040503050406030204" pitchFamily="18" charset="0"/>
                            </a:rPr>
                            <m:t>𝑢</m:t>
                          </m:r>
                        </m:e>
                      </m:func>
                    </m:oMath>
                    <m:oMath xmlns:m="http://schemas.openxmlformats.org/officeDocument/2006/math">
                      <m:r>
                        <m:rPr>
                          <m:aln/>
                        </m:rPr>
                        <a:rPr lang="en-AU" sz="2000" b="0" i="1" smtClean="0">
                          <a:latin typeface="Cambria Math" panose="02040503050406030204" pitchFamily="18" charset="0"/>
                        </a:rPr>
                        <m:t>=</m:t>
                      </m:r>
                      <m:r>
                        <a:rPr lang="en-AU" sz="2000" i="1">
                          <a:latin typeface="Cambria Math" panose="02040503050406030204" pitchFamily="18" charset="0"/>
                        </a:rPr>
                        <m:t>(8</m:t>
                      </m:r>
                      <m:r>
                        <a:rPr lang="en-AU" sz="2000" i="1">
                          <a:latin typeface="Cambria Math" panose="02040503050406030204" pitchFamily="18" charset="0"/>
                        </a:rPr>
                        <m:t>𝑥</m:t>
                      </m:r>
                      <m:r>
                        <a:rPr lang="en-AU" sz="2000" i="1">
                          <a:latin typeface="Cambria Math" panose="02040503050406030204" pitchFamily="18" charset="0"/>
                        </a:rPr>
                        <m:t>+1)</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b="0" i="1" smtClean="0">
                              <a:latin typeface="Cambria Math" panose="02040503050406030204" pitchFamily="18" charset="0"/>
                            </a:rPr>
                            <m:t>(4</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e>
                      </m:func>
                    </m:oMath>
                  </m:oMathPara>
                </a14:m>
                <a:endParaRPr lang="en-AU" sz="2000" dirty="0"/>
              </a:p>
            </p:txBody>
          </p:sp>
        </mc:Choice>
        <mc:Fallback xmlns="">
          <p:sp>
            <p:nvSpPr>
              <p:cNvPr id="6" name="TextBox 5">
                <a:extLst>
                  <a:ext uri="{FF2B5EF4-FFF2-40B4-BE49-F238E27FC236}">
                    <a16:creationId xmlns:a16="http://schemas.microsoft.com/office/drawing/2014/main" id="{5D81F8C0-954A-4930-5C37-34DC9BC3208B}"/>
                  </a:ext>
                </a:extLst>
              </p:cNvPr>
              <p:cNvSpPr txBox="1">
                <a:spLocks noRot="1" noChangeAspect="1" noMove="1" noResize="1" noEditPoints="1" noAdjustHandles="1" noChangeArrowheads="1" noChangeShapeType="1" noTextEdit="1"/>
              </p:cNvSpPr>
              <p:nvPr/>
            </p:nvSpPr>
            <p:spPr>
              <a:xfrm>
                <a:off x="3597056" y="2120631"/>
                <a:ext cx="4997885" cy="4079029"/>
              </a:xfrm>
              <a:prstGeom prst="rect">
                <a:avLst/>
              </a:prstGeom>
              <a:blipFill>
                <a:blip r:embed="rId3"/>
                <a:stretch>
                  <a:fillRect/>
                </a:stretch>
              </a:blipFill>
            </p:spPr>
            <p:txBody>
              <a:bodyPr/>
              <a:lstStyle/>
              <a:p>
                <a:r>
                  <a:rPr lang="en-AU">
                    <a:noFill/>
                  </a:rPr>
                  <a:t> </a:t>
                </a:r>
              </a:p>
            </p:txBody>
          </p:sp>
        </mc:Fallback>
      </mc:AlternateContent>
      <p:sp>
        <p:nvSpPr>
          <p:cNvPr id="4" name="Rectangle 3">
            <a:extLst>
              <a:ext uri="{FF2B5EF4-FFF2-40B4-BE49-F238E27FC236}">
                <a16:creationId xmlns:a16="http://schemas.microsoft.com/office/drawing/2014/main" id="{831E5BB4-2243-C305-4687-295821FCE931}"/>
              </a:ext>
              <a:ext uri="{C183D7F6-B498-43B3-948B-1728B52AA6E4}">
                <adec:decorative xmlns:adec="http://schemas.microsoft.com/office/drawing/2017/decorative" val="1"/>
              </a:ext>
            </a:extLst>
          </p:cNvPr>
          <p:cNvSpPr/>
          <p:nvPr/>
        </p:nvSpPr>
        <p:spPr>
          <a:xfrm>
            <a:off x="4726013" y="5690886"/>
            <a:ext cx="3003966" cy="50877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91371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975180-3520-4353-9F30-995CD4031D77}">
  <ds:schemaRefs>
    <ds:schemaRef ds:uri="http://schemas.microsoft.com/sharepoint/v3/contenttype/forms"/>
  </ds:schemaRefs>
</ds:datastoreItem>
</file>

<file path=customXml/itemProps2.xml><?xml version="1.0" encoding="utf-8"?>
<ds:datastoreItem xmlns:ds="http://schemas.openxmlformats.org/officeDocument/2006/customXml" ds:itemID="{383923E5-B817-46C4-A422-E35C48881DB8}">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d94be99-a0f6-44e7-93d1-7f56be2e14d5"/>
    <ds:schemaRef ds:uri="8c6f0761-0ef4-4d3b-8fe8-3b60dff82ea3"/>
    <ds:schemaRef ds:uri="http://www.w3.org/XML/1998/namespace"/>
    <ds:schemaRef ds:uri="http://purl.org/dc/dcmitype/"/>
  </ds:schemaRefs>
</ds:datastoreItem>
</file>

<file path=customXml/itemProps3.xml><?xml version="1.0" encoding="utf-8"?>
<ds:datastoreItem xmlns:ds="http://schemas.openxmlformats.org/officeDocument/2006/customXml" ds:itemID="{F5F85C73-1C38-43F9-AFAA-227F55CCA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2</TotalTime>
  <Words>1273</Words>
  <Application>Microsoft Office PowerPoint</Application>
  <PresentationFormat>Widescreen</PresentationFormat>
  <Paragraphs>115</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Cambria Math</vt:lpstr>
      <vt:lpstr>Times New Roman</vt:lpstr>
      <vt:lpstr>Public Sans</vt:lpstr>
      <vt:lpstr>NSWG Corporate</vt:lpstr>
      <vt:lpstr>Differentiating sine and cosine functions</vt:lpstr>
      <vt:lpstr>Learning intention and success criteria</vt:lpstr>
      <vt:lpstr>Activating prior knowledge</vt:lpstr>
      <vt:lpstr>Graph of y=sin⁡x</vt:lpstr>
      <vt:lpstr>Connecting learning</vt:lpstr>
      <vt:lpstr>Graph of y=cos⁡x</vt:lpstr>
      <vt:lpstr>Derivative of sine and cosine</vt:lpstr>
      <vt:lpstr>Differentiating sine functions (1)</vt:lpstr>
      <vt:lpstr>Differentiating sine functions (2)</vt:lpstr>
      <vt:lpstr>Differentiating cosine functions (1)</vt:lpstr>
      <vt:lpstr>Differentiating cosine functions (2)</vt:lpstr>
      <vt:lpstr>Releasing responsibility</vt:lpstr>
      <vt:lpstr>Reference sheet</vt:lpstr>
      <vt:lpstr>Differentiating using the formula (1)</vt:lpstr>
      <vt:lpstr>Differentiating using the formula (2)</vt:lpstr>
      <vt:lpstr>Differentiating using rules (1)</vt:lpstr>
      <vt:lpstr>Differentiating using rules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9 – Differentiating sine and cosine functions – Slide deck</dc:title>
  <dc:creator>NSW Department of Education</dc:creator>
  <dcterms:created xsi:type="dcterms:W3CDTF">2026-05-20T22:10:05Z</dcterms:created>
  <dcterms:modified xsi:type="dcterms:W3CDTF">2026-06-17T00:27:36Z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