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diagrams/data2.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1"/>
  </p:notesMasterIdLst>
  <p:handoutMasterIdLst>
    <p:handoutMasterId r:id="rId32"/>
  </p:handoutMasterIdLst>
  <p:sldIdLst>
    <p:sldId id="26505" r:id="rId5"/>
    <p:sldId id="26383" r:id="rId6"/>
    <p:sldId id="271" r:id="rId7"/>
    <p:sldId id="26506" r:id="rId8"/>
    <p:sldId id="26527" r:id="rId9"/>
    <p:sldId id="26508" r:id="rId10"/>
    <p:sldId id="26509" r:id="rId11"/>
    <p:sldId id="26510" r:id="rId12"/>
    <p:sldId id="26511" r:id="rId13"/>
    <p:sldId id="26526" r:id="rId14"/>
    <p:sldId id="26513" r:id="rId15"/>
    <p:sldId id="26517" r:id="rId16"/>
    <p:sldId id="26523" r:id="rId17"/>
    <p:sldId id="26518" r:id="rId18"/>
    <p:sldId id="26532" r:id="rId19"/>
    <p:sldId id="26520" r:id="rId20"/>
    <p:sldId id="26524" r:id="rId21"/>
    <p:sldId id="26525" r:id="rId22"/>
    <p:sldId id="26521" r:id="rId23"/>
    <p:sldId id="26533" r:id="rId24"/>
    <p:sldId id="26375" r:id="rId25"/>
    <p:sldId id="26529" r:id="rId26"/>
    <p:sldId id="26530" r:id="rId27"/>
    <p:sldId id="26528" r:id="rId28"/>
    <p:sldId id="26531" r:id="rId29"/>
    <p:sldId id="361" r:id="rId30"/>
  </p:sldIdLst>
  <p:sldSz cx="12192000" cy="6858000"/>
  <p:notesSz cx="6858000" cy="9144000"/>
  <p:embeddedFontLst>
    <p:embeddedFont>
      <p:font typeface="Cambria Math" panose="02040503050406030204" pitchFamily="18" charset="0"/>
      <p:regular r:id="rId33"/>
    </p:embeddedFont>
    <p:embeddedFont>
      <p:font typeface="Public Sans" pitchFamily="2" charset="0"/>
      <p:regular r:id="rId34"/>
      <p:bold r:id="rId35"/>
      <p:italic r:id="rId36"/>
      <p:boldItalic r:id="rId3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3" autoAdjust="0"/>
    <p:restoredTop sz="86234" autoAdjust="0"/>
  </p:normalViewPr>
  <p:slideViewPr>
    <p:cSldViewPr snapToGrid="0">
      <p:cViewPr varScale="1">
        <p:scale>
          <a:sx n="107" d="100"/>
          <a:sy n="107" d="100"/>
        </p:scale>
        <p:origin x="456" y="96"/>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2.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image" Target="../media/image90.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32FC15-1470-4599-93A7-8FA49D0C0D2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AU"/>
        </a:p>
      </dgm:t>
    </dgm:pt>
    <mc:AlternateContent xmlns:mc="http://schemas.openxmlformats.org/markup-compatibility/2006" xmlns:a14="http://schemas.microsoft.com/office/drawing/2010/main">
      <mc:Choice Requires="a14">
        <dgm:pt modelId="{AB676EC6-C05C-4E1A-9D10-47625075C57A}">
          <dgm:prSet phldrT="[Text]" custT="1"/>
          <dgm:spPr/>
          <dgm:t>
            <a:bodyPr/>
            <a:lstStyle/>
            <a:p>
              <a:pPr>
                <a:spcAft>
                  <a:spcPts val="0"/>
                </a:spcAft>
              </a:pPr>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𝑃</m:t>
                    </m:r>
                    <m:r>
                      <a:rPr lang="en-AU" sz="2800" b="0" i="1" smtClean="0">
                        <a:latin typeface="Cambria Math" panose="02040503050406030204" pitchFamily="18" charset="0"/>
                      </a:rPr>
                      <m:t>2</m:t>
                    </m:r>
                  </m:oMath>
                </m:oMathPara>
              </a14:m>
              <a:endParaRPr lang="en-AU" sz="2800" dirty="0"/>
            </a:p>
          </dgm:t>
        </dgm:pt>
      </mc:Choice>
      <mc:Fallback xmlns="">
        <dgm:pt modelId="{AB676EC6-C05C-4E1A-9D10-47625075C57A}">
          <dgm:prSet phldrT="[Text]" custT="1"/>
          <dgm:spPr/>
          <dgm:t>
            <a:bodyPr/>
            <a:lstStyle/>
            <a:p>
              <a:pPr>
                <a:spcAft>
                  <a:spcPts val="0"/>
                </a:spcAft>
              </a:pPr>
              <a:r>
                <a:rPr lang="en-AU" sz="2800" b="0" i="0">
                  <a:latin typeface="Cambria Math" panose="02040503050406030204" pitchFamily="18" charset="0"/>
                </a:rPr>
                <a:t>𝑃2</a:t>
              </a:r>
              <a:endParaRPr lang="en-AU" sz="2800" dirty="0"/>
            </a:p>
          </dgm:t>
        </dgm:pt>
      </mc:Fallback>
    </mc:AlternateContent>
    <dgm:pt modelId="{4D7F7FC1-9876-4790-8FFE-448439D5B717}" type="parTrans" cxnId="{E926B2E1-0B14-4967-AB0B-6B06306DC246}">
      <dgm:prSet custT="1"/>
      <dgm:spPr>
        <a:ln>
          <a:solidFill>
            <a:schemeClr val="tx1">
              <a:lumMod val="50000"/>
              <a:lumOff val="50000"/>
            </a:schemeClr>
          </a:solidFill>
        </a:ln>
      </dgm:spPr>
      <dgm:t>
        <a:bodyPr/>
        <a:lstStyle/>
        <a:p>
          <a:endParaRPr lang="en-AU" sz="100" dirty="0"/>
        </a:p>
      </dgm:t>
    </dgm:pt>
    <dgm:pt modelId="{3D73D708-2B62-4EC2-8A43-F2630C030879}" type="sibTrans" cxnId="{E926B2E1-0B14-4967-AB0B-6B06306DC246}">
      <dgm:prSet/>
      <dgm:spPr/>
      <dgm:t>
        <a:bodyPr/>
        <a:lstStyle/>
        <a:p>
          <a:endParaRPr lang="en-AU" sz="1000"/>
        </a:p>
      </dgm:t>
    </dgm:pt>
    <mc:AlternateContent xmlns:mc="http://schemas.openxmlformats.org/markup-compatibility/2006" xmlns:a14="http://schemas.microsoft.com/office/drawing/2010/main">
      <mc:Choice Requires="a14">
        <dgm:pt modelId="{399EA4F2-67AB-4A08-B17A-E6498BFA2AEA}">
          <dgm:prSet phldrT="[Text]" custT="1"/>
          <dgm:spPr/>
          <dgm:t>
            <a:bodyPr/>
            <a:lstStyle/>
            <a:p>
              <a:pPr>
                <a:spcAft>
                  <a:spcPts val="0"/>
                </a:spcAft>
              </a:pPr>
              <a14:m>
                <m:oMathPara xmlns:m="http://schemas.openxmlformats.org/officeDocument/2006/math">
                  <m:oMathParaPr>
                    <m:jc m:val="centerGroup"/>
                  </m:oMathParaPr>
                  <m:oMath xmlns:m="http://schemas.openxmlformats.org/officeDocument/2006/math">
                    <m:acc>
                      <m:accPr>
                        <m:chr m:val="̅"/>
                        <m:ctrlPr>
                          <a:rPr lang="en-AU" sz="2800" i="1" smtClean="0">
                            <a:latin typeface="Cambria Math" panose="02040503050406030204" pitchFamily="18" charset="0"/>
                          </a:rPr>
                        </m:ctrlPr>
                      </m:accPr>
                      <m:e>
                        <m:r>
                          <a:rPr lang="en-AU" sz="2800" b="0" i="1" smtClean="0">
                            <a:latin typeface="Cambria Math" panose="02040503050406030204" pitchFamily="18" charset="0"/>
                          </a:rPr>
                          <m:t>𝑃</m:t>
                        </m:r>
                        <m:r>
                          <a:rPr lang="en-AU" sz="2800" b="0" i="1" smtClean="0">
                            <a:latin typeface="Cambria Math" panose="02040503050406030204" pitchFamily="18" charset="0"/>
                          </a:rPr>
                          <m:t>2</m:t>
                        </m:r>
                      </m:e>
                    </m:acc>
                  </m:oMath>
                </m:oMathPara>
              </a14:m>
              <a:endParaRPr lang="en-AU" sz="2800" dirty="0"/>
            </a:p>
          </dgm:t>
        </dgm:pt>
      </mc:Choice>
      <mc:Fallback xmlns="">
        <dgm:pt modelId="{399EA4F2-67AB-4A08-B17A-E6498BFA2AEA}">
          <dgm:prSet phldrT="[Text]" custT="1"/>
          <dgm:spPr/>
          <dgm:t>
            <a:bodyPr/>
            <a:lstStyle/>
            <a:p>
              <a:pPr>
                <a:spcAft>
                  <a:spcPts val="0"/>
                </a:spcAft>
              </a:pPr>
              <a:r>
                <a:rPr lang="en-AU" sz="2800" i="0">
                  <a:latin typeface="Cambria Math" panose="02040503050406030204" pitchFamily="18" charset="0"/>
                </a:rPr>
                <a:t>(</a:t>
              </a:r>
              <a:r>
                <a:rPr lang="en-AU" sz="2800" b="0" i="0">
                  <a:latin typeface="Cambria Math" panose="02040503050406030204" pitchFamily="18" charset="0"/>
                </a:rPr>
                <a:t>𝑃2) ̅</a:t>
              </a:r>
              <a:endParaRPr lang="en-AU" sz="2800" dirty="0"/>
            </a:p>
          </dgm:t>
        </dgm:pt>
      </mc:Fallback>
    </mc:AlternateContent>
    <dgm:pt modelId="{2EC5433F-AF21-4CE4-B8EF-783F410F0001}" type="parTrans" cxnId="{56E84627-06CC-4C4C-8FC4-FCAC4E076AE6}">
      <dgm:prSet custT="1"/>
      <dgm:spPr>
        <a:ln>
          <a:solidFill>
            <a:schemeClr val="tx1">
              <a:lumMod val="50000"/>
              <a:lumOff val="50000"/>
            </a:schemeClr>
          </a:solidFill>
        </a:ln>
      </dgm:spPr>
      <dgm:t>
        <a:bodyPr/>
        <a:lstStyle/>
        <a:p>
          <a:endParaRPr lang="en-AU" sz="100" dirty="0"/>
        </a:p>
      </dgm:t>
    </dgm:pt>
    <dgm:pt modelId="{B2D30CB7-FF98-4878-9AE8-7A09E8AD6525}" type="sibTrans" cxnId="{56E84627-06CC-4C4C-8FC4-FCAC4E076AE6}">
      <dgm:prSet/>
      <dgm:spPr/>
      <dgm:t>
        <a:bodyPr/>
        <a:lstStyle/>
        <a:p>
          <a:endParaRPr lang="en-AU" sz="1000"/>
        </a:p>
      </dgm:t>
    </dgm:pt>
    <mc:AlternateContent xmlns:mc="http://schemas.openxmlformats.org/markup-compatibility/2006" xmlns:a14="http://schemas.microsoft.com/office/drawing/2010/main">
      <mc:Choice Requires="a14">
        <dgm:pt modelId="{F60C0BEA-F96E-4B5A-B035-B35AC9AFB5A6}">
          <dgm:prSet phldrT="[Text]" custT="1"/>
          <dgm:spPr/>
          <dgm:t>
            <a:bodyPr/>
            <a:lstStyle/>
            <a:p>
              <a:pPr>
                <a:spcAft>
                  <a:spcPts val="0"/>
                </a:spcAft>
              </a:pPr>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𝑃</m:t>
                    </m:r>
                    <m:r>
                      <a:rPr lang="en-AU" sz="2800" b="0" i="1" smtClean="0">
                        <a:latin typeface="Cambria Math" panose="02040503050406030204" pitchFamily="18" charset="0"/>
                      </a:rPr>
                      <m:t>2</m:t>
                    </m:r>
                  </m:oMath>
                </m:oMathPara>
              </a14:m>
              <a:endParaRPr lang="en-AU" sz="2800" dirty="0"/>
            </a:p>
          </dgm:t>
        </dgm:pt>
      </mc:Choice>
      <mc:Fallback xmlns="">
        <dgm:pt modelId="{F60C0BEA-F96E-4B5A-B035-B35AC9AFB5A6}">
          <dgm:prSet phldrT="[Text]" custT="1"/>
          <dgm:spPr/>
          <dgm:t>
            <a:bodyPr/>
            <a:lstStyle/>
            <a:p>
              <a:pPr>
                <a:spcAft>
                  <a:spcPts val="0"/>
                </a:spcAft>
              </a:pPr>
              <a:r>
                <a:rPr lang="en-AU" sz="2800" b="0" i="0">
                  <a:latin typeface="Cambria Math" panose="02040503050406030204" pitchFamily="18" charset="0"/>
                </a:rPr>
                <a:t>𝑃2</a:t>
              </a:r>
              <a:endParaRPr lang="en-AU" sz="2800" dirty="0"/>
            </a:p>
          </dgm:t>
        </dgm:pt>
      </mc:Fallback>
    </mc:AlternateContent>
    <dgm:pt modelId="{1AB23662-E598-4A49-865C-9EEF3B65E397}" type="parTrans" cxnId="{BF2CF378-ABD9-4007-8168-71D38598D223}">
      <dgm:prSet custT="1"/>
      <dgm:spPr>
        <a:ln>
          <a:solidFill>
            <a:schemeClr val="tx1">
              <a:lumMod val="50000"/>
              <a:lumOff val="50000"/>
            </a:schemeClr>
          </a:solidFill>
        </a:ln>
      </dgm:spPr>
      <dgm:t>
        <a:bodyPr/>
        <a:lstStyle/>
        <a:p>
          <a:endParaRPr lang="en-AU" sz="100" dirty="0"/>
        </a:p>
      </dgm:t>
    </dgm:pt>
    <dgm:pt modelId="{866D4E57-20D9-49CF-8D26-D607D9419E2F}" type="sibTrans" cxnId="{BF2CF378-ABD9-4007-8168-71D38598D223}">
      <dgm:prSet/>
      <dgm:spPr/>
      <dgm:t>
        <a:bodyPr/>
        <a:lstStyle/>
        <a:p>
          <a:endParaRPr lang="en-AU" sz="1000"/>
        </a:p>
      </dgm:t>
    </dgm:pt>
    <mc:AlternateContent xmlns:mc="http://schemas.openxmlformats.org/markup-compatibility/2006" xmlns:a14="http://schemas.microsoft.com/office/drawing/2010/main">
      <mc:Choice Requires="a14">
        <dgm:pt modelId="{9BCD6E22-575F-4DE8-9C4B-626F3630822F}">
          <dgm:prSet phldrT="[Text]" custT="1"/>
          <dgm:spPr/>
          <dgm:t>
            <a:bodyPr/>
            <a:lstStyle/>
            <a:p>
              <a:pPr>
                <a:spcAft>
                  <a:spcPts val="0"/>
                </a:spcAft>
              </a:pPr>
              <a14:m>
                <m:oMathPara xmlns:m="http://schemas.openxmlformats.org/officeDocument/2006/math">
                  <m:oMathParaPr>
                    <m:jc m:val="centerGroup"/>
                  </m:oMathParaPr>
                  <m:oMath xmlns:m="http://schemas.openxmlformats.org/officeDocument/2006/math">
                    <m:acc>
                      <m:accPr>
                        <m:chr m:val="̅"/>
                        <m:ctrlPr>
                          <a:rPr lang="en-AU" sz="2800" i="1" smtClean="0">
                            <a:latin typeface="Cambria Math" panose="02040503050406030204" pitchFamily="18" charset="0"/>
                          </a:rPr>
                        </m:ctrlPr>
                      </m:accPr>
                      <m:e>
                        <m:r>
                          <a:rPr lang="en-AU" sz="2800" b="0" i="1" smtClean="0">
                            <a:latin typeface="Cambria Math" panose="02040503050406030204" pitchFamily="18" charset="0"/>
                          </a:rPr>
                          <m:t>𝑃</m:t>
                        </m:r>
                        <m:r>
                          <a:rPr lang="en-AU" sz="2800" b="0" i="1" smtClean="0">
                            <a:latin typeface="Cambria Math" panose="02040503050406030204" pitchFamily="18" charset="0"/>
                          </a:rPr>
                          <m:t>2</m:t>
                        </m:r>
                      </m:e>
                    </m:acc>
                  </m:oMath>
                </m:oMathPara>
              </a14:m>
              <a:endParaRPr lang="en-AU" sz="2800" dirty="0"/>
            </a:p>
          </dgm:t>
        </dgm:pt>
      </mc:Choice>
      <mc:Fallback xmlns="">
        <dgm:pt modelId="{9BCD6E22-575F-4DE8-9C4B-626F3630822F}">
          <dgm:prSet phldrT="[Text]" custT="1"/>
          <dgm:spPr/>
          <dgm:t>
            <a:bodyPr/>
            <a:lstStyle/>
            <a:p>
              <a:pPr>
                <a:spcAft>
                  <a:spcPts val="0"/>
                </a:spcAft>
              </a:pPr>
              <a:r>
                <a:rPr lang="en-AU" sz="2800" i="0">
                  <a:latin typeface="Cambria Math" panose="02040503050406030204" pitchFamily="18" charset="0"/>
                </a:rPr>
                <a:t>(</a:t>
              </a:r>
              <a:r>
                <a:rPr lang="en-AU" sz="2800" b="0" i="0">
                  <a:latin typeface="Cambria Math" panose="02040503050406030204" pitchFamily="18" charset="0"/>
                </a:rPr>
                <a:t>𝑃2) ̅</a:t>
              </a:r>
              <a:endParaRPr lang="en-AU" sz="2800" dirty="0"/>
            </a:p>
          </dgm:t>
        </dgm:pt>
      </mc:Fallback>
    </mc:AlternateContent>
    <dgm:pt modelId="{4B813793-6C41-4323-BB63-F95A56A2019F}" type="parTrans" cxnId="{3BB7D7A1-1D23-4350-A7C2-47001CAE69EC}">
      <dgm:prSet custT="1"/>
      <dgm:spPr>
        <a:ln>
          <a:solidFill>
            <a:schemeClr val="tx1">
              <a:lumMod val="50000"/>
              <a:lumOff val="50000"/>
            </a:schemeClr>
          </a:solidFill>
        </a:ln>
      </dgm:spPr>
      <dgm:t>
        <a:bodyPr/>
        <a:lstStyle/>
        <a:p>
          <a:endParaRPr lang="en-AU" sz="100" dirty="0"/>
        </a:p>
      </dgm:t>
    </dgm:pt>
    <dgm:pt modelId="{9F998FE3-AACD-49FA-AFC6-56379808C2D4}" type="sibTrans" cxnId="{3BB7D7A1-1D23-4350-A7C2-47001CAE69EC}">
      <dgm:prSet/>
      <dgm:spPr/>
      <dgm:t>
        <a:bodyPr/>
        <a:lstStyle/>
        <a:p>
          <a:endParaRPr lang="en-AU" sz="1000"/>
        </a:p>
      </dgm:t>
    </dgm:pt>
    <mc:AlternateContent xmlns:mc="http://schemas.openxmlformats.org/markup-compatibility/2006" xmlns:a14="http://schemas.microsoft.com/office/drawing/2010/main">
      <mc:Choice Requires="a14">
        <dgm:pt modelId="{4F1664AF-BDEA-4870-AFCE-E62ABA9E75BF}">
          <dgm:prSet phldrT="[Text]" custT="1"/>
          <dgm:spPr/>
          <dgm:t>
            <a:bodyPr/>
            <a:lstStyle/>
            <a:p>
              <a:pPr>
                <a:spcAft>
                  <a:spcPts val="0"/>
                </a:spcAft>
              </a:pPr>
              <a14:m>
                <m:oMathPara xmlns:m="http://schemas.openxmlformats.org/officeDocument/2006/math">
                  <m:oMathParaPr>
                    <m:jc m:val="centerGroup"/>
                  </m:oMathParaPr>
                  <m:oMath xmlns:m="http://schemas.openxmlformats.org/officeDocument/2006/math">
                    <m:r>
                      <a:rPr lang="en-AU" sz="2800" i="1" dirty="0" smtClean="0">
                        <a:latin typeface="Cambria Math" panose="02040503050406030204" pitchFamily="18" charset="0"/>
                      </a:rPr>
                      <m:t>𝑃</m:t>
                    </m:r>
                    <m:r>
                      <a:rPr lang="en-AU" sz="2800" i="1" dirty="0" smtClean="0">
                        <a:latin typeface="Cambria Math" panose="02040503050406030204" pitchFamily="18" charset="0"/>
                      </a:rPr>
                      <m:t>1</m:t>
                    </m:r>
                  </m:oMath>
                </m:oMathPara>
              </a14:m>
              <a:endParaRPr lang="en-AU" sz="2800" dirty="0"/>
            </a:p>
          </dgm:t>
        </dgm:pt>
      </mc:Choice>
      <mc:Fallback xmlns="">
        <dgm:pt modelId="{4F1664AF-BDEA-4870-AFCE-E62ABA9E75BF}">
          <dgm:prSet phldrT="[Text]" custT="1"/>
          <dgm:spPr/>
          <dgm:t>
            <a:bodyPr/>
            <a:lstStyle/>
            <a:p>
              <a:pPr>
                <a:spcAft>
                  <a:spcPts val="0"/>
                </a:spcAft>
              </a:pPr>
              <a:r>
                <a:rPr lang="en-AU" sz="2800" i="0" dirty="0">
                  <a:latin typeface="Cambria Math" panose="02040503050406030204" pitchFamily="18" charset="0"/>
                </a:rPr>
                <a:t>𝑃1</a:t>
              </a:r>
              <a:endParaRPr lang="en-AU" sz="2800" dirty="0"/>
            </a:p>
          </dgm:t>
        </dgm:pt>
      </mc:Fallback>
    </mc:AlternateContent>
    <dgm:pt modelId="{5695AD50-C4B3-4DB1-952D-F5F2300439FB}" type="sibTrans" cxnId="{0E8BE650-63BB-453D-BB2A-76DA8EE5100D}">
      <dgm:prSet/>
      <dgm:spPr/>
      <dgm:t>
        <a:bodyPr/>
        <a:lstStyle/>
        <a:p>
          <a:endParaRPr lang="en-AU" sz="1000"/>
        </a:p>
      </dgm:t>
    </dgm:pt>
    <dgm:pt modelId="{CF46080C-CCA3-4B89-B83C-C281ADC9ED54}" type="parTrans" cxnId="{0E8BE650-63BB-453D-BB2A-76DA8EE5100D}">
      <dgm:prSet/>
      <dgm:spPr/>
      <dgm:t>
        <a:bodyPr/>
        <a:lstStyle/>
        <a:p>
          <a:endParaRPr lang="en-AU" sz="1000"/>
        </a:p>
      </dgm:t>
    </dgm:pt>
    <mc:AlternateContent xmlns:mc="http://schemas.openxmlformats.org/markup-compatibility/2006" xmlns:a14="http://schemas.microsoft.com/office/drawing/2010/main">
      <mc:Choice Requires="a14">
        <dgm:pt modelId="{E853123D-79A0-48A0-86D5-A3D93866C011}">
          <dgm:prSet phldrT="[Text]" custT="1"/>
          <dgm:spPr/>
          <dgm:t>
            <a:bodyPr/>
            <a:lstStyle/>
            <a:p>
              <a:pPr>
                <a:spcAft>
                  <a:spcPts val="0"/>
                </a:spcAft>
              </a:pPr>
              <a14:m>
                <m:oMathPara xmlns:m="http://schemas.openxmlformats.org/officeDocument/2006/math">
                  <m:oMathParaPr>
                    <m:jc m:val="centerGroup"/>
                  </m:oMathParaPr>
                  <m:oMath xmlns:m="http://schemas.openxmlformats.org/officeDocument/2006/math">
                    <m:acc>
                      <m:accPr>
                        <m:chr m:val="̅"/>
                        <m:ctrlPr>
                          <a:rPr lang="en-AU" sz="2800" i="1" smtClean="0">
                            <a:latin typeface="Cambria Math" panose="02040503050406030204" pitchFamily="18" charset="0"/>
                          </a:rPr>
                        </m:ctrlPr>
                      </m:accPr>
                      <m:e>
                        <m:r>
                          <a:rPr lang="en-AU" sz="2800" b="0" i="1" smtClean="0">
                            <a:latin typeface="Cambria Math" panose="02040503050406030204" pitchFamily="18" charset="0"/>
                          </a:rPr>
                          <m:t>𝑃</m:t>
                        </m:r>
                        <m:r>
                          <a:rPr lang="en-AU" sz="2800" b="0" i="1" smtClean="0">
                            <a:latin typeface="Cambria Math" panose="02040503050406030204" pitchFamily="18" charset="0"/>
                          </a:rPr>
                          <m:t>1</m:t>
                        </m:r>
                      </m:e>
                    </m:acc>
                  </m:oMath>
                </m:oMathPara>
              </a14:m>
              <a:endParaRPr lang="en-AU" sz="2800" dirty="0"/>
            </a:p>
          </dgm:t>
        </dgm:pt>
      </mc:Choice>
      <mc:Fallback xmlns="">
        <dgm:pt modelId="{E853123D-79A0-48A0-86D5-A3D93866C011}">
          <dgm:prSet phldrT="[Text]" custT="1"/>
          <dgm:spPr/>
          <dgm:t>
            <a:bodyPr/>
            <a:lstStyle/>
            <a:p>
              <a:pPr>
                <a:spcAft>
                  <a:spcPts val="0"/>
                </a:spcAft>
              </a:pPr>
              <a:r>
                <a:rPr lang="en-AU" sz="2800" i="0">
                  <a:latin typeface="Cambria Math" panose="02040503050406030204" pitchFamily="18" charset="0"/>
                </a:rPr>
                <a:t>(</a:t>
              </a:r>
              <a:r>
                <a:rPr lang="en-AU" sz="2800" b="0" i="0">
                  <a:latin typeface="Cambria Math" panose="02040503050406030204" pitchFamily="18" charset="0"/>
                </a:rPr>
                <a:t>𝑃1) ̅</a:t>
              </a:r>
              <a:endParaRPr lang="en-AU" sz="2800" dirty="0"/>
            </a:p>
          </dgm:t>
        </dgm:pt>
      </mc:Fallback>
    </mc:AlternateContent>
    <dgm:pt modelId="{62164437-A308-4F0D-AABD-85CFC368D572}" type="parTrans" cxnId="{AC99D731-C9D2-4CD3-AC5B-F9EB0E5BC025}">
      <dgm:prSet/>
      <dgm:spPr/>
      <dgm:t>
        <a:bodyPr/>
        <a:lstStyle/>
        <a:p>
          <a:endParaRPr lang="en-AU" sz="1000"/>
        </a:p>
      </dgm:t>
    </dgm:pt>
    <dgm:pt modelId="{CC41D7F1-2D5A-45D4-852B-62AC666C4322}" type="sibTrans" cxnId="{AC99D731-C9D2-4CD3-AC5B-F9EB0E5BC025}">
      <dgm:prSet/>
      <dgm:spPr/>
      <dgm:t>
        <a:bodyPr/>
        <a:lstStyle/>
        <a:p>
          <a:endParaRPr lang="en-AU" sz="1000"/>
        </a:p>
      </dgm:t>
    </dgm:pt>
    <dgm:pt modelId="{03B1ED0C-BE46-438E-929A-B18FC70B6556}" type="pres">
      <dgm:prSet presAssocID="{0132FC15-1470-4599-93A7-8FA49D0C0D2C}" presName="diagram" presStyleCnt="0">
        <dgm:presLayoutVars>
          <dgm:chPref val="1"/>
          <dgm:dir/>
          <dgm:animOne val="branch"/>
          <dgm:animLvl val="lvl"/>
          <dgm:resizeHandles val="exact"/>
        </dgm:presLayoutVars>
      </dgm:prSet>
      <dgm:spPr/>
    </dgm:pt>
    <dgm:pt modelId="{B7DEFA3B-4831-4539-ABA6-47C232B402F9}" type="pres">
      <dgm:prSet presAssocID="{4F1664AF-BDEA-4870-AFCE-E62ABA9E75BF}" presName="root1" presStyleCnt="0"/>
      <dgm:spPr/>
    </dgm:pt>
    <dgm:pt modelId="{5E9E1F27-EE94-46D5-9CE7-C520A5B5D688}" type="pres">
      <dgm:prSet presAssocID="{4F1664AF-BDEA-4870-AFCE-E62ABA9E75BF}" presName="LevelOneTextNode" presStyleLbl="node0" presStyleIdx="0" presStyleCnt="2" custLinFactNeighborX="-61052" custLinFactNeighborY="-2420">
        <dgm:presLayoutVars>
          <dgm:chPref val="3"/>
        </dgm:presLayoutVars>
      </dgm:prSet>
      <dgm:spPr/>
    </dgm:pt>
    <dgm:pt modelId="{8452881C-5E88-47E4-B538-FC5ACC4533E0}" type="pres">
      <dgm:prSet presAssocID="{4F1664AF-BDEA-4870-AFCE-E62ABA9E75BF}" presName="level2hierChild" presStyleCnt="0"/>
      <dgm:spPr/>
    </dgm:pt>
    <dgm:pt modelId="{2EA46A08-AA58-4D6A-97F7-6EE9C7137491}" type="pres">
      <dgm:prSet presAssocID="{1AB23662-E598-4A49-865C-9EEF3B65E397}" presName="conn2-1" presStyleLbl="parChTrans1D2" presStyleIdx="0" presStyleCnt="4"/>
      <dgm:spPr/>
    </dgm:pt>
    <dgm:pt modelId="{6D9373A0-5F52-481A-AE4D-F6364D917CED}" type="pres">
      <dgm:prSet presAssocID="{1AB23662-E598-4A49-865C-9EEF3B65E397}" presName="connTx" presStyleLbl="parChTrans1D2" presStyleIdx="0" presStyleCnt="4"/>
      <dgm:spPr/>
    </dgm:pt>
    <dgm:pt modelId="{29C825BB-D0B8-4CE9-BE74-AAD2C9C454EF}" type="pres">
      <dgm:prSet presAssocID="{F60C0BEA-F96E-4B5A-B035-B35AC9AFB5A6}" presName="root2" presStyleCnt="0"/>
      <dgm:spPr/>
    </dgm:pt>
    <dgm:pt modelId="{93C7C827-FC6A-44CE-A1FC-9FF935C1532C}" type="pres">
      <dgm:prSet presAssocID="{F60C0BEA-F96E-4B5A-B035-B35AC9AFB5A6}" presName="LevelTwoTextNode" presStyleLbl="node2" presStyleIdx="0" presStyleCnt="4">
        <dgm:presLayoutVars>
          <dgm:chPref val="3"/>
        </dgm:presLayoutVars>
      </dgm:prSet>
      <dgm:spPr/>
    </dgm:pt>
    <dgm:pt modelId="{C513D31C-6122-4974-9F3E-D517FBEDB513}" type="pres">
      <dgm:prSet presAssocID="{F60C0BEA-F96E-4B5A-B035-B35AC9AFB5A6}" presName="level3hierChild" presStyleCnt="0"/>
      <dgm:spPr/>
    </dgm:pt>
    <dgm:pt modelId="{168008B2-293E-435D-8300-3919AE551C22}" type="pres">
      <dgm:prSet presAssocID="{4B813793-6C41-4323-BB63-F95A56A2019F}" presName="conn2-1" presStyleLbl="parChTrans1D2" presStyleIdx="1" presStyleCnt="4"/>
      <dgm:spPr/>
    </dgm:pt>
    <dgm:pt modelId="{2875B8BD-AE2B-4DEC-BB18-6B0B9A34CEF1}" type="pres">
      <dgm:prSet presAssocID="{4B813793-6C41-4323-BB63-F95A56A2019F}" presName="connTx" presStyleLbl="parChTrans1D2" presStyleIdx="1" presStyleCnt="4"/>
      <dgm:spPr/>
    </dgm:pt>
    <dgm:pt modelId="{D03F942A-B33F-4F03-BF68-69C35DFFD8CC}" type="pres">
      <dgm:prSet presAssocID="{9BCD6E22-575F-4DE8-9C4B-626F3630822F}" presName="root2" presStyleCnt="0"/>
      <dgm:spPr/>
    </dgm:pt>
    <dgm:pt modelId="{AA7CD9D5-A138-4444-8F3D-B0080AA6FE41}" type="pres">
      <dgm:prSet presAssocID="{9BCD6E22-575F-4DE8-9C4B-626F3630822F}" presName="LevelTwoTextNode" presStyleLbl="node2" presStyleIdx="1" presStyleCnt="4">
        <dgm:presLayoutVars>
          <dgm:chPref val="3"/>
        </dgm:presLayoutVars>
      </dgm:prSet>
      <dgm:spPr/>
    </dgm:pt>
    <dgm:pt modelId="{135757C7-AF88-4758-A1AB-950DB415E593}" type="pres">
      <dgm:prSet presAssocID="{9BCD6E22-575F-4DE8-9C4B-626F3630822F}" presName="level3hierChild" presStyleCnt="0"/>
      <dgm:spPr/>
    </dgm:pt>
    <dgm:pt modelId="{CDB03647-BA4E-4A13-BF5B-6F10F6C43DBA}" type="pres">
      <dgm:prSet presAssocID="{E853123D-79A0-48A0-86D5-A3D93866C011}" presName="root1" presStyleCnt="0"/>
      <dgm:spPr/>
    </dgm:pt>
    <dgm:pt modelId="{C93B0A95-67D7-4DA4-BD77-8D3470C88CE5}" type="pres">
      <dgm:prSet presAssocID="{E853123D-79A0-48A0-86D5-A3D93866C011}" presName="LevelOneTextNode" presStyleLbl="node0" presStyleIdx="1" presStyleCnt="2" custLinFactNeighborX="-59664" custLinFactNeighborY="3222">
        <dgm:presLayoutVars>
          <dgm:chPref val="3"/>
        </dgm:presLayoutVars>
      </dgm:prSet>
      <dgm:spPr/>
    </dgm:pt>
    <dgm:pt modelId="{472094C3-1403-422F-9603-181F6CB0BE4B}" type="pres">
      <dgm:prSet presAssocID="{E853123D-79A0-48A0-86D5-A3D93866C011}" presName="level2hierChild" presStyleCnt="0"/>
      <dgm:spPr/>
    </dgm:pt>
    <dgm:pt modelId="{FA1542C5-EA9D-4B8B-A1AD-E19DEB78CBC2}" type="pres">
      <dgm:prSet presAssocID="{4D7F7FC1-9876-4790-8FFE-448439D5B717}" presName="conn2-1" presStyleLbl="parChTrans1D2" presStyleIdx="2" presStyleCnt="4"/>
      <dgm:spPr/>
    </dgm:pt>
    <dgm:pt modelId="{CE602DFC-3F05-4438-BC72-9B31ACB3BFFE}" type="pres">
      <dgm:prSet presAssocID="{4D7F7FC1-9876-4790-8FFE-448439D5B717}" presName="connTx" presStyleLbl="parChTrans1D2" presStyleIdx="2" presStyleCnt="4"/>
      <dgm:spPr/>
    </dgm:pt>
    <dgm:pt modelId="{AA205D54-90A4-4993-B47D-B3AB48078E28}" type="pres">
      <dgm:prSet presAssocID="{AB676EC6-C05C-4E1A-9D10-47625075C57A}" presName="root2" presStyleCnt="0"/>
      <dgm:spPr/>
    </dgm:pt>
    <dgm:pt modelId="{DD9719CE-73A7-4422-B598-13C48D14B259}" type="pres">
      <dgm:prSet presAssocID="{AB676EC6-C05C-4E1A-9D10-47625075C57A}" presName="LevelTwoTextNode" presStyleLbl="node2" presStyleIdx="2" presStyleCnt="4">
        <dgm:presLayoutVars>
          <dgm:chPref val="3"/>
        </dgm:presLayoutVars>
      </dgm:prSet>
      <dgm:spPr/>
    </dgm:pt>
    <dgm:pt modelId="{8F2EC361-AC2C-41EF-A876-4266E0360A5F}" type="pres">
      <dgm:prSet presAssocID="{AB676EC6-C05C-4E1A-9D10-47625075C57A}" presName="level3hierChild" presStyleCnt="0"/>
      <dgm:spPr/>
    </dgm:pt>
    <dgm:pt modelId="{626B0370-4C52-439D-9084-9FDC0C897669}" type="pres">
      <dgm:prSet presAssocID="{2EC5433F-AF21-4CE4-B8EF-783F410F0001}" presName="conn2-1" presStyleLbl="parChTrans1D2" presStyleIdx="3" presStyleCnt="4"/>
      <dgm:spPr/>
    </dgm:pt>
    <dgm:pt modelId="{D7426E97-D35D-416B-A4CF-6C671662BE00}" type="pres">
      <dgm:prSet presAssocID="{2EC5433F-AF21-4CE4-B8EF-783F410F0001}" presName="connTx" presStyleLbl="parChTrans1D2" presStyleIdx="3" presStyleCnt="4"/>
      <dgm:spPr/>
    </dgm:pt>
    <dgm:pt modelId="{9AFD5694-3E53-4046-AA9C-84E771F46F96}" type="pres">
      <dgm:prSet presAssocID="{399EA4F2-67AB-4A08-B17A-E6498BFA2AEA}" presName="root2" presStyleCnt="0"/>
      <dgm:spPr/>
    </dgm:pt>
    <dgm:pt modelId="{8835A76E-6A7E-4766-9F15-6E2279D6D387}" type="pres">
      <dgm:prSet presAssocID="{399EA4F2-67AB-4A08-B17A-E6498BFA2AEA}" presName="LevelTwoTextNode" presStyleLbl="node2" presStyleIdx="3" presStyleCnt="4">
        <dgm:presLayoutVars>
          <dgm:chPref val="3"/>
        </dgm:presLayoutVars>
      </dgm:prSet>
      <dgm:spPr/>
    </dgm:pt>
    <dgm:pt modelId="{FD66CE1E-DAD0-440A-B6BB-1F8D62BA7FE0}" type="pres">
      <dgm:prSet presAssocID="{399EA4F2-67AB-4A08-B17A-E6498BFA2AEA}" presName="level3hierChild" presStyleCnt="0"/>
      <dgm:spPr/>
    </dgm:pt>
  </dgm:ptLst>
  <dgm:cxnLst>
    <dgm:cxn modelId="{DF53CA02-BB5C-412F-9E1B-7FBA06A59AEF}" type="presOf" srcId="{E853123D-79A0-48A0-86D5-A3D93866C011}" destId="{C93B0A95-67D7-4DA4-BD77-8D3470C88CE5}" srcOrd="0" destOrd="0" presId="urn:microsoft.com/office/officeart/2005/8/layout/hierarchy2"/>
    <dgm:cxn modelId="{CA7F9E08-00F6-4E37-A16A-B8872E102B10}" type="presOf" srcId="{0132FC15-1470-4599-93A7-8FA49D0C0D2C}" destId="{03B1ED0C-BE46-438E-929A-B18FC70B6556}" srcOrd="0" destOrd="0" presId="urn:microsoft.com/office/officeart/2005/8/layout/hierarchy2"/>
    <dgm:cxn modelId="{662FB909-8E07-4A19-8EF0-049DE2EC88C2}" type="presOf" srcId="{1AB23662-E598-4A49-865C-9EEF3B65E397}" destId="{6D9373A0-5F52-481A-AE4D-F6364D917CED}" srcOrd="1" destOrd="0" presId="urn:microsoft.com/office/officeart/2005/8/layout/hierarchy2"/>
    <dgm:cxn modelId="{25F0B511-68B6-4D07-BD8F-3422BFAFDD16}" type="presOf" srcId="{4F1664AF-BDEA-4870-AFCE-E62ABA9E75BF}" destId="{5E9E1F27-EE94-46D5-9CE7-C520A5B5D688}" srcOrd="0" destOrd="0" presId="urn:microsoft.com/office/officeart/2005/8/layout/hierarchy2"/>
    <dgm:cxn modelId="{998C8424-7A6E-41D0-9577-7D47BF1274F2}" type="presOf" srcId="{AB676EC6-C05C-4E1A-9D10-47625075C57A}" destId="{DD9719CE-73A7-4422-B598-13C48D14B259}" srcOrd="0" destOrd="0" presId="urn:microsoft.com/office/officeart/2005/8/layout/hierarchy2"/>
    <dgm:cxn modelId="{56E84627-06CC-4C4C-8FC4-FCAC4E076AE6}" srcId="{E853123D-79A0-48A0-86D5-A3D93866C011}" destId="{399EA4F2-67AB-4A08-B17A-E6498BFA2AEA}" srcOrd="1" destOrd="0" parTransId="{2EC5433F-AF21-4CE4-B8EF-783F410F0001}" sibTransId="{B2D30CB7-FF98-4878-9AE8-7A09E8AD6525}"/>
    <dgm:cxn modelId="{AC99D731-C9D2-4CD3-AC5B-F9EB0E5BC025}" srcId="{0132FC15-1470-4599-93A7-8FA49D0C0D2C}" destId="{E853123D-79A0-48A0-86D5-A3D93866C011}" srcOrd="1" destOrd="0" parTransId="{62164437-A308-4F0D-AABD-85CFC368D572}" sibTransId="{CC41D7F1-2D5A-45D4-852B-62AC666C4322}"/>
    <dgm:cxn modelId="{5357403D-35E8-4BF5-8EF9-E773A9DD9329}" type="presOf" srcId="{F60C0BEA-F96E-4B5A-B035-B35AC9AFB5A6}" destId="{93C7C827-FC6A-44CE-A1FC-9FF935C1532C}" srcOrd="0" destOrd="0" presId="urn:microsoft.com/office/officeart/2005/8/layout/hierarchy2"/>
    <dgm:cxn modelId="{9791126E-5E42-487D-B4F9-DB623AA924B7}" type="presOf" srcId="{4D7F7FC1-9876-4790-8FFE-448439D5B717}" destId="{CE602DFC-3F05-4438-BC72-9B31ACB3BFFE}" srcOrd="1" destOrd="0" presId="urn:microsoft.com/office/officeart/2005/8/layout/hierarchy2"/>
    <dgm:cxn modelId="{0E8BE650-63BB-453D-BB2A-76DA8EE5100D}" srcId="{0132FC15-1470-4599-93A7-8FA49D0C0D2C}" destId="{4F1664AF-BDEA-4870-AFCE-E62ABA9E75BF}" srcOrd="0" destOrd="0" parTransId="{CF46080C-CCA3-4B89-B83C-C281ADC9ED54}" sibTransId="{5695AD50-C4B3-4DB1-952D-F5F2300439FB}"/>
    <dgm:cxn modelId="{BF2CF378-ABD9-4007-8168-71D38598D223}" srcId="{4F1664AF-BDEA-4870-AFCE-E62ABA9E75BF}" destId="{F60C0BEA-F96E-4B5A-B035-B35AC9AFB5A6}" srcOrd="0" destOrd="0" parTransId="{1AB23662-E598-4A49-865C-9EEF3B65E397}" sibTransId="{866D4E57-20D9-49CF-8D26-D607D9419E2F}"/>
    <dgm:cxn modelId="{DB04388D-E7D7-42A2-B83B-E1F40CF118B2}" type="presOf" srcId="{4B813793-6C41-4323-BB63-F95A56A2019F}" destId="{168008B2-293E-435D-8300-3919AE551C22}" srcOrd="0" destOrd="0" presId="urn:microsoft.com/office/officeart/2005/8/layout/hierarchy2"/>
    <dgm:cxn modelId="{3BB7D7A1-1D23-4350-A7C2-47001CAE69EC}" srcId="{4F1664AF-BDEA-4870-AFCE-E62ABA9E75BF}" destId="{9BCD6E22-575F-4DE8-9C4B-626F3630822F}" srcOrd="1" destOrd="0" parTransId="{4B813793-6C41-4323-BB63-F95A56A2019F}" sibTransId="{9F998FE3-AACD-49FA-AFC6-56379808C2D4}"/>
    <dgm:cxn modelId="{E33D8BA4-1F87-4EB6-9783-400CD72ADF06}" type="presOf" srcId="{2EC5433F-AF21-4CE4-B8EF-783F410F0001}" destId="{D7426E97-D35D-416B-A4CF-6C671662BE00}" srcOrd="1" destOrd="0" presId="urn:microsoft.com/office/officeart/2005/8/layout/hierarchy2"/>
    <dgm:cxn modelId="{4EE5B7B7-7530-4864-8BF4-ABD31DD12DB3}" type="presOf" srcId="{9BCD6E22-575F-4DE8-9C4B-626F3630822F}" destId="{AA7CD9D5-A138-4444-8F3D-B0080AA6FE41}" srcOrd="0" destOrd="0" presId="urn:microsoft.com/office/officeart/2005/8/layout/hierarchy2"/>
    <dgm:cxn modelId="{04B541DF-3113-4CC7-8396-3C864B418011}" type="presOf" srcId="{4D7F7FC1-9876-4790-8FFE-448439D5B717}" destId="{FA1542C5-EA9D-4B8B-A1AD-E19DEB78CBC2}" srcOrd="0" destOrd="0" presId="urn:microsoft.com/office/officeart/2005/8/layout/hierarchy2"/>
    <dgm:cxn modelId="{4153DDDF-62EC-4C2B-9C32-9C1E61AE346E}" type="presOf" srcId="{4B813793-6C41-4323-BB63-F95A56A2019F}" destId="{2875B8BD-AE2B-4DEC-BB18-6B0B9A34CEF1}" srcOrd="1" destOrd="0" presId="urn:microsoft.com/office/officeart/2005/8/layout/hierarchy2"/>
    <dgm:cxn modelId="{E926B2E1-0B14-4967-AB0B-6B06306DC246}" srcId="{E853123D-79A0-48A0-86D5-A3D93866C011}" destId="{AB676EC6-C05C-4E1A-9D10-47625075C57A}" srcOrd="0" destOrd="0" parTransId="{4D7F7FC1-9876-4790-8FFE-448439D5B717}" sibTransId="{3D73D708-2B62-4EC2-8A43-F2630C030879}"/>
    <dgm:cxn modelId="{A678FBE7-FC73-4B5E-96E8-5CCB53833E1C}" type="presOf" srcId="{399EA4F2-67AB-4A08-B17A-E6498BFA2AEA}" destId="{8835A76E-6A7E-4766-9F15-6E2279D6D387}" srcOrd="0" destOrd="0" presId="urn:microsoft.com/office/officeart/2005/8/layout/hierarchy2"/>
    <dgm:cxn modelId="{DE1455EA-B7EF-45F3-9719-A23A3708E38C}" type="presOf" srcId="{2EC5433F-AF21-4CE4-B8EF-783F410F0001}" destId="{626B0370-4C52-439D-9084-9FDC0C897669}" srcOrd="0" destOrd="0" presId="urn:microsoft.com/office/officeart/2005/8/layout/hierarchy2"/>
    <dgm:cxn modelId="{23AFFDF4-3A1C-4337-8A91-3492A4873D25}" type="presOf" srcId="{1AB23662-E598-4A49-865C-9EEF3B65E397}" destId="{2EA46A08-AA58-4D6A-97F7-6EE9C7137491}" srcOrd="0" destOrd="0" presId="urn:microsoft.com/office/officeart/2005/8/layout/hierarchy2"/>
    <dgm:cxn modelId="{F245B951-BCCD-4EAB-962D-31E9DA016A96}" type="presParOf" srcId="{03B1ED0C-BE46-438E-929A-B18FC70B6556}" destId="{B7DEFA3B-4831-4539-ABA6-47C232B402F9}" srcOrd="0" destOrd="0" presId="urn:microsoft.com/office/officeart/2005/8/layout/hierarchy2"/>
    <dgm:cxn modelId="{B2C65BD8-DBF2-4F66-87A7-9F0341DE5B81}" type="presParOf" srcId="{B7DEFA3B-4831-4539-ABA6-47C232B402F9}" destId="{5E9E1F27-EE94-46D5-9CE7-C520A5B5D688}" srcOrd="0" destOrd="0" presId="urn:microsoft.com/office/officeart/2005/8/layout/hierarchy2"/>
    <dgm:cxn modelId="{24AE78D8-71B4-4EB5-809D-7610E432F286}" type="presParOf" srcId="{B7DEFA3B-4831-4539-ABA6-47C232B402F9}" destId="{8452881C-5E88-47E4-B538-FC5ACC4533E0}" srcOrd="1" destOrd="0" presId="urn:microsoft.com/office/officeart/2005/8/layout/hierarchy2"/>
    <dgm:cxn modelId="{B66F56FB-B5C5-4D8F-B7D0-39DBAF70EC78}" type="presParOf" srcId="{8452881C-5E88-47E4-B538-FC5ACC4533E0}" destId="{2EA46A08-AA58-4D6A-97F7-6EE9C7137491}" srcOrd="0" destOrd="0" presId="urn:microsoft.com/office/officeart/2005/8/layout/hierarchy2"/>
    <dgm:cxn modelId="{06341A79-D20B-4048-BA62-1D425387DBB1}" type="presParOf" srcId="{2EA46A08-AA58-4D6A-97F7-6EE9C7137491}" destId="{6D9373A0-5F52-481A-AE4D-F6364D917CED}" srcOrd="0" destOrd="0" presId="urn:microsoft.com/office/officeart/2005/8/layout/hierarchy2"/>
    <dgm:cxn modelId="{36E994EE-DB7C-49EC-88D6-84BE80D659FC}" type="presParOf" srcId="{8452881C-5E88-47E4-B538-FC5ACC4533E0}" destId="{29C825BB-D0B8-4CE9-BE74-AAD2C9C454EF}" srcOrd="1" destOrd="0" presId="urn:microsoft.com/office/officeart/2005/8/layout/hierarchy2"/>
    <dgm:cxn modelId="{88A07375-43B8-4F73-B5DF-93D645B357FA}" type="presParOf" srcId="{29C825BB-D0B8-4CE9-BE74-AAD2C9C454EF}" destId="{93C7C827-FC6A-44CE-A1FC-9FF935C1532C}" srcOrd="0" destOrd="0" presId="urn:microsoft.com/office/officeart/2005/8/layout/hierarchy2"/>
    <dgm:cxn modelId="{B1DCA2BA-ED7A-40F8-891D-9CAEE901E24A}" type="presParOf" srcId="{29C825BB-D0B8-4CE9-BE74-AAD2C9C454EF}" destId="{C513D31C-6122-4974-9F3E-D517FBEDB513}" srcOrd="1" destOrd="0" presId="urn:microsoft.com/office/officeart/2005/8/layout/hierarchy2"/>
    <dgm:cxn modelId="{3AF0DF35-0A8E-40A5-8B76-3F622C022D55}" type="presParOf" srcId="{8452881C-5E88-47E4-B538-FC5ACC4533E0}" destId="{168008B2-293E-435D-8300-3919AE551C22}" srcOrd="2" destOrd="0" presId="urn:microsoft.com/office/officeart/2005/8/layout/hierarchy2"/>
    <dgm:cxn modelId="{DC809285-2BB6-4FBA-8494-6745C82EFBDB}" type="presParOf" srcId="{168008B2-293E-435D-8300-3919AE551C22}" destId="{2875B8BD-AE2B-4DEC-BB18-6B0B9A34CEF1}" srcOrd="0" destOrd="0" presId="urn:microsoft.com/office/officeart/2005/8/layout/hierarchy2"/>
    <dgm:cxn modelId="{DC81BC61-C085-4165-8E7A-ED307B289F35}" type="presParOf" srcId="{8452881C-5E88-47E4-B538-FC5ACC4533E0}" destId="{D03F942A-B33F-4F03-BF68-69C35DFFD8CC}" srcOrd="3" destOrd="0" presId="urn:microsoft.com/office/officeart/2005/8/layout/hierarchy2"/>
    <dgm:cxn modelId="{8186CA37-9F3C-48F1-8700-12F7111CA64F}" type="presParOf" srcId="{D03F942A-B33F-4F03-BF68-69C35DFFD8CC}" destId="{AA7CD9D5-A138-4444-8F3D-B0080AA6FE41}" srcOrd="0" destOrd="0" presId="urn:microsoft.com/office/officeart/2005/8/layout/hierarchy2"/>
    <dgm:cxn modelId="{A84E7097-32A2-49A6-9D9B-1B8B1967D66A}" type="presParOf" srcId="{D03F942A-B33F-4F03-BF68-69C35DFFD8CC}" destId="{135757C7-AF88-4758-A1AB-950DB415E593}" srcOrd="1" destOrd="0" presId="urn:microsoft.com/office/officeart/2005/8/layout/hierarchy2"/>
    <dgm:cxn modelId="{AC09EC2F-2044-4C9D-900C-110DEEBC1BD5}" type="presParOf" srcId="{03B1ED0C-BE46-438E-929A-B18FC70B6556}" destId="{CDB03647-BA4E-4A13-BF5B-6F10F6C43DBA}" srcOrd="1" destOrd="0" presId="urn:microsoft.com/office/officeart/2005/8/layout/hierarchy2"/>
    <dgm:cxn modelId="{685ED553-40E9-4411-9D93-F6E6FE2DAAE3}" type="presParOf" srcId="{CDB03647-BA4E-4A13-BF5B-6F10F6C43DBA}" destId="{C93B0A95-67D7-4DA4-BD77-8D3470C88CE5}" srcOrd="0" destOrd="0" presId="urn:microsoft.com/office/officeart/2005/8/layout/hierarchy2"/>
    <dgm:cxn modelId="{85BE841D-E6CF-43FA-A3B8-B079606ACF0D}" type="presParOf" srcId="{CDB03647-BA4E-4A13-BF5B-6F10F6C43DBA}" destId="{472094C3-1403-422F-9603-181F6CB0BE4B}" srcOrd="1" destOrd="0" presId="urn:microsoft.com/office/officeart/2005/8/layout/hierarchy2"/>
    <dgm:cxn modelId="{E38346A1-953B-4696-9116-9ACFF3F28988}" type="presParOf" srcId="{472094C3-1403-422F-9603-181F6CB0BE4B}" destId="{FA1542C5-EA9D-4B8B-A1AD-E19DEB78CBC2}" srcOrd="0" destOrd="0" presId="urn:microsoft.com/office/officeart/2005/8/layout/hierarchy2"/>
    <dgm:cxn modelId="{1CF171A8-C310-42F0-8147-BFA4BF629483}" type="presParOf" srcId="{FA1542C5-EA9D-4B8B-A1AD-E19DEB78CBC2}" destId="{CE602DFC-3F05-4438-BC72-9B31ACB3BFFE}" srcOrd="0" destOrd="0" presId="urn:microsoft.com/office/officeart/2005/8/layout/hierarchy2"/>
    <dgm:cxn modelId="{B4216209-4E11-4368-BC9A-8646D1077953}" type="presParOf" srcId="{472094C3-1403-422F-9603-181F6CB0BE4B}" destId="{AA205D54-90A4-4993-B47D-B3AB48078E28}" srcOrd="1" destOrd="0" presId="urn:microsoft.com/office/officeart/2005/8/layout/hierarchy2"/>
    <dgm:cxn modelId="{877A1CEC-4A85-4A91-8DAC-8EAE21038953}" type="presParOf" srcId="{AA205D54-90A4-4993-B47D-B3AB48078E28}" destId="{DD9719CE-73A7-4422-B598-13C48D14B259}" srcOrd="0" destOrd="0" presId="urn:microsoft.com/office/officeart/2005/8/layout/hierarchy2"/>
    <dgm:cxn modelId="{8274A488-5729-4BB5-A076-383B2E1C63C9}" type="presParOf" srcId="{AA205D54-90A4-4993-B47D-B3AB48078E28}" destId="{8F2EC361-AC2C-41EF-A876-4266E0360A5F}" srcOrd="1" destOrd="0" presId="urn:microsoft.com/office/officeart/2005/8/layout/hierarchy2"/>
    <dgm:cxn modelId="{1F96E554-59EF-4AFC-AE31-7D1D19A68661}" type="presParOf" srcId="{472094C3-1403-422F-9603-181F6CB0BE4B}" destId="{626B0370-4C52-439D-9084-9FDC0C897669}" srcOrd="2" destOrd="0" presId="urn:microsoft.com/office/officeart/2005/8/layout/hierarchy2"/>
    <dgm:cxn modelId="{BB2D124D-A376-454F-8A5E-6F90F6EC4F2F}" type="presParOf" srcId="{626B0370-4C52-439D-9084-9FDC0C897669}" destId="{D7426E97-D35D-416B-A4CF-6C671662BE00}" srcOrd="0" destOrd="0" presId="urn:microsoft.com/office/officeart/2005/8/layout/hierarchy2"/>
    <dgm:cxn modelId="{A1489029-4C1E-4CD3-8F8B-084C9FF8242C}" type="presParOf" srcId="{472094C3-1403-422F-9603-181F6CB0BE4B}" destId="{9AFD5694-3E53-4046-AA9C-84E771F46F96}" srcOrd="3" destOrd="0" presId="urn:microsoft.com/office/officeart/2005/8/layout/hierarchy2"/>
    <dgm:cxn modelId="{3364215A-1048-41D5-BAF0-1ABBD6F282F8}" type="presParOf" srcId="{9AFD5694-3E53-4046-AA9C-84E771F46F96}" destId="{8835A76E-6A7E-4766-9F15-6E2279D6D387}" srcOrd="0" destOrd="0" presId="urn:microsoft.com/office/officeart/2005/8/layout/hierarchy2"/>
    <dgm:cxn modelId="{B5DB06D9-0CF2-4241-B118-D0010CDCE7B2}" type="presParOf" srcId="{9AFD5694-3E53-4046-AA9C-84E771F46F96}" destId="{FD66CE1E-DAD0-440A-B6BB-1F8D62BA7FE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32FC15-1470-4599-93A7-8FA49D0C0D2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AU"/>
        </a:p>
      </dgm:t>
    </dgm:pt>
    <dgm:pt modelId="{AB676EC6-C05C-4E1A-9D10-47625075C57A}">
      <dgm:prSet phldrT="[Text]" custT="1"/>
      <dgm:spPr>
        <a:blipFill>
          <a:blip xmlns:r="http://schemas.openxmlformats.org/officeDocument/2006/relationships" r:embed="rId1"/>
          <a:stretch>
            <a:fillRect/>
          </a:stretch>
        </a:blipFill>
      </dgm:spPr>
      <dgm:t>
        <a:bodyPr/>
        <a:lstStyle/>
        <a:p>
          <a:r>
            <a:rPr lang="en-US">
              <a:noFill/>
            </a:rPr>
            <a:t> </a:t>
          </a:r>
        </a:p>
      </dgm:t>
    </dgm:pt>
    <dgm:pt modelId="{4D7F7FC1-9876-4790-8FFE-448439D5B717}" type="parTrans" cxnId="{E926B2E1-0B14-4967-AB0B-6B06306DC246}">
      <dgm:prSet custT="1"/>
      <dgm:spPr>
        <a:ln>
          <a:solidFill>
            <a:schemeClr val="tx1">
              <a:lumMod val="50000"/>
              <a:lumOff val="50000"/>
            </a:schemeClr>
          </a:solidFill>
        </a:ln>
      </dgm:spPr>
      <dgm:t>
        <a:bodyPr/>
        <a:lstStyle/>
        <a:p>
          <a:endParaRPr lang="en-AU" sz="100" dirty="0"/>
        </a:p>
      </dgm:t>
    </dgm:pt>
    <dgm:pt modelId="{3D73D708-2B62-4EC2-8A43-F2630C030879}" type="sibTrans" cxnId="{E926B2E1-0B14-4967-AB0B-6B06306DC246}">
      <dgm:prSet/>
      <dgm:spPr/>
      <dgm:t>
        <a:bodyPr/>
        <a:lstStyle/>
        <a:p>
          <a:endParaRPr lang="en-AU" sz="1000"/>
        </a:p>
      </dgm:t>
    </dgm:pt>
    <dgm:pt modelId="{399EA4F2-67AB-4A08-B17A-E6498BFA2AEA}">
      <dgm:prSet phldrT="[Text]" custT="1"/>
      <dgm:spPr>
        <a:blipFill>
          <a:blip xmlns:r="http://schemas.openxmlformats.org/officeDocument/2006/relationships" r:embed="rId2"/>
          <a:stretch>
            <a:fillRect/>
          </a:stretch>
        </a:blipFill>
      </dgm:spPr>
      <dgm:t>
        <a:bodyPr/>
        <a:lstStyle/>
        <a:p>
          <a:r>
            <a:rPr lang="en-US">
              <a:noFill/>
            </a:rPr>
            <a:t> </a:t>
          </a:r>
        </a:p>
      </dgm:t>
    </dgm:pt>
    <dgm:pt modelId="{2EC5433F-AF21-4CE4-B8EF-783F410F0001}" type="parTrans" cxnId="{56E84627-06CC-4C4C-8FC4-FCAC4E076AE6}">
      <dgm:prSet custT="1"/>
      <dgm:spPr>
        <a:ln>
          <a:solidFill>
            <a:schemeClr val="tx1">
              <a:lumMod val="50000"/>
              <a:lumOff val="50000"/>
            </a:schemeClr>
          </a:solidFill>
        </a:ln>
      </dgm:spPr>
      <dgm:t>
        <a:bodyPr/>
        <a:lstStyle/>
        <a:p>
          <a:endParaRPr lang="en-AU" sz="100" dirty="0"/>
        </a:p>
      </dgm:t>
    </dgm:pt>
    <dgm:pt modelId="{B2D30CB7-FF98-4878-9AE8-7A09E8AD6525}" type="sibTrans" cxnId="{56E84627-06CC-4C4C-8FC4-FCAC4E076AE6}">
      <dgm:prSet/>
      <dgm:spPr/>
      <dgm:t>
        <a:bodyPr/>
        <a:lstStyle/>
        <a:p>
          <a:endParaRPr lang="en-AU" sz="1000"/>
        </a:p>
      </dgm:t>
    </dgm:pt>
    <dgm:pt modelId="{F60C0BEA-F96E-4B5A-B035-B35AC9AFB5A6}">
      <dgm:prSet phldrT="[Text]" custT="1"/>
      <dgm:spPr>
        <a:blipFill>
          <a:blip xmlns:r="http://schemas.openxmlformats.org/officeDocument/2006/relationships" r:embed="rId3"/>
          <a:stretch>
            <a:fillRect/>
          </a:stretch>
        </a:blipFill>
      </dgm:spPr>
      <dgm:t>
        <a:bodyPr/>
        <a:lstStyle/>
        <a:p>
          <a:r>
            <a:rPr lang="en-US">
              <a:noFill/>
            </a:rPr>
            <a:t> </a:t>
          </a:r>
        </a:p>
      </dgm:t>
    </dgm:pt>
    <dgm:pt modelId="{1AB23662-E598-4A49-865C-9EEF3B65E397}" type="parTrans" cxnId="{BF2CF378-ABD9-4007-8168-71D38598D223}">
      <dgm:prSet custT="1"/>
      <dgm:spPr>
        <a:ln>
          <a:solidFill>
            <a:schemeClr val="tx1">
              <a:lumMod val="50000"/>
              <a:lumOff val="50000"/>
            </a:schemeClr>
          </a:solidFill>
        </a:ln>
      </dgm:spPr>
      <dgm:t>
        <a:bodyPr/>
        <a:lstStyle/>
        <a:p>
          <a:endParaRPr lang="en-AU" sz="100" dirty="0"/>
        </a:p>
      </dgm:t>
    </dgm:pt>
    <dgm:pt modelId="{866D4E57-20D9-49CF-8D26-D607D9419E2F}" type="sibTrans" cxnId="{BF2CF378-ABD9-4007-8168-71D38598D223}">
      <dgm:prSet/>
      <dgm:spPr/>
      <dgm:t>
        <a:bodyPr/>
        <a:lstStyle/>
        <a:p>
          <a:endParaRPr lang="en-AU" sz="1000"/>
        </a:p>
      </dgm:t>
    </dgm:pt>
    <dgm:pt modelId="{9BCD6E22-575F-4DE8-9C4B-626F3630822F}">
      <dgm:prSet phldrT="[Text]" custT="1"/>
      <dgm:spPr>
        <a:blipFill>
          <a:blip xmlns:r="http://schemas.openxmlformats.org/officeDocument/2006/relationships" r:embed="rId4"/>
          <a:stretch>
            <a:fillRect/>
          </a:stretch>
        </a:blipFill>
      </dgm:spPr>
      <dgm:t>
        <a:bodyPr/>
        <a:lstStyle/>
        <a:p>
          <a:r>
            <a:rPr lang="en-US">
              <a:noFill/>
            </a:rPr>
            <a:t> </a:t>
          </a:r>
        </a:p>
      </dgm:t>
    </dgm:pt>
    <dgm:pt modelId="{4B813793-6C41-4323-BB63-F95A56A2019F}" type="parTrans" cxnId="{3BB7D7A1-1D23-4350-A7C2-47001CAE69EC}">
      <dgm:prSet custT="1"/>
      <dgm:spPr>
        <a:ln>
          <a:solidFill>
            <a:schemeClr val="tx1">
              <a:lumMod val="50000"/>
              <a:lumOff val="50000"/>
            </a:schemeClr>
          </a:solidFill>
        </a:ln>
      </dgm:spPr>
      <dgm:t>
        <a:bodyPr/>
        <a:lstStyle/>
        <a:p>
          <a:endParaRPr lang="en-AU" sz="100" dirty="0"/>
        </a:p>
      </dgm:t>
    </dgm:pt>
    <dgm:pt modelId="{9F998FE3-AACD-49FA-AFC6-56379808C2D4}" type="sibTrans" cxnId="{3BB7D7A1-1D23-4350-A7C2-47001CAE69EC}">
      <dgm:prSet/>
      <dgm:spPr/>
      <dgm:t>
        <a:bodyPr/>
        <a:lstStyle/>
        <a:p>
          <a:endParaRPr lang="en-AU" sz="1000"/>
        </a:p>
      </dgm:t>
    </dgm:pt>
    <dgm:pt modelId="{4F1664AF-BDEA-4870-AFCE-E62ABA9E75BF}">
      <dgm:prSet phldrT="[Text]" custT="1"/>
      <dgm:spPr>
        <a:blipFill>
          <a:blip xmlns:r="http://schemas.openxmlformats.org/officeDocument/2006/relationships" r:embed="rId5"/>
          <a:stretch>
            <a:fillRect/>
          </a:stretch>
        </a:blipFill>
      </dgm:spPr>
      <dgm:t>
        <a:bodyPr/>
        <a:lstStyle/>
        <a:p>
          <a:r>
            <a:rPr lang="en-US">
              <a:noFill/>
            </a:rPr>
            <a:t> </a:t>
          </a:r>
        </a:p>
      </dgm:t>
    </dgm:pt>
    <dgm:pt modelId="{5695AD50-C4B3-4DB1-952D-F5F2300439FB}" type="sibTrans" cxnId="{0E8BE650-63BB-453D-BB2A-76DA8EE5100D}">
      <dgm:prSet/>
      <dgm:spPr/>
      <dgm:t>
        <a:bodyPr/>
        <a:lstStyle/>
        <a:p>
          <a:endParaRPr lang="en-AU" sz="1000"/>
        </a:p>
      </dgm:t>
    </dgm:pt>
    <dgm:pt modelId="{CF46080C-CCA3-4B89-B83C-C281ADC9ED54}" type="parTrans" cxnId="{0E8BE650-63BB-453D-BB2A-76DA8EE5100D}">
      <dgm:prSet/>
      <dgm:spPr/>
      <dgm:t>
        <a:bodyPr/>
        <a:lstStyle/>
        <a:p>
          <a:endParaRPr lang="en-AU" sz="1000"/>
        </a:p>
      </dgm:t>
    </dgm:pt>
    <dgm:pt modelId="{E853123D-79A0-48A0-86D5-A3D93866C011}">
      <dgm:prSet phldrT="[Text]" custT="1"/>
      <dgm:spPr>
        <a:blipFill>
          <a:blip xmlns:r="http://schemas.openxmlformats.org/officeDocument/2006/relationships" r:embed="rId6"/>
          <a:stretch>
            <a:fillRect/>
          </a:stretch>
        </a:blipFill>
      </dgm:spPr>
      <dgm:t>
        <a:bodyPr/>
        <a:lstStyle/>
        <a:p>
          <a:r>
            <a:rPr lang="en-US">
              <a:noFill/>
            </a:rPr>
            <a:t> </a:t>
          </a:r>
        </a:p>
      </dgm:t>
    </dgm:pt>
    <dgm:pt modelId="{62164437-A308-4F0D-AABD-85CFC368D572}" type="parTrans" cxnId="{AC99D731-C9D2-4CD3-AC5B-F9EB0E5BC025}">
      <dgm:prSet/>
      <dgm:spPr/>
      <dgm:t>
        <a:bodyPr/>
        <a:lstStyle/>
        <a:p>
          <a:endParaRPr lang="en-AU" sz="1000"/>
        </a:p>
      </dgm:t>
    </dgm:pt>
    <dgm:pt modelId="{CC41D7F1-2D5A-45D4-852B-62AC666C4322}" type="sibTrans" cxnId="{AC99D731-C9D2-4CD3-AC5B-F9EB0E5BC025}">
      <dgm:prSet/>
      <dgm:spPr/>
      <dgm:t>
        <a:bodyPr/>
        <a:lstStyle/>
        <a:p>
          <a:endParaRPr lang="en-AU" sz="1000"/>
        </a:p>
      </dgm:t>
    </dgm:pt>
    <dgm:pt modelId="{03B1ED0C-BE46-438E-929A-B18FC70B6556}" type="pres">
      <dgm:prSet presAssocID="{0132FC15-1470-4599-93A7-8FA49D0C0D2C}" presName="diagram" presStyleCnt="0">
        <dgm:presLayoutVars>
          <dgm:chPref val="1"/>
          <dgm:dir/>
          <dgm:animOne val="branch"/>
          <dgm:animLvl val="lvl"/>
          <dgm:resizeHandles val="exact"/>
        </dgm:presLayoutVars>
      </dgm:prSet>
      <dgm:spPr/>
    </dgm:pt>
    <dgm:pt modelId="{B7DEFA3B-4831-4539-ABA6-47C232B402F9}" type="pres">
      <dgm:prSet presAssocID="{4F1664AF-BDEA-4870-AFCE-E62ABA9E75BF}" presName="root1" presStyleCnt="0"/>
      <dgm:spPr/>
    </dgm:pt>
    <dgm:pt modelId="{5E9E1F27-EE94-46D5-9CE7-C520A5B5D688}" type="pres">
      <dgm:prSet presAssocID="{4F1664AF-BDEA-4870-AFCE-E62ABA9E75BF}" presName="LevelOneTextNode" presStyleLbl="node0" presStyleIdx="0" presStyleCnt="2" custLinFactNeighborX="-61052" custLinFactNeighborY="-2420">
        <dgm:presLayoutVars>
          <dgm:chPref val="3"/>
        </dgm:presLayoutVars>
      </dgm:prSet>
      <dgm:spPr/>
    </dgm:pt>
    <dgm:pt modelId="{8452881C-5E88-47E4-B538-FC5ACC4533E0}" type="pres">
      <dgm:prSet presAssocID="{4F1664AF-BDEA-4870-AFCE-E62ABA9E75BF}" presName="level2hierChild" presStyleCnt="0"/>
      <dgm:spPr/>
    </dgm:pt>
    <dgm:pt modelId="{2EA46A08-AA58-4D6A-97F7-6EE9C7137491}" type="pres">
      <dgm:prSet presAssocID="{1AB23662-E598-4A49-865C-9EEF3B65E397}" presName="conn2-1" presStyleLbl="parChTrans1D2" presStyleIdx="0" presStyleCnt="4"/>
      <dgm:spPr/>
    </dgm:pt>
    <dgm:pt modelId="{6D9373A0-5F52-481A-AE4D-F6364D917CED}" type="pres">
      <dgm:prSet presAssocID="{1AB23662-E598-4A49-865C-9EEF3B65E397}" presName="connTx" presStyleLbl="parChTrans1D2" presStyleIdx="0" presStyleCnt="4"/>
      <dgm:spPr/>
    </dgm:pt>
    <dgm:pt modelId="{29C825BB-D0B8-4CE9-BE74-AAD2C9C454EF}" type="pres">
      <dgm:prSet presAssocID="{F60C0BEA-F96E-4B5A-B035-B35AC9AFB5A6}" presName="root2" presStyleCnt="0"/>
      <dgm:spPr/>
    </dgm:pt>
    <dgm:pt modelId="{93C7C827-FC6A-44CE-A1FC-9FF935C1532C}" type="pres">
      <dgm:prSet presAssocID="{F60C0BEA-F96E-4B5A-B035-B35AC9AFB5A6}" presName="LevelTwoTextNode" presStyleLbl="node2" presStyleIdx="0" presStyleCnt="4">
        <dgm:presLayoutVars>
          <dgm:chPref val="3"/>
        </dgm:presLayoutVars>
      </dgm:prSet>
      <dgm:spPr/>
    </dgm:pt>
    <dgm:pt modelId="{C513D31C-6122-4974-9F3E-D517FBEDB513}" type="pres">
      <dgm:prSet presAssocID="{F60C0BEA-F96E-4B5A-B035-B35AC9AFB5A6}" presName="level3hierChild" presStyleCnt="0"/>
      <dgm:spPr/>
    </dgm:pt>
    <dgm:pt modelId="{168008B2-293E-435D-8300-3919AE551C22}" type="pres">
      <dgm:prSet presAssocID="{4B813793-6C41-4323-BB63-F95A56A2019F}" presName="conn2-1" presStyleLbl="parChTrans1D2" presStyleIdx="1" presStyleCnt="4"/>
      <dgm:spPr/>
    </dgm:pt>
    <dgm:pt modelId="{2875B8BD-AE2B-4DEC-BB18-6B0B9A34CEF1}" type="pres">
      <dgm:prSet presAssocID="{4B813793-6C41-4323-BB63-F95A56A2019F}" presName="connTx" presStyleLbl="parChTrans1D2" presStyleIdx="1" presStyleCnt="4"/>
      <dgm:spPr/>
    </dgm:pt>
    <dgm:pt modelId="{D03F942A-B33F-4F03-BF68-69C35DFFD8CC}" type="pres">
      <dgm:prSet presAssocID="{9BCD6E22-575F-4DE8-9C4B-626F3630822F}" presName="root2" presStyleCnt="0"/>
      <dgm:spPr/>
    </dgm:pt>
    <dgm:pt modelId="{AA7CD9D5-A138-4444-8F3D-B0080AA6FE41}" type="pres">
      <dgm:prSet presAssocID="{9BCD6E22-575F-4DE8-9C4B-626F3630822F}" presName="LevelTwoTextNode" presStyleLbl="node2" presStyleIdx="1" presStyleCnt="4">
        <dgm:presLayoutVars>
          <dgm:chPref val="3"/>
        </dgm:presLayoutVars>
      </dgm:prSet>
      <dgm:spPr/>
    </dgm:pt>
    <dgm:pt modelId="{135757C7-AF88-4758-A1AB-950DB415E593}" type="pres">
      <dgm:prSet presAssocID="{9BCD6E22-575F-4DE8-9C4B-626F3630822F}" presName="level3hierChild" presStyleCnt="0"/>
      <dgm:spPr/>
    </dgm:pt>
    <dgm:pt modelId="{CDB03647-BA4E-4A13-BF5B-6F10F6C43DBA}" type="pres">
      <dgm:prSet presAssocID="{E853123D-79A0-48A0-86D5-A3D93866C011}" presName="root1" presStyleCnt="0"/>
      <dgm:spPr/>
    </dgm:pt>
    <dgm:pt modelId="{C93B0A95-67D7-4DA4-BD77-8D3470C88CE5}" type="pres">
      <dgm:prSet presAssocID="{E853123D-79A0-48A0-86D5-A3D93866C011}" presName="LevelOneTextNode" presStyleLbl="node0" presStyleIdx="1" presStyleCnt="2" custLinFactNeighborX="-59664" custLinFactNeighborY="3222">
        <dgm:presLayoutVars>
          <dgm:chPref val="3"/>
        </dgm:presLayoutVars>
      </dgm:prSet>
      <dgm:spPr/>
    </dgm:pt>
    <dgm:pt modelId="{472094C3-1403-422F-9603-181F6CB0BE4B}" type="pres">
      <dgm:prSet presAssocID="{E853123D-79A0-48A0-86D5-A3D93866C011}" presName="level2hierChild" presStyleCnt="0"/>
      <dgm:spPr/>
    </dgm:pt>
    <dgm:pt modelId="{FA1542C5-EA9D-4B8B-A1AD-E19DEB78CBC2}" type="pres">
      <dgm:prSet presAssocID="{4D7F7FC1-9876-4790-8FFE-448439D5B717}" presName="conn2-1" presStyleLbl="parChTrans1D2" presStyleIdx="2" presStyleCnt="4"/>
      <dgm:spPr/>
    </dgm:pt>
    <dgm:pt modelId="{CE602DFC-3F05-4438-BC72-9B31ACB3BFFE}" type="pres">
      <dgm:prSet presAssocID="{4D7F7FC1-9876-4790-8FFE-448439D5B717}" presName="connTx" presStyleLbl="parChTrans1D2" presStyleIdx="2" presStyleCnt="4"/>
      <dgm:spPr/>
    </dgm:pt>
    <dgm:pt modelId="{AA205D54-90A4-4993-B47D-B3AB48078E28}" type="pres">
      <dgm:prSet presAssocID="{AB676EC6-C05C-4E1A-9D10-47625075C57A}" presName="root2" presStyleCnt="0"/>
      <dgm:spPr/>
    </dgm:pt>
    <dgm:pt modelId="{DD9719CE-73A7-4422-B598-13C48D14B259}" type="pres">
      <dgm:prSet presAssocID="{AB676EC6-C05C-4E1A-9D10-47625075C57A}" presName="LevelTwoTextNode" presStyleLbl="node2" presStyleIdx="2" presStyleCnt="4">
        <dgm:presLayoutVars>
          <dgm:chPref val="3"/>
        </dgm:presLayoutVars>
      </dgm:prSet>
      <dgm:spPr/>
    </dgm:pt>
    <dgm:pt modelId="{8F2EC361-AC2C-41EF-A876-4266E0360A5F}" type="pres">
      <dgm:prSet presAssocID="{AB676EC6-C05C-4E1A-9D10-47625075C57A}" presName="level3hierChild" presStyleCnt="0"/>
      <dgm:spPr/>
    </dgm:pt>
    <dgm:pt modelId="{626B0370-4C52-439D-9084-9FDC0C897669}" type="pres">
      <dgm:prSet presAssocID="{2EC5433F-AF21-4CE4-B8EF-783F410F0001}" presName="conn2-1" presStyleLbl="parChTrans1D2" presStyleIdx="3" presStyleCnt="4"/>
      <dgm:spPr/>
    </dgm:pt>
    <dgm:pt modelId="{D7426E97-D35D-416B-A4CF-6C671662BE00}" type="pres">
      <dgm:prSet presAssocID="{2EC5433F-AF21-4CE4-B8EF-783F410F0001}" presName="connTx" presStyleLbl="parChTrans1D2" presStyleIdx="3" presStyleCnt="4"/>
      <dgm:spPr/>
    </dgm:pt>
    <dgm:pt modelId="{9AFD5694-3E53-4046-AA9C-84E771F46F96}" type="pres">
      <dgm:prSet presAssocID="{399EA4F2-67AB-4A08-B17A-E6498BFA2AEA}" presName="root2" presStyleCnt="0"/>
      <dgm:spPr/>
    </dgm:pt>
    <dgm:pt modelId="{8835A76E-6A7E-4766-9F15-6E2279D6D387}" type="pres">
      <dgm:prSet presAssocID="{399EA4F2-67AB-4A08-B17A-E6498BFA2AEA}" presName="LevelTwoTextNode" presStyleLbl="node2" presStyleIdx="3" presStyleCnt="4">
        <dgm:presLayoutVars>
          <dgm:chPref val="3"/>
        </dgm:presLayoutVars>
      </dgm:prSet>
      <dgm:spPr/>
    </dgm:pt>
    <dgm:pt modelId="{FD66CE1E-DAD0-440A-B6BB-1F8D62BA7FE0}" type="pres">
      <dgm:prSet presAssocID="{399EA4F2-67AB-4A08-B17A-E6498BFA2AEA}" presName="level3hierChild" presStyleCnt="0"/>
      <dgm:spPr/>
    </dgm:pt>
  </dgm:ptLst>
  <dgm:cxnLst>
    <dgm:cxn modelId="{DF53CA02-BB5C-412F-9E1B-7FBA06A59AEF}" type="presOf" srcId="{E853123D-79A0-48A0-86D5-A3D93866C011}" destId="{C93B0A95-67D7-4DA4-BD77-8D3470C88CE5}" srcOrd="0" destOrd="0" presId="urn:microsoft.com/office/officeart/2005/8/layout/hierarchy2"/>
    <dgm:cxn modelId="{CA7F9E08-00F6-4E37-A16A-B8872E102B10}" type="presOf" srcId="{0132FC15-1470-4599-93A7-8FA49D0C0D2C}" destId="{03B1ED0C-BE46-438E-929A-B18FC70B6556}" srcOrd="0" destOrd="0" presId="urn:microsoft.com/office/officeart/2005/8/layout/hierarchy2"/>
    <dgm:cxn modelId="{662FB909-8E07-4A19-8EF0-049DE2EC88C2}" type="presOf" srcId="{1AB23662-E598-4A49-865C-9EEF3B65E397}" destId="{6D9373A0-5F52-481A-AE4D-F6364D917CED}" srcOrd="1" destOrd="0" presId="urn:microsoft.com/office/officeart/2005/8/layout/hierarchy2"/>
    <dgm:cxn modelId="{25F0B511-68B6-4D07-BD8F-3422BFAFDD16}" type="presOf" srcId="{4F1664AF-BDEA-4870-AFCE-E62ABA9E75BF}" destId="{5E9E1F27-EE94-46D5-9CE7-C520A5B5D688}" srcOrd="0" destOrd="0" presId="urn:microsoft.com/office/officeart/2005/8/layout/hierarchy2"/>
    <dgm:cxn modelId="{998C8424-7A6E-41D0-9577-7D47BF1274F2}" type="presOf" srcId="{AB676EC6-C05C-4E1A-9D10-47625075C57A}" destId="{DD9719CE-73A7-4422-B598-13C48D14B259}" srcOrd="0" destOrd="0" presId="urn:microsoft.com/office/officeart/2005/8/layout/hierarchy2"/>
    <dgm:cxn modelId="{56E84627-06CC-4C4C-8FC4-FCAC4E076AE6}" srcId="{E853123D-79A0-48A0-86D5-A3D93866C011}" destId="{399EA4F2-67AB-4A08-B17A-E6498BFA2AEA}" srcOrd="1" destOrd="0" parTransId="{2EC5433F-AF21-4CE4-B8EF-783F410F0001}" sibTransId="{B2D30CB7-FF98-4878-9AE8-7A09E8AD6525}"/>
    <dgm:cxn modelId="{AC99D731-C9D2-4CD3-AC5B-F9EB0E5BC025}" srcId="{0132FC15-1470-4599-93A7-8FA49D0C0D2C}" destId="{E853123D-79A0-48A0-86D5-A3D93866C011}" srcOrd="1" destOrd="0" parTransId="{62164437-A308-4F0D-AABD-85CFC368D572}" sibTransId="{CC41D7F1-2D5A-45D4-852B-62AC666C4322}"/>
    <dgm:cxn modelId="{5357403D-35E8-4BF5-8EF9-E773A9DD9329}" type="presOf" srcId="{F60C0BEA-F96E-4B5A-B035-B35AC9AFB5A6}" destId="{93C7C827-FC6A-44CE-A1FC-9FF935C1532C}" srcOrd="0" destOrd="0" presId="urn:microsoft.com/office/officeart/2005/8/layout/hierarchy2"/>
    <dgm:cxn modelId="{0E8BE650-63BB-453D-BB2A-76DA8EE5100D}" srcId="{0132FC15-1470-4599-93A7-8FA49D0C0D2C}" destId="{4F1664AF-BDEA-4870-AFCE-E62ABA9E75BF}" srcOrd="0" destOrd="0" parTransId="{CF46080C-CCA3-4B89-B83C-C281ADC9ED54}" sibTransId="{5695AD50-C4B3-4DB1-952D-F5F2300439FB}"/>
    <dgm:cxn modelId="{9791126E-5E42-487D-B4F9-DB623AA924B7}" type="presOf" srcId="{4D7F7FC1-9876-4790-8FFE-448439D5B717}" destId="{CE602DFC-3F05-4438-BC72-9B31ACB3BFFE}" srcOrd="1" destOrd="0" presId="urn:microsoft.com/office/officeart/2005/8/layout/hierarchy2"/>
    <dgm:cxn modelId="{BF2CF378-ABD9-4007-8168-71D38598D223}" srcId="{4F1664AF-BDEA-4870-AFCE-E62ABA9E75BF}" destId="{F60C0BEA-F96E-4B5A-B035-B35AC9AFB5A6}" srcOrd="0" destOrd="0" parTransId="{1AB23662-E598-4A49-865C-9EEF3B65E397}" sibTransId="{866D4E57-20D9-49CF-8D26-D607D9419E2F}"/>
    <dgm:cxn modelId="{DB04388D-E7D7-42A2-B83B-E1F40CF118B2}" type="presOf" srcId="{4B813793-6C41-4323-BB63-F95A56A2019F}" destId="{168008B2-293E-435D-8300-3919AE551C22}" srcOrd="0" destOrd="0" presId="urn:microsoft.com/office/officeart/2005/8/layout/hierarchy2"/>
    <dgm:cxn modelId="{3BB7D7A1-1D23-4350-A7C2-47001CAE69EC}" srcId="{4F1664AF-BDEA-4870-AFCE-E62ABA9E75BF}" destId="{9BCD6E22-575F-4DE8-9C4B-626F3630822F}" srcOrd="1" destOrd="0" parTransId="{4B813793-6C41-4323-BB63-F95A56A2019F}" sibTransId="{9F998FE3-AACD-49FA-AFC6-56379808C2D4}"/>
    <dgm:cxn modelId="{E33D8BA4-1F87-4EB6-9783-400CD72ADF06}" type="presOf" srcId="{2EC5433F-AF21-4CE4-B8EF-783F410F0001}" destId="{D7426E97-D35D-416B-A4CF-6C671662BE00}" srcOrd="1" destOrd="0" presId="urn:microsoft.com/office/officeart/2005/8/layout/hierarchy2"/>
    <dgm:cxn modelId="{4EE5B7B7-7530-4864-8BF4-ABD31DD12DB3}" type="presOf" srcId="{9BCD6E22-575F-4DE8-9C4B-626F3630822F}" destId="{AA7CD9D5-A138-4444-8F3D-B0080AA6FE41}" srcOrd="0" destOrd="0" presId="urn:microsoft.com/office/officeart/2005/8/layout/hierarchy2"/>
    <dgm:cxn modelId="{04B541DF-3113-4CC7-8396-3C864B418011}" type="presOf" srcId="{4D7F7FC1-9876-4790-8FFE-448439D5B717}" destId="{FA1542C5-EA9D-4B8B-A1AD-E19DEB78CBC2}" srcOrd="0" destOrd="0" presId="urn:microsoft.com/office/officeart/2005/8/layout/hierarchy2"/>
    <dgm:cxn modelId="{4153DDDF-62EC-4C2B-9C32-9C1E61AE346E}" type="presOf" srcId="{4B813793-6C41-4323-BB63-F95A56A2019F}" destId="{2875B8BD-AE2B-4DEC-BB18-6B0B9A34CEF1}" srcOrd="1" destOrd="0" presId="urn:microsoft.com/office/officeart/2005/8/layout/hierarchy2"/>
    <dgm:cxn modelId="{E926B2E1-0B14-4967-AB0B-6B06306DC246}" srcId="{E853123D-79A0-48A0-86D5-A3D93866C011}" destId="{AB676EC6-C05C-4E1A-9D10-47625075C57A}" srcOrd="0" destOrd="0" parTransId="{4D7F7FC1-9876-4790-8FFE-448439D5B717}" sibTransId="{3D73D708-2B62-4EC2-8A43-F2630C030879}"/>
    <dgm:cxn modelId="{A678FBE7-FC73-4B5E-96E8-5CCB53833E1C}" type="presOf" srcId="{399EA4F2-67AB-4A08-B17A-E6498BFA2AEA}" destId="{8835A76E-6A7E-4766-9F15-6E2279D6D387}" srcOrd="0" destOrd="0" presId="urn:microsoft.com/office/officeart/2005/8/layout/hierarchy2"/>
    <dgm:cxn modelId="{DE1455EA-B7EF-45F3-9719-A23A3708E38C}" type="presOf" srcId="{2EC5433F-AF21-4CE4-B8EF-783F410F0001}" destId="{626B0370-4C52-439D-9084-9FDC0C897669}" srcOrd="0" destOrd="0" presId="urn:microsoft.com/office/officeart/2005/8/layout/hierarchy2"/>
    <dgm:cxn modelId="{23AFFDF4-3A1C-4337-8A91-3492A4873D25}" type="presOf" srcId="{1AB23662-E598-4A49-865C-9EEF3B65E397}" destId="{2EA46A08-AA58-4D6A-97F7-6EE9C7137491}" srcOrd="0" destOrd="0" presId="urn:microsoft.com/office/officeart/2005/8/layout/hierarchy2"/>
    <dgm:cxn modelId="{F245B951-BCCD-4EAB-962D-31E9DA016A96}" type="presParOf" srcId="{03B1ED0C-BE46-438E-929A-B18FC70B6556}" destId="{B7DEFA3B-4831-4539-ABA6-47C232B402F9}" srcOrd="0" destOrd="0" presId="urn:microsoft.com/office/officeart/2005/8/layout/hierarchy2"/>
    <dgm:cxn modelId="{B2C65BD8-DBF2-4F66-87A7-9F0341DE5B81}" type="presParOf" srcId="{B7DEFA3B-4831-4539-ABA6-47C232B402F9}" destId="{5E9E1F27-EE94-46D5-9CE7-C520A5B5D688}" srcOrd="0" destOrd="0" presId="urn:microsoft.com/office/officeart/2005/8/layout/hierarchy2"/>
    <dgm:cxn modelId="{24AE78D8-71B4-4EB5-809D-7610E432F286}" type="presParOf" srcId="{B7DEFA3B-4831-4539-ABA6-47C232B402F9}" destId="{8452881C-5E88-47E4-B538-FC5ACC4533E0}" srcOrd="1" destOrd="0" presId="urn:microsoft.com/office/officeart/2005/8/layout/hierarchy2"/>
    <dgm:cxn modelId="{B66F56FB-B5C5-4D8F-B7D0-39DBAF70EC78}" type="presParOf" srcId="{8452881C-5E88-47E4-B538-FC5ACC4533E0}" destId="{2EA46A08-AA58-4D6A-97F7-6EE9C7137491}" srcOrd="0" destOrd="0" presId="urn:microsoft.com/office/officeart/2005/8/layout/hierarchy2"/>
    <dgm:cxn modelId="{06341A79-D20B-4048-BA62-1D425387DBB1}" type="presParOf" srcId="{2EA46A08-AA58-4D6A-97F7-6EE9C7137491}" destId="{6D9373A0-5F52-481A-AE4D-F6364D917CED}" srcOrd="0" destOrd="0" presId="urn:microsoft.com/office/officeart/2005/8/layout/hierarchy2"/>
    <dgm:cxn modelId="{36E994EE-DB7C-49EC-88D6-84BE80D659FC}" type="presParOf" srcId="{8452881C-5E88-47E4-B538-FC5ACC4533E0}" destId="{29C825BB-D0B8-4CE9-BE74-AAD2C9C454EF}" srcOrd="1" destOrd="0" presId="urn:microsoft.com/office/officeart/2005/8/layout/hierarchy2"/>
    <dgm:cxn modelId="{88A07375-43B8-4F73-B5DF-93D645B357FA}" type="presParOf" srcId="{29C825BB-D0B8-4CE9-BE74-AAD2C9C454EF}" destId="{93C7C827-FC6A-44CE-A1FC-9FF935C1532C}" srcOrd="0" destOrd="0" presId="urn:microsoft.com/office/officeart/2005/8/layout/hierarchy2"/>
    <dgm:cxn modelId="{B1DCA2BA-ED7A-40F8-891D-9CAEE901E24A}" type="presParOf" srcId="{29C825BB-D0B8-4CE9-BE74-AAD2C9C454EF}" destId="{C513D31C-6122-4974-9F3E-D517FBEDB513}" srcOrd="1" destOrd="0" presId="urn:microsoft.com/office/officeart/2005/8/layout/hierarchy2"/>
    <dgm:cxn modelId="{3AF0DF35-0A8E-40A5-8B76-3F622C022D55}" type="presParOf" srcId="{8452881C-5E88-47E4-B538-FC5ACC4533E0}" destId="{168008B2-293E-435D-8300-3919AE551C22}" srcOrd="2" destOrd="0" presId="urn:microsoft.com/office/officeart/2005/8/layout/hierarchy2"/>
    <dgm:cxn modelId="{DC809285-2BB6-4FBA-8494-6745C82EFBDB}" type="presParOf" srcId="{168008B2-293E-435D-8300-3919AE551C22}" destId="{2875B8BD-AE2B-4DEC-BB18-6B0B9A34CEF1}" srcOrd="0" destOrd="0" presId="urn:microsoft.com/office/officeart/2005/8/layout/hierarchy2"/>
    <dgm:cxn modelId="{DC81BC61-C085-4165-8E7A-ED307B289F35}" type="presParOf" srcId="{8452881C-5E88-47E4-B538-FC5ACC4533E0}" destId="{D03F942A-B33F-4F03-BF68-69C35DFFD8CC}" srcOrd="3" destOrd="0" presId="urn:microsoft.com/office/officeart/2005/8/layout/hierarchy2"/>
    <dgm:cxn modelId="{8186CA37-9F3C-48F1-8700-12F7111CA64F}" type="presParOf" srcId="{D03F942A-B33F-4F03-BF68-69C35DFFD8CC}" destId="{AA7CD9D5-A138-4444-8F3D-B0080AA6FE41}" srcOrd="0" destOrd="0" presId="urn:microsoft.com/office/officeart/2005/8/layout/hierarchy2"/>
    <dgm:cxn modelId="{A84E7097-32A2-49A6-9D9B-1B8B1967D66A}" type="presParOf" srcId="{D03F942A-B33F-4F03-BF68-69C35DFFD8CC}" destId="{135757C7-AF88-4758-A1AB-950DB415E593}" srcOrd="1" destOrd="0" presId="urn:microsoft.com/office/officeart/2005/8/layout/hierarchy2"/>
    <dgm:cxn modelId="{AC09EC2F-2044-4C9D-900C-110DEEBC1BD5}" type="presParOf" srcId="{03B1ED0C-BE46-438E-929A-B18FC70B6556}" destId="{CDB03647-BA4E-4A13-BF5B-6F10F6C43DBA}" srcOrd="1" destOrd="0" presId="urn:microsoft.com/office/officeart/2005/8/layout/hierarchy2"/>
    <dgm:cxn modelId="{685ED553-40E9-4411-9D93-F6E6FE2DAAE3}" type="presParOf" srcId="{CDB03647-BA4E-4A13-BF5B-6F10F6C43DBA}" destId="{C93B0A95-67D7-4DA4-BD77-8D3470C88CE5}" srcOrd="0" destOrd="0" presId="urn:microsoft.com/office/officeart/2005/8/layout/hierarchy2"/>
    <dgm:cxn modelId="{85BE841D-E6CF-43FA-A3B8-B079606ACF0D}" type="presParOf" srcId="{CDB03647-BA4E-4A13-BF5B-6F10F6C43DBA}" destId="{472094C3-1403-422F-9603-181F6CB0BE4B}" srcOrd="1" destOrd="0" presId="urn:microsoft.com/office/officeart/2005/8/layout/hierarchy2"/>
    <dgm:cxn modelId="{E38346A1-953B-4696-9116-9ACFF3F28988}" type="presParOf" srcId="{472094C3-1403-422F-9603-181F6CB0BE4B}" destId="{FA1542C5-EA9D-4B8B-A1AD-E19DEB78CBC2}" srcOrd="0" destOrd="0" presId="urn:microsoft.com/office/officeart/2005/8/layout/hierarchy2"/>
    <dgm:cxn modelId="{1CF171A8-C310-42F0-8147-BFA4BF629483}" type="presParOf" srcId="{FA1542C5-EA9D-4B8B-A1AD-E19DEB78CBC2}" destId="{CE602DFC-3F05-4438-BC72-9B31ACB3BFFE}" srcOrd="0" destOrd="0" presId="urn:microsoft.com/office/officeart/2005/8/layout/hierarchy2"/>
    <dgm:cxn modelId="{B4216209-4E11-4368-BC9A-8646D1077953}" type="presParOf" srcId="{472094C3-1403-422F-9603-181F6CB0BE4B}" destId="{AA205D54-90A4-4993-B47D-B3AB48078E28}" srcOrd="1" destOrd="0" presId="urn:microsoft.com/office/officeart/2005/8/layout/hierarchy2"/>
    <dgm:cxn modelId="{877A1CEC-4A85-4A91-8DAC-8EAE21038953}" type="presParOf" srcId="{AA205D54-90A4-4993-B47D-B3AB48078E28}" destId="{DD9719CE-73A7-4422-B598-13C48D14B259}" srcOrd="0" destOrd="0" presId="urn:microsoft.com/office/officeart/2005/8/layout/hierarchy2"/>
    <dgm:cxn modelId="{8274A488-5729-4BB5-A076-383B2E1C63C9}" type="presParOf" srcId="{AA205D54-90A4-4993-B47D-B3AB48078E28}" destId="{8F2EC361-AC2C-41EF-A876-4266E0360A5F}" srcOrd="1" destOrd="0" presId="urn:microsoft.com/office/officeart/2005/8/layout/hierarchy2"/>
    <dgm:cxn modelId="{1F96E554-59EF-4AFC-AE31-7D1D19A68661}" type="presParOf" srcId="{472094C3-1403-422F-9603-181F6CB0BE4B}" destId="{626B0370-4C52-439D-9084-9FDC0C897669}" srcOrd="2" destOrd="0" presId="urn:microsoft.com/office/officeart/2005/8/layout/hierarchy2"/>
    <dgm:cxn modelId="{BB2D124D-A376-454F-8A5E-6F90F6EC4F2F}" type="presParOf" srcId="{626B0370-4C52-439D-9084-9FDC0C897669}" destId="{D7426E97-D35D-416B-A4CF-6C671662BE00}" srcOrd="0" destOrd="0" presId="urn:microsoft.com/office/officeart/2005/8/layout/hierarchy2"/>
    <dgm:cxn modelId="{A1489029-4C1E-4CD3-8F8B-084C9FF8242C}" type="presParOf" srcId="{472094C3-1403-422F-9603-181F6CB0BE4B}" destId="{9AFD5694-3E53-4046-AA9C-84E771F46F96}" srcOrd="3" destOrd="0" presId="urn:microsoft.com/office/officeart/2005/8/layout/hierarchy2"/>
    <dgm:cxn modelId="{3364215A-1048-41D5-BAF0-1ABBD6F282F8}" type="presParOf" srcId="{9AFD5694-3E53-4046-AA9C-84E771F46F96}" destId="{8835A76E-6A7E-4766-9F15-6E2279D6D387}" srcOrd="0" destOrd="0" presId="urn:microsoft.com/office/officeart/2005/8/layout/hierarchy2"/>
    <dgm:cxn modelId="{B5DB06D9-0CF2-4241-B118-D0010CDCE7B2}" type="presParOf" srcId="{9AFD5694-3E53-4046-AA9C-84E771F46F96}" destId="{FD66CE1E-DAD0-440A-B6BB-1F8D62BA7FE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E1F27-EE94-46D5-9CE7-C520A5B5D688}">
      <dsp:nvSpPr>
        <dsp:cNvPr id="0" name=""/>
        <dsp:cNvSpPr/>
      </dsp:nvSpPr>
      <dsp:spPr>
        <a:xfrm>
          <a:off x="1068337" y="422901"/>
          <a:ext cx="1532565" cy="766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ts val="0"/>
            </a:spcAft>
            <a:buNone/>
          </a:pPr>
          <a14:m xmlns:a14="http://schemas.microsoft.com/office/drawing/2010/main">
            <m:oMathPara xmlns:m="http://schemas.openxmlformats.org/officeDocument/2006/math">
              <m:oMathParaPr>
                <m:jc m:val="centerGroup"/>
              </m:oMathParaPr>
              <m:oMath xmlns:m="http://schemas.openxmlformats.org/officeDocument/2006/math">
                <m:r>
                  <a:rPr lang="en-AU" sz="2800" i="1" kern="1200" dirty="0" smtClean="0">
                    <a:latin typeface="Cambria Math" panose="02040503050406030204" pitchFamily="18" charset="0"/>
                  </a:rPr>
                  <m:t>𝑃</m:t>
                </m:r>
                <m:r>
                  <a:rPr lang="en-AU" sz="2800" i="1" kern="1200" dirty="0" smtClean="0">
                    <a:latin typeface="Cambria Math" panose="02040503050406030204" pitchFamily="18" charset="0"/>
                  </a:rPr>
                  <m:t>1</m:t>
                </m:r>
              </m:oMath>
            </m:oMathPara>
          </a14:m>
          <a:endParaRPr lang="en-AU" sz="2800" kern="1200" dirty="0"/>
        </a:p>
      </dsp:txBody>
      <dsp:txXfrm>
        <a:off x="1090781" y="445345"/>
        <a:ext cx="1487677" cy="721394"/>
      </dsp:txXfrm>
    </dsp:sp>
    <dsp:sp modelId="{2EA46A08-AA58-4D6A-97F7-6EE9C7137491}">
      <dsp:nvSpPr>
        <dsp:cNvPr id="0" name=""/>
        <dsp:cNvSpPr/>
      </dsp:nvSpPr>
      <dsp:spPr>
        <a:xfrm rot="20685315">
          <a:off x="2572661" y="574793"/>
          <a:ext cx="1605172" cy="40429"/>
        </a:xfrm>
        <a:custGeom>
          <a:avLst/>
          <a:gdLst/>
          <a:ahLst/>
          <a:cxnLst/>
          <a:rect l="0" t="0" r="0" b="0"/>
          <a:pathLst>
            <a:path>
              <a:moveTo>
                <a:pt x="0" y="20214"/>
              </a:moveTo>
              <a:lnTo>
                <a:pt x="1605172" y="20214"/>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AU" sz="100" kern="1200" dirty="0"/>
        </a:p>
      </dsp:txBody>
      <dsp:txXfrm>
        <a:off x="3335118" y="554879"/>
        <a:ext cx="80258" cy="80258"/>
      </dsp:txXfrm>
    </dsp:sp>
    <dsp:sp modelId="{93C7C827-FC6A-44CE-A1FC-9FF935C1532C}">
      <dsp:nvSpPr>
        <dsp:cNvPr id="0" name=""/>
        <dsp:cNvSpPr/>
      </dsp:nvSpPr>
      <dsp:spPr>
        <a:xfrm>
          <a:off x="4149591" y="832"/>
          <a:ext cx="1532565" cy="766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ts val="0"/>
            </a:spcAft>
            <a:buNone/>
          </a:pPr>
          <a14:m xmlns:a14="http://schemas.microsoft.com/office/drawing/2010/main">
            <m:oMathPara xmlns:m="http://schemas.openxmlformats.org/officeDocument/2006/math">
              <m:oMathParaPr>
                <m:jc m:val="centerGroup"/>
              </m:oMathParaPr>
              <m:oMath xmlns:m="http://schemas.openxmlformats.org/officeDocument/2006/math">
                <m:r>
                  <a:rPr lang="en-AU" sz="2800" b="0" i="1" kern="1200" smtClean="0">
                    <a:latin typeface="Cambria Math" panose="02040503050406030204" pitchFamily="18" charset="0"/>
                  </a:rPr>
                  <m:t>𝑃</m:t>
                </m:r>
                <m:r>
                  <a:rPr lang="en-AU" sz="2800" b="0" i="1" kern="1200" smtClean="0">
                    <a:latin typeface="Cambria Math" panose="02040503050406030204" pitchFamily="18" charset="0"/>
                  </a:rPr>
                  <m:t>2</m:t>
                </m:r>
              </m:oMath>
            </m:oMathPara>
          </a14:m>
          <a:endParaRPr lang="en-AU" sz="2800" kern="1200" dirty="0"/>
        </a:p>
      </dsp:txBody>
      <dsp:txXfrm>
        <a:off x="4172035" y="23276"/>
        <a:ext cx="1487677" cy="721394"/>
      </dsp:txXfrm>
    </dsp:sp>
    <dsp:sp modelId="{168008B2-293E-435D-8300-3919AE551C22}">
      <dsp:nvSpPr>
        <dsp:cNvPr id="0" name=""/>
        <dsp:cNvSpPr/>
      </dsp:nvSpPr>
      <dsp:spPr>
        <a:xfrm rot="990845">
          <a:off x="2567587" y="1015406"/>
          <a:ext cx="1615320" cy="40429"/>
        </a:xfrm>
        <a:custGeom>
          <a:avLst/>
          <a:gdLst/>
          <a:ahLst/>
          <a:cxnLst/>
          <a:rect l="0" t="0" r="0" b="0"/>
          <a:pathLst>
            <a:path>
              <a:moveTo>
                <a:pt x="0" y="20214"/>
              </a:moveTo>
              <a:lnTo>
                <a:pt x="1615320" y="20214"/>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AU" sz="100" kern="1200" dirty="0"/>
        </a:p>
      </dsp:txBody>
      <dsp:txXfrm>
        <a:off x="3334864" y="995238"/>
        <a:ext cx="80766" cy="80766"/>
      </dsp:txXfrm>
    </dsp:sp>
    <dsp:sp modelId="{AA7CD9D5-A138-4444-8F3D-B0080AA6FE41}">
      <dsp:nvSpPr>
        <dsp:cNvPr id="0" name=""/>
        <dsp:cNvSpPr/>
      </dsp:nvSpPr>
      <dsp:spPr>
        <a:xfrm>
          <a:off x="4149591" y="882058"/>
          <a:ext cx="1532565" cy="766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ts val="0"/>
            </a:spcAft>
            <a:buNone/>
          </a:pPr>
          <a14:m xmlns:a14="http://schemas.microsoft.com/office/drawing/2010/main">
            <m:oMathPara xmlns:m="http://schemas.openxmlformats.org/officeDocument/2006/math">
              <m:oMathParaPr>
                <m:jc m:val="centerGroup"/>
              </m:oMathParaPr>
              <m:oMath xmlns:m="http://schemas.openxmlformats.org/officeDocument/2006/math">
                <m:acc>
                  <m:accPr>
                    <m:chr m:val="̅"/>
                    <m:ctrlPr>
                      <a:rPr lang="en-AU" sz="2800" i="1" kern="1200" smtClean="0">
                        <a:latin typeface="Cambria Math" panose="02040503050406030204" pitchFamily="18" charset="0"/>
                      </a:rPr>
                    </m:ctrlPr>
                  </m:accPr>
                  <m:e>
                    <m:r>
                      <a:rPr lang="en-AU" sz="2800" b="0" i="1" kern="1200" smtClean="0">
                        <a:latin typeface="Cambria Math" panose="02040503050406030204" pitchFamily="18" charset="0"/>
                      </a:rPr>
                      <m:t>𝑃</m:t>
                    </m:r>
                    <m:r>
                      <a:rPr lang="en-AU" sz="2800" b="0" i="1" kern="1200" smtClean="0">
                        <a:latin typeface="Cambria Math" panose="02040503050406030204" pitchFamily="18" charset="0"/>
                      </a:rPr>
                      <m:t>2</m:t>
                    </m:r>
                  </m:e>
                </m:acc>
              </m:oMath>
            </m:oMathPara>
          </a14:m>
          <a:endParaRPr lang="en-AU" sz="2800" kern="1200" dirty="0"/>
        </a:p>
      </dsp:txBody>
      <dsp:txXfrm>
        <a:off x="4172035" y="904502"/>
        <a:ext cx="1487677" cy="721394"/>
      </dsp:txXfrm>
    </dsp:sp>
    <dsp:sp modelId="{C93B0A95-67D7-4DA4-BD77-8D3470C88CE5}">
      <dsp:nvSpPr>
        <dsp:cNvPr id="0" name=""/>
        <dsp:cNvSpPr/>
      </dsp:nvSpPr>
      <dsp:spPr>
        <a:xfrm>
          <a:off x="1089609" y="2228586"/>
          <a:ext cx="1532565" cy="766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ts val="0"/>
            </a:spcAft>
            <a:buNone/>
          </a:pPr>
          <a14:m xmlns:a14="http://schemas.microsoft.com/office/drawing/2010/main">
            <m:oMathPara xmlns:m="http://schemas.openxmlformats.org/officeDocument/2006/math">
              <m:oMathParaPr>
                <m:jc m:val="centerGroup"/>
              </m:oMathParaPr>
              <m:oMath xmlns:m="http://schemas.openxmlformats.org/officeDocument/2006/math">
                <m:acc>
                  <m:accPr>
                    <m:chr m:val="̅"/>
                    <m:ctrlPr>
                      <a:rPr lang="en-AU" sz="2800" i="1" kern="1200" smtClean="0">
                        <a:latin typeface="Cambria Math" panose="02040503050406030204" pitchFamily="18" charset="0"/>
                      </a:rPr>
                    </m:ctrlPr>
                  </m:accPr>
                  <m:e>
                    <m:r>
                      <a:rPr lang="en-AU" sz="2800" b="0" i="1" kern="1200" smtClean="0">
                        <a:latin typeface="Cambria Math" panose="02040503050406030204" pitchFamily="18" charset="0"/>
                      </a:rPr>
                      <m:t>𝑃</m:t>
                    </m:r>
                    <m:r>
                      <a:rPr lang="en-AU" sz="2800" b="0" i="1" kern="1200" smtClean="0">
                        <a:latin typeface="Cambria Math" panose="02040503050406030204" pitchFamily="18" charset="0"/>
                      </a:rPr>
                      <m:t>1</m:t>
                    </m:r>
                  </m:e>
                </m:acc>
              </m:oMath>
            </m:oMathPara>
          </a14:m>
          <a:endParaRPr lang="en-AU" sz="2800" kern="1200" dirty="0"/>
        </a:p>
      </dsp:txBody>
      <dsp:txXfrm>
        <a:off x="1112053" y="2251030"/>
        <a:ext cx="1487677" cy="721394"/>
      </dsp:txXfrm>
    </dsp:sp>
    <dsp:sp modelId="{FA1542C5-EA9D-4B8B-A1AD-E19DEB78CBC2}">
      <dsp:nvSpPr>
        <dsp:cNvPr id="0" name=""/>
        <dsp:cNvSpPr/>
      </dsp:nvSpPr>
      <dsp:spPr>
        <a:xfrm rot="20583450">
          <a:off x="2587524" y="2358861"/>
          <a:ext cx="1596717" cy="40429"/>
        </a:xfrm>
        <a:custGeom>
          <a:avLst/>
          <a:gdLst/>
          <a:ahLst/>
          <a:cxnLst/>
          <a:rect l="0" t="0" r="0" b="0"/>
          <a:pathLst>
            <a:path>
              <a:moveTo>
                <a:pt x="0" y="20214"/>
              </a:moveTo>
              <a:lnTo>
                <a:pt x="1596717" y="20214"/>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AU" sz="100" kern="1200" dirty="0"/>
        </a:p>
      </dsp:txBody>
      <dsp:txXfrm>
        <a:off x="3345965" y="2339158"/>
        <a:ext cx="79835" cy="79835"/>
      </dsp:txXfrm>
    </dsp:sp>
    <dsp:sp modelId="{DD9719CE-73A7-4422-B598-13C48D14B259}">
      <dsp:nvSpPr>
        <dsp:cNvPr id="0" name=""/>
        <dsp:cNvSpPr/>
      </dsp:nvSpPr>
      <dsp:spPr>
        <a:xfrm>
          <a:off x="4149591" y="1763283"/>
          <a:ext cx="1532565" cy="766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ts val="0"/>
            </a:spcAft>
            <a:buNone/>
          </a:pPr>
          <a14:m xmlns:a14="http://schemas.microsoft.com/office/drawing/2010/main">
            <m:oMathPara xmlns:m="http://schemas.openxmlformats.org/officeDocument/2006/math">
              <m:oMathParaPr>
                <m:jc m:val="centerGroup"/>
              </m:oMathParaPr>
              <m:oMath xmlns:m="http://schemas.openxmlformats.org/officeDocument/2006/math">
                <m:r>
                  <a:rPr lang="en-AU" sz="2800" b="0" i="1" kern="1200" smtClean="0">
                    <a:latin typeface="Cambria Math" panose="02040503050406030204" pitchFamily="18" charset="0"/>
                  </a:rPr>
                  <m:t>𝑃</m:t>
                </m:r>
                <m:r>
                  <a:rPr lang="en-AU" sz="2800" b="0" i="1" kern="1200" smtClean="0">
                    <a:latin typeface="Cambria Math" panose="02040503050406030204" pitchFamily="18" charset="0"/>
                  </a:rPr>
                  <m:t>2</m:t>
                </m:r>
              </m:oMath>
            </m:oMathPara>
          </a14:m>
          <a:endParaRPr lang="en-AU" sz="2800" kern="1200" dirty="0"/>
        </a:p>
      </dsp:txBody>
      <dsp:txXfrm>
        <a:off x="4172035" y="1785727"/>
        <a:ext cx="1487677" cy="721394"/>
      </dsp:txXfrm>
    </dsp:sp>
    <dsp:sp modelId="{626B0370-4C52-439D-9084-9FDC0C897669}">
      <dsp:nvSpPr>
        <dsp:cNvPr id="0" name=""/>
        <dsp:cNvSpPr/>
      </dsp:nvSpPr>
      <dsp:spPr>
        <a:xfrm rot="913956">
          <a:off x="2594366" y="2799474"/>
          <a:ext cx="1583032" cy="40429"/>
        </a:xfrm>
        <a:custGeom>
          <a:avLst/>
          <a:gdLst/>
          <a:ahLst/>
          <a:cxnLst/>
          <a:rect l="0" t="0" r="0" b="0"/>
          <a:pathLst>
            <a:path>
              <a:moveTo>
                <a:pt x="0" y="20214"/>
              </a:moveTo>
              <a:lnTo>
                <a:pt x="1583032" y="20214"/>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AU" sz="100" kern="1200" dirty="0"/>
        </a:p>
      </dsp:txBody>
      <dsp:txXfrm>
        <a:off x="3346307" y="2780113"/>
        <a:ext cx="79151" cy="79151"/>
      </dsp:txXfrm>
    </dsp:sp>
    <dsp:sp modelId="{8835A76E-6A7E-4766-9F15-6E2279D6D387}">
      <dsp:nvSpPr>
        <dsp:cNvPr id="0" name=""/>
        <dsp:cNvSpPr/>
      </dsp:nvSpPr>
      <dsp:spPr>
        <a:xfrm>
          <a:off x="4149591" y="2644509"/>
          <a:ext cx="1532565" cy="766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ts val="0"/>
            </a:spcAft>
            <a:buNone/>
          </a:pPr>
          <a14:m xmlns:a14="http://schemas.microsoft.com/office/drawing/2010/main">
            <m:oMathPara xmlns:m="http://schemas.openxmlformats.org/officeDocument/2006/math">
              <m:oMathParaPr>
                <m:jc m:val="centerGroup"/>
              </m:oMathParaPr>
              <m:oMath xmlns:m="http://schemas.openxmlformats.org/officeDocument/2006/math">
                <m:acc>
                  <m:accPr>
                    <m:chr m:val="̅"/>
                    <m:ctrlPr>
                      <a:rPr lang="en-AU" sz="2800" i="1" kern="1200" smtClean="0">
                        <a:latin typeface="Cambria Math" panose="02040503050406030204" pitchFamily="18" charset="0"/>
                      </a:rPr>
                    </m:ctrlPr>
                  </m:accPr>
                  <m:e>
                    <m:r>
                      <a:rPr lang="en-AU" sz="2800" b="0" i="1" kern="1200" smtClean="0">
                        <a:latin typeface="Cambria Math" panose="02040503050406030204" pitchFamily="18" charset="0"/>
                      </a:rPr>
                      <m:t>𝑃</m:t>
                    </m:r>
                    <m:r>
                      <a:rPr lang="en-AU" sz="2800" b="0" i="1" kern="1200" smtClean="0">
                        <a:latin typeface="Cambria Math" panose="02040503050406030204" pitchFamily="18" charset="0"/>
                      </a:rPr>
                      <m:t>2</m:t>
                    </m:r>
                  </m:e>
                </m:acc>
              </m:oMath>
            </m:oMathPara>
          </a14:m>
          <a:endParaRPr lang="en-AU" sz="2800" kern="1200" dirty="0"/>
        </a:p>
      </dsp:txBody>
      <dsp:txXfrm>
        <a:off x="4172035" y="2666953"/>
        <a:ext cx="1487677" cy="7213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86361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602603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253109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8BCF4-0ED0-04CD-CAAB-7FF8D03FCB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58644-AF6F-FF6D-F4BF-37B71F6695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1CA9DD-F4E1-50B6-8DE5-0D135D10306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07B10A7-F3AC-4BF5-5D19-0563BD38CCF0}"/>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2363399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CCD76-E084-EEFF-D320-3EF5158B3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F557B-B602-795E-6BBD-6FAC2E918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370F4-23DF-7AA0-C6F3-CE0D6B8FD38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14AD60A-C56E-E551-24FB-7F0AD48CE649}"/>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2171050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4218040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C688A-DB7B-EC90-5125-9EBE45D35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4D11B-7744-B149-3F28-B13C16526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0CCD1C-2CAE-85E6-E6DC-CFB4C2FEF67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5803778-AA9E-94BD-C2E2-501BBFEA4EE2}"/>
              </a:ext>
            </a:extLst>
          </p:cNvPr>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1681785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2181643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E95DF-ABDE-A7AE-C459-162C3C216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3FF48-EC29-1CA1-45DA-D1701888C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FBB67-C197-A3F8-2190-E7A43B8B91C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B8CB991-3B12-8530-6127-3355E029DF27}"/>
              </a:ext>
            </a:extLst>
          </p:cNvPr>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1615990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10F95-6046-CB9D-F1DD-269482E8DB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38D68-0251-0E8F-8899-7F2F6C33EF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B62964-4490-0D5A-2348-C9F1AE3C85A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F9B352E-D022-5FB3-4BC3-F245BDC91128}"/>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130297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B308E-746E-429D-C042-8B27C3609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CAC5F-D9BB-524C-ACE2-EB89FE8262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23F296-2CF7-0E1C-13EC-9C10BB38404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2FCCDE0-5F8F-7B24-E7A3-9F3E66CE9BE1}"/>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84580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A87BF-C663-237D-073E-ED4B126F8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AB546-1081-3209-346A-1B67611A68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6FC14A-166E-6ED1-FD8C-F2F41351A97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E8414EB-F42A-91A2-637A-A27B261211BC}"/>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548432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9366B-3D12-C57F-0809-33B02DB895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480125-DBD3-FCCF-DF11-E0BDEC05C9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4B3B2-C732-2BD1-F341-16F4ED0C4D7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AF87E40-820A-D28E-16FA-6B4579D8A2C4}"/>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178908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56B7B-DBB9-2076-BE6E-D5AD4DBDC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D5AA1-5C36-BDE2-493E-5E4E767E31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6CDB0-6689-5F54-8D51-8B2CAE41328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9E70422-E18D-50FD-1145-19D7126E4321}"/>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302260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411827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288064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46" r:id="rId5"/>
    <p:sldLayoutId id="2147483743" r:id="rId6"/>
    <p:sldLayoutId id="2147483744" r:id="rId7"/>
    <p:sldLayoutId id="214748376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10.xml"/><Relationship Id="rId3" Type="http://schemas.openxmlformats.org/officeDocument/2006/relationships/image" Target="../media/image7.png"/><Relationship Id="rId7" Type="http://schemas.openxmlformats.org/officeDocument/2006/relationships/diagramQuickStyle" Target="../diagrams/quickStyle1.xml"/><Relationship Id="rId12" Type="http://schemas.openxmlformats.org/officeDocument/2006/relationships/diagramQuickStyle" Target="../diagrams/quickStyle10.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Layout" Target="../diagrams/layout1.xml"/><Relationship Id="rId11" Type="http://schemas.openxmlformats.org/officeDocument/2006/relationships/diagramLayout" Target="../diagrams/layout10.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8.png"/><Relationship Id="rId9" Type="http://schemas.microsoft.com/office/2007/relationships/diagramDrawing" Target="../diagrams/drawing1.xml"/><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Independent events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Probability and data</a:t>
            </a:r>
          </a:p>
        </p:txBody>
      </p:sp>
      <p:sp>
        <p:nvSpPr>
          <p:cNvPr id="2" name="Picture Placeholder 1" hidden="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66BD4F-EB98-2C09-3C83-F8F8DA0A3420}"/>
              </a:ext>
            </a:extLst>
          </p:cNvPr>
          <p:cNvSpPr>
            <a:spLocks noGrp="1"/>
          </p:cNvSpPr>
          <p:nvPr>
            <p:ph type="title"/>
          </p:nvPr>
        </p:nvSpPr>
        <p:spPr>
          <a:xfrm>
            <a:off x="359999" y="360000"/>
            <a:ext cx="11484000" cy="545601"/>
          </a:xfrm>
        </p:spPr>
        <p:txBody>
          <a:bodyPr/>
          <a:lstStyle/>
          <a:p>
            <a:r>
              <a:rPr lang="en-AU" dirty="0"/>
              <a:t>Dependent and independent events (2)</a:t>
            </a:r>
          </a:p>
        </p:txBody>
      </p:sp>
      <p:sp>
        <p:nvSpPr>
          <p:cNvPr id="4" name="Text Placeholder 3">
            <a:extLst>
              <a:ext uri="{FF2B5EF4-FFF2-40B4-BE49-F238E27FC236}">
                <a16:creationId xmlns:a16="http://schemas.microsoft.com/office/drawing/2014/main" id="{E5244D68-511B-957D-C901-6E37D63C51A3}"/>
              </a:ext>
            </a:extLst>
          </p:cNvPr>
          <p:cNvSpPr>
            <a:spLocks noGrp="1"/>
          </p:cNvSpPr>
          <p:nvPr>
            <p:ph type="body" sz="quarter" idx="18"/>
          </p:nvPr>
        </p:nvSpPr>
        <p:spPr>
          <a:xfrm>
            <a:off x="359999" y="982520"/>
            <a:ext cx="11483999" cy="310015"/>
          </a:xfrm>
        </p:spPr>
        <p:txBody>
          <a:bodyPr/>
          <a:lstStyle/>
          <a:p>
            <a:r>
              <a:rPr lang="en-AU" dirty="0"/>
              <a:t>Basketball scenario</a:t>
            </a:r>
          </a:p>
        </p:txBody>
      </p:sp>
      <p:sp>
        <p:nvSpPr>
          <p:cNvPr id="5" name="Text Placeholder 4">
            <a:extLst>
              <a:ext uri="{FF2B5EF4-FFF2-40B4-BE49-F238E27FC236}">
                <a16:creationId xmlns:a16="http://schemas.microsoft.com/office/drawing/2014/main" id="{9465553E-7162-47AD-6888-6B6CD81735B2}"/>
              </a:ext>
            </a:extLst>
          </p:cNvPr>
          <p:cNvSpPr>
            <a:spLocks noGrp="1"/>
          </p:cNvSpPr>
          <p:nvPr>
            <p:ph type="body" sz="quarter" idx="17"/>
          </p:nvPr>
        </p:nvSpPr>
        <p:spPr>
          <a:xfrm>
            <a:off x="359999" y="1535110"/>
            <a:ext cx="8061624" cy="4300315"/>
          </a:xfrm>
        </p:spPr>
        <p: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rPr>
              <a:t>Steph Curry has a free throw percentage of 92.9% in the 2024-2025 season. </a:t>
            </a:r>
          </a:p>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rPr>
              <a:t>John believes that Steph Curry has a higher chance of making </a:t>
            </a:r>
            <a:r>
              <a:rPr lang="en-AU" sz="1800">
                <a:solidFill>
                  <a:srgbClr val="000000"/>
                </a:solidFill>
                <a:effectLst/>
                <a:latin typeface="Arial" panose="020B0604020202020204" pitchFamily="34" charset="0"/>
                <a:ea typeface="Calibri" panose="020F0502020204030204" pitchFamily="34" charset="0"/>
              </a:rPr>
              <a:t>a free-throw </a:t>
            </a:r>
            <a:r>
              <a:rPr lang="en-AU" sz="1800" dirty="0">
                <a:solidFill>
                  <a:srgbClr val="000000"/>
                </a:solidFill>
                <a:effectLst/>
                <a:latin typeface="Arial" panose="020B0604020202020204" pitchFamily="34" charset="0"/>
                <a:ea typeface="Calibri" panose="020F0502020204030204" pitchFamily="34" charset="0"/>
              </a:rPr>
              <a:t>shot if </a:t>
            </a:r>
            <a:r>
              <a:rPr lang="en-AU" sz="1800" dirty="0">
                <a:solidFill>
                  <a:srgbClr val="000000"/>
                </a:solidFill>
                <a:ea typeface="Calibri" panose="020F0502020204030204" pitchFamily="34" charset="0"/>
              </a:rPr>
              <a:t>they</a:t>
            </a:r>
            <a:r>
              <a:rPr lang="en-AU" sz="1800" dirty="0">
                <a:solidFill>
                  <a:srgbClr val="000000"/>
                </a:solidFill>
                <a:effectLst/>
                <a:latin typeface="Arial" panose="020B0604020202020204" pitchFamily="34" charset="0"/>
                <a:ea typeface="Calibri" panose="020F0502020204030204" pitchFamily="34" charset="0"/>
              </a:rPr>
              <a:t> successfully made the previous shot. </a:t>
            </a:r>
          </a:p>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rPr>
              <a:t>Do you agree? Why or why not?</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1D2D1EA-E625-7B1E-2CF4-8249C6FDCF8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161293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6B178-9EA0-4296-AD28-9C2C82180DE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73CCD8F-4EBE-2822-6785-B18276964D6E}"/>
              </a:ext>
            </a:extLst>
          </p:cNvPr>
          <p:cNvSpPr>
            <a:spLocks noGrp="1"/>
          </p:cNvSpPr>
          <p:nvPr>
            <p:ph type="title"/>
          </p:nvPr>
        </p:nvSpPr>
        <p:spPr>
          <a:xfrm>
            <a:off x="359999" y="360000"/>
            <a:ext cx="11484000" cy="545601"/>
          </a:xfrm>
        </p:spPr>
        <p:txBody>
          <a:bodyPr/>
          <a:lstStyle/>
          <a:p>
            <a:r>
              <a:rPr lang="en-AU" dirty="0"/>
              <a:t>Dependent and independent events (3)</a:t>
            </a:r>
          </a:p>
        </p:txBody>
      </p:sp>
      <p:sp>
        <p:nvSpPr>
          <p:cNvPr id="4" name="Text Placeholder 3">
            <a:extLst>
              <a:ext uri="{FF2B5EF4-FFF2-40B4-BE49-F238E27FC236}">
                <a16:creationId xmlns:a16="http://schemas.microsoft.com/office/drawing/2014/main" id="{B75F179D-EA24-13FF-0939-265596977376}"/>
              </a:ext>
            </a:extLst>
          </p:cNvPr>
          <p:cNvSpPr>
            <a:spLocks noGrp="1"/>
          </p:cNvSpPr>
          <p:nvPr>
            <p:ph type="body" sz="quarter" idx="18"/>
          </p:nvPr>
        </p:nvSpPr>
        <p:spPr>
          <a:xfrm>
            <a:off x="359999" y="982520"/>
            <a:ext cx="11483999" cy="310015"/>
          </a:xfrm>
        </p:spPr>
        <p:txBody>
          <a:bodyPr/>
          <a:lstStyle/>
          <a:p>
            <a:r>
              <a:rPr lang="en-AU" dirty="0"/>
              <a:t>Steph Curry – 92.9% Free throw percentage (2024-2025 season)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DB4BF3A-58F4-A816-AEA4-2C95D1C5EDF6}"/>
                  </a:ext>
                </a:extLst>
              </p:cNvPr>
              <p:cNvSpPr txBox="1"/>
              <p:nvPr/>
            </p:nvSpPr>
            <p:spPr>
              <a:xfrm>
                <a:off x="359999" y="1408751"/>
                <a:ext cx="10615145" cy="914400"/>
              </a:xfrm>
              <a:prstGeom prst="rect">
                <a:avLst/>
              </a:prstGeom>
              <a:noFill/>
            </p:spPr>
            <p:txBody>
              <a:bodyPr wrap="none" lIns="0" tIns="0" rIns="0" bIns="0" rtlCol="0">
                <a:noAutofit/>
              </a:bodyPr>
              <a:lstStyle/>
              <a:p>
                <a:pPr algn="l">
                  <a:lnSpc>
                    <a:spcPts val="3000"/>
                  </a:lnSpc>
                </a:pPr>
                <a:r>
                  <a:rPr lang="en-AU" sz="1800" dirty="0"/>
                  <a:t>Let </a:t>
                </a:r>
                <a14:m>
                  <m:oMath xmlns:m="http://schemas.openxmlformats.org/officeDocument/2006/math">
                    <m:r>
                      <a:rPr lang="en-AU" sz="1800" b="0" i="1" smtClean="0">
                        <a:latin typeface="Cambria Math" panose="02040503050406030204" pitchFamily="18" charset="0"/>
                      </a:rPr>
                      <m:t>𝑃</m:t>
                    </m:r>
                    <m:r>
                      <a:rPr lang="en-AU" sz="1800" b="0" i="1" smtClean="0">
                        <a:latin typeface="Cambria Math" panose="02040503050406030204" pitchFamily="18" charset="0"/>
                      </a:rPr>
                      <m:t>1</m:t>
                    </m:r>
                  </m:oMath>
                </a14:m>
                <a:r>
                  <a:rPr lang="en-AU" sz="1800" dirty="0"/>
                  <a:t> be the event of getting a point for the first free throw.</a:t>
                </a:r>
              </a:p>
              <a:p>
                <a:pPr algn="l">
                  <a:lnSpc>
                    <a:spcPts val="3000"/>
                  </a:lnSpc>
                </a:pPr>
                <a:r>
                  <a:rPr lang="en-AU" sz="1800" dirty="0"/>
                  <a:t>Let </a:t>
                </a:r>
                <a14:m>
                  <m:oMath xmlns:m="http://schemas.openxmlformats.org/officeDocument/2006/math">
                    <m:r>
                      <a:rPr lang="en-AU" sz="1800" b="0" i="1" smtClean="0">
                        <a:latin typeface="Cambria Math" panose="02040503050406030204" pitchFamily="18" charset="0"/>
                      </a:rPr>
                      <m:t>𝑃</m:t>
                    </m:r>
                    <m:r>
                      <a:rPr lang="en-AU" sz="1800" b="0" i="1" smtClean="0">
                        <a:latin typeface="Cambria Math" panose="02040503050406030204" pitchFamily="18" charset="0"/>
                      </a:rPr>
                      <m:t>2</m:t>
                    </m:r>
                  </m:oMath>
                </a14:m>
                <a:r>
                  <a:rPr lang="en-AU" sz="1800" dirty="0"/>
                  <a:t> be the event of getting a point for the second free throw. </a:t>
                </a:r>
              </a:p>
            </p:txBody>
          </p:sp>
        </mc:Choice>
        <mc:Fallback xmlns="">
          <p:sp>
            <p:nvSpPr>
              <p:cNvPr id="8" name="TextBox 7">
                <a:extLst>
                  <a:ext uri="{FF2B5EF4-FFF2-40B4-BE49-F238E27FC236}">
                    <a16:creationId xmlns:a16="http://schemas.microsoft.com/office/drawing/2014/main" id="{BDB4BF3A-58F4-A816-AEA4-2C95D1C5EDF6}"/>
                  </a:ext>
                </a:extLst>
              </p:cNvPr>
              <p:cNvSpPr txBox="1">
                <a:spLocks noRot="1" noChangeAspect="1" noMove="1" noResize="1" noEditPoints="1" noAdjustHandles="1" noChangeArrowheads="1" noChangeShapeType="1" noTextEdit="1"/>
              </p:cNvSpPr>
              <p:nvPr/>
            </p:nvSpPr>
            <p:spPr>
              <a:xfrm>
                <a:off x="359999" y="1408751"/>
                <a:ext cx="10615145" cy="914400"/>
              </a:xfrm>
              <a:prstGeom prst="rect">
                <a:avLst/>
              </a:prstGeom>
              <a:blipFill>
                <a:blip r:embed="rId3"/>
                <a:stretch>
                  <a:fillRect l="-13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Placeholder 4">
                <a:extLst>
                  <a:ext uri="{FF2B5EF4-FFF2-40B4-BE49-F238E27FC236}">
                    <a16:creationId xmlns:a16="http://schemas.microsoft.com/office/drawing/2014/main" id="{3B7D7A60-B8CD-CA74-8E28-55B64C289590}"/>
                  </a:ext>
                </a:extLst>
              </p:cNvPr>
              <p:cNvSpPr>
                <a:spLocks noGrp="1"/>
              </p:cNvSpPr>
              <p:nvPr>
                <p:ph type="body" sz="quarter" idx="17"/>
              </p:nvPr>
            </p:nvSpPr>
            <p:spPr>
              <a:xfrm>
                <a:off x="359999" y="2312582"/>
                <a:ext cx="7933609" cy="512914"/>
              </a:xfrm>
              <a:prstGeom prst="roundRect">
                <a:avLst/>
              </a:prstGeom>
            </p:spPr>
            <p:style>
              <a:lnRef idx="3">
                <a:schemeClr val="lt1"/>
              </a:lnRef>
              <a:fillRef idx="1">
                <a:schemeClr val="accent2"/>
              </a:fillRef>
              <a:effectRef idx="1">
                <a:schemeClr val="accent2"/>
              </a:effectRef>
              <a:fontRef idx="minor">
                <a:schemeClr val="lt1"/>
              </a:fontRef>
            </p:style>
            <p:txBody>
              <a:bodyPr lIns="180000"/>
              <a:lstStyle/>
              <a:p>
                <a:r>
                  <a:rPr lang="en-AU" sz="1800" dirty="0"/>
                  <a:t>Two events </a:t>
                </a:r>
                <a14:m>
                  <m:oMath xmlns:m="http://schemas.openxmlformats.org/officeDocument/2006/math">
                    <m:r>
                      <a:rPr lang="en-AU" sz="1800" b="0" i="1" smtClean="0">
                        <a:latin typeface="Cambria Math" panose="02040503050406030204" pitchFamily="18" charset="0"/>
                      </a:rPr>
                      <m:t>𝐴</m:t>
                    </m:r>
                  </m:oMath>
                </a14:m>
                <a:r>
                  <a:rPr lang="en-AU" sz="1800" dirty="0"/>
                  <a:t> and </a:t>
                </a:r>
                <a14:m>
                  <m:oMath xmlns:m="http://schemas.openxmlformats.org/officeDocument/2006/math">
                    <m:r>
                      <a:rPr lang="en-AU" sz="1800" b="0" i="1" smtClean="0">
                        <a:latin typeface="Cambria Math" panose="02040503050406030204" pitchFamily="18" charset="0"/>
                      </a:rPr>
                      <m:t>𝐵</m:t>
                    </m:r>
                  </m:oMath>
                </a14:m>
                <a:r>
                  <a:rPr lang="en-AU" sz="1800" dirty="0"/>
                  <a:t> are independent if </a:t>
                </a:r>
                <a14:m>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e>
                      <m:e>
                        <m:r>
                          <a:rPr lang="en-AU" sz="1800" b="0" i="1" smtClean="0">
                            <a:latin typeface="Cambria Math" panose="02040503050406030204" pitchFamily="18" charset="0"/>
                          </a:rPr>
                          <m:t>𝐵</m:t>
                        </m:r>
                      </m:e>
                    </m:d>
                    <m:r>
                      <a:rPr lang="en-AU" sz="1800" b="0" i="1" smtClean="0">
                        <a:latin typeface="Cambria Math" panose="02040503050406030204" pitchFamily="18" charset="0"/>
                      </a:rPr>
                      <m:t>=</m:t>
                    </m:r>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rPr>
                      <m:t>)</m:t>
                    </m:r>
                  </m:oMath>
                </a14:m>
                <a:r>
                  <a:rPr lang="en-AU" sz="1800" dirty="0"/>
                  <a:t> and </a:t>
                </a:r>
                <a14:m>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𝐵</m:t>
                        </m:r>
                      </m:e>
                      <m:e>
                        <m:r>
                          <a:rPr lang="en-AU" sz="1800" b="0" i="1" smtClean="0">
                            <a:latin typeface="Cambria Math" panose="02040503050406030204" pitchFamily="18" charset="0"/>
                          </a:rPr>
                          <m:t>𝐴</m:t>
                        </m:r>
                      </m:e>
                    </m:d>
                    <m:r>
                      <a:rPr lang="en-AU" sz="1800" b="0" i="1" smtClean="0">
                        <a:latin typeface="Cambria Math" panose="02040503050406030204" pitchFamily="18" charset="0"/>
                      </a:rPr>
                      <m:t>=</m:t>
                    </m:r>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oMath>
                </a14:m>
                <a:endParaRPr lang="en-AU" sz="1800" dirty="0"/>
              </a:p>
            </p:txBody>
          </p:sp>
        </mc:Choice>
        <mc:Fallback xmlns="">
          <p:sp>
            <p:nvSpPr>
              <p:cNvPr id="16" name="Text Placeholder 4">
                <a:extLst>
                  <a:ext uri="{FF2B5EF4-FFF2-40B4-BE49-F238E27FC236}">
                    <a16:creationId xmlns:a16="http://schemas.microsoft.com/office/drawing/2014/main" id="{3B7D7A60-B8CD-CA74-8E28-55B64C289590}"/>
                  </a:ext>
                </a:extLst>
              </p:cNvPr>
              <p:cNvSpPr>
                <a:spLocks noGrp="1" noRot="1" noChangeAspect="1" noMove="1" noResize="1" noEditPoints="1" noAdjustHandles="1" noChangeArrowheads="1" noChangeShapeType="1" noTextEdit="1"/>
              </p:cNvSpPr>
              <p:nvPr>
                <p:ph type="body" sz="quarter" idx="17"/>
              </p:nvPr>
            </p:nvSpPr>
            <p:spPr>
              <a:xfrm>
                <a:off x="359999" y="2312582"/>
                <a:ext cx="7933609" cy="512914"/>
              </a:xfrm>
              <a:prstGeom prst="roundRect">
                <a:avLst/>
              </a:prstGeom>
              <a:blipFill>
                <a:blip r:embed="rId4"/>
                <a:stretch>
                  <a:fillRect/>
                </a:stretch>
              </a:blipFill>
            </p:spPr>
            <p:txBody>
              <a:bodyPr/>
              <a:lstStyle/>
              <a:p>
                <a:r>
                  <a:rPr lang="en-US">
                    <a:noFill/>
                  </a:rPr>
                  <a:t> </a:t>
                </a:r>
              </a:p>
            </p:txBody>
          </p:sp>
        </mc:Fallback>
      </mc:AlternateContent>
      <p:grpSp>
        <p:nvGrpSpPr>
          <p:cNvPr id="5" name="Group 4" descr="A tree diagram representing two shots being thrown in basketball. ">
            <a:extLst>
              <a:ext uri="{FF2B5EF4-FFF2-40B4-BE49-F238E27FC236}">
                <a16:creationId xmlns:a16="http://schemas.microsoft.com/office/drawing/2014/main" id="{75039A4C-7830-3A46-7D22-359077AD42EE}"/>
              </a:ext>
            </a:extLst>
          </p:cNvPr>
          <p:cNvGrpSpPr/>
          <p:nvPr/>
        </p:nvGrpSpPr>
        <p:grpSpPr>
          <a:xfrm>
            <a:off x="359999" y="3082629"/>
            <a:ext cx="7805561" cy="3438498"/>
            <a:chOff x="1541721" y="2198455"/>
            <a:chExt cx="7805561" cy="3438498"/>
          </a:xfrm>
        </p:grpSpPr>
        <mc:AlternateContent xmlns:mc="http://schemas.openxmlformats.org/markup-compatibility/2006" xmlns:a14="http://schemas.microsoft.com/office/drawing/2010/main">
          <mc:Choice Requires="a14">
            <p:graphicFrame>
              <p:nvGraphicFramePr>
                <p:cNvPr id="6" name="Diagram 5">
                  <a:extLst>
                    <a:ext uri="{FF2B5EF4-FFF2-40B4-BE49-F238E27FC236}">
                      <a16:creationId xmlns:a16="http://schemas.microsoft.com/office/drawing/2014/main" id="{293F1BA2-EC59-02F1-E1FE-FD2EEF01A9C1}"/>
                    </a:ext>
                  </a:extLst>
                </p:cNvPr>
                <p:cNvGraphicFramePr/>
                <p:nvPr>
                  <p:extLst>
                    <p:ext uri="{D42A27DB-BD31-4B8C-83A1-F6EECF244321}">
                      <p14:modId xmlns:p14="http://schemas.microsoft.com/office/powerpoint/2010/main" val="3506667741"/>
                    </p:ext>
                  </p:extLst>
                </p:nvPr>
              </p:nvGraphicFramePr>
              <p:xfrm>
                <a:off x="1661125" y="2198455"/>
                <a:ext cx="7686157" cy="3411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6" name="Diagram 5">
                  <a:extLst>
                    <a:ext uri="{FF2B5EF4-FFF2-40B4-BE49-F238E27FC236}">
                      <a16:creationId xmlns:a16="http://schemas.microsoft.com/office/drawing/2014/main" id="{293F1BA2-EC59-02F1-E1FE-FD2EEF01A9C1}"/>
                    </a:ext>
                  </a:extLst>
                </p:cNvPr>
                <p:cNvGraphicFramePr/>
                <p:nvPr>
                  <p:extLst>
                    <p:ext uri="{D42A27DB-BD31-4B8C-83A1-F6EECF244321}">
                      <p14:modId xmlns:p14="http://schemas.microsoft.com/office/powerpoint/2010/main" val="3506667741"/>
                    </p:ext>
                  </p:extLst>
                </p:nvPr>
              </p:nvGraphicFramePr>
              <p:xfrm>
                <a:off x="1661125" y="2198455"/>
                <a:ext cx="7686157" cy="34116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Fallback>
        </mc:AlternateContent>
        <p:cxnSp>
          <p:nvCxnSpPr>
            <p:cNvPr id="7" name="Straight Connector 6">
              <a:extLst>
                <a:ext uri="{FF2B5EF4-FFF2-40B4-BE49-F238E27FC236}">
                  <a16:creationId xmlns:a16="http://schemas.microsoft.com/office/drawing/2014/main" id="{2080A2D5-2F8C-238B-B52B-1F18FAD3D6C5}"/>
                </a:ext>
              </a:extLst>
            </p:cNvPr>
            <p:cNvCxnSpPr/>
            <p:nvPr/>
          </p:nvCxnSpPr>
          <p:spPr>
            <a:xfrm flipV="1">
              <a:off x="1541721" y="3030279"/>
              <a:ext cx="1212112" cy="87398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72EC32-7952-ED4B-FEC1-64840A36D9CD}"/>
                </a:ext>
              </a:extLst>
            </p:cNvPr>
            <p:cNvCxnSpPr>
              <a:cxnSpLocks/>
            </p:cNvCxnSpPr>
            <p:nvPr/>
          </p:nvCxnSpPr>
          <p:spPr>
            <a:xfrm>
              <a:off x="1541721" y="3904267"/>
              <a:ext cx="1212112" cy="87398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A4212A7-6DBC-E90A-A9D9-5C1968307FC9}"/>
                </a:ext>
              </a:extLst>
            </p:cNvPr>
            <p:cNvSpPr txBox="1"/>
            <p:nvPr/>
          </p:nvSpPr>
          <p:spPr>
            <a:xfrm>
              <a:off x="1661125" y="3090987"/>
              <a:ext cx="914400" cy="426346"/>
            </a:xfrm>
            <a:prstGeom prst="rect">
              <a:avLst/>
            </a:prstGeom>
            <a:noFill/>
          </p:spPr>
          <p:txBody>
            <a:bodyPr wrap="none" lIns="0" tIns="0" rIns="0" bIns="0" rtlCol="0">
              <a:noAutofit/>
            </a:bodyPr>
            <a:lstStyle/>
            <a:p>
              <a:pPr algn="l"/>
              <a:r>
                <a:rPr lang="en-AU" sz="1800" dirty="0"/>
                <a:t>92.9%</a:t>
              </a:r>
            </a:p>
          </p:txBody>
        </p:sp>
        <p:sp>
          <p:nvSpPr>
            <p:cNvPr id="11" name="TextBox 10">
              <a:extLst>
                <a:ext uri="{FF2B5EF4-FFF2-40B4-BE49-F238E27FC236}">
                  <a16:creationId xmlns:a16="http://schemas.microsoft.com/office/drawing/2014/main" id="{C1F678C5-C2AA-6FCC-DEEB-225ADC825D45}"/>
                </a:ext>
              </a:extLst>
            </p:cNvPr>
            <p:cNvSpPr txBox="1"/>
            <p:nvPr/>
          </p:nvSpPr>
          <p:spPr>
            <a:xfrm>
              <a:off x="4742784" y="4201016"/>
              <a:ext cx="914400" cy="426346"/>
            </a:xfrm>
            <a:prstGeom prst="rect">
              <a:avLst/>
            </a:prstGeom>
            <a:noFill/>
          </p:spPr>
          <p:txBody>
            <a:bodyPr wrap="none" lIns="0" tIns="0" rIns="0" bIns="0" rtlCol="0">
              <a:noAutofit/>
            </a:bodyPr>
            <a:lstStyle/>
            <a:p>
              <a:pPr algn="l"/>
              <a:r>
                <a:rPr lang="en-AU" sz="1800" dirty="0"/>
                <a:t>92.9%</a:t>
              </a:r>
            </a:p>
          </p:txBody>
        </p:sp>
        <p:sp>
          <p:nvSpPr>
            <p:cNvPr id="12" name="TextBox 11">
              <a:extLst>
                <a:ext uri="{FF2B5EF4-FFF2-40B4-BE49-F238E27FC236}">
                  <a16:creationId xmlns:a16="http://schemas.microsoft.com/office/drawing/2014/main" id="{1EDD562F-8D83-CDCD-C56C-1B022651ED57}"/>
                </a:ext>
              </a:extLst>
            </p:cNvPr>
            <p:cNvSpPr txBox="1"/>
            <p:nvPr/>
          </p:nvSpPr>
          <p:spPr>
            <a:xfrm>
              <a:off x="4742784" y="2385228"/>
              <a:ext cx="914400" cy="426346"/>
            </a:xfrm>
            <a:prstGeom prst="rect">
              <a:avLst/>
            </a:prstGeom>
            <a:noFill/>
          </p:spPr>
          <p:txBody>
            <a:bodyPr wrap="none" lIns="0" tIns="0" rIns="0" bIns="0" rtlCol="0">
              <a:noAutofit/>
            </a:bodyPr>
            <a:lstStyle/>
            <a:p>
              <a:pPr algn="l"/>
              <a:r>
                <a:rPr lang="en-AU" sz="1800" dirty="0"/>
                <a:t>92.9%</a:t>
              </a:r>
            </a:p>
          </p:txBody>
        </p:sp>
        <p:sp>
          <p:nvSpPr>
            <p:cNvPr id="13" name="TextBox 12">
              <a:extLst>
                <a:ext uri="{FF2B5EF4-FFF2-40B4-BE49-F238E27FC236}">
                  <a16:creationId xmlns:a16="http://schemas.microsoft.com/office/drawing/2014/main" id="{094D9CC1-5B86-907B-EC68-BA61B667B7E5}"/>
                </a:ext>
              </a:extLst>
            </p:cNvPr>
            <p:cNvSpPr txBox="1"/>
            <p:nvPr/>
          </p:nvSpPr>
          <p:spPr>
            <a:xfrm>
              <a:off x="1690577" y="4565082"/>
              <a:ext cx="914400" cy="426346"/>
            </a:xfrm>
            <a:prstGeom prst="rect">
              <a:avLst/>
            </a:prstGeom>
            <a:noFill/>
          </p:spPr>
          <p:txBody>
            <a:bodyPr wrap="none" lIns="0" tIns="0" rIns="0" bIns="0" rtlCol="0">
              <a:noAutofit/>
            </a:bodyPr>
            <a:lstStyle/>
            <a:p>
              <a:pPr algn="l"/>
              <a:r>
                <a:rPr lang="en-AU" sz="1800" dirty="0"/>
                <a:t>7.1%</a:t>
              </a:r>
            </a:p>
          </p:txBody>
        </p:sp>
        <p:sp>
          <p:nvSpPr>
            <p:cNvPr id="14" name="TextBox 13">
              <a:extLst>
                <a:ext uri="{FF2B5EF4-FFF2-40B4-BE49-F238E27FC236}">
                  <a16:creationId xmlns:a16="http://schemas.microsoft.com/office/drawing/2014/main" id="{D465B1B0-B303-4D57-56B8-28C673B195AB}"/>
                </a:ext>
              </a:extLst>
            </p:cNvPr>
            <p:cNvSpPr txBox="1"/>
            <p:nvPr/>
          </p:nvSpPr>
          <p:spPr>
            <a:xfrm>
              <a:off x="4838619" y="3394819"/>
              <a:ext cx="914400" cy="426346"/>
            </a:xfrm>
            <a:prstGeom prst="rect">
              <a:avLst/>
            </a:prstGeom>
            <a:noFill/>
          </p:spPr>
          <p:txBody>
            <a:bodyPr wrap="none" lIns="0" tIns="0" rIns="0" bIns="0" rtlCol="0">
              <a:noAutofit/>
            </a:bodyPr>
            <a:lstStyle/>
            <a:p>
              <a:pPr algn="l"/>
              <a:r>
                <a:rPr lang="en-AU" sz="1800" dirty="0"/>
                <a:t>7.1%</a:t>
              </a:r>
            </a:p>
          </p:txBody>
        </p:sp>
        <p:sp>
          <p:nvSpPr>
            <p:cNvPr id="15" name="TextBox 14">
              <a:extLst>
                <a:ext uri="{FF2B5EF4-FFF2-40B4-BE49-F238E27FC236}">
                  <a16:creationId xmlns:a16="http://schemas.microsoft.com/office/drawing/2014/main" id="{CD72AA0B-29AA-4751-47B4-0EB1FDA034A0}"/>
                </a:ext>
              </a:extLst>
            </p:cNvPr>
            <p:cNvSpPr txBox="1"/>
            <p:nvPr/>
          </p:nvSpPr>
          <p:spPr>
            <a:xfrm>
              <a:off x="4838619" y="5210607"/>
              <a:ext cx="914400" cy="426346"/>
            </a:xfrm>
            <a:prstGeom prst="rect">
              <a:avLst/>
            </a:prstGeom>
            <a:noFill/>
          </p:spPr>
          <p:txBody>
            <a:bodyPr wrap="none" lIns="0" tIns="0" rIns="0" bIns="0" rtlCol="0">
              <a:noAutofit/>
            </a:bodyPr>
            <a:lstStyle/>
            <a:p>
              <a:pPr algn="l"/>
              <a:r>
                <a:rPr lang="en-AU" sz="1800" dirty="0"/>
                <a:t>7.1%</a:t>
              </a: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0D20A32-DF22-2B1F-881C-D0D80FA72CB0}"/>
                  </a:ext>
                </a:extLst>
              </p:cNvPr>
              <p:cNvSpPr txBox="1"/>
              <p:nvPr/>
            </p:nvSpPr>
            <p:spPr>
              <a:xfrm>
                <a:off x="8641144" y="3852759"/>
                <a:ext cx="2807143" cy="1684741"/>
              </a:xfrm>
              <a:prstGeom prst="roundRect">
                <a:avLst>
                  <a:gd name="adj" fmla="val 10697"/>
                </a:avLst>
              </a:prstGeom>
            </p:spPr>
            <p:style>
              <a:lnRef idx="3">
                <a:schemeClr val="lt1"/>
              </a:lnRef>
              <a:fillRef idx="1">
                <a:schemeClr val="accent2"/>
              </a:fillRef>
              <a:effectRef idx="1">
                <a:schemeClr val="accent2"/>
              </a:effectRef>
              <a:fontRef idx="minor">
                <a:schemeClr val="lt1"/>
              </a:fontRef>
            </p:style>
            <p:txBody>
              <a:bodyPr wrap="square" lIns="180000" tIns="0" rIns="0" bIns="180000" rtlCol="0" anchor="ctr" anchorCtr="0">
                <a:noAutofit/>
              </a:bodyPr>
              <a:lstStyle/>
              <a:p>
                <a:pPr>
                  <a:lnSpc>
                    <a:spcPct val="150000"/>
                  </a:lnSpc>
                </a:pPr>
                <a:r>
                  <a:rPr lang="en-AU" sz="1800" dirty="0"/>
                  <a:t>We want to know if</a:t>
                </a:r>
              </a:p>
              <a:p>
                <a:pPr>
                  <a:lnSpc>
                    <a:spcPct val="150000"/>
                  </a:lnSpc>
                </a:pPr>
                <a14:m>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𝑃</m:t>
                        </m:r>
                        <m:r>
                          <a:rPr lang="en-AU" sz="1800" b="0" i="1" smtClean="0">
                            <a:latin typeface="Cambria Math" panose="02040503050406030204" pitchFamily="18" charset="0"/>
                          </a:rPr>
                          <m:t>1</m:t>
                        </m:r>
                      </m:e>
                      <m:e>
                        <m:r>
                          <a:rPr lang="en-AU" sz="1800" b="0" i="1" smtClean="0">
                            <a:latin typeface="Cambria Math" panose="02040503050406030204" pitchFamily="18" charset="0"/>
                          </a:rPr>
                          <m:t>𝑃</m:t>
                        </m:r>
                        <m:r>
                          <a:rPr lang="en-AU" sz="1800" b="0" i="1" smtClean="0">
                            <a:latin typeface="Cambria Math" panose="02040503050406030204" pitchFamily="18" charset="0"/>
                          </a:rPr>
                          <m:t>2</m:t>
                        </m:r>
                      </m:e>
                    </m:d>
                    <m:r>
                      <a:rPr lang="en-AU" sz="1800" b="0" i="1" smtClean="0">
                        <a:latin typeface="Cambria Math" panose="02040503050406030204" pitchFamily="18" charset="0"/>
                      </a:rPr>
                      <m:t>=</m:t>
                    </m:r>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𝑃</m:t>
                    </m:r>
                    <m:r>
                      <a:rPr lang="en-AU" sz="1800" b="0" i="1" smtClean="0">
                        <a:latin typeface="Cambria Math" panose="02040503050406030204" pitchFamily="18" charset="0"/>
                      </a:rPr>
                      <m:t>1)</m:t>
                    </m:r>
                  </m:oMath>
                </a14:m>
                <a:r>
                  <a:rPr lang="en-AU" sz="1800" dirty="0"/>
                  <a:t> and </a:t>
                </a:r>
                <a14:m>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𝑃</m:t>
                        </m:r>
                        <m:r>
                          <a:rPr lang="en-AU" sz="1800" b="0" i="1" smtClean="0">
                            <a:latin typeface="Cambria Math" panose="02040503050406030204" pitchFamily="18" charset="0"/>
                          </a:rPr>
                          <m:t>2</m:t>
                        </m:r>
                      </m:e>
                      <m:e>
                        <m:r>
                          <a:rPr lang="en-AU" sz="1800" b="0" i="1" smtClean="0">
                            <a:latin typeface="Cambria Math" panose="02040503050406030204" pitchFamily="18" charset="0"/>
                          </a:rPr>
                          <m:t>𝑃</m:t>
                        </m:r>
                        <m:r>
                          <a:rPr lang="en-AU" sz="1800" b="0" i="1" smtClean="0">
                            <a:latin typeface="Cambria Math" panose="02040503050406030204" pitchFamily="18" charset="0"/>
                          </a:rPr>
                          <m:t>1</m:t>
                        </m:r>
                      </m:e>
                    </m:d>
                    <m:r>
                      <a:rPr lang="en-AU" sz="1800" b="0" i="1" smtClean="0">
                        <a:latin typeface="Cambria Math" panose="02040503050406030204" pitchFamily="18" charset="0"/>
                      </a:rPr>
                      <m:t>=</m:t>
                    </m:r>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𝑃</m:t>
                    </m:r>
                    <m:r>
                      <a:rPr lang="en-AU" sz="1800" b="0" i="1" smtClean="0">
                        <a:latin typeface="Cambria Math" panose="02040503050406030204" pitchFamily="18" charset="0"/>
                      </a:rPr>
                      <m:t>2)</m:t>
                    </m:r>
                  </m:oMath>
                </a14:m>
                <a:endParaRPr lang="en-AU" sz="1800" dirty="0"/>
              </a:p>
            </p:txBody>
          </p:sp>
        </mc:Choice>
        <mc:Fallback xmlns="">
          <p:sp>
            <p:nvSpPr>
              <p:cNvPr id="17" name="TextBox 16">
                <a:extLst>
                  <a:ext uri="{FF2B5EF4-FFF2-40B4-BE49-F238E27FC236}">
                    <a16:creationId xmlns:a16="http://schemas.microsoft.com/office/drawing/2014/main" id="{10D20A32-DF22-2B1F-881C-D0D80FA72CB0}"/>
                  </a:ext>
                </a:extLst>
              </p:cNvPr>
              <p:cNvSpPr txBox="1">
                <a:spLocks noRot="1" noChangeAspect="1" noMove="1" noResize="1" noEditPoints="1" noAdjustHandles="1" noChangeArrowheads="1" noChangeShapeType="1" noTextEdit="1"/>
              </p:cNvSpPr>
              <p:nvPr/>
            </p:nvSpPr>
            <p:spPr>
              <a:xfrm>
                <a:off x="8641144" y="3852759"/>
                <a:ext cx="2807143" cy="1684741"/>
              </a:xfrm>
              <a:prstGeom prst="roundRect">
                <a:avLst>
                  <a:gd name="adj" fmla="val 10697"/>
                </a:avLst>
              </a:prstGeom>
              <a:blipFill>
                <a:blip r:embed="rId1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355B182-34BD-6186-185E-C6440C231C2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36045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0F1C-4AEC-AED7-9777-1BF92B6BD2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736C2B-501E-3C12-E42B-CCEAD19A0CCF}"/>
              </a:ext>
            </a:extLst>
          </p:cNvPr>
          <p:cNvSpPr>
            <a:spLocks noGrp="1"/>
          </p:cNvSpPr>
          <p:nvPr>
            <p:ph type="title"/>
          </p:nvPr>
        </p:nvSpPr>
        <p:spPr/>
        <p:txBody>
          <a:bodyPr/>
          <a:lstStyle/>
          <a:p>
            <a:r>
              <a:rPr lang="en-AU" dirty="0"/>
              <a:t>Dependent and independent events (4)</a:t>
            </a:r>
          </a:p>
        </p:txBody>
      </p:sp>
      <p:sp>
        <p:nvSpPr>
          <p:cNvPr id="4" name="Text Placeholder 3">
            <a:extLst>
              <a:ext uri="{FF2B5EF4-FFF2-40B4-BE49-F238E27FC236}">
                <a16:creationId xmlns:a16="http://schemas.microsoft.com/office/drawing/2014/main" id="{059F09E9-453C-E97F-82A6-7FB6004BAB22}"/>
              </a:ext>
            </a:extLst>
          </p:cNvPr>
          <p:cNvSpPr>
            <a:spLocks noGrp="1"/>
          </p:cNvSpPr>
          <p:nvPr>
            <p:ph type="body" sz="quarter" idx="18"/>
          </p:nvPr>
        </p:nvSpPr>
        <p:spPr/>
        <p:txBody>
          <a:bodyPr/>
          <a:lstStyle/>
          <a:p>
            <a:r>
              <a:rPr lang="en-AU" dirty="0"/>
              <a:t>Steph Curry – 92.9% Free throw percentage (2024-2025 season)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943CA41-056A-139D-5466-6BD983C9886A}"/>
                  </a:ext>
                </a:extLst>
              </p:cNvPr>
              <p:cNvSpPr txBox="1"/>
              <p:nvPr/>
            </p:nvSpPr>
            <p:spPr>
              <a:xfrm>
                <a:off x="348001" y="1574771"/>
                <a:ext cx="6674591" cy="550650"/>
              </a:xfrm>
              <a:prstGeom prst="roundRect">
                <a:avLst/>
              </a:prstGeom>
            </p:spPr>
            <p:style>
              <a:lnRef idx="3">
                <a:schemeClr val="lt1"/>
              </a:lnRef>
              <a:fillRef idx="1">
                <a:schemeClr val="accent2"/>
              </a:fillRef>
              <a:effectRef idx="1">
                <a:schemeClr val="accent2"/>
              </a:effectRef>
              <a:fontRef idx="minor">
                <a:schemeClr val="lt1"/>
              </a:fontRef>
            </p:style>
            <p:txBody>
              <a:bodyPr wrap="square" lIns="180000" tIns="0" rIns="0" bIns="0" rtlCol="0" anchor="ctr" anchorCtr="0">
                <a:noAutofit/>
              </a:bodyPr>
              <a:lstStyle/>
              <a:p>
                <a:r>
                  <a:rPr lang="en-AU" sz="1800" dirty="0"/>
                  <a:t>We want to know if </a:t>
                </a:r>
                <a14:m>
                  <m:oMath xmlns:m="http://schemas.openxmlformats.org/officeDocument/2006/math">
                    <m:r>
                      <a:rPr lang="en-AU" sz="1800" i="1">
                        <a:latin typeface="Cambria Math" panose="02040503050406030204" pitchFamily="18" charset="0"/>
                      </a:rPr>
                      <m:t>𝑃</m:t>
                    </m:r>
                    <m:d>
                      <m:dPr>
                        <m:ctrlPr>
                          <a:rPr lang="en-AU" sz="1800" i="1">
                            <a:latin typeface="Cambria Math" panose="02040503050406030204" pitchFamily="18" charset="0"/>
                          </a:rPr>
                        </m:ctrlPr>
                      </m:dPr>
                      <m:e>
                        <m:r>
                          <a:rPr lang="en-AU" sz="1800" i="1">
                            <a:latin typeface="Cambria Math" panose="02040503050406030204" pitchFamily="18" charset="0"/>
                          </a:rPr>
                          <m:t>𝑃</m:t>
                        </m:r>
                        <m:r>
                          <a:rPr lang="en-AU" sz="1800" i="1">
                            <a:latin typeface="Cambria Math" panose="02040503050406030204" pitchFamily="18" charset="0"/>
                          </a:rPr>
                          <m:t>1</m:t>
                        </m:r>
                      </m:e>
                      <m:e>
                        <m:r>
                          <a:rPr lang="en-AU" sz="1800" i="1">
                            <a:latin typeface="Cambria Math" panose="02040503050406030204" pitchFamily="18" charset="0"/>
                          </a:rPr>
                          <m:t>𝑃</m:t>
                        </m:r>
                        <m:r>
                          <a:rPr lang="en-AU" sz="1800" i="1">
                            <a:latin typeface="Cambria Math" panose="02040503050406030204" pitchFamily="18" charset="0"/>
                          </a:rPr>
                          <m:t>2</m:t>
                        </m:r>
                      </m:e>
                    </m:d>
                    <m:r>
                      <a:rPr lang="en-AU" sz="1800" i="1">
                        <a:latin typeface="Cambria Math" panose="02040503050406030204" pitchFamily="18" charset="0"/>
                      </a:rPr>
                      <m:t>=</m:t>
                    </m:r>
                    <m:r>
                      <a:rPr lang="en-AU" sz="1800" i="1">
                        <a:latin typeface="Cambria Math" panose="02040503050406030204" pitchFamily="18" charset="0"/>
                      </a:rPr>
                      <m:t>𝑃</m:t>
                    </m:r>
                    <m:r>
                      <a:rPr lang="en-AU" sz="1800" i="1">
                        <a:latin typeface="Cambria Math" panose="02040503050406030204" pitchFamily="18" charset="0"/>
                      </a:rPr>
                      <m:t>(</m:t>
                    </m:r>
                    <m:r>
                      <a:rPr lang="en-AU" sz="1800" i="1">
                        <a:latin typeface="Cambria Math" panose="02040503050406030204" pitchFamily="18" charset="0"/>
                      </a:rPr>
                      <m:t>𝑃</m:t>
                    </m:r>
                    <m:r>
                      <a:rPr lang="en-AU" sz="1800" i="1">
                        <a:latin typeface="Cambria Math" panose="02040503050406030204" pitchFamily="18" charset="0"/>
                      </a:rPr>
                      <m:t>1)</m:t>
                    </m:r>
                  </m:oMath>
                </a14:m>
                <a:r>
                  <a:rPr lang="en-AU" sz="1800" dirty="0"/>
                  <a:t> and </a:t>
                </a:r>
                <a14:m>
                  <m:oMath xmlns:m="http://schemas.openxmlformats.org/officeDocument/2006/math">
                    <m:r>
                      <a:rPr lang="en-AU" sz="1800" i="1">
                        <a:latin typeface="Cambria Math" panose="02040503050406030204" pitchFamily="18" charset="0"/>
                      </a:rPr>
                      <m:t>𝑃</m:t>
                    </m:r>
                    <m:d>
                      <m:dPr>
                        <m:ctrlPr>
                          <a:rPr lang="en-AU" sz="1800" i="1">
                            <a:latin typeface="Cambria Math" panose="02040503050406030204" pitchFamily="18" charset="0"/>
                          </a:rPr>
                        </m:ctrlPr>
                      </m:dPr>
                      <m:e>
                        <m:r>
                          <a:rPr lang="en-AU" sz="1800" i="1">
                            <a:latin typeface="Cambria Math" panose="02040503050406030204" pitchFamily="18" charset="0"/>
                          </a:rPr>
                          <m:t>𝑃</m:t>
                        </m:r>
                        <m:r>
                          <a:rPr lang="en-AU" sz="1800" i="1">
                            <a:latin typeface="Cambria Math" panose="02040503050406030204" pitchFamily="18" charset="0"/>
                          </a:rPr>
                          <m:t>2</m:t>
                        </m:r>
                      </m:e>
                      <m:e>
                        <m:r>
                          <a:rPr lang="en-AU" sz="1800" i="1">
                            <a:latin typeface="Cambria Math" panose="02040503050406030204" pitchFamily="18" charset="0"/>
                          </a:rPr>
                          <m:t>𝑃</m:t>
                        </m:r>
                        <m:r>
                          <a:rPr lang="en-AU" sz="1800" i="1">
                            <a:latin typeface="Cambria Math" panose="02040503050406030204" pitchFamily="18" charset="0"/>
                          </a:rPr>
                          <m:t>1</m:t>
                        </m:r>
                      </m:e>
                    </m:d>
                    <m:r>
                      <a:rPr lang="en-AU" sz="1800" i="1">
                        <a:latin typeface="Cambria Math" panose="02040503050406030204" pitchFamily="18" charset="0"/>
                      </a:rPr>
                      <m:t>=</m:t>
                    </m:r>
                    <m:r>
                      <a:rPr lang="en-AU" sz="1800" i="1">
                        <a:latin typeface="Cambria Math" panose="02040503050406030204" pitchFamily="18" charset="0"/>
                      </a:rPr>
                      <m:t>𝑃</m:t>
                    </m:r>
                    <m:r>
                      <a:rPr lang="en-AU" sz="1800" i="1">
                        <a:latin typeface="Cambria Math" panose="02040503050406030204" pitchFamily="18" charset="0"/>
                      </a:rPr>
                      <m:t>(</m:t>
                    </m:r>
                    <m:r>
                      <a:rPr lang="en-AU" sz="1800" i="1">
                        <a:latin typeface="Cambria Math" panose="02040503050406030204" pitchFamily="18" charset="0"/>
                      </a:rPr>
                      <m:t>𝑃</m:t>
                    </m:r>
                    <m:r>
                      <a:rPr lang="en-AU" sz="1800" i="1">
                        <a:latin typeface="Cambria Math" panose="02040503050406030204" pitchFamily="18" charset="0"/>
                      </a:rPr>
                      <m:t>2)</m:t>
                    </m:r>
                  </m:oMath>
                </a14:m>
                <a:endParaRPr lang="en-AU" sz="1800" dirty="0"/>
              </a:p>
            </p:txBody>
          </p:sp>
        </mc:Choice>
        <mc:Fallback xmlns="">
          <p:sp>
            <p:nvSpPr>
              <p:cNvPr id="12" name="TextBox 11">
                <a:extLst>
                  <a:ext uri="{FF2B5EF4-FFF2-40B4-BE49-F238E27FC236}">
                    <a16:creationId xmlns:a16="http://schemas.microsoft.com/office/drawing/2014/main" id="{3943CA41-056A-139D-5466-6BD983C9886A}"/>
                  </a:ext>
                </a:extLst>
              </p:cNvPr>
              <p:cNvSpPr txBox="1">
                <a:spLocks noRot="1" noChangeAspect="1" noMove="1" noResize="1" noEditPoints="1" noAdjustHandles="1" noChangeArrowheads="1" noChangeShapeType="1" noTextEdit="1"/>
              </p:cNvSpPr>
              <p:nvPr/>
            </p:nvSpPr>
            <p:spPr>
              <a:xfrm>
                <a:off x="348001" y="1574771"/>
                <a:ext cx="6674591" cy="550650"/>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B3F1F9C1-3EAC-67C5-EA72-A1C98C2739B4}"/>
                  </a:ext>
                </a:extLst>
              </p:cNvPr>
              <p:cNvSpPr>
                <a:spLocks noGrp="1"/>
              </p:cNvSpPr>
              <p:nvPr>
                <p:ph type="body" sz="quarter" idx="17"/>
              </p:nvPr>
            </p:nvSpPr>
            <p:spPr>
              <a:xfrm>
                <a:off x="367682" y="2336609"/>
                <a:ext cx="3206161" cy="3604286"/>
              </a:xfrm>
            </p:spPr>
            <p:txBody>
              <a:bodyPr/>
              <a:lstStyle/>
              <a:p>
                <a:pPr>
                  <a:lnSpc>
                    <a:spcPct val="20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𝑃</m:t>
                          </m:r>
                          <m:r>
                            <a:rPr lang="en-AU" sz="1800" b="0" i="1" smtClean="0">
                              <a:latin typeface="Cambria Math" panose="02040503050406030204" pitchFamily="18" charset="0"/>
                            </a:rPr>
                            <m:t>1</m:t>
                          </m:r>
                        </m:e>
                        <m:e>
                          <m:r>
                            <a:rPr lang="en-AU" sz="1800" b="0" i="1" smtClean="0">
                              <a:latin typeface="Cambria Math" panose="02040503050406030204" pitchFamily="18" charset="0"/>
                            </a:rPr>
                            <m:t>𝑃</m:t>
                          </m:r>
                          <m:r>
                            <a:rPr lang="en-AU" sz="1800" b="0" i="1" smtClean="0">
                              <a:latin typeface="Cambria Math" panose="02040503050406030204" pitchFamily="18" charset="0"/>
                            </a:rPr>
                            <m:t>2</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𝑃</m:t>
                          </m:r>
                          <m:r>
                            <a:rPr lang="en-AU" sz="1800" b="0" i="1" smtClean="0">
                              <a:latin typeface="Cambria Math" panose="02040503050406030204" pitchFamily="18" charset="0"/>
                            </a:rPr>
                            <m:t>1∩</m:t>
                          </m:r>
                          <m:r>
                            <a:rPr lang="en-AU" sz="1800" b="0" i="1" smtClean="0">
                              <a:latin typeface="Cambria Math" panose="02040503050406030204" pitchFamily="18" charset="0"/>
                              <a:ea typeface="Cambria Math" panose="02040503050406030204" pitchFamily="18" charset="0"/>
                            </a:rPr>
                            <m:t>𝑃</m:t>
                          </m:r>
                          <m:r>
                            <a:rPr lang="en-AU" sz="1800" b="0" i="1" smtClean="0">
                              <a:latin typeface="Cambria Math" panose="02040503050406030204" pitchFamily="18" charset="0"/>
                              <a:ea typeface="Cambria Math" panose="02040503050406030204" pitchFamily="18" charset="0"/>
                            </a:rPr>
                            <m:t>2)</m:t>
                          </m:r>
                        </m:num>
                        <m:den>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𝑃</m:t>
                          </m:r>
                          <m:r>
                            <a:rPr lang="en-AU" sz="1800" b="0" i="1" smtClean="0">
                              <a:latin typeface="Cambria Math" panose="02040503050406030204" pitchFamily="18" charset="0"/>
                            </a:rPr>
                            <m:t>2)</m:t>
                          </m:r>
                        </m:den>
                      </m:f>
                    </m:oMath>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92.9%×92.9%</m:t>
                          </m:r>
                        </m:num>
                        <m:den>
                          <m:r>
                            <a:rPr lang="en-AU" sz="1800" b="0" i="1" smtClean="0">
                              <a:latin typeface="Cambria Math" panose="02040503050406030204" pitchFamily="18" charset="0"/>
                            </a:rPr>
                            <m:t>92.9%</m:t>
                          </m:r>
                        </m:den>
                      </m:f>
                    </m:oMath>
                    <m:oMath xmlns:m="http://schemas.openxmlformats.org/officeDocument/2006/math">
                      <m:r>
                        <a:rPr lang="en-AU" sz="1800" b="0" i="1" smtClean="0">
                          <a:latin typeface="Cambria Math" panose="02040503050406030204" pitchFamily="18" charset="0"/>
                        </a:rPr>
                        <m:t>=92.9%</m:t>
                      </m:r>
                    </m:oMath>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𝑃</m:t>
                          </m:r>
                          <m:r>
                            <a:rPr lang="en-AU" sz="1800" b="0" i="1" smtClean="0">
                              <a:latin typeface="Cambria Math" panose="02040503050406030204" pitchFamily="18" charset="0"/>
                            </a:rPr>
                            <m:t>1</m:t>
                          </m:r>
                        </m:e>
                      </m:d>
                    </m:oMath>
                  </m:oMathPara>
                </a14:m>
                <a:endParaRPr lang="en-AU" sz="1800" b="0" i="1" dirty="0">
                  <a:latin typeface="Cambria Math" panose="02040503050406030204" pitchFamily="18" charset="0"/>
                </a:endParaRPr>
              </a:p>
              <a:p>
                <a:pPr>
                  <a:lnSpc>
                    <a:spcPct val="200000"/>
                  </a:lnSpc>
                </a:pPr>
                <a:endParaRPr lang="en-AU" dirty="0"/>
              </a:p>
            </p:txBody>
          </p:sp>
        </mc:Choice>
        <mc:Fallback xmlns="">
          <p:sp>
            <p:nvSpPr>
              <p:cNvPr id="13" name="Text Placeholder 12">
                <a:extLst>
                  <a:ext uri="{FF2B5EF4-FFF2-40B4-BE49-F238E27FC236}">
                    <a16:creationId xmlns:a16="http://schemas.microsoft.com/office/drawing/2014/main" id="{B3F1F9C1-3EAC-67C5-EA72-A1C98C2739B4}"/>
                  </a:ext>
                </a:extLst>
              </p:cNvPr>
              <p:cNvSpPr>
                <a:spLocks noGrp="1" noRot="1" noChangeAspect="1" noMove="1" noResize="1" noEditPoints="1" noAdjustHandles="1" noChangeArrowheads="1" noChangeShapeType="1" noTextEdit="1"/>
              </p:cNvSpPr>
              <p:nvPr>
                <p:ph type="body" sz="quarter" idx="17"/>
              </p:nvPr>
            </p:nvSpPr>
            <p:spPr>
              <a:xfrm>
                <a:off x="367682" y="2336609"/>
                <a:ext cx="3206161" cy="3604286"/>
              </a:xfrm>
              <a:blipFill>
                <a:blip r:embed="rId4"/>
                <a:stretch>
                  <a:fillRect/>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40651E35-5D15-4991-D8CE-3D0DC5D4CEA8}"/>
              </a:ext>
              <a:ext uri="{C183D7F6-B498-43B3-948B-1728B52AA6E4}">
                <adec:decorative xmlns:adec="http://schemas.microsoft.com/office/drawing/2017/decorative" val="1"/>
              </a:ext>
            </a:extLst>
          </p:cNvPr>
          <p:cNvCxnSpPr>
            <a:cxnSpLocks/>
          </p:cNvCxnSpPr>
          <p:nvPr/>
        </p:nvCxnSpPr>
        <p:spPr>
          <a:xfrm>
            <a:off x="3608832" y="2581299"/>
            <a:ext cx="0" cy="3188565"/>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 Placeholder 12">
                <a:extLst>
                  <a:ext uri="{FF2B5EF4-FFF2-40B4-BE49-F238E27FC236}">
                    <a16:creationId xmlns:a16="http://schemas.microsoft.com/office/drawing/2014/main" id="{3E37FB1F-20E3-ED66-61C1-AD2757E42226}"/>
                  </a:ext>
                </a:extLst>
              </p:cNvPr>
              <p:cNvSpPr txBox="1">
                <a:spLocks/>
              </p:cNvSpPr>
              <p:nvPr/>
            </p:nvSpPr>
            <p:spPr>
              <a:xfrm>
                <a:off x="3831967" y="2336609"/>
                <a:ext cx="3206161" cy="320349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𝑃</m:t>
                      </m:r>
                      <m:d>
                        <m:dPr>
                          <m:ctrlPr>
                            <a:rPr lang="en-AU" sz="1800" i="1" smtClean="0">
                              <a:latin typeface="Cambria Math" panose="02040503050406030204" pitchFamily="18" charset="0"/>
                            </a:rPr>
                          </m:ctrlPr>
                        </m:dPr>
                        <m:e>
                          <m:r>
                            <a:rPr lang="en-AU" sz="1800" i="1" smtClean="0">
                              <a:latin typeface="Cambria Math" panose="02040503050406030204" pitchFamily="18" charset="0"/>
                            </a:rPr>
                            <m:t>𝑃</m:t>
                          </m:r>
                          <m:r>
                            <a:rPr lang="en-AU" sz="1800" i="1" smtClean="0">
                              <a:latin typeface="Cambria Math" panose="02040503050406030204" pitchFamily="18" charset="0"/>
                            </a:rPr>
                            <m:t>2</m:t>
                          </m:r>
                        </m:e>
                        <m:e>
                          <m:r>
                            <a:rPr lang="en-AU" sz="1800" i="1" smtClean="0">
                              <a:latin typeface="Cambria Math" panose="02040503050406030204" pitchFamily="18" charset="0"/>
                            </a:rPr>
                            <m:t>𝑃</m:t>
                          </m:r>
                          <m:r>
                            <a:rPr lang="en-AU" sz="1800" i="1" smtClean="0">
                              <a:latin typeface="Cambria Math" panose="02040503050406030204" pitchFamily="18" charset="0"/>
                            </a:rPr>
                            <m:t>1</m:t>
                          </m:r>
                        </m:e>
                      </m:d>
                      <m:r>
                        <a:rPr lang="en-AU" sz="180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i="1" smtClean="0">
                              <a:latin typeface="Cambria Math" panose="02040503050406030204" pitchFamily="18" charset="0"/>
                            </a:rPr>
                            <m:t>𝑃</m:t>
                          </m:r>
                          <m:r>
                            <a:rPr lang="en-AU" sz="1800" i="1" smtClean="0">
                              <a:latin typeface="Cambria Math" panose="02040503050406030204" pitchFamily="18" charset="0"/>
                            </a:rPr>
                            <m:t>(</m:t>
                          </m:r>
                          <m:r>
                            <a:rPr lang="en-AU" sz="1800" i="1" smtClean="0">
                              <a:latin typeface="Cambria Math" panose="02040503050406030204" pitchFamily="18" charset="0"/>
                            </a:rPr>
                            <m:t>𝑃</m:t>
                          </m:r>
                          <m:r>
                            <a:rPr lang="en-AU" sz="1800" i="1" smtClean="0">
                              <a:latin typeface="Cambria Math" panose="02040503050406030204" pitchFamily="18" charset="0"/>
                            </a:rPr>
                            <m:t>1∩</m:t>
                          </m:r>
                          <m:r>
                            <a:rPr lang="en-AU" sz="1800" i="1" smtClean="0">
                              <a:latin typeface="Cambria Math" panose="02040503050406030204" pitchFamily="18" charset="0"/>
                              <a:ea typeface="Cambria Math" panose="02040503050406030204" pitchFamily="18" charset="0"/>
                            </a:rPr>
                            <m:t>𝑃</m:t>
                          </m:r>
                          <m:r>
                            <a:rPr lang="en-AU" sz="1800" i="1" smtClean="0">
                              <a:latin typeface="Cambria Math" panose="02040503050406030204" pitchFamily="18" charset="0"/>
                              <a:ea typeface="Cambria Math" panose="02040503050406030204" pitchFamily="18" charset="0"/>
                            </a:rPr>
                            <m:t>2)</m:t>
                          </m:r>
                        </m:num>
                        <m:den>
                          <m:r>
                            <a:rPr lang="en-AU" sz="1800" i="1" smtClean="0">
                              <a:latin typeface="Cambria Math" panose="02040503050406030204" pitchFamily="18" charset="0"/>
                            </a:rPr>
                            <m:t>𝑃</m:t>
                          </m:r>
                          <m:r>
                            <a:rPr lang="en-AU" sz="1800" i="1" smtClean="0">
                              <a:latin typeface="Cambria Math" panose="02040503050406030204" pitchFamily="18" charset="0"/>
                            </a:rPr>
                            <m:t>(</m:t>
                          </m:r>
                          <m:r>
                            <a:rPr lang="en-AU" sz="1800" i="1" smtClean="0">
                              <a:latin typeface="Cambria Math" panose="02040503050406030204" pitchFamily="18" charset="0"/>
                            </a:rPr>
                            <m:t>𝑃</m:t>
                          </m:r>
                          <m:r>
                            <a:rPr lang="en-AU" sz="1800" i="1" smtClean="0">
                              <a:latin typeface="Cambria Math" panose="02040503050406030204" pitchFamily="18" charset="0"/>
                            </a:rPr>
                            <m:t>1)</m:t>
                          </m:r>
                        </m:den>
                      </m:f>
                    </m:oMath>
                    <m:oMath xmlns:m="http://schemas.openxmlformats.org/officeDocument/2006/math">
                      <m:r>
                        <a:rPr lang="en-AU" sz="180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i="1" smtClean="0">
                              <a:latin typeface="Cambria Math" panose="02040503050406030204" pitchFamily="18" charset="0"/>
                            </a:rPr>
                            <m:t>92.9%×92.9%</m:t>
                          </m:r>
                        </m:num>
                        <m:den>
                          <m:r>
                            <a:rPr lang="en-AU" sz="1800" i="1" smtClean="0">
                              <a:latin typeface="Cambria Math" panose="02040503050406030204" pitchFamily="18" charset="0"/>
                            </a:rPr>
                            <m:t>92.9%</m:t>
                          </m:r>
                        </m:den>
                      </m:f>
                    </m:oMath>
                    <m:oMath xmlns:m="http://schemas.openxmlformats.org/officeDocument/2006/math">
                      <m:r>
                        <a:rPr lang="en-AU" sz="1800" i="1" smtClean="0">
                          <a:latin typeface="Cambria Math" panose="02040503050406030204" pitchFamily="18" charset="0"/>
                        </a:rPr>
                        <m:t>=92.9%</m:t>
                      </m:r>
                    </m:oMath>
                    <m:oMath xmlns:m="http://schemas.openxmlformats.org/officeDocument/2006/math">
                      <m:r>
                        <a:rPr lang="en-AU" sz="1800" i="1" smtClean="0">
                          <a:latin typeface="Cambria Math" panose="02040503050406030204" pitchFamily="18" charset="0"/>
                        </a:rPr>
                        <m:t>=</m:t>
                      </m:r>
                      <m:r>
                        <a:rPr lang="en-AU" sz="1800" i="1" smtClean="0">
                          <a:latin typeface="Cambria Math" panose="02040503050406030204" pitchFamily="18" charset="0"/>
                        </a:rPr>
                        <m:t>𝑃</m:t>
                      </m:r>
                      <m:r>
                        <a:rPr lang="en-AU" sz="1800" i="1" smtClean="0">
                          <a:latin typeface="Cambria Math" panose="02040503050406030204" pitchFamily="18" charset="0"/>
                        </a:rPr>
                        <m:t>(</m:t>
                      </m:r>
                      <m:r>
                        <a:rPr lang="en-AU" sz="1800" i="1" smtClean="0">
                          <a:latin typeface="Cambria Math" panose="02040503050406030204" pitchFamily="18" charset="0"/>
                        </a:rPr>
                        <m:t>𝑃</m:t>
                      </m:r>
                      <m:r>
                        <a:rPr lang="en-AU" sz="1800" i="1" smtClean="0">
                          <a:latin typeface="Cambria Math" panose="02040503050406030204" pitchFamily="18" charset="0"/>
                        </a:rPr>
                        <m:t>2)</m:t>
                      </m:r>
                    </m:oMath>
                  </m:oMathPara>
                </a14:m>
                <a:endParaRPr lang="en-AU" sz="1800" dirty="0"/>
              </a:p>
              <a:p>
                <a:pPr>
                  <a:lnSpc>
                    <a:spcPct val="200000"/>
                  </a:lnSpc>
                </a:pPr>
                <a:endParaRPr lang="en-AU" dirty="0"/>
              </a:p>
            </p:txBody>
          </p:sp>
        </mc:Choice>
        <mc:Fallback xmlns="">
          <p:sp>
            <p:nvSpPr>
              <p:cNvPr id="11" name="Text Placeholder 12">
                <a:extLst>
                  <a:ext uri="{FF2B5EF4-FFF2-40B4-BE49-F238E27FC236}">
                    <a16:creationId xmlns:a16="http://schemas.microsoft.com/office/drawing/2014/main" id="{3E37FB1F-20E3-ED66-61C1-AD2757E42226}"/>
                  </a:ext>
                </a:extLst>
              </p:cNvPr>
              <p:cNvSpPr txBox="1">
                <a:spLocks noRot="1" noChangeAspect="1" noMove="1" noResize="1" noEditPoints="1" noAdjustHandles="1" noChangeArrowheads="1" noChangeShapeType="1" noTextEdit="1"/>
              </p:cNvSpPr>
              <p:nvPr/>
            </p:nvSpPr>
            <p:spPr>
              <a:xfrm>
                <a:off x="3831967" y="2336609"/>
                <a:ext cx="3206161" cy="3203499"/>
              </a:xfrm>
              <a:prstGeom prst="rect">
                <a:avLst/>
              </a:prstGeom>
              <a:blipFill>
                <a:blip r:embed="rId5"/>
                <a:stretch>
                  <a:fillRect b="-3150"/>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C576B5AF-D8B4-158E-2F58-A9A94118DF91}"/>
              </a:ext>
            </a:extLst>
          </p:cNvPr>
          <p:cNvSpPr txBox="1"/>
          <p:nvPr/>
        </p:nvSpPr>
        <p:spPr>
          <a:xfrm>
            <a:off x="2194144" y="6012061"/>
            <a:ext cx="2789336" cy="403355"/>
          </a:xfrm>
          <a:prstGeom prst="roundRect">
            <a:avLst/>
          </a:prstGeom>
        </p:spPr>
        <p:style>
          <a:lnRef idx="3">
            <a:schemeClr val="lt1"/>
          </a:lnRef>
          <a:fillRef idx="1">
            <a:schemeClr val="accent2"/>
          </a:fillRef>
          <a:effectRef idx="1">
            <a:schemeClr val="accent2"/>
          </a:effectRef>
          <a:fontRef idx="minor">
            <a:schemeClr val="lt1"/>
          </a:fontRef>
        </p:style>
        <p:txBody>
          <a:bodyPr wrap="square" lIns="180000" tIns="0" rIns="0" bIns="0" rtlCol="0" anchor="ctr" anchorCtr="0">
            <a:noAutofit/>
          </a:bodyPr>
          <a:lstStyle/>
          <a:p>
            <a:r>
              <a:rPr lang="en-AU" sz="1800" dirty="0"/>
              <a:t>Events are independent</a:t>
            </a:r>
          </a:p>
        </p:txBody>
      </p:sp>
      <p:pic>
        <p:nvPicPr>
          <p:cNvPr id="10" name="Picture 9" descr="A tree diagram representing two shots being thrown in basketball. ">
            <a:extLst>
              <a:ext uri="{FF2B5EF4-FFF2-40B4-BE49-F238E27FC236}">
                <a16:creationId xmlns:a16="http://schemas.microsoft.com/office/drawing/2014/main" id="{114FF155-03C7-0D62-F85A-C589D3D735FF}"/>
              </a:ext>
            </a:extLst>
          </p:cNvPr>
          <p:cNvPicPr>
            <a:picLocks noChangeAspect="1"/>
          </p:cNvPicPr>
          <p:nvPr/>
        </p:nvPicPr>
        <p:blipFill>
          <a:blip r:embed="rId6"/>
          <a:stretch>
            <a:fillRect/>
          </a:stretch>
        </p:blipFill>
        <p:spPr>
          <a:xfrm>
            <a:off x="6989740" y="2953512"/>
            <a:ext cx="4706121" cy="2752344"/>
          </a:xfrm>
          <a:prstGeom prst="rect">
            <a:avLst/>
          </a:prstGeom>
        </p:spPr>
      </p:pic>
      <p:sp>
        <p:nvSpPr>
          <p:cNvPr id="2" name="Slide Number Placeholder 1">
            <a:extLst>
              <a:ext uri="{FF2B5EF4-FFF2-40B4-BE49-F238E27FC236}">
                <a16:creationId xmlns:a16="http://schemas.microsoft.com/office/drawing/2014/main" id="{CABB6574-9903-DB8E-4CA5-30AAD708255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23632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1" grpId="0" build="p"/>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FFBC6-EF9C-C034-EEDE-332B0B6E769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136B38-E0FE-F35D-09DA-45C79D98EAE6}"/>
              </a:ext>
            </a:extLst>
          </p:cNvPr>
          <p:cNvSpPr>
            <a:spLocks noGrp="1"/>
          </p:cNvSpPr>
          <p:nvPr>
            <p:ph type="title"/>
          </p:nvPr>
        </p:nvSpPr>
        <p:spPr/>
        <p:txBody>
          <a:bodyPr/>
          <a:lstStyle/>
          <a:p>
            <a:r>
              <a:rPr lang="en-AU" dirty="0"/>
              <a:t>Dependent and independent events (5)</a:t>
            </a:r>
            <a:endParaRPr lang="en-AU" dirty="0">
              <a:latin typeface="+mj-lt"/>
            </a:endParaRPr>
          </a:p>
        </p:txBody>
      </p:sp>
      <p:sp>
        <p:nvSpPr>
          <p:cNvPr id="13" name="Text Placeholder 12">
            <a:extLst>
              <a:ext uri="{FF2B5EF4-FFF2-40B4-BE49-F238E27FC236}">
                <a16:creationId xmlns:a16="http://schemas.microsoft.com/office/drawing/2014/main" id="{8099F64C-4289-9F3A-F788-8AB7D761032D}"/>
              </a:ext>
            </a:extLst>
          </p:cNvPr>
          <p:cNvSpPr>
            <a:spLocks noGrp="1"/>
          </p:cNvSpPr>
          <p:nvPr>
            <p:ph type="body" sz="quarter" idx="18"/>
          </p:nvPr>
        </p:nvSpPr>
        <p:spPr/>
        <p:txBody>
          <a:bodyPr/>
          <a:lstStyle/>
          <a:p>
            <a:r>
              <a:rPr lang="en-AU" dirty="0">
                <a:latin typeface="+mj-lt"/>
              </a:rPr>
              <a:t>The online dating dataset</a:t>
            </a:r>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EB1284BD-B730-A21F-D470-B47419604DBB}"/>
                  </a:ext>
                </a:extLst>
              </p:cNvPr>
              <p:cNvSpPr/>
              <p:nvPr/>
            </p:nvSpPr>
            <p:spPr>
              <a:xfrm>
                <a:off x="274320" y="2039112"/>
                <a:ext cx="2898648" cy="4553712"/>
              </a:xfrm>
              <a:prstGeom prst="roundRect">
                <a:avLst>
                  <a:gd name="adj" fmla="val 67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72000" rtlCol="0" anchor="b"/>
              <a:lstStyle/>
              <a:p>
                <a:pPr marL="265113">
                  <a:lnSpc>
                    <a:spcPts val="7200"/>
                  </a:lnSpc>
                </a:pPr>
                <a14:m>
                  <m:oMathPara xmlns:m="http://schemas.openxmlformats.org/officeDocument/2006/math">
                    <m:oMathParaPr>
                      <m:jc m:val="left"/>
                    </m:oMathParaPr>
                    <m:oMath xmlns:m="http://schemas.openxmlformats.org/officeDocument/2006/math">
                      <m:r>
                        <a:rPr lang="en-AU" sz="1800" i="1" smtClean="0">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𝑇</m:t>
                          </m:r>
                        </m:e>
                      </m:d>
                      <m:r>
                        <a:rPr lang="en-AU" sz="1800" i="1">
                          <a:solidFill>
                            <a:schemeClr val="tx1"/>
                          </a:solidFill>
                          <a:latin typeface="Cambria Math" panose="02040503050406030204" pitchFamily="18" charset="0"/>
                        </a:rPr>
                        <m:t>=</m:t>
                      </m:r>
                      <m:f>
                        <m:fPr>
                          <m:ctrlPr>
                            <a:rPr lang="en-AU" sz="1800" i="1">
                              <a:solidFill>
                                <a:schemeClr val="tx1"/>
                              </a:solidFill>
                              <a:latin typeface="Cambria Math" panose="02040503050406030204" pitchFamily="18" charset="0"/>
                            </a:rPr>
                          </m:ctrlPr>
                        </m:fPr>
                        <m:num>
                          <m:r>
                            <a:rPr lang="en-AU" sz="1800" i="1">
                              <a:solidFill>
                                <a:schemeClr val="tx1"/>
                              </a:solidFill>
                              <a:latin typeface="Cambria Math" panose="02040503050406030204" pitchFamily="18" charset="0"/>
                            </a:rPr>
                            <m:t>123</m:t>
                          </m:r>
                        </m:num>
                        <m:den>
                          <m:r>
                            <a:rPr lang="en-AU" sz="1800" i="1">
                              <a:solidFill>
                                <a:schemeClr val="tx1"/>
                              </a:solidFill>
                              <a:latin typeface="Cambria Math" panose="02040503050406030204" pitchFamily="18" charset="0"/>
                            </a:rPr>
                            <m:t>192</m:t>
                          </m:r>
                        </m:den>
                      </m:f>
                      <m:r>
                        <a:rPr lang="en-AU" sz="1800" i="1">
                          <a:solidFill>
                            <a:schemeClr val="tx1"/>
                          </a:solidFill>
                          <a:latin typeface="Cambria Math" panose="02040503050406030204" pitchFamily="18" charset="0"/>
                        </a:rPr>
                        <m:t>=64.1%</m:t>
                      </m:r>
                    </m:oMath>
                  </m:oMathPara>
                </a14:m>
                <a:endParaRPr lang="en-AU" sz="1800" dirty="0">
                  <a:solidFill>
                    <a:schemeClr val="tx1"/>
                  </a:solidFill>
                </a:endParaRPr>
              </a:p>
              <a:p>
                <a:pPr marL="265113">
                  <a:lnSpc>
                    <a:spcPts val="7200"/>
                  </a:lnSpc>
                </a:pPr>
                <a14:m>
                  <m:oMathPara xmlns:m="http://schemas.openxmlformats.org/officeDocument/2006/math">
                    <m:oMathParaPr>
                      <m:jc m:val="left"/>
                    </m:oMathParaPr>
                    <m:oMath xmlns:m="http://schemas.openxmlformats.org/officeDocument/2006/math">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𝐻</m:t>
                          </m:r>
                        </m:e>
                      </m:d>
                      <m:r>
                        <a:rPr lang="en-AU" sz="1800" i="1">
                          <a:solidFill>
                            <a:schemeClr val="tx1"/>
                          </a:solidFill>
                          <a:latin typeface="Cambria Math" panose="02040503050406030204" pitchFamily="18" charset="0"/>
                        </a:rPr>
                        <m:t>=</m:t>
                      </m:r>
                      <m:f>
                        <m:fPr>
                          <m:ctrlPr>
                            <a:rPr lang="en-AU" sz="1800" i="1">
                              <a:solidFill>
                                <a:schemeClr val="tx1"/>
                              </a:solidFill>
                              <a:latin typeface="Cambria Math" panose="02040503050406030204" pitchFamily="18" charset="0"/>
                            </a:rPr>
                          </m:ctrlPr>
                        </m:fPr>
                        <m:num>
                          <m:r>
                            <a:rPr lang="en-AU" sz="1800" i="1">
                              <a:solidFill>
                                <a:schemeClr val="tx1"/>
                              </a:solidFill>
                              <a:latin typeface="Cambria Math" panose="02040503050406030204" pitchFamily="18" charset="0"/>
                            </a:rPr>
                            <m:t>149</m:t>
                          </m:r>
                        </m:num>
                        <m:den>
                          <m:r>
                            <a:rPr lang="en-AU" sz="1800" i="1">
                              <a:solidFill>
                                <a:schemeClr val="tx1"/>
                              </a:solidFill>
                              <a:latin typeface="Cambria Math" panose="02040503050406030204" pitchFamily="18" charset="0"/>
                            </a:rPr>
                            <m:t>192</m:t>
                          </m:r>
                        </m:den>
                      </m:f>
                      <m:r>
                        <a:rPr lang="en-AU" sz="1800" i="1">
                          <a:solidFill>
                            <a:schemeClr val="tx1"/>
                          </a:solidFill>
                          <a:latin typeface="Cambria Math" panose="02040503050406030204" pitchFamily="18" charset="0"/>
                        </a:rPr>
                        <m:t>=77.6%</m:t>
                      </m:r>
                    </m:oMath>
                  </m:oMathPara>
                </a14:m>
                <a:endParaRPr lang="en-AU" sz="1800" dirty="0">
                  <a:solidFill>
                    <a:schemeClr val="tx1"/>
                  </a:solidFill>
                </a:endParaRPr>
              </a:p>
              <a:p>
                <a:pPr marL="265113">
                  <a:lnSpc>
                    <a:spcPts val="7200"/>
                  </a:lnSpc>
                </a:pPr>
                <a14:m>
                  <m:oMathPara xmlns:m="http://schemas.openxmlformats.org/officeDocument/2006/math">
                    <m:oMathParaPr>
                      <m:jc m:val="left"/>
                    </m:oMathParaPr>
                    <m:oMath xmlns:m="http://schemas.openxmlformats.org/officeDocument/2006/math">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𝑇</m:t>
                          </m:r>
                          <m:r>
                            <a:rPr lang="en-AU" sz="1800" i="1">
                              <a:solidFill>
                                <a:schemeClr val="tx1"/>
                              </a:solidFill>
                              <a:latin typeface="Cambria Math" panose="02040503050406030204" pitchFamily="18" charset="0"/>
                              <a:ea typeface="Cambria Math" panose="02040503050406030204" pitchFamily="18" charset="0"/>
                            </a:rPr>
                            <m:t>∩</m:t>
                          </m:r>
                          <m:r>
                            <a:rPr lang="en-AU" sz="1800" i="1">
                              <a:solidFill>
                                <a:schemeClr val="tx1"/>
                              </a:solidFill>
                              <a:latin typeface="Cambria Math" panose="02040503050406030204" pitchFamily="18" charset="0"/>
                              <a:ea typeface="Cambria Math" panose="02040503050406030204" pitchFamily="18" charset="0"/>
                            </a:rPr>
                            <m:t>𝐻</m:t>
                          </m:r>
                        </m:e>
                      </m:d>
                      <m:r>
                        <a:rPr lang="en-AU" sz="1800" i="1">
                          <a:solidFill>
                            <a:schemeClr val="tx1"/>
                          </a:solidFill>
                          <a:latin typeface="Cambria Math" panose="02040503050406030204" pitchFamily="18" charset="0"/>
                          <a:ea typeface="Cambria Math" panose="02040503050406030204" pitchFamily="18" charset="0"/>
                        </a:rPr>
                        <m:t>=</m:t>
                      </m:r>
                      <m:f>
                        <m:fPr>
                          <m:ctrlPr>
                            <a:rPr lang="en-AU" sz="1800" i="1">
                              <a:solidFill>
                                <a:schemeClr val="tx1"/>
                              </a:solidFill>
                              <a:latin typeface="Cambria Math" panose="02040503050406030204" pitchFamily="18" charset="0"/>
                              <a:ea typeface="Cambria Math" panose="02040503050406030204" pitchFamily="18" charset="0"/>
                            </a:rPr>
                          </m:ctrlPr>
                        </m:fPr>
                        <m:num>
                          <m:r>
                            <a:rPr lang="en-AU" sz="1800" i="1">
                              <a:solidFill>
                                <a:schemeClr val="tx1"/>
                              </a:solidFill>
                              <a:latin typeface="Cambria Math" panose="02040503050406030204" pitchFamily="18" charset="0"/>
                              <a:ea typeface="Cambria Math" panose="02040503050406030204" pitchFamily="18" charset="0"/>
                            </a:rPr>
                            <m:t>101</m:t>
                          </m:r>
                        </m:num>
                        <m:den>
                          <m:r>
                            <a:rPr lang="en-AU" sz="1800" i="1">
                              <a:solidFill>
                                <a:schemeClr val="tx1"/>
                              </a:solidFill>
                              <a:latin typeface="Cambria Math" panose="02040503050406030204" pitchFamily="18" charset="0"/>
                              <a:ea typeface="Cambria Math" panose="02040503050406030204" pitchFamily="18" charset="0"/>
                            </a:rPr>
                            <m:t>192</m:t>
                          </m:r>
                        </m:den>
                      </m:f>
                    </m:oMath>
                  </m:oMathPara>
                </a14:m>
                <a:endParaRPr lang="en-AU" sz="1800" dirty="0">
                  <a:solidFill>
                    <a:schemeClr val="tx1"/>
                  </a:solidFill>
                </a:endParaRPr>
              </a:p>
              <a:p>
                <a:pPr marL="265113">
                  <a:lnSpc>
                    <a:spcPts val="7200"/>
                  </a:lnSpc>
                </a:pPr>
                <a14:m>
                  <m:oMathPara xmlns:m="http://schemas.openxmlformats.org/officeDocument/2006/math">
                    <m:oMathParaPr>
                      <m:jc m:val="left"/>
                    </m:oMathParaPr>
                    <m:oMath xmlns:m="http://schemas.openxmlformats.org/officeDocument/2006/math">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𝑇</m:t>
                          </m:r>
                        </m:e>
                        <m:e>
                          <m:r>
                            <a:rPr lang="en-AU" sz="1800" i="1">
                              <a:solidFill>
                                <a:schemeClr val="tx1"/>
                              </a:solidFill>
                              <a:latin typeface="Cambria Math" panose="02040503050406030204" pitchFamily="18" charset="0"/>
                            </a:rPr>
                            <m:t>𝐻</m:t>
                          </m:r>
                        </m:e>
                      </m:d>
                      <m:r>
                        <a:rPr lang="en-AU" sz="1800" i="1">
                          <a:solidFill>
                            <a:schemeClr val="tx1"/>
                          </a:solidFill>
                          <a:latin typeface="Cambria Math" panose="02040503050406030204" pitchFamily="18" charset="0"/>
                        </a:rPr>
                        <m:t>=</m:t>
                      </m:r>
                      <m:f>
                        <m:fPr>
                          <m:ctrlPr>
                            <a:rPr lang="en-AU" sz="1800" i="1">
                              <a:solidFill>
                                <a:schemeClr val="tx1"/>
                              </a:solidFill>
                              <a:latin typeface="Cambria Math" panose="02040503050406030204" pitchFamily="18" charset="0"/>
                            </a:rPr>
                          </m:ctrlPr>
                        </m:fPr>
                        <m:num>
                          <m:r>
                            <a:rPr lang="en-AU" sz="1800" i="1">
                              <a:solidFill>
                                <a:schemeClr val="tx1"/>
                              </a:solidFill>
                              <a:latin typeface="Cambria Math" panose="02040503050406030204" pitchFamily="18" charset="0"/>
                            </a:rPr>
                            <m:t>101</m:t>
                          </m:r>
                        </m:num>
                        <m:den>
                          <m:r>
                            <a:rPr lang="en-AU" sz="1800" i="1">
                              <a:solidFill>
                                <a:schemeClr val="tx1"/>
                              </a:solidFill>
                              <a:latin typeface="Cambria Math" panose="02040503050406030204" pitchFamily="18" charset="0"/>
                            </a:rPr>
                            <m:t>149</m:t>
                          </m:r>
                        </m:den>
                      </m:f>
                      <m:r>
                        <a:rPr lang="en-AU" sz="1800" i="1">
                          <a:solidFill>
                            <a:schemeClr val="tx1"/>
                          </a:solidFill>
                          <a:latin typeface="Cambria Math" panose="02040503050406030204" pitchFamily="18" charset="0"/>
                        </a:rPr>
                        <m:t>=67.8%</m:t>
                      </m:r>
                    </m:oMath>
                  </m:oMathPara>
                </a14:m>
                <a:endParaRPr lang="en-AU" sz="1800" dirty="0">
                  <a:solidFill>
                    <a:schemeClr val="tx1"/>
                  </a:solidFill>
                </a:endParaRPr>
              </a:p>
              <a:p>
                <a:pPr marL="265113">
                  <a:lnSpc>
                    <a:spcPts val="7200"/>
                  </a:lnSpc>
                </a:pPr>
                <a14:m>
                  <m:oMathPara xmlns:m="http://schemas.openxmlformats.org/officeDocument/2006/math">
                    <m:oMathParaPr>
                      <m:jc m:val="left"/>
                    </m:oMathParaPr>
                    <m:oMath xmlns:m="http://schemas.openxmlformats.org/officeDocument/2006/math">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𝐻</m:t>
                          </m:r>
                        </m:e>
                        <m:e>
                          <m:r>
                            <a:rPr lang="en-AU" sz="1800" i="1">
                              <a:solidFill>
                                <a:schemeClr val="tx1"/>
                              </a:solidFill>
                              <a:latin typeface="Cambria Math" panose="02040503050406030204" pitchFamily="18" charset="0"/>
                            </a:rPr>
                            <m:t>𝑇</m:t>
                          </m:r>
                        </m:e>
                      </m:d>
                      <m:r>
                        <a:rPr lang="en-AU" sz="1800" i="1">
                          <a:solidFill>
                            <a:schemeClr val="tx1"/>
                          </a:solidFill>
                          <a:latin typeface="Cambria Math" panose="02040503050406030204" pitchFamily="18" charset="0"/>
                        </a:rPr>
                        <m:t>=</m:t>
                      </m:r>
                      <m:f>
                        <m:fPr>
                          <m:ctrlPr>
                            <a:rPr lang="en-AU" sz="1800" i="1">
                              <a:solidFill>
                                <a:schemeClr val="tx1"/>
                              </a:solidFill>
                              <a:latin typeface="Cambria Math" panose="02040503050406030204" pitchFamily="18" charset="0"/>
                            </a:rPr>
                          </m:ctrlPr>
                        </m:fPr>
                        <m:num>
                          <m:r>
                            <a:rPr lang="en-AU" sz="1800" i="1">
                              <a:solidFill>
                                <a:schemeClr val="tx1"/>
                              </a:solidFill>
                              <a:latin typeface="Cambria Math" panose="02040503050406030204" pitchFamily="18" charset="0"/>
                            </a:rPr>
                            <m:t>101</m:t>
                          </m:r>
                        </m:num>
                        <m:den>
                          <m:r>
                            <a:rPr lang="en-AU" sz="1800" i="1">
                              <a:solidFill>
                                <a:schemeClr val="tx1"/>
                              </a:solidFill>
                              <a:latin typeface="Cambria Math" panose="02040503050406030204" pitchFamily="18" charset="0"/>
                            </a:rPr>
                            <m:t>123</m:t>
                          </m:r>
                        </m:den>
                      </m:f>
                    </m:oMath>
                  </m:oMathPara>
                </a14:m>
                <a:endParaRPr lang="en-US" sz="1800" dirty="0">
                  <a:solidFill>
                    <a:schemeClr val="tx1"/>
                  </a:solidFill>
                </a:endParaRPr>
              </a:p>
            </p:txBody>
          </p:sp>
        </mc:Choice>
        <mc:Fallback xmlns="">
          <p:sp>
            <p:nvSpPr>
              <p:cNvPr id="8" name="Rounded Rectangle 7">
                <a:extLst>
                  <a:ext uri="{FF2B5EF4-FFF2-40B4-BE49-F238E27FC236}">
                    <a16:creationId xmlns:a16="http://schemas.microsoft.com/office/drawing/2014/main" id="{EB1284BD-B730-A21F-D470-B47419604DBB}"/>
                  </a:ext>
                </a:extLst>
              </p:cNvPr>
              <p:cNvSpPr>
                <a:spLocks noRot="1" noChangeAspect="1" noMove="1" noResize="1" noEditPoints="1" noAdjustHandles="1" noChangeArrowheads="1" noChangeShapeType="1" noTextEdit="1"/>
              </p:cNvSpPr>
              <p:nvPr/>
            </p:nvSpPr>
            <p:spPr>
              <a:xfrm>
                <a:off x="274320" y="2039112"/>
                <a:ext cx="2898648" cy="4553712"/>
              </a:xfrm>
              <a:prstGeom prst="roundRect">
                <a:avLst>
                  <a:gd name="adj" fmla="val 6700"/>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1FE67D86-72C8-AC75-2EE7-450DCD9E27DA}"/>
                  </a:ext>
                </a:extLst>
              </p:cNvPr>
              <p:cNvSpPr txBox="1">
                <a:spLocks/>
              </p:cNvSpPr>
              <p:nvPr/>
            </p:nvSpPr>
            <p:spPr>
              <a:xfrm>
                <a:off x="3451884" y="2034985"/>
                <a:ext cx="8124420" cy="582444"/>
              </a:xfrm>
              <a:prstGeom prst="roundRect">
                <a:avLst/>
              </a:prstGeom>
            </p:spPr>
            <p:style>
              <a:lnRef idx="3">
                <a:schemeClr val="lt1"/>
              </a:lnRef>
              <a:fillRef idx="1">
                <a:schemeClr val="accent2"/>
              </a:fillRef>
              <a:effectRef idx="1">
                <a:schemeClr val="accent2"/>
              </a:effectRef>
              <a:fontRef idx="minor">
                <a:schemeClr val="lt1"/>
              </a:fontRef>
            </p:style>
            <p:txBody>
              <a:bodyPr vert="horz" lIns="180000" tIns="3600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AU" sz="1800" dirty="0"/>
                  <a:t>Two events </a:t>
                </a:r>
                <a14:m>
                  <m:oMath xmlns:m="http://schemas.openxmlformats.org/officeDocument/2006/math">
                    <m:r>
                      <a:rPr lang="en-AU" sz="1800" i="1" smtClean="0">
                        <a:latin typeface="Cambria Math" panose="02040503050406030204" pitchFamily="18" charset="0"/>
                      </a:rPr>
                      <m:t>𝐴</m:t>
                    </m:r>
                  </m:oMath>
                </a14:m>
                <a:r>
                  <a:rPr lang="en-AU" sz="1800" dirty="0"/>
                  <a:t> and </a:t>
                </a:r>
                <a14:m>
                  <m:oMath xmlns:m="http://schemas.openxmlformats.org/officeDocument/2006/math">
                    <m:r>
                      <a:rPr lang="en-AU" sz="1800" i="1" smtClean="0">
                        <a:latin typeface="Cambria Math" panose="02040503050406030204" pitchFamily="18" charset="0"/>
                      </a:rPr>
                      <m:t>𝐵</m:t>
                    </m:r>
                  </m:oMath>
                </a14:m>
                <a:r>
                  <a:rPr lang="en-AU" sz="1800" dirty="0"/>
                  <a:t> are independent if </a:t>
                </a:r>
                <a14:m>
                  <m:oMath xmlns:m="http://schemas.openxmlformats.org/officeDocument/2006/math">
                    <m:r>
                      <a:rPr lang="en-AU" sz="1800" i="1" smtClean="0">
                        <a:latin typeface="Cambria Math" panose="02040503050406030204" pitchFamily="18" charset="0"/>
                      </a:rPr>
                      <m:t>𝑃</m:t>
                    </m:r>
                    <m:d>
                      <m:dPr>
                        <m:ctrlPr>
                          <a:rPr lang="en-AU" sz="1800" i="1" smtClean="0">
                            <a:latin typeface="Cambria Math" panose="02040503050406030204" pitchFamily="18" charset="0"/>
                          </a:rPr>
                        </m:ctrlPr>
                      </m:dPr>
                      <m:e>
                        <m:r>
                          <a:rPr lang="en-AU" sz="1800" i="1" smtClean="0">
                            <a:latin typeface="Cambria Math" panose="02040503050406030204" pitchFamily="18" charset="0"/>
                          </a:rPr>
                          <m:t>𝐴</m:t>
                        </m:r>
                      </m:e>
                      <m:e>
                        <m:r>
                          <a:rPr lang="en-AU" sz="1800" i="1" smtClean="0">
                            <a:latin typeface="Cambria Math" panose="02040503050406030204" pitchFamily="18" charset="0"/>
                          </a:rPr>
                          <m:t>𝐵</m:t>
                        </m:r>
                      </m:e>
                    </m:d>
                    <m:r>
                      <a:rPr lang="en-AU" sz="1800" i="1" smtClean="0">
                        <a:latin typeface="Cambria Math" panose="02040503050406030204" pitchFamily="18" charset="0"/>
                      </a:rPr>
                      <m:t>=</m:t>
                    </m:r>
                    <m:r>
                      <a:rPr lang="en-AU" sz="1800" i="1" smtClean="0">
                        <a:latin typeface="Cambria Math" panose="02040503050406030204" pitchFamily="18" charset="0"/>
                      </a:rPr>
                      <m:t>𝑃</m:t>
                    </m:r>
                    <m:r>
                      <a:rPr lang="en-AU" sz="1800" i="1" smtClean="0">
                        <a:latin typeface="Cambria Math" panose="02040503050406030204" pitchFamily="18" charset="0"/>
                      </a:rPr>
                      <m:t>(</m:t>
                    </m:r>
                    <m:r>
                      <a:rPr lang="en-AU" sz="1800" i="1" smtClean="0">
                        <a:latin typeface="Cambria Math" panose="02040503050406030204" pitchFamily="18" charset="0"/>
                      </a:rPr>
                      <m:t>𝐴</m:t>
                    </m:r>
                    <m:r>
                      <a:rPr lang="en-AU" sz="1800" i="1" smtClean="0">
                        <a:latin typeface="Cambria Math" panose="02040503050406030204" pitchFamily="18" charset="0"/>
                      </a:rPr>
                      <m:t>)</m:t>
                    </m:r>
                  </m:oMath>
                </a14:m>
                <a:r>
                  <a:rPr lang="en-AU" sz="1800" dirty="0"/>
                  <a:t> and </a:t>
                </a:r>
                <a14:m>
                  <m:oMath xmlns:m="http://schemas.openxmlformats.org/officeDocument/2006/math">
                    <m:r>
                      <a:rPr lang="en-AU" sz="1800" i="1" smtClean="0">
                        <a:latin typeface="Cambria Math" panose="02040503050406030204" pitchFamily="18" charset="0"/>
                      </a:rPr>
                      <m:t>𝑃</m:t>
                    </m:r>
                    <m:d>
                      <m:dPr>
                        <m:ctrlPr>
                          <a:rPr lang="en-AU" sz="1800" i="1" smtClean="0">
                            <a:latin typeface="Cambria Math" panose="02040503050406030204" pitchFamily="18" charset="0"/>
                          </a:rPr>
                        </m:ctrlPr>
                      </m:dPr>
                      <m:e>
                        <m:r>
                          <a:rPr lang="en-AU" sz="1800" i="1" smtClean="0">
                            <a:latin typeface="Cambria Math" panose="02040503050406030204" pitchFamily="18" charset="0"/>
                          </a:rPr>
                          <m:t>𝐵</m:t>
                        </m:r>
                      </m:e>
                      <m:e>
                        <m:r>
                          <a:rPr lang="en-AU" sz="1800" i="1" smtClean="0">
                            <a:latin typeface="Cambria Math" panose="02040503050406030204" pitchFamily="18" charset="0"/>
                          </a:rPr>
                          <m:t>𝐴</m:t>
                        </m:r>
                      </m:e>
                    </m:d>
                    <m:r>
                      <a:rPr lang="en-AU" sz="1800" i="1" smtClean="0">
                        <a:latin typeface="Cambria Math" panose="02040503050406030204" pitchFamily="18" charset="0"/>
                      </a:rPr>
                      <m:t>=</m:t>
                    </m:r>
                    <m:r>
                      <a:rPr lang="en-AU" sz="1800" i="1" smtClean="0">
                        <a:latin typeface="Cambria Math" panose="02040503050406030204" pitchFamily="18" charset="0"/>
                      </a:rPr>
                      <m:t>𝑃</m:t>
                    </m:r>
                    <m:r>
                      <a:rPr lang="en-AU" sz="1800" i="1" smtClean="0">
                        <a:latin typeface="Cambria Math" panose="02040503050406030204" pitchFamily="18" charset="0"/>
                      </a:rPr>
                      <m:t>(</m:t>
                    </m:r>
                    <m:r>
                      <a:rPr lang="en-AU" sz="1800" i="1" smtClean="0">
                        <a:latin typeface="Cambria Math" panose="02040503050406030204" pitchFamily="18" charset="0"/>
                      </a:rPr>
                      <m:t>𝐵</m:t>
                    </m:r>
                    <m:r>
                      <a:rPr lang="en-AU" sz="1800" i="1" smtClean="0">
                        <a:latin typeface="Cambria Math" panose="02040503050406030204" pitchFamily="18" charset="0"/>
                      </a:rPr>
                      <m:t>)</m:t>
                    </m:r>
                  </m:oMath>
                </a14:m>
                <a:endParaRPr lang="en-AU" sz="1800" dirty="0"/>
              </a:p>
            </p:txBody>
          </p:sp>
        </mc:Choice>
        <mc:Fallback xmlns="">
          <p:sp>
            <p:nvSpPr>
              <p:cNvPr id="9" name="Text Placeholder 4">
                <a:extLst>
                  <a:ext uri="{FF2B5EF4-FFF2-40B4-BE49-F238E27FC236}">
                    <a16:creationId xmlns:a16="http://schemas.microsoft.com/office/drawing/2014/main" id="{1FE67D86-72C8-AC75-2EE7-450DCD9E27DA}"/>
                  </a:ext>
                </a:extLst>
              </p:cNvPr>
              <p:cNvSpPr txBox="1">
                <a:spLocks noRot="1" noChangeAspect="1" noMove="1" noResize="1" noEditPoints="1" noAdjustHandles="1" noChangeArrowheads="1" noChangeShapeType="1" noTextEdit="1"/>
              </p:cNvSpPr>
              <p:nvPr/>
            </p:nvSpPr>
            <p:spPr>
              <a:xfrm>
                <a:off x="3451884" y="2034985"/>
                <a:ext cx="8124420" cy="582444"/>
              </a:xfrm>
              <a:prstGeom prst="roundRect">
                <a:avLst/>
              </a:prstGeom>
              <a:blipFill>
                <a:blip r:embed="rId4"/>
                <a:stretch>
                  <a:fillRect/>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470C08BA-4E6D-E7D0-6D4E-E68362E4B51A}"/>
              </a:ext>
            </a:extLst>
          </p:cNvPr>
          <p:cNvGraphicFramePr>
            <a:graphicFrameLocks noGrp="1"/>
          </p:cNvGraphicFramePr>
          <p:nvPr>
            <p:extLst>
              <p:ext uri="{D42A27DB-BD31-4B8C-83A1-F6EECF244321}">
                <p14:modId xmlns:p14="http://schemas.microsoft.com/office/powerpoint/2010/main" val="3646240558"/>
              </p:ext>
            </p:extLst>
          </p:nvPr>
        </p:nvGraphicFramePr>
        <p:xfrm>
          <a:off x="4114854" y="3251017"/>
          <a:ext cx="6425387" cy="2332429"/>
        </p:xfrm>
        <a:graphic>
          <a:graphicData uri="http://schemas.openxmlformats.org/drawingml/2006/table">
            <a:tbl>
              <a:tblPr firstRow="1" bandRow="1">
                <a:tableStyleId>{5940675A-B579-460E-94D1-54222C63F5DA}</a:tableStyleId>
              </a:tblPr>
              <a:tblGrid>
                <a:gridCol w="1768328">
                  <a:extLst>
                    <a:ext uri="{9D8B030D-6E8A-4147-A177-3AD203B41FA5}">
                      <a16:colId xmlns:a16="http://schemas.microsoft.com/office/drawing/2014/main" val="3511486569"/>
                    </a:ext>
                  </a:extLst>
                </a:gridCol>
                <a:gridCol w="1913861">
                  <a:extLst>
                    <a:ext uri="{9D8B030D-6E8A-4147-A177-3AD203B41FA5}">
                      <a16:colId xmlns:a16="http://schemas.microsoft.com/office/drawing/2014/main" val="3404821590"/>
                    </a:ext>
                  </a:extLst>
                </a:gridCol>
                <a:gridCol w="1913861">
                  <a:extLst>
                    <a:ext uri="{9D8B030D-6E8A-4147-A177-3AD203B41FA5}">
                      <a16:colId xmlns:a16="http://schemas.microsoft.com/office/drawing/2014/main" val="1609552730"/>
                    </a:ext>
                  </a:extLst>
                </a:gridCol>
                <a:gridCol w="829337">
                  <a:extLst>
                    <a:ext uri="{9D8B030D-6E8A-4147-A177-3AD203B41FA5}">
                      <a16:colId xmlns:a16="http://schemas.microsoft.com/office/drawing/2014/main" val="3427558020"/>
                    </a:ext>
                  </a:extLst>
                </a:gridCol>
              </a:tblGrid>
              <a:tr h="651632">
                <a:tc>
                  <a:txBody>
                    <a:bodyPr/>
                    <a:lstStyle/>
                    <a:p>
                      <a:endParaRPr lang="en-AU" dirty="0"/>
                    </a:p>
                  </a:txBody>
                  <a:tcPr/>
                </a:tc>
                <a:tc>
                  <a:txBody>
                    <a:bodyPr/>
                    <a:lstStyle/>
                    <a:p>
                      <a:pPr algn="ctr"/>
                      <a:r>
                        <a:rPr lang="en-AU" dirty="0"/>
                        <a:t>Low-income earner</a:t>
                      </a:r>
                    </a:p>
                  </a:txBody>
                  <a:tcPr/>
                </a:tc>
                <a:tc>
                  <a:txBody>
                    <a:bodyPr/>
                    <a:lstStyle/>
                    <a:p>
                      <a:pPr algn="ctr"/>
                      <a:r>
                        <a:rPr lang="en-AU" dirty="0"/>
                        <a:t>High-income earner</a:t>
                      </a:r>
                    </a:p>
                  </a:txBody>
                  <a:tcPr/>
                </a:tc>
                <a:tc>
                  <a:txBody>
                    <a:bodyPr/>
                    <a:lstStyle/>
                    <a:p>
                      <a:pPr algn="ctr"/>
                      <a:r>
                        <a:rPr lang="en-AU" b="1" dirty="0"/>
                        <a:t>Total</a:t>
                      </a:r>
                    </a:p>
                  </a:txBody>
                  <a:tcPr/>
                </a:tc>
                <a:extLst>
                  <a:ext uri="{0D108BD9-81ED-4DB2-BD59-A6C34878D82A}">
                    <a16:rowId xmlns:a16="http://schemas.microsoft.com/office/drawing/2014/main" val="3041234239"/>
                  </a:ext>
                </a:extLst>
              </a:tr>
              <a:tr h="651632">
                <a:tc>
                  <a:txBody>
                    <a:bodyPr/>
                    <a:lstStyle/>
                    <a:p>
                      <a:r>
                        <a:rPr lang="en-AU" dirty="0"/>
                        <a:t>Shorter than median height</a:t>
                      </a:r>
                    </a:p>
                  </a:txBody>
                  <a:tcPr/>
                </a:tc>
                <a:tc>
                  <a:txBody>
                    <a:bodyPr/>
                    <a:lstStyle/>
                    <a:p>
                      <a:pPr algn="ctr"/>
                      <a:r>
                        <a:rPr lang="en-AU" dirty="0"/>
                        <a:t>21</a:t>
                      </a:r>
                    </a:p>
                  </a:txBody>
                  <a:tcPr anchor="ctr"/>
                </a:tc>
                <a:tc>
                  <a:txBody>
                    <a:bodyPr/>
                    <a:lstStyle/>
                    <a:p>
                      <a:pPr algn="ctr"/>
                      <a:r>
                        <a:rPr lang="en-AU" dirty="0"/>
                        <a:t>48</a:t>
                      </a:r>
                    </a:p>
                  </a:txBody>
                  <a:tcPr anchor="ctr"/>
                </a:tc>
                <a:tc>
                  <a:txBody>
                    <a:bodyPr/>
                    <a:lstStyle/>
                    <a:p>
                      <a:pPr algn="ctr"/>
                      <a:r>
                        <a:rPr lang="en-AU" dirty="0"/>
                        <a:t>69</a:t>
                      </a:r>
                    </a:p>
                  </a:txBody>
                  <a:tcPr anchor="ctr"/>
                </a:tc>
                <a:extLst>
                  <a:ext uri="{0D108BD9-81ED-4DB2-BD59-A6C34878D82A}">
                    <a16:rowId xmlns:a16="http://schemas.microsoft.com/office/drawing/2014/main" val="2007509014"/>
                  </a:ext>
                </a:extLst>
              </a:tr>
              <a:tr h="651632">
                <a:tc>
                  <a:txBody>
                    <a:bodyPr/>
                    <a:lstStyle/>
                    <a:p>
                      <a:r>
                        <a:rPr lang="en-AU" dirty="0"/>
                        <a:t>Taller than median height</a:t>
                      </a:r>
                    </a:p>
                  </a:txBody>
                  <a:tcPr/>
                </a:tc>
                <a:tc>
                  <a:txBody>
                    <a:bodyPr/>
                    <a:lstStyle/>
                    <a:p>
                      <a:pPr algn="ctr"/>
                      <a:r>
                        <a:rPr lang="en-AU" dirty="0"/>
                        <a:t>22</a:t>
                      </a:r>
                    </a:p>
                  </a:txBody>
                  <a:tcPr anchor="ctr"/>
                </a:tc>
                <a:tc>
                  <a:txBody>
                    <a:bodyPr/>
                    <a:lstStyle/>
                    <a:p>
                      <a:pPr algn="ctr"/>
                      <a:r>
                        <a:rPr lang="en-AU" dirty="0"/>
                        <a:t>101</a:t>
                      </a:r>
                    </a:p>
                  </a:txBody>
                  <a:tcPr anchor="ctr"/>
                </a:tc>
                <a:tc>
                  <a:txBody>
                    <a:bodyPr/>
                    <a:lstStyle/>
                    <a:p>
                      <a:pPr algn="ctr"/>
                      <a:r>
                        <a:rPr lang="en-AU" dirty="0"/>
                        <a:t>123</a:t>
                      </a:r>
                    </a:p>
                  </a:txBody>
                  <a:tcPr anchor="ctr"/>
                </a:tc>
                <a:extLst>
                  <a:ext uri="{0D108BD9-81ED-4DB2-BD59-A6C34878D82A}">
                    <a16:rowId xmlns:a16="http://schemas.microsoft.com/office/drawing/2014/main" val="3568894159"/>
                  </a:ext>
                </a:extLst>
              </a:tr>
              <a:tr h="377533">
                <a:tc>
                  <a:txBody>
                    <a:bodyPr/>
                    <a:lstStyle/>
                    <a:p>
                      <a:r>
                        <a:rPr lang="en-AU" b="1" dirty="0"/>
                        <a:t>Total</a:t>
                      </a:r>
                    </a:p>
                  </a:txBody>
                  <a:tcPr/>
                </a:tc>
                <a:tc>
                  <a:txBody>
                    <a:bodyPr/>
                    <a:lstStyle/>
                    <a:p>
                      <a:pPr algn="ctr"/>
                      <a:r>
                        <a:rPr lang="en-AU" dirty="0"/>
                        <a:t>43</a:t>
                      </a:r>
                    </a:p>
                  </a:txBody>
                  <a:tcPr anchor="ctr"/>
                </a:tc>
                <a:tc>
                  <a:txBody>
                    <a:bodyPr/>
                    <a:lstStyle/>
                    <a:p>
                      <a:pPr algn="ctr"/>
                      <a:r>
                        <a:rPr lang="en-AU" dirty="0"/>
                        <a:t>149</a:t>
                      </a:r>
                    </a:p>
                  </a:txBody>
                  <a:tcPr anchor="ctr"/>
                </a:tc>
                <a:tc>
                  <a:txBody>
                    <a:bodyPr/>
                    <a:lstStyle/>
                    <a:p>
                      <a:pPr algn="ctr"/>
                      <a:r>
                        <a:rPr lang="en-AU" dirty="0"/>
                        <a:t>192</a:t>
                      </a:r>
                    </a:p>
                  </a:txBody>
                  <a:tcPr anchor="ctr"/>
                </a:tc>
                <a:extLst>
                  <a:ext uri="{0D108BD9-81ED-4DB2-BD59-A6C34878D82A}">
                    <a16:rowId xmlns:a16="http://schemas.microsoft.com/office/drawing/2014/main" val="869755627"/>
                  </a:ext>
                </a:extLst>
              </a:tr>
            </a:tbl>
          </a:graphicData>
        </a:graphic>
      </p:graphicFrame>
      <p:sp>
        <p:nvSpPr>
          <p:cNvPr id="3" name="Slide Number Placeholder 2">
            <a:extLst>
              <a:ext uri="{FF2B5EF4-FFF2-40B4-BE49-F238E27FC236}">
                <a16:creationId xmlns:a16="http://schemas.microsoft.com/office/drawing/2014/main" id="{7B1C543F-B1B0-B7B3-ECCE-9273E18B6D7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363181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360B5-8D07-714F-C37D-B871F743BD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362D31-4590-9583-B7B7-1834B35D6DC1}"/>
              </a:ext>
            </a:extLst>
          </p:cNvPr>
          <p:cNvSpPr>
            <a:spLocks noGrp="1"/>
          </p:cNvSpPr>
          <p:nvPr>
            <p:ph type="title"/>
          </p:nvPr>
        </p:nvSpPr>
        <p:spPr/>
        <p:txBody>
          <a:bodyPr/>
          <a:lstStyle/>
          <a:p>
            <a:r>
              <a:rPr lang="en-AU" dirty="0"/>
              <a:t>Dependent and independent events (6)</a:t>
            </a:r>
            <a:endParaRPr lang="en-AU" dirty="0">
              <a:latin typeface="+mj-lt"/>
            </a:endParaRPr>
          </a:p>
        </p:txBody>
      </p:sp>
      <p:sp>
        <p:nvSpPr>
          <p:cNvPr id="13" name="Text Placeholder 12">
            <a:extLst>
              <a:ext uri="{FF2B5EF4-FFF2-40B4-BE49-F238E27FC236}">
                <a16:creationId xmlns:a16="http://schemas.microsoft.com/office/drawing/2014/main" id="{6F12072A-C89C-CF52-D212-A991776FE8A1}"/>
              </a:ext>
            </a:extLst>
          </p:cNvPr>
          <p:cNvSpPr>
            <a:spLocks noGrp="1"/>
          </p:cNvSpPr>
          <p:nvPr>
            <p:ph type="body" sz="quarter" idx="18"/>
          </p:nvPr>
        </p:nvSpPr>
        <p:spPr/>
        <p:txBody>
          <a:bodyPr/>
          <a:lstStyle/>
          <a:p>
            <a:r>
              <a:rPr lang="en-AU" dirty="0">
                <a:latin typeface="+mj-lt"/>
              </a:rPr>
              <a:t>The online dating dataset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F20EA54-F809-264B-98C9-782B856AA5C9}"/>
                  </a:ext>
                </a:extLst>
              </p:cNvPr>
              <p:cNvSpPr txBox="1"/>
              <p:nvPr/>
            </p:nvSpPr>
            <p:spPr>
              <a:xfrm>
                <a:off x="348002" y="1369454"/>
                <a:ext cx="5943070" cy="550650"/>
              </a:xfrm>
              <a:prstGeom prst="roundRect">
                <a:avLst/>
              </a:prstGeom>
            </p:spPr>
            <p:style>
              <a:lnRef idx="3">
                <a:schemeClr val="lt1"/>
              </a:lnRef>
              <a:fillRef idx="1">
                <a:schemeClr val="accent2"/>
              </a:fillRef>
              <a:effectRef idx="1">
                <a:schemeClr val="accent2"/>
              </a:effectRef>
              <a:fontRef idx="minor">
                <a:schemeClr val="lt1"/>
              </a:fontRef>
            </p:style>
            <p:txBody>
              <a:bodyPr wrap="square" lIns="180000" tIns="0" rIns="0" bIns="0" rtlCol="0" anchor="ctr" anchorCtr="0">
                <a:noAutofit/>
              </a:bodyPr>
              <a:lstStyle/>
              <a:p>
                <a:r>
                  <a:rPr lang="en-AU" sz="1800" dirty="0"/>
                  <a:t>We want to know if </a:t>
                </a:r>
                <a14:m>
                  <m:oMath xmlns:m="http://schemas.openxmlformats.org/officeDocument/2006/math">
                    <m:r>
                      <a:rPr lang="en-AU" sz="1800" i="1">
                        <a:latin typeface="Cambria Math" panose="02040503050406030204" pitchFamily="18" charset="0"/>
                      </a:rPr>
                      <m:t>𝑃</m:t>
                    </m:r>
                    <m:d>
                      <m:dPr>
                        <m:ctrlPr>
                          <a:rPr lang="en-AU" sz="1800" i="1">
                            <a:latin typeface="Cambria Math" panose="02040503050406030204" pitchFamily="18" charset="0"/>
                          </a:rPr>
                        </m:ctrlPr>
                      </m:dPr>
                      <m:e>
                        <m:r>
                          <a:rPr lang="en-AU" sz="1800" b="0" i="1" smtClean="0">
                            <a:latin typeface="Cambria Math" panose="02040503050406030204" pitchFamily="18" charset="0"/>
                          </a:rPr>
                          <m:t>𝑇</m:t>
                        </m:r>
                      </m:e>
                      <m:e>
                        <m:r>
                          <a:rPr lang="en-AU" sz="1800" b="0" i="1" smtClean="0">
                            <a:latin typeface="Cambria Math" panose="02040503050406030204" pitchFamily="18" charset="0"/>
                          </a:rPr>
                          <m:t>𝐻</m:t>
                        </m:r>
                      </m:e>
                    </m:d>
                    <m:r>
                      <a:rPr lang="en-AU" sz="1800" i="1">
                        <a:latin typeface="Cambria Math" panose="02040503050406030204" pitchFamily="18" charset="0"/>
                      </a:rPr>
                      <m:t>=</m:t>
                    </m:r>
                    <m:r>
                      <a:rPr lang="en-AU" sz="1800" i="1">
                        <a:latin typeface="Cambria Math" panose="02040503050406030204" pitchFamily="18" charset="0"/>
                      </a:rPr>
                      <m:t>𝑃</m:t>
                    </m:r>
                    <m:r>
                      <a:rPr lang="en-AU" sz="1800" i="1">
                        <a:latin typeface="Cambria Math" panose="02040503050406030204" pitchFamily="18" charset="0"/>
                      </a:rPr>
                      <m:t>(</m:t>
                    </m:r>
                    <m:r>
                      <a:rPr lang="en-AU" sz="1800" b="0" i="1" smtClean="0">
                        <a:latin typeface="Cambria Math" panose="02040503050406030204" pitchFamily="18" charset="0"/>
                      </a:rPr>
                      <m:t>𝑇</m:t>
                    </m:r>
                    <m:r>
                      <a:rPr lang="en-AU" sz="1800" i="1">
                        <a:latin typeface="Cambria Math" panose="02040503050406030204" pitchFamily="18" charset="0"/>
                      </a:rPr>
                      <m:t>)</m:t>
                    </m:r>
                  </m:oMath>
                </a14:m>
                <a:r>
                  <a:rPr lang="en-AU" sz="1800" dirty="0"/>
                  <a:t> and </a:t>
                </a:r>
                <a14:m>
                  <m:oMath xmlns:m="http://schemas.openxmlformats.org/officeDocument/2006/math">
                    <m:r>
                      <a:rPr lang="en-AU" sz="1800" i="1">
                        <a:latin typeface="Cambria Math" panose="02040503050406030204" pitchFamily="18" charset="0"/>
                      </a:rPr>
                      <m:t>𝑃</m:t>
                    </m:r>
                    <m:d>
                      <m:dPr>
                        <m:ctrlPr>
                          <a:rPr lang="en-AU" sz="1800" i="1">
                            <a:latin typeface="Cambria Math" panose="02040503050406030204" pitchFamily="18" charset="0"/>
                          </a:rPr>
                        </m:ctrlPr>
                      </m:dPr>
                      <m:e>
                        <m:r>
                          <a:rPr lang="en-AU" sz="1800" b="0" i="1" smtClean="0">
                            <a:latin typeface="Cambria Math" panose="02040503050406030204" pitchFamily="18" charset="0"/>
                          </a:rPr>
                          <m:t>𝐻</m:t>
                        </m:r>
                      </m:e>
                      <m:e>
                        <m:r>
                          <a:rPr lang="en-AU" sz="1800" b="0" i="1" smtClean="0">
                            <a:latin typeface="Cambria Math" panose="02040503050406030204" pitchFamily="18" charset="0"/>
                          </a:rPr>
                          <m:t>𝑇</m:t>
                        </m:r>
                      </m:e>
                    </m:d>
                    <m:r>
                      <a:rPr lang="en-AU" sz="1800" i="1">
                        <a:latin typeface="Cambria Math" panose="02040503050406030204" pitchFamily="18" charset="0"/>
                      </a:rPr>
                      <m:t>=</m:t>
                    </m:r>
                    <m:r>
                      <a:rPr lang="en-AU" sz="1800" i="1">
                        <a:latin typeface="Cambria Math" panose="02040503050406030204" pitchFamily="18" charset="0"/>
                      </a:rPr>
                      <m:t>𝑃</m:t>
                    </m:r>
                    <m:r>
                      <a:rPr lang="en-AU" sz="1800" i="1">
                        <a:latin typeface="Cambria Math" panose="02040503050406030204" pitchFamily="18" charset="0"/>
                      </a:rPr>
                      <m:t>(</m:t>
                    </m:r>
                    <m:r>
                      <a:rPr lang="en-AU" sz="1800" b="0" i="1" smtClean="0">
                        <a:latin typeface="Cambria Math" panose="02040503050406030204" pitchFamily="18" charset="0"/>
                      </a:rPr>
                      <m:t>𝐻</m:t>
                    </m:r>
                    <m:r>
                      <a:rPr lang="en-AU" sz="1800" i="1">
                        <a:latin typeface="Cambria Math" panose="02040503050406030204" pitchFamily="18" charset="0"/>
                      </a:rPr>
                      <m:t>)</m:t>
                    </m:r>
                  </m:oMath>
                </a14:m>
                <a:endParaRPr lang="en-AU" sz="1800" dirty="0"/>
              </a:p>
            </p:txBody>
          </p:sp>
        </mc:Choice>
        <mc:Fallback xmlns="">
          <p:sp>
            <p:nvSpPr>
              <p:cNvPr id="10" name="TextBox 9">
                <a:extLst>
                  <a:ext uri="{FF2B5EF4-FFF2-40B4-BE49-F238E27FC236}">
                    <a16:creationId xmlns:a16="http://schemas.microsoft.com/office/drawing/2014/main" id="{6F20EA54-F809-264B-98C9-782B856AA5C9}"/>
                  </a:ext>
                </a:extLst>
              </p:cNvPr>
              <p:cNvSpPr txBox="1">
                <a:spLocks noRot="1" noChangeAspect="1" noMove="1" noResize="1" noEditPoints="1" noAdjustHandles="1" noChangeArrowheads="1" noChangeShapeType="1" noTextEdit="1"/>
              </p:cNvSpPr>
              <p:nvPr/>
            </p:nvSpPr>
            <p:spPr>
              <a:xfrm>
                <a:off x="348002" y="1369454"/>
                <a:ext cx="5943070" cy="550650"/>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AFD9D348-70BC-1630-F1BF-26BAD1008899}"/>
                  </a:ext>
                </a:extLst>
              </p:cNvPr>
              <p:cNvSpPr/>
              <p:nvPr/>
            </p:nvSpPr>
            <p:spPr>
              <a:xfrm>
                <a:off x="274320" y="2039112"/>
                <a:ext cx="2898648" cy="4553712"/>
              </a:xfrm>
              <a:prstGeom prst="roundRect">
                <a:avLst>
                  <a:gd name="adj" fmla="val 67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72000" rtlCol="0" anchor="b"/>
              <a:lstStyle/>
              <a:p>
                <a:pPr marL="265113">
                  <a:lnSpc>
                    <a:spcPts val="7200"/>
                  </a:lnSpc>
                </a:pPr>
                <a14:m>
                  <m:oMathPara xmlns:m="http://schemas.openxmlformats.org/officeDocument/2006/math">
                    <m:oMathParaPr>
                      <m:jc m:val="left"/>
                    </m:oMathParaPr>
                    <m:oMath xmlns:m="http://schemas.openxmlformats.org/officeDocument/2006/math">
                      <m:r>
                        <a:rPr lang="en-AU" sz="1800" i="1" smtClean="0">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𝑇</m:t>
                          </m:r>
                        </m:e>
                      </m:d>
                      <m:r>
                        <a:rPr lang="en-AU" sz="1800" i="1">
                          <a:solidFill>
                            <a:schemeClr val="tx1"/>
                          </a:solidFill>
                          <a:latin typeface="Cambria Math" panose="02040503050406030204" pitchFamily="18" charset="0"/>
                        </a:rPr>
                        <m:t>=</m:t>
                      </m:r>
                      <m:f>
                        <m:fPr>
                          <m:ctrlPr>
                            <a:rPr lang="en-AU" sz="1800" i="1">
                              <a:solidFill>
                                <a:schemeClr val="tx1"/>
                              </a:solidFill>
                              <a:latin typeface="Cambria Math" panose="02040503050406030204" pitchFamily="18" charset="0"/>
                            </a:rPr>
                          </m:ctrlPr>
                        </m:fPr>
                        <m:num>
                          <m:r>
                            <a:rPr lang="en-AU" sz="1800" i="1">
                              <a:solidFill>
                                <a:schemeClr val="tx1"/>
                              </a:solidFill>
                              <a:latin typeface="Cambria Math" panose="02040503050406030204" pitchFamily="18" charset="0"/>
                            </a:rPr>
                            <m:t>123</m:t>
                          </m:r>
                        </m:num>
                        <m:den>
                          <m:r>
                            <a:rPr lang="en-AU" sz="1800" i="1">
                              <a:solidFill>
                                <a:schemeClr val="tx1"/>
                              </a:solidFill>
                              <a:latin typeface="Cambria Math" panose="02040503050406030204" pitchFamily="18" charset="0"/>
                            </a:rPr>
                            <m:t>192</m:t>
                          </m:r>
                        </m:den>
                      </m:f>
                      <m:r>
                        <a:rPr lang="en-AU" sz="1800" i="1">
                          <a:solidFill>
                            <a:schemeClr val="tx1"/>
                          </a:solidFill>
                          <a:latin typeface="Cambria Math" panose="02040503050406030204" pitchFamily="18" charset="0"/>
                        </a:rPr>
                        <m:t>=64.1%</m:t>
                      </m:r>
                    </m:oMath>
                  </m:oMathPara>
                </a14:m>
                <a:endParaRPr lang="en-AU" sz="1800" dirty="0">
                  <a:solidFill>
                    <a:schemeClr val="tx1"/>
                  </a:solidFill>
                </a:endParaRPr>
              </a:p>
              <a:p>
                <a:pPr marL="265113">
                  <a:lnSpc>
                    <a:spcPts val="7200"/>
                  </a:lnSpc>
                </a:pPr>
                <a14:m>
                  <m:oMathPara xmlns:m="http://schemas.openxmlformats.org/officeDocument/2006/math">
                    <m:oMathParaPr>
                      <m:jc m:val="left"/>
                    </m:oMathParaPr>
                    <m:oMath xmlns:m="http://schemas.openxmlformats.org/officeDocument/2006/math">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𝐻</m:t>
                          </m:r>
                        </m:e>
                      </m:d>
                      <m:r>
                        <a:rPr lang="en-AU" sz="1800" i="1">
                          <a:solidFill>
                            <a:schemeClr val="tx1"/>
                          </a:solidFill>
                          <a:latin typeface="Cambria Math" panose="02040503050406030204" pitchFamily="18" charset="0"/>
                        </a:rPr>
                        <m:t>=</m:t>
                      </m:r>
                      <m:f>
                        <m:fPr>
                          <m:ctrlPr>
                            <a:rPr lang="en-AU" sz="1800" i="1">
                              <a:solidFill>
                                <a:schemeClr val="tx1"/>
                              </a:solidFill>
                              <a:latin typeface="Cambria Math" panose="02040503050406030204" pitchFamily="18" charset="0"/>
                            </a:rPr>
                          </m:ctrlPr>
                        </m:fPr>
                        <m:num>
                          <m:r>
                            <a:rPr lang="en-AU" sz="1800" i="1">
                              <a:solidFill>
                                <a:schemeClr val="tx1"/>
                              </a:solidFill>
                              <a:latin typeface="Cambria Math" panose="02040503050406030204" pitchFamily="18" charset="0"/>
                            </a:rPr>
                            <m:t>149</m:t>
                          </m:r>
                        </m:num>
                        <m:den>
                          <m:r>
                            <a:rPr lang="en-AU" sz="1800" i="1">
                              <a:solidFill>
                                <a:schemeClr val="tx1"/>
                              </a:solidFill>
                              <a:latin typeface="Cambria Math" panose="02040503050406030204" pitchFamily="18" charset="0"/>
                            </a:rPr>
                            <m:t>192</m:t>
                          </m:r>
                        </m:den>
                      </m:f>
                      <m:r>
                        <a:rPr lang="en-AU" sz="1800" i="1">
                          <a:solidFill>
                            <a:schemeClr val="tx1"/>
                          </a:solidFill>
                          <a:latin typeface="Cambria Math" panose="02040503050406030204" pitchFamily="18" charset="0"/>
                        </a:rPr>
                        <m:t>=77.6%</m:t>
                      </m:r>
                    </m:oMath>
                  </m:oMathPara>
                </a14:m>
                <a:endParaRPr lang="en-AU" sz="1800" dirty="0">
                  <a:solidFill>
                    <a:schemeClr val="tx1"/>
                  </a:solidFill>
                </a:endParaRPr>
              </a:p>
              <a:p>
                <a:pPr marL="265113">
                  <a:lnSpc>
                    <a:spcPts val="7200"/>
                  </a:lnSpc>
                </a:pPr>
                <a14:m>
                  <m:oMathPara xmlns:m="http://schemas.openxmlformats.org/officeDocument/2006/math">
                    <m:oMathParaPr>
                      <m:jc m:val="left"/>
                    </m:oMathParaPr>
                    <m:oMath xmlns:m="http://schemas.openxmlformats.org/officeDocument/2006/math">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𝑇</m:t>
                          </m:r>
                          <m:r>
                            <a:rPr lang="en-AU" sz="1800" i="1">
                              <a:solidFill>
                                <a:schemeClr val="tx1"/>
                              </a:solidFill>
                              <a:latin typeface="Cambria Math" panose="02040503050406030204" pitchFamily="18" charset="0"/>
                              <a:ea typeface="Cambria Math" panose="02040503050406030204" pitchFamily="18" charset="0"/>
                            </a:rPr>
                            <m:t>∩</m:t>
                          </m:r>
                          <m:r>
                            <a:rPr lang="en-AU" sz="1800" i="1">
                              <a:solidFill>
                                <a:schemeClr val="tx1"/>
                              </a:solidFill>
                              <a:latin typeface="Cambria Math" panose="02040503050406030204" pitchFamily="18" charset="0"/>
                              <a:ea typeface="Cambria Math" panose="02040503050406030204" pitchFamily="18" charset="0"/>
                            </a:rPr>
                            <m:t>𝐻</m:t>
                          </m:r>
                        </m:e>
                      </m:d>
                      <m:r>
                        <a:rPr lang="en-AU" sz="1800" i="1">
                          <a:solidFill>
                            <a:schemeClr val="tx1"/>
                          </a:solidFill>
                          <a:latin typeface="Cambria Math" panose="02040503050406030204" pitchFamily="18" charset="0"/>
                          <a:ea typeface="Cambria Math" panose="02040503050406030204" pitchFamily="18" charset="0"/>
                        </a:rPr>
                        <m:t>=</m:t>
                      </m:r>
                      <m:f>
                        <m:fPr>
                          <m:ctrlPr>
                            <a:rPr lang="en-AU" sz="1800" i="1">
                              <a:solidFill>
                                <a:schemeClr val="tx1"/>
                              </a:solidFill>
                              <a:latin typeface="Cambria Math" panose="02040503050406030204" pitchFamily="18" charset="0"/>
                              <a:ea typeface="Cambria Math" panose="02040503050406030204" pitchFamily="18" charset="0"/>
                            </a:rPr>
                          </m:ctrlPr>
                        </m:fPr>
                        <m:num>
                          <m:r>
                            <a:rPr lang="en-AU" sz="1800" i="1">
                              <a:solidFill>
                                <a:schemeClr val="tx1"/>
                              </a:solidFill>
                              <a:latin typeface="Cambria Math" panose="02040503050406030204" pitchFamily="18" charset="0"/>
                              <a:ea typeface="Cambria Math" panose="02040503050406030204" pitchFamily="18" charset="0"/>
                            </a:rPr>
                            <m:t>101</m:t>
                          </m:r>
                        </m:num>
                        <m:den>
                          <m:r>
                            <a:rPr lang="en-AU" sz="1800" i="1">
                              <a:solidFill>
                                <a:schemeClr val="tx1"/>
                              </a:solidFill>
                              <a:latin typeface="Cambria Math" panose="02040503050406030204" pitchFamily="18" charset="0"/>
                              <a:ea typeface="Cambria Math" panose="02040503050406030204" pitchFamily="18" charset="0"/>
                            </a:rPr>
                            <m:t>192</m:t>
                          </m:r>
                        </m:den>
                      </m:f>
                    </m:oMath>
                  </m:oMathPara>
                </a14:m>
                <a:endParaRPr lang="en-AU" sz="1800" dirty="0">
                  <a:solidFill>
                    <a:schemeClr val="tx1"/>
                  </a:solidFill>
                </a:endParaRPr>
              </a:p>
              <a:p>
                <a:pPr marL="265113">
                  <a:lnSpc>
                    <a:spcPts val="7200"/>
                  </a:lnSpc>
                </a:pPr>
                <a14:m>
                  <m:oMathPara xmlns:m="http://schemas.openxmlformats.org/officeDocument/2006/math">
                    <m:oMathParaPr>
                      <m:jc m:val="left"/>
                    </m:oMathParaPr>
                    <m:oMath xmlns:m="http://schemas.openxmlformats.org/officeDocument/2006/math">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𝑇</m:t>
                          </m:r>
                        </m:e>
                        <m:e>
                          <m:r>
                            <a:rPr lang="en-AU" sz="1800" i="1">
                              <a:solidFill>
                                <a:schemeClr val="tx1"/>
                              </a:solidFill>
                              <a:latin typeface="Cambria Math" panose="02040503050406030204" pitchFamily="18" charset="0"/>
                            </a:rPr>
                            <m:t>𝐻</m:t>
                          </m:r>
                        </m:e>
                      </m:d>
                      <m:r>
                        <a:rPr lang="en-AU" sz="1800" i="1">
                          <a:solidFill>
                            <a:schemeClr val="tx1"/>
                          </a:solidFill>
                          <a:latin typeface="Cambria Math" panose="02040503050406030204" pitchFamily="18" charset="0"/>
                        </a:rPr>
                        <m:t>=</m:t>
                      </m:r>
                      <m:f>
                        <m:fPr>
                          <m:ctrlPr>
                            <a:rPr lang="en-AU" sz="1800" i="1">
                              <a:solidFill>
                                <a:schemeClr val="tx1"/>
                              </a:solidFill>
                              <a:latin typeface="Cambria Math" panose="02040503050406030204" pitchFamily="18" charset="0"/>
                            </a:rPr>
                          </m:ctrlPr>
                        </m:fPr>
                        <m:num>
                          <m:r>
                            <a:rPr lang="en-AU" sz="1800" i="1">
                              <a:solidFill>
                                <a:schemeClr val="tx1"/>
                              </a:solidFill>
                              <a:latin typeface="Cambria Math" panose="02040503050406030204" pitchFamily="18" charset="0"/>
                            </a:rPr>
                            <m:t>101</m:t>
                          </m:r>
                        </m:num>
                        <m:den>
                          <m:r>
                            <a:rPr lang="en-AU" sz="1800" i="1">
                              <a:solidFill>
                                <a:schemeClr val="tx1"/>
                              </a:solidFill>
                              <a:latin typeface="Cambria Math" panose="02040503050406030204" pitchFamily="18" charset="0"/>
                            </a:rPr>
                            <m:t>149</m:t>
                          </m:r>
                        </m:den>
                      </m:f>
                      <m:r>
                        <a:rPr lang="en-AU" sz="1800" i="1">
                          <a:solidFill>
                            <a:schemeClr val="tx1"/>
                          </a:solidFill>
                          <a:latin typeface="Cambria Math" panose="02040503050406030204" pitchFamily="18" charset="0"/>
                        </a:rPr>
                        <m:t>=67.8%</m:t>
                      </m:r>
                    </m:oMath>
                  </m:oMathPara>
                </a14:m>
                <a:endParaRPr lang="en-AU" sz="1800" dirty="0">
                  <a:solidFill>
                    <a:schemeClr val="tx1"/>
                  </a:solidFill>
                </a:endParaRPr>
              </a:p>
              <a:p>
                <a:pPr marL="265113">
                  <a:lnSpc>
                    <a:spcPts val="7200"/>
                  </a:lnSpc>
                </a:pPr>
                <a14:m>
                  <m:oMathPara xmlns:m="http://schemas.openxmlformats.org/officeDocument/2006/math">
                    <m:oMathParaPr>
                      <m:jc m:val="left"/>
                    </m:oMathParaPr>
                    <m:oMath xmlns:m="http://schemas.openxmlformats.org/officeDocument/2006/math">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𝐻</m:t>
                          </m:r>
                        </m:e>
                        <m:e>
                          <m:r>
                            <a:rPr lang="en-AU" sz="1800" i="1">
                              <a:solidFill>
                                <a:schemeClr val="tx1"/>
                              </a:solidFill>
                              <a:latin typeface="Cambria Math" panose="02040503050406030204" pitchFamily="18" charset="0"/>
                            </a:rPr>
                            <m:t>𝑇</m:t>
                          </m:r>
                        </m:e>
                      </m:d>
                      <m:r>
                        <a:rPr lang="en-AU" sz="1800" i="1">
                          <a:solidFill>
                            <a:schemeClr val="tx1"/>
                          </a:solidFill>
                          <a:latin typeface="Cambria Math" panose="02040503050406030204" pitchFamily="18" charset="0"/>
                        </a:rPr>
                        <m:t>=</m:t>
                      </m:r>
                      <m:f>
                        <m:fPr>
                          <m:ctrlPr>
                            <a:rPr lang="en-AU" sz="1800" i="1">
                              <a:solidFill>
                                <a:schemeClr val="tx1"/>
                              </a:solidFill>
                              <a:latin typeface="Cambria Math" panose="02040503050406030204" pitchFamily="18" charset="0"/>
                            </a:rPr>
                          </m:ctrlPr>
                        </m:fPr>
                        <m:num>
                          <m:r>
                            <a:rPr lang="en-AU" sz="1800" i="1">
                              <a:solidFill>
                                <a:schemeClr val="tx1"/>
                              </a:solidFill>
                              <a:latin typeface="Cambria Math" panose="02040503050406030204" pitchFamily="18" charset="0"/>
                            </a:rPr>
                            <m:t>101</m:t>
                          </m:r>
                        </m:num>
                        <m:den>
                          <m:r>
                            <a:rPr lang="en-AU" sz="1800" i="1">
                              <a:solidFill>
                                <a:schemeClr val="tx1"/>
                              </a:solidFill>
                              <a:latin typeface="Cambria Math" panose="02040503050406030204" pitchFamily="18" charset="0"/>
                            </a:rPr>
                            <m:t>123</m:t>
                          </m:r>
                        </m:den>
                      </m:f>
                    </m:oMath>
                  </m:oMathPara>
                </a14:m>
                <a:endParaRPr lang="en-US" sz="1800" dirty="0">
                  <a:solidFill>
                    <a:schemeClr val="tx1"/>
                  </a:solidFill>
                </a:endParaRPr>
              </a:p>
            </p:txBody>
          </p:sp>
        </mc:Choice>
        <mc:Fallback xmlns="">
          <p:sp>
            <p:nvSpPr>
              <p:cNvPr id="8" name="Rounded Rectangle 7">
                <a:extLst>
                  <a:ext uri="{FF2B5EF4-FFF2-40B4-BE49-F238E27FC236}">
                    <a16:creationId xmlns:a16="http://schemas.microsoft.com/office/drawing/2014/main" id="{AFD9D348-70BC-1630-F1BF-26BAD1008899}"/>
                  </a:ext>
                </a:extLst>
              </p:cNvPr>
              <p:cNvSpPr>
                <a:spLocks noRot="1" noChangeAspect="1" noMove="1" noResize="1" noEditPoints="1" noAdjustHandles="1" noChangeArrowheads="1" noChangeShapeType="1" noTextEdit="1"/>
              </p:cNvSpPr>
              <p:nvPr/>
            </p:nvSpPr>
            <p:spPr>
              <a:xfrm>
                <a:off x="274320" y="2039112"/>
                <a:ext cx="2898648" cy="4553712"/>
              </a:xfrm>
              <a:prstGeom prst="roundRect">
                <a:avLst>
                  <a:gd name="adj" fmla="val 6700"/>
                </a:avLst>
              </a:prstGeom>
              <a:blipFill>
                <a:blip r:embed="rId4"/>
                <a:stretch>
                  <a:fillRect/>
                </a:stretch>
              </a:blipFill>
              <a:ln>
                <a:no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B4C9E112-E251-204B-5E85-20A32905E222}"/>
              </a:ext>
              <a:ext uri="{C183D7F6-B498-43B3-948B-1728B52AA6E4}">
                <adec:decorative xmlns:adec="http://schemas.microsoft.com/office/drawing/2017/decorative" val="1"/>
              </a:ext>
            </a:extLst>
          </p:cNvPr>
          <p:cNvCxnSpPr>
            <a:cxnSpLocks/>
            <a:stCxn id="29" idx="1"/>
          </p:cNvCxnSpPr>
          <p:nvPr/>
        </p:nvCxnSpPr>
        <p:spPr>
          <a:xfrm flipH="1" flipV="1">
            <a:off x="2792839" y="2469821"/>
            <a:ext cx="1579348" cy="6389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B383D31-770C-AB8F-D9A0-910BCE9B79DC}"/>
              </a:ext>
              <a:ext uri="{C183D7F6-B498-43B3-948B-1728B52AA6E4}">
                <adec:decorative xmlns:adec="http://schemas.microsoft.com/office/drawing/2017/decorative" val="1"/>
              </a:ext>
            </a:extLst>
          </p:cNvPr>
          <p:cNvCxnSpPr>
            <a:cxnSpLocks/>
            <a:stCxn id="29" idx="1"/>
          </p:cNvCxnSpPr>
          <p:nvPr/>
        </p:nvCxnSpPr>
        <p:spPr>
          <a:xfrm flipH="1">
            <a:off x="3063240" y="3108752"/>
            <a:ext cx="1308947" cy="21399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B9D871C-6BB3-0669-5403-A3C7CADC1301}"/>
              </a:ext>
              <a:ext uri="{C183D7F6-B498-43B3-948B-1728B52AA6E4}">
                <adec:decorative xmlns:adec="http://schemas.microsoft.com/office/drawing/2017/decorative" val="1"/>
              </a:ext>
            </a:extLst>
          </p:cNvPr>
          <p:cNvCxnSpPr>
            <a:cxnSpLocks/>
            <a:stCxn id="23" idx="1"/>
          </p:cNvCxnSpPr>
          <p:nvPr/>
        </p:nvCxnSpPr>
        <p:spPr>
          <a:xfrm flipH="1" flipV="1">
            <a:off x="2850751" y="3420032"/>
            <a:ext cx="1576300" cy="1965136"/>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1DA08DF-1DC5-B669-1B81-1DCB69035C47}"/>
              </a:ext>
              <a:ext uri="{C183D7F6-B498-43B3-948B-1728B52AA6E4}">
                <adec:decorative xmlns:adec="http://schemas.microsoft.com/office/drawing/2017/decorative" val="1"/>
              </a:ext>
            </a:extLst>
          </p:cNvPr>
          <p:cNvCxnSpPr>
            <a:cxnSpLocks/>
            <a:stCxn id="23" idx="1"/>
          </p:cNvCxnSpPr>
          <p:nvPr/>
        </p:nvCxnSpPr>
        <p:spPr>
          <a:xfrm flipH="1">
            <a:off x="3074116" y="5385168"/>
            <a:ext cx="1352935" cy="770921"/>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8116B80-0B9D-1289-5B9E-06E04D6A76B3}"/>
              </a:ext>
            </a:extLst>
          </p:cNvPr>
          <p:cNvSpPr txBox="1"/>
          <p:nvPr/>
        </p:nvSpPr>
        <p:spPr>
          <a:xfrm>
            <a:off x="4372187" y="2226128"/>
            <a:ext cx="3051290" cy="1765248"/>
          </a:xfrm>
          <a:prstGeom prst="roundRect">
            <a:avLst>
              <a:gd name="adj" fmla="val 9933"/>
            </a:avLst>
          </a:prstGeom>
          <a:ln>
            <a:noFill/>
          </a:ln>
        </p:spPr>
        <p:style>
          <a:lnRef idx="3">
            <a:schemeClr val="lt1"/>
          </a:lnRef>
          <a:fillRef idx="1">
            <a:schemeClr val="accent1"/>
          </a:fillRef>
          <a:effectRef idx="1">
            <a:schemeClr val="accent1"/>
          </a:effectRef>
          <a:fontRef idx="minor">
            <a:schemeClr val="lt1"/>
          </a:fontRef>
        </p:style>
        <p:txBody>
          <a:bodyPr wrap="square" lIns="180000" tIns="0" rIns="0" bIns="0" rtlCol="0" anchor="ctr" anchorCtr="0">
            <a:noAutofit/>
          </a:bodyPr>
          <a:lstStyle/>
          <a:p>
            <a:pPr algn="l"/>
            <a:r>
              <a:rPr lang="en-AU" sz="1800" dirty="0"/>
              <a:t>Why might the probability of selecting a tall person increase when we knew the person was a high-income earner? </a:t>
            </a:r>
            <a:endParaRPr lang="en-AU" sz="1800" dirty="0">
              <a:cs typeface="Arial"/>
            </a:endParaRPr>
          </a:p>
        </p:txBody>
      </p:sp>
      <p:sp>
        <p:nvSpPr>
          <p:cNvPr id="23" name="TextBox 22">
            <a:extLst>
              <a:ext uri="{FF2B5EF4-FFF2-40B4-BE49-F238E27FC236}">
                <a16:creationId xmlns:a16="http://schemas.microsoft.com/office/drawing/2014/main" id="{89F472A2-E3DB-9C17-CD6C-03F58D57AC93}"/>
              </a:ext>
            </a:extLst>
          </p:cNvPr>
          <p:cNvSpPr txBox="1"/>
          <p:nvPr/>
        </p:nvSpPr>
        <p:spPr>
          <a:xfrm>
            <a:off x="4427051" y="4614246"/>
            <a:ext cx="3051290" cy="1541844"/>
          </a:xfrm>
          <a:prstGeom prst="roundRect">
            <a:avLst>
              <a:gd name="adj" fmla="val 10297"/>
            </a:avLst>
          </a:prstGeom>
          <a:ln>
            <a:noFill/>
          </a:ln>
        </p:spPr>
        <p:style>
          <a:lnRef idx="3">
            <a:schemeClr val="lt1"/>
          </a:lnRef>
          <a:fillRef idx="1">
            <a:schemeClr val="accent3"/>
          </a:fillRef>
          <a:effectRef idx="1">
            <a:schemeClr val="accent3"/>
          </a:effectRef>
          <a:fontRef idx="minor">
            <a:schemeClr val="lt1"/>
          </a:fontRef>
        </p:style>
        <p:txBody>
          <a:bodyPr wrap="square" lIns="180000" tIns="180000" rIns="108000" bIns="180000" rtlCol="0" anchor="ctr" anchorCtr="0">
            <a:noAutofit/>
          </a:bodyPr>
          <a:lstStyle/>
          <a:p>
            <a:pPr algn="l"/>
            <a:r>
              <a:rPr lang="en-AU" sz="1800" dirty="0">
                <a:solidFill>
                  <a:schemeClr val="tx1"/>
                </a:solidFill>
              </a:rPr>
              <a:t>Why might the probability of selecting a high-income earner increase when we knew the person was tall?</a:t>
            </a:r>
          </a:p>
        </p:txBody>
      </p:sp>
      <p:sp>
        <p:nvSpPr>
          <p:cNvPr id="3" name="Slide Number Placeholder 2">
            <a:extLst>
              <a:ext uri="{FF2B5EF4-FFF2-40B4-BE49-F238E27FC236}">
                <a16:creationId xmlns:a16="http://schemas.microsoft.com/office/drawing/2014/main" id="{139B6B7E-D338-E8CF-D5A3-4E2C4A248C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6918F824-FD2D-54D2-D988-54870A583515}"/>
                  </a:ext>
                </a:extLst>
              </p:cNvPr>
              <p:cNvSpPr/>
              <p:nvPr/>
            </p:nvSpPr>
            <p:spPr>
              <a:xfrm>
                <a:off x="7702474" y="3324113"/>
                <a:ext cx="4249271" cy="1656678"/>
              </a:xfrm>
              <a:prstGeom prst="roundRect">
                <a:avLst>
                  <a:gd name="adj" fmla="val 1342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5113"/>
                <a14:m>
                  <m:oMath xmlns:m="http://schemas.openxmlformats.org/officeDocument/2006/math">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𝑇</m:t>
                        </m:r>
                      </m:e>
                      <m:e>
                        <m:r>
                          <a:rPr lang="en-AU" sz="1800" i="1">
                            <a:solidFill>
                              <a:schemeClr val="tx1"/>
                            </a:solidFill>
                            <a:latin typeface="Cambria Math" panose="02040503050406030204" pitchFamily="18" charset="0"/>
                          </a:rPr>
                          <m:t>𝐻</m:t>
                        </m:r>
                      </m:e>
                    </m:d>
                    <m:r>
                      <a:rPr lang="en-AU" sz="1800" i="1">
                        <a:solidFill>
                          <a:schemeClr val="tx1"/>
                        </a:solidFill>
                        <a:latin typeface="Cambria Math" panose="02040503050406030204" pitchFamily="18" charset="0"/>
                        <a:ea typeface="Cambria Math" panose="02040503050406030204" pitchFamily="18" charset="0"/>
                      </a:rPr>
                      <m:t>≠</m:t>
                    </m:r>
                    <m:r>
                      <a:rPr lang="en-AU" sz="1800" i="1">
                        <a:solidFill>
                          <a:schemeClr val="tx1"/>
                        </a:solidFill>
                        <a:latin typeface="Cambria Math" panose="02040503050406030204" pitchFamily="18" charset="0"/>
                      </a:rPr>
                      <m:t>𝑃</m:t>
                    </m:r>
                    <m:r>
                      <a:rPr lang="en-AU" sz="1800" i="1">
                        <a:solidFill>
                          <a:schemeClr val="tx1"/>
                        </a:solidFill>
                        <a:latin typeface="Cambria Math" panose="02040503050406030204" pitchFamily="18" charset="0"/>
                      </a:rPr>
                      <m:t>(</m:t>
                    </m:r>
                    <m:r>
                      <a:rPr lang="en-AU" sz="1800" i="1">
                        <a:solidFill>
                          <a:schemeClr val="tx1"/>
                        </a:solidFill>
                        <a:latin typeface="Cambria Math" panose="02040503050406030204" pitchFamily="18" charset="0"/>
                      </a:rPr>
                      <m:t>𝑇</m:t>
                    </m:r>
                    <m:r>
                      <a:rPr lang="en-AU" sz="1800" i="1">
                        <a:solidFill>
                          <a:schemeClr val="tx1"/>
                        </a:solidFill>
                        <a:latin typeface="Cambria Math" panose="02040503050406030204" pitchFamily="18" charset="0"/>
                      </a:rPr>
                      <m:t>)</m:t>
                    </m:r>
                  </m:oMath>
                </a14:m>
                <a:r>
                  <a:rPr lang="en-AU" sz="1800" dirty="0">
                    <a:solidFill>
                      <a:schemeClr val="tx1"/>
                    </a:solidFill>
                  </a:rPr>
                  <a:t> and </a:t>
                </a:r>
                <a14:m>
                  <m:oMath xmlns:m="http://schemas.openxmlformats.org/officeDocument/2006/math">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𝐻</m:t>
                        </m:r>
                      </m:e>
                      <m:e>
                        <m:r>
                          <a:rPr lang="en-AU" sz="1800" i="1">
                            <a:solidFill>
                              <a:schemeClr val="tx1"/>
                            </a:solidFill>
                            <a:latin typeface="Cambria Math" panose="02040503050406030204" pitchFamily="18" charset="0"/>
                          </a:rPr>
                          <m:t>𝑇</m:t>
                        </m:r>
                      </m:e>
                    </m:d>
                    <m:r>
                      <a:rPr lang="en-AU" sz="1800" i="1">
                        <a:solidFill>
                          <a:schemeClr val="tx1"/>
                        </a:solidFill>
                        <a:latin typeface="Cambria Math" panose="02040503050406030204" pitchFamily="18" charset="0"/>
                        <a:ea typeface="Cambria Math" panose="02040503050406030204" pitchFamily="18" charset="0"/>
                      </a:rPr>
                      <m:t>≠</m:t>
                    </m:r>
                    <m:r>
                      <a:rPr lang="en-AU" sz="1800" i="1">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𝐻</m:t>
                        </m:r>
                      </m:e>
                    </m:d>
                  </m:oMath>
                </a14:m>
                <a:endParaRPr lang="en-AU" sz="1800" dirty="0">
                  <a:solidFill>
                    <a:schemeClr val="tx1"/>
                  </a:solidFill>
                </a:endParaRPr>
              </a:p>
              <a:p>
                <a:pPr marL="265113"/>
                <a:endParaRPr lang="en-AU" sz="1800" dirty="0">
                  <a:solidFill>
                    <a:schemeClr val="tx1"/>
                  </a:solidFill>
                </a:endParaRPr>
              </a:p>
              <a:p>
                <a:pPr marL="265113"/>
                <a14:m>
                  <m:oMath xmlns:m="http://schemas.openxmlformats.org/officeDocument/2006/math">
                    <m:r>
                      <a:rPr lang="en-AU" sz="1800" i="1">
                        <a:solidFill>
                          <a:schemeClr val="tx1"/>
                        </a:solidFill>
                        <a:latin typeface="Cambria Math" panose="02040503050406030204" pitchFamily="18" charset="0"/>
                        <a:ea typeface="Cambria Math" panose="02040503050406030204" pitchFamily="18" charset="0"/>
                      </a:rPr>
                      <m:t>∴</m:t>
                    </m:r>
                    <m:r>
                      <a:rPr lang="en-AU" sz="1800">
                        <a:solidFill>
                          <a:schemeClr val="tx1"/>
                        </a:solidFill>
                        <a:latin typeface="Cambria Math" panose="02040503050406030204" pitchFamily="18" charset="0"/>
                        <a:ea typeface="Cambria Math" panose="02040503050406030204" pitchFamily="18" charset="0"/>
                      </a:rPr>
                      <m:t> </m:t>
                    </m:r>
                  </m:oMath>
                </a14:m>
                <a:r>
                  <a:rPr lang="en-AU" sz="1800" dirty="0">
                    <a:solidFill>
                      <a:schemeClr val="tx1"/>
                    </a:solidFill>
                  </a:rPr>
                  <a:t>The events of a male’s earnings and his height are dependent events. </a:t>
                </a:r>
              </a:p>
            </p:txBody>
          </p:sp>
        </mc:Choice>
        <mc:Fallback xmlns="">
          <p:sp>
            <p:nvSpPr>
              <p:cNvPr id="41" name="Rounded Rectangle 40">
                <a:extLst>
                  <a:ext uri="{FF2B5EF4-FFF2-40B4-BE49-F238E27FC236}">
                    <a16:creationId xmlns:a16="http://schemas.microsoft.com/office/drawing/2014/main" id="{6918F824-FD2D-54D2-D988-54870A583515}"/>
                  </a:ext>
                </a:extLst>
              </p:cNvPr>
              <p:cNvSpPr>
                <a:spLocks noRot="1" noChangeAspect="1" noMove="1" noResize="1" noEditPoints="1" noAdjustHandles="1" noChangeArrowheads="1" noChangeShapeType="1" noTextEdit="1"/>
              </p:cNvSpPr>
              <p:nvPr/>
            </p:nvSpPr>
            <p:spPr>
              <a:xfrm>
                <a:off x="7702474" y="3324113"/>
                <a:ext cx="4249271" cy="1656678"/>
              </a:xfrm>
              <a:prstGeom prst="roundRect">
                <a:avLst>
                  <a:gd name="adj" fmla="val 13420"/>
                </a:avLst>
              </a:prstGeom>
              <a:blipFill>
                <a:blip r:embed="rId5"/>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51043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9" grpId="0" animBg="1"/>
      <p:bldP spid="23"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43CA-A2FD-4DBE-2731-EBF10410886D}"/>
              </a:ext>
            </a:extLst>
          </p:cNvPr>
          <p:cNvSpPr>
            <a:spLocks noGrp="1"/>
          </p:cNvSpPr>
          <p:nvPr>
            <p:ph type="ctrTitle"/>
          </p:nvPr>
        </p:nvSpPr>
        <p:spPr/>
        <p:txBody>
          <a:bodyPr/>
          <a:lstStyle/>
          <a:p>
            <a:r>
              <a:rPr lang="en-AU" dirty="0"/>
              <a:t>Releasing responsibility</a:t>
            </a:r>
          </a:p>
        </p:txBody>
      </p:sp>
    </p:spTree>
    <p:extLst>
      <p:ext uri="{BB962C8B-B14F-4D97-AF65-F5344CB8AC3E}">
        <p14:creationId xmlns:p14="http://schemas.microsoft.com/office/powerpoint/2010/main" val="164397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22228-D556-27F0-2D65-971C8D8E9106}"/>
              </a:ext>
            </a:extLst>
          </p:cNvPr>
          <p:cNvSpPr>
            <a:spLocks noGrp="1"/>
          </p:cNvSpPr>
          <p:nvPr>
            <p:ph type="title"/>
          </p:nvPr>
        </p:nvSpPr>
        <p:spPr/>
        <p:txBody>
          <a:bodyPr/>
          <a:lstStyle/>
          <a:p>
            <a:r>
              <a:rPr lang="en-AU" dirty="0"/>
              <a:t>Independent events test (1)</a:t>
            </a:r>
          </a:p>
        </p:txBody>
      </p:sp>
      <p:sp>
        <p:nvSpPr>
          <p:cNvPr id="4" name="Text Placeholder 3">
            <a:extLst>
              <a:ext uri="{FF2B5EF4-FFF2-40B4-BE49-F238E27FC236}">
                <a16:creationId xmlns:a16="http://schemas.microsoft.com/office/drawing/2014/main" id="{5F947722-85F2-05AC-4D68-8331C9F0EE2D}"/>
              </a:ext>
            </a:extLst>
          </p:cNvPr>
          <p:cNvSpPr>
            <a:spLocks noGrp="1"/>
          </p:cNvSpPr>
          <p:nvPr>
            <p:ph type="body" sz="quarter" idx="18"/>
          </p:nvPr>
        </p:nvSpPr>
        <p:spPr/>
        <p:txBody>
          <a:bodyPr/>
          <a:lstStyle/>
          <a:p>
            <a:r>
              <a:rPr lang="en-AU" dirty="0"/>
              <a:t>Algebraic proof</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FE8414B-B5FB-15A8-C03B-74D292AE1F65}"/>
                  </a:ext>
                </a:extLst>
              </p:cNvPr>
              <p:cNvSpPr>
                <a:spLocks noGrp="1"/>
              </p:cNvSpPr>
              <p:nvPr>
                <p:ph type="body" sz="quarter" idx="17"/>
              </p:nvPr>
            </p:nvSpPr>
            <p:spPr>
              <a:xfrm>
                <a:off x="360000" y="1456559"/>
                <a:ext cx="7256952" cy="1003177"/>
              </a:xfrm>
              <a:prstGeom prst="roundRect">
                <a:avLst>
                  <a:gd name="adj" fmla="val 10599"/>
                </a:avLst>
              </a:prstGeom>
            </p:spPr>
            <p:style>
              <a:lnRef idx="3">
                <a:schemeClr val="lt1"/>
              </a:lnRef>
              <a:fillRef idx="1">
                <a:schemeClr val="accent6"/>
              </a:fillRef>
              <a:effectRef idx="1">
                <a:schemeClr val="accent6"/>
              </a:effectRef>
              <a:fontRef idx="minor">
                <a:schemeClr val="lt1"/>
              </a:fontRef>
            </p:style>
            <p:txBody>
              <a:bodyPr lIns="180000" rIns="180000"/>
              <a:lstStyle/>
              <a:p>
                <a:pPr>
                  <a:spcAft>
                    <a:spcPts val="600"/>
                  </a:spcAft>
                </a:pPr>
                <a:r>
                  <a:rPr lang="en-AU" sz="1800" dirty="0">
                    <a:solidFill>
                      <a:schemeClr val="tx1"/>
                    </a:solidFill>
                  </a:rPr>
                  <a:t>It is given that two events, </a:t>
                </a:r>
                <a14:m>
                  <m:oMath xmlns:m="http://schemas.openxmlformats.org/officeDocument/2006/math">
                    <m:r>
                      <a:rPr lang="en-AU" sz="1800" b="0" i="1" smtClean="0">
                        <a:solidFill>
                          <a:schemeClr val="tx1"/>
                        </a:solidFill>
                        <a:latin typeface="Cambria Math" panose="02040503050406030204" pitchFamily="18" charset="0"/>
                      </a:rPr>
                      <m:t>𝐴</m:t>
                    </m:r>
                  </m:oMath>
                </a14:m>
                <a:r>
                  <a:rPr lang="en-AU" sz="1800" dirty="0">
                    <a:solidFill>
                      <a:schemeClr val="tx1"/>
                    </a:solidFill>
                  </a:rPr>
                  <a:t> and </a:t>
                </a:r>
                <a14:m>
                  <m:oMath xmlns:m="http://schemas.openxmlformats.org/officeDocument/2006/math">
                    <m:r>
                      <a:rPr lang="en-AU" sz="1800" b="0" i="1" smtClean="0">
                        <a:solidFill>
                          <a:schemeClr val="tx1"/>
                        </a:solidFill>
                        <a:latin typeface="Cambria Math" panose="02040503050406030204" pitchFamily="18" charset="0"/>
                      </a:rPr>
                      <m:t>𝐵</m:t>
                    </m:r>
                  </m:oMath>
                </a14:m>
                <a:r>
                  <a:rPr lang="en-AU" sz="1800" dirty="0">
                    <a:solidFill>
                      <a:schemeClr val="tx1"/>
                    </a:solidFill>
                  </a:rPr>
                  <a:t> are independent. </a:t>
                </a:r>
              </a:p>
              <a:p>
                <a:pPr>
                  <a:spcAft>
                    <a:spcPts val="600"/>
                  </a:spcAft>
                </a:pPr>
                <a:r>
                  <a:rPr lang="en-AU" sz="1800" dirty="0">
                    <a:solidFill>
                      <a:schemeClr val="tx1"/>
                    </a:solidFill>
                  </a:rPr>
                  <a:t>Show that if </a:t>
                </a:r>
                <a14:m>
                  <m:oMath xmlns:m="http://schemas.openxmlformats.org/officeDocument/2006/math">
                    <m:r>
                      <a:rPr lang="en-AU" sz="1800" b="0" i="1" smtClean="0">
                        <a:solidFill>
                          <a:schemeClr val="tx1"/>
                        </a:solidFill>
                        <a:latin typeface="Cambria Math" panose="02040503050406030204" pitchFamily="18" charset="0"/>
                      </a:rPr>
                      <m:t>𝑃</m:t>
                    </m:r>
                    <m:d>
                      <m:dPr>
                        <m:ctrlPr>
                          <a:rPr lang="en-AU" sz="1800" b="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𝐴</m:t>
                        </m:r>
                      </m:e>
                      <m:e>
                        <m:r>
                          <a:rPr lang="en-AU" sz="1800" b="0" i="1" smtClean="0">
                            <a:solidFill>
                              <a:schemeClr val="tx1"/>
                            </a:solidFill>
                            <a:latin typeface="Cambria Math" panose="02040503050406030204" pitchFamily="18" charset="0"/>
                          </a:rPr>
                          <m:t>𝐵</m:t>
                        </m:r>
                      </m:e>
                    </m:d>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𝑃</m:t>
                    </m:r>
                    <m:d>
                      <m:dPr>
                        <m:ctrlPr>
                          <a:rPr lang="en-AU" sz="1800" b="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𝐴</m:t>
                        </m:r>
                      </m:e>
                    </m:d>
                  </m:oMath>
                </a14:m>
                <a:r>
                  <a:rPr lang="en-AU" sz="1800" dirty="0">
                    <a:solidFill>
                      <a:schemeClr val="tx1"/>
                    </a:solidFill>
                  </a:rPr>
                  <a:t> is true, then </a:t>
                </a:r>
                <a14:m>
                  <m:oMath xmlns:m="http://schemas.openxmlformats.org/officeDocument/2006/math">
                    <m:r>
                      <a:rPr lang="en-AU" sz="1800" b="0" i="1" smtClean="0">
                        <a:solidFill>
                          <a:schemeClr val="tx1"/>
                        </a:solidFill>
                        <a:latin typeface="Cambria Math" panose="02040503050406030204" pitchFamily="18" charset="0"/>
                      </a:rPr>
                      <m:t>𝑃</m:t>
                    </m:r>
                    <m:d>
                      <m:dPr>
                        <m:ctrlPr>
                          <a:rPr lang="en-AU" sz="1800" b="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𝐵</m:t>
                        </m:r>
                      </m:e>
                      <m:e>
                        <m:r>
                          <a:rPr lang="en-AU" sz="1800" b="0" i="1" smtClean="0">
                            <a:solidFill>
                              <a:schemeClr val="tx1"/>
                            </a:solidFill>
                            <a:latin typeface="Cambria Math" panose="02040503050406030204" pitchFamily="18" charset="0"/>
                          </a:rPr>
                          <m:t>𝐴</m:t>
                        </m:r>
                      </m:e>
                    </m:d>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𝑃</m:t>
                    </m:r>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𝐵</m:t>
                    </m:r>
                    <m:r>
                      <a:rPr lang="en-AU" sz="1800" b="0" i="1" smtClean="0">
                        <a:solidFill>
                          <a:schemeClr val="tx1"/>
                        </a:solidFill>
                        <a:latin typeface="Cambria Math" panose="02040503050406030204" pitchFamily="18" charset="0"/>
                      </a:rPr>
                      <m:t>)</m:t>
                    </m:r>
                  </m:oMath>
                </a14:m>
                <a:r>
                  <a:rPr lang="en-AU" sz="1800" dirty="0">
                    <a:solidFill>
                      <a:schemeClr val="tx1"/>
                    </a:solidFill>
                  </a:rPr>
                  <a:t> is also true. </a:t>
                </a:r>
              </a:p>
              <a:p>
                <a:pPr>
                  <a:spcAft>
                    <a:spcPts val="600"/>
                  </a:spcAft>
                </a:pPr>
                <a:endParaRPr lang="en-AU" sz="1800" dirty="0">
                  <a:solidFill>
                    <a:schemeClr val="tx1"/>
                  </a:solidFill>
                </a:endParaRPr>
              </a:p>
            </p:txBody>
          </p:sp>
        </mc:Choice>
        <mc:Fallback xmlns="">
          <p:sp>
            <p:nvSpPr>
              <p:cNvPr id="5" name="Text Placeholder 4">
                <a:extLst>
                  <a:ext uri="{FF2B5EF4-FFF2-40B4-BE49-F238E27FC236}">
                    <a16:creationId xmlns:a16="http://schemas.microsoft.com/office/drawing/2014/main" id="{EFE8414B-B5FB-15A8-C03B-74D292AE1F65}"/>
                  </a:ext>
                </a:extLst>
              </p:cNvPr>
              <p:cNvSpPr>
                <a:spLocks noGrp="1" noRot="1" noChangeAspect="1" noMove="1" noResize="1" noEditPoints="1" noAdjustHandles="1" noChangeArrowheads="1" noChangeShapeType="1" noTextEdit="1"/>
              </p:cNvSpPr>
              <p:nvPr>
                <p:ph type="body" sz="quarter" idx="17"/>
              </p:nvPr>
            </p:nvSpPr>
            <p:spPr>
              <a:xfrm>
                <a:off x="360000" y="1456559"/>
                <a:ext cx="7256952" cy="1003177"/>
              </a:xfrm>
              <a:prstGeom prst="roundRect">
                <a:avLst>
                  <a:gd name="adj" fmla="val 10599"/>
                </a:avLst>
              </a:prstGeom>
              <a:blipFill>
                <a:blip r:embed="rId3"/>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CBF3333B-D989-9071-C1B6-A3DCD9EA80EE}"/>
                  </a:ext>
                </a:extLst>
              </p:cNvPr>
              <p:cNvSpPr txBox="1">
                <a:spLocks/>
              </p:cNvSpPr>
              <p:nvPr/>
            </p:nvSpPr>
            <p:spPr>
              <a:xfrm>
                <a:off x="359999" y="2662170"/>
                <a:ext cx="4900259" cy="357460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e>
                        <m:e>
                          <m:r>
                            <a:rPr lang="en-AU" sz="1800" b="0" i="1" smtClean="0">
                              <a:latin typeface="Cambria Math" panose="02040503050406030204" pitchFamily="18" charset="0"/>
                            </a:rPr>
                            <m:t>𝐵</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m:t>
                          </m:r>
                          <m:r>
                            <a:rPr lang="en-AU" sz="1800" b="0" i="1" smtClean="0">
                              <a:latin typeface="Cambria Math" panose="02040503050406030204" pitchFamily="18" charset="0"/>
                              <a:ea typeface="Cambria Math" panose="02040503050406030204" pitchFamily="18" charset="0"/>
                            </a:rPr>
                            <m:t>)</m:t>
                          </m:r>
                        </m:num>
                        <m:den>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den>
                      </m:f>
                    </m:oMath>
                  </m:oMathPara>
                </a14:m>
                <a:endParaRPr lang="en-AU" sz="1800" dirty="0"/>
              </a:p>
              <a:p>
                <a:r>
                  <a:rPr lang="en-AU" sz="1800" dirty="0"/>
                  <a:t>We know that </a:t>
                </a:r>
                <a14:m>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e>
                      <m:e>
                        <m:r>
                          <a:rPr lang="en-AU" sz="1800" b="0" i="1" smtClean="0">
                            <a:latin typeface="Cambria Math" panose="02040503050406030204" pitchFamily="18" charset="0"/>
                          </a:rPr>
                          <m:t>𝐵</m:t>
                        </m:r>
                      </m:e>
                    </m:d>
                    <m:r>
                      <a:rPr lang="en-AU" sz="1800" b="0" i="1" smtClean="0">
                        <a:latin typeface="Cambria Math" panose="02040503050406030204" pitchFamily="18" charset="0"/>
                      </a:rPr>
                      <m:t>=</m:t>
                    </m:r>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rPr>
                      <m:t>)</m:t>
                    </m:r>
                  </m:oMath>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e>
                      </m:d>
                      <m:r>
                        <a:rPr lang="en-AU" sz="1800" b="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𝑃</m:t>
                          </m:r>
                          <m:r>
                            <a:rPr lang="en-AU" sz="1800" i="1">
                              <a:latin typeface="Cambria Math" panose="02040503050406030204" pitchFamily="18" charset="0"/>
                            </a:rPr>
                            <m:t>(</m:t>
                          </m:r>
                          <m:r>
                            <a:rPr lang="en-AU" sz="1800" i="1">
                              <a:latin typeface="Cambria Math" panose="02040503050406030204" pitchFamily="18" charset="0"/>
                            </a:rPr>
                            <m:t>𝐴</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𝐵</m:t>
                          </m:r>
                          <m:r>
                            <a:rPr lang="en-AU" sz="1800" i="1">
                              <a:latin typeface="Cambria Math" panose="02040503050406030204" pitchFamily="18" charset="0"/>
                              <a:ea typeface="Cambria Math" panose="02040503050406030204" pitchFamily="18" charset="0"/>
                            </a:rPr>
                            <m:t>)</m:t>
                          </m:r>
                        </m:num>
                        <m:den>
                          <m:r>
                            <a:rPr lang="en-AU" sz="1800" i="1">
                              <a:latin typeface="Cambria Math" panose="02040503050406030204" pitchFamily="18" charset="0"/>
                            </a:rPr>
                            <m:t>𝑃</m:t>
                          </m:r>
                          <m:r>
                            <a:rPr lang="en-AU" sz="1800" i="1">
                              <a:latin typeface="Cambria Math" panose="02040503050406030204" pitchFamily="18" charset="0"/>
                            </a:rPr>
                            <m:t>(</m:t>
                          </m:r>
                          <m:r>
                            <a:rPr lang="en-AU" sz="1800" i="1">
                              <a:latin typeface="Cambria Math" panose="02040503050406030204" pitchFamily="18" charset="0"/>
                            </a:rPr>
                            <m:t>𝐵</m:t>
                          </m:r>
                          <m:r>
                            <a:rPr lang="en-AU" sz="1800" i="1">
                              <a:latin typeface="Cambria Math" panose="02040503050406030204" pitchFamily="18" charset="0"/>
                            </a:rPr>
                            <m:t>)</m:t>
                          </m:r>
                        </m:den>
                      </m:f>
                    </m:oMath>
                  </m:oMathPara>
                </a14:m>
                <a:endParaRPr lang="en-AU" sz="1800" dirty="0"/>
              </a:p>
              <a:p>
                <a:pPr>
                  <a:lnSpc>
                    <a:spcPct val="2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e>
                      </m:d>
                      <m:r>
                        <a:rPr lang="en-AU" sz="1800" b="0" i="1" smtClean="0">
                          <a:latin typeface="Cambria Math" panose="02040503050406030204" pitchFamily="18" charset="0"/>
                        </a:rPr>
                        <m:t>×</m:t>
                      </m:r>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𝐵</m:t>
                          </m:r>
                        </m:e>
                      </m:d>
                      <m:r>
                        <a:rPr lang="en-AU" sz="1800" b="0" i="1" smtClean="0">
                          <a:latin typeface="Cambria Math" panose="02040503050406030204" pitchFamily="18" charset="0"/>
                        </a:rPr>
                        <m:t>=</m:t>
                      </m:r>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m:t>
                      </m:r>
                      <m:r>
                        <a:rPr lang="en-AU" sz="1800" b="0" i="1" smtClean="0">
                          <a:latin typeface="Cambria Math" panose="02040503050406030204" pitchFamily="18" charset="0"/>
                          <a:ea typeface="Cambria Math" panose="02040503050406030204" pitchFamily="18" charset="0"/>
                        </a:rPr>
                        <m:t>)</m:t>
                      </m:r>
                    </m:oMath>
                  </m:oMathPara>
                </a14:m>
                <a:endParaRPr lang="en-AU" sz="1800" dirty="0"/>
              </a:p>
              <a:p>
                <a:endParaRPr lang="en-AU" sz="1800" dirty="0"/>
              </a:p>
            </p:txBody>
          </p:sp>
        </mc:Choice>
        <mc:Fallback xmlns="">
          <p:sp>
            <p:nvSpPr>
              <p:cNvPr id="9" name="Text Placeholder 4">
                <a:extLst>
                  <a:ext uri="{FF2B5EF4-FFF2-40B4-BE49-F238E27FC236}">
                    <a16:creationId xmlns:a16="http://schemas.microsoft.com/office/drawing/2014/main" id="{CBF3333B-D989-9071-C1B6-A3DCD9EA80EE}"/>
                  </a:ext>
                </a:extLst>
              </p:cNvPr>
              <p:cNvSpPr txBox="1">
                <a:spLocks noRot="1" noChangeAspect="1" noMove="1" noResize="1" noEditPoints="1" noAdjustHandles="1" noChangeArrowheads="1" noChangeShapeType="1" noTextEdit="1"/>
              </p:cNvSpPr>
              <p:nvPr/>
            </p:nvSpPr>
            <p:spPr>
              <a:xfrm>
                <a:off x="359999" y="2662170"/>
                <a:ext cx="4900259" cy="3574606"/>
              </a:xfrm>
              <a:prstGeom prst="rect">
                <a:avLst/>
              </a:prstGeom>
              <a:blipFill>
                <a:blip r:embed="rId4"/>
                <a:stretch>
                  <a:fillRect l="-2842"/>
                </a:stretch>
              </a:blipFill>
            </p:spPr>
            <p:txBody>
              <a:bodyPr/>
              <a:lstStyle/>
              <a:p>
                <a:r>
                  <a:rPr lang="en-US">
                    <a:noFill/>
                  </a:rPr>
                  <a:t> </a:t>
                </a:r>
              </a:p>
            </p:txBody>
          </p:sp>
        </mc:Fallback>
      </mc:AlternateContent>
      <p:sp>
        <p:nvSpPr>
          <p:cNvPr id="10" name="Rounded Rectangular Callout 9">
            <a:extLst>
              <a:ext uri="{FF2B5EF4-FFF2-40B4-BE49-F238E27FC236}">
                <a16:creationId xmlns:a16="http://schemas.microsoft.com/office/drawing/2014/main" id="{994F357D-7418-5326-B31F-AF05F72A6144}"/>
              </a:ext>
            </a:extLst>
          </p:cNvPr>
          <p:cNvSpPr/>
          <p:nvPr/>
        </p:nvSpPr>
        <p:spPr>
          <a:xfrm>
            <a:off x="4167313" y="3238959"/>
            <a:ext cx="1715590" cy="729003"/>
          </a:xfrm>
          <a:prstGeom prst="wedgeRoundRectCallout">
            <a:avLst>
              <a:gd name="adj1" fmla="val -76948"/>
              <a:gd name="adj2" fmla="val 88783"/>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Ins="90000" rtlCol="0" anchor="ctr"/>
          <a:lstStyle/>
          <a:p>
            <a:r>
              <a:rPr lang="en-AU" sz="1800" dirty="0"/>
              <a:t>How do we know this?</a:t>
            </a:r>
            <a:endParaRPr lang="en-AU" sz="1800" dirty="0">
              <a:cs typeface="Arial"/>
            </a:endParaRPr>
          </a:p>
        </p:txBody>
      </p:sp>
      <p:cxnSp>
        <p:nvCxnSpPr>
          <p:cNvPr id="11" name="Straight Connector 10">
            <a:extLst>
              <a:ext uri="{FF2B5EF4-FFF2-40B4-BE49-F238E27FC236}">
                <a16:creationId xmlns:a16="http://schemas.microsoft.com/office/drawing/2014/main" id="{DAB4F1FF-C567-8C90-8339-F49CB6341B40}"/>
              </a:ext>
              <a:ext uri="{C183D7F6-B498-43B3-948B-1728B52AA6E4}">
                <adec:decorative xmlns:adec="http://schemas.microsoft.com/office/drawing/2017/decorative" val="1"/>
              </a:ext>
            </a:extLst>
          </p:cNvPr>
          <p:cNvCxnSpPr/>
          <p:nvPr/>
        </p:nvCxnSpPr>
        <p:spPr>
          <a:xfrm>
            <a:off x="6096000" y="2841528"/>
            <a:ext cx="0" cy="360000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 Placeholder 4">
                <a:extLst>
                  <a:ext uri="{FF2B5EF4-FFF2-40B4-BE49-F238E27FC236}">
                    <a16:creationId xmlns:a16="http://schemas.microsoft.com/office/drawing/2014/main" id="{09DE6D93-680E-C035-21E4-0D24A95D1492}"/>
                  </a:ext>
                </a:extLst>
              </p:cNvPr>
              <p:cNvSpPr txBox="1">
                <a:spLocks/>
              </p:cNvSpPr>
              <p:nvPr/>
            </p:nvSpPr>
            <p:spPr>
              <a:xfrm>
                <a:off x="6544330" y="2662170"/>
                <a:ext cx="4900259" cy="357460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𝐵</m:t>
                          </m:r>
                        </m:e>
                      </m:d>
                      <m:r>
                        <a:rPr lang="en-AU" sz="1800" b="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𝑃</m:t>
                          </m:r>
                          <m:r>
                            <a:rPr lang="en-AU" sz="1800" i="1">
                              <a:latin typeface="Cambria Math" panose="02040503050406030204" pitchFamily="18" charset="0"/>
                            </a:rPr>
                            <m:t>(</m:t>
                          </m:r>
                          <m:r>
                            <a:rPr lang="en-AU" sz="1800" i="1">
                              <a:latin typeface="Cambria Math" panose="02040503050406030204" pitchFamily="18" charset="0"/>
                            </a:rPr>
                            <m:t>𝐴</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𝐵</m:t>
                          </m:r>
                          <m:r>
                            <a:rPr lang="en-AU" sz="1800" i="1">
                              <a:latin typeface="Cambria Math" panose="02040503050406030204" pitchFamily="18" charset="0"/>
                              <a:ea typeface="Cambria Math" panose="02040503050406030204" pitchFamily="18" charset="0"/>
                            </a:rPr>
                            <m:t>)</m:t>
                          </m:r>
                        </m:num>
                        <m:den>
                          <m:r>
                            <a:rPr lang="en-AU" sz="1800" i="1">
                              <a:latin typeface="Cambria Math" panose="02040503050406030204" pitchFamily="18" charset="0"/>
                            </a:rPr>
                            <m:t>𝑃</m:t>
                          </m:r>
                          <m:r>
                            <a:rPr lang="en-AU" sz="1800" i="1">
                              <a:latin typeface="Cambria Math" panose="02040503050406030204" pitchFamily="18" charset="0"/>
                            </a:rPr>
                            <m:t>(</m:t>
                          </m:r>
                          <m:r>
                            <a:rPr lang="en-AU" sz="1800" b="0" i="1" smtClean="0">
                              <a:latin typeface="Cambria Math" panose="02040503050406030204" pitchFamily="18" charset="0"/>
                            </a:rPr>
                            <m:t>𝐴</m:t>
                          </m:r>
                          <m:r>
                            <a:rPr lang="en-AU" sz="1800" i="1">
                              <a:latin typeface="Cambria Math" panose="02040503050406030204" pitchFamily="18" charset="0"/>
                            </a:rPr>
                            <m:t>)</m:t>
                          </m:r>
                        </m:den>
                      </m:f>
                    </m:oMath>
                  </m:oMathPara>
                </a14:m>
                <a:endParaRPr lang="en-AU" sz="18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𝐴</m:t>
                          </m:r>
                          <m:r>
                            <a:rPr lang="en-AU" sz="1800" b="0" i="1" smtClean="0">
                              <a:latin typeface="Cambria Math" panose="02040503050406030204" pitchFamily="18" charset="0"/>
                              <a:ea typeface="Cambria Math" panose="02040503050406030204" pitchFamily="18" charset="0"/>
                            </a:rPr>
                            <m:t>)</m:t>
                          </m:r>
                        </m:num>
                        <m:den>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rPr>
                            <m:t>)</m:t>
                          </m:r>
                        </m:den>
                      </m:f>
                    </m:oMath>
                  </m:oMathPara>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𝐵</m:t>
                          </m:r>
                        </m:e>
                      </m:d>
                      <m:r>
                        <a:rPr lang="en-AU" sz="1800" b="0" i="1" smtClean="0">
                          <a:latin typeface="Cambria Math" panose="02040503050406030204" pitchFamily="18" charset="0"/>
                        </a:rPr>
                        <m:t>=</m:t>
                      </m:r>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ea typeface="Cambria Math" panose="02040503050406030204" pitchFamily="18" charset="0"/>
                        </a:rPr>
                        <m:t>)</m:t>
                      </m:r>
                    </m:oMath>
                  </m:oMathPara>
                </a14:m>
                <a:endParaRPr lang="en-AU" sz="1800" dirty="0"/>
              </a:p>
              <a:p>
                <a14:m>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𝐵</m:t>
                        </m:r>
                      </m:e>
                      <m:e>
                        <m:r>
                          <a:rPr lang="en-AU" sz="1800" b="0" i="1" smtClean="0">
                            <a:latin typeface="Cambria Math" panose="02040503050406030204" pitchFamily="18" charset="0"/>
                          </a:rPr>
                          <m:t>𝐴</m:t>
                        </m:r>
                      </m:e>
                    </m:d>
                    <m:r>
                      <a:rPr lang="en-AU" sz="1800" b="0" i="1" smtClean="0">
                        <a:latin typeface="Cambria Math" panose="02040503050406030204" pitchFamily="18" charset="0"/>
                      </a:rPr>
                      <m:t>=</m:t>
                    </m:r>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oMath>
                </a14:m>
                <a:r>
                  <a:rPr lang="en-AU" sz="1800" dirty="0"/>
                  <a:t> is also true. </a:t>
                </a:r>
              </a:p>
              <a:p>
                <a:endParaRPr lang="en-AU" sz="1800" dirty="0"/>
              </a:p>
            </p:txBody>
          </p:sp>
        </mc:Choice>
        <mc:Fallback xmlns="">
          <p:sp>
            <p:nvSpPr>
              <p:cNvPr id="12" name="Text Placeholder 4">
                <a:extLst>
                  <a:ext uri="{FF2B5EF4-FFF2-40B4-BE49-F238E27FC236}">
                    <a16:creationId xmlns:a16="http://schemas.microsoft.com/office/drawing/2014/main" id="{09DE6D93-680E-C035-21E4-0D24A95D1492}"/>
                  </a:ext>
                </a:extLst>
              </p:cNvPr>
              <p:cNvSpPr txBox="1">
                <a:spLocks noRot="1" noChangeAspect="1" noMove="1" noResize="1" noEditPoints="1" noAdjustHandles="1" noChangeArrowheads="1" noChangeShapeType="1" noTextEdit="1"/>
              </p:cNvSpPr>
              <p:nvPr/>
            </p:nvSpPr>
            <p:spPr>
              <a:xfrm>
                <a:off x="6544330" y="2662170"/>
                <a:ext cx="4900259" cy="3574606"/>
              </a:xfrm>
              <a:prstGeom prst="rect">
                <a:avLst/>
              </a:prstGeom>
              <a:blipFill>
                <a:blip r:embed="rId5"/>
                <a:stretch>
                  <a:fillRect l="-15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ular Callout 12">
                <a:extLst>
                  <a:ext uri="{FF2B5EF4-FFF2-40B4-BE49-F238E27FC236}">
                    <a16:creationId xmlns:a16="http://schemas.microsoft.com/office/drawing/2014/main" id="{9FB2C3C2-BD1F-7B3B-2B62-DC45EC06E1CD}"/>
                  </a:ext>
                </a:extLst>
              </p:cNvPr>
              <p:cNvSpPr/>
              <p:nvPr/>
            </p:nvSpPr>
            <p:spPr>
              <a:xfrm>
                <a:off x="9213582" y="1894902"/>
                <a:ext cx="1792270" cy="1206472"/>
              </a:xfrm>
              <a:prstGeom prst="wedgeRoundRectCallout">
                <a:avLst>
                  <a:gd name="adj1" fmla="val -80636"/>
                  <a:gd name="adj2" fmla="val 66867"/>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Ins="90000" rtlCol="0" anchor="ctr"/>
              <a:lstStyle/>
              <a:p>
                <a:r>
                  <a:rPr lang="en-AU" sz="1800" dirty="0"/>
                  <a:t>Why was </a:t>
                </a:r>
                <a14:m>
                  <m:oMath xmlns:m="http://schemas.openxmlformats.org/officeDocument/2006/math">
                    <m:r>
                      <a:rPr lang="en-AU" sz="1800" i="1">
                        <a:latin typeface="Cambria Math" panose="02040503050406030204" pitchFamily="18" charset="0"/>
                      </a:rPr>
                      <m:t>𝑃</m:t>
                    </m:r>
                    <m:r>
                      <a:rPr lang="en-AU" sz="1800" i="1">
                        <a:latin typeface="Cambria Math" panose="02040503050406030204" pitchFamily="18" charset="0"/>
                      </a:rPr>
                      <m:t>(</m:t>
                    </m:r>
                    <m:r>
                      <a:rPr lang="en-AU" sz="1800" i="1">
                        <a:latin typeface="Cambria Math" panose="02040503050406030204" pitchFamily="18" charset="0"/>
                      </a:rPr>
                      <m:t>𝐴</m:t>
                    </m:r>
                    <m:r>
                      <a:rPr lang="en-AU" sz="1800" i="1">
                        <a:latin typeface="Cambria Math" panose="02040503050406030204" pitchFamily="18" charset="0"/>
                      </a:rPr>
                      <m:t>)</m:t>
                    </m:r>
                  </m:oMath>
                </a14:m>
                <a:r>
                  <a:rPr lang="en-AU" sz="1800" dirty="0">
                    <a:cs typeface="Arial"/>
                  </a:rPr>
                  <a:t> moved to the denominator?</a:t>
                </a:r>
              </a:p>
            </p:txBody>
          </p:sp>
        </mc:Choice>
        <mc:Fallback xmlns="">
          <p:sp>
            <p:nvSpPr>
              <p:cNvPr id="13" name="Rounded Rectangular Callout 12">
                <a:extLst>
                  <a:ext uri="{FF2B5EF4-FFF2-40B4-BE49-F238E27FC236}">
                    <a16:creationId xmlns:a16="http://schemas.microsoft.com/office/drawing/2014/main" id="{9FB2C3C2-BD1F-7B3B-2B62-DC45EC06E1CD}"/>
                  </a:ext>
                </a:extLst>
              </p:cNvPr>
              <p:cNvSpPr>
                <a:spLocks noRot="1" noChangeAspect="1" noMove="1" noResize="1" noEditPoints="1" noAdjustHandles="1" noChangeArrowheads="1" noChangeShapeType="1" noTextEdit="1"/>
              </p:cNvSpPr>
              <p:nvPr/>
            </p:nvSpPr>
            <p:spPr>
              <a:xfrm>
                <a:off x="9213582" y="1894902"/>
                <a:ext cx="1792270" cy="1206472"/>
              </a:xfrm>
              <a:prstGeom prst="wedgeRoundRectCallout">
                <a:avLst>
                  <a:gd name="adj1" fmla="val -80636"/>
                  <a:gd name="adj2" fmla="val 66867"/>
                  <a:gd name="adj3" fmla="val 16667"/>
                </a:avLst>
              </a:prstGeom>
              <a:blipFill>
                <a:blip r:embed="rId6"/>
                <a:stretch>
                  <a:fillRect/>
                </a:stretch>
              </a:blipFill>
              <a:ln>
                <a:noFill/>
              </a:ln>
            </p:spPr>
            <p:txBody>
              <a:bodyPr/>
              <a:lstStyle/>
              <a:p>
                <a:r>
                  <a:rPr lang="en-US">
                    <a:noFill/>
                  </a:rPr>
                  <a:t> </a:t>
                </a:r>
              </a:p>
            </p:txBody>
          </p:sp>
        </mc:Fallback>
      </mc:AlternateContent>
      <p:sp>
        <p:nvSpPr>
          <p:cNvPr id="14" name="Rounded Rectangular Callout 13">
            <a:extLst>
              <a:ext uri="{FF2B5EF4-FFF2-40B4-BE49-F238E27FC236}">
                <a16:creationId xmlns:a16="http://schemas.microsoft.com/office/drawing/2014/main" id="{48B9EB97-BDAC-6877-B599-A1C0A08A5346}"/>
              </a:ext>
            </a:extLst>
          </p:cNvPr>
          <p:cNvSpPr/>
          <p:nvPr/>
        </p:nvSpPr>
        <p:spPr>
          <a:xfrm>
            <a:off x="9559884" y="3817447"/>
            <a:ext cx="2140030" cy="1206472"/>
          </a:xfrm>
          <a:prstGeom prst="wedgeRoundRectCallout">
            <a:avLst>
              <a:gd name="adj1" fmla="val -111524"/>
              <a:gd name="adj2" fmla="val 37646"/>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Ins="90000" rtlCol="0" anchor="ctr"/>
          <a:lstStyle/>
          <a:p>
            <a:r>
              <a:rPr lang="en-AU" sz="1800" dirty="0"/>
              <a:t>What happened between these 2 lines of working</a:t>
            </a:r>
            <a:r>
              <a:rPr lang="en-AU" sz="1800" dirty="0">
                <a:cs typeface="Arial"/>
              </a:rPr>
              <a:t>?</a:t>
            </a:r>
          </a:p>
        </p:txBody>
      </p:sp>
      <p:sp>
        <p:nvSpPr>
          <p:cNvPr id="2" name="Slide Number Placeholder 1">
            <a:extLst>
              <a:ext uri="{FF2B5EF4-FFF2-40B4-BE49-F238E27FC236}">
                <a16:creationId xmlns:a16="http://schemas.microsoft.com/office/drawing/2014/main" id="{D30EB985-F002-1A66-02D6-F700B87654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417061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B7C09-35BF-C90D-8BFA-E28E44A6684A}"/>
              </a:ext>
            </a:extLst>
          </p:cNvPr>
          <p:cNvSpPr>
            <a:spLocks noGrp="1"/>
          </p:cNvSpPr>
          <p:nvPr>
            <p:ph type="title"/>
          </p:nvPr>
        </p:nvSpPr>
        <p:spPr/>
        <p:txBody>
          <a:bodyPr/>
          <a:lstStyle/>
          <a:p>
            <a:r>
              <a:rPr lang="en-AU" dirty="0"/>
              <a:t>Independent events tests (2)</a:t>
            </a:r>
          </a:p>
        </p:txBody>
      </p:sp>
      <p:sp>
        <p:nvSpPr>
          <p:cNvPr id="4" name="Text Placeholder 3">
            <a:extLst>
              <a:ext uri="{FF2B5EF4-FFF2-40B4-BE49-F238E27FC236}">
                <a16:creationId xmlns:a16="http://schemas.microsoft.com/office/drawing/2014/main" id="{B3D35F1F-454E-082E-FA83-18C4753EB3D2}"/>
              </a:ext>
            </a:extLst>
          </p:cNvPr>
          <p:cNvSpPr>
            <a:spLocks noGrp="1"/>
          </p:cNvSpPr>
          <p:nvPr>
            <p:ph type="body" sz="quarter" idx="18"/>
          </p:nvPr>
        </p:nvSpPr>
        <p:spPr/>
        <p:txBody>
          <a:bodyPr/>
          <a:lstStyle/>
          <a:p>
            <a:r>
              <a:rPr lang="en-AU" dirty="0"/>
              <a:t>Algebraic proof</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EF35412-FD02-482F-E349-EA2968D7C8AA}"/>
                  </a:ext>
                </a:extLst>
              </p:cNvPr>
              <p:cNvSpPr>
                <a:spLocks noGrp="1"/>
              </p:cNvSpPr>
              <p:nvPr>
                <p:ph type="body" sz="quarter" idx="17"/>
              </p:nvPr>
            </p:nvSpPr>
            <p:spPr>
              <a:xfrm>
                <a:off x="360001" y="1567086"/>
                <a:ext cx="8591976" cy="596011"/>
              </a:xfrm>
              <a:prstGeom prst="roundRect">
                <a:avLst/>
              </a:prstGeom>
            </p:spPr>
            <p:style>
              <a:lnRef idx="3">
                <a:schemeClr val="lt1"/>
              </a:lnRef>
              <a:fillRef idx="1">
                <a:schemeClr val="accent6"/>
              </a:fillRef>
              <a:effectRef idx="1">
                <a:schemeClr val="accent6"/>
              </a:effectRef>
              <a:fontRef idx="minor">
                <a:schemeClr val="lt1"/>
              </a:fontRef>
            </p:style>
            <p:txBody>
              <a:bodyPr lIns="180000"/>
              <a:lstStyle/>
              <a:p>
                <a:r>
                  <a:rPr lang="en-AU" sz="1800" dirty="0">
                    <a:solidFill>
                      <a:schemeClr val="tx1"/>
                    </a:solidFill>
                  </a:rPr>
                  <a:t>Prove that if two events, </a:t>
                </a:r>
                <a14:m>
                  <m:oMath xmlns:m="http://schemas.openxmlformats.org/officeDocument/2006/math">
                    <m:r>
                      <a:rPr lang="en-AU" sz="1800" b="0" i="1" smtClean="0">
                        <a:solidFill>
                          <a:schemeClr val="tx1"/>
                        </a:solidFill>
                        <a:latin typeface="Cambria Math" panose="02040503050406030204" pitchFamily="18" charset="0"/>
                      </a:rPr>
                      <m:t>𝐴</m:t>
                    </m:r>
                  </m:oMath>
                </a14:m>
                <a:r>
                  <a:rPr lang="en-AU" sz="1800" dirty="0">
                    <a:solidFill>
                      <a:schemeClr val="tx1"/>
                    </a:solidFill>
                  </a:rPr>
                  <a:t> and </a:t>
                </a:r>
                <a14:m>
                  <m:oMath xmlns:m="http://schemas.openxmlformats.org/officeDocument/2006/math">
                    <m:r>
                      <a:rPr lang="en-AU" sz="1800" b="0" i="1" smtClean="0">
                        <a:solidFill>
                          <a:schemeClr val="tx1"/>
                        </a:solidFill>
                        <a:latin typeface="Cambria Math" panose="02040503050406030204" pitchFamily="18" charset="0"/>
                      </a:rPr>
                      <m:t>𝐵</m:t>
                    </m:r>
                  </m:oMath>
                </a14:m>
                <a:r>
                  <a:rPr lang="en-AU" sz="1800" dirty="0">
                    <a:solidFill>
                      <a:schemeClr val="tx1"/>
                    </a:solidFill>
                  </a:rPr>
                  <a:t>, are independent, then </a:t>
                </a:r>
                <a14:m>
                  <m:oMath xmlns:m="http://schemas.openxmlformats.org/officeDocument/2006/math">
                    <m:r>
                      <a:rPr lang="en-AU" sz="1800" b="0" i="1" smtClean="0">
                        <a:solidFill>
                          <a:schemeClr val="tx1"/>
                        </a:solidFill>
                        <a:latin typeface="Cambria Math" panose="02040503050406030204" pitchFamily="18" charset="0"/>
                      </a:rPr>
                      <m:t>𝑃</m:t>
                    </m:r>
                    <m:d>
                      <m:dPr>
                        <m:ctrlPr>
                          <a:rPr lang="en-AU" sz="1800" b="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𝐴</m:t>
                        </m:r>
                        <m:r>
                          <a:rPr lang="en-AU" sz="1800" b="0" i="1" smtClean="0">
                            <a:solidFill>
                              <a:schemeClr val="tx1"/>
                            </a:solidFill>
                            <a:latin typeface="Cambria Math" panose="02040503050406030204" pitchFamily="18" charset="0"/>
                            <a:ea typeface="Cambria Math" panose="02040503050406030204" pitchFamily="18" charset="0"/>
                          </a:rPr>
                          <m:t>∩</m:t>
                        </m:r>
                        <m:r>
                          <a:rPr lang="en-AU" sz="1800" b="0" i="1" smtClean="0">
                            <a:solidFill>
                              <a:schemeClr val="tx1"/>
                            </a:solidFill>
                            <a:latin typeface="Cambria Math" panose="02040503050406030204" pitchFamily="18" charset="0"/>
                            <a:ea typeface="Cambria Math" panose="02040503050406030204" pitchFamily="18" charset="0"/>
                          </a:rPr>
                          <m:t>𝐵</m:t>
                        </m:r>
                      </m:e>
                    </m:d>
                    <m:r>
                      <a:rPr lang="en-AU" sz="1800" b="0" i="1" smtClean="0">
                        <a:solidFill>
                          <a:schemeClr val="tx1"/>
                        </a:solidFill>
                        <a:latin typeface="Cambria Math" panose="02040503050406030204" pitchFamily="18" charset="0"/>
                        <a:ea typeface="Cambria Math" panose="02040503050406030204" pitchFamily="18" charset="0"/>
                      </a:rPr>
                      <m:t>=</m:t>
                    </m:r>
                    <m:r>
                      <a:rPr lang="en-AU" sz="1800" b="0" i="1" smtClean="0">
                        <a:solidFill>
                          <a:schemeClr val="tx1"/>
                        </a:solidFill>
                        <a:latin typeface="Cambria Math" panose="02040503050406030204" pitchFamily="18" charset="0"/>
                        <a:ea typeface="Cambria Math" panose="02040503050406030204" pitchFamily="18" charset="0"/>
                      </a:rPr>
                      <m:t>𝑃</m:t>
                    </m:r>
                    <m:d>
                      <m:dPr>
                        <m:ctrlPr>
                          <a:rPr lang="en-AU" sz="1800" b="0" i="1" smtClean="0">
                            <a:solidFill>
                              <a:schemeClr val="tx1"/>
                            </a:solidFill>
                            <a:latin typeface="Cambria Math" panose="02040503050406030204" pitchFamily="18" charset="0"/>
                            <a:ea typeface="Cambria Math" panose="02040503050406030204" pitchFamily="18" charset="0"/>
                          </a:rPr>
                        </m:ctrlPr>
                      </m:dPr>
                      <m:e>
                        <m:r>
                          <a:rPr lang="en-AU" sz="1800" b="0" i="1" smtClean="0">
                            <a:solidFill>
                              <a:schemeClr val="tx1"/>
                            </a:solidFill>
                            <a:latin typeface="Cambria Math" panose="02040503050406030204" pitchFamily="18" charset="0"/>
                            <a:ea typeface="Cambria Math" panose="02040503050406030204" pitchFamily="18" charset="0"/>
                          </a:rPr>
                          <m:t>𝐴</m:t>
                        </m:r>
                      </m:e>
                    </m:d>
                    <m:r>
                      <a:rPr lang="en-AU" sz="1800" b="0" i="1" smtClean="0">
                        <a:solidFill>
                          <a:schemeClr val="tx1"/>
                        </a:solidFill>
                        <a:latin typeface="Cambria Math" panose="02040503050406030204" pitchFamily="18" charset="0"/>
                        <a:ea typeface="Cambria Math" panose="02040503050406030204" pitchFamily="18" charset="0"/>
                      </a:rPr>
                      <m:t>×</m:t>
                    </m:r>
                    <m:r>
                      <a:rPr lang="en-AU" sz="1800" b="0" i="1" smtClean="0">
                        <a:solidFill>
                          <a:schemeClr val="tx1"/>
                        </a:solidFill>
                        <a:latin typeface="Cambria Math" panose="02040503050406030204" pitchFamily="18" charset="0"/>
                        <a:ea typeface="Cambria Math" panose="02040503050406030204" pitchFamily="18" charset="0"/>
                      </a:rPr>
                      <m:t>𝑃</m:t>
                    </m:r>
                    <m:r>
                      <a:rPr lang="en-AU" sz="1800" b="0" i="1" smtClean="0">
                        <a:solidFill>
                          <a:schemeClr val="tx1"/>
                        </a:solidFill>
                        <a:latin typeface="Cambria Math" panose="02040503050406030204" pitchFamily="18" charset="0"/>
                        <a:ea typeface="Cambria Math" panose="02040503050406030204" pitchFamily="18" charset="0"/>
                      </a:rPr>
                      <m:t>(</m:t>
                    </m:r>
                    <m:r>
                      <a:rPr lang="en-AU" sz="1800" b="0" i="1" smtClean="0">
                        <a:solidFill>
                          <a:schemeClr val="tx1"/>
                        </a:solidFill>
                        <a:latin typeface="Cambria Math" panose="02040503050406030204" pitchFamily="18" charset="0"/>
                        <a:ea typeface="Cambria Math" panose="02040503050406030204" pitchFamily="18" charset="0"/>
                      </a:rPr>
                      <m:t>𝐵</m:t>
                    </m:r>
                    <m:r>
                      <a:rPr lang="en-AU" sz="1800" b="0" i="0" smtClean="0">
                        <a:solidFill>
                          <a:schemeClr val="tx1"/>
                        </a:solidFill>
                        <a:latin typeface="Cambria Math" panose="02040503050406030204" pitchFamily="18" charset="0"/>
                        <a:ea typeface="Cambria Math" panose="02040503050406030204" pitchFamily="18" charset="0"/>
                      </a:rPr>
                      <m:t>)</m:t>
                    </m:r>
                  </m:oMath>
                </a14:m>
                <a:endParaRPr lang="en-AU" sz="1800" b="0" dirty="0">
                  <a:solidFill>
                    <a:schemeClr val="tx1"/>
                  </a:solidFill>
                  <a:ea typeface="Cambria Math" panose="02040503050406030204" pitchFamily="18" charset="0"/>
                </a:endParaRPr>
              </a:p>
            </p:txBody>
          </p:sp>
        </mc:Choice>
        <mc:Fallback xmlns="">
          <p:sp>
            <p:nvSpPr>
              <p:cNvPr id="5" name="Text Placeholder 4">
                <a:extLst>
                  <a:ext uri="{FF2B5EF4-FFF2-40B4-BE49-F238E27FC236}">
                    <a16:creationId xmlns:a16="http://schemas.microsoft.com/office/drawing/2014/main" id="{3EF35412-FD02-482F-E349-EA2968D7C8AA}"/>
                  </a:ext>
                </a:extLst>
              </p:cNvPr>
              <p:cNvSpPr>
                <a:spLocks noGrp="1" noRot="1" noChangeAspect="1" noMove="1" noResize="1" noEditPoints="1" noAdjustHandles="1" noChangeArrowheads="1" noChangeShapeType="1" noTextEdit="1"/>
              </p:cNvSpPr>
              <p:nvPr>
                <p:ph type="body" sz="quarter" idx="17"/>
              </p:nvPr>
            </p:nvSpPr>
            <p:spPr>
              <a:xfrm>
                <a:off x="360001" y="1567086"/>
                <a:ext cx="8591976" cy="596011"/>
              </a:xfrm>
              <a:prstGeom prst="round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8B06AAE5-7C46-3DC7-4498-ABB3DF8CC20C}"/>
                  </a:ext>
                </a:extLst>
              </p:cNvPr>
              <p:cNvSpPr txBox="1">
                <a:spLocks/>
              </p:cNvSpPr>
              <p:nvPr/>
            </p:nvSpPr>
            <p:spPr>
              <a:xfrm>
                <a:off x="354000" y="2437648"/>
                <a:ext cx="5417535" cy="412843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We know that </a:t>
                </a:r>
                <a14:m>
                  <m:oMath xmlns:m="http://schemas.openxmlformats.org/officeDocument/2006/math">
                    <m:r>
                      <a:rPr lang="en-AU" sz="1800" b="0" i="1" smtClean="0">
                        <a:latin typeface="Cambria Math" panose="02040503050406030204" pitchFamily="18" charset="0"/>
                      </a:rPr>
                      <m:t>𝐴</m:t>
                    </m:r>
                  </m:oMath>
                </a14:m>
                <a:r>
                  <a:rPr lang="en-AU" sz="1800" dirty="0">
                    <a:ea typeface="Cambria Math" panose="02040503050406030204" pitchFamily="18" charset="0"/>
                  </a:rPr>
                  <a:t> and </a:t>
                </a:r>
                <a14:m>
                  <m:oMath xmlns:m="http://schemas.openxmlformats.org/officeDocument/2006/math">
                    <m:r>
                      <a:rPr lang="en-AU" sz="1800" b="0" i="1" smtClean="0">
                        <a:latin typeface="Cambria Math" panose="02040503050406030204" pitchFamily="18" charset="0"/>
                        <a:ea typeface="Cambria Math" panose="02040503050406030204" pitchFamily="18" charset="0"/>
                      </a:rPr>
                      <m:t>𝐵</m:t>
                    </m:r>
                  </m:oMath>
                </a14:m>
                <a:r>
                  <a:rPr lang="en-AU" sz="1800" dirty="0">
                    <a:ea typeface="Cambria Math" panose="02040503050406030204" pitchFamily="18" charset="0"/>
                  </a:rPr>
                  <a:t> are independent.</a:t>
                </a: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m:t>
                      </m:r>
                      <m:r>
                        <a:rPr lang="en-AU" sz="1800" i="1">
                          <a:latin typeface="Cambria Math" panose="02040503050406030204" pitchFamily="18" charset="0"/>
                        </a:rPr>
                        <m:t>𝑃</m:t>
                      </m:r>
                      <m:d>
                        <m:dPr>
                          <m:ctrlPr>
                            <a:rPr lang="en-AU" sz="1800" i="1">
                              <a:latin typeface="Cambria Math" panose="02040503050406030204" pitchFamily="18" charset="0"/>
                            </a:rPr>
                          </m:ctrlPr>
                        </m:dPr>
                        <m:e>
                          <m:r>
                            <a:rPr lang="en-AU" sz="1800" i="1">
                              <a:latin typeface="Cambria Math" panose="02040503050406030204" pitchFamily="18" charset="0"/>
                            </a:rPr>
                            <m:t>𝐴</m:t>
                          </m:r>
                        </m:e>
                        <m:e>
                          <m:r>
                            <a:rPr lang="en-AU" sz="1800" i="1">
                              <a:latin typeface="Cambria Math" panose="02040503050406030204" pitchFamily="18" charset="0"/>
                            </a:rPr>
                            <m:t>𝐵</m:t>
                          </m:r>
                        </m:e>
                      </m:d>
                      <m:r>
                        <a:rPr lang="en-AU" sz="1800" i="1">
                          <a:latin typeface="Cambria Math" panose="02040503050406030204" pitchFamily="18" charset="0"/>
                        </a:rPr>
                        <m:t>=</m:t>
                      </m:r>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rPr>
                        <m:t>)</m:t>
                      </m:r>
                    </m:oMath>
                  </m:oMathPara>
                </a14:m>
                <a:endParaRPr lang="en-AU" sz="1800" dirty="0"/>
              </a:p>
              <a:p>
                <a:r>
                  <a:rPr lang="en-AU" sz="1800" dirty="0"/>
                  <a:t>Using the formula for conditional probability</a:t>
                </a:r>
              </a:p>
              <a:p>
                <a:pPr/>
                <a14:m>
                  <m:oMathPara xmlns:m="http://schemas.openxmlformats.org/officeDocument/2006/math">
                    <m:oMathParaPr>
                      <m:jc m:val="left"/>
                    </m:oMathParaPr>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𝑃</m:t>
                          </m:r>
                          <m:r>
                            <a:rPr lang="en-AU" sz="1800" i="1">
                              <a:latin typeface="Cambria Math" panose="02040503050406030204" pitchFamily="18" charset="0"/>
                            </a:rPr>
                            <m:t>(</m:t>
                          </m:r>
                          <m:r>
                            <a:rPr lang="en-AU" sz="1800" i="1">
                              <a:latin typeface="Cambria Math" panose="02040503050406030204" pitchFamily="18" charset="0"/>
                            </a:rPr>
                            <m:t>𝐴</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𝐵</m:t>
                          </m:r>
                          <m:r>
                            <a:rPr lang="en-AU" sz="1800" i="1">
                              <a:latin typeface="Cambria Math" panose="02040503050406030204" pitchFamily="18" charset="0"/>
                              <a:ea typeface="Cambria Math" panose="02040503050406030204" pitchFamily="18" charset="0"/>
                            </a:rPr>
                            <m:t>)</m:t>
                          </m:r>
                        </m:num>
                        <m:den>
                          <m:r>
                            <a:rPr lang="en-AU" sz="1800" i="1">
                              <a:latin typeface="Cambria Math" panose="02040503050406030204" pitchFamily="18" charset="0"/>
                            </a:rPr>
                            <m:t>𝑃</m:t>
                          </m:r>
                          <m:r>
                            <a:rPr lang="en-AU" sz="1800" i="1">
                              <a:latin typeface="Cambria Math" panose="02040503050406030204" pitchFamily="18" charset="0"/>
                            </a:rPr>
                            <m:t>(</m:t>
                          </m:r>
                          <m:r>
                            <a:rPr lang="en-AU" sz="1800" i="1">
                              <a:latin typeface="Cambria Math" panose="02040503050406030204" pitchFamily="18" charset="0"/>
                            </a:rPr>
                            <m:t>𝐵</m:t>
                          </m:r>
                          <m:r>
                            <a:rPr lang="en-AU" sz="1800" i="1">
                              <a:latin typeface="Cambria Math" panose="02040503050406030204" pitchFamily="18" charset="0"/>
                            </a:rPr>
                            <m:t>)</m:t>
                          </m:r>
                        </m:den>
                      </m:f>
                      <m:r>
                        <a:rPr lang="en-AU" sz="1800" b="0" i="1" smtClean="0">
                          <a:latin typeface="Cambria Math" panose="02040503050406030204" pitchFamily="18" charset="0"/>
                        </a:rPr>
                        <m:t>=</m:t>
                      </m:r>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rPr>
                        <m:t>)</m:t>
                      </m:r>
                    </m:oMath>
                  </m:oMathPara>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m:t>
                          </m:r>
                        </m:e>
                      </m:d>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𝑃</m:t>
                      </m:r>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𝐴</m:t>
                          </m:r>
                        </m:e>
                      </m:d>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𝑃</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m:t>
                      </m:r>
                      <m:r>
                        <a:rPr lang="en-AU" sz="1800" b="0" i="1" smtClean="0">
                          <a:latin typeface="Cambria Math" panose="02040503050406030204" pitchFamily="18" charset="0"/>
                          <a:ea typeface="Cambria Math" panose="02040503050406030204" pitchFamily="18" charset="0"/>
                        </a:rPr>
                        <m:t>)</m:t>
                      </m:r>
                    </m:oMath>
                  </m:oMathPara>
                </a14:m>
                <a:endParaRPr lang="en-AU" sz="1800" dirty="0"/>
              </a:p>
              <a:p>
                <a:endParaRPr lang="en-AU" sz="1800" dirty="0"/>
              </a:p>
              <a:p>
                <a:endParaRPr lang="en-AU" sz="1800" dirty="0">
                  <a:ea typeface="Cambria Math" panose="02040503050406030204" pitchFamily="18" charset="0"/>
                </a:endParaRPr>
              </a:p>
              <a:p>
                <a:endParaRPr lang="en-AU" sz="1800" dirty="0">
                  <a:ea typeface="Cambria Math" panose="02040503050406030204" pitchFamily="18" charset="0"/>
                </a:endParaRPr>
              </a:p>
            </p:txBody>
          </p:sp>
        </mc:Choice>
        <mc:Fallback xmlns="">
          <p:sp>
            <p:nvSpPr>
              <p:cNvPr id="7" name="Text Placeholder 4">
                <a:extLst>
                  <a:ext uri="{FF2B5EF4-FFF2-40B4-BE49-F238E27FC236}">
                    <a16:creationId xmlns:a16="http://schemas.microsoft.com/office/drawing/2014/main" id="{8B06AAE5-7C46-3DC7-4498-ABB3DF8CC20C}"/>
                  </a:ext>
                </a:extLst>
              </p:cNvPr>
              <p:cNvSpPr txBox="1">
                <a:spLocks noRot="1" noChangeAspect="1" noMove="1" noResize="1" noEditPoints="1" noAdjustHandles="1" noChangeArrowheads="1" noChangeShapeType="1" noTextEdit="1"/>
              </p:cNvSpPr>
              <p:nvPr/>
            </p:nvSpPr>
            <p:spPr>
              <a:xfrm>
                <a:off x="354000" y="2437648"/>
                <a:ext cx="5417535" cy="4128434"/>
              </a:xfrm>
              <a:prstGeom prst="rect">
                <a:avLst/>
              </a:prstGeom>
              <a:blipFill>
                <a:blip r:embed="rId3"/>
                <a:stretch>
                  <a:fillRect l="-2570"/>
                </a:stretch>
              </a:blipFill>
            </p:spPr>
            <p:txBody>
              <a:bodyPr/>
              <a:lstStyle/>
              <a:p>
                <a:r>
                  <a:rPr lang="en-US">
                    <a:noFill/>
                  </a:rPr>
                  <a:t> </a:t>
                </a:r>
              </a:p>
            </p:txBody>
          </p:sp>
        </mc:Fallback>
      </mc:AlternateContent>
      <p:sp>
        <p:nvSpPr>
          <p:cNvPr id="9" name="Rounded Rectangular Callout 8">
            <a:extLst>
              <a:ext uri="{FF2B5EF4-FFF2-40B4-BE49-F238E27FC236}">
                <a16:creationId xmlns:a16="http://schemas.microsoft.com/office/drawing/2014/main" id="{C624A151-837A-E082-702E-75792FAB06A5}"/>
              </a:ext>
            </a:extLst>
          </p:cNvPr>
          <p:cNvSpPr/>
          <p:nvPr/>
        </p:nvSpPr>
        <p:spPr>
          <a:xfrm>
            <a:off x="5660266" y="2357011"/>
            <a:ext cx="1556963" cy="1016950"/>
          </a:xfrm>
          <a:prstGeom prst="wedgeRoundRectCallout">
            <a:avLst>
              <a:gd name="adj1" fmla="val -196164"/>
              <a:gd name="adj2" fmla="val 41492"/>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80000" tIns="0" bIns="0" rtlCol="0" anchor="ctr"/>
          <a:lstStyle/>
          <a:p>
            <a:r>
              <a:rPr lang="en-AU" sz="1800" dirty="0"/>
              <a:t>How do we know this?</a:t>
            </a:r>
            <a:endParaRPr lang="en-AU" sz="1800" dirty="0">
              <a:cs typeface="Arial"/>
            </a:endParaRPr>
          </a:p>
        </p:txBody>
      </p:sp>
      <p:sp>
        <p:nvSpPr>
          <p:cNvPr id="10" name="Rounded Rectangular Callout 9">
            <a:extLst>
              <a:ext uri="{FF2B5EF4-FFF2-40B4-BE49-F238E27FC236}">
                <a16:creationId xmlns:a16="http://schemas.microsoft.com/office/drawing/2014/main" id="{174B4CBF-A045-BA5D-313F-E8C5494309BB}"/>
              </a:ext>
            </a:extLst>
          </p:cNvPr>
          <p:cNvSpPr/>
          <p:nvPr/>
        </p:nvSpPr>
        <p:spPr>
          <a:xfrm>
            <a:off x="5335690" y="4489850"/>
            <a:ext cx="2001281" cy="1016950"/>
          </a:xfrm>
          <a:prstGeom prst="wedgeRoundRectCallout">
            <a:avLst>
              <a:gd name="adj1" fmla="val -152650"/>
              <a:gd name="adj2" fmla="val 19014"/>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80000" tIns="0" bIns="0" rtlCol="0" anchor="ctr"/>
          <a:lstStyle/>
          <a:p>
            <a:r>
              <a:rPr lang="en-AU" sz="1800" dirty="0"/>
              <a:t>What has been proved in this final line?</a:t>
            </a:r>
            <a:endParaRPr lang="en-AU" sz="1800" dirty="0">
              <a:cs typeface="Arial"/>
            </a:endParaRPr>
          </a:p>
        </p:txBody>
      </p:sp>
      <p:sp>
        <p:nvSpPr>
          <p:cNvPr id="2" name="Slide Number Placeholder 1">
            <a:extLst>
              <a:ext uri="{FF2B5EF4-FFF2-40B4-BE49-F238E27FC236}">
                <a16:creationId xmlns:a16="http://schemas.microsoft.com/office/drawing/2014/main" id="{13038733-AE36-7BB7-B334-99AF663CC31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197403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06E18-2DED-EBFD-9156-C24E8AE369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88282E-32E1-47CD-F4B3-E69F2CB2A4A3}"/>
              </a:ext>
            </a:extLst>
          </p:cNvPr>
          <p:cNvSpPr>
            <a:spLocks noGrp="1"/>
          </p:cNvSpPr>
          <p:nvPr>
            <p:ph type="title"/>
          </p:nvPr>
        </p:nvSpPr>
        <p:spPr/>
        <p:txBody>
          <a:bodyPr/>
          <a:lstStyle/>
          <a:p>
            <a:r>
              <a:rPr lang="en-AU" dirty="0"/>
              <a:t>Independent events tests (3)</a:t>
            </a:r>
          </a:p>
        </p:txBody>
      </p:sp>
      <p:sp>
        <p:nvSpPr>
          <p:cNvPr id="4" name="Text Placeholder 3">
            <a:extLst>
              <a:ext uri="{FF2B5EF4-FFF2-40B4-BE49-F238E27FC236}">
                <a16:creationId xmlns:a16="http://schemas.microsoft.com/office/drawing/2014/main" id="{8035CF88-9871-AAD6-670E-65D49B6F0240}"/>
              </a:ext>
            </a:extLst>
          </p:cNvPr>
          <p:cNvSpPr>
            <a:spLocks noGrp="1"/>
          </p:cNvSpPr>
          <p:nvPr>
            <p:ph type="body" sz="quarter" idx="18"/>
          </p:nvPr>
        </p:nvSpPr>
        <p:spPr/>
        <p:txBody>
          <a:bodyPr/>
          <a:lstStyle/>
          <a:p>
            <a:r>
              <a:rPr lang="en-AU" dirty="0"/>
              <a:t>Algebraic proof</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7AE857D-CB13-B500-3431-924D03B211D5}"/>
                  </a:ext>
                </a:extLst>
              </p:cNvPr>
              <p:cNvSpPr>
                <a:spLocks noGrp="1"/>
              </p:cNvSpPr>
              <p:nvPr>
                <p:ph type="body" sz="quarter" idx="17"/>
              </p:nvPr>
            </p:nvSpPr>
            <p:spPr>
              <a:xfrm>
                <a:off x="360000" y="1567086"/>
                <a:ext cx="9222912" cy="615675"/>
              </a:xfrm>
              <a:prstGeom prst="roundRect">
                <a:avLst/>
              </a:prstGeom>
            </p:spPr>
            <p:style>
              <a:lnRef idx="3">
                <a:schemeClr val="lt1"/>
              </a:lnRef>
              <a:fillRef idx="1">
                <a:schemeClr val="accent6"/>
              </a:fillRef>
              <a:effectRef idx="1">
                <a:schemeClr val="accent6"/>
              </a:effectRef>
              <a:fontRef idx="minor">
                <a:schemeClr val="lt1"/>
              </a:fontRef>
            </p:style>
            <p:txBody>
              <a:bodyPr lIns="180000"/>
              <a:lstStyle/>
              <a:p>
                <a:r>
                  <a:rPr lang="en-AU" dirty="0">
                    <a:solidFill>
                      <a:schemeClr val="tx1"/>
                    </a:solidFill>
                  </a:rPr>
                  <a:t>Prove conversely that if </a:t>
                </a:r>
                <a14:m>
                  <m:oMath xmlns:m="http://schemas.openxmlformats.org/officeDocument/2006/math">
                    <m:r>
                      <a:rPr lang="en-AU" b="0" i="1" smtClean="0">
                        <a:solidFill>
                          <a:schemeClr val="tx1"/>
                        </a:solidFill>
                        <a:latin typeface="Cambria Math" panose="02040503050406030204" pitchFamily="18" charset="0"/>
                      </a:rPr>
                      <m:t>𝑃</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𝐴</m:t>
                        </m:r>
                        <m:r>
                          <a:rPr lang="en-AU" b="0" i="1" smtClean="0">
                            <a:solidFill>
                              <a:schemeClr val="tx1"/>
                            </a:solidFill>
                            <a:latin typeface="Cambria Math" panose="02040503050406030204" pitchFamily="18" charset="0"/>
                            <a:ea typeface="Cambria Math" panose="02040503050406030204" pitchFamily="18" charset="0"/>
                          </a:rPr>
                          <m:t>∩</m:t>
                        </m:r>
                        <m:r>
                          <a:rPr lang="en-AU" b="0" i="1" smtClean="0">
                            <a:solidFill>
                              <a:schemeClr val="tx1"/>
                            </a:solidFill>
                            <a:latin typeface="Cambria Math" panose="02040503050406030204" pitchFamily="18" charset="0"/>
                            <a:ea typeface="Cambria Math" panose="02040503050406030204" pitchFamily="18" charset="0"/>
                          </a:rPr>
                          <m:t>𝐵</m:t>
                        </m:r>
                      </m:e>
                    </m:d>
                    <m:r>
                      <a:rPr lang="en-AU" b="0" i="1" smtClean="0">
                        <a:solidFill>
                          <a:schemeClr val="tx1"/>
                        </a:solidFill>
                        <a:latin typeface="Cambria Math" panose="02040503050406030204" pitchFamily="18" charset="0"/>
                        <a:ea typeface="Cambria Math" panose="02040503050406030204" pitchFamily="18" charset="0"/>
                      </a:rPr>
                      <m:t>=</m:t>
                    </m:r>
                    <m:r>
                      <a:rPr lang="en-AU" b="0" i="1" smtClean="0">
                        <a:solidFill>
                          <a:schemeClr val="tx1"/>
                        </a:solidFill>
                        <a:latin typeface="Cambria Math" panose="02040503050406030204" pitchFamily="18" charset="0"/>
                        <a:ea typeface="Cambria Math" panose="02040503050406030204" pitchFamily="18" charset="0"/>
                      </a:rPr>
                      <m:t>𝑃</m:t>
                    </m:r>
                    <m:d>
                      <m:dPr>
                        <m:ctrlPr>
                          <a:rPr lang="en-AU" b="0" i="1" smtClean="0">
                            <a:solidFill>
                              <a:schemeClr val="tx1"/>
                            </a:solidFill>
                            <a:latin typeface="Cambria Math" panose="02040503050406030204" pitchFamily="18" charset="0"/>
                            <a:ea typeface="Cambria Math" panose="02040503050406030204" pitchFamily="18" charset="0"/>
                          </a:rPr>
                        </m:ctrlPr>
                      </m:dPr>
                      <m:e>
                        <m:r>
                          <a:rPr lang="en-AU" b="0" i="1" smtClean="0">
                            <a:solidFill>
                              <a:schemeClr val="tx1"/>
                            </a:solidFill>
                            <a:latin typeface="Cambria Math" panose="02040503050406030204" pitchFamily="18" charset="0"/>
                            <a:ea typeface="Cambria Math" panose="02040503050406030204" pitchFamily="18" charset="0"/>
                          </a:rPr>
                          <m:t>𝐴</m:t>
                        </m:r>
                      </m:e>
                    </m:d>
                    <m:r>
                      <a:rPr lang="en-AU" b="0" i="1" smtClean="0">
                        <a:solidFill>
                          <a:schemeClr val="tx1"/>
                        </a:solidFill>
                        <a:latin typeface="Cambria Math" panose="02040503050406030204" pitchFamily="18" charset="0"/>
                        <a:ea typeface="Cambria Math" panose="02040503050406030204" pitchFamily="18" charset="0"/>
                      </a:rPr>
                      <m:t>×</m:t>
                    </m:r>
                    <m:r>
                      <a:rPr lang="en-AU" b="0" i="1" smtClean="0">
                        <a:solidFill>
                          <a:schemeClr val="tx1"/>
                        </a:solidFill>
                        <a:latin typeface="Cambria Math" panose="02040503050406030204" pitchFamily="18" charset="0"/>
                        <a:ea typeface="Cambria Math" panose="02040503050406030204" pitchFamily="18" charset="0"/>
                      </a:rPr>
                      <m:t>𝑃</m:t>
                    </m:r>
                    <m:d>
                      <m:dPr>
                        <m:ctrlPr>
                          <a:rPr lang="en-AU" b="0" i="1" smtClean="0">
                            <a:solidFill>
                              <a:schemeClr val="tx1"/>
                            </a:solidFill>
                            <a:latin typeface="Cambria Math" panose="02040503050406030204" pitchFamily="18" charset="0"/>
                            <a:ea typeface="Cambria Math" panose="02040503050406030204" pitchFamily="18" charset="0"/>
                          </a:rPr>
                        </m:ctrlPr>
                      </m:dPr>
                      <m:e>
                        <m:r>
                          <a:rPr lang="en-AU" b="0" i="1" smtClean="0">
                            <a:solidFill>
                              <a:schemeClr val="tx1"/>
                            </a:solidFill>
                            <a:latin typeface="Cambria Math" panose="02040503050406030204" pitchFamily="18" charset="0"/>
                            <a:ea typeface="Cambria Math" panose="02040503050406030204" pitchFamily="18" charset="0"/>
                          </a:rPr>
                          <m:t>𝐵</m:t>
                        </m:r>
                      </m:e>
                    </m:d>
                  </m:oMath>
                </a14:m>
                <a:r>
                  <a:rPr lang="en-AU" b="0" dirty="0">
                    <a:solidFill>
                      <a:schemeClr val="tx1"/>
                    </a:solidFill>
                    <a:ea typeface="Cambria Math" panose="02040503050406030204" pitchFamily="18" charset="0"/>
                  </a:rPr>
                  <a:t>, then </a:t>
                </a:r>
                <a14:m>
                  <m:oMath xmlns:m="http://schemas.openxmlformats.org/officeDocument/2006/math">
                    <m:r>
                      <a:rPr lang="en-AU" b="0" i="1" smtClean="0">
                        <a:solidFill>
                          <a:schemeClr val="tx1"/>
                        </a:solidFill>
                        <a:latin typeface="Cambria Math" panose="02040503050406030204" pitchFamily="18" charset="0"/>
                        <a:ea typeface="Cambria Math" panose="02040503050406030204" pitchFamily="18" charset="0"/>
                      </a:rPr>
                      <m:t>𝐴</m:t>
                    </m:r>
                  </m:oMath>
                </a14:m>
                <a:r>
                  <a:rPr lang="en-AU" b="0" dirty="0">
                    <a:solidFill>
                      <a:schemeClr val="tx1"/>
                    </a:solidFill>
                    <a:ea typeface="Cambria Math" panose="02040503050406030204" pitchFamily="18" charset="0"/>
                  </a:rPr>
                  <a:t> and </a:t>
                </a:r>
                <a14:m>
                  <m:oMath xmlns:m="http://schemas.openxmlformats.org/officeDocument/2006/math">
                    <m:r>
                      <a:rPr lang="en-AU" b="0" i="1" smtClean="0">
                        <a:solidFill>
                          <a:schemeClr val="tx1"/>
                        </a:solidFill>
                        <a:latin typeface="Cambria Math" panose="02040503050406030204" pitchFamily="18" charset="0"/>
                        <a:ea typeface="Cambria Math" panose="02040503050406030204" pitchFamily="18" charset="0"/>
                      </a:rPr>
                      <m:t>𝐵</m:t>
                    </m:r>
                  </m:oMath>
                </a14:m>
                <a:r>
                  <a:rPr lang="en-AU" b="0" dirty="0">
                    <a:solidFill>
                      <a:schemeClr val="tx1"/>
                    </a:solidFill>
                    <a:ea typeface="Cambria Math" panose="02040503050406030204" pitchFamily="18" charset="0"/>
                  </a:rPr>
                  <a:t> are independent</a:t>
                </a:r>
              </a:p>
            </p:txBody>
          </p:sp>
        </mc:Choice>
        <mc:Fallback xmlns="">
          <p:sp>
            <p:nvSpPr>
              <p:cNvPr id="5" name="Text Placeholder 4">
                <a:extLst>
                  <a:ext uri="{FF2B5EF4-FFF2-40B4-BE49-F238E27FC236}">
                    <a16:creationId xmlns:a16="http://schemas.microsoft.com/office/drawing/2014/main" id="{B7AE857D-CB13-B500-3431-924D03B211D5}"/>
                  </a:ext>
                </a:extLst>
              </p:cNvPr>
              <p:cNvSpPr>
                <a:spLocks noGrp="1" noRot="1" noChangeAspect="1" noMove="1" noResize="1" noEditPoints="1" noAdjustHandles="1" noChangeArrowheads="1" noChangeShapeType="1" noTextEdit="1"/>
              </p:cNvSpPr>
              <p:nvPr>
                <p:ph type="body" sz="quarter" idx="17"/>
              </p:nvPr>
            </p:nvSpPr>
            <p:spPr>
              <a:xfrm>
                <a:off x="360000" y="1567086"/>
                <a:ext cx="9222912" cy="615675"/>
              </a:xfrm>
              <a:prstGeom prst="round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5E408B5B-1359-A153-B4AC-7C4C3466133C}"/>
                  </a:ext>
                </a:extLst>
              </p:cNvPr>
              <p:cNvSpPr txBox="1">
                <a:spLocks/>
              </p:cNvSpPr>
              <p:nvPr/>
            </p:nvSpPr>
            <p:spPr>
              <a:xfrm>
                <a:off x="359999" y="2341242"/>
                <a:ext cx="10764001" cy="415675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Starting with the formula for </a:t>
                </a:r>
                <a14:m>
                  <m:oMath xmlns:m="http://schemas.openxmlformats.org/officeDocument/2006/math">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oMath>
                </a14:m>
                <a:endParaRPr lang="en-AU" sz="1800" dirty="0">
                  <a:latin typeface="+mn-lt"/>
                </a:endParaRPr>
              </a:p>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𝑃</m:t>
                      </m:r>
                      <m:d>
                        <m:dPr>
                          <m:ctrlPr>
                            <a:rPr lang="en-AU" sz="1800" i="1">
                              <a:latin typeface="Cambria Math" panose="02040503050406030204" pitchFamily="18" charset="0"/>
                            </a:rPr>
                          </m:ctrlPr>
                        </m:dPr>
                        <m:e>
                          <m:r>
                            <a:rPr lang="en-AU" sz="1800" i="1">
                              <a:latin typeface="Cambria Math" panose="02040503050406030204" pitchFamily="18" charset="0"/>
                            </a:rPr>
                            <m:t>𝐴</m:t>
                          </m:r>
                        </m:e>
                        <m:e>
                          <m:r>
                            <a:rPr lang="en-AU" sz="1800" i="1">
                              <a:latin typeface="Cambria Math" panose="02040503050406030204" pitchFamily="18" charset="0"/>
                            </a:rPr>
                            <m:t>𝐵</m:t>
                          </m:r>
                        </m:e>
                      </m:d>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𝑃</m:t>
                          </m:r>
                          <m:r>
                            <a:rPr lang="en-AU" sz="1800" i="1">
                              <a:latin typeface="Cambria Math" panose="02040503050406030204" pitchFamily="18" charset="0"/>
                            </a:rPr>
                            <m:t>(</m:t>
                          </m:r>
                          <m:r>
                            <a:rPr lang="en-AU" sz="1800" i="1">
                              <a:latin typeface="Cambria Math" panose="02040503050406030204" pitchFamily="18" charset="0"/>
                            </a:rPr>
                            <m:t>𝐴</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𝐵</m:t>
                          </m:r>
                          <m:r>
                            <a:rPr lang="en-AU" sz="1800" i="1">
                              <a:latin typeface="Cambria Math" panose="02040503050406030204" pitchFamily="18" charset="0"/>
                              <a:ea typeface="Cambria Math" panose="02040503050406030204" pitchFamily="18" charset="0"/>
                            </a:rPr>
                            <m:t>)</m:t>
                          </m:r>
                        </m:num>
                        <m:den>
                          <m:r>
                            <a:rPr lang="en-AU" sz="1800" i="1">
                              <a:latin typeface="Cambria Math" panose="02040503050406030204" pitchFamily="18" charset="0"/>
                            </a:rPr>
                            <m:t>𝑃</m:t>
                          </m:r>
                          <m:r>
                            <a:rPr lang="en-AU" sz="1800" i="1">
                              <a:latin typeface="Cambria Math" panose="02040503050406030204" pitchFamily="18" charset="0"/>
                            </a:rPr>
                            <m:t>(</m:t>
                          </m:r>
                          <m:r>
                            <a:rPr lang="en-AU" sz="1800" i="1">
                              <a:latin typeface="Cambria Math" panose="02040503050406030204" pitchFamily="18" charset="0"/>
                            </a:rPr>
                            <m:t>𝐵</m:t>
                          </m:r>
                          <m:r>
                            <a:rPr lang="en-AU" sz="1800" i="1">
                              <a:latin typeface="Cambria Math" panose="02040503050406030204" pitchFamily="18" charset="0"/>
                            </a:rPr>
                            <m:t>)</m:t>
                          </m:r>
                        </m:den>
                      </m:f>
                    </m:oMath>
                  </m:oMathPara>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e>
                        <m:e>
                          <m:r>
                            <a:rPr lang="en-AU" sz="1800" b="0" i="1" smtClean="0">
                              <a:latin typeface="Cambria Math" panose="02040503050406030204" pitchFamily="18" charset="0"/>
                            </a:rPr>
                            <m:t>𝐵</m:t>
                          </m:r>
                        </m:e>
                      </m:d>
                      <m:r>
                        <a:rPr lang="en-AU" sz="1800" b="0" i="1" smtClean="0">
                          <a:latin typeface="Cambria Math" panose="02040503050406030204" pitchFamily="18" charset="0"/>
                        </a:rPr>
                        <m:t>×</m:t>
                      </m:r>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𝐵</m:t>
                          </m:r>
                        </m:e>
                      </m:d>
                      <m:r>
                        <a:rPr lang="en-AU" sz="1800" b="0" i="1" smtClean="0">
                          <a:latin typeface="Cambria Math" panose="02040503050406030204" pitchFamily="18" charset="0"/>
                        </a:rPr>
                        <m:t>=</m:t>
                      </m:r>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m:t>
                      </m:r>
                      <m:r>
                        <a:rPr lang="en-AU" sz="1800" b="0" i="1" smtClean="0">
                          <a:latin typeface="Cambria Math" panose="02040503050406030204" pitchFamily="18" charset="0"/>
                          <a:ea typeface="Cambria Math" panose="02040503050406030204" pitchFamily="18" charset="0"/>
                        </a:rPr>
                        <m:t>)</m:t>
                      </m:r>
                    </m:oMath>
                  </m:oMathPara>
                </a14:m>
                <a:endParaRPr lang="en-AU" sz="1800" dirty="0"/>
              </a:p>
              <a:p>
                <a:r>
                  <a:rPr lang="en-AU" sz="1800" dirty="0"/>
                  <a:t>We know that </a:t>
                </a:r>
                <a14:m>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m:t>
                        </m:r>
                      </m:e>
                    </m:d>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𝑃</m:t>
                    </m:r>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𝐴</m:t>
                        </m:r>
                      </m:e>
                    </m:d>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𝑃</m:t>
                    </m:r>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𝐵</m:t>
                        </m:r>
                      </m:e>
                    </m:d>
                  </m:oMath>
                </a14:m>
                <a:endParaRPr lang="en-AU" sz="18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𝑃</m:t>
                      </m:r>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𝐴</m:t>
                          </m:r>
                        </m:e>
                        <m:e>
                          <m:r>
                            <a:rPr lang="en-AU" sz="1800" b="0" i="1" smtClean="0">
                              <a:latin typeface="Cambria Math" panose="02040503050406030204" pitchFamily="18" charset="0"/>
                              <a:ea typeface="Cambria Math" panose="02040503050406030204" pitchFamily="18" charset="0"/>
                            </a:rPr>
                            <m:t>𝐵</m:t>
                          </m:r>
                        </m:e>
                      </m:d>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𝑃</m:t>
                      </m:r>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𝐵</m:t>
                          </m:r>
                        </m:e>
                      </m:d>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𝑃</m:t>
                      </m:r>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𝐴</m:t>
                          </m:r>
                        </m:e>
                      </m:d>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𝑃</m:t>
                      </m:r>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𝐵</m:t>
                          </m:r>
                        </m:e>
                      </m:d>
                    </m:oMath>
                  </m:oMathPara>
                </a14:m>
                <a:endParaRPr lang="en-AU" sz="1800" dirty="0">
                  <a:ea typeface="Cambria Math" panose="02040503050406030204" pitchFamily="18" charset="0"/>
                </a:endParaRPr>
              </a:p>
              <a:p>
                <a14:m>
                  <m:oMath xmlns:m="http://schemas.openxmlformats.org/officeDocument/2006/math">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𝑃</m:t>
                    </m:r>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𝐴</m:t>
                        </m:r>
                      </m:e>
                      <m:e>
                        <m:r>
                          <a:rPr lang="en-AU" sz="1800" b="0" i="1" smtClean="0">
                            <a:latin typeface="Cambria Math" panose="02040503050406030204" pitchFamily="18" charset="0"/>
                            <a:ea typeface="Cambria Math" panose="02040503050406030204" pitchFamily="18" charset="0"/>
                          </a:rPr>
                          <m:t>𝐵</m:t>
                        </m:r>
                      </m:e>
                    </m:d>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𝑃</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𝐴</m:t>
                    </m:r>
                    <m:r>
                      <a:rPr lang="en-AU" sz="1800" b="0" i="1" smtClean="0">
                        <a:latin typeface="Cambria Math" panose="02040503050406030204" pitchFamily="18" charset="0"/>
                        <a:ea typeface="Cambria Math" panose="02040503050406030204" pitchFamily="18" charset="0"/>
                      </a:rPr>
                      <m:t>)</m:t>
                    </m:r>
                  </m:oMath>
                </a14:m>
                <a:r>
                  <a:rPr lang="en-AU" sz="1800" dirty="0">
                    <a:ea typeface="Cambria Math" panose="02040503050406030204" pitchFamily="18" charset="0"/>
                  </a:rPr>
                  <a:t>, proving that </a:t>
                </a:r>
                <a14:m>
                  <m:oMath xmlns:m="http://schemas.openxmlformats.org/officeDocument/2006/math">
                    <m:r>
                      <a:rPr lang="en-AU" sz="1800" b="0" i="1" smtClean="0">
                        <a:latin typeface="Cambria Math" panose="02040503050406030204" pitchFamily="18" charset="0"/>
                        <a:ea typeface="Cambria Math" panose="02040503050406030204" pitchFamily="18" charset="0"/>
                      </a:rPr>
                      <m:t>𝐴</m:t>
                    </m:r>
                  </m:oMath>
                </a14:m>
                <a:r>
                  <a:rPr lang="en-AU" sz="1800" dirty="0">
                    <a:ea typeface="Cambria Math" panose="02040503050406030204" pitchFamily="18" charset="0"/>
                  </a:rPr>
                  <a:t> and </a:t>
                </a:r>
                <a14:m>
                  <m:oMath xmlns:m="http://schemas.openxmlformats.org/officeDocument/2006/math">
                    <m:r>
                      <a:rPr lang="en-AU" sz="1800" b="0" i="1" smtClean="0">
                        <a:latin typeface="Cambria Math" panose="02040503050406030204" pitchFamily="18" charset="0"/>
                        <a:ea typeface="Cambria Math" panose="02040503050406030204" pitchFamily="18" charset="0"/>
                      </a:rPr>
                      <m:t>𝐵</m:t>
                    </m:r>
                  </m:oMath>
                </a14:m>
                <a:r>
                  <a:rPr lang="en-AU" sz="1800" dirty="0">
                    <a:ea typeface="Cambria Math" panose="02040503050406030204" pitchFamily="18" charset="0"/>
                  </a:rPr>
                  <a:t> are independent</a:t>
                </a:r>
              </a:p>
              <a:p>
                <a:endParaRPr lang="en-AU" sz="1800" dirty="0"/>
              </a:p>
              <a:p>
                <a:endParaRPr lang="en-AU" sz="1800" dirty="0"/>
              </a:p>
              <a:p>
                <a:endParaRPr lang="en-AU" sz="1800" dirty="0">
                  <a:ea typeface="Cambria Math" panose="02040503050406030204" pitchFamily="18" charset="0"/>
                </a:endParaRPr>
              </a:p>
              <a:p>
                <a:endParaRPr lang="en-AU" sz="1800" dirty="0">
                  <a:ea typeface="Cambria Math" panose="02040503050406030204" pitchFamily="18" charset="0"/>
                </a:endParaRPr>
              </a:p>
            </p:txBody>
          </p:sp>
        </mc:Choice>
        <mc:Fallback xmlns="">
          <p:sp>
            <p:nvSpPr>
              <p:cNvPr id="9" name="Text Placeholder 4">
                <a:extLst>
                  <a:ext uri="{FF2B5EF4-FFF2-40B4-BE49-F238E27FC236}">
                    <a16:creationId xmlns:a16="http://schemas.microsoft.com/office/drawing/2014/main" id="{5E408B5B-1359-A153-B4AC-7C4C3466133C}"/>
                  </a:ext>
                </a:extLst>
              </p:cNvPr>
              <p:cNvSpPr txBox="1">
                <a:spLocks noRot="1" noChangeAspect="1" noMove="1" noResize="1" noEditPoints="1" noAdjustHandles="1" noChangeArrowheads="1" noChangeShapeType="1" noTextEdit="1"/>
              </p:cNvSpPr>
              <p:nvPr/>
            </p:nvSpPr>
            <p:spPr>
              <a:xfrm>
                <a:off x="359999" y="2341242"/>
                <a:ext cx="10764001" cy="4156758"/>
              </a:xfrm>
              <a:prstGeom prst="rect">
                <a:avLst/>
              </a:prstGeom>
              <a:blipFill>
                <a:blip r:embed="rId3"/>
                <a:stretch>
                  <a:fillRect l="-1296"/>
                </a:stretch>
              </a:blipFill>
            </p:spPr>
            <p:txBody>
              <a:bodyPr/>
              <a:lstStyle/>
              <a:p>
                <a:r>
                  <a:rPr lang="en-US">
                    <a:noFill/>
                  </a:rPr>
                  <a:t> </a:t>
                </a:r>
              </a:p>
            </p:txBody>
          </p:sp>
        </mc:Fallback>
      </mc:AlternateContent>
      <p:sp>
        <p:nvSpPr>
          <p:cNvPr id="8" name="Rounded Rectangular Callout 7">
            <a:extLst>
              <a:ext uri="{FF2B5EF4-FFF2-40B4-BE49-F238E27FC236}">
                <a16:creationId xmlns:a16="http://schemas.microsoft.com/office/drawing/2014/main" id="{CC72C911-0BFB-55D8-A356-8DB3ED777CD3}"/>
              </a:ext>
            </a:extLst>
          </p:cNvPr>
          <p:cNvSpPr/>
          <p:nvPr/>
        </p:nvSpPr>
        <p:spPr>
          <a:xfrm>
            <a:off x="5061856" y="3341916"/>
            <a:ext cx="1709057" cy="936171"/>
          </a:xfrm>
          <a:prstGeom prst="wedgeRoundRectCallout">
            <a:avLst>
              <a:gd name="adj1" fmla="val -93998"/>
              <a:gd name="adj2" fmla="val 82017"/>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80000" tIns="0" bIns="0" rtlCol="0" anchor="ctr"/>
          <a:lstStyle/>
          <a:p>
            <a:r>
              <a:rPr lang="en-AU" sz="1800" dirty="0"/>
              <a:t>How do we know this?</a:t>
            </a:r>
            <a:endParaRPr lang="en-AU" sz="1800" dirty="0">
              <a:cs typeface="Arial"/>
            </a:endParaRPr>
          </a:p>
        </p:txBody>
      </p:sp>
      <p:sp>
        <p:nvSpPr>
          <p:cNvPr id="2" name="Slide Number Placeholder 1">
            <a:extLst>
              <a:ext uri="{FF2B5EF4-FFF2-40B4-BE49-F238E27FC236}">
                <a16:creationId xmlns:a16="http://schemas.microsoft.com/office/drawing/2014/main" id="{F9EB77D0-164F-5B84-62A3-626D68438E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
        <p:nvSpPr>
          <p:cNvPr id="10" name="Rounded Rectangular Callout 9">
            <a:extLst>
              <a:ext uri="{FF2B5EF4-FFF2-40B4-BE49-F238E27FC236}">
                <a16:creationId xmlns:a16="http://schemas.microsoft.com/office/drawing/2014/main" id="{0A344EF9-B19E-5871-8B4F-640F0B2C9459}"/>
              </a:ext>
            </a:extLst>
          </p:cNvPr>
          <p:cNvSpPr/>
          <p:nvPr/>
        </p:nvSpPr>
        <p:spPr>
          <a:xfrm>
            <a:off x="6360435" y="4372744"/>
            <a:ext cx="2391679" cy="1048342"/>
          </a:xfrm>
          <a:prstGeom prst="wedgeRoundRectCallout">
            <a:avLst>
              <a:gd name="adj1" fmla="val -131775"/>
              <a:gd name="adj2" fmla="val 57096"/>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80000" tIns="90000" bIns="90000" rtlCol="0" anchor="ctr"/>
          <a:lstStyle/>
          <a:p>
            <a:r>
              <a:rPr lang="en-AU" sz="1800" dirty="0"/>
              <a:t>What happened between these last 2 lines of working</a:t>
            </a:r>
            <a:r>
              <a:rPr lang="en-AU" sz="1800" dirty="0">
                <a:cs typeface="Arial"/>
              </a:rPr>
              <a:t>?</a:t>
            </a:r>
          </a:p>
        </p:txBody>
      </p:sp>
    </p:spTree>
    <p:extLst>
      <p:ext uri="{BB962C8B-B14F-4D97-AF65-F5344CB8AC3E}">
        <p14:creationId xmlns:p14="http://schemas.microsoft.com/office/powerpoint/2010/main" val="132214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7810C-FC8C-1483-CDE1-B71379D96AF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B01D224-AC65-3C7D-4679-DC439AADC658}"/>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282039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8867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To understand the difference between dependent and independent events.</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To be able to prove that two events are independent</a:t>
            </a:r>
            <a:r>
              <a:rPr lang="en-AU" sz="2000" dirty="0">
                <a:cs typeface="Arial"/>
              </a:rPr>
              <a:t>.</a:t>
            </a:r>
            <a:endParaRPr lang="en-AU" sz="2000" dirty="0">
              <a:cs typeface="Arial" panose="020B0604020202020204" pitchFamily="34" charset="0"/>
            </a:endParaRP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define independent events and explain their characteristics. </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show that two events are independent.</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use algebraic reasoning to prove results and solve problems involving independent events</a:t>
            </a:r>
            <a:r>
              <a:rPr lang="en-AU" sz="2000" dirty="0">
                <a:cs typeface="Arial" panose="020B0604020202020204" pitchFamily="34" charset="0"/>
              </a:rPr>
              <a:t>. </a:t>
            </a:r>
          </a:p>
          <a:p>
            <a:pPr marL="342900" indent="-342900">
              <a:lnSpc>
                <a:spcPct val="150000"/>
              </a:lnSpc>
              <a:spcAft>
                <a:spcPts val="600"/>
              </a:spcAft>
              <a:buFont typeface="Arial"/>
              <a:buChar char="•"/>
            </a:pP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1D03C-834F-1195-D51B-FA6808C449F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C7A0B1C-7AD8-544E-AA5D-9CA682BC09D3}"/>
              </a:ext>
            </a:extLst>
          </p:cNvPr>
          <p:cNvSpPr>
            <a:spLocks noGrp="1"/>
          </p:cNvSpPr>
          <p:nvPr>
            <p:ph type="title"/>
          </p:nvPr>
        </p:nvSpPr>
        <p:spPr/>
        <p:txBody>
          <a:bodyPr/>
          <a:lstStyle/>
          <a:p>
            <a:r>
              <a:rPr lang="en-US" dirty="0"/>
              <a:t>Approaching questions</a:t>
            </a:r>
          </a:p>
        </p:txBody>
      </p:sp>
      <p:sp>
        <p:nvSpPr>
          <p:cNvPr id="2" name="Slide Number Placeholder 1">
            <a:extLst>
              <a:ext uri="{FF2B5EF4-FFF2-40B4-BE49-F238E27FC236}">
                <a16:creationId xmlns:a16="http://schemas.microsoft.com/office/drawing/2014/main" id="{2FB423D4-F145-CA3D-238D-021A2C5CA03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dirty="0"/>
          </a:p>
        </p:txBody>
      </p:sp>
      <p:pic>
        <p:nvPicPr>
          <p:cNvPr id="6" name="Picture 5" descr="Approaching questions scaffold showing the steps of Understand, Plan, Solve and Check">
            <a:extLst>
              <a:ext uri="{FF2B5EF4-FFF2-40B4-BE49-F238E27FC236}">
                <a16:creationId xmlns:a16="http://schemas.microsoft.com/office/drawing/2014/main" id="{6557E630-8775-9569-F856-2CFBD414A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0605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4D7262-3B42-2952-1BE6-D903B1F21E5B}"/>
              </a:ext>
            </a:extLst>
          </p:cNvPr>
          <p:cNvSpPr>
            <a:spLocks noGrp="1"/>
          </p:cNvSpPr>
          <p:nvPr>
            <p:ph type="title"/>
          </p:nvPr>
        </p:nvSpPr>
        <p:spPr/>
        <p:txBody>
          <a:bodyPr/>
          <a:lstStyle/>
          <a:p>
            <a:r>
              <a:rPr lang="en-AU" dirty="0">
                <a:latin typeface="+mj-lt"/>
              </a:rPr>
              <a:t>Problem</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3D2F247-78BC-3C03-8F0B-44D8AE0C72CA}"/>
                  </a:ext>
                </a:extLst>
              </p:cNvPr>
              <p:cNvSpPr txBox="1"/>
              <p:nvPr/>
            </p:nvSpPr>
            <p:spPr>
              <a:xfrm>
                <a:off x="360000" y="1415862"/>
                <a:ext cx="11003739" cy="4666796"/>
              </a:xfrm>
              <a:prstGeom prst="rect">
                <a:avLst/>
              </a:prstGeom>
              <a:noFill/>
            </p:spPr>
            <p:txBody>
              <a:bodyPr wrap="square" lIns="0" tIns="0" rIns="0" bIns="0" rtlCol="0" anchor="t">
                <a:noAutofit/>
              </a:bodyPr>
              <a:lstStyle/>
              <a:p>
                <a:pPr>
                  <a:lnSpc>
                    <a:spcPct val="200000"/>
                  </a:lnSpc>
                </a:pPr>
                <a:r>
                  <a:rPr lang="en-AU" sz="1800" dirty="0"/>
                  <a:t>A sports club is trying to organise two practice matches over the weekend. Each player has the same probability of being available on each day, where </a:t>
                </a:r>
                <a14:m>
                  <m:oMath xmlns:m="http://schemas.openxmlformats.org/officeDocument/2006/math">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rPr>
                      <m:t>)</m:t>
                    </m:r>
                  </m:oMath>
                </a14:m>
                <a:r>
                  <a:rPr lang="en-AU" sz="1800" dirty="0">
                    <a:cs typeface="Arial"/>
                  </a:rPr>
                  <a:t> represents the probability of being available on Saturday and </a:t>
                </a:r>
                <a14:m>
                  <m:oMath xmlns:m="http://schemas.openxmlformats.org/officeDocument/2006/math">
                    <m:r>
                      <a:rPr lang="en-AU" sz="1800" b="0" i="1" smtClean="0">
                        <a:latin typeface="Cambria Math" panose="02040503050406030204" pitchFamily="18" charset="0"/>
                        <a:cs typeface="Arial"/>
                      </a:rPr>
                      <m:t>𝑃</m:t>
                    </m:r>
                    <m:r>
                      <a:rPr lang="en-AU" sz="1800" b="0" i="1" smtClean="0">
                        <a:latin typeface="Cambria Math" panose="02040503050406030204" pitchFamily="18" charset="0"/>
                        <a:cs typeface="Arial"/>
                      </a:rPr>
                      <m:t>(</m:t>
                    </m:r>
                    <m:r>
                      <a:rPr lang="en-AU" sz="1800" b="0" i="1" smtClean="0">
                        <a:latin typeface="Cambria Math" panose="02040503050406030204" pitchFamily="18" charset="0"/>
                        <a:cs typeface="Arial"/>
                      </a:rPr>
                      <m:t>𝐵</m:t>
                    </m:r>
                    <m:r>
                      <a:rPr lang="en-AU" sz="1800" b="0" i="1" smtClean="0">
                        <a:latin typeface="Cambria Math" panose="02040503050406030204" pitchFamily="18" charset="0"/>
                        <a:cs typeface="Arial"/>
                      </a:rPr>
                      <m:t>)</m:t>
                    </m:r>
                  </m:oMath>
                </a14:m>
                <a:r>
                  <a:rPr lang="en-AU" sz="1800" dirty="0">
                    <a:cs typeface="Arial"/>
                  </a:rPr>
                  <a:t> represents the probability of being available on Sunday. </a:t>
                </a:r>
              </a:p>
              <a:p>
                <a:pPr>
                  <a:lnSpc>
                    <a:spcPct val="200000"/>
                  </a:lnSpc>
                </a:pPr>
                <a:r>
                  <a:rPr lang="en-AU" sz="1800" dirty="0">
                    <a:cs typeface="Arial"/>
                  </a:rPr>
                  <a:t>It is given that: </a:t>
                </a:r>
              </a:p>
              <a:p>
                <a:pPr>
                  <a:lnSpc>
                    <a:spcPct val="2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cs typeface="Arial"/>
                        </a:rPr>
                        <m:t>𝑃</m:t>
                      </m:r>
                      <m:d>
                        <m:dPr>
                          <m:ctrlPr>
                            <a:rPr lang="en-AU" sz="1800" b="0" i="1" smtClean="0">
                              <a:latin typeface="Cambria Math" panose="02040503050406030204" pitchFamily="18" charset="0"/>
                              <a:cs typeface="Arial"/>
                            </a:rPr>
                          </m:ctrlPr>
                        </m:dPr>
                        <m:e>
                          <m:r>
                            <a:rPr lang="en-AU" sz="1800" b="0" i="1" smtClean="0">
                              <a:latin typeface="Cambria Math" panose="02040503050406030204" pitchFamily="18" charset="0"/>
                              <a:cs typeface="Arial"/>
                            </a:rPr>
                            <m:t>𝐴</m:t>
                          </m:r>
                        </m:e>
                      </m:d>
                      <m:r>
                        <a:rPr lang="en-AU" sz="1800" b="0" i="1" smtClean="0">
                          <a:latin typeface="Cambria Math" panose="02040503050406030204" pitchFamily="18" charset="0"/>
                          <a:cs typeface="Arial"/>
                        </a:rPr>
                        <m:t>=</m:t>
                      </m:r>
                      <m:f>
                        <m:fPr>
                          <m:ctrlPr>
                            <a:rPr lang="en-AU" sz="1800" b="0" i="1" smtClean="0">
                              <a:latin typeface="Cambria Math" panose="02040503050406030204" pitchFamily="18" charset="0"/>
                              <a:cs typeface="Arial"/>
                            </a:rPr>
                          </m:ctrlPr>
                        </m:fPr>
                        <m:num>
                          <m:r>
                            <a:rPr lang="en-AU" sz="1800" b="0" i="1" smtClean="0">
                              <a:latin typeface="Cambria Math" panose="02040503050406030204" pitchFamily="18" charset="0"/>
                              <a:cs typeface="Arial"/>
                            </a:rPr>
                            <m:t>1</m:t>
                          </m:r>
                        </m:num>
                        <m:den>
                          <m:r>
                            <a:rPr lang="en-AU" sz="1800" b="0" i="1" smtClean="0">
                              <a:latin typeface="Cambria Math" panose="02040503050406030204" pitchFamily="18" charset="0"/>
                              <a:cs typeface="Arial"/>
                            </a:rPr>
                            <m:t>4</m:t>
                          </m:r>
                        </m:den>
                      </m:f>
                      <m:r>
                        <a:rPr lang="en-AU" sz="1800" b="0" i="0" smtClean="0">
                          <a:latin typeface="Cambria Math" panose="02040503050406030204" pitchFamily="18" charset="0"/>
                          <a:cs typeface="Arial"/>
                        </a:rPr>
                        <m:t>, </m:t>
                      </m:r>
                      <m:r>
                        <m:rPr>
                          <m:sty m:val="p"/>
                        </m:rPr>
                        <a:rPr lang="en-AU" sz="1800" b="0" i="0" smtClean="0">
                          <a:latin typeface="Cambria Math" panose="02040503050406030204" pitchFamily="18" charset="0"/>
                          <a:cs typeface="Arial"/>
                        </a:rPr>
                        <m:t>P</m:t>
                      </m:r>
                      <m:d>
                        <m:dPr>
                          <m:ctrlPr>
                            <a:rPr lang="en-AU" sz="1800" b="0" i="1" smtClean="0">
                              <a:latin typeface="Cambria Math" panose="02040503050406030204" pitchFamily="18" charset="0"/>
                              <a:cs typeface="Arial"/>
                            </a:rPr>
                          </m:ctrlPr>
                        </m:dPr>
                        <m:e>
                          <m:r>
                            <m:rPr>
                              <m:sty m:val="p"/>
                            </m:rPr>
                            <a:rPr lang="en-AU" sz="1800" b="0" i="0" smtClean="0">
                              <a:latin typeface="Cambria Math" panose="02040503050406030204" pitchFamily="18" charset="0"/>
                              <a:cs typeface="Arial"/>
                            </a:rPr>
                            <m:t>B</m:t>
                          </m:r>
                        </m:e>
                        <m:e>
                          <m:r>
                            <m:rPr>
                              <m:sty m:val="p"/>
                            </m:rPr>
                            <a:rPr lang="en-AU" sz="1800" b="0" i="0" smtClean="0">
                              <a:latin typeface="Cambria Math" panose="02040503050406030204" pitchFamily="18" charset="0"/>
                              <a:cs typeface="Arial"/>
                            </a:rPr>
                            <m:t>A</m:t>
                          </m:r>
                        </m:e>
                      </m:d>
                      <m:r>
                        <a:rPr lang="en-AU" sz="1800" b="0" i="0" smtClean="0">
                          <a:latin typeface="Cambria Math" panose="02040503050406030204" pitchFamily="18" charset="0"/>
                          <a:cs typeface="Arial"/>
                        </a:rPr>
                        <m:t>=</m:t>
                      </m:r>
                      <m:f>
                        <m:fPr>
                          <m:ctrlPr>
                            <a:rPr lang="en-AU" sz="1800" b="0" i="1" smtClean="0">
                              <a:latin typeface="Cambria Math" panose="02040503050406030204" pitchFamily="18" charset="0"/>
                              <a:cs typeface="Arial"/>
                            </a:rPr>
                          </m:ctrlPr>
                        </m:fPr>
                        <m:num>
                          <m:r>
                            <a:rPr lang="en-AU" sz="1800" b="0" i="0" smtClean="0">
                              <a:latin typeface="Cambria Math" panose="02040503050406030204" pitchFamily="18" charset="0"/>
                              <a:cs typeface="Arial"/>
                            </a:rPr>
                            <m:t>2</m:t>
                          </m:r>
                        </m:num>
                        <m:den>
                          <m:r>
                            <a:rPr lang="en-AU" sz="1800" b="0" i="0" smtClean="0">
                              <a:latin typeface="Cambria Math" panose="02040503050406030204" pitchFamily="18" charset="0"/>
                              <a:cs typeface="Arial"/>
                            </a:rPr>
                            <m:t>5</m:t>
                          </m:r>
                        </m:den>
                      </m:f>
                      <m:r>
                        <a:rPr lang="en-AU" sz="1800" b="0" i="0" smtClean="0">
                          <a:latin typeface="Cambria Math" panose="02040503050406030204" pitchFamily="18" charset="0"/>
                          <a:cs typeface="Arial"/>
                        </a:rPr>
                        <m:t> </m:t>
                      </m:r>
                      <m:r>
                        <m:rPr>
                          <m:nor/>
                        </m:rPr>
                        <a:rPr lang="en-AU" sz="1800" b="0" i="0" smtClean="0">
                          <a:latin typeface="Cambria Math" panose="02040503050406030204" pitchFamily="18" charset="0"/>
                          <a:cs typeface="Arial"/>
                        </a:rPr>
                        <m:t>and</m:t>
                      </m:r>
                      <m:r>
                        <a:rPr lang="en-AU" sz="1800" b="0" i="0" smtClean="0">
                          <a:latin typeface="Cambria Math" panose="02040503050406030204" pitchFamily="18" charset="0"/>
                          <a:cs typeface="Arial"/>
                        </a:rPr>
                        <m:t> </m:t>
                      </m:r>
                      <m:r>
                        <m:rPr>
                          <m:sty m:val="p"/>
                        </m:rPr>
                        <a:rPr lang="en-AU" sz="1800" b="0" i="0" smtClean="0">
                          <a:latin typeface="Cambria Math" panose="02040503050406030204" pitchFamily="18" charset="0"/>
                          <a:cs typeface="Arial"/>
                        </a:rPr>
                        <m:t>P</m:t>
                      </m:r>
                      <m:d>
                        <m:dPr>
                          <m:ctrlPr>
                            <a:rPr lang="en-AU" sz="1800" b="0" i="1" smtClean="0">
                              <a:latin typeface="Cambria Math" panose="02040503050406030204" pitchFamily="18" charset="0"/>
                              <a:cs typeface="Arial"/>
                            </a:rPr>
                          </m:ctrlPr>
                        </m:dPr>
                        <m:e>
                          <m:r>
                            <m:rPr>
                              <m:sty m:val="p"/>
                            </m:rPr>
                            <a:rPr lang="en-AU" sz="1800" b="0" i="0" smtClean="0">
                              <a:latin typeface="Cambria Math" panose="02040503050406030204" pitchFamily="18" charset="0"/>
                              <a:cs typeface="Arial"/>
                            </a:rPr>
                            <m:t>A</m:t>
                          </m:r>
                        </m:e>
                        <m:e>
                          <m:r>
                            <m:rPr>
                              <m:sty m:val="p"/>
                            </m:rPr>
                            <a:rPr lang="en-AU" sz="1800" b="0" i="0" smtClean="0">
                              <a:latin typeface="Cambria Math" panose="02040503050406030204" pitchFamily="18" charset="0"/>
                              <a:cs typeface="Arial"/>
                            </a:rPr>
                            <m:t>B</m:t>
                          </m:r>
                        </m:e>
                      </m:d>
                      <m:r>
                        <a:rPr lang="en-AU" sz="1800" b="0" i="0" smtClean="0">
                          <a:latin typeface="Cambria Math" panose="02040503050406030204" pitchFamily="18" charset="0"/>
                          <a:cs typeface="Arial"/>
                        </a:rPr>
                        <m:t>=</m:t>
                      </m:r>
                      <m:f>
                        <m:fPr>
                          <m:ctrlPr>
                            <a:rPr lang="en-AU" sz="1800" b="0" i="1" smtClean="0">
                              <a:latin typeface="Cambria Math" panose="02040503050406030204" pitchFamily="18" charset="0"/>
                              <a:cs typeface="Arial"/>
                            </a:rPr>
                          </m:ctrlPr>
                        </m:fPr>
                        <m:num>
                          <m:r>
                            <a:rPr lang="en-AU" sz="1800" b="0" i="0" smtClean="0">
                              <a:latin typeface="Cambria Math" panose="02040503050406030204" pitchFamily="18" charset="0"/>
                              <a:cs typeface="Arial"/>
                            </a:rPr>
                            <m:t>1</m:t>
                          </m:r>
                        </m:num>
                        <m:den>
                          <m:r>
                            <a:rPr lang="en-AU" sz="1800" b="0" i="0" smtClean="0">
                              <a:latin typeface="Cambria Math" panose="02040503050406030204" pitchFamily="18" charset="0"/>
                              <a:cs typeface="Arial"/>
                            </a:rPr>
                            <m:t>6</m:t>
                          </m:r>
                        </m:den>
                      </m:f>
                      <m:r>
                        <a:rPr lang="en-AU" sz="1800" b="0" i="0" smtClean="0">
                          <a:latin typeface="Cambria Math" panose="02040503050406030204" pitchFamily="18" charset="0"/>
                          <a:cs typeface="Arial"/>
                        </a:rPr>
                        <m:t>.</m:t>
                      </m:r>
                    </m:oMath>
                  </m:oMathPara>
                </a14:m>
                <a:endParaRPr lang="en-AU" sz="1800" dirty="0">
                  <a:cs typeface="Arial"/>
                </a:endParaRPr>
              </a:p>
              <a:p>
                <a:pPr>
                  <a:lnSpc>
                    <a:spcPct val="200000"/>
                  </a:lnSpc>
                </a:pPr>
                <a:r>
                  <a:rPr lang="en-AU" sz="1800" dirty="0">
                    <a:cs typeface="Arial"/>
                  </a:rPr>
                  <a:t>Jordan is one of the players. </a:t>
                </a:r>
              </a:p>
              <a:p>
                <a:pPr>
                  <a:lnSpc>
                    <a:spcPct val="200000"/>
                  </a:lnSpc>
                </a:pPr>
                <a:r>
                  <a:rPr lang="en-AU" sz="1800" dirty="0">
                    <a:cs typeface="Arial"/>
                  </a:rPr>
                  <a:t>Determine whether Jordan’s availability on Saturday is independent of his availability on Sunday. </a:t>
                </a:r>
              </a:p>
            </p:txBody>
          </p:sp>
        </mc:Choice>
        <mc:Fallback xmlns="">
          <p:sp>
            <p:nvSpPr>
              <p:cNvPr id="4" name="TextBox 3">
                <a:extLst>
                  <a:ext uri="{FF2B5EF4-FFF2-40B4-BE49-F238E27FC236}">
                    <a16:creationId xmlns:a16="http://schemas.microsoft.com/office/drawing/2014/main" id="{A3D2F247-78BC-3C03-8F0B-44D8AE0C72CA}"/>
                  </a:ext>
                </a:extLst>
              </p:cNvPr>
              <p:cNvSpPr txBox="1">
                <a:spLocks noRot="1" noChangeAspect="1" noMove="1" noResize="1" noEditPoints="1" noAdjustHandles="1" noChangeArrowheads="1" noChangeShapeType="1" noTextEdit="1"/>
              </p:cNvSpPr>
              <p:nvPr/>
            </p:nvSpPr>
            <p:spPr>
              <a:xfrm>
                <a:off x="360000" y="1415862"/>
                <a:ext cx="11003739" cy="4666796"/>
              </a:xfrm>
              <a:prstGeom prst="rect">
                <a:avLst/>
              </a:prstGeom>
              <a:blipFill>
                <a:blip r:embed="rId3"/>
                <a:stretch>
                  <a:fillRect l="-1269"/>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dirty="0"/>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5549B-C488-82EB-9E1D-83BD02527231}"/>
              </a:ext>
            </a:extLst>
          </p:cNvPr>
          <p:cNvSpPr>
            <a:spLocks noGrp="1"/>
          </p:cNvSpPr>
          <p:nvPr>
            <p:ph type="title"/>
          </p:nvPr>
        </p:nvSpPr>
        <p:spPr/>
        <p:txBody>
          <a:bodyPr/>
          <a:lstStyle/>
          <a:p>
            <a:r>
              <a:rPr lang="en-AU" dirty="0"/>
              <a:t>Problem – solution (1)</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B9CACCAC-369F-6D17-31B0-B0FAED154B87}"/>
                  </a:ext>
                </a:extLst>
              </p:cNvPr>
              <p:cNvSpPr>
                <a:spLocks noGrp="1"/>
              </p:cNvSpPr>
              <p:nvPr>
                <p:ph type="body" sz="quarter" idx="18"/>
              </p:nvPr>
            </p:nvSpPr>
            <p:spPr>
              <a:xfrm>
                <a:off x="-3276819" y="1765302"/>
                <a:ext cx="11483999" cy="310015"/>
              </a:xfrm>
            </p:spPr>
            <p:txBody>
              <a:bodyPr/>
              <a:lstStyle/>
              <a:p>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cs typeface="Arial"/>
                        </a:rPr>
                        <m:t>𝑃</m:t>
                      </m:r>
                      <m:d>
                        <m:dPr>
                          <m:ctrlPr>
                            <a:rPr lang="en-AU" sz="2000" b="0" i="1" smtClean="0">
                              <a:latin typeface="Cambria Math" panose="02040503050406030204" pitchFamily="18" charset="0"/>
                              <a:cs typeface="Arial"/>
                            </a:rPr>
                          </m:ctrlPr>
                        </m:dPr>
                        <m:e>
                          <m:r>
                            <a:rPr lang="en-AU" sz="2000" b="0" i="1" smtClean="0">
                              <a:latin typeface="Cambria Math" panose="02040503050406030204" pitchFamily="18" charset="0"/>
                              <a:cs typeface="Arial"/>
                            </a:rPr>
                            <m:t>𝐴</m:t>
                          </m:r>
                        </m:e>
                      </m:d>
                      <m:r>
                        <a:rPr lang="en-AU" sz="2000" b="0" i="1" smtClean="0">
                          <a:latin typeface="Cambria Math" panose="02040503050406030204" pitchFamily="18" charset="0"/>
                          <a:cs typeface="Arial"/>
                        </a:rPr>
                        <m:t>=</m:t>
                      </m:r>
                      <m:f>
                        <m:fPr>
                          <m:ctrlPr>
                            <a:rPr lang="en-AU" sz="2000" b="0" i="1" smtClean="0">
                              <a:latin typeface="Cambria Math" panose="02040503050406030204" pitchFamily="18" charset="0"/>
                              <a:cs typeface="Arial"/>
                            </a:rPr>
                          </m:ctrlPr>
                        </m:fPr>
                        <m:num>
                          <m:r>
                            <a:rPr lang="en-AU" sz="2000" b="0" i="1" smtClean="0">
                              <a:latin typeface="Cambria Math" panose="02040503050406030204" pitchFamily="18" charset="0"/>
                              <a:cs typeface="Arial"/>
                            </a:rPr>
                            <m:t>1</m:t>
                          </m:r>
                        </m:num>
                        <m:den>
                          <m:r>
                            <a:rPr lang="en-AU" sz="2000" b="0" i="1" smtClean="0">
                              <a:latin typeface="Cambria Math" panose="02040503050406030204" pitchFamily="18" charset="0"/>
                              <a:cs typeface="Arial"/>
                            </a:rPr>
                            <m:t>4</m:t>
                          </m:r>
                        </m:den>
                      </m:f>
                      <m:r>
                        <a:rPr lang="en-AU" sz="2000" b="0" i="0" smtClean="0">
                          <a:latin typeface="Cambria Math" panose="02040503050406030204" pitchFamily="18" charset="0"/>
                          <a:cs typeface="Arial"/>
                        </a:rPr>
                        <m:t>, </m:t>
                      </m:r>
                      <m:r>
                        <m:rPr>
                          <m:sty m:val="p"/>
                        </m:rPr>
                        <a:rPr lang="en-AU" sz="2000" b="0" i="0" smtClean="0">
                          <a:latin typeface="Cambria Math" panose="02040503050406030204" pitchFamily="18" charset="0"/>
                          <a:cs typeface="Arial"/>
                        </a:rPr>
                        <m:t>P</m:t>
                      </m:r>
                      <m:d>
                        <m:dPr>
                          <m:ctrlPr>
                            <a:rPr lang="en-AU" sz="2000" b="0" i="1" smtClean="0">
                              <a:latin typeface="Cambria Math" panose="02040503050406030204" pitchFamily="18" charset="0"/>
                              <a:cs typeface="Arial"/>
                            </a:rPr>
                          </m:ctrlPr>
                        </m:dPr>
                        <m:e>
                          <m:r>
                            <m:rPr>
                              <m:sty m:val="p"/>
                            </m:rPr>
                            <a:rPr lang="en-AU" sz="2000" b="0" i="0" smtClean="0">
                              <a:latin typeface="Cambria Math" panose="02040503050406030204" pitchFamily="18" charset="0"/>
                              <a:cs typeface="Arial"/>
                            </a:rPr>
                            <m:t>B</m:t>
                          </m:r>
                        </m:e>
                        <m:e>
                          <m:r>
                            <m:rPr>
                              <m:sty m:val="p"/>
                            </m:rPr>
                            <a:rPr lang="en-AU" sz="2000" b="0" i="0" smtClean="0">
                              <a:latin typeface="Cambria Math" panose="02040503050406030204" pitchFamily="18" charset="0"/>
                              <a:cs typeface="Arial"/>
                            </a:rPr>
                            <m:t>A</m:t>
                          </m:r>
                        </m:e>
                      </m:d>
                      <m:r>
                        <a:rPr lang="en-AU" sz="2000" b="0" i="0" smtClean="0">
                          <a:latin typeface="Cambria Math" panose="02040503050406030204" pitchFamily="18" charset="0"/>
                          <a:cs typeface="Arial"/>
                        </a:rPr>
                        <m:t>=</m:t>
                      </m:r>
                      <m:f>
                        <m:fPr>
                          <m:ctrlPr>
                            <a:rPr lang="en-AU" sz="2000" b="0" i="1" smtClean="0">
                              <a:latin typeface="Cambria Math" panose="02040503050406030204" pitchFamily="18" charset="0"/>
                              <a:cs typeface="Arial"/>
                            </a:rPr>
                          </m:ctrlPr>
                        </m:fPr>
                        <m:num>
                          <m:r>
                            <a:rPr lang="en-AU" sz="2000" b="0" i="0" smtClean="0">
                              <a:latin typeface="Cambria Math" panose="02040503050406030204" pitchFamily="18" charset="0"/>
                              <a:cs typeface="Arial"/>
                            </a:rPr>
                            <m:t>2</m:t>
                          </m:r>
                        </m:num>
                        <m:den>
                          <m:r>
                            <a:rPr lang="en-AU" sz="2000" b="0" i="0" smtClean="0">
                              <a:latin typeface="Cambria Math" panose="02040503050406030204" pitchFamily="18" charset="0"/>
                              <a:cs typeface="Arial"/>
                            </a:rPr>
                            <m:t>5</m:t>
                          </m:r>
                        </m:den>
                      </m:f>
                      <m:r>
                        <a:rPr lang="en-AU" sz="2000" b="0" i="0" smtClean="0">
                          <a:latin typeface="Cambria Math" panose="02040503050406030204" pitchFamily="18" charset="0"/>
                          <a:cs typeface="Arial"/>
                        </a:rPr>
                        <m:t> </m:t>
                      </m:r>
                      <m:r>
                        <m:rPr>
                          <m:nor/>
                        </m:rPr>
                        <a:rPr lang="en-AU" sz="2000" b="0" i="0" smtClean="0">
                          <a:latin typeface="Cambria Math" panose="02040503050406030204" pitchFamily="18" charset="0"/>
                          <a:cs typeface="Arial"/>
                        </a:rPr>
                        <m:t>and</m:t>
                      </m:r>
                      <m:r>
                        <a:rPr lang="en-AU" sz="2000" b="0" i="0" smtClean="0">
                          <a:latin typeface="Cambria Math" panose="02040503050406030204" pitchFamily="18" charset="0"/>
                          <a:cs typeface="Arial"/>
                        </a:rPr>
                        <m:t> </m:t>
                      </m:r>
                      <m:r>
                        <m:rPr>
                          <m:sty m:val="p"/>
                        </m:rPr>
                        <a:rPr lang="en-AU" sz="2000" b="0" i="0" smtClean="0">
                          <a:latin typeface="Cambria Math" panose="02040503050406030204" pitchFamily="18" charset="0"/>
                          <a:cs typeface="Arial"/>
                        </a:rPr>
                        <m:t>P</m:t>
                      </m:r>
                      <m:d>
                        <m:dPr>
                          <m:ctrlPr>
                            <a:rPr lang="en-AU" sz="2000" b="0" i="1" smtClean="0">
                              <a:latin typeface="Cambria Math" panose="02040503050406030204" pitchFamily="18" charset="0"/>
                              <a:cs typeface="Arial"/>
                            </a:rPr>
                          </m:ctrlPr>
                        </m:dPr>
                        <m:e>
                          <m:r>
                            <m:rPr>
                              <m:sty m:val="p"/>
                            </m:rPr>
                            <a:rPr lang="en-AU" sz="2000" b="0" i="0" smtClean="0">
                              <a:latin typeface="Cambria Math" panose="02040503050406030204" pitchFamily="18" charset="0"/>
                              <a:cs typeface="Arial"/>
                            </a:rPr>
                            <m:t>A</m:t>
                          </m:r>
                        </m:e>
                        <m:e>
                          <m:r>
                            <m:rPr>
                              <m:sty m:val="p"/>
                            </m:rPr>
                            <a:rPr lang="en-AU" sz="2000" b="0" i="0" smtClean="0">
                              <a:latin typeface="Cambria Math" panose="02040503050406030204" pitchFamily="18" charset="0"/>
                              <a:cs typeface="Arial"/>
                            </a:rPr>
                            <m:t>B</m:t>
                          </m:r>
                        </m:e>
                      </m:d>
                      <m:r>
                        <a:rPr lang="en-AU" sz="2000" b="0" i="0" smtClean="0">
                          <a:latin typeface="Cambria Math" panose="02040503050406030204" pitchFamily="18" charset="0"/>
                          <a:cs typeface="Arial"/>
                        </a:rPr>
                        <m:t>=</m:t>
                      </m:r>
                      <m:f>
                        <m:fPr>
                          <m:ctrlPr>
                            <a:rPr lang="en-AU" sz="2000" b="0" i="1" smtClean="0">
                              <a:latin typeface="Cambria Math" panose="02040503050406030204" pitchFamily="18" charset="0"/>
                              <a:cs typeface="Arial"/>
                            </a:rPr>
                          </m:ctrlPr>
                        </m:fPr>
                        <m:num>
                          <m:r>
                            <a:rPr lang="en-AU" sz="2000" b="0" i="0" smtClean="0">
                              <a:latin typeface="Cambria Math" panose="02040503050406030204" pitchFamily="18" charset="0"/>
                              <a:cs typeface="Arial"/>
                            </a:rPr>
                            <m:t>1</m:t>
                          </m:r>
                        </m:num>
                        <m:den>
                          <m:r>
                            <a:rPr lang="en-AU" sz="2000" b="0" i="0" smtClean="0">
                              <a:latin typeface="Cambria Math" panose="02040503050406030204" pitchFamily="18" charset="0"/>
                              <a:cs typeface="Arial"/>
                            </a:rPr>
                            <m:t>6</m:t>
                          </m:r>
                        </m:den>
                      </m:f>
                      <m:r>
                        <a:rPr lang="en-AU" sz="2000" b="0" i="0" smtClean="0">
                          <a:latin typeface="Cambria Math" panose="02040503050406030204" pitchFamily="18" charset="0"/>
                          <a:cs typeface="Arial"/>
                        </a:rPr>
                        <m:t>.</m:t>
                      </m:r>
                    </m:oMath>
                  </m:oMathPara>
                </a14:m>
                <a:endParaRPr lang="en-AU" sz="2000" dirty="0">
                  <a:cs typeface="Arial"/>
                </a:endParaRPr>
              </a:p>
              <a:p>
                <a:endParaRPr lang="en-AU" dirty="0"/>
              </a:p>
            </p:txBody>
          </p:sp>
        </mc:Choice>
        <mc:Fallback xmlns="">
          <p:sp>
            <p:nvSpPr>
              <p:cNvPr id="4" name="Text Placeholder 3">
                <a:extLst>
                  <a:ext uri="{FF2B5EF4-FFF2-40B4-BE49-F238E27FC236}">
                    <a16:creationId xmlns:a16="http://schemas.microsoft.com/office/drawing/2014/main" id="{B9CACCAC-369F-6D17-31B0-B0FAED154B87}"/>
                  </a:ext>
                </a:extLst>
              </p:cNvPr>
              <p:cNvSpPr>
                <a:spLocks noGrp="1" noRot="1" noChangeAspect="1" noMove="1" noResize="1" noEditPoints="1" noAdjustHandles="1" noChangeArrowheads="1" noChangeShapeType="1" noTextEdit="1"/>
              </p:cNvSpPr>
              <p:nvPr>
                <p:ph type="body" sz="quarter" idx="18"/>
              </p:nvPr>
            </p:nvSpPr>
            <p:spPr>
              <a:xfrm>
                <a:off x="-3276819" y="1765302"/>
                <a:ext cx="11483999" cy="310015"/>
              </a:xfrm>
              <a:blipFill>
                <a:blip r:embed="rId2"/>
                <a:stretch>
                  <a:fillRect t="-2820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9D2BD947-2091-6690-F31B-051B72440E0C}"/>
                  </a:ext>
                </a:extLst>
              </p:cNvPr>
              <p:cNvSpPr>
                <a:spLocks noGrp="1"/>
              </p:cNvSpPr>
              <p:nvPr>
                <p:ph sz="quarter" idx="19"/>
              </p:nvPr>
            </p:nvSpPr>
            <p:spPr>
              <a:xfrm>
                <a:off x="305470" y="1567302"/>
                <a:ext cx="10702492" cy="4930698"/>
              </a:xfrm>
            </p:spPr>
            <p:txBody>
              <a:bodyPr/>
              <a:lstStyle/>
              <a:p>
                <a:r>
                  <a:rPr lang="en-AU" sz="1800" dirty="0"/>
                  <a:t>For events to be independent, </a:t>
                </a:r>
                <a14:m>
                  <m:oMath xmlns:m="http://schemas.openxmlformats.org/officeDocument/2006/math">
                    <m:r>
                      <a:rPr lang="en-AU" sz="1800" b="0" i="1" smtClean="0">
                        <a:solidFill>
                          <a:schemeClr val="tx1"/>
                        </a:solidFill>
                        <a:latin typeface="Cambria Math" panose="02040503050406030204" pitchFamily="18" charset="0"/>
                      </a:rPr>
                      <m:t>𝑃</m:t>
                    </m:r>
                    <m:d>
                      <m:dPr>
                        <m:ctrlPr>
                          <a:rPr lang="en-AU" sz="1800" b="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𝐴</m:t>
                        </m:r>
                        <m:r>
                          <a:rPr lang="en-AU" sz="1800" b="0" i="1" smtClean="0">
                            <a:solidFill>
                              <a:schemeClr val="tx1"/>
                            </a:solidFill>
                            <a:latin typeface="Cambria Math" panose="02040503050406030204" pitchFamily="18" charset="0"/>
                            <a:ea typeface="Cambria Math" panose="02040503050406030204" pitchFamily="18" charset="0"/>
                          </a:rPr>
                          <m:t>∩</m:t>
                        </m:r>
                        <m:r>
                          <a:rPr lang="en-AU" sz="1800" b="0" i="1" smtClean="0">
                            <a:solidFill>
                              <a:schemeClr val="tx1"/>
                            </a:solidFill>
                            <a:latin typeface="Cambria Math" panose="02040503050406030204" pitchFamily="18" charset="0"/>
                            <a:ea typeface="Cambria Math" panose="02040503050406030204" pitchFamily="18" charset="0"/>
                          </a:rPr>
                          <m:t>𝐵</m:t>
                        </m:r>
                      </m:e>
                    </m:d>
                    <m:r>
                      <a:rPr lang="en-AU" sz="1800" b="0" i="1" smtClean="0">
                        <a:solidFill>
                          <a:schemeClr val="tx1"/>
                        </a:solidFill>
                        <a:latin typeface="Cambria Math" panose="02040503050406030204" pitchFamily="18" charset="0"/>
                        <a:ea typeface="Cambria Math" panose="02040503050406030204" pitchFamily="18" charset="0"/>
                      </a:rPr>
                      <m:t>=</m:t>
                    </m:r>
                    <m:r>
                      <a:rPr lang="en-AU" sz="1800" b="0" i="1" smtClean="0">
                        <a:solidFill>
                          <a:schemeClr val="tx1"/>
                        </a:solidFill>
                        <a:latin typeface="Cambria Math" panose="02040503050406030204" pitchFamily="18" charset="0"/>
                        <a:ea typeface="Cambria Math" panose="02040503050406030204" pitchFamily="18" charset="0"/>
                      </a:rPr>
                      <m:t>𝑃</m:t>
                    </m:r>
                    <m:d>
                      <m:dPr>
                        <m:ctrlPr>
                          <a:rPr lang="en-AU" sz="1800" b="0" i="1" smtClean="0">
                            <a:solidFill>
                              <a:schemeClr val="tx1"/>
                            </a:solidFill>
                            <a:latin typeface="Cambria Math" panose="02040503050406030204" pitchFamily="18" charset="0"/>
                            <a:ea typeface="Cambria Math" panose="02040503050406030204" pitchFamily="18" charset="0"/>
                          </a:rPr>
                        </m:ctrlPr>
                      </m:dPr>
                      <m:e>
                        <m:r>
                          <a:rPr lang="en-AU" sz="1800" b="0" i="1" smtClean="0">
                            <a:solidFill>
                              <a:schemeClr val="tx1"/>
                            </a:solidFill>
                            <a:latin typeface="Cambria Math" panose="02040503050406030204" pitchFamily="18" charset="0"/>
                            <a:ea typeface="Cambria Math" panose="02040503050406030204" pitchFamily="18" charset="0"/>
                          </a:rPr>
                          <m:t>𝐴</m:t>
                        </m:r>
                      </m:e>
                    </m:d>
                    <m:r>
                      <a:rPr lang="en-AU" sz="1800" b="0" i="1" smtClean="0">
                        <a:solidFill>
                          <a:schemeClr val="tx1"/>
                        </a:solidFill>
                        <a:latin typeface="Cambria Math" panose="02040503050406030204" pitchFamily="18" charset="0"/>
                        <a:ea typeface="Cambria Math" panose="02040503050406030204" pitchFamily="18" charset="0"/>
                      </a:rPr>
                      <m:t>×</m:t>
                    </m:r>
                    <m:r>
                      <a:rPr lang="en-AU" sz="1800" b="0" i="1" smtClean="0">
                        <a:solidFill>
                          <a:schemeClr val="tx1"/>
                        </a:solidFill>
                        <a:latin typeface="Cambria Math" panose="02040503050406030204" pitchFamily="18" charset="0"/>
                        <a:ea typeface="Cambria Math" panose="02040503050406030204" pitchFamily="18" charset="0"/>
                      </a:rPr>
                      <m:t>𝑃</m:t>
                    </m:r>
                    <m:d>
                      <m:dPr>
                        <m:ctrlPr>
                          <a:rPr lang="en-AU" sz="1800" b="0" i="1" smtClean="0">
                            <a:solidFill>
                              <a:schemeClr val="tx1"/>
                            </a:solidFill>
                            <a:latin typeface="Cambria Math" panose="02040503050406030204" pitchFamily="18" charset="0"/>
                            <a:ea typeface="Cambria Math" panose="02040503050406030204" pitchFamily="18" charset="0"/>
                          </a:rPr>
                        </m:ctrlPr>
                      </m:dPr>
                      <m:e>
                        <m:r>
                          <a:rPr lang="en-AU" sz="1800" b="0" i="1" smtClean="0">
                            <a:solidFill>
                              <a:schemeClr val="tx1"/>
                            </a:solidFill>
                            <a:latin typeface="Cambria Math" panose="02040503050406030204" pitchFamily="18" charset="0"/>
                            <a:ea typeface="Cambria Math" panose="02040503050406030204" pitchFamily="18" charset="0"/>
                          </a:rPr>
                          <m:t>𝐵</m:t>
                        </m:r>
                      </m:e>
                    </m:d>
                    <m:r>
                      <a:rPr lang="en-AU" sz="1800" b="0" i="0" smtClean="0">
                        <a:solidFill>
                          <a:schemeClr val="tx1"/>
                        </a:solidFill>
                        <a:latin typeface="Cambria Math" panose="02040503050406030204" pitchFamily="18" charset="0"/>
                        <a:ea typeface="Cambria Math" panose="02040503050406030204" pitchFamily="18" charset="0"/>
                      </a:rPr>
                      <m:t>.</m:t>
                    </m:r>
                  </m:oMath>
                </a14:m>
                <a:endParaRPr lang="en-AU" sz="1800" b="0" dirty="0">
                  <a:solidFill>
                    <a:schemeClr val="tx1"/>
                  </a:solidFill>
                  <a:ea typeface="Cambria Math" panose="02040503050406030204" pitchFamily="18" charset="0"/>
                </a:endParaRPr>
              </a:p>
              <a:p>
                <a:r>
                  <a:rPr lang="en-AU" sz="1800" b="0" u="sng" dirty="0">
                    <a:solidFill>
                      <a:schemeClr val="tx1"/>
                    </a:solidFill>
                    <a:ea typeface="Cambria Math" panose="02040503050406030204" pitchFamily="18" charset="0"/>
                  </a:rPr>
                  <a:t>Step 1:</a:t>
                </a:r>
                <a:r>
                  <a:rPr lang="en-AU" sz="1800" b="0" dirty="0">
                    <a:solidFill>
                      <a:schemeClr val="tx1"/>
                    </a:solidFill>
                    <a:ea typeface="Cambria Math" panose="02040503050406030204" pitchFamily="18" charset="0"/>
                  </a:rPr>
                  <a:t> Determining </a:t>
                </a:r>
                <a14:m>
                  <m:oMath xmlns:m="http://schemas.openxmlformats.org/officeDocument/2006/math">
                    <m:r>
                      <a:rPr lang="en-AU" sz="1800" b="0" i="1" smtClean="0">
                        <a:solidFill>
                          <a:schemeClr val="tx1"/>
                        </a:solidFill>
                        <a:latin typeface="Cambria Math" panose="02040503050406030204" pitchFamily="18" charset="0"/>
                      </a:rPr>
                      <m:t>𝑃</m:t>
                    </m:r>
                    <m:d>
                      <m:dPr>
                        <m:ctrlPr>
                          <a:rPr lang="en-AU" sz="1800" b="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𝐴</m:t>
                        </m:r>
                        <m:r>
                          <a:rPr lang="en-AU" sz="1800" b="0" i="1" smtClean="0">
                            <a:solidFill>
                              <a:schemeClr val="tx1"/>
                            </a:solidFill>
                            <a:latin typeface="Cambria Math" panose="02040503050406030204" pitchFamily="18" charset="0"/>
                            <a:ea typeface="Cambria Math" panose="02040503050406030204" pitchFamily="18" charset="0"/>
                          </a:rPr>
                          <m:t>∩</m:t>
                        </m:r>
                        <m:r>
                          <a:rPr lang="en-AU" sz="1800" b="0" i="1" smtClean="0">
                            <a:solidFill>
                              <a:schemeClr val="tx1"/>
                            </a:solidFill>
                            <a:latin typeface="Cambria Math" panose="02040503050406030204" pitchFamily="18" charset="0"/>
                            <a:ea typeface="Cambria Math" panose="02040503050406030204" pitchFamily="18" charset="0"/>
                          </a:rPr>
                          <m:t>𝐵</m:t>
                        </m:r>
                      </m:e>
                    </m:d>
                  </m:oMath>
                </a14:m>
                <a:endParaRPr lang="en-AU" sz="1800" b="0" dirty="0">
                  <a:solidFill>
                    <a:schemeClr val="tx1"/>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𝑃</m:t>
                      </m:r>
                      <m:d>
                        <m:dPr>
                          <m:ctrlPr>
                            <a:rPr lang="en-AU" sz="1800" i="1">
                              <a:latin typeface="Cambria Math" panose="02040503050406030204" pitchFamily="18" charset="0"/>
                            </a:rPr>
                          </m:ctrlPr>
                        </m:dPr>
                        <m:e>
                          <m:r>
                            <a:rPr lang="en-AU" sz="1800" b="0" i="1" smtClean="0">
                              <a:latin typeface="Cambria Math" panose="02040503050406030204" pitchFamily="18" charset="0"/>
                            </a:rPr>
                            <m:t>𝐵</m:t>
                          </m:r>
                        </m:e>
                        <m:e>
                          <m:r>
                            <a:rPr lang="en-AU" sz="1800" b="0" i="1" smtClean="0">
                              <a:latin typeface="Cambria Math" panose="02040503050406030204" pitchFamily="18" charset="0"/>
                            </a:rPr>
                            <m:t>𝐴</m:t>
                          </m:r>
                        </m:e>
                      </m:d>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𝑃</m:t>
                          </m:r>
                          <m:r>
                            <a:rPr lang="en-AU" sz="1800" i="1">
                              <a:latin typeface="Cambria Math" panose="02040503050406030204" pitchFamily="18" charset="0"/>
                            </a:rPr>
                            <m:t>(</m:t>
                          </m:r>
                          <m:r>
                            <a:rPr lang="en-AU" sz="1800" b="0" i="1" smtClean="0">
                              <a:latin typeface="Cambria Math" panose="02040503050406030204" pitchFamily="18" charset="0"/>
                            </a:rPr>
                            <m:t>𝐵</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𝐴</m:t>
                          </m:r>
                          <m:r>
                            <a:rPr lang="en-AU" sz="1800" i="1">
                              <a:latin typeface="Cambria Math" panose="02040503050406030204" pitchFamily="18" charset="0"/>
                              <a:ea typeface="Cambria Math" panose="02040503050406030204" pitchFamily="18" charset="0"/>
                            </a:rPr>
                            <m:t>)</m:t>
                          </m:r>
                        </m:num>
                        <m:den>
                          <m:r>
                            <a:rPr lang="en-AU" sz="1800" i="1">
                              <a:latin typeface="Cambria Math" panose="02040503050406030204" pitchFamily="18" charset="0"/>
                            </a:rPr>
                            <m:t>𝑃</m:t>
                          </m:r>
                          <m:r>
                            <a:rPr lang="en-AU" sz="1800" i="1">
                              <a:latin typeface="Cambria Math" panose="02040503050406030204" pitchFamily="18" charset="0"/>
                            </a:rPr>
                            <m:t>(</m:t>
                          </m:r>
                          <m:r>
                            <a:rPr lang="en-AU" sz="1800" b="0" i="1" smtClean="0">
                              <a:latin typeface="Cambria Math" panose="02040503050406030204" pitchFamily="18" charset="0"/>
                            </a:rPr>
                            <m:t>𝐴</m:t>
                          </m:r>
                          <m:r>
                            <a:rPr lang="en-AU" sz="1800" i="1">
                              <a:latin typeface="Cambria Math" panose="02040503050406030204" pitchFamily="18" charset="0"/>
                            </a:rPr>
                            <m:t>)</m:t>
                          </m:r>
                        </m:den>
                      </m:f>
                    </m:oMath>
                  </m:oMathPara>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𝐵</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𝐴</m:t>
                          </m:r>
                        </m:e>
                      </m:d>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𝑃</m:t>
                      </m:r>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𝐵</m:t>
                          </m:r>
                        </m:e>
                        <m:e>
                          <m:r>
                            <a:rPr lang="en-AU" sz="1800" b="0" i="1" smtClean="0">
                              <a:latin typeface="Cambria Math" panose="02040503050406030204" pitchFamily="18" charset="0"/>
                              <a:ea typeface="Cambria Math" panose="02040503050406030204" pitchFamily="18" charset="0"/>
                            </a:rPr>
                            <m:t>𝐴</m:t>
                          </m:r>
                        </m:e>
                      </m:d>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𝑃</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𝐴</m:t>
                      </m:r>
                      <m:r>
                        <a:rPr lang="en-AU" sz="1800" b="0" i="1" smtClean="0">
                          <a:latin typeface="Cambria Math" panose="02040503050406030204" pitchFamily="18" charset="0"/>
                          <a:ea typeface="Cambria Math" panose="02040503050406030204" pitchFamily="18" charset="0"/>
                        </a:rPr>
                        <m:t>)</m:t>
                      </m:r>
                    </m:oMath>
                  </m:oMathPara>
                </a14:m>
                <a:endParaRPr lang="en-AU" sz="1800" dirty="0"/>
              </a:p>
              <a:p>
                <a:r>
                  <a:rPr lang="en-AU" sz="1800" dirty="0"/>
                  <a:t>Substituting in known values,</a:t>
                </a: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𝐵</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𝐴</m:t>
                          </m:r>
                        </m:e>
                      </m:d>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2</m:t>
                          </m:r>
                        </m:num>
                        <m:den>
                          <m:r>
                            <a:rPr lang="en-AU" sz="1800" b="0" i="1" smtClean="0">
                              <a:latin typeface="Cambria Math" panose="02040503050406030204" pitchFamily="18" charset="0"/>
                              <a:ea typeface="Cambria Math" panose="02040503050406030204" pitchFamily="18" charset="0"/>
                            </a:rPr>
                            <m:t>5</m:t>
                          </m:r>
                        </m:den>
                      </m:f>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m:t>
                          </m:r>
                        </m:num>
                        <m:den>
                          <m:r>
                            <a:rPr lang="en-AU" sz="1800" b="0" i="1" smtClean="0">
                              <a:latin typeface="Cambria Math" panose="02040503050406030204" pitchFamily="18" charset="0"/>
                              <a:ea typeface="Cambria Math" panose="02040503050406030204" pitchFamily="18" charset="0"/>
                            </a:rPr>
                            <m:t>4</m:t>
                          </m:r>
                        </m:den>
                      </m:f>
                    </m:oMath>
                  </m:oMathPara>
                </a14:m>
                <a:endParaRPr lang="en-AU" sz="18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m:t>
                          </m:r>
                        </m:e>
                      </m:d>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m:t>
                          </m:r>
                        </m:num>
                        <m:den>
                          <m:r>
                            <a:rPr lang="en-AU" sz="1800" b="0" i="1" smtClean="0">
                              <a:latin typeface="Cambria Math" panose="02040503050406030204" pitchFamily="18" charset="0"/>
                              <a:ea typeface="Cambria Math" panose="02040503050406030204" pitchFamily="18" charset="0"/>
                            </a:rPr>
                            <m:t>10</m:t>
                          </m:r>
                        </m:den>
                      </m:f>
                    </m:oMath>
                  </m:oMathPara>
                </a14:m>
                <a:endParaRPr lang="en-AU" sz="1800" dirty="0"/>
              </a:p>
              <a:p>
                <a:endParaRPr lang="en-AU" sz="2000" b="0" dirty="0">
                  <a:solidFill>
                    <a:schemeClr val="tx1"/>
                  </a:solidFill>
                  <a:ea typeface="Cambria Math" panose="02040503050406030204" pitchFamily="18" charset="0"/>
                </a:endParaRPr>
              </a:p>
              <a:p>
                <a:endParaRPr lang="en-AU" sz="2000" b="0" dirty="0">
                  <a:solidFill>
                    <a:schemeClr val="tx1"/>
                  </a:solidFill>
                  <a:ea typeface="Cambria Math" panose="02040503050406030204" pitchFamily="18" charset="0"/>
                </a:endParaRPr>
              </a:p>
              <a:p>
                <a:endParaRPr lang="en-AU" dirty="0"/>
              </a:p>
            </p:txBody>
          </p:sp>
        </mc:Choice>
        <mc:Fallback xmlns="">
          <p:sp>
            <p:nvSpPr>
              <p:cNvPr id="5" name="Content Placeholder 4">
                <a:extLst>
                  <a:ext uri="{FF2B5EF4-FFF2-40B4-BE49-F238E27FC236}">
                    <a16:creationId xmlns:a16="http://schemas.microsoft.com/office/drawing/2014/main" id="{9D2BD947-2091-6690-F31B-051B72440E0C}"/>
                  </a:ext>
                </a:extLst>
              </p:cNvPr>
              <p:cNvSpPr>
                <a:spLocks noGrp="1" noRot="1" noChangeAspect="1" noMove="1" noResize="1" noEditPoints="1" noAdjustHandles="1" noChangeArrowheads="1" noChangeShapeType="1" noTextEdit="1"/>
              </p:cNvSpPr>
              <p:nvPr>
                <p:ph sz="quarter" idx="19"/>
              </p:nvPr>
            </p:nvSpPr>
            <p:spPr>
              <a:xfrm>
                <a:off x="305470" y="1567302"/>
                <a:ext cx="10702492" cy="4930698"/>
              </a:xfrm>
              <a:blipFill>
                <a:blip r:embed="rId3"/>
                <a:stretch>
                  <a:fillRect l="-1310"/>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86E6F98E-2C13-5D19-9B87-B896376E6B82}"/>
              </a:ext>
            </a:extLst>
          </p:cNvPr>
          <p:cNvSpPr/>
          <p:nvPr/>
        </p:nvSpPr>
        <p:spPr>
          <a:xfrm>
            <a:off x="5599811" y="2273317"/>
            <a:ext cx="1413637" cy="1160898"/>
          </a:xfrm>
          <a:prstGeom prst="wedgeRoundRectCallout">
            <a:avLst>
              <a:gd name="adj1" fmla="val -282953"/>
              <a:gd name="adj2" fmla="val 4128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tIns="46800" rIns="0" rtlCol="0" anchor="ctr"/>
          <a:lstStyle/>
          <a:p>
            <a:r>
              <a:rPr lang="en-AU" sz="1800" dirty="0"/>
              <a:t>conditional</a:t>
            </a:r>
            <a:br>
              <a:rPr lang="en-AU" sz="1800" dirty="0"/>
            </a:br>
            <a:r>
              <a:rPr lang="en-AU" sz="1800" dirty="0"/>
              <a:t>probability</a:t>
            </a:r>
            <a:br>
              <a:rPr lang="en-AU" sz="1800" dirty="0"/>
            </a:br>
            <a:r>
              <a:rPr lang="en-AU" sz="1800" dirty="0"/>
              <a:t>formula</a:t>
            </a:r>
          </a:p>
        </p:txBody>
      </p:sp>
      <p:sp>
        <p:nvSpPr>
          <p:cNvPr id="2" name="Slide Number Placeholder 1">
            <a:extLst>
              <a:ext uri="{FF2B5EF4-FFF2-40B4-BE49-F238E27FC236}">
                <a16:creationId xmlns:a16="http://schemas.microsoft.com/office/drawing/2014/main" id="{94460A69-DF9E-49A5-4EAB-80D8EBDC64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dirty="0"/>
          </a:p>
        </p:txBody>
      </p:sp>
    </p:spTree>
    <p:extLst>
      <p:ext uri="{BB962C8B-B14F-4D97-AF65-F5344CB8AC3E}">
        <p14:creationId xmlns:p14="http://schemas.microsoft.com/office/powerpoint/2010/main" val="46523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5E86D-5013-F7CB-0568-8D22EF9C95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990F0E-FD22-D0E7-F7D2-6B2BD2E1BC4C}"/>
              </a:ext>
            </a:extLst>
          </p:cNvPr>
          <p:cNvSpPr>
            <a:spLocks noGrp="1"/>
          </p:cNvSpPr>
          <p:nvPr>
            <p:ph type="title"/>
          </p:nvPr>
        </p:nvSpPr>
        <p:spPr/>
        <p:txBody>
          <a:bodyPr/>
          <a:lstStyle/>
          <a:p>
            <a:r>
              <a:rPr lang="en-AU" dirty="0"/>
              <a:t>Problem – solution (2)</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349D5DCC-6516-070F-48F0-C8987821273F}"/>
                  </a:ext>
                </a:extLst>
              </p:cNvPr>
              <p:cNvSpPr>
                <a:spLocks noGrp="1"/>
              </p:cNvSpPr>
              <p:nvPr>
                <p:ph type="body" sz="quarter" idx="18"/>
              </p:nvPr>
            </p:nvSpPr>
            <p:spPr>
              <a:xfrm>
                <a:off x="-2461657" y="1787459"/>
                <a:ext cx="11483999" cy="310015"/>
              </a:xfrm>
            </p:spPr>
            <p:txBody>
              <a:bodyPr/>
              <a:lstStyle/>
              <a:p>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cs typeface="Arial"/>
                        </a:rPr>
                        <m:t>𝑃</m:t>
                      </m:r>
                      <m:d>
                        <m:dPr>
                          <m:ctrlPr>
                            <a:rPr lang="en-AU" sz="2000" b="0" i="1" smtClean="0">
                              <a:latin typeface="Cambria Math" panose="02040503050406030204" pitchFamily="18" charset="0"/>
                              <a:cs typeface="Arial"/>
                            </a:rPr>
                          </m:ctrlPr>
                        </m:dPr>
                        <m:e>
                          <m:r>
                            <a:rPr lang="en-AU" sz="2000" b="0" i="1" smtClean="0">
                              <a:latin typeface="Cambria Math" panose="02040503050406030204" pitchFamily="18" charset="0"/>
                              <a:cs typeface="Arial"/>
                            </a:rPr>
                            <m:t>𝐴</m:t>
                          </m:r>
                        </m:e>
                      </m:d>
                      <m:r>
                        <a:rPr lang="en-AU" sz="2000" b="0" i="1" smtClean="0">
                          <a:latin typeface="Cambria Math" panose="02040503050406030204" pitchFamily="18" charset="0"/>
                          <a:cs typeface="Arial"/>
                        </a:rPr>
                        <m:t>=</m:t>
                      </m:r>
                      <m:f>
                        <m:fPr>
                          <m:ctrlPr>
                            <a:rPr lang="en-AU" sz="2000" b="0" i="1" smtClean="0">
                              <a:latin typeface="Cambria Math" panose="02040503050406030204" pitchFamily="18" charset="0"/>
                              <a:cs typeface="Arial"/>
                            </a:rPr>
                          </m:ctrlPr>
                        </m:fPr>
                        <m:num>
                          <m:r>
                            <a:rPr lang="en-AU" sz="2000" b="0" i="1" smtClean="0">
                              <a:latin typeface="Cambria Math" panose="02040503050406030204" pitchFamily="18" charset="0"/>
                              <a:cs typeface="Arial"/>
                            </a:rPr>
                            <m:t>1</m:t>
                          </m:r>
                        </m:num>
                        <m:den>
                          <m:r>
                            <a:rPr lang="en-AU" sz="2000" b="0" i="1" smtClean="0">
                              <a:latin typeface="Cambria Math" panose="02040503050406030204" pitchFamily="18" charset="0"/>
                              <a:cs typeface="Arial"/>
                            </a:rPr>
                            <m:t>4</m:t>
                          </m:r>
                        </m:den>
                      </m:f>
                      <m:r>
                        <a:rPr lang="en-AU" sz="2000" b="0" i="0" smtClean="0">
                          <a:latin typeface="Cambria Math" panose="02040503050406030204" pitchFamily="18" charset="0"/>
                          <a:cs typeface="Arial"/>
                        </a:rPr>
                        <m:t>, </m:t>
                      </m:r>
                      <m:r>
                        <m:rPr>
                          <m:sty m:val="p"/>
                        </m:rPr>
                        <a:rPr lang="en-AU" sz="2000" b="0" i="0" smtClean="0">
                          <a:latin typeface="Cambria Math" panose="02040503050406030204" pitchFamily="18" charset="0"/>
                          <a:cs typeface="Arial"/>
                        </a:rPr>
                        <m:t>P</m:t>
                      </m:r>
                      <m:d>
                        <m:dPr>
                          <m:ctrlPr>
                            <a:rPr lang="en-AU" sz="2000" b="0" i="1" smtClean="0">
                              <a:latin typeface="Cambria Math" panose="02040503050406030204" pitchFamily="18" charset="0"/>
                              <a:cs typeface="Arial"/>
                            </a:rPr>
                          </m:ctrlPr>
                        </m:dPr>
                        <m:e>
                          <m:r>
                            <m:rPr>
                              <m:sty m:val="p"/>
                            </m:rPr>
                            <a:rPr lang="en-AU" sz="2000" b="0" i="0" smtClean="0">
                              <a:latin typeface="Cambria Math" panose="02040503050406030204" pitchFamily="18" charset="0"/>
                              <a:cs typeface="Arial"/>
                            </a:rPr>
                            <m:t>B</m:t>
                          </m:r>
                        </m:e>
                        <m:e>
                          <m:r>
                            <m:rPr>
                              <m:sty m:val="p"/>
                            </m:rPr>
                            <a:rPr lang="en-AU" sz="2000" b="0" i="0" smtClean="0">
                              <a:latin typeface="Cambria Math" panose="02040503050406030204" pitchFamily="18" charset="0"/>
                              <a:cs typeface="Arial"/>
                            </a:rPr>
                            <m:t>A</m:t>
                          </m:r>
                        </m:e>
                      </m:d>
                      <m:r>
                        <a:rPr lang="en-AU" sz="2000" b="0" i="0" smtClean="0">
                          <a:latin typeface="Cambria Math" panose="02040503050406030204" pitchFamily="18" charset="0"/>
                          <a:cs typeface="Arial"/>
                        </a:rPr>
                        <m:t>=</m:t>
                      </m:r>
                      <m:f>
                        <m:fPr>
                          <m:ctrlPr>
                            <a:rPr lang="en-AU" sz="2000" b="0" i="1" smtClean="0">
                              <a:latin typeface="Cambria Math" panose="02040503050406030204" pitchFamily="18" charset="0"/>
                              <a:cs typeface="Arial"/>
                            </a:rPr>
                          </m:ctrlPr>
                        </m:fPr>
                        <m:num>
                          <m:r>
                            <a:rPr lang="en-AU" sz="2000" b="0" i="0" smtClean="0">
                              <a:latin typeface="Cambria Math" panose="02040503050406030204" pitchFamily="18" charset="0"/>
                              <a:cs typeface="Arial"/>
                            </a:rPr>
                            <m:t>2</m:t>
                          </m:r>
                        </m:num>
                        <m:den>
                          <m:r>
                            <a:rPr lang="en-AU" sz="2000" b="0" i="0" smtClean="0">
                              <a:latin typeface="Cambria Math" panose="02040503050406030204" pitchFamily="18" charset="0"/>
                              <a:cs typeface="Arial"/>
                            </a:rPr>
                            <m:t>5</m:t>
                          </m:r>
                        </m:den>
                      </m:f>
                      <m:r>
                        <a:rPr lang="en-AU" sz="2000" b="0" i="0" smtClean="0">
                          <a:latin typeface="Cambria Math" panose="02040503050406030204" pitchFamily="18" charset="0"/>
                          <a:cs typeface="Arial"/>
                        </a:rPr>
                        <m:t> </m:t>
                      </m:r>
                      <m:r>
                        <m:rPr>
                          <m:nor/>
                        </m:rPr>
                        <a:rPr lang="en-AU" sz="2000" b="0" i="0" smtClean="0">
                          <a:latin typeface="Cambria Math" panose="02040503050406030204" pitchFamily="18" charset="0"/>
                          <a:cs typeface="Arial"/>
                        </a:rPr>
                        <m:t>and</m:t>
                      </m:r>
                      <m:r>
                        <a:rPr lang="en-AU" sz="2000" b="0" i="0" smtClean="0">
                          <a:latin typeface="Cambria Math" panose="02040503050406030204" pitchFamily="18" charset="0"/>
                          <a:cs typeface="Arial"/>
                        </a:rPr>
                        <m:t> </m:t>
                      </m:r>
                      <m:r>
                        <m:rPr>
                          <m:sty m:val="p"/>
                        </m:rPr>
                        <a:rPr lang="en-AU" sz="2000" b="0" i="0" smtClean="0">
                          <a:latin typeface="Cambria Math" panose="02040503050406030204" pitchFamily="18" charset="0"/>
                          <a:cs typeface="Arial"/>
                        </a:rPr>
                        <m:t>P</m:t>
                      </m:r>
                      <m:d>
                        <m:dPr>
                          <m:ctrlPr>
                            <a:rPr lang="en-AU" sz="2000" b="0" i="1" smtClean="0">
                              <a:latin typeface="Cambria Math" panose="02040503050406030204" pitchFamily="18" charset="0"/>
                              <a:cs typeface="Arial"/>
                            </a:rPr>
                          </m:ctrlPr>
                        </m:dPr>
                        <m:e>
                          <m:r>
                            <m:rPr>
                              <m:sty m:val="p"/>
                            </m:rPr>
                            <a:rPr lang="en-AU" sz="2000" b="0" i="0" smtClean="0">
                              <a:latin typeface="Cambria Math" panose="02040503050406030204" pitchFamily="18" charset="0"/>
                              <a:cs typeface="Arial"/>
                            </a:rPr>
                            <m:t>A</m:t>
                          </m:r>
                        </m:e>
                        <m:e>
                          <m:r>
                            <m:rPr>
                              <m:sty m:val="p"/>
                            </m:rPr>
                            <a:rPr lang="en-AU" sz="2000" b="0" i="0" smtClean="0">
                              <a:latin typeface="Cambria Math" panose="02040503050406030204" pitchFamily="18" charset="0"/>
                              <a:cs typeface="Arial"/>
                            </a:rPr>
                            <m:t>B</m:t>
                          </m:r>
                        </m:e>
                      </m:d>
                      <m:r>
                        <a:rPr lang="en-AU" sz="2000" b="0" i="0" smtClean="0">
                          <a:latin typeface="Cambria Math" panose="02040503050406030204" pitchFamily="18" charset="0"/>
                          <a:cs typeface="Arial"/>
                        </a:rPr>
                        <m:t>=</m:t>
                      </m:r>
                      <m:f>
                        <m:fPr>
                          <m:ctrlPr>
                            <a:rPr lang="en-AU" sz="2000" b="0" i="1" smtClean="0">
                              <a:latin typeface="Cambria Math" panose="02040503050406030204" pitchFamily="18" charset="0"/>
                              <a:cs typeface="Arial"/>
                            </a:rPr>
                          </m:ctrlPr>
                        </m:fPr>
                        <m:num>
                          <m:r>
                            <a:rPr lang="en-AU" sz="2000" b="0" i="0" smtClean="0">
                              <a:latin typeface="Cambria Math" panose="02040503050406030204" pitchFamily="18" charset="0"/>
                              <a:cs typeface="Arial"/>
                            </a:rPr>
                            <m:t>1</m:t>
                          </m:r>
                        </m:num>
                        <m:den>
                          <m:r>
                            <a:rPr lang="en-AU" sz="2000" b="0" i="0" smtClean="0">
                              <a:latin typeface="Cambria Math" panose="02040503050406030204" pitchFamily="18" charset="0"/>
                              <a:cs typeface="Arial"/>
                            </a:rPr>
                            <m:t>6</m:t>
                          </m:r>
                        </m:den>
                      </m:f>
                      <m:r>
                        <a:rPr lang="en-AU" sz="2000" b="0" i="0" smtClean="0">
                          <a:latin typeface="Cambria Math" panose="02040503050406030204" pitchFamily="18" charset="0"/>
                          <a:cs typeface="Arial"/>
                        </a:rPr>
                        <m:t>,</m:t>
                      </m:r>
                      <m:r>
                        <a:rPr lang="en-AU" i="1">
                          <a:latin typeface="Cambria Math" panose="02040503050406030204" pitchFamily="18" charset="0"/>
                        </a:rPr>
                        <m:t>𝑃</m:t>
                      </m:r>
                      <m:d>
                        <m:dPr>
                          <m:ctrlPr>
                            <a:rPr lang="en-AU" i="1">
                              <a:latin typeface="Cambria Math" panose="02040503050406030204" pitchFamily="18" charset="0"/>
                            </a:rPr>
                          </m:ctrlPr>
                        </m:dPr>
                        <m:e>
                          <m:r>
                            <a:rPr lang="en-AU" i="1">
                              <a:latin typeface="Cambria Math" panose="02040503050406030204" pitchFamily="18" charset="0"/>
                            </a:rPr>
                            <m:t>𝐴</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𝐵</m:t>
                          </m:r>
                        </m:e>
                      </m:d>
                      <m:r>
                        <a:rPr lang="en-AU" i="1">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10</m:t>
                          </m:r>
                        </m:den>
                      </m:f>
                    </m:oMath>
                  </m:oMathPara>
                </a14:m>
                <a:endParaRPr lang="en-AU" sz="2000" dirty="0">
                  <a:cs typeface="Arial"/>
                </a:endParaRPr>
              </a:p>
              <a:p>
                <a:endParaRPr lang="en-AU" dirty="0"/>
              </a:p>
            </p:txBody>
          </p:sp>
        </mc:Choice>
        <mc:Fallback xmlns="">
          <p:sp>
            <p:nvSpPr>
              <p:cNvPr id="4" name="Text Placeholder 3">
                <a:extLst>
                  <a:ext uri="{FF2B5EF4-FFF2-40B4-BE49-F238E27FC236}">
                    <a16:creationId xmlns:a16="http://schemas.microsoft.com/office/drawing/2014/main" id="{349D5DCC-6516-070F-48F0-C8987821273F}"/>
                  </a:ext>
                </a:extLst>
              </p:cNvPr>
              <p:cNvSpPr>
                <a:spLocks noGrp="1" noRot="1" noChangeAspect="1" noMove="1" noResize="1" noEditPoints="1" noAdjustHandles="1" noChangeArrowheads="1" noChangeShapeType="1" noTextEdit="1"/>
              </p:cNvSpPr>
              <p:nvPr>
                <p:ph type="body" sz="quarter" idx="18"/>
              </p:nvPr>
            </p:nvSpPr>
            <p:spPr>
              <a:xfrm>
                <a:off x="-2461657" y="1787459"/>
                <a:ext cx="11483999" cy="310015"/>
              </a:xfrm>
              <a:blipFill>
                <a:blip r:embed="rId2"/>
                <a:stretch>
                  <a:fillRect t="-27451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A2ACD43-B2E2-4B5F-8B50-B4DF8B67B6A7}"/>
                  </a:ext>
                </a:extLst>
              </p:cNvPr>
              <p:cNvSpPr>
                <a:spLocks noGrp="1"/>
              </p:cNvSpPr>
              <p:nvPr>
                <p:ph sz="quarter" idx="19"/>
              </p:nvPr>
            </p:nvSpPr>
            <p:spPr>
              <a:xfrm>
                <a:off x="305470" y="1567302"/>
                <a:ext cx="10702492" cy="4930698"/>
              </a:xfrm>
            </p:spPr>
            <p:txBody>
              <a:bodyPr/>
              <a:lstStyle/>
              <a:p>
                <a:r>
                  <a:rPr lang="en-AU" sz="1800" dirty="0"/>
                  <a:t>For events to be independent, </a:t>
                </a:r>
                <a14:m>
                  <m:oMath xmlns:m="http://schemas.openxmlformats.org/officeDocument/2006/math">
                    <m:r>
                      <a:rPr lang="en-AU" sz="1800" b="0" i="1" smtClean="0">
                        <a:solidFill>
                          <a:schemeClr val="tx1"/>
                        </a:solidFill>
                        <a:latin typeface="Cambria Math" panose="02040503050406030204" pitchFamily="18" charset="0"/>
                      </a:rPr>
                      <m:t>𝑃</m:t>
                    </m:r>
                    <m:d>
                      <m:dPr>
                        <m:ctrlPr>
                          <a:rPr lang="en-AU" sz="1800" b="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𝐴</m:t>
                        </m:r>
                        <m:r>
                          <a:rPr lang="en-AU" sz="1800" b="0" i="1" smtClean="0">
                            <a:solidFill>
                              <a:schemeClr val="tx1"/>
                            </a:solidFill>
                            <a:latin typeface="Cambria Math" panose="02040503050406030204" pitchFamily="18" charset="0"/>
                            <a:ea typeface="Cambria Math" panose="02040503050406030204" pitchFamily="18" charset="0"/>
                          </a:rPr>
                          <m:t>∩</m:t>
                        </m:r>
                        <m:r>
                          <a:rPr lang="en-AU" sz="1800" b="0" i="1" smtClean="0">
                            <a:solidFill>
                              <a:schemeClr val="tx1"/>
                            </a:solidFill>
                            <a:latin typeface="Cambria Math" panose="02040503050406030204" pitchFamily="18" charset="0"/>
                            <a:ea typeface="Cambria Math" panose="02040503050406030204" pitchFamily="18" charset="0"/>
                          </a:rPr>
                          <m:t>𝐵</m:t>
                        </m:r>
                      </m:e>
                    </m:d>
                    <m:r>
                      <a:rPr lang="en-AU" sz="1800" b="0" i="1" smtClean="0">
                        <a:solidFill>
                          <a:schemeClr val="tx1"/>
                        </a:solidFill>
                        <a:latin typeface="Cambria Math" panose="02040503050406030204" pitchFamily="18" charset="0"/>
                        <a:ea typeface="Cambria Math" panose="02040503050406030204" pitchFamily="18" charset="0"/>
                      </a:rPr>
                      <m:t>=</m:t>
                    </m:r>
                    <m:r>
                      <a:rPr lang="en-AU" sz="1800" b="0" i="1" smtClean="0">
                        <a:solidFill>
                          <a:schemeClr val="tx1"/>
                        </a:solidFill>
                        <a:latin typeface="Cambria Math" panose="02040503050406030204" pitchFamily="18" charset="0"/>
                        <a:ea typeface="Cambria Math" panose="02040503050406030204" pitchFamily="18" charset="0"/>
                      </a:rPr>
                      <m:t>𝑃</m:t>
                    </m:r>
                    <m:d>
                      <m:dPr>
                        <m:ctrlPr>
                          <a:rPr lang="en-AU" sz="1800" b="0" i="1" smtClean="0">
                            <a:solidFill>
                              <a:schemeClr val="tx1"/>
                            </a:solidFill>
                            <a:latin typeface="Cambria Math" panose="02040503050406030204" pitchFamily="18" charset="0"/>
                            <a:ea typeface="Cambria Math" panose="02040503050406030204" pitchFamily="18" charset="0"/>
                          </a:rPr>
                        </m:ctrlPr>
                      </m:dPr>
                      <m:e>
                        <m:r>
                          <a:rPr lang="en-AU" sz="1800" b="0" i="1" smtClean="0">
                            <a:solidFill>
                              <a:schemeClr val="tx1"/>
                            </a:solidFill>
                            <a:latin typeface="Cambria Math" panose="02040503050406030204" pitchFamily="18" charset="0"/>
                            <a:ea typeface="Cambria Math" panose="02040503050406030204" pitchFamily="18" charset="0"/>
                          </a:rPr>
                          <m:t>𝐴</m:t>
                        </m:r>
                      </m:e>
                    </m:d>
                    <m:r>
                      <a:rPr lang="en-AU" sz="1800" b="0" i="1" smtClean="0">
                        <a:solidFill>
                          <a:schemeClr val="tx1"/>
                        </a:solidFill>
                        <a:latin typeface="Cambria Math" panose="02040503050406030204" pitchFamily="18" charset="0"/>
                        <a:ea typeface="Cambria Math" panose="02040503050406030204" pitchFamily="18" charset="0"/>
                      </a:rPr>
                      <m:t>×</m:t>
                    </m:r>
                    <m:r>
                      <a:rPr lang="en-AU" sz="1800" b="0" i="1" smtClean="0">
                        <a:solidFill>
                          <a:schemeClr val="tx1"/>
                        </a:solidFill>
                        <a:latin typeface="Cambria Math" panose="02040503050406030204" pitchFamily="18" charset="0"/>
                        <a:ea typeface="Cambria Math" panose="02040503050406030204" pitchFamily="18" charset="0"/>
                      </a:rPr>
                      <m:t>𝑃</m:t>
                    </m:r>
                    <m:d>
                      <m:dPr>
                        <m:ctrlPr>
                          <a:rPr lang="en-AU" sz="1800" b="0" i="1" smtClean="0">
                            <a:solidFill>
                              <a:schemeClr val="tx1"/>
                            </a:solidFill>
                            <a:latin typeface="Cambria Math" panose="02040503050406030204" pitchFamily="18" charset="0"/>
                            <a:ea typeface="Cambria Math" panose="02040503050406030204" pitchFamily="18" charset="0"/>
                          </a:rPr>
                        </m:ctrlPr>
                      </m:dPr>
                      <m:e>
                        <m:r>
                          <a:rPr lang="en-AU" sz="1800" b="0" i="1" smtClean="0">
                            <a:solidFill>
                              <a:schemeClr val="tx1"/>
                            </a:solidFill>
                            <a:latin typeface="Cambria Math" panose="02040503050406030204" pitchFamily="18" charset="0"/>
                            <a:ea typeface="Cambria Math" panose="02040503050406030204" pitchFamily="18" charset="0"/>
                          </a:rPr>
                          <m:t>𝐵</m:t>
                        </m:r>
                      </m:e>
                    </m:d>
                    <m:r>
                      <a:rPr lang="en-AU" sz="1800" b="0" i="0" smtClean="0">
                        <a:solidFill>
                          <a:schemeClr val="tx1"/>
                        </a:solidFill>
                        <a:latin typeface="Cambria Math" panose="02040503050406030204" pitchFamily="18" charset="0"/>
                        <a:ea typeface="Cambria Math" panose="02040503050406030204" pitchFamily="18" charset="0"/>
                      </a:rPr>
                      <m:t>.</m:t>
                    </m:r>
                  </m:oMath>
                </a14:m>
                <a:endParaRPr lang="en-AU" sz="1800" b="0" dirty="0">
                  <a:solidFill>
                    <a:schemeClr val="tx1"/>
                  </a:solidFill>
                  <a:ea typeface="Cambria Math" panose="02040503050406030204" pitchFamily="18" charset="0"/>
                </a:endParaRPr>
              </a:p>
              <a:p>
                <a:r>
                  <a:rPr lang="en-AU" sz="1800" b="0" u="sng" dirty="0">
                    <a:solidFill>
                      <a:schemeClr val="tx1"/>
                    </a:solidFill>
                    <a:ea typeface="Cambria Math" panose="02040503050406030204" pitchFamily="18" charset="0"/>
                  </a:rPr>
                  <a:t>Step 2:</a:t>
                </a:r>
                <a:r>
                  <a:rPr lang="en-AU" sz="1800" b="0" dirty="0">
                    <a:solidFill>
                      <a:schemeClr val="tx1"/>
                    </a:solidFill>
                    <a:ea typeface="Cambria Math" panose="02040503050406030204" pitchFamily="18" charset="0"/>
                  </a:rPr>
                  <a:t> Determining </a:t>
                </a:r>
                <a14:m>
                  <m:oMath xmlns:m="http://schemas.openxmlformats.org/officeDocument/2006/math">
                    <m:r>
                      <a:rPr lang="en-AU" sz="1800" b="0" i="1" smtClean="0">
                        <a:solidFill>
                          <a:schemeClr val="tx1"/>
                        </a:solidFill>
                        <a:latin typeface="Cambria Math" panose="02040503050406030204" pitchFamily="18" charset="0"/>
                      </a:rPr>
                      <m:t>𝑃</m:t>
                    </m:r>
                    <m:d>
                      <m:dPr>
                        <m:ctrlPr>
                          <a:rPr lang="en-AU" sz="1800" b="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𝐵</m:t>
                        </m:r>
                      </m:e>
                    </m:d>
                  </m:oMath>
                </a14:m>
                <a:endParaRPr lang="en-AU" sz="1800" b="0" dirty="0">
                  <a:solidFill>
                    <a:schemeClr val="tx1"/>
                  </a:solidFill>
                  <a:ea typeface="Cambria Math" panose="02040503050406030204" pitchFamily="18" charset="0"/>
                </a:endParaRPr>
              </a:p>
              <a:p>
                <a:pPr lvl="1"/>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𝑃</m:t>
                      </m:r>
                      <m:d>
                        <m:dPr>
                          <m:ctrlPr>
                            <a:rPr lang="en-AU" i="1">
                              <a:latin typeface="Cambria Math" panose="02040503050406030204" pitchFamily="18" charset="0"/>
                            </a:rPr>
                          </m:ctrlPr>
                        </m:dPr>
                        <m:e>
                          <m:r>
                            <a:rPr lang="en-AU" i="1">
                              <a:latin typeface="Cambria Math" panose="02040503050406030204" pitchFamily="18" charset="0"/>
                            </a:rPr>
                            <m:t>𝐴</m:t>
                          </m:r>
                          <m:r>
                            <a:rPr lang="en-AU" i="1">
                              <a:latin typeface="Cambria Math" panose="02040503050406030204" pitchFamily="18" charset="0"/>
                            </a:rPr>
                            <m:t>|</m:t>
                          </m:r>
                          <m:r>
                            <a:rPr lang="en-AU" i="1">
                              <a:latin typeface="Cambria Math" panose="02040503050406030204" pitchFamily="18" charset="0"/>
                            </a:rPr>
                            <m:t>𝐵</m:t>
                          </m:r>
                        </m:e>
                      </m:d>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𝑃</m:t>
                          </m:r>
                          <m:r>
                            <a:rPr lang="en-AU" i="1">
                              <a:latin typeface="Cambria Math" panose="02040503050406030204" pitchFamily="18" charset="0"/>
                            </a:rPr>
                            <m:t>(</m:t>
                          </m:r>
                          <m:r>
                            <a:rPr lang="en-AU" i="1">
                              <a:latin typeface="Cambria Math" panose="02040503050406030204" pitchFamily="18" charset="0"/>
                            </a:rPr>
                            <m:t>𝐴</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𝐵</m:t>
                          </m:r>
                          <m:r>
                            <a:rPr lang="en-AU" i="1">
                              <a:latin typeface="Cambria Math" panose="02040503050406030204" pitchFamily="18" charset="0"/>
                              <a:ea typeface="Cambria Math" panose="02040503050406030204" pitchFamily="18" charset="0"/>
                            </a:rPr>
                            <m:t>)</m:t>
                          </m:r>
                        </m:num>
                        <m:den>
                          <m:r>
                            <a:rPr lang="en-AU" i="1">
                              <a:latin typeface="Cambria Math" panose="02040503050406030204" pitchFamily="18" charset="0"/>
                            </a:rPr>
                            <m:t>𝑃</m:t>
                          </m:r>
                          <m:r>
                            <a:rPr lang="en-AU" i="1">
                              <a:latin typeface="Cambria Math" panose="02040503050406030204" pitchFamily="18" charset="0"/>
                            </a:rPr>
                            <m:t>(</m:t>
                          </m:r>
                          <m:r>
                            <a:rPr lang="en-AU" i="1">
                              <a:latin typeface="Cambria Math" panose="02040503050406030204" pitchFamily="18" charset="0"/>
                            </a:rPr>
                            <m:t>𝐵</m:t>
                          </m:r>
                          <m:r>
                            <a:rPr lang="en-AU" i="1">
                              <a:latin typeface="Cambria Math" panose="02040503050406030204" pitchFamily="18" charset="0"/>
                            </a:rPr>
                            <m:t>)</m:t>
                          </m:r>
                        </m:den>
                      </m:f>
                    </m:oMath>
                  </m:oMathPara>
                </a14:m>
                <a:endParaRPr lang="en-AU" dirty="0"/>
              </a:p>
              <a:p>
                <a:pPr lvl="1"/>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m:t>
                      </m:r>
                      <m:r>
                        <a:rPr lang="en-AU" i="1">
                          <a:latin typeface="Cambria Math" panose="02040503050406030204" pitchFamily="18" charset="0"/>
                        </a:rPr>
                        <m:t>𝑃</m:t>
                      </m:r>
                      <m:d>
                        <m:dPr>
                          <m:ctrlPr>
                            <a:rPr lang="en-AU" i="1">
                              <a:latin typeface="Cambria Math" panose="02040503050406030204" pitchFamily="18" charset="0"/>
                            </a:rPr>
                          </m:ctrlPr>
                        </m:dPr>
                        <m:e>
                          <m:r>
                            <a:rPr lang="en-AU" i="1">
                              <a:latin typeface="Cambria Math" panose="02040503050406030204" pitchFamily="18" charset="0"/>
                            </a:rPr>
                            <m:t>𝐵</m:t>
                          </m:r>
                        </m:e>
                      </m:d>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𝑃</m:t>
                          </m:r>
                          <m:r>
                            <a:rPr lang="en-AU" i="1">
                              <a:latin typeface="Cambria Math" panose="02040503050406030204" pitchFamily="18" charset="0"/>
                            </a:rPr>
                            <m:t>(</m:t>
                          </m:r>
                          <m:r>
                            <a:rPr lang="en-AU" i="1">
                              <a:latin typeface="Cambria Math" panose="02040503050406030204" pitchFamily="18" charset="0"/>
                            </a:rPr>
                            <m:t>𝐴</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𝐵</m:t>
                          </m:r>
                          <m:r>
                            <a:rPr lang="en-AU" i="1">
                              <a:latin typeface="Cambria Math" panose="02040503050406030204" pitchFamily="18" charset="0"/>
                              <a:ea typeface="Cambria Math" panose="02040503050406030204" pitchFamily="18" charset="0"/>
                            </a:rPr>
                            <m:t>)</m:t>
                          </m:r>
                        </m:num>
                        <m:den>
                          <m:r>
                            <a:rPr lang="en-AU" i="1">
                              <a:latin typeface="Cambria Math" panose="02040503050406030204" pitchFamily="18" charset="0"/>
                            </a:rPr>
                            <m:t>𝑃</m:t>
                          </m:r>
                          <m:r>
                            <a:rPr lang="en-AU" i="1">
                              <a:latin typeface="Cambria Math" panose="02040503050406030204" pitchFamily="18" charset="0"/>
                            </a:rPr>
                            <m:t>(</m:t>
                          </m:r>
                          <m:r>
                            <a:rPr lang="en-AU" i="1">
                              <a:latin typeface="Cambria Math" panose="02040503050406030204" pitchFamily="18" charset="0"/>
                            </a:rPr>
                            <m:t>𝐴</m:t>
                          </m:r>
                          <m:r>
                            <a:rPr lang="en-AU" i="1">
                              <a:latin typeface="Cambria Math" panose="02040503050406030204" pitchFamily="18" charset="0"/>
                            </a:rPr>
                            <m:t>|</m:t>
                          </m:r>
                          <m:r>
                            <a:rPr lang="en-AU" i="1">
                              <a:latin typeface="Cambria Math" panose="02040503050406030204" pitchFamily="18" charset="0"/>
                            </a:rPr>
                            <m:t>𝐵</m:t>
                          </m:r>
                          <m:r>
                            <a:rPr lang="en-AU" i="1">
                              <a:latin typeface="Cambria Math" panose="02040503050406030204" pitchFamily="18" charset="0"/>
                            </a:rPr>
                            <m:t>)</m:t>
                          </m:r>
                        </m:den>
                      </m:f>
                    </m:oMath>
                  </m:oMathPara>
                </a14:m>
                <a:endParaRPr lang="en-AU" dirty="0"/>
              </a:p>
              <a:p>
                <a:pPr lvl="1"/>
                <a:r>
                  <a:rPr lang="en-AU" dirty="0"/>
                  <a:t>Substituting in known values,</a:t>
                </a:r>
              </a:p>
              <a:p>
                <a:pPr lvl="1"/>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𝑃</m:t>
                      </m:r>
                      <m:d>
                        <m:dPr>
                          <m:ctrlPr>
                            <a:rPr lang="en-AU" i="1">
                              <a:latin typeface="Cambria Math" panose="02040503050406030204" pitchFamily="18" charset="0"/>
                            </a:rPr>
                          </m:ctrlPr>
                        </m:dPr>
                        <m:e>
                          <m:r>
                            <a:rPr lang="en-AU" i="1">
                              <a:latin typeface="Cambria Math" panose="02040503050406030204" pitchFamily="18" charset="0"/>
                            </a:rPr>
                            <m:t>𝐵</m:t>
                          </m:r>
                        </m:e>
                      </m:d>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10</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6</m:t>
                          </m:r>
                        </m:den>
                      </m:f>
                    </m:oMath>
                  </m:oMathPara>
                </a14:m>
                <a:endParaRPr lang="en-AU" dirty="0"/>
              </a:p>
              <a:p>
                <a:pPr lvl="1"/>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m:t>
                      </m:r>
                      <m:r>
                        <a:rPr lang="en-AU" i="1">
                          <a:latin typeface="Cambria Math" panose="02040503050406030204" pitchFamily="18" charset="0"/>
                        </a:rPr>
                        <m:t>𝑃</m:t>
                      </m:r>
                      <m:d>
                        <m:dPr>
                          <m:ctrlPr>
                            <a:rPr lang="en-AU" i="1">
                              <a:latin typeface="Cambria Math" panose="02040503050406030204" pitchFamily="18" charset="0"/>
                            </a:rPr>
                          </m:ctrlPr>
                        </m:dPr>
                        <m:e>
                          <m:r>
                            <a:rPr lang="en-AU" i="1">
                              <a:latin typeface="Cambria Math" panose="02040503050406030204" pitchFamily="18" charset="0"/>
                            </a:rPr>
                            <m:t>𝐵</m:t>
                          </m:r>
                        </m:e>
                      </m:d>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3</m:t>
                          </m:r>
                        </m:num>
                        <m:den>
                          <m:r>
                            <a:rPr lang="en-AU" i="1">
                              <a:latin typeface="Cambria Math" panose="02040503050406030204" pitchFamily="18" charset="0"/>
                            </a:rPr>
                            <m:t>5</m:t>
                          </m:r>
                        </m:den>
                      </m:f>
                    </m:oMath>
                  </m:oMathPara>
                </a14:m>
                <a:endParaRPr lang="en-AU" dirty="0"/>
              </a:p>
              <a:p>
                <a:endParaRPr lang="en-AU" dirty="0"/>
              </a:p>
              <a:p>
                <a:endParaRPr lang="en-AU" sz="2000" b="0" dirty="0">
                  <a:solidFill>
                    <a:schemeClr val="tx1"/>
                  </a:solidFill>
                  <a:ea typeface="Cambria Math" panose="02040503050406030204" pitchFamily="18" charset="0"/>
                </a:endParaRPr>
              </a:p>
              <a:p>
                <a:endParaRPr lang="en-AU" sz="2000" b="0" dirty="0">
                  <a:solidFill>
                    <a:schemeClr val="tx1"/>
                  </a:solidFill>
                  <a:ea typeface="Cambria Math" panose="02040503050406030204" pitchFamily="18" charset="0"/>
                </a:endParaRPr>
              </a:p>
              <a:p>
                <a:endParaRPr lang="en-AU" dirty="0"/>
              </a:p>
            </p:txBody>
          </p:sp>
        </mc:Choice>
        <mc:Fallback xmlns="">
          <p:sp>
            <p:nvSpPr>
              <p:cNvPr id="5" name="Content Placeholder 4">
                <a:extLst>
                  <a:ext uri="{FF2B5EF4-FFF2-40B4-BE49-F238E27FC236}">
                    <a16:creationId xmlns:a16="http://schemas.microsoft.com/office/drawing/2014/main" id="{6A2ACD43-B2E2-4B5F-8B50-B4DF8B67B6A7}"/>
                  </a:ext>
                </a:extLst>
              </p:cNvPr>
              <p:cNvSpPr>
                <a:spLocks noGrp="1" noRot="1" noChangeAspect="1" noMove="1" noResize="1" noEditPoints="1" noAdjustHandles="1" noChangeArrowheads="1" noChangeShapeType="1" noTextEdit="1"/>
              </p:cNvSpPr>
              <p:nvPr>
                <p:ph sz="quarter" idx="19"/>
              </p:nvPr>
            </p:nvSpPr>
            <p:spPr>
              <a:xfrm>
                <a:off x="305470" y="1567302"/>
                <a:ext cx="10702492" cy="4930698"/>
              </a:xfrm>
              <a:blipFill>
                <a:blip r:embed="rId3"/>
                <a:stretch>
                  <a:fillRect l="-1310" b="-2225"/>
                </a:stretch>
              </a:blipFill>
            </p:spPr>
            <p:txBody>
              <a:bodyPr/>
              <a:lstStyle/>
              <a:p>
                <a:r>
                  <a:rPr lang="en-AU">
                    <a:noFill/>
                  </a:rPr>
                  <a:t> </a:t>
                </a:r>
              </a:p>
            </p:txBody>
          </p:sp>
        </mc:Fallback>
      </mc:AlternateContent>
      <p:sp>
        <p:nvSpPr>
          <p:cNvPr id="6" name="Speech Bubble: Rectangle with Corners Rounded 6">
            <a:extLst>
              <a:ext uri="{FF2B5EF4-FFF2-40B4-BE49-F238E27FC236}">
                <a16:creationId xmlns:a16="http://schemas.microsoft.com/office/drawing/2014/main" id="{32C45F92-AB3D-A0CF-299F-8D7F4B295144}"/>
              </a:ext>
            </a:extLst>
          </p:cNvPr>
          <p:cNvSpPr/>
          <p:nvPr/>
        </p:nvSpPr>
        <p:spPr>
          <a:xfrm>
            <a:off x="5599811" y="2273317"/>
            <a:ext cx="1413637" cy="1160898"/>
          </a:xfrm>
          <a:prstGeom prst="wedgeRoundRectCallout">
            <a:avLst>
              <a:gd name="adj1" fmla="val -282953"/>
              <a:gd name="adj2" fmla="val 4128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tIns="46800" rIns="0" rtlCol="0" anchor="ctr"/>
          <a:lstStyle/>
          <a:p>
            <a:r>
              <a:rPr lang="en-AU" sz="1800" dirty="0"/>
              <a:t>conditional</a:t>
            </a:r>
            <a:br>
              <a:rPr lang="en-AU" sz="1800" dirty="0"/>
            </a:br>
            <a:r>
              <a:rPr lang="en-AU" sz="1800" dirty="0"/>
              <a:t>probability</a:t>
            </a:r>
            <a:br>
              <a:rPr lang="en-AU" sz="1800" dirty="0"/>
            </a:br>
            <a:r>
              <a:rPr lang="en-AU" sz="1800" dirty="0"/>
              <a:t>formula</a:t>
            </a:r>
          </a:p>
        </p:txBody>
      </p:sp>
      <p:sp>
        <p:nvSpPr>
          <p:cNvPr id="2" name="Slide Number Placeholder 1">
            <a:extLst>
              <a:ext uri="{FF2B5EF4-FFF2-40B4-BE49-F238E27FC236}">
                <a16:creationId xmlns:a16="http://schemas.microsoft.com/office/drawing/2014/main" id="{745623F9-2B77-C40D-790D-B261508D669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dirty="0"/>
          </a:p>
        </p:txBody>
      </p:sp>
    </p:spTree>
    <p:extLst>
      <p:ext uri="{BB962C8B-B14F-4D97-AF65-F5344CB8AC3E}">
        <p14:creationId xmlns:p14="http://schemas.microsoft.com/office/powerpoint/2010/main" val="226931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71DEB-6E0B-7730-6864-44D518CF6CC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04AF799-91E0-DB94-79E3-9886C3640855}"/>
              </a:ext>
            </a:extLst>
          </p:cNvPr>
          <p:cNvSpPr>
            <a:spLocks noGrp="1"/>
          </p:cNvSpPr>
          <p:nvPr>
            <p:ph type="title"/>
          </p:nvPr>
        </p:nvSpPr>
        <p:spPr/>
        <p:txBody>
          <a:bodyPr/>
          <a:lstStyle/>
          <a:p>
            <a:r>
              <a:rPr lang="en-AU" dirty="0">
                <a:latin typeface="+mj-lt"/>
              </a:rPr>
              <a:t>Problem – solution (3) </a:t>
            </a:r>
          </a:p>
        </p:txBody>
      </p:sp>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8F9102AE-EE24-F4B0-75BA-18B7FF8A5DFE}"/>
                  </a:ext>
                </a:extLst>
              </p:cNvPr>
              <p:cNvSpPr>
                <a:spLocks noGrp="1"/>
              </p:cNvSpPr>
              <p:nvPr>
                <p:ph type="body" sz="quarter" idx="18"/>
              </p:nvPr>
            </p:nvSpPr>
            <p:spPr>
              <a:xfrm>
                <a:off x="360001" y="1081336"/>
                <a:ext cx="11483999" cy="310015"/>
              </a:xfrm>
            </p:spPr>
            <p:txBody>
              <a:bodyPr/>
              <a:lstStyle/>
              <a:p>
                <a14:m>
                  <m:oMath xmlns:m="http://schemas.openxmlformats.org/officeDocument/2006/math">
                    <m:r>
                      <a:rPr lang="en-AU" sz="2000" b="0" i="1" smtClean="0">
                        <a:latin typeface="Cambria Math" panose="02040503050406030204" pitchFamily="18" charset="0"/>
                        <a:cs typeface="Arial"/>
                      </a:rPr>
                      <m:t>𝑃</m:t>
                    </m:r>
                    <m:d>
                      <m:dPr>
                        <m:ctrlPr>
                          <a:rPr lang="en-AU" sz="2000" b="0" i="1" smtClean="0">
                            <a:latin typeface="Cambria Math" panose="02040503050406030204" pitchFamily="18" charset="0"/>
                            <a:cs typeface="Arial"/>
                          </a:rPr>
                        </m:ctrlPr>
                      </m:dPr>
                      <m:e>
                        <m:r>
                          <a:rPr lang="en-AU" sz="2000" b="0" i="1" smtClean="0">
                            <a:latin typeface="Cambria Math" panose="02040503050406030204" pitchFamily="18" charset="0"/>
                            <a:cs typeface="Arial"/>
                          </a:rPr>
                          <m:t>𝐴</m:t>
                        </m:r>
                      </m:e>
                    </m:d>
                    <m:r>
                      <a:rPr lang="en-AU" sz="2000" b="0" i="1" smtClean="0">
                        <a:latin typeface="Cambria Math" panose="02040503050406030204" pitchFamily="18" charset="0"/>
                        <a:cs typeface="Arial"/>
                      </a:rPr>
                      <m:t>=</m:t>
                    </m:r>
                    <m:f>
                      <m:fPr>
                        <m:ctrlPr>
                          <a:rPr lang="en-AU" sz="2000" b="0" i="1" smtClean="0">
                            <a:latin typeface="Cambria Math" panose="02040503050406030204" pitchFamily="18" charset="0"/>
                            <a:cs typeface="Arial"/>
                          </a:rPr>
                        </m:ctrlPr>
                      </m:fPr>
                      <m:num>
                        <m:r>
                          <a:rPr lang="en-AU" sz="2000" b="0" i="1" smtClean="0">
                            <a:latin typeface="Cambria Math" panose="02040503050406030204" pitchFamily="18" charset="0"/>
                            <a:cs typeface="Arial"/>
                          </a:rPr>
                          <m:t>1</m:t>
                        </m:r>
                      </m:num>
                      <m:den>
                        <m:r>
                          <a:rPr lang="en-AU" sz="2000" b="0" i="1" smtClean="0">
                            <a:latin typeface="Cambria Math" panose="02040503050406030204" pitchFamily="18" charset="0"/>
                            <a:cs typeface="Arial"/>
                          </a:rPr>
                          <m:t>4</m:t>
                        </m:r>
                      </m:den>
                    </m:f>
                    <m:r>
                      <a:rPr lang="en-AU" sz="2000" b="0" i="0" smtClean="0">
                        <a:latin typeface="Cambria Math" panose="02040503050406030204" pitchFamily="18" charset="0"/>
                        <a:cs typeface="Arial"/>
                      </a:rPr>
                      <m:t>, </m:t>
                    </m:r>
                    <m:r>
                      <m:rPr>
                        <m:sty m:val="p"/>
                      </m:rPr>
                      <a:rPr lang="en-AU" sz="2000" b="0" i="0" smtClean="0">
                        <a:latin typeface="Cambria Math" panose="02040503050406030204" pitchFamily="18" charset="0"/>
                        <a:cs typeface="Arial"/>
                      </a:rPr>
                      <m:t>P</m:t>
                    </m:r>
                    <m:d>
                      <m:dPr>
                        <m:ctrlPr>
                          <a:rPr lang="en-AU" sz="2000" b="0" i="1" smtClean="0">
                            <a:latin typeface="Cambria Math" panose="02040503050406030204" pitchFamily="18" charset="0"/>
                            <a:cs typeface="Arial"/>
                          </a:rPr>
                        </m:ctrlPr>
                      </m:dPr>
                      <m:e>
                        <m:r>
                          <m:rPr>
                            <m:sty m:val="p"/>
                          </m:rPr>
                          <a:rPr lang="en-AU" sz="2000" b="0" i="0" smtClean="0">
                            <a:latin typeface="Cambria Math" panose="02040503050406030204" pitchFamily="18" charset="0"/>
                            <a:cs typeface="Arial"/>
                          </a:rPr>
                          <m:t>B</m:t>
                        </m:r>
                      </m:e>
                      <m:e>
                        <m:r>
                          <m:rPr>
                            <m:sty m:val="p"/>
                          </m:rPr>
                          <a:rPr lang="en-AU" sz="2000" b="0" i="0" smtClean="0">
                            <a:latin typeface="Cambria Math" panose="02040503050406030204" pitchFamily="18" charset="0"/>
                            <a:cs typeface="Arial"/>
                          </a:rPr>
                          <m:t>A</m:t>
                        </m:r>
                      </m:e>
                    </m:d>
                    <m:r>
                      <a:rPr lang="en-AU" sz="2000" b="0" i="0" smtClean="0">
                        <a:latin typeface="Cambria Math" panose="02040503050406030204" pitchFamily="18" charset="0"/>
                        <a:cs typeface="Arial"/>
                      </a:rPr>
                      <m:t>=</m:t>
                    </m:r>
                    <m:f>
                      <m:fPr>
                        <m:ctrlPr>
                          <a:rPr lang="en-AU" sz="2000" b="0" i="1" smtClean="0">
                            <a:latin typeface="Cambria Math" panose="02040503050406030204" pitchFamily="18" charset="0"/>
                            <a:cs typeface="Arial"/>
                          </a:rPr>
                        </m:ctrlPr>
                      </m:fPr>
                      <m:num>
                        <m:r>
                          <a:rPr lang="en-AU" sz="2000" b="0" i="0" smtClean="0">
                            <a:latin typeface="Cambria Math" panose="02040503050406030204" pitchFamily="18" charset="0"/>
                            <a:cs typeface="Arial"/>
                          </a:rPr>
                          <m:t>2</m:t>
                        </m:r>
                      </m:num>
                      <m:den>
                        <m:r>
                          <a:rPr lang="en-AU" sz="2000" b="0" i="0" smtClean="0">
                            <a:latin typeface="Cambria Math" panose="02040503050406030204" pitchFamily="18" charset="0"/>
                            <a:cs typeface="Arial"/>
                          </a:rPr>
                          <m:t>5</m:t>
                        </m:r>
                      </m:den>
                    </m:f>
                    <m:r>
                      <a:rPr lang="en-AU" sz="2000" b="0" i="0" smtClean="0">
                        <a:latin typeface="Cambria Math" panose="02040503050406030204" pitchFamily="18" charset="0"/>
                        <a:cs typeface="Arial"/>
                      </a:rPr>
                      <m:t> </m:t>
                    </m:r>
                    <m:r>
                      <m:rPr>
                        <m:nor/>
                      </m:rPr>
                      <a:rPr lang="en-AU" sz="2000" b="0" i="0" smtClean="0">
                        <a:latin typeface="Cambria Math" panose="02040503050406030204" pitchFamily="18" charset="0"/>
                        <a:cs typeface="Arial"/>
                      </a:rPr>
                      <m:t>and</m:t>
                    </m:r>
                    <m:r>
                      <a:rPr lang="en-AU" sz="2000" b="0" i="0" smtClean="0">
                        <a:latin typeface="Cambria Math" panose="02040503050406030204" pitchFamily="18" charset="0"/>
                        <a:cs typeface="Arial"/>
                      </a:rPr>
                      <m:t> </m:t>
                    </m:r>
                    <m:r>
                      <m:rPr>
                        <m:sty m:val="p"/>
                      </m:rPr>
                      <a:rPr lang="en-AU" sz="2000" b="0" i="0" smtClean="0">
                        <a:latin typeface="Cambria Math" panose="02040503050406030204" pitchFamily="18" charset="0"/>
                        <a:cs typeface="Arial"/>
                      </a:rPr>
                      <m:t>P</m:t>
                    </m:r>
                    <m:d>
                      <m:dPr>
                        <m:ctrlPr>
                          <a:rPr lang="en-AU" sz="2000" b="0" i="1" smtClean="0">
                            <a:latin typeface="Cambria Math" panose="02040503050406030204" pitchFamily="18" charset="0"/>
                            <a:cs typeface="Arial"/>
                          </a:rPr>
                        </m:ctrlPr>
                      </m:dPr>
                      <m:e>
                        <m:r>
                          <m:rPr>
                            <m:sty m:val="p"/>
                          </m:rPr>
                          <a:rPr lang="en-AU" sz="2000" b="0" i="0" smtClean="0">
                            <a:latin typeface="Cambria Math" panose="02040503050406030204" pitchFamily="18" charset="0"/>
                            <a:cs typeface="Arial"/>
                          </a:rPr>
                          <m:t>A</m:t>
                        </m:r>
                      </m:e>
                      <m:e>
                        <m:r>
                          <m:rPr>
                            <m:sty m:val="p"/>
                          </m:rPr>
                          <a:rPr lang="en-AU" sz="2000" b="0" i="0" smtClean="0">
                            <a:latin typeface="Cambria Math" panose="02040503050406030204" pitchFamily="18" charset="0"/>
                            <a:cs typeface="Arial"/>
                          </a:rPr>
                          <m:t>B</m:t>
                        </m:r>
                      </m:e>
                    </m:d>
                    <m:r>
                      <a:rPr lang="en-AU" sz="2000" b="0" i="0" smtClean="0">
                        <a:latin typeface="Cambria Math" panose="02040503050406030204" pitchFamily="18" charset="0"/>
                        <a:cs typeface="Arial"/>
                      </a:rPr>
                      <m:t>=</m:t>
                    </m:r>
                    <m:f>
                      <m:fPr>
                        <m:ctrlPr>
                          <a:rPr lang="en-AU" sz="2000" b="0" i="1" smtClean="0">
                            <a:latin typeface="Cambria Math" panose="02040503050406030204" pitchFamily="18" charset="0"/>
                            <a:cs typeface="Arial"/>
                          </a:rPr>
                        </m:ctrlPr>
                      </m:fPr>
                      <m:num>
                        <m:r>
                          <a:rPr lang="en-AU" sz="2000" b="0" i="0" smtClean="0">
                            <a:latin typeface="Cambria Math" panose="02040503050406030204" pitchFamily="18" charset="0"/>
                            <a:cs typeface="Arial"/>
                          </a:rPr>
                          <m:t>1</m:t>
                        </m:r>
                      </m:num>
                      <m:den>
                        <m:r>
                          <a:rPr lang="en-AU" sz="2000" b="0" i="0" smtClean="0">
                            <a:latin typeface="Cambria Math" panose="02040503050406030204" pitchFamily="18" charset="0"/>
                            <a:cs typeface="Arial"/>
                          </a:rPr>
                          <m:t>6</m:t>
                        </m:r>
                      </m:den>
                    </m:f>
                    <m:r>
                      <a:rPr lang="en-AU" sz="2000" b="0" i="0" smtClean="0">
                        <a:latin typeface="Cambria Math" panose="02040503050406030204" pitchFamily="18" charset="0"/>
                        <a:cs typeface="Arial"/>
                      </a:rPr>
                      <m:t>,</m:t>
                    </m:r>
                    <m:r>
                      <a:rPr lang="en-AU" i="1">
                        <a:latin typeface="Cambria Math" panose="02040503050406030204" pitchFamily="18" charset="0"/>
                      </a:rPr>
                      <m:t>𝑃</m:t>
                    </m:r>
                    <m:d>
                      <m:dPr>
                        <m:ctrlPr>
                          <a:rPr lang="en-AU" i="1">
                            <a:latin typeface="Cambria Math" panose="02040503050406030204" pitchFamily="18" charset="0"/>
                          </a:rPr>
                        </m:ctrlPr>
                      </m:dPr>
                      <m:e>
                        <m:r>
                          <a:rPr lang="en-AU" i="1">
                            <a:latin typeface="Cambria Math" panose="02040503050406030204" pitchFamily="18" charset="0"/>
                          </a:rPr>
                          <m:t>𝐴</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𝐵</m:t>
                        </m:r>
                      </m:e>
                    </m:d>
                    <m:r>
                      <a:rPr lang="en-AU" i="1">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10</m:t>
                        </m:r>
                      </m:den>
                    </m:f>
                  </m:oMath>
                </a14:m>
                <a:r>
                  <a:rPr lang="en-AU" dirty="0"/>
                  <a:t>, </a:t>
                </a:r>
                <a14:m>
                  <m:oMath xmlns:m="http://schemas.openxmlformats.org/officeDocument/2006/math">
                    <m:r>
                      <a:rPr lang="en-AU" i="1">
                        <a:latin typeface="Cambria Math" panose="02040503050406030204" pitchFamily="18" charset="0"/>
                      </a:rPr>
                      <m:t>𝑃</m:t>
                    </m:r>
                    <m:d>
                      <m:dPr>
                        <m:ctrlPr>
                          <a:rPr lang="en-AU" i="1">
                            <a:latin typeface="Cambria Math" panose="02040503050406030204" pitchFamily="18" charset="0"/>
                          </a:rPr>
                        </m:ctrlPr>
                      </m:dPr>
                      <m:e>
                        <m:r>
                          <a:rPr lang="en-AU" i="1">
                            <a:latin typeface="Cambria Math" panose="02040503050406030204" pitchFamily="18" charset="0"/>
                          </a:rPr>
                          <m:t>𝐵</m:t>
                        </m:r>
                      </m:e>
                    </m:d>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3</m:t>
                        </m:r>
                      </m:num>
                      <m:den>
                        <m:r>
                          <a:rPr lang="en-AU" i="1">
                            <a:latin typeface="Cambria Math" panose="02040503050406030204" pitchFamily="18" charset="0"/>
                          </a:rPr>
                          <m:t>5</m:t>
                        </m:r>
                      </m:den>
                    </m:f>
                  </m:oMath>
                </a14:m>
                <a:endParaRPr lang="en-AU" dirty="0"/>
              </a:p>
            </p:txBody>
          </p:sp>
        </mc:Choice>
        <mc:Fallback xmlns="">
          <p:sp>
            <p:nvSpPr>
              <p:cNvPr id="7" name="Text Placeholder 6">
                <a:extLst>
                  <a:ext uri="{FF2B5EF4-FFF2-40B4-BE49-F238E27FC236}">
                    <a16:creationId xmlns:a16="http://schemas.microsoft.com/office/drawing/2014/main" id="{8F9102AE-EE24-F4B0-75BA-18B7FF8A5DFE}"/>
                  </a:ext>
                </a:extLst>
              </p:cNvPr>
              <p:cNvSpPr>
                <a:spLocks noGrp="1" noRot="1" noChangeAspect="1" noMove="1" noResize="1" noEditPoints="1" noAdjustHandles="1" noChangeArrowheads="1" noChangeShapeType="1" noTextEdit="1"/>
              </p:cNvSpPr>
              <p:nvPr>
                <p:ph type="body" sz="quarter" idx="18"/>
              </p:nvPr>
            </p:nvSpPr>
            <p:spPr>
              <a:xfrm>
                <a:off x="360001" y="1081336"/>
                <a:ext cx="11483999" cy="310015"/>
              </a:xfrm>
              <a:blipFill>
                <a:blip r:embed="rId3"/>
                <a:stretch>
                  <a:fillRect t="-45098" b="-2745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D9FF12A-F399-06F8-41EB-6257AB380ADC}"/>
                  </a:ext>
                </a:extLst>
              </p:cNvPr>
              <p:cNvSpPr>
                <a:spLocks noGrp="1"/>
              </p:cNvSpPr>
              <p:nvPr>
                <p:ph type="body" sz="quarter" idx="17"/>
              </p:nvPr>
            </p:nvSpPr>
            <p:spPr>
              <a:xfrm>
                <a:off x="360000" y="1567086"/>
                <a:ext cx="10368251" cy="4807835"/>
              </a:xfrm>
            </p:spPr>
            <p:txBody>
              <a:bodyPr/>
              <a:lstStyle/>
              <a:p>
                <a:r>
                  <a:rPr lang="en-AU" sz="1800" u="sng" dirty="0"/>
                  <a:t>Step 3:</a:t>
                </a:r>
                <a:r>
                  <a:rPr lang="en-AU" sz="1800" dirty="0"/>
                  <a:t> For events to be independent, </a:t>
                </a:r>
                <a14:m>
                  <m:oMath xmlns:m="http://schemas.openxmlformats.org/officeDocument/2006/math">
                    <m:r>
                      <a:rPr lang="en-AU" sz="1800" b="0" i="1" smtClean="0">
                        <a:solidFill>
                          <a:schemeClr val="tx1"/>
                        </a:solidFill>
                        <a:latin typeface="Cambria Math" panose="02040503050406030204" pitchFamily="18" charset="0"/>
                      </a:rPr>
                      <m:t>𝑃</m:t>
                    </m:r>
                    <m:d>
                      <m:dPr>
                        <m:ctrlPr>
                          <a:rPr lang="en-AU" sz="1800" b="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𝐴</m:t>
                        </m:r>
                        <m:r>
                          <a:rPr lang="en-AU" sz="1800" b="0" i="1" smtClean="0">
                            <a:solidFill>
                              <a:schemeClr val="tx1"/>
                            </a:solidFill>
                            <a:latin typeface="Cambria Math" panose="02040503050406030204" pitchFamily="18" charset="0"/>
                            <a:ea typeface="Cambria Math" panose="02040503050406030204" pitchFamily="18" charset="0"/>
                          </a:rPr>
                          <m:t>∩</m:t>
                        </m:r>
                        <m:r>
                          <a:rPr lang="en-AU" sz="1800" b="0" i="1" smtClean="0">
                            <a:solidFill>
                              <a:schemeClr val="tx1"/>
                            </a:solidFill>
                            <a:latin typeface="Cambria Math" panose="02040503050406030204" pitchFamily="18" charset="0"/>
                            <a:ea typeface="Cambria Math" panose="02040503050406030204" pitchFamily="18" charset="0"/>
                          </a:rPr>
                          <m:t>𝐵</m:t>
                        </m:r>
                      </m:e>
                    </m:d>
                    <m:r>
                      <a:rPr lang="en-AU" sz="1800" b="0" i="1" smtClean="0">
                        <a:solidFill>
                          <a:schemeClr val="tx1"/>
                        </a:solidFill>
                        <a:latin typeface="Cambria Math" panose="02040503050406030204" pitchFamily="18" charset="0"/>
                        <a:ea typeface="Cambria Math" panose="02040503050406030204" pitchFamily="18" charset="0"/>
                      </a:rPr>
                      <m:t>=</m:t>
                    </m:r>
                    <m:r>
                      <a:rPr lang="en-AU" sz="1800" b="0" i="1" smtClean="0">
                        <a:solidFill>
                          <a:schemeClr val="tx1"/>
                        </a:solidFill>
                        <a:latin typeface="Cambria Math" panose="02040503050406030204" pitchFamily="18" charset="0"/>
                        <a:ea typeface="Cambria Math" panose="02040503050406030204" pitchFamily="18" charset="0"/>
                      </a:rPr>
                      <m:t>𝑃</m:t>
                    </m:r>
                    <m:d>
                      <m:dPr>
                        <m:ctrlPr>
                          <a:rPr lang="en-AU" sz="1800" b="0" i="1" smtClean="0">
                            <a:solidFill>
                              <a:schemeClr val="tx1"/>
                            </a:solidFill>
                            <a:latin typeface="Cambria Math" panose="02040503050406030204" pitchFamily="18" charset="0"/>
                            <a:ea typeface="Cambria Math" panose="02040503050406030204" pitchFamily="18" charset="0"/>
                          </a:rPr>
                        </m:ctrlPr>
                      </m:dPr>
                      <m:e>
                        <m:r>
                          <a:rPr lang="en-AU" sz="1800" b="0" i="1" smtClean="0">
                            <a:solidFill>
                              <a:schemeClr val="tx1"/>
                            </a:solidFill>
                            <a:latin typeface="Cambria Math" panose="02040503050406030204" pitchFamily="18" charset="0"/>
                            <a:ea typeface="Cambria Math" panose="02040503050406030204" pitchFamily="18" charset="0"/>
                          </a:rPr>
                          <m:t>𝐴</m:t>
                        </m:r>
                      </m:e>
                    </m:d>
                    <m:r>
                      <a:rPr lang="en-AU" sz="1800" b="0" i="1" smtClean="0">
                        <a:solidFill>
                          <a:schemeClr val="tx1"/>
                        </a:solidFill>
                        <a:latin typeface="Cambria Math" panose="02040503050406030204" pitchFamily="18" charset="0"/>
                        <a:ea typeface="Cambria Math" panose="02040503050406030204" pitchFamily="18" charset="0"/>
                      </a:rPr>
                      <m:t>×</m:t>
                    </m:r>
                    <m:r>
                      <a:rPr lang="en-AU" sz="1800" b="0" i="1" smtClean="0">
                        <a:solidFill>
                          <a:schemeClr val="tx1"/>
                        </a:solidFill>
                        <a:latin typeface="Cambria Math" panose="02040503050406030204" pitchFamily="18" charset="0"/>
                        <a:ea typeface="Cambria Math" panose="02040503050406030204" pitchFamily="18" charset="0"/>
                      </a:rPr>
                      <m:t>𝑃</m:t>
                    </m:r>
                    <m:d>
                      <m:dPr>
                        <m:ctrlPr>
                          <a:rPr lang="en-AU" sz="1800" b="0" i="1" smtClean="0">
                            <a:solidFill>
                              <a:schemeClr val="tx1"/>
                            </a:solidFill>
                            <a:latin typeface="Cambria Math" panose="02040503050406030204" pitchFamily="18" charset="0"/>
                            <a:ea typeface="Cambria Math" panose="02040503050406030204" pitchFamily="18" charset="0"/>
                          </a:rPr>
                        </m:ctrlPr>
                      </m:dPr>
                      <m:e>
                        <m:r>
                          <a:rPr lang="en-AU" sz="1800" b="0" i="1" smtClean="0">
                            <a:solidFill>
                              <a:schemeClr val="tx1"/>
                            </a:solidFill>
                            <a:latin typeface="Cambria Math" panose="02040503050406030204" pitchFamily="18" charset="0"/>
                            <a:ea typeface="Cambria Math" panose="02040503050406030204" pitchFamily="18" charset="0"/>
                          </a:rPr>
                          <m:t>𝐵</m:t>
                        </m:r>
                      </m:e>
                    </m:d>
                    <m:r>
                      <a:rPr lang="en-AU" sz="1800" b="0" i="0" smtClean="0">
                        <a:solidFill>
                          <a:schemeClr val="tx1"/>
                        </a:solidFill>
                        <a:latin typeface="Cambria Math" panose="02040503050406030204" pitchFamily="18" charset="0"/>
                        <a:ea typeface="Cambria Math" panose="02040503050406030204" pitchFamily="18" charset="0"/>
                      </a:rPr>
                      <m:t>.</m:t>
                    </m:r>
                  </m:oMath>
                </a14:m>
                <a:endParaRPr lang="en-AU" sz="1800" b="0" dirty="0">
                  <a:solidFill>
                    <a:schemeClr val="tx1"/>
                  </a:solidFill>
                  <a:ea typeface="Cambria Math" panose="02040503050406030204" pitchFamily="18" charset="0"/>
                </a:endParaRPr>
              </a:p>
              <a:p>
                <a14:m>
                  <m:oMath xmlns:m="http://schemas.openxmlformats.org/officeDocument/2006/math">
                    <m:r>
                      <a:rPr lang="en-AU" sz="1800" b="0" i="1" smtClean="0">
                        <a:latin typeface="Cambria Math" panose="02040503050406030204" pitchFamily="18" charset="0"/>
                      </a:rPr>
                      <m:t>𝐿𝐻𝑆</m:t>
                    </m:r>
                    <m:r>
                      <a:rPr lang="en-AU" sz="1800" b="0" i="1" smtClean="0">
                        <a:latin typeface="Cambria Math" panose="02040503050406030204" pitchFamily="18" charset="0"/>
                      </a:rPr>
                      <m:t>=</m:t>
                    </m:r>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m:t>
                    </m:r>
                    <m:r>
                      <a:rPr lang="en-AU" sz="1800" b="0" i="1" smtClean="0">
                        <a:latin typeface="Cambria Math" panose="02040503050406030204" pitchFamily="18" charset="0"/>
                        <a:ea typeface="Cambria Math" panose="02040503050406030204" pitchFamily="18" charset="0"/>
                      </a:rPr>
                      <m:t>)</m:t>
                    </m:r>
                  </m:oMath>
                </a14:m>
                <a:r>
                  <a:rPr lang="en-AU" sz="1800" dirty="0"/>
                  <a:t> </a:t>
                </a: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10</m:t>
                          </m:r>
                        </m:den>
                      </m:f>
                    </m:oMath>
                  </m:oMathPara>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𝑅𝐻𝑆</m:t>
                      </m:r>
                      <m:r>
                        <a:rPr lang="en-AU" sz="1800" b="0" i="1" smtClean="0">
                          <a:latin typeface="Cambria Math" panose="02040503050406030204" pitchFamily="18" charset="0"/>
                        </a:rPr>
                        <m:t>=</m:t>
                      </m:r>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e>
                      </m:d>
                      <m:r>
                        <a:rPr lang="en-AU" sz="1800" b="0" i="1" smtClean="0">
                          <a:latin typeface="Cambria Math" panose="02040503050406030204" pitchFamily="18" charset="0"/>
                        </a:rPr>
                        <m:t>×</m:t>
                      </m:r>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oMath>
                  </m:oMathPara>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4</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5</m:t>
                          </m:r>
                        </m:den>
                      </m:f>
                    </m:oMath>
                  </m:oMathPara>
                </a14:m>
                <a:endParaRPr lang="en-AU" sz="1800" b="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20</m:t>
                          </m:r>
                        </m:den>
                      </m:f>
                    </m:oMath>
                  </m:oMathPara>
                </a14:m>
                <a:endParaRPr lang="en-AU" sz="1800" b="0" dirty="0"/>
              </a:p>
              <a:p>
                <a14:m>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𝐿𝐻𝑆</m:t>
                    </m:r>
                    <m:r>
                      <a:rPr lang="en-AU" sz="1800" b="0" i="1" smtClean="0">
                        <a:latin typeface="Cambria Math" panose="02040503050406030204" pitchFamily="18" charset="0"/>
                        <a:ea typeface="Cambria Math" panose="02040503050406030204" pitchFamily="18" charset="0"/>
                      </a:rPr>
                      <m:t>∴</m:t>
                    </m:r>
                  </m:oMath>
                </a14:m>
                <a:r>
                  <a:rPr lang="en-AU" sz="1800" dirty="0"/>
                  <a:t> The </a:t>
                </a:r>
                <a:r>
                  <a:rPr lang="en-AU" sz="1800" dirty="0">
                    <a:cs typeface="Arial"/>
                  </a:rPr>
                  <a:t>Jordan’s availability on Saturday is </a:t>
                </a:r>
                <a:r>
                  <a:rPr lang="en-AU" sz="1800" b="1" u="sng" dirty="0">
                    <a:cs typeface="Arial"/>
                  </a:rPr>
                  <a:t>not </a:t>
                </a:r>
                <a:r>
                  <a:rPr lang="en-AU" sz="1800" dirty="0">
                    <a:cs typeface="Arial"/>
                  </a:rPr>
                  <a:t>independent of his availability on Sunday.</a:t>
                </a:r>
                <a:endParaRPr lang="en-AU" sz="1800" dirty="0"/>
              </a:p>
            </p:txBody>
          </p:sp>
        </mc:Choice>
        <mc:Fallback xmlns="">
          <p:sp>
            <p:nvSpPr>
              <p:cNvPr id="4" name="Text Placeholder 3">
                <a:extLst>
                  <a:ext uri="{FF2B5EF4-FFF2-40B4-BE49-F238E27FC236}">
                    <a16:creationId xmlns:a16="http://schemas.microsoft.com/office/drawing/2014/main" id="{0D9FF12A-F399-06F8-41EB-6257AB380ADC}"/>
                  </a:ext>
                </a:extLst>
              </p:cNvPr>
              <p:cNvSpPr>
                <a:spLocks noGrp="1" noRot="1" noChangeAspect="1" noMove="1" noResize="1" noEditPoints="1" noAdjustHandles="1" noChangeArrowheads="1" noChangeShapeType="1" noTextEdit="1"/>
              </p:cNvSpPr>
              <p:nvPr>
                <p:ph type="body" sz="quarter" idx="17"/>
              </p:nvPr>
            </p:nvSpPr>
            <p:spPr>
              <a:xfrm>
                <a:off x="360000" y="1567086"/>
                <a:ext cx="10368251" cy="4807835"/>
              </a:xfrm>
              <a:blipFill>
                <a:blip r:embed="rId4"/>
                <a:stretch>
                  <a:fillRect l="-1352" b="-3549"/>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64FB44D0-E83D-9552-C57E-4307AF1ABD0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dirty="0"/>
          </a:p>
        </p:txBody>
      </p:sp>
    </p:spTree>
    <p:extLst>
      <p:ext uri="{BB962C8B-B14F-4D97-AF65-F5344CB8AC3E}">
        <p14:creationId xmlns:p14="http://schemas.microsoft.com/office/powerpoint/2010/main" val="203995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sz="1200" u="sng" dirty="0">
                <a:solidFill>
                  <a:schemeClr val="accent1">
                    <a:lumMod val="75000"/>
                    <a:lumOff val="25000"/>
                  </a:schemeClr>
                </a:solidFill>
                <a:effectLst/>
                <a:latin typeface="Arial" panose="020B060402020202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Mathematics Advanced 11–12 Syllabus</a:t>
            </a:r>
            <a:r>
              <a:rPr lang="en-AU" sz="1200" dirty="0">
                <a:solidFill>
                  <a:schemeClr val="accent1">
                    <a:lumMod val="75000"/>
                    <a:lumOff val="25000"/>
                  </a:schemeClr>
                </a:solidFill>
                <a:effectLst/>
                <a:latin typeface="Arial" panose="020B0604020202020204" pitchFamily="34" charset="0"/>
                <a:ea typeface="Calibri" panose="020F0502020204030204" pitchFamily="34" charset="0"/>
              </a:rPr>
              <a:t> </a:t>
            </a:r>
            <a:r>
              <a:rPr lang="en-AU" sz="1200"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25</a:t>
            </a:fld>
            <a:endParaRPr lang="en-AU" dirty="0"/>
          </a:p>
        </p:txBody>
      </p:sp>
    </p:spTree>
    <p:extLst>
      <p:ext uri="{BB962C8B-B14F-4D97-AF65-F5344CB8AC3E}">
        <p14:creationId xmlns:p14="http://schemas.microsoft.com/office/powerpoint/2010/main" val="329400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C5303-7189-92A1-3BED-957C447ADE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E9CE1D-317D-C1FD-7759-A17DA9AB806D}"/>
              </a:ext>
            </a:extLst>
          </p:cNvPr>
          <p:cNvSpPr>
            <a:spLocks noGrp="1"/>
          </p:cNvSpPr>
          <p:nvPr>
            <p:ph type="title"/>
          </p:nvPr>
        </p:nvSpPr>
        <p:spPr/>
        <p:txBody>
          <a:bodyPr/>
          <a:lstStyle/>
          <a:p>
            <a:r>
              <a:rPr lang="en-AU" dirty="0">
                <a:latin typeface="+mj-lt"/>
              </a:rPr>
              <a:t>Conditional probability (1) </a:t>
            </a:r>
          </a:p>
        </p:txBody>
      </p:sp>
      <p:sp>
        <p:nvSpPr>
          <p:cNvPr id="13" name="Text Placeholder 12">
            <a:extLst>
              <a:ext uri="{FF2B5EF4-FFF2-40B4-BE49-F238E27FC236}">
                <a16:creationId xmlns:a16="http://schemas.microsoft.com/office/drawing/2014/main" id="{2797E732-A979-2E8A-BDDA-1C4A8CEE817A}"/>
              </a:ext>
            </a:extLst>
          </p:cNvPr>
          <p:cNvSpPr>
            <a:spLocks noGrp="1"/>
          </p:cNvSpPr>
          <p:nvPr>
            <p:ph type="body" sz="quarter" idx="18"/>
          </p:nvPr>
        </p:nvSpPr>
        <p:spPr>
          <a:xfrm>
            <a:off x="360000" y="982520"/>
            <a:ext cx="11483998" cy="356423"/>
          </a:xfrm>
        </p:spPr>
        <p:txBody>
          <a:bodyPr/>
          <a:lstStyle/>
          <a:p>
            <a:r>
              <a:rPr lang="en-AU" dirty="0">
                <a:latin typeface="+mj-lt"/>
              </a:rPr>
              <a:t>The online dating dataset</a:t>
            </a:r>
          </a:p>
        </p:txBody>
      </p:sp>
      <p:sp>
        <p:nvSpPr>
          <p:cNvPr id="12" name="Text Placeholder 11">
            <a:extLst>
              <a:ext uri="{FF2B5EF4-FFF2-40B4-BE49-F238E27FC236}">
                <a16:creationId xmlns:a16="http://schemas.microsoft.com/office/drawing/2014/main" id="{568A5333-B68A-1227-8DEF-F5CD710CBD0C}"/>
              </a:ext>
            </a:extLst>
          </p:cNvPr>
          <p:cNvSpPr>
            <a:spLocks noGrp="1"/>
          </p:cNvSpPr>
          <p:nvPr>
            <p:ph type="body" sz="quarter" idx="17"/>
          </p:nvPr>
        </p:nvSpPr>
        <p:spPr>
          <a:xfrm>
            <a:off x="360000" y="1567087"/>
            <a:ext cx="3872998" cy="2600876"/>
          </a:xfrm>
        </p:spPr>
        <p:txBody>
          <a:bodyPr/>
          <a:lstStyle/>
          <a:p>
            <a:pPr marL="342900" indent="-342900">
              <a:buFont typeface="Arial" panose="020B0604020202020204" pitchFamily="34" charset="0"/>
              <a:buChar char="•"/>
            </a:pPr>
            <a:r>
              <a:rPr lang="en-AU" sz="1800" dirty="0">
                <a:latin typeface="+mn-lt"/>
              </a:rPr>
              <a:t>21 short low-income earners</a:t>
            </a:r>
          </a:p>
          <a:p>
            <a:pPr marL="342900" indent="-342900">
              <a:buFont typeface="Arial" panose="020B0604020202020204" pitchFamily="34" charset="0"/>
              <a:buChar char="•"/>
            </a:pPr>
            <a:r>
              <a:rPr lang="en-AU" sz="1800" dirty="0">
                <a:latin typeface="+mn-lt"/>
              </a:rPr>
              <a:t>22 tall low-income earners</a:t>
            </a:r>
          </a:p>
          <a:p>
            <a:pPr marL="342900" indent="-342900">
              <a:buFont typeface="Arial" panose="020B0604020202020204" pitchFamily="34" charset="0"/>
              <a:buChar char="•"/>
            </a:pPr>
            <a:r>
              <a:rPr lang="en-AU" sz="1800" dirty="0">
                <a:latin typeface="+mn-lt"/>
              </a:rPr>
              <a:t>48 short high-income earners</a:t>
            </a:r>
          </a:p>
          <a:p>
            <a:pPr marL="342900" indent="-342900">
              <a:buFont typeface="Arial" panose="020B0604020202020204" pitchFamily="34" charset="0"/>
              <a:buChar char="•"/>
            </a:pPr>
            <a:r>
              <a:rPr lang="en-AU" sz="1800" dirty="0">
                <a:latin typeface="+mn-lt"/>
              </a:rPr>
              <a:t>101 tall high-income earners</a:t>
            </a:r>
          </a:p>
        </p:txBody>
      </p:sp>
      <p:sp>
        <p:nvSpPr>
          <p:cNvPr id="2" name="Rounded Rectangle 1">
            <a:extLst>
              <a:ext uri="{FF2B5EF4-FFF2-40B4-BE49-F238E27FC236}">
                <a16:creationId xmlns:a16="http://schemas.microsoft.com/office/drawing/2014/main" id="{F7ED48BD-779F-F000-21C8-157017469B68}"/>
              </a:ext>
            </a:extLst>
          </p:cNvPr>
          <p:cNvSpPr/>
          <p:nvPr/>
        </p:nvSpPr>
        <p:spPr>
          <a:xfrm>
            <a:off x="365760" y="3959352"/>
            <a:ext cx="11109960" cy="1380744"/>
          </a:xfrm>
          <a:prstGeom prst="roundRect">
            <a:avLst>
              <a:gd name="adj" fmla="val 1136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bIns="0" rtlCol="0" anchor="ctr"/>
          <a:lstStyle/>
          <a:p>
            <a:pPr marL="92075" lvl="0">
              <a:lnSpc>
                <a:spcPct val="150000"/>
              </a:lnSpc>
              <a:spcBef>
                <a:spcPts val="1200"/>
              </a:spcBef>
              <a:spcAft>
                <a:spcPts val="600"/>
              </a:spcAft>
            </a:pPr>
            <a:r>
              <a:rPr lang="en-AU" sz="1800" dirty="0">
                <a:solidFill>
                  <a:schemeClr val="tx1"/>
                </a:solidFill>
                <a:ea typeface="Calibri" panose="020F0502020204030204" pitchFamily="34" charset="0"/>
                <a:cs typeface="Times New Roman" panose="02020603050405020304" pitchFamily="18" charset="0"/>
              </a:rPr>
              <a:t>T = the event of selecting a man that is taller than median height</a:t>
            </a:r>
          </a:p>
          <a:p>
            <a:pPr marL="92075" lvl="0">
              <a:spcBef>
                <a:spcPts val="1200"/>
              </a:spcBef>
              <a:spcAft>
                <a:spcPts val="600"/>
              </a:spcAft>
            </a:pPr>
            <a:r>
              <a:rPr lang="en-AU" sz="1800" dirty="0">
                <a:solidFill>
                  <a:schemeClr val="tx1"/>
                </a:solidFill>
                <a:ea typeface="Calibri" panose="020F0502020204030204" pitchFamily="34" charset="0"/>
                <a:cs typeface="Times New Roman" panose="02020603050405020304" pitchFamily="18" charset="0"/>
              </a:rPr>
              <a:t>H = the event of selecting a male who earns more than the median salary,</a:t>
            </a:r>
            <a:r>
              <a:rPr lang="en-AU" sz="1800" dirty="0">
                <a:solidFill>
                  <a:schemeClr val="tx1"/>
                </a:solidFill>
              </a:rPr>
              <a:t> that is, a high- income earner</a:t>
            </a:r>
            <a:r>
              <a:rPr lang="en-AU" sz="1800" dirty="0">
                <a:solidFill>
                  <a:schemeClr val="tx1"/>
                </a:solidFill>
                <a:ea typeface="Calibri" panose="020F0502020204030204" pitchFamily="34" charset="0"/>
                <a:cs typeface="Times New Roman" panose="02020603050405020304" pitchFamily="18" charset="0"/>
              </a:rPr>
              <a:t>. </a:t>
            </a:r>
          </a:p>
          <a:p>
            <a:pPr algn="ctr"/>
            <a:endParaRPr lang="en-US" sz="1800" dirty="0">
              <a:solidFill>
                <a:schemeClr val="tx1"/>
              </a:solidFill>
            </a:endParaRPr>
          </a:p>
        </p:txBody>
      </p:sp>
      <p:sp>
        <p:nvSpPr>
          <p:cNvPr id="3" name="Slide Number Placeholder 2">
            <a:extLst>
              <a:ext uri="{FF2B5EF4-FFF2-40B4-BE49-F238E27FC236}">
                <a16:creationId xmlns:a16="http://schemas.microsoft.com/office/drawing/2014/main" id="{7DB269AE-DB18-72D5-35AF-3E859549805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7080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4B0F4-345C-2F9D-39B4-DE968B3FF9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F2FBDD-0EB6-A90B-01B9-CE1048012EFD}"/>
              </a:ext>
            </a:extLst>
          </p:cNvPr>
          <p:cNvSpPr>
            <a:spLocks noGrp="1"/>
          </p:cNvSpPr>
          <p:nvPr>
            <p:ph type="title"/>
          </p:nvPr>
        </p:nvSpPr>
        <p:spPr>
          <a:xfrm>
            <a:off x="360000" y="360000"/>
            <a:ext cx="11484000" cy="545601"/>
          </a:xfrm>
        </p:spPr>
        <p:txBody>
          <a:bodyPr/>
          <a:lstStyle/>
          <a:p>
            <a:r>
              <a:rPr lang="en-AU" dirty="0">
                <a:latin typeface="+mj-lt"/>
              </a:rPr>
              <a:t>Conditional probability (2) </a:t>
            </a:r>
          </a:p>
        </p:txBody>
      </p:sp>
      <p:sp>
        <p:nvSpPr>
          <p:cNvPr id="13" name="Text Placeholder 12">
            <a:extLst>
              <a:ext uri="{FF2B5EF4-FFF2-40B4-BE49-F238E27FC236}">
                <a16:creationId xmlns:a16="http://schemas.microsoft.com/office/drawing/2014/main" id="{D6FCC03A-6C37-6582-3A89-35881F53F98E}"/>
              </a:ext>
            </a:extLst>
          </p:cNvPr>
          <p:cNvSpPr>
            <a:spLocks noGrp="1"/>
          </p:cNvSpPr>
          <p:nvPr>
            <p:ph type="body" sz="quarter" idx="18"/>
          </p:nvPr>
        </p:nvSpPr>
        <p:spPr>
          <a:xfrm>
            <a:off x="360000" y="982520"/>
            <a:ext cx="11483998" cy="356423"/>
          </a:xfrm>
        </p:spPr>
        <p:txBody>
          <a:bodyPr/>
          <a:lstStyle/>
          <a:p>
            <a:r>
              <a:rPr lang="en-AU" dirty="0">
                <a:latin typeface="+mj-lt"/>
              </a:rPr>
              <a:t>The online dating dataset</a:t>
            </a:r>
          </a:p>
        </p:txBody>
      </p:sp>
      <p:sp>
        <p:nvSpPr>
          <p:cNvPr id="6" name="Rounded Rectangle 5">
            <a:extLst>
              <a:ext uri="{FF2B5EF4-FFF2-40B4-BE49-F238E27FC236}">
                <a16:creationId xmlns:a16="http://schemas.microsoft.com/office/drawing/2014/main" id="{6608A84B-077C-F335-C6ED-A4DDAC3640B0}"/>
              </a:ext>
            </a:extLst>
          </p:cNvPr>
          <p:cNvSpPr/>
          <p:nvPr/>
        </p:nvSpPr>
        <p:spPr>
          <a:xfrm>
            <a:off x="360000" y="1600200"/>
            <a:ext cx="7851312" cy="3136392"/>
          </a:xfrm>
          <a:prstGeom prst="roundRect">
            <a:avLst>
              <a:gd name="adj" fmla="val 6154"/>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90000" bIns="360000" rtlCol="0" anchor="t"/>
          <a:lstStyle/>
          <a:p>
            <a:pPr marL="182563">
              <a:lnSpc>
                <a:spcPct val="150000"/>
              </a:lnSpc>
              <a:spcAft>
                <a:spcPts val="2400"/>
              </a:spcAft>
            </a:pPr>
            <a:r>
              <a:rPr lang="en-AU" sz="1800" dirty="0">
                <a:solidFill>
                  <a:schemeClr val="tx1"/>
                </a:solidFill>
              </a:rPr>
              <a:t>Samantha is only interested in dating a male who is taller than median height and a high-income earner.</a:t>
            </a:r>
            <a:br>
              <a:rPr lang="en-AU" sz="1800" dirty="0">
                <a:solidFill>
                  <a:schemeClr val="tx1"/>
                </a:solidFill>
              </a:rPr>
            </a:br>
            <a:r>
              <a:rPr lang="en-AU" sz="1800" dirty="0">
                <a:solidFill>
                  <a:schemeClr val="tx1"/>
                </a:solidFill>
              </a:rPr>
              <a:t>She can either filter the male dating profiles by males taller than median height or high-income earners, not both. </a:t>
            </a:r>
          </a:p>
          <a:p>
            <a:pPr marL="182563">
              <a:lnSpc>
                <a:spcPct val="150000"/>
              </a:lnSpc>
              <a:spcAft>
                <a:spcPts val="2400"/>
              </a:spcAft>
            </a:pPr>
            <a:r>
              <a:rPr lang="en-AU" sz="1800" dirty="0">
                <a:solidFill>
                  <a:schemeClr val="tx1"/>
                </a:solidFill>
              </a:rPr>
              <a:t>Which filter will give her the best chance of finding someone who meets both of her requirements?</a:t>
            </a:r>
          </a:p>
        </p:txBody>
      </p:sp>
      <p:sp>
        <p:nvSpPr>
          <p:cNvPr id="3" name="Slide Number Placeholder 2">
            <a:extLst>
              <a:ext uri="{FF2B5EF4-FFF2-40B4-BE49-F238E27FC236}">
                <a16:creationId xmlns:a16="http://schemas.microsoft.com/office/drawing/2014/main" id="{061DAE4A-D61F-619B-E9A4-02A12903AEF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126623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F2A97-EFB6-C412-30AE-45B1BDC9B06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B0623C-4011-E374-34BF-C4D474CE9041}"/>
              </a:ext>
            </a:extLst>
          </p:cNvPr>
          <p:cNvSpPr>
            <a:spLocks noGrp="1"/>
          </p:cNvSpPr>
          <p:nvPr>
            <p:ph type="title"/>
          </p:nvPr>
        </p:nvSpPr>
        <p:spPr>
          <a:xfrm>
            <a:off x="360000" y="360000"/>
            <a:ext cx="11484000" cy="545601"/>
          </a:xfrm>
        </p:spPr>
        <p:txBody>
          <a:bodyPr/>
          <a:lstStyle/>
          <a:p>
            <a:r>
              <a:rPr lang="en-AU" dirty="0">
                <a:latin typeface="+mj-lt"/>
              </a:rPr>
              <a:t>Conditional probability (3) </a:t>
            </a:r>
          </a:p>
        </p:txBody>
      </p:sp>
      <p:sp>
        <p:nvSpPr>
          <p:cNvPr id="13" name="Text Placeholder 12">
            <a:extLst>
              <a:ext uri="{FF2B5EF4-FFF2-40B4-BE49-F238E27FC236}">
                <a16:creationId xmlns:a16="http://schemas.microsoft.com/office/drawing/2014/main" id="{E6D08323-85B0-F453-F7A5-8136826B0A7F}"/>
              </a:ext>
            </a:extLst>
          </p:cNvPr>
          <p:cNvSpPr>
            <a:spLocks noGrp="1"/>
          </p:cNvSpPr>
          <p:nvPr>
            <p:ph type="body" sz="quarter" idx="18"/>
          </p:nvPr>
        </p:nvSpPr>
        <p:spPr>
          <a:xfrm>
            <a:off x="360000" y="982520"/>
            <a:ext cx="11483998" cy="356423"/>
          </a:xfrm>
        </p:spPr>
        <p:txBody>
          <a:bodyPr/>
          <a:lstStyle/>
          <a:p>
            <a:r>
              <a:rPr lang="en-AU" dirty="0">
                <a:latin typeface="+mj-lt"/>
              </a:rPr>
              <a:t>The online dating dataset</a:t>
            </a:r>
          </a:p>
        </p:txBody>
      </p:sp>
      <p:sp>
        <p:nvSpPr>
          <p:cNvPr id="5" name="Rounded Rectangle 4">
            <a:extLst>
              <a:ext uri="{FF2B5EF4-FFF2-40B4-BE49-F238E27FC236}">
                <a16:creationId xmlns:a16="http://schemas.microsoft.com/office/drawing/2014/main" id="{6F2EB0B1-F0BD-5DDA-6887-35F41136114D}"/>
              </a:ext>
            </a:extLst>
          </p:cNvPr>
          <p:cNvSpPr/>
          <p:nvPr/>
        </p:nvSpPr>
        <p:spPr>
          <a:xfrm>
            <a:off x="360000" y="1572768"/>
            <a:ext cx="10972800" cy="1243584"/>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8900" lvl="0">
              <a:lnSpc>
                <a:spcPct val="150000"/>
              </a:lnSpc>
            </a:pPr>
            <a:r>
              <a:rPr lang="en-AU" sz="1800" dirty="0">
                <a:solidFill>
                  <a:schemeClr val="tx1"/>
                </a:solidFill>
                <a:ea typeface="Calibri" panose="020F0502020204030204" pitchFamily="34" charset="0"/>
                <a:cs typeface="Times New Roman" panose="02020603050405020304" pitchFamily="18" charset="0"/>
              </a:rPr>
              <a:t>T = the event of selecting a man that is taller than median height</a:t>
            </a:r>
          </a:p>
          <a:p>
            <a:pPr marL="88900" lvl="0">
              <a:lnSpc>
                <a:spcPct val="150000"/>
              </a:lnSpc>
            </a:pPr>
            <a:r>
              <a:rPr lang="en-AU" sz="1800" dirty="0">
                <a:solidFill>
                  <a:schemeClr val="tx1"/>
                </a:solidFill>
                <a:ea typeface="Calibri" panose="020F0502020204030204" pitchFamily="34" charset="0"/>
                <a:cs typeface="Times New Roman" panose="02020603050405020304" pitchFamily="18" charset="0"/>
              </a:rPr>
              <a:t>H = the event of selecting a male who earns more than the median salary,</a:t>
            </a:r>
            <a:r>
              <a:rPr lang="en-AU" sz="1800" dirty="0">
                <a:solidFill>
                  <a:schemeClr val="tx1"/>
                </a:solidFill>
              </a:rPr>
              <a:t> that is, a high-income earner.</a:t>
            </a:r>
            <a:endParaRPr lang="en-US" sz="1800" dirty="0">
              <a:solidFill>
                <a:schemeClr val="tx1"/>
              </a:solidFill>
            </a:endParaRPr>
          </a:p>
        </p:txBody>
      </p:sp>
      <p:graphicFrame>
        <p:nvGraphicFramePr>
          <p:cNvPr id="2" name="Table 1">
            <a:extLst>
              <a:ext uri="{FF2B5EF4-FFF2-40B4-BE49-F238E27FC236}">
                <a16:creationId xmlns:a16="http://schemas.microsoft.com/office/drawing/2014/main" id="{F5855F57-A0BA-2B94-BBB4-B95E2055F16A}"/>
              </a:ext>
            </a:extLst>
          </p:cNvPr>
          <p:cNvGraphicFramePr>
            <a:graphicFrameLocks noGrp="1"/>
          </p:cNvGraphicFramePr>
          <p:nvPr>
            <p:extLst>
              <p:ext uri="{D42A27DB-BD31-4B8C-83A1-F6EECF244321}">
                <p14:modId xmlns:p14="http://schemas.microsoft.com/office/powerpoint/2010/main" val="2631796726"/>
              </p:ext>
            </p:extLst>
          </p:nvPr>
        </p:nvGraphicFramePr>
        <p:xfrm>
          <a:off x="360000" y="3100808"/>
          <a:ext cx="6236553" cy="2623335"/>
        </p:xfrm>
        <a:graphic>
          <a:graphicData uri="http://schemas.openxmlformats.org/drawingml/2006/table">
            <a:tbl>
              <a:tblPr firstRow="1" bandRow="1">
                <a:tableStyleId>{5940675A-B579-460E-94D1-54222C63F5DA}</a:tableStyleId>
              </a:tblPr>
              <a:tblGrid>
                <a:gridCol w="1716359">
                  <a:extLst>
                    <a:ext uri="{9D8B030D-6E8A-4147-A177-3AD203B41FA5}">
                      <a16:colId xmlns:a16="http://schemas.microsoft.com/office/drawing/2014/main" val="3511486569"/>
                    </a:ext>
                  </a:extLst>
                </a:gridCol>
                <a:gridCol w="1683205">
                  <a:extLst>
                    <a:ext uri="{9D8B030D-6E8A-4147-A177-3AD203B41FA5}">
                      <a16:colId xmlns:a16="http://schemas.microsoft.com/office/drawing/2014/main" val="3404821590"/>
                    </a:ext>
                  </a:extLst>
                </a:gridCol>
                <a:gridCol w="1899308">
                  <a:extLst>
                    <a:ext uri="{9D8B030D-6E8A-4147-A177-3AD203B41FA5}">
                      <a16:colId xmlns:a16="http://schemas.microsoft.com/office/drawing/2014/main" val="1609552730"/>
                    </a:ext>
                  </a:extLst>
                </a:gridCol>
                <a:gridCol w="937681">
                  <a:extLst>
                    <a:ext uri="{9D8B030D-6E8A-4147-A177-3AD203B41FA5}">
                      <a16:colId xmlns:a16="http://schemas.microsoft.com/office/drawing/2014/main" val="3427558020"/>
                    </a:ext>
                  </a:extLst>
                </a:gridCol>
              </a:tblGrid>
              <a:tr h="732905">
                <a:tc>
                  <a:txBody>
                    <a:bodyPr/>
                    <a:lstStyle/>
                    <a:p>
                      <a:endParaRPr lang="en-AU" dirty="0"/>
                    </a:p>
                  </a:txBody>
                  <a:tcPr/>
                </a:tc>
                <a:tc>
                  <a:txBody>
                    <a:bodyPr/>
                    <a:lstStyle/>
                    <a:p>
                      <a:pPr algn="ctr"/>
                      <a:r>
                        <a:rPr lang="en-AU" dirty="0"/>
                        <a:t>Low-income earner</a:t>
                      </a:r>
                    </a:p>
                  </a:txBody>
                  <a:tcPr/>
                </a:tc>
                <a:tc>
                  <a:txBody>
                    <a:bodyPr/>
                    <a:lstStyle/>
                    <a:p>
                      <a:pPr algn="ctr"/>
                      <a:r>
                        <a:rPr lang="en-AU" dirty="0"/>
                        <a:t>High-income earner</a:t>
                      </a:r>
                    </a:p>
                  </a:txBody>
                  <a:tcPr/>
                </a:tc>
                <a:tc>
                  <a:txBody>
                    <a:bodyPr/>
                    <a:lstStyle/>
                    <a:p>
                      <a:pPr algn="ctr"/>
                      <a:r>
                        <a:rPr lang="en-AU" b="1" dirty="0"/>
                        <a:t>Total</a:t>
                      </a:r>
                    </a:p>
                  </a:txBody>
                  <a:tcPr/>
                </a:tc>
                <a:extLst>
                  <a:ext uri="{0D108BD9-81ED-4DB2-BD59-A6C34878D82A}">
                    <a16:rowId xmlns:a16="http://schemas.microsoft.com/office/drawing/2014/main" val="3041234239"/>
                  </a:ext>
                </a:extLst>
              </a:tr>
              <a:tr h="732905">
                <a:tc>
                  <a:txBody>
                    <a:bodyPr/>
                    <a:lstStyle/>
                    <a:p>
                      <a:r>
                        <a:rPr lang="en-AU" dirty="0"/>
                        <a:t>Shorter than median height</a:t>
                      </a:r>
                    </a:p>
                  </a:txBody>
                  <a:tcPr/>
                </a:tc>
                <a:tc>
                  <a:txBody>
                    <a:bodyPr/>
                    <a:lstStyle/>
                    <a:p>
                      <a:pPr algn="ctr"/>
                      <a:r>
                        <a:rPr lang="en-AU" dirty="0"/>
                        <a:t>21</a:t>
                      </a:r>
                    </a:p>
                  </a:txBody>
                  <a:tcPr anchor="ctr"/>
                </a:tc>
                <a:tc>
                  <a:txBody>
                    <a:bodyPr/>
                    <a:lstStyle/>
                    <a:p>
                      <a:pPr algn="ctr"/>
                      <a:r>
                        <a:rPr lang="en-AU" dirty="0"/>
                        <a:t>48</a:t>
                      </a:r>
                    </a:p>
                  </a:txBody>
                  <a:tcPr anchor="ctr"/>
                </a:tc>
                <a:tc>
                  <a:txBody>
                    <a:bodyPr/>
                    <a:lstStyle/>
                    <a:p>
                      <a:pPr algn="ctr"/>
                      <a:r>
                        <a:rPr lang="en-AU" dirty="0"/>
                        <a:t>69</a:t>
                      </a:r>
                    </a:p>
                  </a:txBody>
                  <a:tcPr anchor="ctr"/>
                </a:tc>
                <a:extLst>
                  <a:ext uri="{0D108BD9-81ED-4DB2-BD59-A6C34878D82A}">
                    <a16:rowId xmlns:a16="http://schemas.microsoft.com/office/drawing/2014/main" val="2007509014"/>
                  </a:ext>
                </a:extLst>
              </a:tr>
              <a:tr h="732905">
                <a:tc>
                  <a:txBody>
                    <a:bodyPr/>
                    <a:lstStyle/>
                    <a:p>
                      <a:r>
                        <a:rPr lang="en-AU" dirty="0"/>
                        <a:t>Taller than median height</a:t>
                      </a:r>
                    </a:p>
                  </a:txBody>
                  <a:tcPr/>
                </a:tc>
                <a:tc>
                  <a:txBody>
                    <a:bodyPr/>
                    <a:lstStyle/>
                    <a:p>
                      <a:pPr algn="ctr"/>
                      <a:r>
                        <a:rPr lang="en-AU" dirty="0"/>
                        <a:t>22</a:t>
                      </a:r>
                    </a:p>
                  </a:txBody>
                  <a:tcPr anchor="ctr"/>
                </a:tc>
                <a:tc>
                  <a:txBody>
                    <a:bodyPr/>
                    <a:lstStyle/>
                    <a:p>
                      <a:pPr algn="ctr"/>
                      <a:r>
                        <a:rPr lang="en-AU" dirty="0"/>
                        <a:t>101</a:t>
                      </a:r>
                    </a:p>
                  </a:txBody>
                  <a:tcPr anchor="ctr"/>
                </a:tc>
                <a:tc>
                  <a:txBody>
                    <a:bodyPr/>
                    <a:lstStyle/>
                    <a:p>
                      <a:pPr algn="ctr"/>
                      <a:r>
                        <a:rPr lang="en-AU" dirty="0"/>
                        <a:t>123</a:t>
                      </a:r>
                    </a:p>
                  </a:txBody>
                  <a:tcPr anchor="ctr"/>
                </a:tc>
                <a:extLst>
                  <a:ext uri="{0D108BD9-81ED-4DB2-BD59-A6C34878D82A}">
                    <a16:rowId xmlns:a16="http://schemas.microsoft.com/office/drawing/2014/main" val="3568894159"/>
                  </a:ext>
                </a:extLst>
              </a:tr>
              <a:tr h="424620">
                <a:tc>
                  <a:txBody>
                    <a:bodyPr/>
                    <a:lstStyle/>
                    <a:p>
                      <a:r>
                        <a:rPr lang="en-AU" b="1" dirty="0"/>
                        <a:t>Total</a:t>
                      </a:r>
                    </a:p>
                  </a:txBody>
                  <a:tcPr/>
                </a:tc>
                <a:tc>
                  <a:txBody>
                    <a:bodyPr/>
                    <a:lstStyle/>
                    <a:p>
                      <a:pPr algn="ctr"/>
                      <a:r>
                        <a:rPr lang="en-AU" dirty="0"/>
                        <a:t>43</a:t>
                      </a:r>
                    </a:p>
                  </a:txBody>
                  <a:tcPr anchor="ctr"/>
                </a:tc>
                <a:tc>
                  <a:txBody>
                    <a:bodyPr/>
                    <a:lstStyle/>
                    <a:p>
                      <a:pPr algn="ctr"/>
                      <a:r>
                        <a:rPr lang="en-AU" dirty="0"/>
                        <a:t>149</a:t>
                      </a:r>
                    </a:p>
                  </a:txBody>
                  <a:tcPr anchor="ctr"/>
                </a:tc>
                <a:tc>
                  <a:txBody>
                    <a:bodyPr/>
                    <a:lstStyle/>
                    <a:p>
                      <a:pPr algn="ctr"/>
                      <a:r>
                        <a:rPr lang="en-AU" dirty="0"/>
                        <a:t>192</a:t>
                      </a:r>
                    </a:p>
                  </a:txBody>
                  <a:tcPr anchor="ctr"/>
                </a:tc>
                <a:extLst>
                  <a:ext uri="{0D108BD9-81ED-4DB2-BD59-A6C34878D82A}">
                    <a16:rowId xmlns:a16="http://schemas.microsoft.com/office/drawing/2014/main" val="869755627"/>
                  </a:ext>
                </a:extLst>
              </a:tr>
            </a:tbl>
          </a:graphicData>
        </a:graphic>
      </p:graphicFrame>
      <p:pic>
        <p:nvPicPr>
          <p:cNvPr id="19" name="Picture 18" descr="A venn daigram showing the information in the table. ">
            <a:extLst>
              <a:ext uri="{FF2B5EF4-FFF2-40B4-BE49-F238E27FC236}">
                <a16:creationId xmlns:a16="http://schemas.microsoft.com/office/drawing/2014/main" id="{AE3B36C6-AA80-6DE6-D028-73CAABF47F08}"/>
              </a:ext>
            </a:extLst>
          </p:cNvPr>
          <p:cNvPicPr>
            <a:picLocks noChangeAspect="1"/>
          </p:cNvPicPr>
          <p:nvPr/>
        </p:nvPicPr>
        <p:blipFill>
          <a:blip r:embed="rId3"/>
          <a:stretch>
            <a:fillRect/>
          </a:stretch>
        </p:blipFill>
        <p:spPr>
          <a:xfrm>
            <a:off x="6986016" y="3025857"/>
            <a:ext cx="4382494" cy="2750749"/>
          </a:xfrm>
          <a:prstGeom prst="rect">
            <a:avLst/>
          </a:prstGeom>
        </p:spPr>
      </p:pic>
      <p:sp>
        <p:nvSpPr>
          <p:cNvPr id="3" name="Slide Number Placeholder 2">
            <a:extLst>
              <a:ext uri="{FF2B5EF4-FFF2-40B4-BE49-F238E27FC236}">
                <a16:creationId xmlns:a16="http://schemas.microsoft.com/office/drawing/2014/main" id="{4D02F588-D982-7A39-C99B-34C8A03A401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335637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85467-9AA3-D929-B751-000E58248D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3B917C-1E3A-C7CA-5EEC-5E254004771C}"/>
              </a:ext>
            </a:extLst>
          </p:cNvPr>
          <p:cNvSpPr>
            <a:spLocks noGrp="1"/>
          </p:cNvSpPr>
          <p:nvPr>
            <p:ph type="title"/>
          </p:nvPr>
        </p:nvSpPr>
        <p:spPr/>
        <p:txBody>
          <a:bodyPr/>
          <a:lstStyle/>
          <a:p>
            <a:r>
              <a:rPr lang="en-AU" dirty="0">
                <a:latin typeface="+mj-lt"/>
              </a:rPr>
              <a:t>Conditional probability (4) </a:t>
            </a:r>
          </a:p>
        </p:txBody>
      </p:sp>
      <p:sp>
        <p:nvSpPr>
          <p:cNvPr id="10" name="Text Placeholder 12">
            <a:extLst>
              <a:ext uri="{FF2B5EF4-FFF2-40B4-BE49-F238E27FC236}">
                <a16:creationId xmlns:a16="http://schemas.microsoft.com/office/drawing/2014/main" id="{3A328EB5-ED23-05A7-198A-D766FF0918AB}"/>
              </a:ext>
            </a:extLst>
          </p:cNvPr>
          <p:cNvSpPr>
            <a:spLocks noGrp="1"/>
          </p:cNvSpPr>
          <p:nvPr>
            <p:ph type="body" sz="quarter" idx="18"/>
          </p:nvPr>
        </p:nvSpPr>
        <p:spPr>
          <a:xfrm>
            <a:off x="360000" y="982520"/>
            <a:ext cx="11483998" cy="356423"/>
          </a:xfrm>
        </p:spPr>
        <p:txBody>
          <a:bodyPr/>
          <a:lstStyle/>
          <a:p>
            <a:r>
              <a:rPr lang="en-AU" dirty="0">
                <a:latin typeface="+mj-lt"/>
              </a:rPr>
              <a:t>The online dating dataset</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7E1F6F3-6F17-04EA-C1D5-A37D886E1B9E}"/>
                  </a:ext>
                </a:extLst>
              </p:cNvPr>
              <p:cNvSpPr>
                <a:spLocks noGrp="1"/>
              </p:cNvSpPr>
              <p:nvPr>
                <p:ph type="body" sz="quarter" idx="17"/>
              </p:nvPr>
            </p:nvSpPr>
            <p:spPr>
              <a:xfrm>
                <a:off x="408642" y="1509928"/>
                <a:ext cx="3807962" cy="5035733"/>
              </a:xfrm>
            </p:spPr>
            <p:txBody>
              <a:bodyPr/>
              <a:lstStyle/>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𝑇</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123</m:t>
                          </m:r>
                        </m:num>
                        <m:den>
                          <m:r>
                            <a:rPr lang="en-AU" sz="1800" b="0" i="1" smtClean="0">
                              <a:latin typeface="Cambria Math" panose="02040503050406030204" pitchFamily="18" charset="0"/>
                            </a:rPr>
                            <m:t>192</m:t>
                          </m:r>
                        </m:den>
                      </m:f>
                    </m:oMath>
                  </m:oMathPara>
                </a14:m>
                <a:endParaRPr lang="en-AU" sz="1800" b="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𝐻</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149</m:t>
                          </m:r>
                        </m:num>
                        <m:den>
                          <m:r>
                            <a:rPr lang="en-AU" sz="1800" b="0" i="1" smtClean="0">
                              <a:latin typeface="Cambria Math" panose="02040503050406030204" pitchFamily="18" charset="0"/>
                            </a:rPr>
                            <m:t>192</m:t>
                          </m:r>
                        </m:den>
                      </m:f>
                    </m:oMath>
                  </m:oMathPara>
                </a14:m>
                <a:endParaRPr lang="en-AU" sz="1800" b="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𝑇</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𝐻</m:t>
                          </m:r>
                        </m:e>
                      </m:d>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101</m:t>
                          </m:r>
                        </m:num>
                        <m:den>
                          <m:r>
                            <a:rPr lang="en-AU" sz="1800" b="0" i="1" smtClean="0">
                              <a:latin typeface="Cambria Math" panose="02040503050406030204" pitchFamily="18" charset="0"/>
                              <a:ea typeface="Cambria Math" panose="02040503050406030204" pitchFamily="18" charset="0"/>
                            </a:rPr>
                            <m:t>192</m:t>
                          </m:r>
                        </m:den>
                      </m:f>
                    </m:oMath>
                  </m:oMathPara>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𝑇</m:t>
                          </m:r>
                        </m:e>
                        <m:e>
                          <m:r>
                            <a:rPr lang="en-AU" sz="1800" b="0" i="1" smtClean="0">
                              <a:latin typeface="Cambria Math" panose="02040503050406030204" pitchFamily="18" charset="0"/>
                            </a:rPr>
                            <m:t>𝐻</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101</m:t>
                          </m:r>
                        </m:num>
                        <m:den>
                          <m:r>
                            <a:rPr lang="en-AU" sz="1800" b="0" i="1" smtClean="0">
                              <a:latin typeface="Cambria Math" panose="02040503050406030204" pitchFamily="18" charset="0"/>
                            </a:rPr>
                            <m:t>149</m:t>
                          </m:r>
                        </m:den>
                      </m:f>
                    </m:oMath>
                  </m:oMathPara>
                </a14:m>
                <a:endParaRPr lang="en-AU" sz="1800" b="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𝐻</m:t>
                          </m:r>
                        </m:e>
                        <m:e>
                          <m:r>
                            <a:rPr lang="en-AU" sz="1800" b="0" i="1" smtClean="0">
                              <a:latin typeface="Cambria Math" panose="02040503050406030204" pitchFamily="18" charset="0"/>
                            </a:rPr>
                            <m:t>𝑇</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101</m:t>
                          </m:r>
                        </m:num>
                        <m:den>
                          <m:r>
                            <a:rPr lang="en-AU" sz="1800" b="0" i="1" smtClean="0">
                              <a:latin typeface="Cambria Math" panose="02040503050406030204" pitchFamily="18" charset="0"/>
                            </a:rPr>
                            <m:t>123</m:t>
                          </m:r>
                        </m:den>
                      </m:f>
                    </m:oMath>
                  </m:oMathPara>
                </a14:m>
                <a:endParaRPr lang="en-AU" sz="1800" dirty="0"/>
              </a:p>
            </p:txBody>
          </p:sp>
        </mc:Choice>
        <mc:Fallback xmlns="">
          <p:sp>
            <p:nvSpPr>
              <p:cNvPr id="5" name="Text Placeholder 4">
                <a:extLst>
                  <a:ext uri="{FF2B5EF4-FFF2-40B4-BE49-F238E27FC236}">
                    <a16:creationId xmlns:a16="http://schemas.microsoft.com/office/drawing/2014/main" id="{C7E1F6F3-6F17-04EA-C1D5-A37D886E1B9E}"/>
                  </a:ext>
                </a:extLst>
              </p:cNvPr>
              <p:cNvSpPr>
                <a:spLocks noGrp="1" noRot="1" noChangeAspect="1" noMove="1" noResize="1" noEditPoints="1" noAdjustHandles="1" noChangeArrowheads="1" noChangeShapeType="1" noTextEdit="1"/>
              </p:cNvSpPr>
              <p:nvPr>
                <p:ph type="body" sz="quarter" idx="17"/>
              </p:nvPr>
            </p:nvSpPr>
            <p:spPr>
              <a:xfrm>
                <a:off x="408642" y="1509928"/>
                <a:ext cx="3807962" cy="5035733"/>
              </a:xfrm>
              <a:blipFill>
                <a:blip r:embed="rId3"/>
                <a:stretch>
                  <a:fillRect l="-2326"/>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7CBD14D0-C0B0-BB27-525B-B944059B70FE}"/>
              </a:ext>
            </a:extLst>
          </p:cNvPr>
          <p:cNvGraphicFramePr>
            <a:graphicFrameLocks noGrp="1"/>
          </p:cNvGraphicFramePr>
          <p:nvPr>
            <p:extLst>
              <p:ext uri="{D42A27DB-BD31-4B8C-83A1-F6EECF244321}">
                <p14:modId xmlns:p14="http://schemas.microsoft.com/office/powerpoint/2010/main" val="1489282939"/>
              </p:ext>
            </p:extLst>
          </p:nvPr>
        </p:nvGraphicFramePr>
        <p:xfrm>
          <a:off x="5418611" y="1338943"/>
          <a:ext cx="6425387" cy="2483249"/>
        </p:xfrm>
        <a:graphic>
          <a:graphicData uri="http://schemas.openxmlformats.org/drawingml/2006/table">
            <a:tbl>
              <a:tblPr firstRow="1" bandRow="1">
                <a:tableStyleId>{5940675A-B579-460E-94D1-54222C63F5DA}</a:tableStyleId>
              </a:tblPr>
              <a:tblGrid>
                <a:gridCol w="1768328">
                  <a:extLst>
                    <a:ext uri="{9D8B030D-6E8A-4147-A177-3AD203B41FA5}">
                      <a16:colId xmlns:a16="http://schemas.microsoft.com/office/drawing/2014/main" val="3511486569"/>
                    </a:ext>
                  </a:extLst>
                </a:gridCol>
                <a:gridCol w="1913861">
                  <a:extLst>
                    <a:ext uri="{9D8B030D-6E8A-4147-A177-3AD203B41FA5}">
                      <a16:colId xmlns:a16="http://schemas.microsoft.com/office/drawing/2014/main" val="3404821590"/>
                    </a:ext>
                  </a:extLst>
                </a:gridCol>
                <a:gridCol w="1913861">
                  <a:extLst>
                    <a:ext uri="{9D8B030D-6E8A-4147-A177-3AD203B41FA5}">
                      <a16:colId xmlns:a16="http://schemas.microsoft.com/office/drawing/2014/main" val="1609552730"/>
                    </a:ext>
                  </a:extLst>
                </a:gridCol>
                <a:gridCol w="829337">
                  <a:extLst>
                    <a:ext uri="{9D8B030D-6E8A-4147-A177-3AD203B41FA5}">
                      <a16:colId xmlns:a16="http://schemas.microsoft.com/office/drawing/2014/main" val="3427558020"/>
                    </a:ext>
                  </a:extLst>
                </a:gridCol>
              </a:tblGrid>
              <a:tr h="693768">
                <a:tc>
                  <a:txBody>
                    <a:bodyPr/>
                    <a:lstStyle/>
                    <a:p>
                      <a:endParaRPr lang="en-AU" dirty="0"/>
                    </a:p>
                  </a:txBody>
                  <a:tcPr/>
                </a:tc>
                <a:tc>
                  <a:txBody>
                    <a:bodyPr/>
                    <a:lstStyle/>
                    <a:p>
                      <a:pPr algn="ctr"/>
                      <a:r>
                        <a:rPr lang="en-AU" dirty="0"/>
                        <a:t>Low-income earner</a:t>
                      </a:r>
                    </a:p>
                  </a:txBody>
                  <a:tcPr/>
                </a:tc>
                <a:tc>
                  <a:txBody>
                    <a:bodyPr/>
                    <a:lstStyle/>
                    <a:p>
                      <a:pPr algn="ctr"/>
                      <a:r>
                        <a:rPr lang="en-AU" dirty="0"/>
                        <a:t>High-income earner</a:t>
                      </a:r>
                    </a:p>
                  </a:txBody>
                  <a:tcPr/>
                </a:tc>
                <a:tc>
                  <a:txBody>
                    <a:bodyPr/>
                    <a:lstStyle/>
                    <a:p>
                      <a:pPr algn="ctr"/>
                      <a:r>
                        <a:rPr lang="en-AU" b="1" dirty="0"/>
                        <a:t>Total</a:t>
                      </a:r>
                    </a:p>
                  </a:txBody>
                  <a:tcPr/>
                </a:tc>
                <a:extLst>
                  <a:ext uri="{0D108BD9-81ED-4DB2-BD59-A6C34878D82A}">
                    <a16:rowId xmlns:a16="http://schemas.microsoft.com/office/drawing/2014/main" val="3041234239"/>
                  </a:ext>
                </a:extLst>
              </a:tr>
              <a:tr h="693768">
                <a:tc>
                  <a:txBody>
                    <a:bodyPr/>
                    <a:lstStyle/>
                    <a:p>
                      <a:r>
                        <a:rPr lang="en-AU" dirty="0"/>
                        <a:t>Shorter than median height</a:t>
                      </a:r>
                    </a:p>
                  </a:txBody>
                  <a:tcPr/>
                </a:tc>
                <a:tc>
                  <a:txBody>
                    <a:bodyPr/>
                    <a:lstStyle/>
                    <a:p>
                      <a:pPr algn="ctr"/>
                      <a:r>
                        <a:rPr lang="en-AU" dirty="0"/>
                        <a:t>21</a:t>
                      </a:r>
                    </a:p>
                  </a:txBody>
                  <a:tcPr anchor="ctr"/>
                </a:tc>
                <a:tc>
                  <a:txBody>
                    <a:bodyPr/>
                    <a:lstStyle/>
                    <a:p>
                      <a:pPr algn="ctr"/>
                      <a:r>
                        <a:rPr lang="en-AU" dirty="0"/>
                        <a:t>48</a:t>
                      </a:r>
                    </a:p>
                  </a:txBody>
                  <a:tcPr anchor="ctr"/>
                </a:tc>
                <a:tc>
                  <a:txBody>
                    <a:bodyPr/>
                    <a:lstStyle/>
                    <a:p>
                      <a:pPr algn="ctr"/>
                      <a:r>
                        <a:rPr lang="en-AU" dirty="0"/>
                        <a:t>69</a:t>
                      </a:r>
                    </a:p>
                  </a:txBody>
                  <a:tcPr anchor="ctr"/>
                </a:tc>
                <a:extLst>
                  <a:ext uri="{0D108BD9-81ED-4DB2-BD59-A6C34878D82A}">
                    <a16:rowId xmlns:a16="http://schemas.microsoft.com/office/drawing/2014/main" val="2007509014"/>
                  </a:ext>
                </a:extLst>
              </a:tr>
              <a:tr h="693768">
                <a:tc>
                  <a:txBody>
                    <a:bodyPr/>
                    <a:lstStyle/>
                    <a:p>
                      <a:r>
                        <a:rPr lang="en-AU" dirty="0"/>
                        <a:t>Taller than median height</a:t>
                      </a:r>
                    </a:p>
                  </a:txBody>
                  <a:tcPr/>
                </a:tc>
                <a:tc>
                  <a:txBody>
                    <a:bodyPr/>
                    <a:lstStyle/>
                    <a:p>
                      <a:pPr algn="ctr"/>
                      <a:r>
                        <a:rPr lang="en-AU" dirty="0"/>
                        <a:t>22</a:t>
                      </a:r>
                    </a:p>
                  </a:txBody>
                  <a:tcPr anchor="ctr"/>
                </a:tc>
                <a:tc>
                  <a:txBody>
                    <a:bodyPr/>
                    <a:lstStyle/>
                    <a:p>
                      <a:pPr algn="ctr"/>
                      <a:r>
                        <a:rPr lang="en-AU" dirty="0"/>
                        <a:t>101</a:t>
                      </a:r>
                    </a:p>
                  </a:txBody>
                  <a:tcPr anchor="ctr"/>
                </a:tc>
                <a:tc>
                  <a:txBody>
                    <a:bodyPr/>
                    <a:lstStyle/>
                    <a:p>
                      <a:pPr algn="ctr"/>
                      <a:r>
                        <a:rPr lang="en-AU" dirty="0"/>
                        <a:t>123</a:t>
                      </a:r>
                    </a:p>
                  </a:txBody>
                  <a:tcPr anchor="ctr"/>
                </a:tc>
                <a:extLst>
                  <a:ext uri="{0D108BD9-81ED-4DB2-BD59-A6C34878D82A}">
                    <a16:rowId xmlns:a16="http://schemas.microsoft.com/office/drawing/2014/main" val="3568894159"/>
                  </a:ext>
                </a:extLst>
              </a:tr>
              <a:tr h="401945">
                <a:tc>
                  <a:txBody>
                    <a:bodyPr/>
                    <a:lstStyle/>
                    <a:p>
                      <a:r>
                        <a:rPr lang="en-AU" b="1" dirty="0"/>
                        <a:t>Total</a:t>
                      </a:r>
                    </a:p>
                  </a:txBody>
                  <a:tcPr/>
                </a:tc>
                <a:tc>
                  <a:txBody>
                    <a:bodyPr/>
                    <a:lstStyle/>
                    <a:p>
                      <a:pPr algn="ctr"/>
                      <a:r>
                        <a:rPr lang="en-AU" dirty="0"/>
                        <a:t>43</a:t>
                      </a:r>
                    </a:p>
                  </a:txBody>
                  <a:tcPr anchor="ctr"/>
                </a:tc>
                <a:tc>
                  <a:txBody>
                    <a:bodyPr/>
                    <a:lstStyle/>
                    <a:p>
                      <a:pPr algn="ctr"/>
                      <a:r>
                        <a:rPr lang="en-AU" dirty="0"/>
                        <a:t>149</a:t>
                      </a:r>
                    </a:p>
                  </a:txBody>
                  <a:tcPr anchor="ctr"/>
                </a:tc>
                <a:tc>
                  <a:txBody>
                    <a:bodyPr/>
                    <a:lstStyle/>
                    <a:p>
                      <a:pPr algn="ctr"/>
                      <a:r>
                        <a:rPr lang="en-AU" dirty="0"/>
                        <a:t>192</a:t>
                      </a:r>
                    </a:p>
                  </a:txBody>
                  <a:tcPr anchor="ctr"/>
                </a:tc>
                <a:extLst>
                  <a:ext uri="{0D108BD9-81ED-4DB2-BD59-A6C34878D82A}">
                    <a16:rowId xmlns:a16="http://schemas.microsoft.com/office/drawing/2014/main" val="869755627"/>
                  </a:ext>
                </a:extLst>
              </a:tr>
            </a:tbl>
          </a:graphicData>
        </a:graphic>
      </p:graphicFrame>
      <p:pic>
        <p:nvPicPr>
          <p:cNvPr id="19" name="Picture 18" descr="A Venn diagram showing the information in the table. ">
            <a:extLst>
              <a:ext uri="{FF2B5EF4-FFF2-40B4-BE49-F238E27FC236}">
                <a16:creationId xmlns:a16="http://schemas.microsoft.com/office/drawing/2014/main" id="{7AA7C8A7-ED3F-51EA-03E8-88D969CA43BD}"/>
              </a:ext>
            </a:extLst>
          </p:cNvPr>
          <p:cNvPicPr>
            <a:picLocks noChangeAspect="1"/>
          </p:cNvPicPr>
          <p:nvPr/>
        </p:nvPicPr>
        <p:blipFill>
          <a:blip r:embed="rId4"/>
          <a:stretch>
            <a:fillRect/>
          </a:stretch>
        </p:blipFill>
        <p:spPr>
          <a:xfrm>
            <a:off x="8008017" y="3945499"/>
            <a:ext cx="3905693" cy="239774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CA19DB-A8B8-AC5C-B1D4-4316685EC0A0}"/>
                  </a:ext>
                </a:extLst>
              </p:cNvPr>
              <p:cNvSpPr txBox="1"/>
              <p:nvPr/>
            </p:nvSpPr>
            <p:spPr>
              <a:xfrm>
                <a:off x="5400323" y="3986280"/>
                <a:ext cx="2454373" cy="2338617"/>
              </a:xfrm>
              <a:prstGeom prst="rect">
                <a:avLst/>
              </a:prstGeom>
            </p:spPr>
            <p:style>
              <a:lnRef idx="3">
                <a:schemeClr val="lt1"/>
              </a:lnRef>
              <a:fillRef idx="1">
                <a:schemeClr val="accent1"/>
              </a:fillRef>
              <a:effectRef idx="1">
                <a:schemeClr val="accent1"/>
              </a:effectRef>
              <a:fontRef idx="minor">
                <a:schemeClr val="lt1"/>
              </a:fontRef>
            </p:style>
            <p:txBody>
              <a:bodyPr wrap="square" lIns="251999" tIns="324000" bIns="432000" anchor="t" anchorCtr="0">
                <a:spAutoFit/>
              </a:bodyPr>
              <a:lstStyle/>
              <a:p>
                <a:pPr algn="ctr">
                  <a:lnSpc>
                    <a:spcPct val="250000"/>
                  </a:lnSpc>
                </a:pPr>
                <a14:m>
                  <m:oMathPara xmlns:m="http://schemas.openxmlformats.org/officeDocument/2006/math">
                    <m:oMathParaPr>
                      <m:jc m:val="left"/>
                    </m:oMathParaPr>
                    <m:oMath xmlns:m="http://schemas.openxmlformats.org/officeDocument/2006/math">
                      <m:r>
                        <a:rPr lang="en-AU" sz="2000" i="1">
                          <a:latin typeface="Cambria Math" panose="02040503050406030204" pitchFamily="18" charset="0"/>
                        </a:rPr>
                        <m:t>𝑃</m:t>
                      </m:r>
                      <m:d>
                        <m:dPr>
                          <m:ctrlPr>
                            <a:rPr lang="en-AU" sz="2000" i="1">
                              <a:latin typeface="Cambria Math" panose="02040503050406030204" pitchFamily="18" charset="0"/>
                            </a:rPr>
                          </m:ctrlPr>
                        </m:dPr>
                        <m:e>
                          <m:r>
                            <a:rPr lang="en-AU" sz="2000" i="1">
                              <a:latin typeface="Cambria Math" panose="02040503050406030204" pitchFamily="18" charset="0"/>
                            </a:rPr>
                            <m:t>𝑇</m:t>
                          </m:r>
                        </m:e>
                        <m:e>
                          <m:r>
                            <a:rPr lang="en-AU" sz="2000" i="1">
                              <a:latin typeface="Cambria Math" panose="02040503050406030204" pitchFamily="18" charset="0"/>
                            </a:rPr>
                            <m:t>𝐻</m:t>
                          </m:r>
                        </m:e>
                      </m:d>
                      <m:r>
                        <a:rPr lang="en-AU" sz="2000" b="0" i="1" smtClean="0">
                          <a:latin typeface="Cambria Math" panose="02040503050406030204" pitchFamily="18" charset="0"/>
                        </a:rPr>
                        <m:t>=67.8%</m:t>
                      </m:r>
                    </m:oMath>
                  </m:oMathPara>
                </a14:m>
                <a:endParaRPr lang="en-AU" sz="2000" b="0" dirty="0"/>
              </a:p>
              <a:p>
                <a:pPr algn="ctr">
                  <a:lnSpc>
                    <a:spcPct val="250000"/>
                  </a:lnSpc>
                </a:pPr>
                <a14:m>
                  <m:oMathPara xmlns:m="http://schemas.openxmlformats.org/officeDocument/2006/math">
                    <m:oMathParaPr>
                      <m:jc m:val="left"/>
                    </m:oMathParaPr>
                    <m:oMath xmlns:m="http://schemas.openxmlformats.org/officeDocument/2006/math">
                      <m:r>
                        <a:rPr lang="en-AU" sz="2000" i="1">
                          <a:latin typeface="Cambria Math" panose="02040503050406030204" pitchFamily="18" charset="0"/>
                        </a:rPr>
                        <m:t>𝑃</m:t>
                      </m:r>
                      <m:d>
                        <m:dPr>
                          <m:ctrlPr>
                            <a:rPr lang="en-AU" sz="2000" i="1">
                              <a:latin typeface="Cambria Math" panose="02040503050406030204" pitchFamily="18" charset="0"/>
                            </a:rPr>
                          </m:ctrlPr>
                        </m:dPr>
                        <m:e>
                          <m:r>
                            <a:rPr lang="en-AU" sz="2000" i="1">
                              <a:latin typeface="Cambria Math" panose="02040503050406030204" pitchFamily="18" charset="0"/>
                            </a:rPr>
                            <m:t>𝐻</m:t>
                          </m:r>
                        </m:e>
                        <m:e>
                          <m:r>
                            <a:rPr lang="en-AU" sz="2000" i="1">
                              <a:latin typeface="Cambria Math" panose="02040503050406030204" pitchFamily="18" charset="0"/>
                            </a:rPr>
                            <m:t>𝑇</m:t>
                          </m:r>
                        </m:e>
                      </m:d>
                      <m:r>
                        <a:rPr lang="en-AU" sz="2000" i="1">
                          <a:latin typeface="Cambria Math" panose="02040503050406030204" pitchFamily="18" charset="0"/>
                        </a:rPr>
                        <m:t>=</m:t>
                      </m:r>
                      <m:r>
                        <a:rPr lang="en-AU" sz="2000" b="0" i="1" smtClean="0">
                          <a:latin typeface="Cambria Math" panose="02040503050406030204" pitchFamily="18" charset="0"/>
                        </a:rPr>
                        <m:t>82.1%</m:t>
                      </m:r>
                    </m:oMath>
                  </m:oMathPara>
                </a14:m>
                <a:endParaRPr lang="en-AU" sz="2000" dirty="0"/>
              </a:p>
            </p:txBody>
          </p:sp>
        </mc:Choice>
        <mc:Fallback xmlns="">
          <p:sp>
            <p:nvSpPr>
              <p:cNvPr id="8" name="TextBox 7">
                <a:extLst>
                  <a:ext uri="{FF2B5EF4-FFF2-40B4-BE49-F238E27FC236}">
                    <a16:creationId xmlns:a16="http://schemas.microsoft.com/office/drawing/2014/main" id="{00CA19DB-A8B8-AC5C-B1D4-4316685EC0A0}"/>
                  </a:ext>
                </a:extLst>
              </p:cNvPr>
              <p:cNvSpPr txBox="1">
                <a:spLocks noRot="1" noChangeAspect="1" noMove="1" noResize="1" noEditPoints="1" noAdjustHandles="1" noChangeArrowheads="1" noChangeShapeType="1" noTextEdit="1"/>
              </p:cNvSpPr>
              <p:nvPr/>
            </p:nvSpPr>
            <p:spPr>
              <a:xfrm>
                <a:off x="5400323" y="3986280"/>
                <a:ext cx="2454373" cy="2338617"/>
              </a:xfrm>
              <a:prstGeom prst="rect">
                <a:avLst/>
              </a:prstGeom>
              <a:blipFill>
                <a:blip r:embed="rId5"/>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8A6329BC-DB74-C7BD-2DF2-4896ECE97F2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351634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837CA-AD7E-5557-F100-6EAF2FE7D7E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7649C41-AFEF-39C2-2A89-81027C16323F}"/>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259474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232C78-6F6E-DDB8-18EA-F49D8BD6EE14}"/>
              </a:ext>
            </a:extLst>
          </p:cNvPr>
          <p:cNvSpPr>
            <a:spLocks noGrp="1"/>
          </p:cNvSpPr>
          <p:nvPr>
            <p:ph type="title"/>
          </p:nvPr>
        </p:nvSpPr>
        <p:spPr>
          <a:xfrm>
            <a:off x="360000" y="360000"/>
            <a:ext cx="11484000" cy="545601"/>
          </a:xfrm>
        </p:spPr>
        <p:txBody>
          <a:bodyPr/>
          <a:lstStyle/>
          <a:p>
            <a:r>
              <a:rPr lang="en-AU" dirty="0"/>
              <a:t>Dependent and independent events (1)</a:t>
            </a:r>
          </a:p>
        </p:txBody>
      </p:sp>
      <p:sp>
        <p:nvSpPr>
          <p:cNvPr id="5" name="Text Placeholder 4">
            <a:extLst>
              <a:ext uri="{FF2B5EF4-FFF2-40B4-BE49-F238E27FC236}">
                <a16:creationId xmlns:a16="http://schemas.microsoft.com/office/drawing/2014/main" id="{B93045DD-F6AB-BF91-F978-4E4187B3CFEE}"/>
              </a:ext>
            </a:extLst>
          </p:cNvPr>
          <p:cNvSpPr>
            <a:spLocks noGrp="1"/>
          </p:cNvSpPr>
          <p:nvPr>
            <p:ph type="body" sz="quarter" idx="17"/>
          </p:nvPr>
        </p:nvSpPr>
        <p:spPr>
          <a:xfrm>
            <a:off x="360000" y="1155606"/>
            <a:ext cx="8180496" cy="4807835"/>
          </a:xfrm>
        </p:spPr>
        <p:txBody>
          <a:bodyPr/>
          <a:lstStyle/>
          <a:p>
            <a:r>
              <a:rPr lang="en-AU" sz="1800" b="0" i="0" dirty="0">
                <a:solidFill>
                  <a:srgbClr val="22272B"/>
                </a:solidFill>
                <a:effectLst/>
                <a:latin typeface="+mn-lt"/>
              </a:rPr>
              <a:t>Two events are dependent if an event relies on another event to happen first. One event influences the probability of another event.</a:t>
            </a:r>
            <a:endParaRPr lang="en-AU" sz="1800" dirty="0">
              <a:latin typeface="+mn-lt"/>
            </a:endParaRPr>
          </a:p>
          <a:p>
            <a:r>
              <a:rPr lang="en-AU" sz="1800" dirty="0">
                <a:latin typeface="+mn-lt"/>
              </a:rPr>
              <a:t>Two events are independent if the occurrence of one event does not affect the probability that the other event occurs. </a:t>
            </a:r>
          </a:p>
        </p:txBody>
      </p:sp>
      <p:sp>
        <p:nvSpPr>
          <p:cNvPr id="2" name="Slide Number Placeholder 1">
            <a:extLst>
              <a:ext uri="{FF2B5EF4-FFF2-40B4-BE49-F238E27FC236}">
                <a16:creationId xmlns:a16="http://schemas.microsoft.com/office/drawing/2014/main" id="{AAD98557-F90E-E66D-629A-B9FB8A620B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07960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32B49C-5473-4885-B89C-AB9AD27E1F9A}">
  <ds:schemaRefs>
    <ds:schemaRef ds:uri="http://schemas.microsoft.com/sharepoint/v3/contenttype/forms"/>
  </ds:schemaRefs>
</ds:datastoreItem>
</file>

<file path=customXml/itemProps2.xml><?xml version="1.0" encoding="utf-8"?>
<ds:datastoreItem xmlns:ds="http://schemas.openxmlformats.org/officeDocument/2006/customXml" ds:itemID="{6EB377FF-CCC3-4BAC-814F-7341ECF58AF3}">
  <ds:schemaRef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purl.org/dc/dcmitype/"/>
    <ds:schemaRef ds:uri="094ce8ca-8c20-4eb0-bb23-b47a1c76b753"/>
    <ds:schemaRef ds:uri="98740c54-966f-451d-a76c-e38eb7fddd55"/>
    <ds:schemaRef ds:uri="http://purl.org/dc/terms/"/>
    <ds:schemaRef ds:uri="http://purl.org/dc/elements/1.1/"/>
  </ds:schemaRefs>
</ds:datastoreItem>
</file>

<file path=customXml/itemProps3.xml><?xml version="1.0" encoding="utf-8"?>
<ds:datastoreItem xmlns:ds="http://schemas.openxmlformats.org/officeDocument/2006/customXml" ds:itemID="{0C439127-30C9-4B55-AA9A-EF13191084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NSWG Corporate</Template>
  <TotalTime>166</TotalTime>
  <Words>2148</Words>
  <Application>Microsoft Office PowerPoint</Application>
  <PresentationFormat>Widescreen</PresentationFormat>
  <Paragraphs>279</Paragraphs>
  <Slides>26</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Calibri</vt:lpstr>
      <vt:lpstr>Times New Roman</vt:lpstr>
      <vt:lpstr>Arial</vt:lpstr>
      <vt:lpstr>Cambria Math</vt:lpstr>
      <vt:lpstr>Symbol</vt:lpstr>
      <vt:lpstr>Public Sans</vt:lpstr>
      <vt:lpstr>NSWG Corporate</vt:lpstr>
      <vt:lpstr>Independent events</vt:lpstr>
      <vt:lpstr>Learning intentions and success criteria</vt:lpstr>
      <vt:lpstr>Activating prior knowledge</vt:lpstr>
      <vt:lpstr>Conditional probability (1) </vt:lpstr>
      <vt:lpstr>Conditional probability (2) </vt:lpstr>
      <vt:lpstr>Conditional probability (3) </vt:lpstr>
      <vt:lpstr>Conditional probability (4) </vt:lpstr>
      <vt:lpstr>Connecting learning</vt:lpstr>
      <vt:lpstr>Dependent and independent events (1)</vt:lpstr>
      <vt:lpstr>Dependent and independent events (2)</vt:lpstr>
      <vt:lpstr>Dependent and independent events (3)</vt:lpstr>
      <vt:lpstr>Dependent and independent events (4)</vt:lpstr>
      <vt:lpstr>Dependent and independent events (5)</vt:lpstr>
      <vt:lpstr>Dependent and independent events (6)</vt:lpstr>
      <vt:lpstr>Releasing responsibility</vt:lpstr>
      <vt:lpstr>Independent events test (1)</vt:lpstr>
      <vt:lpstr>Independent events tests (2)</vt:lpstr>
      <vt:lpstr>Independent events tests (3)</vt:lpstr>
      <vt:lpstr>Independent practice</vt:lpstr>
      <vt:lpstr>Approaching questions</vt:lpstr>
      <vt:lpstr>Problem</vt:lpstr>
      <vt:lpstr>Problem – solution (1)</vt:lpstr>
      <vt:lpstr>Problem – solution (2)</vt:lpstr>
      <vt:lpstr>Problem – solution (3) </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8 – Independent events – slide deck</dc:title>
  <dc:subject>Maths</dc:subject>
  <dc:creator>NSW Department of Education</dc:creator>
  <cp:keywords/>
  <dc:description/>
  <dcterms:created xsi:type="dcterms:W3CDTF">2025-05-21T02:59:11Z</dcterms:created>
  <dcterms:modified xsi:type="dcterms:W3CDTF">2025-06-02T01:54:39Z</dcterms:modified>
  <cp:category>Stage 6 advanced unit 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