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notesMasterIdLst>
    <p:notesMasterId r:id="rId17"/>
  </p:notesMasterIdLst>
  <p:handoutMasterIdLst>
    <p:handoutMasterId r:id="rId18"/>
  </p:handoutMasterIdLst>
  <p:sldIdLst>
    <p:sldId id="26505" r:id="rId5"/>
    <p:sldId id="26383" r:id="rId6"/>
    <p:sldId id="271" r:id="rId7"/>
    <p:sldId id="26526" r:id="rId8"/>
    <p:sldId id="26506" r:id="rId9"/>
    <p:sldId id="26529" r:id="rId10"/>
    <p:sldId id="26508" r:id="rId11"/>
    <p:sldId id="26535" r:id="rId12"/>
    <p:sldId id="26531" r:id="rId13"/>
    <p:sldId id="26532" r:id="rId14"/>
    <p:sldId id="360" r:id="rId15"/>
    <p:sldId id="361"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520103-F1C8-4E49-9CAD-567D08F60C4D}" v="2" dt="2026-06-17T00:24:09.583"/>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92" y="328"/>
      </p:cViewPr>
      <p:guideLst>
        <p:guide orient="horz" pos="2160"/>
        <p:guide pos="3863"/>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17/06/2026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17/06/2026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274F2-33AD-1BA3-55E4-F416BAFC8D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0E6A98-1BE7-800A-BC75-0693105242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F245BD-AF0A-E1C9-0BC4-0A04E830A26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B302D873-680A-20EB-BF91-2190E3C2DDC9}"/>
              </a:ext>
            </a:extLst>
          </p:cNvPr>
          <p:cNvSpPr>
            <a:spLocks noGrp="1"/>
          </p:cNvSpPr>
          <p:nvPr>
            <p:ph type="sldNum" sz="quarter" idx="5"/>
          </p:nvPr>
        </p:nvSpPr>
        <p:spPr/>
        <p:txBody>
          <a:bodyPr/>
          <a:lstStyle/>
          <a:p>
            <a:fld id="{B07158C4-A119-4B78-9DE8-A50001BC31DC}" type="slidenum">
              <a:rPr lang="en-AU" smtClean="0"/>
              <a:pPr/>
              <a:t>10</a:t>
            </a:fld>
            <a:endParaRPr lang="en-AU"/>
          </a:p>
        </p:txBody>
      </p:sp>
    </p:spTree>
    <p:extLst>
      <p:ext uri="{BB962C8B-B14F-4D97-AF65-F5344CB8AC3E}">
        <p14:creationId xmlns:p14="http://schemas.microsoft.com/office/powerpoint/2010/main" val="555310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11</a:t>
            </a:fld>
            <a:endParaRPr lang="en-AU" dirty="0"/>
          </a:p>
        </p:txBody>
      </p:sp>
    </p:spTree>
    <p:extLst>
      <p:ext uri="{BB962C8B-B14F-4D97-AF65-F5344CB8AC3E}">
        <p14:creationId xmlns:p14="http://schemas.microsoft.com/office/powerpoint/2010/main" val="2285575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2F834-11E1-3704-EC93-8446859FD5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6A3C19-CBC0-6DA0-D2EC-9B77634F8F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9126F-B0B8-A713-060B-E85D95680539}"/>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E6D5B5B8-E711-8FA2-531C-A10E8CFA2A72}"/>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836564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1323864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4F71A-2A19-0D04-C375-A795ED9A0E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C370A-B8E6-685C-A5F7-6C84E566CB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307D0A-2CBA-0A24-BB15-5F986B6C9285}"/>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9059FAB-9E62-6BC5-2B08-9832A58B180D}"/>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3404287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05FF9-B2E4-49FA-0BF4-6FDB96BB7A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6375C-7E04-F38A-F7CA-12215F1C79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39D094-DD01-6A65-78B1-6A3D58419B4D}"/>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29F25BB5-7522-698D-8E43-FEB0ACF15F37}"/>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163124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348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4" r:id="rId10"/>
    <p:sldLayoutId id="214748376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www.nsw.gov.au/education-and-training/nesa/copyright"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www.nsw.gov.au/education-and-training/nesa"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7"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81.png"/><Relationship Id="rId4" Type="http://schemas.openxmlformats.org/officeDocument/2006/relationships/image" Target="../media/image19.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Differentiating logarithmic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12)</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Further differentiation, modelling and graphing</a:t>
            </a:r>
          </a:p>
        </p:txBody>
      </p:sp>
      <p:pic>
        <p:nvPicPr>
          <p:cNvPr id="5" name="Picture Placeholder 4" descr="student writing on whiteboard">
            <a:extLst>
              <a:ext uri="{FF2B5EF4-FFF2-40B4-BE49-F238E27FC236}">
                <a16:creationId xmlns:a16="http://schemas.microsoft.com/office/drawing/2014/main" id="{44CFF12D-A746-BAF9-7E58-4E40EC98020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A2951-86F3-A1D2-9C36-A6551E46DB5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5A27F62-11AA-A14C-E03A-E914F9C2F61A}"/>
              </a:ext>
            </a:extLst>
          </p:cNvPr>
          <p:cNvSpPr>
            <a:spLocks noGrp="1"/>
          </p:cNvSpPr>
          <p:nvPr>
            <p:ph type="title"/>
          </p:nvPr>
        </p:nvSpPr>
        <p:spPr/>
        <p:txBody>
          <a:bodyPr/>
          <a:lstStyle/>
          <a:p>
            <a:r>
              <a:rPr lang="en-AU" dirty="0"/>
              <a:t>Finding the derivative (2)</a:t>
            </a:r>
            <a:endParaRPr lang="en-AU" dirty="0">
              <a:latin typeface="+mj-lt"/>
            </a:endParaRPr>
          </a:p>
        </p:txBody>
      </p:sp>
      <p:sp>
        <p:nvSpPr>
          <p:cNvPr id="13" name="Text Placeholder 12">
            <a:extLst>
              <a:ext uri="{FF2B5EF4-FFF2-40B4-BE49-F238E27FC236}">
                <a16:creationId xmlns:a16="http://schemas.microsoft.com/office/drawing/2014/main" id="{F0E4CD70-EC34-3A36-4D33-F272B83B2D31}"/>
              </a:ext>
            </a:extLst>
          </p:cNvPr>
          <p:cNvSpPr>
            <a:spLocks noGrp="1"/>
          </p:cNvSpPr>
          <p:nvPr>
            <p:ph type="body" sz="quarter" idx="18"/>
          </p:nvPr>
        </p:nvSpPr>
        <p:spPr>
          <a:xfrm>
            <a:off x="360000" y="982520"/>
            <a:ext cx="11483998" cy="356423"/>
          </a:xfrm>
        </p:spPr>
        <p:txBody>
          <a:bodyPr/>
          <a:lstStyle/>
          <a:p>
            <a:r>
              <a:rPr lang="en-AU"/>
              <a:t>Your turn – Question 1</a:t>
            </a:r>
            <a:endParaRPr lang="en-AU">
              <a:latin typeface="+mj-lt"/>
            </a:endParaRPr>
          </a:p>
        </p:txBody>
      </p:sp>
      <p:sp>
        <p:nvSpPr>
          <p:cNvPr id="3" name="Slide Number Placeholder 2">
            <a:extLst>
              <a:ext uri="{FF2B5EF4-FFF2-40B4-BE49-F238E27FC236}">
                <a16:creationId xmlns:a16="http://schemas.microsoft.com/office/drawing/2014/main" id="{A0277037-92CE-5FEC-E33B-FEADF3275D33}"/>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10</a:t>
            </a:fld>
            <a:endParaRPr lang="en-AU"/>
          </a:p>
        </p:txBody>
      </p:sp>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B853530F-6732-AF1F-8A50-761F2F9AFEFF}"/>
                  </a:ext>
                </a:extLst>
              </p:cNvPr>
              <p:cNvSpPr>
                <a:spLocks noGrp="1"/>
              </p:cNvSpPr>
              <p:nvPr>
                <p:ph type="body" sz="quarter" idx="17"/>
              </p:nvPr>
            </p:nvSpPr>
            <p:spPr>
              <a:xfrm>
                <a:off x="360000" y="1567086"/>
                <a:ext cx="5238695" cy="1013197"/>
              </a:xfrm>
            </p:spPr>
            <p:txBody>
              <a:bodyPr/>
              <a:lstStyle/>
              <a:p>
                <a:r>
                  <a:rPr lang="en-AU" sz="2400" dirty="0">
                    <a:latin typeface="+mn-lt"/>
                  </a:rPr>
                  <a:t>Find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oMath>
                </a14:m>
                <a:r>
                  <a:rPr lang="en-AU" sz="2400" dirty="0">
                    <a:latin typeface="+mn-lt"/>
                  </a:rPr>
                  <a:t> if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func>
                      <m:funcPr>
                        <m:ctrlPr>
                          <a:rPr lang="en-AU" sz="2400" i="1">
                            <a:latin typeface="Cambria Math" panose="02040503050406030204" pitchFamily="18" charset="0"/>
                          </a:rPr>
                        </m:ctrlPr>
                      </m:funcPr>
                      <m:fName>
                        <m:sSub>
                          <m:sSubPr>
                            <m:ctrlPr>
                              <a:rPr lang="en-AU" sz="2400" i="1">
                                <a:latin typeface="Cambria Math" panose="02040503050406030204" pitchFamily="18" charset="0"/>
                              </a:rPr>
                            </m:ctrlPr>
                          </m:sSubPr>
                          <m:e>
                            <m:r>
                              <m:rPr>
                                <m:sty m:val="p"/>
                              </m:rPr>
                              <a:rPr lang="en-AU" sz="2400">
                                <a:latin typeface="Cambria Math" panose="02040503050406030204" pitchFamily="18" charset="0"/>
                              </a:rPr>
                              <m:t>log</m:t>
                            </m:r>
                          </m:e>
                          <m:sub>
                            <m:r>
                              <a:rPr lang="en-AU" sz="2400" b="0" i="1" smtClean="0">
                                <a:latin typeface="Cambria Math" panose="02040503050406030204" pitchFamily="18" charset="0"/>
                              </a:rPr>
                              <m:t>0.5</m:t>
                            </m:r>
                          </m:sub>
                        </m:sSub>
                      </m:fName>
                      <m:e>
                        <m:r>
                          <a:rPr lang="en-AU" sz="2400" i="1">
                            <a:latin typeface="Cambria Math" panose="02040503050406030204" pitchFamily="18" charset="0"/>
                          </a:rPr>
                          <m:t>𝑥</m:t>
                        </m:r>
                      </m:e>
                    </m:func>
                  </m:oMath>
                </a14:m>
                <a:endParaRPr lang="en-AU" sz="2400" b="0" dirty="0">
                  <a:latin typeface="+mn-lt"/>
                </a:endParaRPr>
              </a:p>
              <a:p>
                <a:r>
                  <a:rPr lang="en-AU" sz="2400" dirty="0">
                    <a:latin typeface="+mn-lt"/>
                  </a:rPr>
                  <a:t>From the reference sheet:</a:t>
                </a:r>
                <a:endParaRPr lang="en-AU" sz="2400" b="0" dirty="0">
                  <a:latin typeface="+mn-lt"/>
                </a:endParaRPr>
              </a:p>
              <a:p>
                <a:endParaRPr lang="en-AU" dirty="0">
                  <a:latin typeface="+mn-lt"/>
                </a:endParaRPr>
              </a:p>
            </p:txBody>
          </p:sp>
        </mc:Choice>
        <mc:Fallback xmlns="">
          <p:sp>
            <p:nvSpPr>
              <p:cNvPr id="8" name="Text Placeholder 11">
                <a:extLst>
                  <a:ext uri="{FF2B5EF4-FFF2-40B4-BE49-F238E27FC236}">
                    <a16:creationId xmlns:a16="http://schemas.microsoft.com/office/drawing/2014/main" id="{B853530F-6732-AF1F-8A50-761F2F9AFEFF}"/>
                  </a:ext>
                </a:extLst>
              </p:cNvPr>
              <p:cNvSpPr>
                <a:spLocks noGrp="1" noRot="1" noChangeAspect="1" noMove="1" noResize="1" noEditPoints="1" noAdjustHandles="1" noChangeArrowheads="1" noChangeShapeType="1" noTextEdit="1"/>
              </p:cNvSpPr>
              <p:nvPr>
                <p:ph type="body" sz="quarter" idx="17"/>
              </p:nvPr>
            </p:nvSpPr>
            <p:spPr>
              <a:xfrm>
                <a:off x="360000" y="1567086"/>
                <a:ext cx="5238695" cy="1013197"/>
              </a:xfrm>
              <a:blipFill>
                <a:blip r:embed="rId3"/>
                <a:stretch>
                  <a:fillRect l="-3492" b="-596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AEA32D3E-C301-A02B-06AC-3E82099ED6C9}"/>
                  </a:ext>
                </a:extLst>
              </p:cNvPr>
              <p:cNvSpPr txBox="1">
                <a:spLocks/>
              </p:cNvSpPr>
              <p:nvPr/>
            </p:nvSpPr>
            <p:spPr>
              <a:xfrm>
                <a:off x="360000" y="4447732"/>
                <a:ext cx="3237201" cy="142774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𝑑𝑥</m:t>
                          </m:r>
                        </m:den>
                      </m:f>
                      <m:r>
                        <m:rPr>
                          <m:aln/>
                        </m:rP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𝑥</m:t>
                          </m:r>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ln</m:t>
                              </m:r>
                            </m:fName>
                            <m:e>
                              <m:r>
                                <a:rPr lang="en-AU" sz="2400" b="0" i="1" smtClean="0">
                                  <a:latin typeface="Cambria Math" panose="02040503050406030204" pitchFamily="18" charset="0"/>
                                </a:rPr>
                                <m:t>0.5</m:t>
                              </m:r>
                            </m:e>
                          </m:func>
                        </m:den>
                      </m:f>
                    </m:oMath>
                  </m:oMathPara>
                </a14:m>
                <a:br>
                  <a:rPr lang="en-AU" sz="2400" b="0" i="1" dirty="0">
                    <a:latin typeface="Cambria Math" panose="02040503050406030204" pitchFamily="18" charset="0"/>
                    <a:ea typeface="Cambria Math" panose="02040503050406030204" pitchFamily="18" charset="0"/>
                  </a:rPr>
                </a:br>
                <a:endParaRPr lang="en-AU" sz="2400" dirty="0">
                  <a:latin typeface="+mn-lt"/>
                </a:endParaRPr>
              </a:p>
            </p:txBody>
          </p:sp>
        </mc:Choice>
        <mc:Fallback xmlns="">
          <p:sp>
            <p:nvSpPr>
              <p:cNvPr id="9" name="Text Placeholder 11">
                <a:extLst>
                  <a:ext uri="{FF2B5EF4-FFF2-40B4-BE49-F238E27FC236}">
                    <a16:creationId xmlns:a16="http://schemas.microsoft.com/office/drawing/2014/main" id="{AEA32D3E-C301-A02B-06AC-3E82099ED6C9}"/>
                  </a:ext>
                </a:extLst>
              </p:cNvPr>
              <p:cNvSpPr txBox="1">
                <a:spLocks noRot="1" noChangeAspect="1" noMove="1" noResize="1" noEditPoints="1" noAdjustHandles="1" noChangeArrowheads="1" noChangeShapeType="1" noTextEdit="1"/>
              </p:cNvSpPr>
              <p:nvPr/>
            </p:nvSpPr>
            <p:spPr>
              <a:xfrm>
                <a:off x="360000" y="4447732"/>
                <a:ext cx="3237201" cy="1427748"/>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61EDF643-00E0-5B1F-EC87-B5E4EC746FCB}"/>
                  </a:ext>
                </a:extLst>
              </p:cNvPr>
              <p:cNvSpPr txBox="1"/>
              <p:nvPr/>
            </p:nvSpPr>
            <p:spPr>
              <a:xfrm>
                <a:off x="360000" y="3036569"/>
                <a:ext cx="4035537" cy="1160337"/>
              </a:xfrm>
              <a:prstGeom prst="rect">
                <a:avLst/>
              </a:prstGeom>
              <a:solidFill>
                <a:schemeClr val="bg1"/>
              </a:solidFill>
              <a:ln w="38100">
                <a:solidFill>
                  <a:schemeClr val="accent2"/>
                </a:solidFill>
              </a:ln>
            </p:spPr>
            <p:txBody>
              <a:bodyPr wrap="squar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𝑥</m:t>
                          </m:r>
                        </m:e>
                      </m:func>
                      <m:r>
                        <a:rPr lang="en-AU" i="1">
                          <a:latin typeface="Cambria Math" panose="02040503050406030204" pitchFamily="18" charset="0"/>
                        </a:rPr>
                        <m:t>           </m:t>
                      </m:r>
                      <m:f>
                        <m:fPr>
                          <m:ctrlPr>
                            <a:rPr lang="en-AU" i="1" dirty="0">
                              <a:latin typeface="Cambria Math" panose="02040503050406030204" pitchFamily="18" charset="0"/>
                            </a:rPr>
                          </m:ctrlPr>
                        </m:fPr>
                        <m:num>
                          <m:r>
                            <a:rPr lang="en-AU" i="1" dirty="0">
                              <a:latin typeface="Cambria Math" panose="02040503050406030204" pitchFamily="18" charset="0"/>
                            </a:rPr>
                            <m:t>𝑑𝑦</m:t>
                          </m:r>
                        </m:num>
                        <m:den>
                          <m:r>
                            <a:rPr lang="en-AU" i="1" dirty="0">
                              <a:latin typeface="Cambria Math" panose="02040503050406030204" pitchFamily="18" charset="0"/>
                            </a:rPr>
                            <m:t>𝑑𝑥</m:t>
                          </m:r>
                        </m:den>
                      </m:f>
                      <m:r>
                        <a:rPr lang="en-AU" i="1" dirty="0">
                          <a:latin typeface="Cambria Math" panose="02040503050406030204" pitchFamily="18" charset="0"/>
                        </a:rPr>
                        <m:t>=</m:t>
                      </m:r>
                      <m:f>
                        <m:fPr>
                          <m:ctrlPr>
                            <a:rPr lang="en-AU" i="1" dirty="0">
                              <a:latin typeface="Cambria Math" panose="02040503050406030204" pitchFamily="18" charset="0"/>
                            </a:rPr>
                          </m:ctrlPr>
                        </m:fPr>
                        <m:num>
                          <m:r>
                            <a:rPr lang="en-AU" i="1" dirty="0">
                              <a:latin typeface="Cambria Math" panose="02040503050406030204" pitchFamily="18" charset="0"/>
                            </a:rPr>
                            <m:t>1</m:t>
                          </m:r>
                        </m:num>
                        <m:den>
                          <m:r>
                            <a:rPr lang="en-AU" i="1" dirty="0">
                              <a:latin typeface="Cambria Math" panose="02040503050406030204" pitchFamily="18" charset="0"/>
                            </a:rPr>
                            <m:t>𝑥</m:t>
                          </m:r>
                          <m:func>
                            <m:funcPr>
                              <m:ctrlPr>
                                <a:rPr lang="en-AU" i="1" dirty="0">
                                  <a:latin typeface="Cambria Math" panose="02040503050406030204" pitchFamily="18" charset="0"/>
                                </a:rPr>
                              </m:ctrlPr>
                            </m:funcPr>
                            <m:fName>
                              <m:r>
                                <m:rPr>
                                  <m:sty m:val="p"/>
                                </m:rPr>
                                <a:rPr lang="en-AU" dirty="0">
                                  <a:latin typeface="Cambria Math" panose="02040503050406030204" pitchFamily="18" charset="0"/>
                                </a:rPr>
                                <m:t>ln</m:t>
                              </m:r>
                            </m:fName>
                            <m:e>
                              <m:r>
                                <a:rPr lang="en-AU" i="1" dirty="0">
                                  <a:latin typeface="Cambria Math" panose="02040503050406030204" pitchFamily="18" charset="0"/>
                                </a:rPr>
                                <m:t>𝑎</m:t>
                              </m:r>
                            </m:e>
                          </m:func>
                        </m:den>
                      </m:f>
                    </m:oMath>
                  </m:oMathPara>
                </a14:m>
                <a:endParaRPr lang="en-AU" sz="2800" i="1" dirty="0"/>
              </a:p>
              <a:p>
                <a:pPr algn="ctr">
                  <a:lnSpc>
                    <a:spcPct val="150000"/>
                  </a:lnSpc>
                </a:pPr>
                <a:endParaRPr lang="en-AU" sz="2800" i="1" dirty="0"/>
              </a:p>
            </p:txBody>
          </p:sp>
        </mc:Choice>
        <mc:Fallback xmlns="">
          <p:sp>
            <p:nvSpPr>
              <p:cNvPr id="10" name="TextBox 9">
                <a:extLst>
                  <a:ext uri="{FF2B5EF4-FFF2-40B4-BE49-F238E27FC236}">
                    <a16:creationId xmlns:a16="http://schemas.microsoft.com/office/drawing/2014/main" id="{61EDF643-00E0-5B1F-EC87-B5E4EC746FCB}"/>
                  </a:ext>
                </a:extLst>
              </p:cNvPr>
              <p:cNvSpPr txBox="1">
                <a:spLocks noRot="1" noChangeAspect="1" noMove="1" noResize="1" noEditPoints="1" noAdjustHandles="1" noChangeArrowheads="1" noChangeShapeType="1" noTextEdit="1"/>
              </p:cNvSpPr>
              <p:nvPr/>
            </p:nvSpPr>
            <p:spPr>
              <a:xfrm>
                <a:off x="360000" y="3036569"/>
                <a:ext cx="4035537" cy="1160337"/>
              </a:xfrm>
              <a:prstGeom prst="rect">
                <a:avLst/>
              </a:prstGeom>
              <a:blipFill>
                <a:blip r:embed="rId5"/>
                <a:stretch>
                  <a:fillRect/>
                </a:stretch>
              </a:blipFill>
              <a:ln w="38100">
                <a:solidFill>
                  <a:schemeClr val="accent2"/>
                </a:solidFill>
              </a:ln>
            </p:spPr>
            <p:txBody>
              <a:bodyPr/>
              <a:lstStyle/>
              <a:p>
                <a:r>
                  <a:rPr lang="en-AU">
                    <a:noFill/>
                  </a:rPr>
                  <a:t> </a:t>
                </a:r>
              </a:p>
            </p:txBody>
          </p:sp>
        </mc:Fallback>
      </mc:AlternateContent>
    </p:spTree>
    <p:extLst>
      <p:ext uri="{BB962C8B-B14F-4D97-AF65-F5344CB8AC3E}">
        <p14:creationId xmlns:p14="http://schemas.microsoft.com/office/powerpoint/2010/main" val="207515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dirty="0">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lvl="0">
              <a:lnSpc>
                <a:spcPct val="150000"/>
              </a:lnSpc>
              <a:spcAft>
                <a:spcPts val="600"/>
              </a:spcAft>
              <a:defRPr/>
            </a:pPr>
            <a:r>
              <a:rPr lang="en-AU" sz="1200" dirty="0">
                <a:solidFill>
                  <a:schemeClr val="accent6"/>
                </a:solidFill>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a:lnSpc>
                <a:spcPct val="150000"/>
              </a:lnSpc>
              <a:spcAft>
                <a:spcPts val="600"/>
              </a:spcAft>
            </a:pPr>
            <a:r>
              <a:rPr lang="en-AU" sz="1200" dirty="0">
                <a:solidFill>
                  <a:schemeClr val="accent6"/>
                </a:solidFill>
              </a:rPr>
              <a:t>Please refer to the NESA Copyright Disclaimer for more information </a:t>
            </a:r>
            <a:r>
              <a:rPr lang="en-AU" sz="1200" u="sng" dirty="0">
                <a:solidFill>
                  <a:schemeClr val="accent4"/>
                </a:solidFill>
                <a:hlinkClick r:id="rId3">
                  <a:extLst>
                    <a:ext uri="{A12FA001-AC4F-418D-AE19-62706E023703}">
                      <ahyp:hlinkClr xmlns:ahyp="http://schemas.microsoft.com/office/drawing/2018/hyperlinkcolor" val="tx"/>
                    </a:ext>
                  </a:extLst>
                </a:hlinkClick>
              </a:rPr>
              <a:t>https://www.nsw.gov.au/education-and-training/nesa/copyright</a:t>
            </a:r>
            <a:r>
              <a:rPr lang="en-AU" sz="1200" dirty="0">
                <a:solidFill>
                  <a:schemeClr val="accent6"/>
                </a:solidFill>
              </a:rPr>
              <a:t>.</a:t>
            </a:r>
          </a:p>
          <a:p>
            <a:pPr>
              <a:lnSpc>
                <a:spcPct val="150000"/>
              </a:lnSpc>
              <a:spcAft>
                <a:spcPts val="600"/>
              </a:spcAft>
            </a:pPr>
            <a:r>
              <a:rPr lang="en-AU" sz="1200" dirty="0">
                <a:solidFill>
                  <a:schemeClr val="accent6"/>
                </a:solidFill>
              </a:rPr>
              <a:t>NESA holds the only official and up-to-date versions of the NSW Curriculum and syllabus documents. Please visit NESA </a:t>
            </a:r>
            <a:r>
              <a:rPr lang="en-AU" sz="1200" u="sng" dirty="0">
                <a:solidFill>
                  <a:schemeClr val="accent4"/>
                </a:solidFill>
                <a:hlinkClick r:id="rId4">
                  <a:extLst>
                    <a:ext uri="{A12FA001-AC4F-418D-AE19-62706E023703}">
                      <ahyp:hlinkClr xmlns:ahyp="http://schemas.microsoft.com/office/drawing/2018/hyperlinkcolor" val="tx"/>
                    </a:ext>
                  </a:extLst>
                </a:hlinkClick>
              </a:rPr>
              <a:t>https://www.nsw.gov.au/education-and-training/nesa</a:t>
            </a:r>
            <a:r>
              <a:rPr lang="en-AU" sz="1200" dirty="0">
                <a:solidFill>
                  <a:schemeClr val="accent6"/>
                </a:solidFill>
              </a:rPr>
              <a:t> and NSW Curriculum </a:t>
            </a:r>
            <a:r>
              <a:rPr lang="en-AU" sz="1200" u="sng" dirty="0">
                <a:solidFill>
                  <a:schemeClr val="accent4"/>
                </a:solidFill>
                <a:hlinkClick r:id="rId5">
                  <a:extLst>
                    <a:ext uri="{A12FA001-AC4F-418D-AE19-62706E023703}">
                      <ahyp:hlinkClr xmlns:ahyp="http://schemas.microsoft.com/office/drawing/2018/hyperlinkcolor" val="tx"/>
                    </a:ext>
                  </a:extLst>
                </a:hlinkClick>
              </a:rPr>
              <a:t>https://curriculum.nsw.edu.au</a:t>
            </a:r>
            <a:r>
              <a:rPr lang="en-AU" sz="1200" dirty="0">
                <a:solidFill>
                  <a:schemeClr val="accent6"/>
                </a:solidFill>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dirty="0">
                <a:solidFill>
                  <a:srgbClr val="2F5496"/>
                </a:solidFill>
                <a:effectLst/>
                <a:latin typeface="Arial" panose="020B0604020202020204" pitchFamily="34" charset="0"/>
                <a:ea typeface="Calibri" panose="020F0502020204030204" pitchFamily="34" charset="0"/>
                <a:hlinkClick r:id="rId6"/>
              </a:rPr>
              <a:t>Mathematics Advanced 11-12 Syllabus</a:t>
            </a:r>
            <a:r>
              <a:rPr lang="en-AU" dirty="0">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11</a:t>
            </a:fld>
            <a:endParaRPr lang="en-AU" dirty="0"/>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dirty="0">
                <a:latin typeface="+mj-lt"/>
              </a:rPr>
              <a:t>Learning intention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314714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a:solidFill>
                      <a:schemeClr val="accent1"/>
                    </a:solidFill>
                    <a:latin typeface="+mj-lt"/>
                    <a:cs typeface="Arial" panose="020B0604020202020204" pitchFamily="34" charset="0"/>
                  </a:rPr>
                  <a:t>Learning intention</a:t>
                </a:r>
                <a:endParaRPr lang="en-AU" sz="2000" b="1">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a:cs typeface="Arial" panose="020B0604020202020204" pitchFamily="34" charset="0"/>
                  </a:rPr>
                  <a:t>To be able to apply differentiation rules to functions involving logarithms</a:t>
                </a:r>
                <a:r>
                  <a:rPr lang="en-AU" sz="2000" dirty="0">
                    <a:cs typeface="Arial" panose="020B0604020202020204" pitchFamily="34" charset="0"/>
                  </a:rPr>
                  <a:t> with bases other than </a:t>
                </a:r>
                <a14:m>
                  <m:oMath xmlns:m="http://schemas.openxmlformats.org/officeDocument/2006/math">
                    <m:r>
                      <a:rPr lang="en-AU" sz="2000" b="0" i="1" smtClean="0">
                        <a:latin typeface="Cambria Math" panose="02040503050406030204" pitchFamily="18" charset="0"/>
                        <a:cs typeface="Arial" panose="020B0604020202020204" pitchFamily="34" charset="0"/>
                      </a:rPr>
                      <m:t>𝑒</m:t>
                    </m:r>
                  </m:oMath>
                </a14:m>
                <a:r>
                  <a:rPr lang="en-AU" sz="2000">
                    <a:cs typeface="Arial" panose="020B0604020202020204" pitchFamily="34" charset="0"/>
                  </a:rPr>
                  <a:t>.</a:t>
                </a:r>
              </a:p>
              <a:p>
                <a:pPr>
                  <a:lnSpc>
                    <a:spcPct val="150000"/>
                  </a:lnSpc>
                  <a:spcAft>
                    <a:spcPts val="600"/>
                  </a:spcAft>
                </a:pPr>
                <a:r>
                  <a:rPr lang="en-AU" sz="2000" b="1">
                    <a:solidFill>
                      <a:schemeClr val="accent1"/>
                    </a:solidFill>
                    <a:latin typeface="+mj-lt"/>
                    <a:cs typeface="Arial" panose="020B0604020202020204" pitchFamily="34" charset="0"/>
                  </a:rPr>
                  <a:t>Success criteria</a:t>
                </a:r>
                <a:endParaRPr lang="en-US" sz="2000">
                  <a:solidFill>
                    <a:schemeClr val="accent1"/>
                  </a:solidFill>
                  <a:latin typeface="+mj-lt"/>
                  <a:cs typeface="Arial" panose="020B0604020202020204" pitchFamily="34" charset="0"/>
                </a:endParaRPr>
              </a:p>
              <a:p>
                <a:pPr marL="342900" lvl="0" indent="-342900">
                  <a:lnSpc>
                    <a:spcPct val="150000"/>
                  </a:lnSpc>
                  <a:buFont typeface="Arial" panose="020B0604020202020204" pitchFamily="34" charset="0"/>
                  <a:buChar char="•"/>
                </a:pPr>
                <a:r>
                  <a:rPr lang="en-AU" sz="2000"/>
                  <a:t>I can </a:t>
                </a:r>
                <a:r>
                  <a:rPr lang="en-AU" sz="2000" dirty="0"/>
                  <a:t>apply </a:t>
                </a:r>
                <a:r>
                  <a:rPr lang="en-AU" sz="2000"/>
                  <a:t>the </a:t>
                </a:r>
                <a:r>
                  <a:rPr lang="en-AU" sz="2000" dirty="0"/>
                  <a:t>change of base </a:t>
                </a:r>
                <a:r>
                  <a:rPr lang="en-AU" sz="2000"/>
                  <a:t>rule to </a:t>
                </a:r>
                <a:r>
                  <a:rPr lang="en-AU" sz="2000" dirty="0"/>
                  <a:t>convert logarithmic expression to </a:t>
                </a:r>
                <a:r>
                  <a:rPr lang="en-AU" sz="2000"/>
                  <a:t>the </a:t>
                </a:r>
                <a:r>
                  <a:rPr lang="en-AU" sz="2000" dirty="0"/>
                  <a:t>natural logarithm</a:t>
                </a:r>
                <a:r>
                  <a:rPr lang="en-AU" sz="2000"/>
                  <a:t>.</a:t>
                </a:r>
              </a:p>
              <a:p>
                <a:pPr marL="342900" lvl="0" indent="-342900">
                  <a:lnSpc>
                    <a:spcPct val="150000"/>
                  </a:lnSpc>
                  <a:buFont typeface="Arial" panose="020B0604020202020204" pitchFamily="34" charset="0"/>
                  <a:buChar char="•"/>
                </a:pPr>
                <a:r>
                  <a:rPr lang="en-AU" sz="2000"/>
                  <a:t>I can prove and use the formula  </a:t>
                </a:r>
                <a14:m>
                  <m:oMath xmlns:m="http://schemas.openxmlformats.org/officeDocument/2006/math">
                    <m:f>
                      <m:fPr>
                        <m:ctrlPr>
                          <a:rPr lang="en-AU" sz="2000" i="1">
                            <a:latin typeface="Cambria Math" panose="02040503050406030204" pitchFamily="18" charset="0"/>
                          </a:rPr>
                        </m:ctrlPr>
                      </m:fPr>
                      <m:num>
                        <m:r>
                          <a:rPr lang="en-AU" sz="2000" i="1">
                            <a:latin typeface="Cambria Math" panose="02040503050406030204" pitchFamily="18" charset="0"/>
                          </a:rPr>
                          <m:t>𝑑</m:t>
                        </m:r>
                      </m:num>
                      <m:den>
                        <m:r>
                          <a:rPr lang="en-AU" sz="2000" i="1">
                            <a:latin typeface="Cambria Math" panose="02040503050406030204" pitchFamily="18" charset="0"/>
                          </a:rPr>
                          <m:t>𝑑𝑥</m:t>
                        </m:r>
                      </m:den>
                    </m:f>
                    <m:d>
                      <m:dPr>
                        <m:ctrlPr>
                          <a:rPr lang="en-AU" sz="2000" i="1">
                            <a:latin typeface="Cambria Math" panose="02040503050406030204" pitchFamily="18" charset="0"/>
                          </a:rPr>
                        </m:ctrlPr>
                      </m:dPr>
                      <m:e>
                        <m:sSub>
                          <m:sSubPr>
                            <m:ctrlPr>
                              <a:rPr lang="en-AU" sz="2000" i="1">
                                <a:latin typeface="Cambria Math" panose="02040503050406030204" pitchFamily="18" charset="0"/>
                              </a:rPr>
                            </m:ctrlPr>
                          </m:sSubPr>
                          <m:e>
                            <m:r>
                              <m:rPr>
                                <m:sty m:val="p"/>
                              </m:rPr>
                              <a:rPr lang="en-AU" sz="2000">
                                <a:latin typeface="Cambria Math" panose="02040503050406030204" pitchFamily="18" charset="0"/>
                              </a:rPr>
                              <m:t>log</m:t>
                            </m:r>
                          </m:e>
                          <m:sub>
                            <m:r>
                              <a:rPr lang="en-AU" sz="2000" i="1">
                                <a:latin typeface="Cambria Math" panose="02040503050406030204" pitchFamily="18" charset="0"/>
                              </a:rPr>
                              <m:t>𝑎</m:t>
                            </m:r>
                          </m:sub>
                        </m:sSub>
                        <m:r>
                          <a:rPr lang="en-AU" sz="2000" i="1">
                            <a:latin typeface="Cambria Math" panose="02040503050406030204" pitchFamily="18" charset="0"/>
                          </a:rPr>
                          <m:t>𝑥</m:t>
                        </m:r>
                      </m:e>
                    </m:d>
                    <m:r>
                      <a:rPr lang="en-AU" sz="2000" i="1">
                        <a:latin typeface="Cambria Math" panose="02040503050406030204" pitchFamily="18" charset="0"/>
                      </a:rPr>
                      <m:t>=</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i="1">
                            <a:latin typeface="Cambria Math" panose="02040503050406030204" pitchFamily="18" charset="0"/>
                          </a:rPr>
                          <m:t>𝑥</m:t>
                        </m:r>
                        <m:func>
                          <m:funcPr>
                            <m:ctrlPr>
                              <a:rPr lang="en-AU" sz="2000" i="1">
                                <a:latin typeface="Cambria Math" panose="02040503050406030204" pitchFamily="18" charset="0"/>
                              </a:rPr>
                            </m:ctrlPr>
                          </m:funcPr>
                          <m:fName>
                            <m:r>
                              <m:rPr>
                                <m:sty m:val="p"/>
                              </m:rPr>
                              <a:rPr lang="en-AU" sz="2000">
                                <a:latin typeface="Cambria Math" panose="02040503050406030204" pitchFamily="18" charset="0"/>
                              </a:rPr>
                              <m:t>ln</m:t>
                            </m:r>
                          </m:fName>
                          <m:e>
                            <m:r>
                              <a:rPr lang="en-AU" sz="2000" i="1">
                                <a:latin typeface="Cambria Math" panose="02040503050406030204" pitchFamily="18" charset="0"/>
                              </a:rPr>
                              <m:t>𝑎</m:t>
                            </m:r>
                          </m:e>
                        </m:func>
                      </m:den>
                    </m:f>
                  </m:oMath>
                </a14:m>
                <a:r>
                  <a:rPr lang="en-AU" sz="2000"/>
                  <a:t>.</a:t>
                </a:r>
              </a:p>
              <a:p>
                <a:pPr marL="342900" lvl="0" indent="-342900">
                  <a:lnSpc>
                    <a:spcPct val="150000"/>
                  </a:lnSpc>
                  <a:buFont typeface="Arial" panose="020B0604020202020204" pitchFamily="34" charset="0"/>
                  <a:buChar char="•"/>
                </a:pPr>
                <a:r>
                  <a:rPr lang="en-AU" sz="2000"/>
                  <a:t>I can use product, quotient and chain rules to differentiate functions involving logarithms.</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3147144"/>
              </a:xfrm>
              <a:prstGeom prst="rect">
                <a:avLst/>
              </a:prstGeom>
              <a:blipFill>
                <a:blip r:embed="rId3"/>
                <a:stretch>
                  <a:fillRect l="-1402" b="-407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Activating prior knowledge</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678CA-5F9C-0FFB-1F2C-586FCA1CFA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04CB6D2-F604-6AF8-7989-D88EDD426058}"/>
              </a:ext>
            </a:extLst>
          </p:cNvPr>
          <p:cNvSpPr>
            <a:spLocks noGrp="1"/>
          </p:cNvSpPr>
          <p:nvPr>
            <p:ph type="title"/>
          </p:nvPr>
        </p:nvSpPr>
        <p:spPr/>
        <p:txBody>
          <a:bodyPr/>
          <a:lstStyle/>
          <a:p>
            <a:r>
              <a:rPr lang="en-AU">
                <a:latin typeface="+mj-lt"/>
              </a:rPr>
              <a:t>Change of base rule</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7C7C9266-1AF0-FC47-522A-DE0F6A73EB78}"/>
                  </a:ext>
                </a:extLst>
              </p:cNvPr>
              <p:cNvSpPr>
                <a:spLocks noGrp="1"/>
              </p:cNvSpPr>
              <p:nvPr>
                <p:ph type="body" sz="quarter" idx="17"/>
              </p:nvPr>
            </p:nvSpPr>
            <p:spPr>
              <a:xfrm>
                <a:off x="360000" y="1567086"/>
                <a:ext cx="10201786" cy="4807835"/>
              </a:xfrm>
            </p:spPr>
            <p:txBody>
              <a:bodyPr/>
              <a:lstStyle/>
              <a:p>
                <a:r>
                  <a:rPr lang="en-AU" dirty="0">
                    <a:latin typeface="+mn-lt"/>
                  </a:rPr>
                  <a:t> </a:t>
                </a:r>
                <a14:m>
                  <m:oMath xmlns:m="http://schemas.openxmlformats.org/officeDocument/2006/math">
                    <m:func>
                      <m:funcPr>
                        <m:ctrlPr>
                          <a:rPr lang="en-AU" i="1" smtClean="0">
                            <a:latin typeface="Cambria Math" panose="02040503050406030204" pitchFamily="18" charset="0"/>
                          </a:rPr>
                        </m:ctrlPr>
                      </m:funcPr>
                      <m:fName>
                        <m:sSub>
                          <m:sSubPr>
                            <m:ctrlPr>
                              <a:rPr lang="en-AU" i="1" smtClean="0">
                                <a:latin typeface="Cambria Math" panose="02040503050406030204" pitchFamily="18" charset="0"/>
                              </a:rPr>
                            </m:ctrlPr>
                          </m:sSubPr>
                          <m:e>
                            <m:r>
                              <m:rPr>
                                <m:sty m:val="p"/>
                              </m:rPr>
                              <a:rPr lang="en-AU"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e>
                    </m:func>
                    <m:r>
                      <a:rPr lang="en-AU" b="0" i="1" smtClean="0">
                        <a:latin typeface="Cambria Math" panose="02040503050406030204" pitchFamily="18" charset="0"/>
                      </a:rPr>
                      <m:t>=</m:t>
                    </m:r>
                    <m:f>
                      <m:fPr>
                        <m:ctrlPr>
                          <a:rPr lang="en-AU" b="0" i="1" smtClean="0">
                            <a:latin typeface="Cambria Math" panose="02040503050406030204" pitchFamily="18" charset="0"/>
                          </a:rPr>
                        </m:ctrlPr>
                      </m:fPr>
                      <m:num>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𝑥</m:t>
                            </m:r>
                          </m:e>
                        </m:func>
                      </m:num>
                      <m:den>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𝑏</m:t>
                                </m:r>
                              </m:sub>
                            </m:sSub>
                          </m:fName>
                          <m:e>
                            <m:r>
                              <a:rPr lang="en-AU" b="0" i="1" smtClean="0">
                                <a:latin typeface="Cambria Math" panose="02040503050406030204" pitchFamily="18" charset="0"/>
                              </a:rPr>
                              <m:t>𝑎</m:t>
                            </m:r>
                          </m:e>
                        </m:func>
                      </m:den>
                    </m:f>
                  </m:oMath>
                </a14:m>
                <a:r>
                  <a:rPr lang="en-AU" dirty="0"/>
                  <a:t>		 </a:t>
                </a:r>
                <a14:m>
                  <m:oMath xmlns:m="http://schemas.openxmlformats.org/officeDocument/2006/math">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𝑥</m:t>
                        </m:r>
                      </m:e>
                    </m:func>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𝑥</m:t>
                            </m:r>
                          </m:e>
                        </m:func>
                      </m:num>
                      <m:den>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𝑎</m:t>
                            </m:r>
                          </m:e>
                        </m:func>
                      </m:den>
                    </m:f>
                  </m:oMath>
                </a14:m>
                <a:endParaRPr lang="en-AU" dirty="0"/>
              </a:p>
              <a:p>
                <a:pPr lvl="1"/>
                <a:endParaRPr lang="en-AU" dirty="0"/>
              </a:p>
              <a:p>
                <a:pPr lvl="0">
                  <a:lnSpc>
                    <a:spcPct val="200000"/>
                  </a:lnSpc>
                  <a:spcAft>
                    <a:spcPts val="1800"/>
                  </a:spcAft>
                </a:pPr>
                <a:r>
                  <a:rPr lang="en-AU" dirty="0"/>
                  <a:t>Convert the following logarithm expressions to base </a:t>
                </a:r>
                <a14:m>
                  <m:oMath xmlns:m="http://schemas.openxmlformats.org/officeDocument/2006/math">
                    <m:r>
                      <a:rPr lang="en-AU" i="1" dirty="0" smtClean="0">
                        <a:latin typeface="Cambria Math" panose="02040503050406030204" pitchFamily="18" charset="0"/>
                      </a:rPr>
                      <m:t>𝑒</m:t>
                    </m:r>
                  </m:oMath>
                </a14:m>
                <a:r>
                  <a:rPr lang="en-AU" dirty="0"/>
                  <a:t> (natural logarithm):</a:t>
                </a:r>
                <a:br>
                  <a:rPr lang="en-AU" dirty="0"/>
                </a:br>
                <a:r>
                  <a:rPr lang="en-AU" dirty="0"/>
                  <a:t>a) </a:t>
                </a:r>
                <a14:m>
                  <m:oMath xmlns:m="http://schemas.openxmlformats.org/officeDocument/2006/math">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2</m:t>
                        </m:r>
                      </m:sub>
                    </m:sSub>
                    <m:d>
                      <m:dPr>
                        <m:ctrlPr>
                          <a:rPr lang="en-AU" i="1">
                            <a:latin typeface="Cambria Math" panose="02040503050406030204" pitchFamily="18" charset="0"/>
                          </a:rPr>
                        </m:ctrlPr>
                      </m:dPr>
                      <m:e>
                        <m:r>
                          <a:rPr lang="en-AU" i="1">
                            <a:latin typeface="Cambria Math" panose="02040503050406030204" pitchFamily="18" charset="0"/>
                          </a:rPr>
                          <m:t>8</m:t>
                        </m:r>
                      </m:e>
                    </m:d>
                    <m:r>
                      <a:rPr lang="en-AU" b="0" i="1" smtClean="0">
                        <a:latin typeface="Cambria Math" panose="02040503050406030204" pitchFamily="18" charset="0"/>
                      </a:rPr>
                      <m:t>  </m:t>
                    </m:r>
                  </m:oMath>
                </a14:m>
                <a:endParaRPr lang="en-AU" b="0" dirty="0"/>
              </a:p>
              <a:p>
                <a:pPr lvl="0">
                  <a:lnSpc>
                    <a:spcPct val="200000"/>
                  </a:lnSpc>
                  <a:spcAft>
                    <a:spcPts val="1800"/>
                  </a:spcAft>
                </a:pPr>
                <a:r>
                  <a:rPr lang="en-AU" dirty="0"/>
                  <a:t>b) </a:t>
                </a:r>
                <a14:m>
                  <m:oMath xmlns:m="http://schemas.openxmlformats.org/officeDocument/2006/math">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5</m:t>
                        </m:r>
                      </m:sub>
                    </m:sSub>
                    <m:d>
                      <m:dPr>
                        <m:ctrlPr>
                          <a:rPr lang="en-AU" i="1">
                            <a:latin typeface="Cambria Math" panose="02040503050406030204" pitchFamily="18" charset="0"/>
                          </a:rPr>
                        </m:ctrlPr>
                      </m:dPr>
                      <m:e>
                        <m:r>
                          <a:rPr lang="en-AU" i="1">
                            <a:latin typeface="Cambria Math" panose="02040503050406030204" pitchFamily="18" charset="0"/>
                          </a:rPr>
                          <m:t>𝑥</m:t>
                        </m:r>
                      </m:e>
                    </m:d>
                    <m:r>
                      <a:rPr lang="en-AU" b="0" i="1" smtClean="0">
                        <a:latin typeface="Cambria Math" panose="02040503050406030204" pitchFamily="18" charset="0"/>
                      </a:rPr>
                      <m:t> </m:t>
                    </m:r>
                  </m:oMath>
                </a14:m>
                <a:endParaRPr lang="en-AU" dirty="0"/>
              </a:p>
              <a:p>
                <a:pPr lvl="0">
                  <a:lnSpc>
                    <a:spcPct val="200000"/>
                  </a:lnSpc>
                  <a:spcAft>
                    <a:spcPts val="1800"/>
                  </a:spcAft>
                </a:pPr>
                <a:r>
                  <a:rPr lang="en-AU" dirty="0"/>
                  <a:t>c) </a:t>
                </a:r>
                <a14:m>
                  <m:oMath xmlns:m="http://schemas.openxmlformats.org/officeDocument/2006/math">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10</m:t>
                        </m:r>
                      </m:sub>
                    </m:sSub>
                    <m:d>
                      <m:dPr>
                        <m:ctrlPr>
                          <a:rPr lang="en-AU" i="1">
                            <a:latin typeface="Cambria Math" panose="02040503050406030204" pitchFamily="18" charset="0"/>
                          </a:rPr>
                        </m:ctrlPr>
                      </m:dPr>
                      <m:e>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e>
                    </m:d>
                  </m:oMath>
                </a14:m>
                <a:endParaRPr lang="en-AU" dirty="0"/>
              </a:p>
              <a:p>
                <a:endParaRPr lang="en-AU" dirty="0">
                  <a:latin typeface="+mn-lt"/>
                </a:endParaRPr>
              </a:p>
            </p:txBody>
          </p:sp>
        </mc:Choice>
        <mc:Fallback xmlns="">
          <p:sp>
            <p:nvSpPr>
              <p:cNvPr id="12" name="Text Placeholder 11">
                <a:extLst>
                  <a:ext uri="{FF2B5EF4-FFF2-40B4-BE49-F238E27FC236}">
                    <a16:creationId xmlns:a16="http://schemas.microsoft.com/office/drawing/2014/main" id="{7C7C9266-1AF0-FC47-522A-DE0F6A73EB78}"/>
                  </a:ext>
                </a:extLst>
              </p:cNvPr>
              <p:cNvSpPr>
                <a:spLocks noGrp="1" noRot="1" noChangeAspect="1" noMove="1" noResize="1" noEditPoints="1" noAdjustHandles="1" noChangeArrowheads="1" noChangeShapeType="1" noTextEdit="1"/>
              </p:cNvSpPr>
              <p:nvPr>
                <p:ph type="body" sz="quarter" idx="17"/>
              </p:nvPr>
            </p:nvSpPr>
            <p:spPr>
              <a:xfrm>
                <a:off x="360000" y="1567086"/>
                <a:ext cx="10201786" cy="4807835"/>
              </a:xfrm>
              <a:blipFill>
                <a:blip r:embed="rId3"/>
                <a:stretch>
                  <a:fillRect l="-1493"/>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675915AC-B837-BAF1-7B9A-A92419D2E7C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mc:AlternateContent xmlns:mc="http://schemas.openxmlformats.org/markup-compatibility/2006" xmlns:a14="http://schemas.microsoft.com/office/drawing/2010/main">
        <mc:Choice Requires="a14">
          <p:sp>
            <p:nvSpPr>
              <p:cNvPr id="2" name="Text Placeholder 11">
                <a:extLst>
                  <a:ext uri="{FF2B5EF4-FFF2-40B4-BE49-F238E27FC236}">
                    <a16:creationId xmlns:a16="http://schemas.microsoft.com/office/drawing/2014/main" id="{B3D04A39-4F48-68CC-27FB-F13D8C79C5B4}"/>
                  </a:ext>
                  <a:ext uri="{C183D7F6-B498-43B3-948B-1728B52AA6E4}">
                    <adec:decorative xmlns:adec="http://schemas.microsoft.com/office/drawing/2017/decorative" val="1"/>
                  </a:ext>
                </a:extLst>
              </p:cNvPr>
              <p:cNvSpPr txBox="1">
                <a:spLocks/>
              </p:cNvSpPr>
              <p:nvPr/>
            </p:nvSpPr>
            <p:spPr>
              <a:xfrm>
                <a:off x="1630214" y="3500336"/>
                <a:ext cx="1888042" cy="2520538"/>
              </a:xfrm>
              <a:prstGeom prst="rect">
                <a:avLst/>
              </a:prstGeom>
              <a:noFill/>
              <a:ln>
                <a:solidFill>
                  <a:schemeClr val="bg1"/>
                </a:solidFill>
              </a:ln>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8</m:t>
                              </m:r>
                            </m:e>
                          </m:func>
                        </m:num>
                        <m:den>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2</m:t>
                              </m:r>
                            </m:e>
                          </m:func>
                        </m:den>
                      </m:f>
                    </m:oMath>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𝑥</m:t>
                              </m:r>
                            </m:e>
                          </m:func>
                        </m:num>
                        <m:den>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5</m:t>
                              </m:r>
                            </m:e>
                          </m:func>
                        </m:den>
                      </m:f>
                    </m:oMath>
                    <m:oMath xmlns:m="http://schemas.openxmlformats.org/officeDocument/2006/math">
                      <m:r>
                        <a:rPr lang="en-AU" i="1">
                          <a:latin typeface="Cambria Math" panose="02040503050406030204" pitchFamily="18" charset="0"/>
                        </a:rPr>
                        <m:t>=</m:t>
                      </m:r>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sSup>
                                <m:sSupPr>
                                  <m:ctrlPr>
                                    <a:rPr lang="en-AU" i="1">
                                      <a:latin typeface="Cambria Math" panose="02040503050406030204" pitchFamily="18" charset="0"/>
                                    </a:rPr>
                                  </m:ctrlPr>
                                </m:sSupPr>
                                <m:e>
                                  <m:r>
                                    <a:rPr lang="en-AU" i="1">
                                      <a:latin typeface="Cambria Math" panose="02040503050406030204" pitchFamily="18" charset="0"/>
                                    </a:rPr>
                                    <m:t>𝑦</m:t>
                                  </m:r>
                                </m:e>
                                <m:sup>
                                  <m:r>
                                    <a:rPr lang="en-AU" i="1">
                                      <a:latin typeface="Cambria Math" panose="02040503050406030204" pitchFamily="18" charset="0"/>
                                    </a:rPr>
                                    <m:t>2</m:t>
                                  </m:r>
                                </m:sup>
                              </m:sSup>
                            </m:e>
                          </m:func>
                        </m:num>
                        <m:den>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10</m:t>
                              </m:r>
                            </m:e>
                          </m:func>
                        </m:den>
                      </m:f>
                    </m:oMath>
                  </m:oMathPara>
                </a14:m>
                <a:endParaRPr lang="en-AU" dirty="0">
                  <a:latin typeface="+mn-lt"/>
                </a:endParaRPr>
              </a:p>
            </p:txBody>
          </p:sp>
        </mc:Choice>
        <mc:Fallback xmlns="">
          <p:sp>
            <p:nvSpPr>
              <p:cNvPr id="2" name="Text Placeholder 11">
                <a:extLst>
                  <a:ext uri="{FF2B5EF4-FFF2-40B4-BE49-F238E27FC236}">
                    <a16:creationId xmlns:a16="http://schemas.microsoft.com/office/drawing/2014/main" id="{B3D04A39-4F48-68CC-27FB-F13D8C79C5B4}"/>
                  </a:ext>
                  <a:ext uri="{C183D7F6-B498-43B3-948B-1728B52AA6E4}">
                    <adec:decorative xmlns:adec="http://schemas.microsoft.com/office/drawing/2017/decorative" val="1"/>
                  </a:ext>
                </a:extLst>
              </p:cNvPr>
              <p:cNvSpPr txBox="1">
                <a:spLocks noRot="1" noChangeAspect="1" noMove="1" noResize="1" noEditPoints="1" noAdjustHandles="1" noChangeArrowheads="1" noChangeShapeType="1" noTextEdit="1"/>
              </p:cNvSpPr>
              <p:nvPr/>
            </p:nvSpPr>
            <p:spPr>
              <a:xfrm>
                <a:off x="1630214" y="3500336"/>
                <a:ext cx="1888042" cy="2520538"/>
              </a:xfrm>
              <a:prstGeom prst="rect">
                <a:avLst/>
              </a:prstGeom>
              <a:blipFill>
                <a:blip r:embed="rId4"/>
                <a:stretch>
                  <a:fillRect/>
                </a:stretch>
              </a:blipFill>
              <a:ln>
                <a:solidFill>
                  <a:schemeClr val="bg1"/>
                </a:solidFill>
              </a:ln>
            </p:spPr>
            <p:txBody>
              <a:bodyPr/>
              <a:lstStyle/>
              <a:p>
                <a:r>
                  <a:rPr lang="en-AU">
                    <a:noFill/>
                  </a:rPr>
                  <a:t> </a:t>
                </a:r>
              </a:p>
            </p:txBody>
          </p:sp>
        </mc:Fallback>
      </mc:AlternateContent>
      <p:sp>
        <p:nvSpPr>
          <p:cNvPr id="5" name="Rectangle 4">
            <a:extLst>
              <a:ext uri="{FF2B5EF4-FFF2-40B4-BE49-F238E27FC236}">
                <a16:creationId xmlns:a16="http://schemas.microsoft.com/office/drawing/2014/main" id="{A8128CC4-1498-DBFC-44F1-93897640160E}"/>
              </a:ext>
              <a:ext uri="{C183D7F6-B498-43B3-948B-1728B52AA6E4}">
                <adec:decorative xmlns:adec="http://schemas.microsoft.com/office/drawing/2017/decorative" val="1"/>
              </a:ext>
            </a:extLst>
          </p:cNvPr>
          <p:cNvSpPr/>
          <p:nvPr/>
        </p:nvSpPr>
        <p:spPr>
          <a:xfrm>
            <a:off x="218661" y="1567086"/>
            <a:ext cx="4711148" cy="977331"/>
          </a:xfrm>
          <a:prstGeom prst="rect">
            <a:avLst/>
          </a:prstGeom>
          <a:noFill/>
          <a:ln w="381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321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50748258-6254-46B4-70E7-3DA5ED9B95CB}"/>
                  </a:ext>
                </a:extLst>
              </p:cNvPr>
              <p:cNvSpPr>
                <a:spLocks noGrp="1"/>
              </p:cNvSpPr>
              <p:nvPr>
                <p:ph type="title"/>
              </p:nvPr>
            </p:nvSpPr>
            <p:spPr/>
            <p:txBody>
              <a:bodyPr/>
              <a:lstStyle/>
              <a:p>
                <a:r>
                  <a:rPr lang="en-AU" dirty="0"/>
                  <a:t>Differentiate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m:t>
                    </m:r>
                    <m:func>
                      <m:funcPr>
                        <m:ctrlPr>
                          <a:rPr lang="en-AU" b="0" i="1" smtClean="0">
                            <a:latin typeface="Cambria Math" panose="02040503050406030204" pitchFamily="18" charset="0"/>
                          </a:rPr>
                        </m:ctrlPr>
                      </m:funcPr>
                      <m:fName>
                        <m:sSub>
                          <m:sSubPr>
                            <m:ctrlPr>
                              <a:rPr lang="en-AU" b="0" i="1" smtClean="0">
                                <a:latin typeface="Cambria Math" panose="02040503050406030204" pitchFamily="18" charset="0"/>
                              </a:rPr>
                            </m:ctrlPr>
                          </m:sSubPr>
                          <m:e>
                            <m:r>
                              <m:rPr>
                                <m:sty m:val="p"/>
                              </m:rPr>
                              <a:rPr lang="en-AU" b="0" i="0" smtClean="0">
                                <a:latin typeface="Cambria Math" panose="02040503050406030204" pitchFamily="18" charset="0"/>
                              </a:rPr>
                              <m:t>log</m:t>
                            </m:r>
                          </m:e>
                          <m:sub>
                            <m:r>
                              <a:rPr lang="en-AU" b="0" i="1" smtClean="0">
                                <a:latin typeface="Cambria Math" panose="02040503050406030204" pitchFamily="18" charset="0"/>
                              </a:rPr>
                              <m:t>𝑎</m:t>
                            </m:r>
                          </m:sub>
                        </m:sSub>
                      </m:fName>
                      <m:e>
                        <m:r>
                          <a:rPr lang="en-AU" b="0" i="1" smtClean="0">
                            <a:latin typeface="Cambria Math" panose="02040503050406030204" pitchFamily="18" charset="0"/>
                          </a:rPr>
                          <m:t>𝑥</m:t>
                        </m:r>
                      </m:e>
                    </m:func>
                  </m:oMath>
                </a14:m>
                <a:endParaRPr lang="en-AU" dirty="0"/>
              </a:p>
            </p:txBody>
          </p:sp>
        </mc:Choice>
        <mc:Fallback xmlns="">
          <p:sp>
            <p:nvSpPr>
              <p:cNvPr id="3" name="Title 2">
                <a:extLst>
                  <a:ext uri="{FF2B5EF4-FFF2-40B4-BE49-F238E27FC236}">
                    <a16:creationId xmlns:a16="http://schemas.microsoft.com/office/drawing/2014/main" id="{50748258-6254-46B4-70E7-3DA5ED9B95CB}"/>
                  </a:ext>
                </a:extLst>
              </p:cNvPr>
              <p:cNvSpPr>
                <a:spLocks noGrp="1" noRot="1" noChangeAspect="1" noMove="1" noResize="1" noEditPoints="1" noAdjustHandles="1" noChangeArrowheads="1" noChangeShapeType="1" noTextEdit="1"/>
              </p:cNvSpPr>
              <p:nvPr>
                <p:ph type="title"/>
              </p:nvPr>
            </p:nvSpPr>
            <p:spPr>
              <a:blipFill>
                <a:blip r:embed="rId4"/>
                <a:stretch>
                  <a:fillRect l="-2389" t="-35556" b="-41111"/>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EFAF644A-ED57-E2D5-3E8A-9A4334B4D241}"/>
                  </a:ext>
                </a:extLst>
              </p:cNvPr>
              <p:cNvSpPr>
                <a:spLocks noGrp="1"/>
              </p:cNvSpPr>
              <p:nvPr>
                <p:ph type="body" sz="quarter" idx="17"/>
              </p:nvPr>
            </p:nvSpPr>
            <p:spPr>
              <a:xfrm>
                <a:off x="360000" y="1567086"/>
                <a:ext cx="5217840" cy="4807835"/>
              </a:xfrm>
            </p:spPr>
            <p:txBody>
              <a:bodyPr/>
              <a:lstStyle/>
              <a:p>
                <a:pPr marL="342900" lvl="0" indent="-342900">
                  <a:buFont typeface="Arial" panose="020B0604020202020204" pitchFamily="34" charset="0"/>
                  <a:buChar char="•"/>
                </a:pPr>
                <a:r>
                  <a:rPr lang="en-AU"/>
                  <a:t>What do you already know about the derivative of </a:t>
                </a:r>
                <a14:m>
                  <m:oMath xmlns:m="http://schemas.openxmlformats.org/officeDocument/2006/math">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𝑥</m:t>
                        </m:r>
                      </m:e>
                    </m:func>
                  </m:oMath>
                </a14:m>
                <a:r>
                  <a:rPr lang="en-AU"/>
                  <a:t>?</a:t>
                </a:r>
              </a:p>
              <a:p>
                <a:pPr marL="342900" lvl="0" indent="-342900">
                  <a:buFont typeface="Arial" panose="020B0604020202020204" pitchFamily="34" charset="0"/>
                  <a:buChar char="•"/>
                </a:pPr>
                <a:r>
                  <a:rPr lang="en-AU"/>
                  <a:t>How can you write </a:t>
                </a:r>
                <a14:m>
                  <m:oMath xmlns:m="http://schemas.openxmlformats.org/officeDocument/2006/math">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r>
                      <a:rPr lang="en-AU" i="1">
                        <a:latin typeface="Cambria Math" panose="02040503050406030204" pitchFamily="18" charset="0"/>
                      </a:rPr>
                      <m:t>𝑥</m:t>
                    </m:r>
                  </m:oMath>
                </a14:m>
                <a:r>
                  <a:rPr lang="en-AU"/>
                  <a:t> in terms of the natural logarithm</a:t>
                </a:r>
                <a:r>
                  <a:rPr lang="en-US"/>
                  <a:t>?</a:t>
                </a:r>
                <a:endParaRPr lang="en-AU"/>
              </a:p>
              <a:p>
                <a:pPr marL="342900" indent="-342900">
                  <a:buFont typeface="Arial" panose="020B0604020202020204" pitchFamily="34" charset="0"/>
                  <a:buChar char="•"/>
                </a:pPr>
                <a:r>
                  <a:rPr lang="en-AU"/>
                  <a:t>In the quotient </a:t>
                </a:r>
                <a14:m>
                  <m:oMath xmlns:m="http://schemas.openxmlformats.org/officeDocument/2006/math">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𝑥</m:t>
                            </m:r>
                          </m:e>
                        </m:func>
                      </m:num>
                      <m:den>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𝑎</m:t>
                            </m:r>
                          </m:e>
                        </m:func>
                      </m:den>
                    </m:f>
                  </m:oMath>
                </a14:m>
                <a:r>
                  <a:rPr lang="en-AU"/>
                  <a:t>, what does </a:t>
                </a:r>
                <a14:m>
                  <m:oMath xmlns:m="http://schemas.openxmlformats.org/officeDocument/2006/math">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𝑎</m:t>
                        </m:r>
                      </m:e>
                    </m:func>
                  </m:oMath>
                </a14:m>
                <a:r>
                  <a:rPr lang="en-AU"/>
                  <a:t> represent? </a:t>
                </a:r>
              </a:p>
              <a:p>
                <a:pPr marL="342900" lvl="0" indent="-342900">
                  <a:buFont typeface="Arial" panose="020B0604020202020204" pitchFamily="34" charset="0"/>
                  <a:buChar char="•"/>
                </a:pPr>
                <a:r>
                  <a:rPr lang="en-AU"/>
                  <a:t>What formula or rule can be used to differentiate the natural logarithm?</a:t>
                </a:r>
              </a:p>
            </p:txBody>
          </p:sp>
        </mc:Choice>
        <mc:Fallback xmlns="">
          <p:sp>
            <p:nvSpPr>
              <p:cNvPr id="5" name="Text Placeholder 4">
                <a:extLst>
                  <a:ext uri="{FF2B5EF4-FFF2-40B4-BE49-F238E27FC236}">
                    <a16:creationId xmlns:a16="http://schemas.microsoft.com/office/drawing/2014/main" id="{EFAF644A-ED57-E2D5-3E8A-9A4334B4D241}"/>
                  </a:ext>
                </a:extLst>
              </p:cNvPr>
              <p:cNvSpPr>
                <a:spLocks noGrp="1" noRot="1" noChangeAspect="1" noMove="1" noResize="1" noEditPoints="1" noAdjustHandles="1" noChangeArrowheads="1" noChangeShapeType="1" noTextEdit="1"/>
              </p:cNvSpPr>
              <p:nvPr>
                <p:ph type="body" sz="quarter" idx="17"/>
              </p:nvPr>
            </p:nvSpPr>
            <p:spPr>
              <a:xfrm>
                <a:off x="360000" y="1567086"/>
                <a:ext cx="5217840" cy="4807835"/>
              </a:xfrm>
              <a:blipFill>
                <a:blip r:embed="rId5"/>
                <a:stretch>
                  <a:fillRect l="-280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4" name="Speech Bubble: Rectangle with Corners Rounded 3">
                <a:extLst>
                  <a:ext uri="{FF2B5EF4-FFF2-40B4-BE49-F238E27FC236}">
                    <a16:creationId xmlns:a16="http://schemas.microsoft.com/office/drawing/2014/main" id="{EC7F6639-EE55-C77B-9C6A-7521345BDDE4}"/>
                  </a:ext>
                </a:extLst>
              </p:cNvPr>
              <p:cNvSpPr/>
              <p:nvPr/>
            </p:nvSpPr>
            <p:spPr>
              <a:xfrm>
                <a:off x="10071008" y="193835"/>
                <a:ext cx="1772992" cy="1423532"/>
              </a:xfrm>
              <a:prstGeom prst="wedgeRoundRectCallout">
                <a:avLst>
                  <a:gd name="adj1" fmla="val -65947"/>
                  <a:gd name="adj2" fmla="val 32433"/>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Why is </a:t>
                </a:r>
                <a14:m>
                  <m:oMath xmlns:m="http://schemas.openxmlformats.org/officeDocument/2006/math">
                    <m:sSub>
                      <m:sSubPr>
                        <m:ctrlPr>
                          <a:rPr lang="en-AU" sz="1800" i="1">
                            <a:latin typeface="Cambria Math" panose="02040503050406030204" pitchFamily="18" charset="0"/>
                          </a:rPr>
                        </m:ctrlPr>
                      </m:sSubPr>
                      <m:e>
                        <m:r>
                          <m:rPr>
                            <m:sty m:val="p"/>
                          </m:rPr>
                          <a:rPr lang="en-AU" sz="1800">
                            <a:latin typeface="Cambria Math" panose="02040503050406030204" pitchFamily="18" charset="0"/>
                          </a:rPr>
                          <m:t>log</m:t>
                        </m:r>
                      </m:e>
                      <m:sub>
                        <m:r>
                          <a:rPr lang="en-AU" sz="1800" i="1">
                            <a:latin typeface="Cambria Math" panose="02040503050406030204" pitchFamily="18" charset="0"/>
                          </a:rPr>
                          <m:t>𝑎</m:t>
                        </m:r>
                      </m:sub>
                    </m:sSub>
                    <m:r>
                      <a:rPr lang="en-AU" sz="1800" i="1">
                        <a:latin typeface="Cambria Math" panose="02040503050406030204" pitchFamily="18" charset="0"/>
                      </a:rPr>
                      <m:t>𝑥</m:t>
                    </m:r>
                  </m:oMath>
                </a14:m>
                <a:r>
                  <a:rPr lang="en-AU" sz="1800"/>
                  <a:t> rewritten in this way?</a:t>
                </a:r>
              </a:p>
            </p:txBody>
          </p:sp>
        </mc:Choice>
        <mc:Fallback xmlns="">
          <p:sp>
            <p:nvSpPr>
              <p:cNvPr id="4" name="Speech Bubble: Rectangle with Corners Rounded 3">
                <a:extLst>
                  <a:ext uri="{FF2B5EF4-FFF2-40B4-BE49-F238E27FC236}">
                    <a16:creationId xmlns:a16="http://schemas.microsoft.com/office/drawing/2014/main" id="{EC7F6639-EE55-C77B-9C6A-7521345BDDE4}"/>
                  </a:ext>
                </a:extLst>
              </p:cNvPr>
              <p:cNvSpPr>
                <a:spLocks noRot="1" noChangeAspect="1" noMove="1" noResize="1" noEditPoints="1" noAdjustHandles="1" noChangeArrowheads="1" noChangeShapeType="1" noTextEdit="1"/>
              </p:cNvSpPr>
              <p:nvPr/>
            </p:nvSpPr>
            <p:spPr>
              <a:xfrm>
                <a:off x="10071008" y="193835"/>
                <a:ext cx="1772992" cy="1423532"/>
              </a:xfrm>
              <a:prstGeom prst="wedgeRoundRectCallout">
                <a:avLst>
                  <a:gd name="adj1" fmla="val -65947"/>
                  <a:gd name="adj2" fmla="val 32433"/>
                  <a:gd name="adj3" fmla="val 16667"/>
                </a:avLst>
              </a:prstGeom>
              <a:blipFill>
                <a:blip r:embed="rId6"/>
                <a:stretch>
                  <a:fillRect b="-1702"/>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23074A8-2827-07BA-2E74-2556B8877EE3}"/>
                  </a:ext>
                </a:extLst>
              </p:cNvPr>
              <p:cNvSpPr txBox="1"/>
              <p:nvPr/>
            </p:nvSpPr>
            <p:spPr>
              <a:xfrm>
                <a:off x="6336632" y="1111168"/>
                <a:ext cx="4787367" cy="5199264"/>
              </a:xfrm>
              <a:prstGeom prst="rect">
                <a:avLst/>
              </a:prstGeom>
              <a:noFill/>
            </p:spPr>
            <p:txBody>
              <a:bodyPr wrap="square" lIns="0" tIns="0" rIns="0" bIns="0" rtlCol="0">
                <a:noAutofit/>
              </a:bodyPr>
              <a:lstStyle/>
              <a:p>
                <a:pPr>
                  <a:lnSpc>
                    <a:spcPct val="150000"/>
                  </a:lnSpc>
                </a:pPr>
                <a14:m>
                  <m:oMathPara xmlns:m="http://schemas.openxmlformats.org/officeDocument/2006/math">
                    <m:oMathParaPr>
                      <m:jc m:val="left"/>
                    </m:oMathParaPr>
                    <m:oMath xmlns:m="http://schemas.openxmlformats.org/officeDocument/2006/math">
                      <m:f>
                        <m:fPr>
                          <m:ctrlPr>
                            <a:rPr lang="en-AU" i="1" smtClean="0">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d>
                        <m:dPr>
                          <m:ctrlPr>
                            <a:rPr lang="en-AU" i="1">
                              <a:latin typeface="Cambria Math" panose="02040503050406030204" pitchFamily="18" charset="0"/>
                            </a:rPr>
                          </m:ctrlPr>
                        </m:dPr>
                        <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r>
                            <a:rPr lang="en-AU" i="1">
                              <a:latin typeface="Cambria Math" panose="02040503050406030204" pitchFamily="18" charset="0"/>
                            </a:rPr>
                            <m:t>𝑥</m:t>
                          </m:r>
                        </m:e>
                      </m:d>
                      <m:r>
                        <m:rPr>
                          <m:aln/>
                        </m:rPr>
                        <a:rPr lang="en-AU">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d>
                        <m:dPr>
                          <m:ctrlPr>
                            <a:rPr lang="en-AU" i="1">
                              <a:latin typeface="Cambria Math" panose="02040503050406030204" pitchFamily="18" charset="0"/>
                            </a:rPr>
                          </m:ctrlPr>
                        </m:dPr>
                        <m:e>
                          <m:f>
                            <m:fPr>
                              <m:ctrlPr>
                                <a:rPr lang="en-AU" i="1">
                                  <a:latin typeface="Cambria Math" panose="02040503050406030204" pitchFamily="18" charset="0"/>
                                </a:rPr>
                              </m:ctrlPr>
                            </m:fPr>
                            <m:num>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𝑥</m:t>
                                  </m:r>
                                </m:e>
                              </m:func>
                            </m:num>
                            <m:den>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𝑎</m:t>
                                  </m:r>
                                </m:e>
                              </m:func>
                            </m:den>
                          </m:f>
                        </m:e>
                      </m:d>
                    </m:oMath>
                    <m:oMath xmlns:m="http://schemas.openxmlformats.org/officeDocument/2006/math">
                      <m:r>
                        <m:rPr>
                          <m:aln/>
                        </m:rP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1</m:t>
                          </m:r>
                        </m:num>
                        <m:den>
                          <m:func>
                            <m:funcPr>
                              <m:ctrlPr>
                                <a:rPr lang="en-AU" b="0" i="1" smtClean="0">
                                  <a:latin typeface="Cambria Math" panose="02040503050406030204" pitchFamily="18" charset="0"/>
                                </a:rPr>
                              </m:ctrlPr>
                            </m:funcPr>
                            <m:fName>
                              <m:r>
                                <m:rPr>
                                  <m:sty m:val="p"/>
                                </m:rPr>
                                <a:rPr lang="en-AU" b="0" i="0" smtClean="0">
                                  <a:latin typeface="Cambria Math" panose="02040503050406030204" pitchFamily="18" charset="0"/>
                                </a:rPr>
                                <m:t>ln</m:t>
                              </m:r>
                            </m:fName>
                            <m:e>
                              <m:r>
                                <a:rPr lang="en-AU" b="0" i="1" smtClean="0">
                                  <a:latin typeface="Cambria Math" panose="02040503050406030204" pitchFamily="18" charset="0"/>
                                </a:rPr>
                                <m:t>𝑎</m:t>
                              </m:r>
                            </m:e>
                          </m:func>
                        </m:den>
                      </m:f>
                      <m:r>
                        <a:rPr lang="en-AU" b="0"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𝑑</m:t>
                          </m:r>
                        </m:num>
                        <m:den>
                          <m:r>
                            <a:rPr lang="en-AU" b="0" i="1" smtClean="0">
                              <a:latin typeface="Cambria Math" panose="02040503050406030204" pitchFamily="18" charset="0"/>
                              <a:ea typeface="Cambria Math" panose="02040503050406030204" pitchFamily="18" charset="0"/>
                            </a:rPr>
                            <m:t>𝑑𝑥</m:t>
                          </m:r>
                        </m:den>
                      </m:f>
                      <m:d>
                        <m:dPr>
                          <m:ctrlPr>
                            <a:rPr lang="en-AU" b="0" i="1" smtClean="0">
                              <a:latin typeface="Cambria Math" panose="02040503050406030204" pitchFamily="18" charset="0"/>
                              <a:ea typeface="Cambria Math" panose="02040503050406030204" pitchFamily="18" charset="0"/>
                            </a:rPr>
                          </m:ctrlPr>
                        </m:dPr>
                        <m:e>
                          <m:func>
                            <m:funcPr>
                              <m:ctrlPr>
                                <a:rPr lang="en-AU" b="0" i="1" smtClean="0">
                                  <a:latin typeface="Cambria Math" panose="02040503050406030204" pitchFamily="18" charset="0"/>
                                  <a:ea typeface="Cambria Math" panose="02040503050406030204" pitchFamily="18" charset="0"/>
                                </a:rPr>
                              </m:ctrlPr>
                            </m:funcPr>
                            <m:fName>
                              <m:r>
                                <m:rPr>
                                  <m:sty m:val="p"/>
                                </m:rPr>
                                <a:rPr lang="en-AU" b="0" i="0" smtClean="0">
                                  <a:latin typeface="Cambria Math" panose="02040503050406030204" pitchFamily="18" charset="0"/>
                                  <a:ea typeface="Cambria Math" panose="02040503050406030204" pitchFamily="18" charset="0"/>
                                </a:rPr>
                                <m:t>ln</m:t>
                              </m:r>
                            </m:fName>
                            <m:e>
                              <m:r>
                                <a:rPr lang="en-AU" b="0" i="1" smtClean="0">
                                  <a:latin typeface="Cambria Math" panose="02040503050406030204" pitchFamily="18" charset="0"/>
                                  <a:ea typeface="Cambria Math" panose="02040503050406030204" pitchFamily="18" charset="0"/>
                                </a:rPr>
                                <m:t>𝑥</m:t>
                              </m:r>
                            </m:e>
                          </m:func>
                        </m:e>
                      </m:d>
                    </m:oMath>
                    <m:oMath xmlns:m="http://schemas.openxmlformats.org/officeDocument/2006/math">
                      <m:r>
                        <m:rPr>
                          <m:aln/>
                        </m:rPr>
                        <a:rPr lang="en-AU">
                          <a:latin typeface="Cambria Math" panose="02040503050406030204" pitchFamily="18" charset="0"/>
                        </a:rPr>
                        <m:t>=</m:t>
                      </m:r>
                      <m:f>
                        <m:fPr>
                          <m:ctrlPr>
                            <a:rPr lang="en-AU" i="1">
                              <a:latin typeface="Cambria Math" panose="02040503050406030204" pitchFamily="18" charset="0"/>
                            </a:rPr>
                          </m:ctrlPr>
                        </m:fPr>
                        <m:num>
                          <m:r>
                            <a:rPr lang="en-AU">
                              <a:latin typeface="Cambria Math" panose="02040503050406030204" pitchFamily="18" charset="0"/>
                            </a:rPr>
                            <m:t>1</m:t>
                          </m:r>
                        </m:num>
                        <m:den>
                          <m:func>
                            <m:funcPr>
                              <m:ctrlPr>
                                <a:rPr lang="en-AU" i="1">
                                  <a:latin typeface="Cambria Math" panose="02040503050406030204" pitchFamily="18" charset="0"/>
                                </a:rPr>
                              </m:ctrlPr>
                            </m:funcPr>
                            <m:fName>
                              <m:r>
                                <m:rPr>
                                  <m:sty m:val="p"/>
                                </m:rPr>
                                <a:rPr lang="en-AU">
                                  <a:latin typeface="Cambria Math" panose="02040503050406030204" pitchFamily="18" charset="0"/>
                                </a:rPr>
                                <m:t>ln</m:t>
                              </m:r>
                            </m:fName>
                            <m:e>
                              <m:r>
                                <a:rPr lang="en-AU" i="1">
                                  <a:latin typeface="Cambria Math" panose="02040503050406030204" pitchFamily="18" charset="0"/>
                                </a:rPr>
                                <m:t>𝑎</m:t>
                              </m:r>
                            </m:e>
                          </m:func>
                        </m:den>
                      </m:f>
                      <m:r>
                        <a:rPr lang="en-AU" i="1" smtClean="0">
                          <a:latin typeface="Cambria Math" panose="02040503050406030204" pitchFamily="18" charset="0"/>
                          <a:ea typeface="Cambria Math" panose="02040503050406030204" pitchFamily="18" charset="0"/>
                        </a:rPr>
                        <m:t>×</m:t>
                      </m:r>
                      <m:f>
                        <m:fPr>
                          <m:ctrlPr>
                            <a:rPr lang="en-AU" b="0" i="1" smtClean="0">
                              <a:latin typeface="Cambria Math" panose="02040503050406030204" pitchFamily="18" charset="0"/>
                              <a:ea typeface="Cambria Math" panose="02040503050406030204" pitchFamily="18" charset="0"/>
                            </a:rPr>
                          </m:ctrlPr>
                        </m:fPr>
                        <m:num>
                          <m:r>
                            <a:rPr lang="en-AU" b="0" i="1" smtClean="0">
                              <a:latin typeface="Cambria Math" panose="02040503050406030204" pitchFamily="18" charset="0"/>
                              <a:ea typeface="Cambria Math" panose="02040503050406030204" pitchFamily="18" charset="0"/>
                            </a:rPr>
                            <m:t>1</m:t>
                          </m:r>
                        </m:num>
                        <m:den>
                          <m:r>
                            <a:rPr lang="en-AU" b="0" i="1" smtClean="0">
                              <a:latin typeface="Cambria Math" panose="02040503050406030204" pitchFamily="18" charset="0"/>
                              <a:ea typeface="Cambria Math" panose="02040503050406030204" pitchFamily="18" charset="0"/>
                            </a:rPr>
                            <m:t>𝑥</m:t>
                          </m:r>
                        </m:den>
                      </m:f>
                    </m:oMath>
                  </m:oMathPara>
                </a14:m>
                <a:br>
                  <a:rPr lang="en-AU" i="1" dirty="0">
                    <a:latin typeface="Cambria Math" panose="02040503050406030204" pitchFamily="18" charset="0"/>
                  </a:rPr>
                </a:br>
                <a:endParaRPr lang="en-AU" dirty="0"/>
              </a:p>
              <a:p>
                <a:pPr>
                  <a:lnSpc>
                    <a:spcPct val="150000"/>
                  </a:lnSpc>
                </a:pPr>
                <a14:m>
                  <m:oMathPara xmlns:m="http://schemas.openxmlformats.org/officeDocument/2006/math">
                    <m:oMathParaPr>
                      <m:jc m:val="left"/>
                    </m:oMathParaPr>
                    <m:oMath xmlns:m="http://schemas.openxmlformats.org/officeDocument/2006/math">
                      <m:r>
                        <a:rPr lang="en-AU">
                          <a:latin typeface="Cambria Math" panose="02040503050406030204" pitchFamily="18" charset="0"/>
                        </a:rPr>
                        <m:t>∴</m:t>
                      </m:r>
                      <m:f>
                        <m:fPr>
                          <m:ctrlPr>
                            <a:rPr lang="en-AU" i="1">
                              <a:latin typeface="Cambria Math" panose="02040503050406030204" pitchFamily="18" charset="0"/>
                            </a:rPr>
                          </m:ctrlPr>
                        </m:fPr>
                        <m:num>
                          <m:r>
                            <a:rPr lang="en-AU" i="1">
                              <a:latin typeface="Cambria Math" panose="02040503050406030204" pitchFamily="18" charset="0"/>
                            </a:rPr>
                            <m:t>𝑑</m:t>
                          </m:r>
                        </m:num>
                        <m:den>
                          <m:r>
                            <a:rPr lang="en-AU" i="1">
                              <a:latin typeface="Cambria Math" panose="02040503050406030204" pitchFamily="18" charset="0"/>
                            </a:rPr>
                            <m:t>𝑑𝑥</m:t>
                          </m:r>
                        </m:den>
                      </m:f>
                      <m:d>
                        <m:dPr>
                          <m:ctrlPr>
                            <a:rPr lang="en-AU" i="1">
                              <a:latin typeface="Cambria Math" panose="02040503050406030204" pitchFamily="18" charset="0"/>
                            </a:rPr>
                          </m:ctrlPr>
                        </m:dPr>
                        <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r>
                            <a:rPr lang="en-AU" i="1">
                              <a:latin typeface="Cambria Math" panose="02040503050406030204" pitchFamily="18" charset="0"/>
                            </a:rPr>
                            <m:t>𝑥</m:t>
                          </m:r>
                        </m:e>
                      </m:d>
                      <m:r>
                        <a:rPr lang="en-AU">
                          <a:latin typeface="Cambria Math" panose="02040503050406030204" pitchFamily="18" charset="0"/>
                        </a:rPr>
                        <m:t>= </m:t>
                      </m:r>
                      <m:f>
                        <m:fPr>
                          <m:ctrlPr>
                            <a:rPr lang="en-AU" i="1">
                              <a:latin typeface="Cambria Math" panose="02040503050406030204" pitchFamily="18" charset="0"/>
                            </a:rPr>
                          </m:ctrlPr>
                        </m:fPr>
                        <m:num>
                          <m:r>
                            <a:rPr lang="en-AU">
                              <a:latin typeface="Cambria Math" panose="02040503050406030204" pitchFamily="18" charset="0"/>
                            </a:rPr>
                            <m:t>1</m:t>
                          </m:r>
                        </m:num>
                        <m:den>
                          <m:func>
                            <m:funcPr>
                              <m:ctrlPr>
                                <a:rPr lang="en-AU" i="1">
                                  <a:latin typeface="Cambria Math" panose="02040503050406030204" pitchFamily="18" charset="0"/>
                                </a:rPr>
                              </m:ctrlPr>
                            </m:funcPr>
                            <m:fName>
                              <m:r>
                                <a:rPr lang="en-AU" i="1">
                                  <a:latin typeface="Cambria Math" panose="02040503050406030204" pitchFamily="18" charset="0"/>
                                </a:rPr>
                                <m:t>𝑥</m:t>
                              </m:r>
                              <m:r>
                                <a:rPr lang="en-AU">
                                  <a:latin typeface="Cambria Math" panose="02040503050406030204" pitchFamily="18" charset="0"/>
                                </a:rPr>
                                <m:t> </m:t>
                              </m:r>
                              <m:r>
                                <m:rPr>
                                  <m:sty m:val="p"/>
                                </m:rPr>
                                <a:rPr lang="en-AU">
                                  <a:latin typeface="Cambria Math" panose="02040503050406030204" pitchFamily="18" charset="0"/>
                                </a:rPr>
                                <m:t>ln</m:t>
                              </m:r>
                            </m:fName>
                            <m:e>
                              <m:r>
                                <a:rPr lang="en-AU" i="1">
                                  <a:latin typeface="Cambria Math" panose="02040503050406030204" pitchFamily="18" charset="0"/>
                                </a:rPr>
                                <m:t>𝑎</m:t>
                              </m:r>
                            </m:e>
                          </m:func>
                        </m:den>
                      </m:f>
                    </m:oMath>
                  </m:oMathPara>
                </a14:m>
                <a:endParaRPr lang="en-AU" dirty="0"/>
              </a:p>
            </p:txBody>
          </p:sp>
        </mc:Choice>
        <mc:Fallback xmlns="">
          <p:sp>
            <p:nvSpPr>
              <p:cNvPr id="7" name="TextBox 6">
                <a:extLst>
                  <a:ext uri="{FF2B5EF4-FFF2-40B4-BE49-F238E27FC236}">
                    <a16:creationId xmlns:a16="http://schemas.microsoft.com/office/drawing/2014/main" id="{723074A8-2827-07BA-2E74-2556B8877EE3}"/>
                  </a:ext>
                </a:extLst>
              </p:cNvPr>
              <p:cNvSpPr txBox="1">
                <a:spLocks noRot="1" noChangeAspect="1" noMove="1" noResize="1" noEditPoints="1" noAdjustHandles="1" noChangeArrowheads="1" noChangeShapeType="1" noTextEdit="1"/>
              </p:cNvSpPr>
              <p:nvPr/>
            </p:nvSpPr>
            <p:spPr>
              <a:xfrm>
                <a:off x="6336632" y="1111168"/>
                <a:ext cx="4787367" cy="5199264"/>
              </a:xfrm>
              <a:prstGeom prst="rect">
                <a:avLst/>
              </a:prstGeom>
              <a:blipFill>
                <a:blip r:embed="rId7"/>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Speech Bubble: Rectangle with Corners Rounded 7">
                <a:extLst>
                  <a:ext uri="{FF2B5EF4-FFF2-40B4-BE49-F238E27FC236}">
                    <a16:creationId xmlns:a16="http://schemas.microsoft.com/office/drawing/2014/main" id="{E9DE27C8-D75E-9667-591F-686A49F0A365}"/>
                  </a:ext>
                </a:extLst>
              </p:cNvPr>
              <p:cNvSpPr/>
              <p:nvPr/>
            </p:nvSpPr>
            <p:spPr>
              <a:xfrm>
                <a:off x="10237503" y="3186213"/>
                <a:ext cx="1772992" cy="1902854"/>
              </a:xfrm>
              <a:prstGeom prst="wedgeRoundRectCallout">
                <a:avLst>
                  <a:gd name="adj1" fmla="val -94225"/>
                  <a:gd name="adj2" fmla="val -3570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Why has </a:t>
                </a:r>
                <a14:m>
                  <m:oMath xmlns:m="http://schemas.openxmlformats.org/officeDocument/2006/math">
                    <m:f>
                      <m:fPr>
                        <m:ctrlPr>
                          <a:rPr lang="en-AU" sz="1800" b="0" i="1" smtClean="0">
                            <a:latin typeface="Cambria Math" panose="02040503050406030204" pitchFamily="18" charset="0"/>
                          </a:rPr>
                        </m:ctrlPr>
                      </m:fPr>
                      <m:num>
                        <m:r>
                          <a:rPr lang="en-AU" sz="1800" b="0" i="0" smtClean="0">
                            <a:latin typeface="Cambria Math" panose="02040503050406030204" pitchFamily="18" charset="0"/>
                          </a:rPr>
                          <m:t>1</m:t>
                        </m:r>
                      </m:num>
                      <m:den>
                        <m:func>
                          <m:funcPr>
                            <m:ctrlPr>
                              <a:rPr lang="en-AU" sz="1800" b="0" i="1" smtClean="0">
                                <a:latin typeface="Cambria Math" panose="02040503050406030204" pitchFamily="18" charset="0"/>
                              </a:rPr>
                            </m:ctrlPr>
                          </m:funcPr>
                          <m:fName>
                            <m:r>
                              <m:rPr>
                                <m:sty m:val="p"/>
                              </m:rPr>
                              <a:rPr lang="en-AU" sz="1800" b="0" i="0" smtClean="0">
                                <a:latin typeface="Cambria Math" panose="02040503050406030204" pitchFamily="18" charset="0"/>
                              </a:rPr>
                              <m:t>ln</m:t>
                            </m:r>
                          </m:fName>
                          <m:e>
                            <m:r>
                              <a:rPr lang="en-AU" sz="1800" b="0" i="1" smtClean="0">
                                <a:latin typeface="Cambria Math" panose="02040503050406030204" pitchFamily="18" charset="0"/>
                              </a:rPr>
                              <m:t>𝑎</m:t>
                            </m:r>
                          </m:e>
                        </m:func>
                      </m:den>
                    </m:f>
                  </m:oMath>
                </a14:m>
                <a:r>
                  <a:rPr lang="en-AU" sz="1800"/>
                  <a:t> been separated here?</a:t>
                </a:r>
              </a:p>
            </p:txBody>
          </p:sp>
        </mc:Choice>
        <mc:Fallback xmlns="">
          <p:sp>
            <p:nvSpPr>
              <p:cNvPr id="8" name="Speech Bubble: Rectangle with Corners Rounded 7">
                <a:extLst>
                  <a:ext uri="{FF2B5EF4-FFF2-40B4-BE49-F238E27FC236}">
                    <a16:creationId xmlns:a16="http://schemas.microsoft.com/office/drawing/2014/main" id="{E9DE27C8-D75E-9667-591F-686A49F0A365}"/>
                  </a:ext>
                </a:extLst>
              </p:cNvPr>
              <p:cNvSpPr>
                <a:spLocks noRot="1" noChangeAspect="1" noMove="1" noResize="1" noEditPoints="1" noAdjustHandles="1" noChangeArrowheads="1" noChangeShapeType="1" noTextEdit="1"/>
              </p:cNvSpPr>
              <p:nvPr/>
            </p:nvSpPr>
            <p:spPr>
              <a:xfrm>
                <a:off x="10237503" y="3186213"/>
                <a:ext cx="1772992" cy="1902854"/>
              </a:xfrm>
              <a:prstGeom prst="wedgeRoundRectCallout">
                <a:avLst>
                  <a:gd name="adj1" fmla="val -94225"/>
                  <a:gd name="adj2" fmla="val -35701"/>
                  <a:gd name="adj3" fmla="val 16667"/>
                </a:avLst>
              </a:prstGeom>
              <a:blipFill>
                <a:blip r:embed="rId8"/>
                <a:stretch>
                  <a:fillRect b="-3503"/>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5759B671-B188-6177-0DEE-02768695C43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mc:AlternateContent xmlns:mc="http://schemas.openxmlformats.org/markup-compatibility/2006" xmlns:a14="http://schemas.microsoft.com/office/drawing/2010/main">
        <mc:Choice Requires="a14">
          <p:sp>
            <p:nvSpPr>
              <p:cNvPr id="6" name="Speech Bubble: Rectangle with Corners Rounded 5">
                <a:extLst>
                  <a:ext uri="{FF2B5EF4-FFF2-40B4-BE49-F238E27FC236}">
                    <a16:creationId xmlns:a16="http://schemas.microsoft.com/office/drawing/2014/main" id="{6F8D3B98-2720-594F-1A3C-A1BFDD87D7C5}"/>
                  </a:ext>
                </a:extLst>
              </p:cNvPr>
              <p:cNvSpPr/>
              <p:nvPr/>
            </p:nvSpPr>
            <p:spPr>
              <a:xfrm>
                <a:off x="7603958" y="5854832"/>
                <a:ext cx="3880042" cy="751168"/>
              </a:xfrm>
              <a:prstGeom prst="wedgeRoundRectCallout">
                <a:avLst>
                  <a:gd name="adj1" fmla="val -37163"/>
                  <a:gd name="adj2" fmla="val -8679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dirty="0"/>
                  <a:t>For what values of </a:t>
                </a:r>
                <a14:m>
                  <m:oMath xmlns:m="http://schemas.openxmlformats.org/officeDocument/2006/math">
                    <m:r>
                      <a:rPr lang="en-AU" sz="1800" b="0" i="1" smtClean="0">
                        <a:latin typeface="Cambria Math" panose="02040503050406030204" pitchFamily="18" charset="0"/>
                      </a:rPr>
                      <m:t>𝑎</m:t>
                    </m:r>
                  </m:oMath>
                </a14:m>
                <a:r>
                  <a:rPr lang="en-AU" sz="1800" dirty="0"/>
                  <a:t> is this true?</a:t>
                </a:r>
              </a:p>
            </p:txBody>
          </p:sp>
        </mc:Choice>
        <mc:Fallback xmlns="">
          <p:sp>
            <p:nvSpPr>
              <p:cNvPr id="6" name="Speech Bubble: Rectangle with Corners Rounded 5">
                <a:extLst>
                  <a:ext uri="{FF2B5EF4-FFF2-40B4-BE49-F238E27FC236}">
                    <a16:creationId xmlns:a16="http://schemas.microsoft.com/office/drawing/2014/main" id="{6F8D3B98-2720-594F-1A3C-A1BFDD87D7C5}"/>
                  </a:ext>
                </a:extLst>
              </p:cNvPr>
              <p:cNvSpPr>
                <a:spLocks noRot="1" noChangeAspect="1" noMove="1" noResize="1" noEditPoints="1" noAdjustHandles="1" noChangeArrowheads="1" noChangeShapeType="1" noTextEdit="1"/>
              </p:cNvSpPr>
              <p:nvPr/>
            </p:nvSpPr>
            <p:spPr>
              <a:xfrm>
                <a:off x="7603958" y="5854832"/>
                <a:ext cx="3880042" cy="751168"/>
              </a:xfrm>
              <a:prstGeom prst="wedgeRoundRectCallout">
                <a:avLst>
                  <a:gd name="adj1" fmla="val -37163"/>
                  <a:gd name="adj2" fmla="val -86790"/>
                  <a:gd name="adj3" fmla="val 16667"/>
                </a:avLst>
              </a:prstGeom>
              <a:blipFill>
                <a:blip r:embed="rId9"/>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2526051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8"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0FDDD-E7F8-6E31-331D-A4BFB228809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99A87E3-255D-8886-6D94-FC17DE103187}"/>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8</a:t>
            </a:fld>
            <a:endParaRPr lang="en-AU"/>
          </a:p>
        </p:txBody>
      </p:sp>
      <p:sp>
        <p:nvSpPr>
          <p:cNvPr id="4" name="Title 3">
            <a:extLst>
              <a:ext uri="{FF2B5EF4-FFF2-40B4-BE49-F238E27FC236}">
                <a16:creationId xmlns:a16="http://schemas.microsoft.com/office/drawing/2014/main" id="{424DAFD7-4EF9-FD66-DBC0-E1C387CDEDCB}"/>
              </a:ext>
            </a:extLst>
          </p:cNvPr>
          <p:cNvSpPr>
            <a:spLocks noGrp="1"/>
          </p:cNvSpPr>
          <p:nvPr>
            <p:ph type="title"/>
          </p:nvPr>
        </p:nvSpPr>
        <p:spPr/>
        <p:txBody>
          <a:bodyPr/>
          <a:lstStyle/>
          <a:p>
            <a:r>
              <a:rPr lang="en-AU">
                <a:latin typeface="+mj-lt"/>
              </a:rPr>
              <a:t>Reference sheet</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B76718A-835D-7B44-156D-26A0C58F6663}"/>
                  </a:ext>
                </a:extLst>
              </p:cNvPr>
              <p:cNvSpPr txBox="1"/>
              <p:nvPr/>
            </p:nvSpPr>
            <p:spPr>
              <a:xfrm>
                <a:off x="473518" y="2127697"/>
                <a:ext cx="6288832" cy="1389636"/>
              </a:xfrm>
              <a:prstGeom prst="rect">
                <a:avLst/>
              </a:prstGeom>
              <a:noFill/>
              <a:ln w="38100">
                <a:solidFill>
                  <a:schemeClr val="accent2"/>
                </a:solidFill>
              </a:ln>
            </p:spPr>
            <p:txBody>
              <a:bodyPr wrap="squar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r>
                        <a:rPr lang="en-AU" sz="2800" i="1" smtClean="0">
                          <a:latin typeface="Cambria Math" panose="02040503050406030204" pitchFamily="18" charset="0"/>
                        </a:rPr>
                        <m:t>𝑦</m:t>
                      </m:r>
                      <m:r>
                        <a:rPr lang="en-AU" sz="2800" i="1" smtClean="0">
                          <a:latin typeface="Cambria Math" panose="02040503050406030204" pitchFamily="18" charset="0"/>
                        </a:rPr>
                        <m:t>=</m:t>
                      </m:r>
                      <m:func>
                        <m:funcPr>
                          <m:ctrlPr>
                            <a:rPr lang="en-AU" sz="2800" i="1" smtClean="0">
                              <a:latin typeface="Cambria Math" panose="02040503050406030204" pitchFamily="18" charset="0"/>
                            </a:rPr>
                          </m:ctrlPr>
                        </m:funcPr>
                        <m:fName>
                          <m:sSub>
                            <m:sSubPr>
                              <m:ctrlPr>
                                <a:rPr lang="en-AU" sz="2800" i="1" smtClean="0">
                                  <a:latin typeface="Cambria Math" panose="02040503050406030204" pitchFamily="18" charset="0"/>
                                </a:rPr>
                              </m:ctrlPr>
                            </m:sSubPr>
                            <m:e>
                              <m:r>
                                <m:rPr>
                                  <m:sty m:val="p"/>
                                </m:rPr>
                                <a:rPr lang="en-AU" sz="2800" i="0" smtClean="0">
                                  <a:latin typeface="Cambria Math" panose="02040503050406030204" pitchFamily="18" charset="0"/>
                                </a:rPr>
                                <m:t>log</m:t>
                              </m:r>
                            </m:e>
                            <m:sub>
                              <m:r>
                                <a:rPr lang="en-AU" sz="2800" b="0" i="1" smtClean="0">
                                  <a:latin typeface="Cambria Math" panose="02040503050406030204" pitchFamily="18" charset="0"/>
                                </a:rPr>
                                <m:t>𝑎</m:t>
                              </m:r>
                            </m:sub>
                          </m:sSub>
                        </m:fName>
                        <m:e>
                          <m:r>
                            <a:rPr lang="en-AU" sz="2800" b="0" i="1" smtClean="0">
                              <a:latin typeface="Cambria Math" panose="02040503050406030204" pitchFamily="18" charset="0"/>
                            </a:rPr>
                            <m:t>𝑥</m:t>
                          </m:r>
                        </m:e>
                      </m:func>
                      <m:r>
                        <a:rPr lang="en-AU" sz="2800" b="0" i="1" smtClean="0">
                          <a:latin typeface="Cambria Math" panose="02040503050406030204" pitchFamily="18" charset="0"/>
                        </a:rPr>
                        <m:t>           </m:t>
                      </m:r>
                      <m:f>
                        <m:fPr>
                          <m:ctrlPr>
                            <a:rPr lang="en-AU" sz="2800" i="1" dirty="0">
                              <a:latin typeface="Cambria Math" panose="02040503050406030204" pitchFamily="18" charset="0"/>
                            </a:rPr>
                          </m:ctrlPr>
                        </m:fPr>
                        <m:num>
                          <m:r>
                            <a:rPr lang="en-AU" sz="2800" i="1" dirty="0">
                              <a:latin typeface="Cambria Math" panose="02040503050406030204" pitchFamily="18" charset="0"/>
                            </a:rPr>
                            <m:t>𝑑𝑦</m:t>
                          </m:r>
                        </m:num>
                        <m:den>
                          <m:r>
                            <a:rPr lang="en-AU" sz="2800" i="1" dirty="0">
                              <a:latin typeface="Cambria Math" panose="02040503050406030204" pitchFamily="18" charset="0"/>
                            </a:rPr>
                            <m:t>𝑑𝑥</m:t>
                          </m:r>
                        </m:den>
                      </m:f>
                      <m:r>
                        <a:rPr lang="en-AU" sz="2800" i="1" dirty="0">
                          <a:latin typeface="Cambria Math" panose="02040503050406030204" pitchFamily="18" charset="0"/>
                        </a:rPr>
                        <m:t>=</m:t>
                      </m:r>
                      <m:f>
                        <m:fPr>
                          <m:ctrlPr>
                            <a:rPr lang="en-AU" sz="2800" b="0" i="1" dirty="0" smtClean="0">
                              <a:latin typeface="Cambria Math" panose="02040503050406030204" pitchFamily="18" charset="0"/>
                            </a:rPr>
                          </m:ctrlPr>
                        </m:fPr>
                        <m:num>
                          <m:r>
                            <a:rPr lang="en-AU" sz="2800" b="0" i="1" dirty="0" smtClean="0">
                              <a:latin typeface="Cambria Math" panose="02040503050406030204" pitchFamily="18" charset="0"/>
                            </a:rPr>
                            <m:t>1</m:t>
                          </m:r>
                        </m:num>
                        <m:den>
                          <m:r>
                            <a:rPr lang="en-AU" sz="2800" b="0" i="1" dirty="0" smtClean="0">
                              <a:latin typeface="Cambria Math" panose="02040503050406030204" pitchFamily="18" charset="0"/>
                            </a:rPr>
                            <m:t>𝑥</m:t>
                          </m:r>
                          <m:func>
                            <m:funcPr>
                              <m:ctrlPr>
                                <a:rPr lang="en-AU" sz="2800" b="0" i="1" dirty="0" smtClean="0">
                                  <a:latin typeface="Cambria Math" panose="02040503050406030204" pitchFamily="18" charset="0"/>
                                </a:rPr>
                              </m:ctrlPr>
                            </m:funcPr>
                            <m:fName>
                              <m:r>
                                <m:rPr>
                                  <m:sty m:val="p"/>
                                </m:rPr>
                                <a:rPr lang="en-AU" sz="2800" b="0" i="0" dirty="0" smtClean="0">
                                  <a:latin typeface="Cambria Math" panose="02040503050406030204" pitchFamily="18" charset="0"/>
                                </a:rPr>
                                <m:t>ln</m:t>
                              </m:r>
                            </m:fName>
                            <m:e>
                              <m:r>
                                <a:rPr lang="en-AU" sz="2800" b="0" i="1" dirty="0" smtClean="0">
                                  <a:latin typeface="Cambria Math" panose="02040503050406030204" pitchFamily="18" charset="0"/>
                                </a:rPr>
                                <m:t>𝑎</m:t>
                              </m:r>
                            </m:e>
                          </m:func>
                        </m:den>
                      </m:f>
                    </m:oMath>
                  </m:oMathPara>
                </a14:m>
                <a:endParaRPr lang="en-AU" sz="2800" i="1" dirty="0"/>
              </a:p>
              <a:p>
                <a:pPr algn="ctr">
                  <a:lnSpc>
                    <a:spcPct val="150000"/>
                  </a:lnSpc>
                </a:pPr>
                <a:endParaRPr lang="en-AU" sz="2800" i="1" dirty="0"/>
              </a:p>
              <a:p>
                <a:pPr algn="ctr">
                  <a:lnSpc>
                    <a:spcPct val="150000"/>
                  </a:lnSpc>
                </a:pPr>
                <a:endParaRPr lang="en-AU" sz="2800" i="1" dirty="0"/>
              </a:p>
            </p:txBody>
          </p:sp>
        </mc:Choice>
        <mc:Fallback xmlns="">
          <p:sp>
            <p:nvSpPr>
              <p:cNvPr id="9" name="TextBox 8">
                <a:extLst>
                  <a:ext uri="{FF2B5EF4-FFF2-40B4-BE49-F238E27FC236}">
                    <a16:creationId xmlns:a16="http://schemas.microsoft.com/office/drawing/2014/main" id="{2B76718A-835D-7B44-156D-26A0C58F6663}"/>
                  </a:ext>
                </a:extLst>
              </p:cNvPr>
              <p:cNvSpPr txBox="1">
                <a:spLocks noRot="1" noChangeAspect="1" noMove="1" noResize="1" noEditPoints="1" noAdjustHandles="1" noChangeArrowheads="1" noChangeShapeType="1" noTextEdit="1"/>
              </p:cNvSpPr>
              <p:nvPr/>
            </p:nvSpPr>
            <p:spPr>
              <a:xfrm>
                <a:off x="473518" y="2127697"/>
                <a:ext cx="6288832" cy="1389636"/>
              </a:xfrm>
              <a:prstGeom prst="rect">
                <a:avLst/>
              </a:prstGeom>
              <a:blipFill>
                <a:blip r:embed="rId3"/>
                <a:stretch>
                  <a:fillRect/>
                </a:stretch>
              </a:blipFill>
              <a:ln w="38100">
                <a:solidFill>
                  <a:schemeClr val="accent2"/>
                </a:solidFill>
              </a:ln>
            </p:spPr>
            <p:txBody>
              <a:bodyPr/>
              <a:lstStyle/>
              <a:p>
                <a:r>
                  <a:rPr lang="en-AU">
                    <a:noFill/>
                  </a:rPr>
                  <a:t> </a:t>
                </a:r>
              </a:p>
            </p:txBody>
          </p:sp>
        </mc:Fallback>
      </mc:AlternateContent>
      <p:pic>
        <p:nvPicPr>
          <p:cNvPr id="7" name="Picture 6" descr="page 2 of the HSC reference sheet to indicate where the derivative rule is located">
            <a:extLst>
              <a:ext uri="{FF2B5EF4-FFF2-40B4-BE49-F238E27FC236}">
                <a16:creationId xmlns:a16="http://schemas.microsoft.com/office/drawing/2014/main" id="{8D18F293-FE41-028E-16E4-708906903711}"/>
              </a:ext>
            </a:extLst>
          </p:cNvPr>
          <p:cNvPicPr>
            <a:picLocks noChangeAspect="1"/>
          </p:cNvPicPr>
          <p:nvPr/>
        </p:nvPicPr>
        <p:blipFill>
          <a:blip r:embed="rId4"/>
          <a:stretch>
            <a:fillRect/>
          </a:stretch>
        </p:blipFill>
        <p:spPr>
          <a:xfrm>
            <a:off x="7593837" y="360000"/>
            <a:ext cx="4238163" cy="6031743"/>
          </a:xfrm>
          <a:prstGeom prst="rect">
            <a:avLst/>
          </a:prstGeom>
        </p:spPr>
      </p:pic>
    </p:spTree>
    <p:extLst>
      <p:ext uri="{BB962C8B-B14F-4D97-AF65-F5344CB8AC3E}">
        <p14:creationId xmlns:p14="http://schemas.microsoft.com/office/powerpoint/2010/main" val="268815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94849-F09F-773D-92B9-9046E092C90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B7E789-A17D-0BB0-B3EC-E539149A46DA}"/>
              </a:ext>
            </a:extLst>
          </p:cNvPr>
          <p:cNvSpPr>
            <a:spLocks noGrp="1"/>
          </p:cNvSpPr>
          <p:nvPr>
            <p:ph type="title"/>
          </p:nvPr>
        </p:nvSpPr>
        <p:spPr/>
        <p:txBody>
          <a:bodyPr/>
          <a:lstStyle/>
          <a:p>
            <a:r>
              <a:rPr lang="en-AU" dirty="0"/>
              <a:t>Finding the derivative (1)</a:t>
            </a:r>
            <a:endParaRPr lang="en-AU" dirty="0">
              <a:latin typeface="+mj-lt"/>
            </a:endParaRPr>
          </a:p>
        </p:txBody>
      </p:sp>
      <p:sp>
        <p:nvSpPr>
          <p:cNvPr id="13" name="Text Placeholder 12">
            <a:extLst>
              <a:ext uri="{FF2B5EF4-FFF2-40B4-BE49-F238E27FC236}">
                <a16:creationId xmlns:a16="http://schemas.microsoft.com/office/drawing/2014/main" id="{616A78E3-CF5F-18CB-61C7-0FA7955A3D8A}"/>
              </a:ext>
            </a:extLst>
          </p:cNvPr>
          <p:cNvSpPr>
            <a:spLocks noGrp="1"/>
          </p:cNvSpPr>
          <p:nvPr>
            <p:ph type="body" sz="quarter" idx="18"/>
          </p:nvPr>
        </p:nvSpPr>
        <p:spPr>
          <a:xfrm>
            <a:off x="360000" y="982520"/>
            <a:ext cx="11483998" cy="356423"/>
          </a:xfrm>
        </p:spPr>
        <p:txBody>
          <a:bodyPr/>
          <a:lstStyle/>
          <a:p>
            <a:r>
              <a:rPr lang="en-AU"/>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2D8C0B28-DDD5-C059-EA6E-45C4F2B2F595}"/>
                  </a:ext>
                </a:extLst>
              </p:cNvPr>
              <p:cNvSpPr>
                <a:spLocks noGrp="1"/>
              </p:cNvSpPr>
              <p:nvPr>
                <p:ph type="body" sz="quarter" idx="17"/>
              </p:nvPr>
            </p:nvSpPr>
            <p:spPr>
              <a:xfrm>
                <a:off x="360000" y="1567086"/>
                <a:ext cx="5238695" cy="1013197"/>
              </a:xfrm>
            </p:spPr>
            <p:txBody>
              <a:bodyPr/>
              <a:lstStyle/>
              <a:p>
                <a:r>
                  <a:rPr lang="en-AU" sz="2400" dirty="0">
                    <a:latin typeface="+mn-lt"/>
                  </a:rPr>
                  <a:t>Find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𝑑𝑦</m:t>
                        </m:r>
                      </m:num>
                      <m:den>
                        <m:r>
                          <a:rPr lang="en-AU" sz="2400" b="0" i="1" smtClean="0">
                            <a:latin typeface="Cambria Math" panose="02040503050406030204" pitchFamily="18" charset="0"/>
                          </a:rPr>
                          <m:t>𝑑𝑥</m:t>
                        </m:r>
                      </m:den>
                    </m:f>
                  </m:oMath>
                </a14:m>
                <a:r>
                  <a:rPr lang="en-AU" sz="2400" dirty="0">
                    <a:latin typeface="+mn-lt"/>
                  </a:rPr>
                  <a:t> if </a:t>
                </a:r>
                <a14:m>
                  <m:oMath xmlns:m="http://schemas.openxmlformats.org/officeDocument/2006/math">
                    <m:r>
                      <a:rPr lang="en-AU" sz="2400" b="0" i="1" smtClean="0">
                        <a:latin typeface="Cambria Math" panose="02040503050406030204" pitchFamily="18" charset="0"/>
                      </a:rPr>
                      <m:t>𝑦</m:t>
                    </m:r>
                    <m:r>
                      <a:rPr lang="en-AU" sz="2400" b="0" i="1" smtClean="0">
                        <a:latin typeface="Cambria Math" panose="02040503050406030204" pitchFamily="18" charset="0"/>
                      </a:rPr>
                      <m:t>=</m:t>
                    </m:r>
                    <m:func>
                      <m:funcPr>
                        <m:ctrlPr>
                          <a:rPr lang="en-AU" sz="2400" b="0" i="1" smtClean="0">
                            <a:latin typeface="Cambria Math" panose="02040503050406030204" pitchFamily="18" charset="0"/>
                          </a:rPr>
                        </m:ctrlPr>
                      </m:funcPr>
                      <m:fName>
                        <m:sSub>
                          <m:sSubPr>
                            <m:ctrlPr>
                              <a:rPr lang="en-AU" sz="2400" b="0" i="1" smtClean="0">
                                <a:latin typeface="Cambria Math" panose="02040503050406030204" pitchFamily="18" charset="0"/>
                              </a:rPr>
                            </m:ctrlPr>
                          </m:sSubPr>
                          <m:e>
                            <m:r>
                              <m:rPr>
                                <m:sty m:val="p"/>
                              </m:rPr>
                              <a:rPr lang="en-AU" sz="2400" b="0" i="0" smtClean="0">
                                <a:latin typeface="Cambria Math" panose="02040503050406030204" pitchFamily="18" charset="0"/>
                              </a:rPr>
                              <m:t>log</m:t>
                            </m:r>
                          </m:e>
                          <m:sub>
                            <m:r>
                              <a:rPr lang="en-AU" sz="2400" b="0" i="1" smtClean="0">
                                <a:latin typeface="Cambria Math" panose="02040503050406030204" pitchFamily="18" charset="0"/>
                              </a:rPr>
                              <m:t>2</m:t>
                            </m:r>
                          </m:sub>
                        </m:sSub>
                      </m:fName>
                      <m:e>
                        <m:r>
                          <a:rPr lang="en-AU" sz="2400" b="0" i="1" smtClean="0">
                            <a:latin typeface="Cambria Math" panose="02040503050406030204" pitchFamily="18" charset="0"/>
                          </a:rPr>
                          <m:t>𝑥</m:t>
                        </m:r>
                      </m:e>
                    </m:func>
                  </m:oMath>
                </a14:m>
                <a:endParaRPr lang="en-AU" sz="2400" b="0" dirty="0">
                  <a:latin typeface="+mn-lt"/>
                </a:endParaRPr>
              </a:p>
              <a:p>
                <a:r>
                  <a:rPr lang="en-AU" sz="2400" dirty="0">
                    <a:latin typeface="+mn-lt"/>
                  </a:rPr>
                  <a:t>From the reference sheet:</a:t>
                </a:r>
                <a:endParaRPr lang="en-AU" sz="2400" b="0" dirty="0">
                  <a:latin typeface="+mn-lt"/>
                </a:endParaRPr>
              </a:p>
              <a:p>
                <a:endParaRPr lang="en-AU" dirty="0">
                  <a:latin typeface="+mn-lt"/>
                </a:endParaRPr>
              </a:p>
            </p:txBody>
          </p:sp>
        </mc:Choice>
        <mc:Fallback xmlns="">
          <p:sp>
            <p:nvSpPr>
              <p:cNvPr id="12" name="Text Placeholder 11">
                <a:extLst>
                  <a:ext uri="{FF2B5EF4-FFF2-40B4-BE49-F238E27FC236}">
                    <a16:creationId xmlns:a16="http://schemas.microsoft.com/office/drawing/2014/main" id="{2D8C0B28-DDD5-C059-EA6E-45C4F2B2F595}"/>
                  </a:ext>
                </a:extLst>
              </p:cNvPr>
              <p:cNvSpPr>
                <a:spLocks noGrp="1" noRot="1" noChangeAspect="1" noMove="1" noResize="1" noEditPoints="1" noAdjustHandles="1" noChangeArrowheads="1" noChangeShapeType="1" noTextEdit="1"/>
              </p:cNvSpPr>
              <p:nvPr>
                <p:ph type="body" sz="quarter" idx="17"/>
              </p:nvPr>
            </p:nvSpPr>
            <p:spPr>
              <a:xfrm>
                <a:off x="360000" y="1567086"/>
                <a:ext cx="5238695" cy="1013197"/>
              </a:xfrm>
              <a:blipFill>
                <a:blip r:embed="rId3"/>
                <a:stretch>
                  <a:fillRect l="-3492" b="-5963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D22D4D6-5021-7B71-B26E-1155EADAC6B4}"/>
                  </a:ext>
                </a:extLst>
              </p:cNvPr>
              <p:cNvSpPr txBox="1"/>
              <p:nvPr/>
            </p:nvSpPr>
            <p:spPr>
              <a:xfrm>
                <a:off x="360000" y="3036569"/>
                <a:ext cx="4035537" cy="1160337"/>
              </a:xfrm>
              <a:prstGeom prst="rect">
                <a:avLst/>
              </a:prstGeom>
              <a:solidFill>
                <a:schemeClr val="bg1"/>
              </a:solidFill>
              <a:ln w="38100">
                <a:solidFill>
                  <a:schemeClr val="accent2"/>
                </a:solidFill>
              </a:ln>
            </p:spPr>
            <p:txBody>
              <a:bodyPr wrap="square" lIns="0" tIns="0" rIns="0" bIns="0" rtlCol="0">
                <a:noAutofit/>
              </a:bodyPr>
              <a:lstStyle/>
              <a:p>
                <a:pPr algn="ctr">
                  <a:lnSpc>
                    <a:spcPct val="150000"/>
                  </a:lnSpc>
                </a:pPr>
                <a14:m>
                  <m:oMathPara xmlns:m="http://schemas.openxmlformats.org/officeDocument/2006/math">
                    <m:oMathParaPr>
                      <m:jc m:val="centerGroup"/>
                    </m:oMathParaPr>
                    <m:oMath xmlns:m="http://schemas.openxmlformats.org/officeDocument/2006/math">
                      <m:r>
                        <a:rPr lang="en-AU" i="1">
                          <a:latin typeface="Cambria Math" panose="02040503050406030204" pitchFamily="18" charset="0"/>
                        </a:rPr>
                        <m:t>𝑦</m:t>
                      </m:r>
                      <m:r>
                        <a:rPr lang="en-AU" i="1">
                          <a:latin typeface="Cambria Math" panose="02040503050406030204" pitchFamily="18" charset="0"/>
                        </a:rPr>
                        <m:t>=</m:t>
                      </m:r>
                      <m:func>
                        <m:funcPr>
                          <m:ctrlPr>
                            <a:rPr lang="en-AU" i="1">
                              <a:latin typeface="Cambria Math" panose="02040503050406030204" pitchFamily="18" charset="0"/>
                            </a:rPr>
                          </m:ctrlPr>
                        </m:funcPr>
                        <m:fName>
                          <m:sSub>
                            <m:sSubPr>
                              <m:ctrlPr>
                                <a:rPr lang="en-AU" i="1">
                                  <a:latin typeface="Cambria Math" panose="02040503050406030204" pitchFamily="18" charset="0"/>
                                </a:rPr>
                              </m:ctrlPr>
                            </m:sSubPr>
                            <m:e>
                              <m:r>
                                <m:rPr>
                                  <m:sty m:val="p"/>
                                </m:rPr>
                                <a:rPr lang="en-AU">
                                  <a:latin typeface="Cambria Math" panose="02040503050406030204" pitchFamily="18" charset="0"/>
                                </a:rPr>
                                <m:t>log</m:t>
                              </m:r>
                            </m:e>
                            <m:sub>
                              <m:r>
                                <a:rPr lang="en-AU" i="1">
                                  <a:latin typeface="Cambria Math" panose="02040503050406030204" pitchFamily="18" charset="0"/>
                                </a:rPr>
                                <m:t>𝑎</m:t>
                              </m:r>
                            </m:sub>
                          </m:sSub>
                        </m:fName>
                        <m:e>
                          <m:r>
                            <a:rPr lang="en-AU" i="1">
                              <a:latin typeface="Cambria Math" panose="02040503050406030204" pitchFamily="18" charset="0"/>
                            </a:rPr>
                            <m:t>𝑥</m:t>
                          </m:r>
                        </m:e>
                      </m:func>
                      <m:r>
                        <a:rPr lang="en-AU" i="1">
                          <a:latin typeface="Cambria Math" panose="02040503050406030204" pitchFamily="18" charset="0"/>
                        </a:rPr>
                        <m:t>           </m:t>
                      </m:r>
                      <m:f>
                        <m:fPr>
                          <m:ctrlPr>
                            <a:rPr lang="en-AU" i="1" dirty="0">
                              <a:latin typeface="Cambria Math" panose="02040503050406030204" pitchFamily="18" charset="0"/>
                            </a:rPr>
                          </m:ctrlPr>
                        </m:fPr>
                        <m:num>
                          <m:r>
                            <a:rPr lang="en-AU" i="1" dirty="0">
                              <a:latin typeface="Cambria Math" panose="02040503050406030204" pitchFamily="18" charset="0"/>
                            </a:rPr>
                            <m:t>𝑑𝑦</m:t>
                          </m:r>
                        </m:num>
                        <m:den>
                          <m:r>
                            <a:rPr lang="en-AU" i="1" dirty="0">
                              <a:latin typeface="Cambria Math" panose="02040503050406030204" pitchFamily="18" charset="0"/>
                            </a:rPr>
                            <m:t>𝑑𝑥</m:t>
                          </m:r>
                        </m:den>
                      </m:f>
                      <m:r>
                        <a:rPr lang="en-AU" i="1" dirty="0">
                          <a:latin typeface="Cambria Math" panose="02040503050406030204" pitchFamily="18" charset="0"/>
                        </a:rPr>
                        <m:t>=</m:t>
                      </m:r>
                      <m:f>
                        <m:fPr>
                          <m:ctrlPr>
                            <a:rPr lang="en-AU" i="1" dirty="0">
                              <a:latin typeface="Cambria Math" panose="02040503050406030204" pitchFamily="18" charset="0"/>
                            </a:rPr>
                          </m:ctrlPr>
                        </m:fPr>
                        <m:num>
                          <m:r>
                            <a:rPr lang="en-AU" i="1" dirty="0">
                              <a:latin typeface="Cambria Math" panose="02040503050406030204" pitchFamily="18" charset="0"/>
                            </a:rPr>
                            <m:t>1</m:t>
                          </m:r>
                        </m:num>
                        <m:den>
                          <m:r>
                            <a:rPr lang="en-AU" i="1" dirty="0">
                              <a:latin typeface="Cambria Math" panose="02040503050406030204" pitchFamily="18" charset="0"/>
                            </a:rPr>
                            <m:t>𝑥</m:t>
                          </m:r>
                          <m:func>
                            <m:funcPr>
                              <m:ctrlPr>
                                <a:rPr lang="en-AU" i="1" dirty="0">
                                  <a:latin typeface="Cambria Math" panose="02040503050406030204" pitchFamily="18" charset="0"/>
                                </a:rPr>
                              </m:ctrlPr>
                            </m:funcPr>
                            <m:fName>
                              <m:r>
                                <m:rPr>
                                  <m:sty m:val="p"/>
                                </m:rPr>
                                <a:rPr lang="en-AU" dirty="0">
                                  <a:latin typeface="Cambria Math" panose="02040503050406030204" pitchFamily="18" charset="0"/>
                                </a:rPr>
                                <m:t>ln</m:t>
                              </m:r>
                            </m:fName>
                            <m:e>
                              <m:r>
                                <a:rPr lang="en-AU" i="1" dirty="0">
                                  <a:latin typeface="Cambria Math" panose="02040503050406030204" pitchFamily="18" charset="0"/>
                                </a:rPr>
                                <m:t>𝑎</m:t>
                              </m:r>
                            </m:e>
                          </m:func>
                        </m:den>
                      </m:f>
                    </m:oMath>
                  </m:oMathPara>
                </a14:m>
                <a:endParaRPr lang="en-AU" i="1" dirty="0"/>
              </a:p>
              <a:p>
                <a:pPr algn="ctr">
                  <a:lnSpc>
                    <a:spcPct val="150000"/>
                  </a:lnSpc>
                </a:pPr>
                <a:endParaRPr lang="en-AU" sz="2800" i="1" dirty="0"/>
              </a:p>
              <a:p>
                <a:pPr algn="ctr">
                  <a:lnSpc>
                    <a:spcPct val="150000"/>
                  </a:lnSpc>
                </a:pPr>
                <a:endParaRPr lang="en-AU" sz="2800" i="1" dirty="0"/>
              </a:p>
            </p:txBody>
          </p:sp>
        </mc:Choice>
        <mc:Fallback xmlns="">
          <p:sp>
            <p:nvSpPr>
              <p:cNvPr id="6" name="TextBox 5">
                <a:extLst>
                  <a:ext uri="{FF2B5EF4-FFF2-40B4-BE49-F238E27FC236}">
                    <a16:creationId xmlns:a16="http://schemas.microsoft.com/office/drawing/2014/main" id="{8D22D4D6-5021-7B71-B26E-1155EADAC6B4}"/>
                  </a:ext>
                </a:extLst>
              </p:cNvPr>
              <p:cNvSpPr txBox="1">
                <a:spLocks noRot="1" noChangeAspect="1" noMove="1" noResize="1" noEditPoints="1" noAdjustHandles="1" noChangeArrowheads="1" noChangeShapeType="1" noTextEdit="1"/>
              </p:cNvSpPr>
              <p:nvPr/>
            </p:nvSpPr>
            <p:spPr>
              <a:xfrm>
                <a:off x="360000" y="3036569"/>
                <a:ext cx="4035537" cy="1160337"/>
              </a:xfrm>
              <a:prstGeom prst="rect">
                <a:avLst/>
              </a:prstGeom>
              <a:blipFill>
                <a:blip r:embed="rId6"/>
                <a:stretch>
                  <a:fillRect/>
                </a:stretch>
              </a:blipFill>
              <a:ln w="38100">
                <a:solidFill>
                  <a:schemeClr val="accent2"/>
                </a:solidFill>
              </a:ln>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9" name="Text Placeholder 11">
                <a:extLst>
                  <a:ext uri="{FF2B5EF4-FFF2-40B4-BE49-F238E27FC236}">
                    <a16:creationId xmlns:a16="http://schemas.microsoft.com/office/drawing/2014/main" id="{18FD1FF2-3134-D595-6C88-8A10DD0E28B0}"/>
                  </a:ext>
                </a:extLst>
              </p:cNvPr>
              <p:cNvSpPr txBox="1">
                <a:spLocks/>
              </p:cNvSpPr>
              <p:nvPr/>
            </p:nvSpPr>
            <p:spPr>
              <a:xfrm>
                <a:off x="360000" y="4447732"/>
                <a:ext cx="3237201" cy="142774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0"/>
                  </a:lnSpc>
                </a:pPr>
                <a14:m>
                  <m:oMathPara xmlns:m="http://schemas.openxmlformats.org/officeDocument/2006/math">
                    <m:oMathParaPr>
                      <m:jc m:val="left"/>
                    </m:oMathParaPr>
                    <m:oMath xmlns:m="http://schemas.openxmlformats.org/officeDocument/2006/math">
                      <m:r>
                        <a:rPr lang="en-AU" sz="2400" b="0" i="1" smtClean="0">
                          <a:latin typeface="Cambria Math" panose="02040503050406030204" pitchFamily="18" charset="0"/>
                        </a:rPr>
                        <m:t>∴</m:t>
                      </m:r>
                      <m:f>
                        <m:fPr>
                          <m:ctrlPr>
                            <a:rPr lang="en-AU" sz="2400" i="1" smtClean="0">
                              <a:latin typeface="Cambria Math" panose="02040503050406030204" pitchFamily="18" charset="0"/>
                            </a:rPr>
                          </m:ctrlPr>
                        </m:fPr>
                        <m:num>
                          <m:r>
                            <a:rPr lang="en-AU" sz="2400" i="1">
                              <a:latin typeface="Cambria Math" panose="02040503050406030204" pitchFamily="18" charset="0"/>
                            </a:rPr>
                            <m:t>𝑑𝑦</m:t>
                          </m:r>
                        </m:num>
                        <m:den>
                          <m:r>
                            <a:rPr lang="en-AU" sz="2400" i="1">
                              <a:latin typeface="Cambria Math" panose="02040503050406030204" pitchFamily="18" charset="0"/>
                            </a:rPr>
                            <m:t>𝑑𝑥</m:t>
                          </m:r>
                        </m:den>
                      </m:f>
                      <m:r>
                        <m:rPr>
                          <m:aln/>
                        </m:rPr>
                        <a:rPr lang="en-AU" sz="2400" i="1">
                          <a:latin typeface="Cambria Math" panose="02040503050406030204" pitchFamily="18" charset="0"/>
                        </a:rPr>
                        <m:t>=</m:t>
                      </m:r>
                      <m:f>
                        <m:fPr>
                          <m:ctrlPr>
                            <a:rPr lang="en-AU" sz="2400" i="1">
                              <a:latin typeface="Cambria Math" panose="02040503050406030204" pitchFamily="18" charset="0"/>
                            </a:rPr>
                          </m:ctrlPr>
                        </m:fPr>
                        <m:num>
                          <m:r>
                            <a:rPr lang="en-AU" sz="2400" i="1">
                              <a:latin typeface="Cambria Math" panose="02040503050406030204" pitchFamily="18" charset="0"/>
                            </a:rPr>
                            <m:t>1</m:t>
                          </m:r>
                        </m:num>
                        <m:den>
                          <m:r>
                            <a:rPr lang="en-AU" sz="2400" i="1">
                              <a:latin typeface="Cambria Math" panose="02040503050406030204" pitchFamily="18" charset="0"/>
                            </a:rPr>
                            <m:t>𝑥</m:t>
                          </m:r>
                          <m:func>
                            <m:funcPr>
                              <m:ctrlPr>
                                <a:rPr lang="en-AU" sz="2400" i="1">
                                  <a:latin typeface="Cambria Math" panose="02040503050406030204" pitchFamily="18" charset="0"/>
                                </a:rPr>
                              </m:ctrlPr>
                            </m:funcPr>
                            <m:fName>
                              <m:r>
                                <m:rPr>
                                  <m:sty m:val="p"/>
                                </m:rPr>
                                <a:rPr lang="en-AU" sz="2400">
                                  <a:latin typeface="Cambria Math" panose="02040503050406030204" pitchFamily="18" charset="0"/>
                                </a:rPr>
                                <m:t>ln</m:t>
                              </m:r>
                            </m:fName>
                            <m:e>
                              <m:r>
                                <a:rPr lang="en-AU" sz="2400" i="1">
                                  <a:latin typeface="Cambria Math" panose="02040503050406030204" pitchFamily="18" charset="0"/>
                                </a:rPr>
                                <m:t>2</m:t>
                              </m:r>
                            </m:e>
                          </m:func>
                        </m:den>
                      </m:f>
                    </m:oMath>
                  </m:oMathPara>
                </a14:m>
                <a:br>
                  <a:rPr lang="en-AU" sz="2400" b="0" i="1" dirty="0">
                    <a:latin typeface="Cambria Math" panose="02040503050406030204" pitchFamily="18" charset="0"/>
                    <a:ea typeface="Cambria Math" panose="02040503050406030204" pitchFamily="18" charset="0"/>
                  </a:rPr>
                </a:br>
                <a:endParaRPr lang="en-AU" sz="2400" dirty="0">
                  <a:latin typeface="+mn-lt"/>
                </a:endParaRPr>
              </a:p>
            </p:txBody>
          </p:sp>
        </mc:Choice>
        <mc:Fallback xmlns="">
          <p:sp>
            <p:nvSpPr>
              <p:cNvPr id="9" name="Text Placeholder 11">
                <a:extLst>
                  <a:ext uri="{FF2B5EF4-FFF2-40B4-BE49-F238E27FC236}">
                    <a16:creationId xmlns:a16="http://schemas.microsoft.com/office/drawing/2014/main" id="{18FD1FF2-3134-D595-6C88-8A10DD0E28B0}"/>
                  </a:ext>
                </a:extLst>
              </p:cNvPr>
              <p:cNvSpPr txBox="1">
                <a:spLocks noRot="1" noChangeAspect="1" noMove="1" noResize="1" noEditPoints="1" noAdjustHandles="1" noChangeArrowheads="1" noChangeShapeType="1" noTextEdit="1"/>
              </p:cNvSpPr>
              <p:nvPr/>
            </p:nvSpPr>
            <p:spPr>
              <a:xfrm>
                <a:off x="360000" y="4447732"/>
                <a:ext cx="3237201" cy="1427748"/>
              </a:xfrm>
              <a:prstGeom prst="rect">
                <a:avLst/>
              </a:prstGeom>
              <a:blipFill>
                <a:blip r:embed="rId4"/>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Speech Bubble: Rectangle with Corners Rounded 4">
                <a:extLst>
                  <a:ext uri="{FF2B5EF4-FFF2-40B4-BE49-F238E27FC236}">
                    <a16:creationId xmlns:a16="http://schemas.microsoft.com/office/drawing/2014/main" id="{481F506C-7D23-7953-C738-1C0CE39A236E}"/>
                  </a:ext>
                </a:extLst>
              </p:cNvPr>
              <p:cNvSpPr/>
              <p:nvPr/>
            </p:nvSpPr>
            <p:spPr>
              <a:xfrm>
                <a:off x="5598695" y="1710410"/>
                <a:ext cx="4812631" cy="2321949"/>
              </a:xfrm>
              <a:prstGeom prst="wedgeRoundRectCallout">
                <a:avLst>
                  <a:gd name="adj1" fmla="val -99210"/>
                  <a:gd name="adj2" fmla="val -3385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spcAft>
                    <a:spcPts val="1200"/>
                  </a:spcAft>
                </a:pPr>
                <a:r>
                  <a:rPr lang="en-AU" sz="2000" dirty="0"/>
                  <a:t>What would it look like if we were to </a:t>
                </a:r>
                <a:r>
                  <a:rPr lang="en-AU" sz="2000" dirty="0">
                    <a:solidFill>
                      <a:schemeClr val="bg1"/>
                    </a:solidFill>
                  </a:rPr>
                  <a:t>use the change of base rule to rewrite </a:t>
                </a:r>
                <a14:m>
                  <m:oMath xmlns:m="http://schemas.openxmlformats.org/officeDocument/2006/math">
                    <m:func>
                      <m:funcPr>
                        <m:ctrlPr>
                          <a:rPr lang="en-AU" sz="2000" i="1">
                            <a:latin typeface="Cambria Math" panose="02040503050406030204" pitchFamily="18" charset="0"/>
                          </a:rPr>
                        </m:ctrlPr>
                      </m:funcPr>
                      <m:fName>
                        <m:sSub>
                          <m:sSubPr>
                            <m:ctrlPr>
                              <a:rPr lang="en-AU" sz="2000" i="1">
                                <a:latin typeface="Cambria Math" panose="02040503050406030204" pitchFamily="18" charset="0"/>
                              </a:rPr>
                            </m:ctrlPr>
                          </m:sSubPr>
                          <m:e>
                            <m:r>
                              <m:rPr>
                                <m:sty m:val="p"/>
                              </m:rPr>
                              <a:rPr lang="en-AU" sz="2000">
                                <a:latin typeface="Cambria Math" panose="02040503050406030204" pitchFamily="18" charset="0"/>
                              </a:rPr>
                              <m:t>log</m:t>
                            </m:r>
                          </m:e>
                          <m:sub>
                            <m:r>
                              <a:rPr lang="en-AU" sz="2000" i="1">
                                <a:latin typeface="Cambria Math" panose="02040503050406030204" pitchFamily="18" charset="0"/>
                              </a:rPr>
                              <m:t>2</m:t>
                            </m:r>
                          </m:sub>
                        </m:sSub>
                      </m:fName>
                      <m:e>
                        <m:r>
                          <a:rPr lang="en-AU" sz="2000" i="1">
                            <a:latin typeface="Cambria Math" panose="02040503050406030204" pitchFamily="18" charset="0"/>
                          </a:rPr>
                          <m:t>𝑥</m:t>
                        </m:r>
                      </m:e>
                    </m:func>
                  </m:oMath>
                </a14:m>
                <a:r>
                  <a:rPr lang="en-AU" sz="2000" dirty="0">
                    <a:solidFill>
                      <a:schemeClr val="bg1"/>
                    </a:solidFill>
                  </a:rPr>
                  <a:t> in terms of natural logarithms before differentiating? </a:t>
                </a:r>
                <a:endParaRPr lang="en-AU" sz="2000" dirty="0"/>
              </a:p>
            </p:txBody>
          </p:sp>
        </mc:Choice>
        <mc:Fallback xmlns="">
          <p:sp>
            <p:nvSpPr>
              <p:cNvPr id="5" name="Speech Bubble: Rectangle with Corners Rounded 4">
                <a:extLst>
                  <a:ext uri="{FF2B5EF4-FFF2-40B4-BE49-F238E27FC236}">
                    <a16:creationId xmlns:a16="http://schemas.microsoft.com/office/drawing/2014/main" id="{481F506C-7D23-7953-C738-1C0CE39A236E}"/>
                  </a:ext>
                </a:extLst>
              </p:cNvPr>
              <p:cNvSpPr>
                <a:spLocks noRot="1" noChangeAspect="1" noMove="1" noResize="1" noEditPoints="1" noAdjustHandles="1" noChangeArrowheads="1" noChangeShapeType="1" noTextEdit="1"/>
              </p:cNvSpPr>
              <p:nvPr/>
            </p:nvSpPr>
            <p:spPr>
              <a:xfrm>
                <a:off x="5598695" y="1710410"/>
                <a:ext cx="4812631" cy="2321949"/>
              </a:xfrm>
              <a:prstGeom prst="wedgeRoundRectCallout">
                <a:avLst>
                  <a:gd name="adj1" fmla="val -99210"/>
                  <a:gd name="adj2" fmla="val -33859"/>
                  <a:gd name="adj3" fmla="val 16667"/>
                </a:avLst>
              </a:prstGeom>
              <a:blipFill>
                <a:blip r:embed="rId7"/>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AEB92724-D356-B4A1-FCA8-0AAA9FE1C364}"/>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87208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E080995292A458D08911AB2F9EE60" ma:contentTypeVersion="14" ma:contentTypeDescription="Create a new document." ma:contentTypeScope="" ma:versionID="975ddda72fd53fa907a1850f0c62e65e">
  <xsd:schema xmlns:xsd="http://www.w3.org/2001/XMLSchema" xmlns:xs="http://www.w3.org/2001/XMLSchema" xmlns:p="http://schemas.microsoft.com/office/2006/metadata/properties" xmlns:ns2="0d94be99-a0f6-44e7-93d1-7f56be2e14d5" xmlns:ns3="8c6f0761-0ef4-4d3b-8fe8-3b60dff82ea3" targetNamespace="http://schemas.microsoft.com/office/2006/metadata/properties" ma:root="true" ma:fieldsID="3124d994bfd16314df04b4bffaff3696" ns2:_="" ns3:_="">
    <xsd:import namespace="0d94be99-a0f6-44e7-93d1-7f56be2e14d5"/>
    <xsd:import namespace="8c6f0761-0ef4-4d3b-8fe8-3b60dff82ea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BillingMetadata"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94be99-a0f6-44e7-93d1-7f56be2e14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6f0761-0ef4-4d3b-8fe8-3b60dff82ea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ac47464-5fdf-40a8-8052-50f181b1a3f2}" ma:internalName="TaxCatchAll" ma:showField="CatchAllData" ma:web="8c6f0761-0ef4-4d3b-8fe8-3b60dff82e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d94be99-a0f6-44e7-93d1-7f56be2e14d5">
      <Terms xmlns="http://schemas.microsoft.com/office/infopath/2007/PartnerControls"/>
    </lcf76f155ced4ddcb4097134ff3c332f>
    <TaxCatchAll xmlns="8c6f0761-0ef4-4d3b-8fe8-3b60dff82ea3" xsi:nil="true"/>
  </documentManagement>
</p:properties>
</file>

<file path=customXml/itemProps1.xml><?xml version="1.0" encoding="utf-8"?>
<ds:datastoreItem xmlns:ds="http://schemas.openxmlformats.org/officeDocument/2006/customXml" ds:itemID="{CD719C2F-8A24-445C-895E-1150D06F3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94be99-a0f6-44e7-93d1-7f56be2e14d5"/>
    <ds:schemaRef ds:uri="8c6f0761-0ef4-4d3b-8fe8-3b60dff82e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B7CBF1-7FEB-4560-B327-4B05F46F177C}">
  <ds:schemaRefs>
    <ds:schemaRef ds:uri="http://schemas.microsoft.com/sharepoint/v3/contenttype/forms"/>
  </ds:schemaRefs>
</ds:datastoreItem>
</file>

<file path=customXml/itemProps3.xml><?xml version="1.0" encoding="utf-8"?>
<ds:datastoreItem xmlns:ds="http://schemas.openxmlformats.org/officeDocument/2006/customXml" ds:itemID="{A0A7065E-1EF3-43C0-A0FD-B27476629280}">
  <ds:schemaRefs>
    <ds:schemaRef ds:uri="8c6f0761-0ef4-4d3b-8fe8-3b60dff82ea3"/>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0d94be99-a0f6-44e7-93d1-7f56be2e14d5"/>
    <ds:schemaRef ds:uri="http://www.w3.org/XML/1998/namespace"/>
    <ds:schemaRef ds:uri="http://purl.org/dc/dcmitype/"/>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1</TotalTime>
  <Words>836</Words>
  <Application>Microsoft Office PowerPoint</Application>
  <PresentationFormat>Widescreen</PresentationFormat>
  <Paragraphs>81</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Cambria Math</vt:lpstr>
      <vt:lpstr>Times New Roman</vt:lpstr>
      <vt:lpstr>Public Sans</vt:lpstr>
      <vt:lpstr>NSWG Corporate</vt:lpstr>
      <vt:lpstr>Differentiating logarithmic functions</vt:lpstr>
      <vt:lpstr>Learning intention and success criteria</vt:lpstr>
      <vt:lpstr>Activating prior knowledge</vt:lpstr>
      <vt:lpstr>Change of base rule</vt:lpstr>
      <vt:lpstr>Connecting learning</vt:lpstr>
      <vt:lpstr>Differentiate y=log_a⁡x</vt:lpstr>
      <vt:lpstr>Releasing responsibility</vt:lpstr>
      <vt:lpstr>Reference sheet</vt:lpstr>
      <vt:lpstr>Finding the derivative (1)</vt:lpstr>
      <vt:lpstr>Finding the derivative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lesson 8 – Differentiating logarithmic functions – Slide deck</dc:title>
  <dc:creator>NSW Department of Education</dc:creator>
  <dcterms:created xsi:type="dcterms:W3CDTF">2026-05-25T21:24:50Z</dcterms:created>
  <dcterms:modified xsi:type="dcterms:W3CDTF">2026-06-17T00:24:44Z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0x010100655E080995292A458D08911AB2F9EE60</vt:lpwstr>
  </property>
</Properties>
</file>