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8"/>
  </p:notesMasterIdLst>
  <p:handoutMasterIdLst>
    <p:handoutMasterId r:id="rId39"/>
  </p:handoutMasterIdLst>
  <p:sldIdLst>
    <p:sldId id="26505" r:id="rId5"/>
    <p:sldId id="26383" r:id="rId6"/>
    <p:sldId id="271" r:id="rId7"/>
    <p:sldId id="26557" r:id="rId8"/>
    <p:sldId id="26556" r:id="rId9"/>
    <p:sldId id="26506" r:id="rId10"/>
    <p:sldId id="26509" r:id="rId11"/>
    <p:sldId id="26510" r:id="rId12"/>
    <p:sldId id="26508" r:id="rId13"/>
    <p:sldId id="26512" r:id="rId14"/>
    <p:sldId id="26545" r:id="rId15"/>
    <p:sldId id="26555" r:id="rId16"/>
    <p:sldId id="26578" r:id="rId17"/>
    <p:sldId id="26511" r:id="rId18"/>
    <p:sldId id="26579" r:id="rId19"/>
    <p:sldId id="26543" r:id="rId20"/>
    <p:sldId id="26547" r:id="rId21"/>
    <p:sldId id="26560" r:id="rId22"/>
    <p:sldId id="26559" r:id="rId23"/>
    <p:sldId id="26580" r:id="rId24"/>
    <p:sldId id="26581" r:id="rId25"/>
    <p:sldId id="26553" r:id="rId26"/>
    <p:sldId id="26584" r:id="rId27"/>
    <p:sldId id="26549" r:id="rId28"/>
    <p:sldId id="26507" r:id="rId29"/>
    <p:sldId id="26513" r:id="rId30"/>
    <p:sldId id="26561" r:id="rId31"/>
    <p:sldId id="26562" r:id="rId32"/>
    <p:sldId id="26566" r:id="rId33"/>
    <p:sldId id="26568" r:id="rId34"/>
    <p:sldId id="26569" r:id="rId35"/>
    <p:sldId id="26587" r:id="rId36"/>
    <p:sldId id="361" r:id="rId37"/>
  </p:sldIdLst>
  <p:sldSz cx="12192000" cy="6858000"/>
  <p:notesSz cx="6858000" cy="9144000"/>
  <p:embeddedFontLst>
    <p:embeddedFont>
      <p:font typeface="Cambria Math" panose="02040503050406030204" pitchFamily="18" charset="0"/>
      <p:regular r:id="rId40"/>
    </p:embeddedFont>
    <p:embeddedFont>
      <p:font typeface="Montserrat" panose="00000500000000000000" pitchFamily="2" charset="0"/>
      <p:regular r:id="rId41"/>
      <p:bold r:id="rId42"/>
      <p:italic r:id="rId43"/>
      <p:boldItalic r:id="rId44"/>
    </p:embeddedFont>
    <p:embeddedFont>
      <p:font typeface="Public Sans" pitchFamily="2" charset="0"/>
      <p:regular r:id="rId45"/>
      <p:bold r:id="rId46"/>
      <p:italic r:id="rId47"/>
      <p:boldItalic r:id="rId4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ldId id="26505"/>
            <p14:sldId id="26383"/>
            <p14:sldId id="271"/>
            <p14:sldId id="26557"/>
            <p14:sldId id="26556"/>
            <p14:sldId id="26506"/>
            <p14:sldId id="26509"/>
            <p14:sldId id="26510"/>
            <p14:sldId id="26508"/>
            <p14:sldId id="26512"/>
            <p14:sldId id="26545"/>
            <p14:sldId id="26555"/>
            <p14:sldId id="26578"/>
            <p14:sldId id="26511"/>
            <p14:sldId id="26579"/>
            <p14:sldId id="26543"/>
            <p14:sldId id="26547"/>
            <p14:sldId id="26560"/>
            <p14:sldId id="26559"/>
            <p14:sldId id="26580"/>
            <p14:sldId id="26581"/>
            <p14:sldId id="26553"/>
            <p14:sldId id="26584"/>
            <p14:sldId id="26549"/>
            <p14:sldId id="26507"/>
            <p14:sldId id="26513"/>
            <p14:sldId id="26561"/>
            <p14:sldId id="26562"/>
            <p14:sldId id="26566"/>
            <p14:sldId id="26568"/>
            <p14:sldId id="26569"/>
            <p14:sldId id="26587"/>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E5EA3546-B8E5-812D-344A-A67488D4DAF5}" name="NSW Department of Education" initials="DoE" userId="NSW Department of Education" providerId="None"/>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F6A5708F-C57C-9878-4BD1-7490923A900F}" name="Colleen Worton" initials="CW" userId="S::colleen.worton1@det.nsw.edu.au::a6748734-c10b-4b5d-9295-d5dfe3f3f624" providerId="AD"/>
  <p188:author id="{6E080EEF-0EBB-D685-7180-678E6C5EBB16}" name="Kath Puxty" initials="KP" userId="S::Kathryn.Puxty@det.nsw.edu.au::44b762ba-caa0-4c18-8de4-12a820b448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5" autoAdjust="0"/>
    <p:restoredTop sz="86366" autoAdjust="0"/>
  </p:normalViewPr>
  <p:slideViewPr>
    <p:cSldViewPr snapToGrid="0">
      <p:cViewPr varScale="1">
        <p:scale>
          <a:sx n="107" d="100"/>
          <a:sy n="107" d="100"/>
        </p:scale>
        <p:origin x="294" y="10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32C91-F3DA-B224-913D-A844CCAE0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F8532-DAAE-07D7-8681-28166DD9A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85CA8-E72A-6AB1-864A-807CBBE85F0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AE16F6-1F78-FF0B-5CC7-314BC66C1DC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98552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BE32E-496B-EC11-DD14-A80E789D2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2BD0B-4F09-05A6-DA9B-56471035A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1B29A-F6FB-DEA2-1EDB-860D0B36E4E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9C1F99A-58D4-2DD4-96B4-16296AC8F6A5}"/>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21407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96431-97CF-E527-8258-1902B90A8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4BCA9-F110-E2AE-B655-76F3E5744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0999A-0E13-B8A2-D41A-C3B30A593F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B94928F-836A-A3C0-35B4-3C4647486882}"/>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8106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8B9E1-37AB-2D59-9EB1-9DBE458C7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99081-C767-FC20-DC44-4D7CDC6D2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3DA7D-B9A1-120A-3C95-125EBEA4F1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292509-35F9-6420-FEEA-C2C03CF0CB93}"/>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4281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48F2-AB66-B01F-5125-F9428966A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36281-7DC7-CE08-0880-19034136C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07486-E3DD-7713-643C-289CB9330E0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D0C987B-695A-3D17-952B-3330A0653CBC}"/>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03977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57C7-E001-F3C5-CAE4-88966010C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50B6D-AD89-3698-B70C-520AB0D66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44A53-EC73-17E5-564F-CA022C603C2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5083555-F010-B63C-7183-E6A88B36C312}"/>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2262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B4B97-90C8-5D44-E951-985B2C1F1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CFAA6-B04B-7DD9-8DFE-B8C49E2DD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C65EA-C2ED-37E9-0E33-9524C474396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3435444-45B9-8820-7058-428C113C727F}"/>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78100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69F1C-ABB4-7861-05B4-1B2EE2A3A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FD185-4E29-0D0B-D3F8-0A23ADAED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B24B6-232D-15E6-FC49-B747CF7D19D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E73760-4836-C772-6691-E493881CCD9A}"/>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72448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3393-40BD-7B8C-0CC9-08022FFAF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A64C7-FB53-5891-6FDC-F2D6E67B7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28C81-4CD1-B214-8BEC-C599AEA9C7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7F17CF7-2CE9-DF80-2849-0E03388A140B}"/>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1208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D5FF-A586-712F-964E-DE05401F1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CBEB1-FC4E-2C7B-4121-628EF57D5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94FF0-B96A-BD0F-8724-95DED7D3B00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07C60F9-954B-47C2-C43C-78301CA459F0}"/>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53385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4BB6-C1BE-E2A1-970B-C6996C5BA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B19D-D076-AFDA-9B83-49AACB82F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C12A6-C0D2-C961-A576-06D960CDDA9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6D94-51D1-4FE0-9C94-3D0F813017A7}"/>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96779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861A-E97B-58A3-925C-047929042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9BC29-FB25-A0E2-5FEB-8329A7803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8D828-B7A6-F62F-7633-BBD801C5862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66756BC-21D5-8AAD-1FAE-3F5BEF2D0612}"/>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69342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03F8-2266-7422-E07D-5B08C93E6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64B97-0256-8CB2-2D23-46F880068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8E78C-E3A4-ECFD-1F62-53ECFBECD8E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EA558EC-8BF8-D627-DBB0-84716E8B63DC}"/>
              </a:ext>
            </a:extLst>
          </p:cNvPr>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44697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7A2FD-C1C5-ECD1-2B09-5A69D5904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D8A17-E6C3-9541-ACF4-3352B73EE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4B36E-0B92-28F6-B464-717F052E0F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B7B8A1-FACB-1B10-8C09-BC19C4ABFE47}"/>
              </a:ext>
            </a:extLst>
          </p:cNvPr>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334342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3B46A-D656-94B3-AA3E-CAE690E00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79308-D6B6-ED0D-0057-E178F5880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246E5-0F4A-9362-1BCA-4F383D0522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7981A10-FD44-95E1-0A77-46B6E7DF3982}"/>
              </a:ext>
            </a:extLst>
          </p:cNvPr>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44220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954D6-55E4-F31D-EF8B-1996C6875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D6B5F-8FBA-05D8-5719-DDE32CA1E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276698-1B6B-6E8A-427E-99B4406F647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AA7ADB-BEC3-C515-70D0-21CAEDBC95A1}"/>
              </a:ext>
            </a:extLst>
          </p:cNvPr>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2066908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18C0C-3D2C-C23C-3920-9BCD743E5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3566B-36D0-9273-033A-E67F04547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AAEB7-17D7-0939-24DB-5E57229550C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CA5CDE4-7939-D080-BF32-5C86D056250E}"/>
              </a:ext>
            </a:extLst>
          </p:cNvPr>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1245018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3E97D-C655-BD2A-EECD-0E7C5BABE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CC5C4-9091-EBE7-FE3F-38F0C87F6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125A4-D9D5-2126-F9A5-23DF6E4D2D1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99D03FF-AD4B-E0B9-3424-1AC0D8800E83}"/>
              </a:ext>
            </a:extLst>
          </p:cNvPr>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17824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EFA9-DBA9-8E62-5E53-6BE032EB3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645D2-BED7-4A21-BB0E-7B3B17B0B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A9A34-41A7-372B-B764-ED54DF4BC8B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15F78F-12C1-A41B-6CAA-387AA4EF3983}"/>
              </a:ext>
            </a:extLst>
          </p:cNvPr>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218667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B8586-84B4-80FB-D050-BD1F82435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8B2A8-58D4-AD02-E496-45F5D28A3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2B911-C639-9CA2-7C61-30B12FAE899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78CDB88-7F57-3974-A87E-4C3C8ABC9974}"/>
              </a:ext>
            </a:extLst>
          </p:cNvPr>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417346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448A-47A0-94E5-CC27-C4CE7ABCA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7E1F3-C789-EB67-2173-E0812EB60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C8F11-52ED-431D-809E-2579CD6FCE9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40B8B57-C83B-0B8A-DE37-079618EC6500}"/>
              </a:ext>
            </a:extLst>
          </p:cNvPr>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3434498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7F735-3D44-7910-B4AD-665B2FA61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DC452-F5B2-6EF9-4C38-C23605A85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88F85-50C6-7C35-C95F-D794950F856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29F27B5-F291-C3DF-33E6-51DDDC450076}"/>
              </a:ext>
            </a:extLst>
          </p:cNvPr>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1659489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8090-B31E-81BF-3AC8-47BD51A27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241C2-BE3E-E4B2-DB23-3188141E5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CCC53-AD60-69CC-67DE-E9288415D43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D80BB0-7FF3-0C41-344B-6CD0441735F9}"/>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9751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B9F2-8592-80AB-CEAA-E368A1934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4F87F-E70E-4909-BCF4-71D6E4F4E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857C4-4782-7F10-F184-3B52B4DD97B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C372908-0C97-BD3C-029A-60FF8FECDA8A}"/>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8666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5BEB-C072-38CA-7DE2-D8B4FF061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632CF-9623-BAF3-D07D-FE17E9FBD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80C76-0147-A266-9C69-C6EA3DC5946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316CB89-CB2A-1382-D57A-735332AA6EA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61539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0661A-DA98-3108-94B6-201A4DAB2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F54E6-3928-430A-617C-1196EC2B6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3F132-CBBE-D084-07D9-A6CF83687F3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9CBD91C-E0F9-5078-EDB4-4906B05C4579}"/>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66551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509DB-896F-E286-76EA-974FBD775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C6013-72C8-45BB-DF7C-6556254E6F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E77A8-3197-4E88-AEE8-E504D544A24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728717A-2484-F93B-9A17-E961892F945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78690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7F484-F7E2-47B3-21F4-C5C534911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B5040-5703-4BF4-673C-CA11BED4B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782B5-F707-5A4E-DBD9-6A83B17EED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92BEC92-076D-463C-DDE7-7BC2A609069A}"/>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84530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1192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57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04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308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5" r:id="rId4"/>
    <p:sldLayoutId id="2147483766" r:id="rId5"/>
    <p:sldLayoutId id="2147483767" r:id="rId6"/>
    <p:sldLayoutId id="214748376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40.png"/><Relationship Id="rId7" Type="http://schemas.openxmlformats.org/officeDocument/2006/relationships/image" Target="../media/image22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3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Conditional probability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Probability and data</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Term 1</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5C46-4E7E-0929-930B-F97ED4335D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FB82C8-FC28-E959-9EC0-9741A20103C3}"/>
              </a:ext>
            </a:extLst>
          </p:cNvPr>
          <p:cNvSpPr>
            <a:spLocks noGrp="1"/>
          </p:cNvSpPr>
          <p:nvPr>
            <p:ph type="title"/>
          </p:nvPr>
        </p:nvSpPr>
        <p:spPr/>
        <p:txBody>
          <a:bodyPr/>
          <a:lstStyle/>
          <a:p>
            <a:r>
              <a:rPr lang="en-AU" dirty="0">
                <a:latin typeface="+mj-lt"/>
              </a:rPr>
              <a:t>Venn diagram</a:t>
            </a:r>
          </a:p>
        </p:txBody>
      </p:sp>
      <p:sp>
        <p:nvSpPr>
          <p:cNvPr id="13" name="Text Placeholder 12">
            <a:extLst>
              <a:ext uri="{FF2B5EF4-FFF2-40B4-BE49-F238E27FC236}">
                <a16:creationId xmlns:a16="http://schemas.microsoft.com/office/drawing/2014/main" id="{C543642F-D353-8660-33AB-829B5AFA1341}"/>
              </a:ext>
            </a:extLst>
          </p:cNvPr>
          <p:cNvSpPr>
            <a:spLocks noGrp="1"/>
          </p:cNvSpPr>
          <p:nvPr>
            <p:ph type="body" sz="quarter" idx="18"/>
          </p:nvPr>
        </p:nvSpPr>
        <p:spPr>
          <a:xfrm>
            <a:off x="360000" y="982520"/>
            <a:ext cx="11483998" cy="356423"/>
          </a:xfrm>
        </p:spPr>
        <p:txBody>
          <a:bodyPr/>
          <a:lstStyle/>
          <a:p>
            <a:r>
              <a:rPr lang="en-AU" dirty="0">
                <a:latin typeface="+mj-lt"/>
              </a:rPr>
              <a:t>Alex’s allergy test data</a:t>
            </a:r>
          </a:p>
        </p:txBody>
      </p:sp>
      <p:grpSp>
        <p:nvGrpSpPr>
          <p:cNvPr id="2" name="Group 1" descr="Venn diagram showing two circles. One circle represents allergic and has the value 2 inside. The second circle represents positive test and has the value 50 inside. The overlapping section of the circles has the value 18 insides. Outside the circles, there is the value 930. ">
            <a:extLst>
              <a:ext uri="{FF2B5EF4-FFF2-40B4-BE49-F238E27FC236}">
                <a16:creationId xmlns:a16="http://schemas.microsoft.com/office/drawing/2014/main" id="{5C5B3ECB-243E-8A79-4B18-B2382660A6CE}"/>
              </a:ext>
            </a:extLst>
          </p:cNvPr>
          <p:cNvGrpSpPr/>
          <p:nvPr/>
        </p:nvGrpSpPr>
        <p:grpSpPr>
          <a:xfrm>
            <a:off x="2232329" y="1935479"/>
            <a:ext cx="7727343" cy="4039620"/>
            <a:chOff x="667820" y="905601"/>
            <a:chExt cx="10674850" cy="5690408"/>
          </a:xfrm>
        </p:grpSpPr>
        <p:sp>
          <p:nvSpPr>
            <p:cNvPr id="5" name="Google Shape;83;p15">
              <a:extLst>
                <a:ext uri="{FF2B5EF4-FFF2-40B4-BE49-F238E27FC236}">
                  <a16:creationId xmlns:a16="http://schemas.microsoft.com/office/drawing/2014/main" id="{E99720FF-375C-6C6A-D8C0-2BDD7DF40D70}"/>
                </a:ext>
              </a:extLst>
            </p:cNvPr>
            <p:cNvSpPr txBox="1"/>
            <p:nvPr/>
          </p:nvSpPr>
          <p:spPr>
            <a:xfrm>
              <a:off x="3543564" y="3452464"/>
              <a:ext cx="1175016" cy="750735"/>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2800" kern="0" dirty="0">
                  <a:solidFill>
                    <a:srgbClr val="000000"/>
                  </a:solidFill>
                  <a:ea typeface="Montserrat"/>
                  <a:cs typeface="Arial" panose="020B0604020202020204" pitchFamily="34" charset="0"/>
                  <a:sym typeface="Montserrat"/>
                </a:rPr>
                <a:t> 2</a:t>
              </a:r>
              <a:endParaRPr sz="2800" kern="0" dirty="0">
                <a:solidFill>
                  <a:srgbClr val="000000"/>
                </a:solidFill>
                <a:ea typeface="Montserrat"/>
                <a:cs typeface="Arial" panose="020B0604020202020204" pitchFamily="34" charset="0"/>
                <a:sym typeface="Montserrat"/>
              </a:endParaRPr>
            </a:p>
          </p:txBody>
        </p:sp>
        <p:sp>
          <p:nvSpPr>
            <p:cNvPr id="6" name="Google Shape;85;p15">
              <a:extLst>
                <a:ext uri="{FF2B5EF4-FFF2-40B4-BE49-F238E27FC236}">
                  <a16:creationId xmlns:a16="http://schemas.microsoft.com/office/drawing/2014/main" id="{B0FE66B2-34BF-97CA-1D02-029B9B056887}"/>
                </a:ext>
              </a:extLst>
            </p:cNvPr>
            <p:cNvSpPr txBox="1"/>
            <p:nvPr/>
          </p:nvSpPr>
          <p:spPr>
            <a:xfrm>
              <a:off x="5571194" y="3452464"/>
              <a:ext cx="1037310" cy="1020488"/>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 </a:t>
              </a:r>
              <a:r>
                <a:rPr lang="en" sz="2800" kern="0" dirty="0">
                  <a:solidFill>
                    <a:srgbClr val="000000"/>
                  </a:solidFill>
                  <a:ea typeface="Montserrat"/>
                  <a:cs typeface="Arial" panose="020B0604020202020204" pitchFamily="34" charset="0"/>
                  <a:sym typeface="Montserrat"/>
                </a:rPr>
                <a:t>18</a:t>
              </a:r>
              <a:endParaRPr sz="1600" kern="0" dirty="0">
                <a:solidFill>
                  <a:srgbClr val="000000"/>
                </a:solidFill>
                <a:ea typeface="Montserrat"/>
                <a:cs typeface="Arial" panose="020B0604020202020204" pitchFamily="34" charset="0"/>
                <a:sym typeface="Montserrat"/>
              </a:endParaRPr>
            </a:p>
          </p:txBody>
        </p:sp>
        <p:sp>
          <p:nvSpPr>
            <p:cNvPr id="7" name="Google Shape;84;p15">
              <a:extLst>
                <a:ext uri="{FF2B5EF4-FFF2-40B4-BE49-F238E27FC236}">
                  <a16:creationId xmlns:a16="http://schemas.microsoft.com/office/drawing/2014/main" id="{F22A52E6-EF30-6152-6139-F11820C01F98}"/>
                </a:ext>
              </a:extLst>
            </p:cNvPr>
            <p:cNvSpPr txBox="1"/>
            <p:nvPr/>
          </p:nvSpPr>
          <p:spPr>
            <a:xfrm>
              <a:off x="7432601" y="3452464"/>
              <a:ext cx="965305" cy="789483"/>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 </a:t>
              </a:r>
              <a:r>
                <a:rPr lang="en" sz="2800" kern="0" dirty="0">
                  <a:solidFill>
                    <a:srgbClr val="000000"/>
                  </a:solidFill>
                  <a:ea typeface="Montserrat"/>
                  <a:cs typeface="Arial" panose="020B0604020202020204" pitchFamily="34" charset="0"/>
                  <a:sym typeface="Montserrat"/>
                </a:rPr>
                <a:t>50</a:t>
              </a:r>
              <a:endParaRPr sz="1600" kern="0" dirty="0">
                <a:solidFill>
                  <a:srgbClr val="000000"/>
                </a:solidFill>
                <a:ea typeface="Montserrat"/>
                <a:cs typeface="Arial" panose="020B0604020202020204" pitchFamily="34" charset="0"/>
                <a:sym typeface="Montserrat"/>
              </a:endParaRPr>
            </a:p>
          </p:txBody>
        </p:sp>
        <p:grpSp>
          <p:nvGrpSpPr>
            <p:cNvPr id="8" name="Group 7">
              <a:extLst>
                <a:ext uri="{FF2B5EF4-FFF2-40B4-BE49-F238E27FC236}">
                  <a16:creationId xmlns:a16="http://schemas.microsoft.com/office/drawing/2014/main" id="{F46F0AB3-426C-45A7-3EC2-1BAC45E7C71F}"/>
                </a:ext>
              </a:extLst>
            </p:cNvPr>
            <p:cNvGrpSpPr/>
            <p:nvPr/>
          </p:nvGrpSpPr>
          <p:grpSpPr>
            <a:xfrm>
              <a:off x="667820" y="905601"/>
              <a:ext cx="10674850" cy="5690408"/>
              <a:chOff x="667820" y="905601"/>
              <a:chExt cx="10674850" cy="5690408"/>
            </a:xfrm>
          </p:grpSpPr>
          <p:grpSp>
            <p:nvGrpSpPr>
              <p:cNvPr id="10" name="Group 9">
                <a:extLst>
                  <a:ext uri="{FF2B5EF4-FFF2-40B4-BE49-F238E27FC236}">
                    <a16:creationId xmlns:a16="http://schemas.microsoft.com/office/drawing/2014/main" id="{EB43225C-6175-0B6A-A867-1F7D21E4FEDD}"/>
                  </a:ext>
                </a:extLst>
              </p:cNvPr>
              <p:cNvGrpSpPr/>
              <p:nvPr/>
            </p:nvGrpSpPr>
            <p:grpSpPr>
              <a:xfrm>
                <a:off x="1653639" y="1123760"/>
                <a:ext cx="8578594" cy="5220000"/>
                <a:chOff x="1653639" y="1123760"/>
                <a:chExt cx="8578594" cy="5220000"/>
              </a:xfrm>
            </p:grpSpPr>
            <p:grpSp>
              <p:nvGrpSpPr>
                <p:cNvPr id="14" name="Group 13" descr="Object 1">
                  <a:extLst>
                    <a:ext uri="{FF2B5EF4-FFF2-40B4-BE49-F238E27FC236}">
                      <a16:creationId xmlns:a16="http://schemas.microsoft.com/office/drawing/2014/main" id="{AE1875FD-DA4B-86DB-C160-61A413245067}"/>
                    </a:ext>
                  </a:extLst>
                </p:cNvPr>
                <p:cNvGrpSpPr/>
                <p:nvPr/>
              </p:nvGrpSpPr>
              <p:grpSpPr>
                <a:xfrm>
                  <a:off x="1653639" y="1123760"/>
                  <a:ext cx="5220000" cy="5220000"/>
                  <a:chOff x="1653639" y="1123760"/>
                  <a:chExt cx="5471315" cy="5247059"/>
                </a:xfrm>
              </p:grpSpPr>
              <p:sp>
                <p:nvSpPr>
                  <p:cNvPr id="18" name="Google Shape;79;p15" descr="Venn object 1">
                    <a:extLst>
                      <a:ext uri="{FF2B5EF4-FFF2-40B4-BE49-F238E27FC236}">
                        <a16:creationId xmlns:a16="http://schemas.microsoft.com/office/drawing/2014/main" id="{4D80E217-7D03-C36D-BF3D-ABA651676C67}"/>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dirty="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dirty="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dirty="0">
                      <a:solidFill>
                        <a:srgbClr val="000000"/>
                      </a:solidFill>
                      <a:latin typeface="+mj-lt"/>
                      <a:ea typeface="Montserrat"/>
                      <a:cs typeface="Arial" panose="020B0604020202020204" pitchFamily="34" charset="0"/>
                      <a:sym typeface="Montserrat"/>
                    </a:endParaRPr>
                  </a:p>
                </p:txBody>
              </p:sp>
              <p:sp>
                <p:nvSpPr>
                  <p:cNvPr id="19" name="Rectangle: Rounded Corners 18">
                    <a:extLst>
                      <a:ext uri="{FF2B5EF4-FFF2-40B4-BE49-F238E27FC236}">
                        <a16:creationId xmlns:a16="http://schemas.microsoft.com/office/drawing/2014/main" id="{BD0DB2D2-DDD5-6967-3CEF-430CC36BC09D}"/>
                      </a:ext>
                    </a:extLst>
                  </p:cNvPr>
                  <p:cNvSpPr/>
                  <p:nvPr/>
                </p:nvSpPr>
                <p:spPr>
                  <a:xfrm>
                    <a:off x="3393879" y="1123760"/>
                    <a:ext cx="1999859" cy="137279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600" b="1" dirty="0">
                        <a:solidFill>
                          <a:srgbClr val="000000"/>
                        </a:solidFill>
                        <a:latin typeface="+mj-lt"/>
                        <a:cs typeface="Arial" panose="020B0604020202020204" pitchFamily="34" charset="0"/>
                      </a:rPr>
                      <a:t>Allergic (A)</a:t>
                    </a:r>
                  </a:p>
                </p:txBody>
              </p:sp>
            </p:grpSp>
            <p:grpSp>
              <p:nvGrpSpPr>
                <p:cNvPr id="15" name="Group 14" descr="Object 2">
                  <a:extLst>
                    <a:ext uri="{FF2B5EF4-FFF2-40B4-BE49-F238E27FC236}">
                      <a16:creationId xmlns:a16="http://schemas.microsoft.com/office/drawing/2014/main" id="{9A8A83E1-AB51-3DE0-BAE7-1FF9B9BF705B}"/>
                    </a:ext>
                  </a:extLst>
                </p:cNvPr>
                <p:cNvGrpSpPr/>
                <p:nvPr/>
              </p:nvGrpSpPr>
              <p:grpSpPr>
                <a:xfrm>
                  <a:off x="5012233" y="1123760"/>
                  <a:ext cx="5220000" cy="5220000"/>
                  <a:chOff x="5012233" y="1123760"/>
                  <a:chExt cx="5471315" cy="5247059"/>
                </a:xfrm>
              </p:grpSpPr>
              <p:sp>
                <p:nvSpPr>
                  <p:cNvPr id="16" name="Google Shape;79;p15" descr="Venn object 1">
                    <a:extLst>
                      <a:ext uri="{FF2B5EF4-FFF2-40B4-BE49-F238E27FC236}">
                        <a16:creationId xmlns:a16="http://schemas.microsoft.com/office/drawing/2014/main" id="{6F340D69-0092-F916-12C7-D7D0A2464514}"/>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dirty="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dirty="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dirty="0">
                      <a:solidFill>
                        <a:srgbClr val="000000"/>
                      </a:solidFill>
                      <a:latin typeface="+mj-lt"/>
                      <a:ea typeface="Montserrat"/>
                      <a:cs typeface="Arial" panose="020B0604020202020204" pitchFamily="34" charset="0"/>
                      <a:sym typeface="Montserrat"/>
                    </a:endParaRPr>
                  </a:p>
                </p:txBody>
              </p:sp>
              <p:sp>
                <p:nvSpPr>
                  <p:cNvPr id="17" name="Rectangle: Rounded Corners 16">
                    <a:extLst>
                      <a:ext uri="{FF2B5EF4-FFF2-40B4-BE49-F238E27FC236}">
                        <a16:creationId xmlns:a16="http://schemas.microsoft.com/office/drawing/2014/main" id="{1E32ED37-67DC-3202-8806-E790D2173AE4}"/>
                      </a:ext>
                    </a:extLst>
                  </p:cNvPr>
                  <p:cNvSpPr/>
                  <p:nvPr/>
                </p:nvSpPr>
                <p:spPr>
                  <a:xfrm>
                    <a:off x="6747641" y="1123760"/>
                    <a:ext cx="1999859" cy="137279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600" b="1" dirty="0">
                        <a:solidFill>
                          <a:srgbClr val="000000"/>
                        </a:solidFill>
                        <a:latin typeface="+mj-lt"/>
                        <a:cs typeface="Arial" panose="020B0604020202020204" pitchFamily="34" charset="0"/>
                      </a:rPr>
                      <a:t>Positive test (B)</a:t>
                    </a:r>
                  </a:p>
                </p:txBody>
              </p:sp>
            </p:grpSp>
          </p:grpSp>
          <p:sp>
            <p:nvSpPr>
              <p:cNvPr id="11" name="Rectangle 10">
                <a:extLst>
                  <a:ext uri="{FF2B5EF4-FFF2-40B4-BE49-F238E27FC236}">
                    <a16:creationId xmlns:a16="http://schemas.microsoft.com/office/drawing/2014/main" id="{85471C8C-1A65-B28C-5C10-9CB49ABB99F7}"/>
                  </a:ext>
                </a:extLst>
              </p:cNvPr>
              <p:cNvSpPr/>
              <p:nvPr/>
            </p:nvSpPr>
            <p:spPr>
              <a:xfrm>
                <a:off x="667820" y="905601"/>
                <a:ext cx="10674850" cy="5690408"/>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 name="Google Shape;85;p15">
              <a:extLst>
                <a:ext uri="{FF2B5EF4-FFF2-40B4-BE49-F238E27FC236}">
                  <a16:creationId xmlns:a16="http://schemas.microsoft.com/office/drawing/2014/main" id="{C8C667AC-F707-5005-8C2F-7D9DFB7C142D}"/>
                </a:ext>
              </a:extLst>
            </p:cNvPr>
            <p:cNvSpPr txBox="1"/>
            <p:nvPr/>
          </p:nvSpPr>
          <p:spPr>
            <a:xfrm>
              <a:off x="10059517" y="5697277"/>
              <a:ext cx="1260082" cy="799706"/>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AU" sz="2800" kern="0" dirty="0">
                  <a:solidFill>
                    <a:srgbClr val="000000"/>
                  </a:solidFill>
                  <a:ea typeface="Montserrat"/>
                  <a:cs typeface="Arial" panose="020B0604020202020204" pitchFamily="34" charset="0"/>
                  <a:sym typeface="Montserrat"/>
                </a:rPr>
                <a:t>930</a:t>
              </a:r>
              <a:endParaRPr sz="1600" kern="0" dirty="0">
                <a:solidFill>
                  <a:srgbClr val="000000"/>
                </a:solidFill>
                <a:ea typeface="Montserrat"/>
                <a:cs typeface="Arial" panose="020B0604020202020204" pitchFamily="34" charset="0"/>
                <a:sym typeface="Montserrat"/>
              </a:endParaRPr>
            </a:p>
          </p:txBody>
        </p:sp>
      </p:grpSp>
      <p:sp>
        <p:nvSpPr>
          <p:cNvPr id="3" name="Slide Number Placeholder 2">
            <a:extLst>
              <a:ext uri="{FF2B5EF4-FFF2-40B4-BE49-F238E27FC236}">
                <a16:creationId xmlns:a16="http://schemas.microsoft.com/office/drawing/2014/main" id="{FD6E9E69-CF1E-A1AF-6504-D0FB9B3254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97465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89DB-3805-1AD5-45B0-5746A2E60E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D334D3-3E5A-221A-FE40-76C69F855B45}"/>
              </a:ext>
            </a:extLst>
          </p:cNvPr>
          <p:cNvSpPr>
            <a:spLocks noGrp="1"/>
          </p:cNvSpPr>
          <p:nvPr>
            <p:ph type="title"/>
          </p:nvPr>
        </p:nvSpPr>
        <p:spPr/>
        <p:txBody>
          <a:bodyPr/>
          <a:lstStyle/>
          <a:p>
            <a:r>
              <a:rPr lang="en-AU" dirty="0">
                <a:latin typeface="+mj-lt"/>
              </a:rPr>
              <a:t>Restricting the sample space and event space (1)</a:t>
            </a:r>
          </a:p>
        </p:txBody>
      </p:sp>
      <p:sp>
        <p:nvSpPr>
          <p:cNvPr id="13" name="Text Placeholder 12">
            <a:extLst>
              <a:ext uri="{FF2B5EF4-FFF2-40B4-BE49-F238E27FC236}">
                <a16:creationId xmlns:a16="http://schemas.microsoft.com/office/drawing/2014/main" id="{DCA11EEB-291A-CEB8-79E0-39AE737246C2}"/>
              </a:ext>
            </a:extLst>
          </p:cNvPr>
          <p:cNvSpPr>
            <a:spLocks noGrp="1"/>
          </p:cNvSpPr>
          <p:nvPr>
            <p:ph type="body" sz="quarter" idx="18"/>
          </p:nvPr>
        </p:nvSpPr>
        <p:spPr>
          <a:xfrm>
            <a:off x="360000" y="982520"/>
            <a:ext cx="11483998" cy="356423"/>
          </a:xfrm>
        </p:spPr>
        <p:txBody>
          <a:bodyPr/>
          <a:lstStyle/>
          <a:p>
            <a:r>
              <a:rPr lang="en-AU" dirty="0">
                <a:latin typeface="+mj-lt"/>
              </a:rPr>
              <a:t>Two-way table</a:t>
            </a:r>
          </a:p>
        </p:txBody>
      </p:sp>
      <p:graphicFrame>
        <p:nvGraphicFramePr>
          <p:cNvPr id="2" name="Table 1">
            <a:extLst>
              <a:ext uri="{FF2B5EF4-FFF2-40B4-BE49-F238E27FC236}">
                <a16:creationId xmlns:a16="http://schemas.microsoft.com/office/drawing/2014/main" id="{F6F95B6F-AD30-3740-66EB-B1D6F2318E62}"/>
              </a:ext>
            </a:extLst>
          </p:cNvPr>
          <p:cNvGraphicFramePr>
            <a:graphicFrameLocks noGrp="1"/>
          </p:cNvGraphicFramePr>
          <p:nvPr>
            <p:extLst>
              <p:ext uri="{D42A27DB-BD31-4B8C-83A1-F6EECF244321}">
                <p14:modId xmlns:p14="http://schemas.microsoft.com/office/powerpoint/2010/main" val="479807069"/>
              </p:ext>
            </p:extLst>
          </p:nvPr>
        </p:nvGraphicFramePr>
        <p:xfrm>
          <a:off x="755650" y="1961069"/>
          <a:ext cx="10631488" cy="3511044"/>
        </p:xfrm>
        <a:graphic>
          <a:graphicData uri="http://schemas.openxmlformats.org/drawingml/2006/table">
            <a:tbl>
              <a:tblPr firstRow="1" firstCol="1" bandRow="1"/>
              <a:tblGrid>
                <a:gridCol w="3489429">
                  <a:extLst>
                    <a:ext uri="{9D8B030D-6E8A-4147-A177-3AD203B41FA5}">
                      <a16:colId xmlns:a16="http://schemas.microsoft.com/office/drawing/2014/main" val="1685398358"/>
                    </a:ext>
                  </a:extLst>
                </a:gridCol>
                <a:gridCol w="2379903">
                  <a:extLst>
                    <a:ext uri="{9D8B030D-6E8A-4147-A177-3AD203B41FA5}">
                      <a16:colId xmlns:a16="http://schemas.microsoft.com/office/drawing/2014/main" val="4007967169"/>
                    </a:ext>
                  </a:extLst>
                </a:gridCol>
                <a:gridCol w="2381078">
                  <a:extLst>
                    <a:ext uri="{9D8B030D-6E8A-4147-A177-3AD203B41FA5}">
                      <a16:colId xmlns:a16="http://schemas.microsoft.com/office/drawing/2014/main" val="412014948"/>
                    </a:ext>
                  </a:extLst>
                </a:gridCol>
                <a:gridCol w="2381078">
                  <a:extLst>
                    <a:ext uri="{9D8B030D-6E8A-4147-A177-3AD203B41FA5}">
                      <a16:colId xmlns:a16="http://schemas.microsoft.com/office/drawing/2014/main" val="3326915903"/>
                    </a:ext>
                  </a:extLst>
                </a:gridCol>
              </a:tblGrid>
              <a:tr h="877761">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1984806"/>
                  </a:ext>
                </a:extLst>
              </a:tr>
              <a:tr h="877761">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18</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50 </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68</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52364813"/>
                  </a:ext>
                </a:extLst>
              </a:tr>
              <a:tr h="877761">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2</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930</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932</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688868"/>
                  </a:ext>
                </a:extLst>
              </a:tr>
              <a:tr h="877761">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20</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980</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1000</a:t>
                      </a:r>
                    </a:p>
                  </a:txBody>
                  <a:tcPr marL="36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0350055"/>
                  </a:ext>
                </a:extLst>
              </a:tr>
            </a:tbl>
          </a:graphicData>
        </a:graphic>
      </p:graphicFrame>
      <p:sp>
        <p:nvSpPr>
          <p:cNvPr id="12" name="Rectangle 11">
            <a:extLst>
              <a:ext uri="{FF2B5EF4-FFF2-40B4-BE49-F238E27FC236}">
                <a16:creationId xmlns:a16="http://schemas.microsoft.com/office/drawing/2014/main" id="{7075FA91-8E23-9C5B-A11F-6BB347300AA8}"/>
              </a:ext>
              <a:ext uri="{C183D7F6-B498-43B3-948B-1728B52AA6E4}">
                <adec:decorative xmlns:adec="http://schemas.microsoft.com/office/drawing/2017/decorative" val="1"/>
              </a:ext>
            </a:extLst>
          </p:cNvPr>
          <p:cNvSpPr/>
          <p:nvPr/>
        </p:nvSpPr>
        <p:spPr>
          <a:xfrm>
            <a:off x="4223657" y="2844800"/>
            <a:ext cx="2380343" cy="856343"/>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DAEA02D4-5628-4C2E-185B-D9684B0598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7917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023B-DDCA-7BE5-6554-DE1868A8B1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07D555-F86C-5552-B498-4002F88ACFEC}"/>
              </a:ext>
            </a:extLst>
          </p:cNvPr>
          <p:cNvSpPr>
            <a:spLocks noGrp="1"/>
          </p:cNvSpPr>
          <p:nvPr>
            <p:ph type="title"/>
          </p:nvPr>
        </p:nvSpPr>
        <p:spPr/>
        <p:txBody>
          <a:bodyPr/>
          <a:lstStyle/>
          <a:p>
            <a:r>
              <a:rPr lang="en-AU" dirty="0">
                <a:latin typeface="+mj-lt"/>
              </a:rPr>
              <a:t>Restricting the sample space and event space (2)</a:t>
            </a:r>
          </a:p>
        </p:txBody>
      </p:sp>
      <p:sp>
        <p:nvSpPr>
          <p:cNvPr id="13" name="Text Placeholder 12">
            <a:extLst>
              <a:ext uri="{FF2B5EF4-FFF2-40B4-BE49-F238E27FC236}">
                <a16:creationId xmlns:a16="http://schemas.microsoft.com/office/drawing/2014/main" id="{C3A021ED-FB7E-5488-2363-B55BDA9A2ECA}"/>
              </a:ext>
            </a:extLst>
          </p:cNvPr>
          <p:cNvSpPr>
            <a:spLocks noGrp="1"/>
          </p:cNvSpPr>
          <p:nvPr>
            <p:ph type="body" sz="quarter" idx="18"/>
          </p:nvPr>
        </p:nvSpPr>
        <p:spPr>
          <a:xfrm>
            <a:off x="360000" y="982520"/>
            <a:ext cx="11483998" cy="356423"/>
          </a:xfrm>
        </p:spPr>
        <p:txBody>
          <a:bodyPr/>
          <a:lstStyle/>
          <a:p>
            <a:r>
              <a:rPr lang="en-AU" dirty="0">
                <a:latin typeface="+mj-lt"/>
              </a:rPr>
              <a:t>Venn diagram</a:t>
            </a:r>
            <a:endParaRPr lang="en-AU" dirty="0">
              <a:highlight>
                <a:srgbClr val="FFFF00"/>
              </a:highlight>
              <a:latin typeface="+mj-lt"/>
            </a:endParaRPr>
          </a:p>
        </p:txBody>
      </p:sp>
      <p:sp>
        <p:nvSpPr>
          <p:cNvPr id="3" name="Slide Number Placeholder 2">
            <a:extLst>
              <a:ext uri="{FF2B5EF4-FFF2-40B4-BE49-F238E27FC236}">
                <a16:creationId xmlns:a16="http://schemas.microsoft.com/office/drawing/2014/main" id="{A886C38D-9A55-B17B-8B94-0F222EF101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pic>
        <p:nvPicPr>
          <p:cNvPr id="8" name="Picture 7" descr="Venn diagram showing two circles. One circle represents allergic and has the value 2 inside. The second circle represents positive test and has the value 50 inside. The overlapping section of the circles has the value 18 insides. Outside the circles, there is the value 930. The second circle as well as the overlapping section are shaded grey. The number 18 in the overlapping section is highlighted with a red box.">
            <a:extLst>
              <a:ext uri="{FF2B5EF4-FFF2-40B4-BE49-F238E27FC236}">
                <a16:creationId xmlns:a16="http://schemas.microsoft.com/office/drawing/2014/main" id="{19C4AA4C-17B5-9435-2D94-E9D5DD4D6CE7}"/>
              </a:ext>
            </a:extLst>
          </p:cNvPr>
          <p:cNvPicPr>
            <a:picLocks noChangeAspect="1"/>
          </p:cNvPicPr>
          <p:nvPr/>
        </p:nvPicPr>
        <p:blipFill>
          <a:blip r:embed="rId3"/>
          <a:stretch>
            <a:fillRect/>
          </a:stretch>
        </p:blipFill>
        <p:spPr>
          <a:xfrm>
            <a:off x="1831497" y="1671144"/>
            <a:ext cx="8529005" cy="4844855"/>
          </a:xfrm>
          <a:prstGeom prst="rect">
            <a:avLst/>
          </a:prstGeom>
        </p:spPr>
      </p:pic>
    </p:spTree>
    <p:extLst>
      <p:ext uri="{BB962C8B-B14F-4D97-AF65-F5344CB8AC3E}">
        <p14:creationId xmlns:p14="http://schemas.microsoft.com/office/powerpoint/2010/main" val="233959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D57A-4CA0-4367-8FD4-31C54D2F6B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8126F6-9B12-98C0-DC23-9612C8B19B04}"/>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6931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535F0-8ABE-556E-6325-07864D2CC9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F78206-614E-CE7B-B803-F5F87149F8FA}"/>
              </a:ext>
            </a:extLst>
          </p:cNvPr>
          <p:cNvSpPr>
            <a:spLocks noGrp="1"/>
          </p:cNvSpPr>
          <p:nvPr>
            <p:ph type="title"/>
          </p:nvPr>
        </p:nvSpPr>
        <p:spPr>
          <a:xfrm>
            <a:off x="360000" y="360000"/>
            <a:ext cx="11484000" cy="545601"/>
          </a:xfrm>
        </p:spPr>
        <p:txBody>
          <a:bodyPr/>
          <a:lstStyle/>
          <a:p>
            <a:r>
              <a:rPr lang="en-AU" dirty="0"/>
              <a:t>Definition and notation (1)</a:t>
            </a:r>
            <a:endParaRPr lang="en-AU" dirty="0">
              <a:latin typeface="+mj-lt"/>
            </a:endParaRPr>
          </a:p>
        </p:txBody>
      </p:sp>
      <p:sp>
        <p:nvSpPr>
          <p:cNvPr id="13" name="Text Placeholder 12">
            <a:extLst>
              <a:ext uri="{FF2B5EF4-FFF2-40B4-BE49-F238E27FC236}">
                <a16:creationId xmlns:a16="http://schemas.microsoft.com/office/drawing/2014/main" id="{B0271099-E56C-4926-D108-A504E9BF0C1A}"/>
              </a:ext>
            </a:extLst>
          </p:cNvPr>
          <p:cNvSpPr>
            <a:spLocks noGrp="1"/>
          </p:cNvSpPr>
          <p:nvPr>
            <p:ph type="body" sz="quarter" idx="18"/>
          </p:nvPr>
        </p:nvSpPr>
        <p:spPr>
          <a:xfrm>
            <a:off x="360000" y="982520"/>
            <a:ext cx="11483998" cy="356423"/>
          </a:xfrm>
        </p:spPr>
        <p:txBody>
          <a:bodyPr/>
          <a:lstStyle/>
          <a:p>
            <a:r>
              <a:rPr lang="en-AU" dirty="0">
                <a:latin typeface="+mj-lt"/>
              </a:rPr>
              <a:t>Conditional probability</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EAC97B-80CD-9DC3-80E3-50D36EBAC197}"/>
                  </a:ext>
                </a:extLst>
              </p:cNvPr>
              <p:cNvSpPr>
                <a:spLocks noGrp="1"/>
              </p:cNvSpPr>
              <p:nvPr>
                <p:ph type="body" sz="quarter" idx="17"/>
              </p:nvPr>
            </p:nvSpPr>
            <p:spPr>
              <a:xfrm>
                <a:off x="360000" y="1567086"/>
                <a:ext cx="11484000" cy="4807835"/>
              </a:xfrm>
            </p:spPr>
            <p:txBody>
              <a:bodyPr/>
              <a:lstStyle/>
              <a:p>
                <a:r>
                  <a:rPr lang="en-AU" sz="1800" dirty="0">
                    <a:latin typeface="+mn-lt"/>
                  </a:rPr>
                  <a:t>The probability that an event </a:t>
                </a:r>
                <a14:m>
                  <m:oMath xmlns:m="http://schemas.openxmlformats.org/officeDocument/2006/math">
                    <m:r>
                      <a:rPr lang="en-AU" sz="1800" i="1" smtClean="0">
                        <a:latin typeface="Cambria Math" panose="02040503050406030204" pitchFamily="18" charset="0"/>
                      </a:rPr>
                      <m:t>𝐴</m:t>
                    </m:r>
                  </m:oMath>
                </a14:m>
                <a:r>
                  <a:rPr lang="en-AU" sz="1800" dirty="0">
                    <a:latin typeface="+mn-lt"/>
                  </a:rPr>
                  <a:t> occurs, </a:t>
                </a:r>
                <a:r>
                  <a:rPr lang="en-AU" sz="1800" b="1" i="1" dirty="0">
                    <a:latin typeface="+mn-lt"/>
                  </a:rPr>
                  <a:t>given</a:t>
                </a:r>
                <a:r>
                  <a:rPr lang="en-AU" sz="1800" dirty="0">
                    <a:latin typeface="+mn-lt"/>
                  </a:rPr>
                  <a:t> that another event </a:t>
                </a:r>
                <a14:m>
                  <m:oMath xmlns:m="http://schemas.openxmlformats.org/officeDocument/2006/math">
                    <m:r>
                      <a:rPr lang="en-AU" sz="1800" i="1" smtClean="0">
                        <a:latin typeface="Cambria Math" panose="02040503050406030204" pitchFamily="18" charset="0"/>
                      </a:rPr>
                      <m:t>𝐵</m:t>
                    </m:r>
                  </m:oMath>
                </a14:m>
                <a:r>
                  <a:rPr lang="en-AU" sz="1800" dirty="0">
                    <a:latin typeface="+mn-lt"/>
                  </a:rPr>
                  <a:t> has already occurred.</a:t>
                </a:r>
              </a:p>
              <a:p>
                <a:r>
                  <a:rPr lang="en-AU" sz="1800" dirty="0">
                    <a:latin typeface="+mn-lt"/>
                  </a:rPr>
                  <a:t>Example: The probability that Alex has the allergy, </a:t>
                </a:r>
                <a:r>
                  <a:rPr lang="en-AU" sz="1800" b="1" i="1" dirty="0">
                    <a:latin typeface="+mn-lt"/>
                  </a:rPr>
                  <a:t>given</a:t>
                </a:r>
                <a:r>
                  <a:rPr lang="en-AU" sz="1800" dirty="0">
                    <a:latin typeface="+mn-lt"/>
                  </a:rPr>
                  <a:t> that the test result was positive.</a:t>
                </a:r>
              </a:p>
              <a:p>
                <a14:m>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oMath>
                </a14:m>
                <a:r>
                  <a:rPr lang="en-AU" sz="1800" dirty="0">
                    <a:latin typeface="+mn-lt"/>
                  </a:rPr>
                  <a:t> </a:t>
                </a:r>
              </a:p>
              <a:p>
                <a:r>
                  <a:rPr lang="en-AU" sz="1800" dirty="0">
                    <a:effectLst/>
                    <a:ea typeface="Calibri" panose="020F0502020204030204" pitchFamily="34" charset="0"/>
                  </a:rPr>
                  <a:t>This is read as: The probability of </a:t>
                </a:r>
                <a14:m>
                  <m:oMath xmlns:m="http://schemas.openxmlformats.org/officeDocument/2006/math">
                    <m:r>
                      <a:rPr lang="en-AU" sz="1800" i="1" smtClean="0">
                        <a:latin typeface="Cambria Math" panose="02040503050406030204" pitchFamily="18" charset="0"/>
                      </a:rPr>
                      <m:t>𝐴</m:t>
                    </m:r>
                  </m:oMath>
                </a14:m>
                <a:r>
                  <a:rPr lang="en-AU" sz="1800" dirty="0">
                    <a:effectLst/>
                    <a:ea typeface="Calibri" panose="020F0502020204030204" pitchFamily="34" charset="0"/>
                  </a:rPr>
                  <a:t> </a:t>
                </a:r>
                <a:r>
                  <a:rPr lang="en-AU" sz="1800" b="1" dirty="0">
                    <a:effectLst/>
                    <a:ea typeface="Calibri" panose="020F0502020204030204" pitchFamily="34" charset="0"/>
                  </a:rPr>
                  <a:t>given</a:t>
                </a:r>
                <a:r>
                  <a:rPr lang="en-AU" sz="1800" dirty="0">
                    <a:effectLst/>
                    <a:ea typeface="Calibri" panose="020F0502020204030204" pitchFamily="34" charset="0"/>
                  </a:rPr>
                  <a:t> </a:t>
                </a:r>
                <a14:m>
                  <m:oMath xmlns:m="http://schemas.openxmlformats.org/officeDocument/2006/math">
                    <m:r>
                      <a:rPr lang="en-AU" sz="1800" i="1">
                        <a:latin typeface="Cambria Math" panose="02040503050406030204" pitchFamily="18" charset="0"/>
                      </a:rPr>
                      <m:t>𝐵</m:t>
                    </m:r>
                  </m:oMath>
                </a14:m>
                <a:r>
                  <a:rPr lang="en-AU" sz="1800" dirty="0">
                    <a:effectLst/>
                    <a:ea typeface="Calibri" panose="020F0502020204030204" pitchFamily="34" charset="0"/>
                  </a:rPr>
                  <a:t>.</a:t>
                </a:r>
              </a:p>
            </p:txBody>
          </p:sp>
        </mc:Choice>
        <mc:Fallback xmlns="">
          <p:sp>
            <p:nvSpPr>
              <p:cNvPr id="12" name="Text Placeholder 11">
                <a:extLst>
                  <a:ext uri="{FF2B5EF4-FFF2-40B4-BE49-F238E27FC236}">
                    <a16:creationId xmlns:a16="http://schemas.microsoft.com/office/drawing/2014/main" id="{1DEAC97B-80CD-9DC3-80E3-50D36EBAC197}"/>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3"/>
                <a:stretch>
                  <a:fillRect l="-121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5E7A4EB-9894-83C6-EC25-B6B9F52250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91725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99ED8-4744-85A4-5C66-3F7140BB22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72C781-7FD0-68B0-27B1-96596F80D856}"/>
              </a:ext>
            </a:extLst>
          </p:cNvPr>
          <p:cNvSpPr>
            <a:spLocks noGrp="1"/>
          </p:cNvSpPr>
          <p:nvPr>
            <p:ph type="title"/>
          </p:nvPr>
        </p:nvSpPr>
        <p:spPr/>
        <p:txBody>
          <a:bodyPr/>
          <a:lstStyle/>
          <a:p>
            <a:r>
              <a:rPr lang="en-AU" dirty="0"/>
              <a:t>Definition and notation (2)</a:t>
            </a:r>
            <a:endParaRPr lang="en-AU" dirty="0">
              <a:latin typeface="+mj-lt"/>
            </a:endParaRPr>
          </a:p>
        </p:txBody>
      </p:sp>
      <p:sp>
        <p:nvSpPr>
          <p:cNvPr id="13" name="Text Placeholder 12">
            <a:extLst>
              <a:ext uri="{FF2B5EF4-FFF2-40B4-BE49-F238E27FC236}">
                <a16:creationId xmlns:a16="http://schemas.microsoft.com/office/drawing/2014/main" id="{A8DEC504-8B46-5600-9EC9-34C047A271F6}"/>
              </a:ext>
            </a:extLst>
          </p:cNvPr>
          <p:cNvSpPr>
            <a:spLocks noGrp="1"/>
          </p:cNvSpPr>
          <p:nvPr>
            <p:ph type="body" sz="quarter" idx="18"/>
          </p:nvPr>
        </p:nvSpPr>
        <p:spPr>
          <a:xfrm>
            <a:off x="360000" y="982520"/>
            <a:ext cx="11483998" cy="356423"/>
          </a:xfrm>
        </p:spPr>
        <p:txBody>
          <a:bodyPr/>
          <a:lstStyle/>
          <a:p>
            <a:r>
              <a:rPr lang="en-AU" dirty="0">
                <a:latin typeface="+mj-lt"/>
              </a:rPr>
              <a:t>Conditional probability</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2D0DE19-2837-97D1-82FE-C3734CFBB658}"/>
                  </a:ext>
                </a:extLst>
              </p:cNvPr>
              <p:cNvSpPr>
                <a:spLocks noGrp="1"/>
              </p:cNvSpPr>
              <p:nvPr>
                <p:ph type="body" sz="quarter" idx="17"/>
              </p:nvPr>
            </p:nvSpPr>
            <p:spPr>
              <a:xfrm>
                <a:off x="360000" y="1567086"/>
                <a:ext cx="11484000" cy="4807835"/>
              </a:xfrm>
            </p:spPr>
            <p:txBody>
              <a:bodyPr/>
              <a:lstStyle/>
              <a:p>
                <a14:m>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num>
                      <m:den>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den>
                    </m:f>
                  </m:oMath>
                </a14:m>
                <a:r>
                  <a:rPr lang="en-AU" sz="1800" dirty="0">
                    <a:latin typeface="+mn-lt"/>
                  </a:rPr>
                  <a:t> </a:t>
                </a:r>
              </a:p>
              <a:p>
                <a:r>
                  <a:rPr lang="en-AU" sz="1800" dirty="0">
                    <a:effectLst/>
                    <a:ea typeface="Calibri" panose="020F0502020204030204" pitchFamily="34" charset="0"/>
                  </a:rPr>
                  <a:t>When all outcomes are equally likely, and provided </a:t>
                </a:r>
                <a14:m>
                  <m:oMath xmlns:m="http://schemas.openxmlformats.org/officeDocument/2006/math">
                    <m:r>
                      <a:rPr lang="en-AU" sz="1800" i="1">
                        <a:effectLst/>
                        <a:latin typeface="Cambria Math" panose="02040503050406030204" pitchFamily="18" charset="0"/>
                        <a:ea typeface="Calibri" panose="020F0502020204030204" pitchFamily="34" charset="0"/>
                      </a:rPr>
                      <m:t>|</m:t>
                    </m:r>
                    <m:r>
                      <a:rPr lang="en-AU" sz="1800" i="1">
                        <a:effectLst/>
                        <a:latin typeface="Cambria Math" panose="02040503050406030204" pitchFamily="18" charset="0"/>
                        <a:ea typeface="Calibri" panose="020F0502020204030204" pitchFamily="34" charset="0"/>
                      </a:rPr>
                      <m:t>𝐵</m:t>
                    </m:r>
                    <m:r>
                      <a:rPr lang="en-AU" sz="1800" i="1">
                        <a:effectLst/>
                        <a:latin typeface="Cambria Math" panose="02040503050406030204" pitchFamily="18" charset="0"/>
                        <a:ea typeface="Calibri" panose="020F0502020204030204" pitchFamily="34" charset="0"/>
                      </a:rPr>
                      <m:t>|≠0</m:t>
                    </m:r>
                  </m:oMath>
                </a14:m>
                <a:endParaRPr lang="en-AU" sz="1800" dirty="0">
                  <a:latin typeface="+mn-lt"/>
                </a:endParaRPr>
              </a:p>
              <a:p>
                <a:r>
                  <a:rPr lang="en-AU" sz="1800" dirty="0">
                    <a:latin typeface="+mn-lt"/>
                  </a:rPr>
                  <a:t>This is read as: The probability of </a:t>
                </a:r>
                <a14:m>
                  <m:oMath xmlns:m="http://schemas.openxmlformats.org/officeDocument/2006/math">
                    <m:r>
                      <a:rPr lang="en-AU" sz="1800" i="1" smtClean="0">
                        <a:latin typeface="Cambria Math" panose="02040503050406030204" pitchFamily="18" charset="0"/>
                      </a:rPr>
                      <m:t>𝐴</m:t>
                    </m:r>
                  </m:oMath>
                </a14:m>
                <a:r>
                  <a:rPr lang="en-AU" sz="1800" dirty="0">
                    <a:effectLst/>
                    <a:ea typeface="Calibri" panose="020F0502020204030204" pitchFamily="34" charset="0"/>
                  </a:rPr>
                  <a:t> given </a:t>
                </a:r>
                <a14:m>
                  <m:oMath xmlns:m="http://schemas.openxmlformats.org/officeDocument/2006/math">
                    <m:r>
                      <a:rPr lang="en-AU" sz="1800" i="1">
                        <a:latin typeface="Cambria Math" panose="02040503050406030204" pitchFamily="18" charset="0"/>
                      </a:rPr>
                      <m:t>𝐵</m:t>
                    </m:r>
                  </m:oMath>
                </a14:m>
                <a:r>
                  <a:rPr lang="en-AU" sz="1800" dirty="0">
                    <a:effectLst/>
                    <a:ea typeface="Calibri" panose="020F0502020204030204" pitchFamily="34" charset="0"/>
                  </a:rPr>
                  <a:t> is the number of elements in the intersection of </a:t>
                </a:r>
                <a14:m>
                  <m:oMath xmlns:m="http://schemas.openxmlformats.org/officeDocument/2006/math">
                    <m:r>
                      <a:rPr lang="en-AU" sz="1800" i="1">
                        <a:latin typeface="Cambria Math" panose="02040503050406030204" pitchFamily="18" charset="0"/>
                      </a:rPr>
                      <m:t>𝐴</m:t>
                    </m:r>
                  </m:oMath>
                </a14:m>
                <a:r>
                  <a:rPr lang="en-AU" sz="1800" dirty="0">
                    <a:effectLst/>
                    <a:ea typeface="Calibri" panose="020F0502020204030204" pitchFamily="34" charset="0"/>
                  </a:rPr>
                  <a:t> and </a:t>
                </a:r>
                <a14:m>
                  <m:oMath xmlns:m="http://schemas.openxmlformats.org/officeDocument/2006/math">
                    <m:r>
                      <a:rPr lang="en-AU" sz="1800" i="1">
                        <a:latin typeface="Cambria Math" panose="02040503050406030204" pitchFamily="18" charset="0"/>
                      </a:rPr>
                      <m:t>𝐵</m:t>
                    </m:r>
                  </m:oMath>
                </a14:m>
                <a:r>
                  <a:rPr lang="en-AU" sz="1800" dirty="0">
                    <a:effectLst/>
                    <a:ea typeface="Calibri" panose="020F0502020204030204" pitchFamily="34" charset="0"/>
                  </a:rPr>
                  <a:t>, divided by the number of elements in </a:t>
                </a:r>
                <a14:m>
                  <m:oMath xmlns:m="http://schemas.openxmlformats.org/officeDocument/2006/math">
                    <m:r>
                      <a:rPr lang="en-AU" sz="1800" i="1">
                        <a:latin typeface="Cambria Math" panose="02040503050406030204" pitchFamily="18" charset="0"/>
                      </a:rPr>
                      <m:t>𝐵</m:t>
                    </m:r>
                  </m:oMath>
                </a14:m>
                <a:r>
                  <a:rPr lang="en-AU" dirty="0">
                    <a:effectLst/>
                    <a:ea typeface="Calibri" panose="020F0502020204030204" pitchFamily="34" charset="0"/>
                  </a:rPr>
                  <a:t>.</a:t>
                </a:r>
              </a:p>
            </p:txBody>
          </p:sp>
        </mc:Choice>
        <mc:Fallback xmlns="">
          <p:sp>
            <p:nvSpPr>
              <p:cNvPr id="12" name="Text Placeholder 11">
                <a:extLst>
                  <a:ext uri="{FF2B5EF4-FFF2-40B4-BE49-F238E27FC236}">
                    <a16:creationId xmlns:a16="http://schemas.microsoft.com/office/drawing/2014/main" id="{E2D0DE19-2837-97D1-82FE-C3734CFBB658}"/>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3"/>
                <a:stretch>
                  <a:fillRect l="-121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33F9E35-337C-2E6D-CA32-3CE6ABFCB2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207789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8076-C4B5-7C73-B316-64B6CCEE57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5F6B15-4EE7-9F14-38D4-EAEFCD72ED9E}"/>
              </a:ext>
            </a:extLst>
          </p:cNvPr>
          <p:cNvSpPr>
            <a:spLocks noGrp="1"/>
          </p:cNvSpPr>
          <p:nvPr>
            <p:ph type="title"/>
          </p:nvPr>
        </p:nvSpPr>
        <p:spPr/>
        <p:txBody>
          <a:bodyPr/>
          <a:lstStyle/>
          <a:p>
            <a:r>
              <a:rPr lang="en-AU" dirty="0">
                <a:latin typeface="+mj-lt"/>
              </a:rPr>
              <a:t>Calculating conditional probability (1)</a:t>
            </a:r>
          </a:p>
        </p:txBody>
      </p:sp>
      <p:sp>
        <p:nvSpPr>
          <p:cNvPr id="13" name="Text Placeholder 12">
            <a:extLst>
              <a:ext uri="{FF2B5EF4-FFF2-40B4-BE49-F238E27FC236}">
                <a16:creationId xmlns:a16="http://schemas.microsoft.com/office/drawing/2014/main" id="{D62DFBA6-E781-9623-46A9-7847BB4840F6}"/>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D4829BF-5943-3B2A-9882-A131CE1C7BDE}"/>
                  </a:ext>
                </a:extLst>
              </p:cNvPr>
              <p:cNvSpPr>
                <a:spLocks noGrp="1"/>
              </p:cNvSpPr>
              <p:nvPr>
                <p:ph type="body" sz="quarter" idx="17"/>
              </p:nvPr>
            </p:nvSpPr>
            <p:spPr>
              <a:xfrm>
                <a:off x="360000" y="1567086"/>
                <a:ext cx="8607352" cy="4807835"/>
              </a:xfrm>
            </p:spPr>
            <p:txBody>
              <a:bodyPr/>
              <a:lstStyle/>
              <a:p>
                <a:pPr marL="0" marR="0"/>
                <a:r>
                  <a:rPr lang="en-AU" sz="1800" dirty="0">
                    <a:effectLst/>
                  </a:rPr>
                  <a:t>Calculate the probability that Alex has the allergy</a:t>
                </a:r>
                <a:r>
                  <a:rPr lang="en-AU" sz="1800" dirty="0"/>
                  <a:t> </a:t>
                </a:r>
                <a:r>
                  <a:rPr lang="en-AU" sz="1800" b="1" dirty="0"/>
                  <a:t>given</a:t>
                </a:r>
                <a:r>
                  <a:rPr lang="en-AU" sz="1800" dirty="0"/>
                  <a:t> that he tested positive.</a:t>
                </a:r>
              </a:p>
              <a:p>
                <a:pPr marL="0" marR="0"/>
                <a:r>
                  <a:rPr lang="en-AU" sz="1800" dirty="0"/>
                  <a:t>Solution:</a:t>
                </a:r>
              </a:p>
              <a:p>
                <a:pPr marL="0" marR="0"/>
                <a:r>
                  <a:rPr lang="en-AU" sz="1800" dirty="0"/>
                  <a:t>Event A – person has the allergy</a:t>
                </a:r>
              </a:p>
              <a:p>
                <a:pPr marL="0" marR="0"/>
                <a:r>
                  <a:rPr lang="en-AU" sz="1800" dirty="0"/>
                  <a:t>Event B – person tests positive</a:t>
                </a:r>
              </a:p>
              <a:p>
                <a:pPr marL="0" marR="0"/>
                <a14:m>
                  <m:oMathPara xmlns:m="http://schemas.openxmlformats.org/officeDocument/2006/math">
                    <m:oMathParaPr>
                      <m:jc m:val="left"/>
                    </m:oMathParaPr>
                    <m:oMath xmlns:m="http://schemas.openxmlformats.org/officeDocument/2006/math">
                      <m:r>
                        <a:rPr lang="en-AU" sz="1800" i="1" smtClean="0">
                          <a:effectLst/>
                          <a:latin typeface="Cambria Math" panose="02040503050406030204" pitchFamily="18" charset="0"/>
                        </a:rPr>
                        <m:t>𝑃</m:t>
                      </m:r>
                      <m:r>
                        <a:rPr lang="en-AU" sz="1800" i="1" smtClean="0">
                          <a:effectLst/>
                          <a:latin typeface="Cambria Math" panose="02040503050406030204" pitchFamily="18" charset="0"/>
                        </a:rPr>
                        <m:t>(</m:t>
                      </m:r>
                      <m:r>
                        <a:rPr lang="en-AU" sz="1800" i="1" smtClean="0">
                          <a:effectLst/>
                          <a:latin typeface="Cambria Math" panose="02040503050406030204" pitchFamily="18" charset="0"/>
                        </a:rPr>
                        <m:t>𝐴</m:t>
                      </m:r>
                      <m:r>
                        <a:rPr lang="en-AU" sz="1800" i="1" smtClean="0">
                          <a:effectLst/>
                          <a:latin typeface="Cambria Math" panose="02040503050406030204" pitchFamily="18" charset="0"/>
                        </a:rPr>
                        <m:t>|</m:t>
                      </m:r>
                      <m:r>
                        <a:rPr lang="en-AU" sz="1800" i="1" smtClean="0">
                          <a:effectLst/>
                          <a:latin typeface="Cambria Math" panose="02040503050406030204" pitchFamily="18" charset="0"/>
                        </a:rPr>
                        <m:t>𝐵</m:t>
                      </m:r>
                      <m:r>
                        <a:rPr lang="en-AU" sz="1800" i="1" smtClean="0">
                          <a:effectLst/>
                          <a:latin typeface="Cambria Math" panose="02040503050406030204" pitchFamily="18" charset="0"/>
                        </a:rPr>
                        <m:t>) = </m:t>
                      </m:r>
                      <m:f>
                        <m:fPr>
                          <m:ctrlPr>
                            <a:rPr lang="en-AU" sz="1800" i="1" smtClean="0">
                              <a:effectLst/>
                              <a:latin typeface="Cambria Math" panose="02040503050406030204" pitchFamily="18" charset="0"/>
                            </a:rPr>
                          </m:ctrlPr>
                        </m:fPr>
                        <m:num>
                          <m:d>
                            <m:dPr>
                              <m:begChr m:val="|"/>
                              <m:endChr m:val="|"/>
                              <m:ctrlPr>
                                <a:rPr lang="en-AU" sz="1800" i="1" smtClean="0">
                                  <a:effectLst/>
                                  <a:latin typeface="Cambria Math" panose="02040503050406030204" pitchFamily="18" charset="0"/>
                                </a:rPr>
                              </m:ctrlPr>
                            </m:dPr>
                            <m:e>
                              <m:r>
                                <a:rPr lang="en-AU" sz="1800" b="0" i="1" smtClean="0">
                                  <a:effectLst/>
                                  <a:latin typeface="Cambria Math" panose="02040503050406030204" pitchFamily="18" charset="0"/>
                                </a:rPr>
                                <m:t>𝐴</m:t>
                              </m:r>
                              <m:r>
                                <a:rPr lang="en-AU" sz="1800" b="0" i="1" smtClean="0">
                                  <a:effectLst/>
                                  <a:latin typeface="Cambria Math" panose="02040503050406030204" pitchFamily="18" charset="0"/>
                                  <a:ea typeface="Cambria Math" panose="02040503050406030204" pitchFamily="18" charset="0"/>
                                </a:rPr>
                                <m:t>∩</m:t>
                              </m:r>
                              <m:r>
                                <a:rPr lang="en-AU" sz="1800" b="0" i="1" smtClean="0">
                                  <a:effectLst/>
                                  <a:latin typeface="Cambria Math" panose="02040503050406030204" pitchFamily="18" charset="0"/>
                                  <a:ea typeface="Cambria Math" panose="02040503050406030204" pitchFamily="18" charset="0"/>
                                </a:rPr>
                                <m:t>𝐵</m:t>
                              </m:r>
                            </m:e>
                          </m:d>
                        </m:num>
                        <m:den>
                          <m:d>
                            <m:dPr>
                              <m:begChr m:val="|"/>
                              <m:endChr m:val="|"/>
                              <m:ctrlPr>
                                <a:rPr lang="en-AU" sz="1800" i="1" smtClean="0">
                                  <a:effectLst/>
                                  <a:latin typeface="Cambria Math" panose="02040503050406030204" pitchFamily="18" charset="0"/>
                                </a:rPr>
                              </m:ctrlPr>
                            </m:dPr>
                            <m:e>
                              <m:r>
                                <a:rPr lang="en-AU" sz="1800" b="0" i="1" smtClean="0">
                                  <a:effectLst/>
                                  <a:latin typeface="Cambria Math" panose="02040503050406030204" pitchFamily="18" charset="0"/>
                                </a:rPr>
                                <m:t>𝐵</m:t>
                              </m:r>
                            </m:e>
                          </m:d>
                        </m:den>
                      </m:f>
                    </m:oMath>
                  </m:oMathPara>
                </a14:m>
                <a:endParaRPr lang="en-AU" sz="1800" dirty="0">
                  <a:effectLst/>
                  <a:latin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AU" sz="1800" i="1" smtClean="0">
                          <a:effectLst/>
                          <a:latin typeface="Cambria Math" panose="02040503050406030204" pitchFamily="18" charset="0"/>
                        </a:rPr>
                        <m:t>𝑃</m:t>
                      </m:r>
                      <m:d>
                        <m:dPr>
                          <m:ctrlPr>
                            <a:rPr lang="en-AU" sz="1800" i="1" smtClean="0">
                              <a:effectLst/>
                              <a:latin typeface="Cambria Math" panose="02040503050406030204" pitchFamily="18" charset="0"/>
                            </a:rPr>
                          </m:ctrlPr>
                        </m:dPr>
                        <m:e>
                          <m:r>
                            <a:rPr lang="en-AU" sz="1800" i="1" smtClean="0">
                              <a:effectLst/>
                              <a:latin typeface="Cambria Math" panose="02040503050406030204" pitchFamily="18" charset="0"/>
                            </a:rPr>
                            <m:t>𝐴</m:t>
                          </m:r>
                        </m:e>
                        <m:e>
                          <m:r>
                            <a:rPr lang="en-AU" sz="1800" i="1" smtClean="0">
                              <a:effectLst/>
                              <a:latin typeface="Cambria Math" panose="02040503050406030204" pitchFamily="18" charset="0"/>
                            </a:rPr>
                            <m:t>𝐵</m:t>
                          </m:r>
                        </m:e>
                      </m:d>
                      <m:r>
                        <a:rPr lang="en-AU" sz="1800" i="1" smtClean="0">
                          <a:effectLst/>
                          <a:latin typeface="Cambria Math" panose="02040503050406030204" pitchFamily="18" charset="0"/>
                        </a:rPr>
                        <m:t>=</m:t>
                      </m:r>
                      <m:f>
                        <m:fPr>
                          <m:ctrlPr>
                            <a:rPr lang="en-AU" sz="1800" i="1" smtClean="0">
                              <a:effectLst/>
                              <a:latin typeface="Cambria Math" panose="02040503050406030204" pitchFamily="18" charset="0"/>
                            </a:rPr>
                          </m:ctrlPr>
                        </m:fPr>
                        <m:num>
                          <m:r>
                            <a:rPr lang="en-AU" sz="1800" i="1" smtClean="0">
                              <a:effectLst/>
                              <a:latin typeface="Cambria Math" panose="02040503050406030204" pitchFamily="18" charset="0"/>
                            </a:rPr>
                            <m:t>18</m:t>
                          </m:r>
                        </m:num>
                        <m:den>
                          <m:r>
                            <a:rPr lang="en-AU" sz="1800" i="1" smtClean="0">
                              <a:effectLst/>
                              <a:latin typeface="Cambria Math" panose="02040503050406030204" pitchFamily="18" charset="0"/>
                            </a:rPr>
                            <m:t>68</m:t>
                          </m:r>
                        </m:den>
                      </m:f>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0.26</m:t>
                      </m:r>
                      <m:r>
                        <m:rPr>
                          <m:nor/>
                        </m:rPr>
                        <a:rPr lang="en-AU" sz="1800">
                          <a:latin typeface="Calibri" panose="020F0502020204030204" pitchFamily="34" charset="0"/>
                        </a:rPr>
                        <m:t>47</m:t>
                      </m:r>
                    </m:oMath>
                  </m:oMathPara>
                </a14:m>
                <a:endParaRPr lang="en-AU" sz="1800" dirty="0">
                  <a:latin typeface="Calibri" panose="020F0502020204030204" pitchFamily="34" charset="0"/>
                </a:endParaRPr>
              </a:p>
              <a:p>
                <a:pPr marL="0" marR="0"/>
                <a:endParaRPr lang="en-AU" dirty="0">
                  <a:effectLst/>
                  <a:latin typeface="Calibri" panose="020F0502020204030204" pitchFamily="34" charset="0"/>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DD4829BF-5943-3B2A-9882-A131CE1C7BDE}"/>
                  </a:ext>
                </a:extLst>
              </p:cNvPr>
              <p:cNvSpPr>
                <a:spLocks noGrp="1" noRot="1" noChangeAspect="1" noMove="1" noResize="1" noEditPoints="1" noAdjustHandles="1" noChangeArrowheads="1" noChangeShapeType="1" noTextEdit="1"/>
              </p:cNvSpPr>
              <p:nvPr>
                <p:ph type="body" sz="quarter" idx="17"/>
              </p:nvPr>
            </p:nvSpPr>
            <p:spPr>
              <a:xfrm>
                <a:off x="360000" y="1567086"/>
                <a:ext cx="8607352" cy="4807835"/>
              </a:xfrm>
              <a:blipFill>
                <a:blip r:embed="rId3"/>
                <a:stretch>
                  <a:fillRect l="-1620"/>
                </a:stretch>
              </a:blipFill>
            </p:spPr>
            <p:txBody>
              <a:bodyPr/>
              <a:lstStyle/>
              <a:p>
                <a:r>
                  <a:rPr lang="en-US">
                    <a:noFill/>
                  </a:rPr>
                  <a:t> </a:t>
                </a:r>
              </a:p>
            </p:txBody>
          </p:sp>
        </mc:Fallback>
      </mc:AlternateContent>
      <p:sp>
        <p:nvSpPr>
          <p:cNvPr id="27" name="Speech Bubble: Rectangle with Corners Rounded 26">
            <a:extLst>
              <a:ext uri="{FF2B5EF4-FFF2-40B4-BE49-F238E27FC236}">
                <a16:creationId xmlns:a16="http://schemas.microsoft.com/office/drawing/2014/main" id="{0C927533-0F2E-20FC-CF6E-4869F7FC1AB8}"/>
              </a:ext>
            </a:extLst>
          </p:cNvPr>
          <p:cNvSpPr/>
          <p:nvPr/>
        </p:nvSpPr>
        <p:spPr>
          <a:xfrm>
            <a:off x="3898240" y="2130384"/>
            <a:ext cx="3067186" cy="971800"/>
          </a:xfrm>
          <a:prstGeom prst="wedgeRoundRectCallout">
            <a:avLst>
              <a:gd name="adj1" fmla="val -100718"/>
              <a:gd name="adj2" fmla="val 172983"/>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lIns="90000" rtlCol="0" anchor="ctr"/>
          <a:lstStyle/>
          <a:p>
            <a:r>
              <a:rPr lang="en-AU" sz="1800" dirty="0"/>
              <a:t>What does the formula represent in this situation?</a:t>
            </a:r>
          </a:p>
        </p:txBody>
      </p:sp>
      <p:sp>
        <p:nvSpPr>
          <p:cNvPr id="20" name="Speech Bubble: Rectangle with Corners Rounded 19">
            <a:extLst>
              <a:ext uri="{FF2B5EF4-FFF2-40B4-BE49-F238E27FC236}">
                <a16:creationId xmlns:a16="http://schemas.microsoft.com/office/drawing/2014/main" id="{48771A92-F63C-9D55-4C5B-CE4464832B5A}"/>
              </a:ext>
            </a:extLst>
          </p:cNvPr>
          <p:cNvSpPr/>
          <p:nvPr/>
        </p:nvSpPr>
        <p:spPr>
          <a:xfrm>
            <a:off x="3898240" y="4017454"/>
            <a:ext cx="2334394" cy="971799"/>
          </a:xfrm>
          <a:prstGeom prst="wedgeRoundRectCallout">
            <a:avLst>
              <a:gd name="adj1" fmla="val -137172"/>
              <a:gd name="adj2" fmla="val 58202"/>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lIns="90000" rtlCol="0" anchor="ctr"/>
          <a:lstStyle/>
          <a:p>
            <a:r>
              <a:rPr lang="en-AU" sz="1800" dirty="0"/>
              <a:t>Where did these values come from?</a:t>
            </a:r>
          </a:p>
        </p:txBody>
      </p:sp>
      <p:sp>
        <p:nvSpPr>
          <p:cNvPr id="2" name="Speech Bubble: Rectangle with Corners Rounded 1">
            <a:extLst>
              <a:ext uri="{FF2B5EF4-FFF2-40B4-BE49-F238E27FC236}">
                <a16:creationId xmlns:a16="http://schemas.microsoft.com/office/drawing/2014/main" id="{6E0C0E9D-8104-0E95-F731-37A8292E58DD}"/>
              </a:ext>
            </a:extLst>
          </p:cNvPr>
          <p:cNvSpPr/>
          <p:nvPr/>
        </p:nvSpPr>
        <p:spPr>
          <a:xfrm>
            <a:off x="3898240" y="5410546"/>
            <a:ext cx="2313373" cy="971799"/>
          </a:xfrm>
          <a:prstGeom prst="wedgeRoundRectCallout">
            <a:avLst>
              <a:gd name="adj1" fmla="val -105540"/>
              <a:gd name="adj2" fmla="val -55746"/>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lIns="90000" rtlCol="0" anchor="ctr"/>
          <a:lstStyle/>
          <a:p>
            <a:r>
              <a:rPr lang="en-AU" sz="1800" dirty="0"/>
              <a:t>What is the answer as a percentage?</a:t>
            </a:r>
          </a:p>
        </p:txBody>
      </p:sp>
      <p:pic>
        <p:nvPicPr>
          <p:cNvPr id="25" name="Picture 24" descr="Venn diagram showing two circles. One circle represents allergic and has the value 2 inside. The second circle represents positive test and has the value 50 inside. The overlapping section of the circles has the value 18 insides. Outside the circles, there is the value 930. ">
            <a:extLst>
              <a:ext uri="{FF2B5EF4-FFF2-40B4-BE49-F238E27FC236}">
                <a16:creationId xmlns:a16="http://schemas.microsoft.com/office/drawing/2014/main" id="{D5F9E836-EF3F-9994-E77A-BFAAE03CA6B9}"/>
              </a:ext>
            </a:extLst>
          </p:cNvPr>
          <p:cNvPicPr>
            <a:picLocks noChangeAspect="1"/>
          </p:cNvPicPr>
          <p:nvPr/>
        </p:nvPicPr>
        <p:blipFill>
          <a:blip r:embed="rId4"/>
          <a:stretch>
            <a:fillRect/>
          </a:stretch>
        </p:blipFill>
        <p:spPr>
          <a:xfrm>
            <a:off x="6406364" y="3231456"/>
            <a:ext cx="5474879" cy="3174995"/>
          </a:xfrm>
          <a:prstGeom prst="rect">
            <a:avLst/>
          </a:prstGeom>
        </p:spPr>
      </p:pic>
      <p:sp>
        <p:nvSpPr>
          <p:cNvPr id="3" name="Slide Number Placeholder 2">
            <a:extLst>
              <a:ext uri="{FF2B5EF4-FFF2-40B4-BE49-F238E27FC236}">
                <a16:creationId xmlns:a16="http://schemas.microsoft.com/office/drawing/2014/main" id="{8E621402-6700-2EA8-6B85-88F0233A67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792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64C4F-D6FF-B7EF-7E73-9E00DD7A24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636D86-D560-D35A-C68E-627D931239DD}"/>
              </a:ext>
            </a:extLst>
          </p:cNvPr>
          <p:cNvSpPr>
            <a:spLocks noGrp="1"/>
          </p:cNvSpPr>
          <p:nvPr>
            <p:ph type="title"/>
          </p:nvPr>
        </p:nvSpPr>
        <p:spPr/>
        <p:txBody>
          <a:bodyPr/>
          <a:lstStyle/>
          <a:p>
            <a:r>
              <a:rPr lang="en-AU" dirty="0">
                <a:latin typeface="+mj-lt"/>
              </a:rPr>
              <a:t>Calculating conditional probability (2)</a:t>
            </a:r>
          </a:p>
        </p:txBody>
      </p:sp>
      <p:sp>
        <p:nvSpPr>
          <p:cNvPr id="13" name="Text Placeholder 12">
            <a:extLst>
              <a:ext uri="{FF2B5EF4-FFF2-40B4-BE49-F238E27FC236}">
                <a16:creationId xmlns:a16="http://schemas.microsoft.com/office/drawing/2014/main" id="{617B104A-2971-0989-1D0E-16F290957AE4}"/>
              </a:ext>
            </a:extLst>
          </p:cNvPr>
          <p:cNvSpPr>
            <a:spLocks noGrp="1"/>
          </p:cNvSpPr>
          <p:nvPr>
            <p:ph type="body" sz="quarter" idx="18"/>
          </p:nvPr>
        </p:nvSpPr>
        <p:spPr>
          <a:xfrm>
            <a:off x="360000" y="982520"/>
            <a:ext cx="11483998" cy="356423"/>
          </a:xfrm>
        </p:spPr>
        <p:txBody>
          <a:bodyPr/>
          <a:lstStyle/>
          <a:p>
            <a:r>
              <a:rPr lang="en-AU" dirty="0">
                <a:latin typeface="+mj-lt"/>
              </a:rPr>
              <a:t>Your turn – Question 1</a:t>
            </a:r>
          </a:p>
        </p:txBody>
      </p:sp>
      <p:sp>
        <p:nvSpPr>
          <p:cNvPr id="2" name="Text Placeholder 11">
            <a:extLst>
              <a:ext uri="{FF2B5EF4-FFF2-40B4-BE49-F238E27FC236}">
                <a16:creationId xmlns:a16="http://schemas.microsoft.com/office/drawing/2014/main" id="{37CECAD3-180E-A544-82E4-C7EB47EB96CC}"/>
              </a:ext>
            </a:extLst>
          </p:cNvPr>
          <p:cNvSpPr>
            <a:spLocks noGrp="1"/>
          </p:cNvSpPr>
          <p:nvPr>
            <p:ph type="body" sz="quarter" idx="17"/>
          </p:nvPr>
        </p:nvSpPr>
        <p:spPr>
          <a:xfrm>
            <a:off x="360000" y="1567087"/>
            <a:ext cx="11333134" cy="2074024"/>
          </a:xfrm>
        </p:spPr>
        <p:txBody>
          <a:bodyPr/>
          <a:lstStyle/>
          <a:p>
            <a:pPr marL="0" marR="0"/>
            <a:r>
              <a:rPr lang="en-AU" sz="1800" dirty="0"/>
              <a:t>Maria was tested for influenza. </a:t>
            </a:r>
          </a:p>
          <a:p>
            <a:pPr marL="0" marR="0"/>
            <a:r>
              <a:rPr lang="en-AU" sz="1800" b="1" dirty="0"/>
              <a:t>Given</a:t>
            </a:r>
            <a:r>
              <a:rPr lang="en-AU" sz="1800" dirty="0"/>
              <a:t> that she tested positive, c</a:t>
            </a:r>
            <a:r>
              <a:rPr lang="en-AU" sz="1800" dirty="0">
                <a:effectLst/>
              </a:rPr>
              <a:t>alculate the probability that </a:t>
            </a:r>
            <a:r>
              <a:rPr lang="en-AU" sz="1800" dirty="0"/>
              <a:t>Maria </a:t>
            </a:r>
            <a:r>
              <a:rPr lang="en-AU" sz="1800" dirty="0">
                <a:effectLst/>
              </a:rPr>
              <a:t>has influenza.</a:t>
            </a:r>
            <a:endParaRPr lang="en-AU" sz="1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1D84D3-C9A0-E3FE-8EB5-0F2C0E2AB01F}"/>
                  </a:ext>
                </a:extLst>
              </p:cNvPr>
              <p:cNvSpPr txBox="1"/>
              <p:nvPr/>
            </p:nvSpPr>
            <p:spPr>
              <a:xfrm>
                <a:off x="360000" y="2757546"/>
                <a:ext cx="6096000" cy="2977033"/>
              </a:xfrm>
              <a:prstGeom prst="rect">
                <a:avLst/>
              </a:prstGeom>
              <a:noFill/>
            </p:spPr>
            <p:txBody>
              <a:bodyPr wrap="square">
                <a:spAutoFit/>
              </a:bodyPr>
              <a:lstStyle/>
              <a:p>
                <a:pPr marL="0" marR="0">
                  <a:lnSpc>
                    <a:spcPct val="150000"/>
                  </a:lnSpc>
                </a:pPr>
                <a:r>
                  <a:rPr lang="en-AU" sz="1800" dirty="0">
                    <a:latin typeface="Arial" panose="020B0604020202020204" pitchFamily="34" charset="0"/>
                    <a:cs typeface="Arial" panose="020B0604020202020204" pitchFamily="34" charset="0"/>
                  </a:rPr>
                  <a:t>Solution:</a:t>
                </a:r>
              </a:p>
              <a:p>
                <a:pPr marL="0" marR="0">
                  <a:lnSpc>
                    <a:spcPct val="150000"/>
                  </a:lnSpc>
                </a:pPr>
                <a:r>
                  <a:rPr lang="en-AU" sz="1800" dirty="0">
                    <a:effectLst/>
                    <a:latin typeface="Arial" panose="020B0604020202020204" pitchFamily="34" charset="0"/>
                    <a:cs typeface="Arial" panose="020B0604020202020204" pitchFamily="34" charset="0"/>
                  </a:rPr>
                  <a:t>Event A</a:t>
                </a:r>
                <a:r>
                  <a:rPr lang="en-AU" sz="1800" dirty="0">
                    <a:latin typeface="Arial" panose="020B0604020202020204" pitchFamily="34" charset="0"/>
                    <a:cs typeface="Arial" panose="020B0604020202020204" pitchFamily="34" charset="0"/>
                  </a:rPr>
                  <a:t> – person </a:t>
                </a:r>
                <a:r>
                  <a:rPr lang="en-AU" sz="1800" dirty="0">
                    <a:effectLst/>
                    <a:latin typeface="Arial" panose="020B0604020202020204" pitchFamily="34" charset="0"/>
                    <a:cs typeface="Arial" panose="020B0604020202020204" pitchFamily="34" charset="0"/>
                  </a:rPr>
                  <a:t>has influenza</a:t>
                </a:r>
              </a:p>
              <a:p>
                <a:pPr marL="0" marR="0">
                  <a:lnSpc>
                    <a:spcPct val="150000"/>
                  </a:lnSpc>
                </a:pPr>
                <a:r>
                  <a:rPr lang="en-AU" sz="1800" dirty="0">
                    <a:effectLst/>
                    <a:latin typeface="Arial" panose="020B0604020202020204" pitchFamily="34" charset="0"/>
                    <a:cs typeface="Arial" panose="020B0604020202020204" pitchFamily="34" charset="0"/>
                  </a:rPr>
                  <a:t>Event B</a:t>
                </a:r>
                <a:r>
                  <a:rPr lang="en-AU" sz="1800" dirty="0">
                    <a:latin typeface="Arial" panose="020B0604020202020204" pitchFamily="34" charset="0"/>
                    <a:cs typeface="Arial" panose="020B0604020202020204" pitchFamily="34" charset="0"/>
                  </a:rPr>
                  <a:t> – person </a:t>
                </a:r>
                <a:r>
                  <a:rPr lang="en-AU" sz="1800" dirty="0">
                    <a:effectLst/>
                    <a:latin typeface="Arial" panose="020B0604020202020204" pitchFamily="34" charset="0"/>
                    <a:cs typeface="Arial" panose="020B0604020202020204" pitchFamily="34" charset="0"/>
                  </a:rPr>
                  <a:t>tests positive</a:t>
                </a:r>
              </a:p>
              <a:p>
                <a:pPr marL="0" marR="0">
                  <a:lnSpc>
                    <a:spcPct val="150000"/>
                  </a:lnSpc>
                </a:pPr>
                <a14:m>
                  <m:oMathPara xmlns:m="http://schemas.openxmlformats.org/officeDocument/2006/math">
                    <m:oMathParaPr>
                      <m:jc m:val="left"/>
                    </m:oMathParaPr>
                    <m:oMath xmlns:m="http://schemas.openxmlformats.org/officeDocument/2006/math">
                      <m:r>
                        <a:rPr lang="en-AU" sz="1800" i="1" smtClean="0">
                          <a:effectLst/>
                          <a:latin typeface="Cambria Math" panose="02040503050406030204" pitchFamily="18" charset="0"/>
                        </a:rPr>
                        <m:t>𝑃</m:t>
                      </m:r>
                      <m:r>
                        <a:rPr lang="en-AU" sz="1800" i="1" smtClean="0">
                          <a:effectLst/>
                          <a:latin typeface="Cambria Math" panose="02040503050406030204" pitchFamily="18" charset="0"/>
                        </a:rPr>
                        <m:t>(</m:t>
                      </m:r>
                      <m:r>
                        <a:rPr lang="en-AU" sz="1800" i="1" smtClean="0">
                          <a:effectLst/>
                          <a:latin typeface="Cambria Math" panose="02040503050406030204" pitchFamily="18" charset="0"/>
                        </a:rPr>
                        <m:t>𝐴</m:t>
                      </m:r>
                      <m:r>
                        <a:rPr lang="en-AU" sz="1800" i="1" smtClean="0">
                          <a:effectLst/>
                          <a:latin typeface="Cambria Math" panose="02040503050406030204" pitchFamily="18" charset="0"/>
                        </a:rPr>
                        <m:t>|</m:t>
                      </m:r>
                      <m:r>
                        <a:rPr lang="en-AU" sz="1800" i="1" smtClean="0">
                          <a:effectLst/>
                          <a:latin typeface="Cambria Math" panose="02040503050406030204" pitchFamily="18" charset="0"/>
                        </a:rPr>
                        <m:t>𝐵</m:t>
                      </m:r>
                      <m:r>
                        <a:rPr lang="en-AU" sz="1800" i="1" smtClean="0">
                          <a:effectLst/>
                          <a:latin typeface="Cambria Math" panose="02040503050406030204" pitchFamily="18" charset="0"/>
                        </a:rPr>
                        <m:t>) = </m:t>
                      </m:r>
                      <m:f>
                        <m:fPr>
                          <m:ctrlPr>
                            <a:rPr lang="en-AU" sz="1800" i="1" smtClean="0">
                              <a:effectLst/>
                              <a:latin typeface="Cambria Math" panose="02040503050406030204" pitchFamily="18" charset="0"/>
                            </a:rPr>
                          </m:ctrlPr>
                        </m:fPr>
                        <m:num>
                          <m:d>
                            <m:dPr>
                              <m:begChr m:val="|"/>
                              <m:endChr m:val="|"/>
                              <m:ctrlPr>
                                <a:rPr lang="en-AU" sz="1800" i="1" smtClean="0">
                                  <a:effectLst/>
                                  <a:latin typeface="Cambria Math" panose="02040503050406030204" pitchFamily="18" charset="0"/>
                                </a:rPr>
                              </m:ctrlPr>
                            </m:dPr>
                            <m:e>
                              <m:r>
                                <a:rPr lang="en-AU" sz="1800" b="0" i="1" smtClean="0">
                                  <a:effectLst/>
                                  <a:latin typeface="Cambria Math" panose="02040503050406030204" pitchFamily="18" charset="0"/>
                                </a:rPr>
                                <m:t>𝐴</m:t>
                              </m:r>
                              <m:r>
                                <a:rPr lang="en-AU" sz="1800" b="0" i="1" smtClean="0">
                                  <a:effectLst/>
                                  <a:latin typeface="Cambria Math" panose="02040503050406030204" pitchFamily="18" charset="0"/>
                                  <a:ea typeface="Cambria Math" panose="02040503050406030204" pitchFamily="18" charset="0"/>
                                </a:rPr>
                                <m:t>∩</m:t>
                              </m:r>
                              <m:r>
                                <a:rPr lang="en-AU" sz="1800" b="0" i="1" smtClean="0">
                                  <a:effectLst/>
                                  <a:latin typeface="Cambria Math" panose="02040503050406030204" pitchFamily="18" charset="0"/>
                                  <a:ea typeface="Cambria Math" panose="02040503050406030204" pitchFamily="18" charset="0"/>
                                </a:rPr>
                                <m:t>𝐵</m:t>
                              </m:r>
                            </m:e>
                          </m:d>
                        </m:num>
                        <m:den>
                          <m:d>
                            <m:dPr>
                              <m:begChr m:val="|"/>
                              <m:endChr m:val="|"/>
                              <m:ctrlPr>
                                <a:rPr lang="en-AU" sz="1800" i="1" smtClean="0">
                                  <a:effectLst/>
                                  <a:latin typeface="Cambria Math" panose="02040503050406030204" pitchFamily="18" charset="0"/>
                                </a:rPr>
                              </m:ctrlPr>
                            </m:dPr>
                            <m:e>
                              <m:r>
                                <a:rPr lang="en-AU" sz="1800" b="0" i="1" smtClean="0">
                                  <a:effectLst/>
                                  <a:latin typeface="Cambria Math" panose="02040503050406030204" pitchFamily="18" charset="0"/>
                                </a:rPr>
                                <m:t>𝐵</m:t>
                              </m:r>
                            </m:e>
                          </m:d>
                        </m:den>
                      </m:f>
                    </m:oMath>
                  </m:oMathPara>
                </a14:m>
                <a:endParaRPr lang="en-AU" sz="1800" dirty="0">
                  <a:effectLst/>
                  <a:latin typeface="Calibri" panose="020F0502020204030204" pitchFamily="34" charset="0"/>
                </a:endParaRPr>
              </a:p>
              <a:p>
                <a:pPr>
                  <a:lnSpc>
                    <a:spcPct val="150000"/>
                  </a:lnSpc>
                </a:pPr>
                <a14:m>
                  <m:oMathPara xmlns:m="http://schemas.openxmlformats.org/officeDocument/2006/math">
                    <m:oMathParaPr>
                      <m:jc m:val="left"/>
                    </m:oMathParaPr>
                    <m:oMath xmlns:m="http://schemas.openxmlformats.org/officeDocument/2006/math">
                      <m:r>
                        <a:rPr lang="en-AU" sz="1800" i="1" smtClean="0">
                          <a:effectLst/>
                          <a:latin typeface="Cambria Math" panose="02040503050406030204" pitchFamily="18" charset="0"/>
                        </a:rPr>
                        <m:t>𝑃</m:t>
                      </m:r>
                      <m:d>
                        <m:dPr>
                          <m:ctrlPr>
                            <a:rPr lang="en-AU" sz="1800" i="1" smtClean="0">
                              <a:effectLst/>
                              <a:latin typeface="Cambria Math" panose="02040503050406030204" pitchFamily="18" charset="0"/>
                            </a:rPr>
                          </m:ctrlPr>
                        </m:dPr>
                        <m:e>
                          <m:r>
                            <a:rPr lang="en-AU" sz="1800" i="1" smtClean="0">
                              <a:effectLst/>
                              <a:latin typeface="Cambria Math" panose="02040503050406030204" pitchFamily="18" charset="0"/>
                            </a:rPr>
                            <m:t>𝐴</m:t>
                          </m:r>
                        </m:e>
                        <m:e>
                          <m:r>
                            <a:rPr lang="en-AU" sz="1800" i="1" smtClean="0">
                              <a:effectLst/>
                              <a:latin typeface="Cambria Math" panose="02040503050406030204" pitchFamily="18" charset="0"/>
                            </a:rPr>
                            <m:t>𝐵</m:t>
                          </m:r>
                        </m:e>
                      </m:d>
                      <m:r>
                        <a:rPr lang="en-AU" sz="1800" i="1" smtClean="0">
                          <a:effectLst/>
                          <a:latin typeface="Cambria Math" panose="02040503050406030204" pitchFamily="18" charset="0"/>
                        </a:rPr>
                        <m:t>=</m:t>
                      </m:r>
                      <m:f>
                        <m:fPr>
                          <m:ctrlPr>
                            <a:rPr lang="en-AU" sz="1800" i="1" smtClean="0">
                              <a:effectLst/>
                              <a:latin typeface="Cambria Math" panose="02040503050406030204" pitchFamily="18" charset="0"/>
                            </a:rPr>
                          </m:ctrlPr>
                        </m:fPr>
                        <m:num>
                          <m:r>
                            <a:rPr lang="en-AU" sz="1800" b="0" i="1" smtClean="0">
                              <a:effectLst/>
                              <a:latin typeface="Cambria Math" panose="02040503050406030204" pitchFamily="18" charset="0"/>
                            </a:rPr>
                            <m:t>42</m:t>
                          </m:r>
                        </m:num>
                        <m:den>
                          <m:r>
                            <a:rPr lang="en-AU" sz="1800" b="0" i="1" smtClean="0">
                              <a:effectLst/>
                              <a:latin typeface="Cambria Math" panose="02040503050406030204" pitchFamily="18" charset="0"/>
                            </a:rPr>
                            <m:t>777</m:t>
                          </m:r>
                        </m:den>
                      </m:f>
                      <m:r>
                        <a:rPr lang="en-AU" sz="1800" i="1">
                          <a:latin typeface="Cambria Math" panose="02040503050406030204" pitchFamily="18" charset="0"/>
                          <a:ea typeface="Cambria Math" panose="02040503050406030204" pitchFamily="18" charset="0"/>
                        </a:rPr>
                        <m:t>≈</m:t>
                      </m:r>
                      <m:r>
                        <a:rPr lang="en-AU" sz="1800" b="0" i="1" smtClean="0">
                          <a:effectLst/>
                          <a:latin typeface="Cambria Math" panose="02040503050406030204" pitchFamily="18" charset="0"/>
                        </a:rPr>
                        <m:t>0.05</m:t>
                      </m:r>
                    </m:oMath>
                  </m:oMathPara>
                </a14:m>
                <a:endParaRPr lang="en-AU" sz="1800" dirty="0">
                  <a:effectLst/>
                  <a:latin typeface="Calibri" panose="020F0502020204030204" pitchFamily="34" charset="0"/>
                </a:endParaRPr>
              </a:p>
            </p:txBody>
          </p:sp>
        </mc:Choice>
        <mc:Fallback xmlns="">
          <p:sp>
            <p:nvSpPr>
              <p:cNvPr id="6" name="TextBox 5">
                <a:extLst>
                  <a:ext uri="{FF2B5EF4-FFF2-40B4-BE49-F238E27FC236}">
                    <a16:creationId xmlns:a16="http://schemas.microsoft.com/office/drawing/2014/main" id="{391D84D3-C9A0-E3FE-8EB5-0F2C0E2AB01F}"/>
                  </a:ext>
                </a:extLst>
              </p:cNvPr>
              <p:cNvSpPr txBox="1">
                <a:spLocks noRot="1" noChangeAspect="1" noMove="1" noResize="1" noEditPoints="1" noAdjustHandles="1" noChangeArrowheads="1" noChangeShapeType="1" noTextEdit="1"/>
              </p:cNvSpPr>
              <p:nvPr/>
            </p:nvSpPr>
            <p:spPr>
              <a:xfrm>
                <a:off x="360000" y="2757546"/>
                <a:ext cx="6096000" cy="2977033"/>
              </a:xfrm>
              <a:prstGeom prst="rect">
                <a:avLst/>
              </a:prstGeom>
              <a:blipFill>
                <a:blip r:embed="rId3"/>
                <a:stretch>
                  <a:fillRect l="-832"/>
                </a:stretch>
              </a:blipFill>
            </p:spPr>
            <p:txBody>
              <a:bodyPr/>
              <a:lstStyle/>
              <a:p>
                <a:r>
                  <a:rPr lang="en-US">
                    <a:noFill/>
                  </a:rPr>
                  <a:t> </a:t>
                </a:r>
              </a:p>
            </p:txBody>
          </p:sp>
        </mc:Fallback>
      </mc:AlternateContent>
      <p:pic>
        <p:nvPicPr>
          <p:cNvPr id="21" name="Picture 20" descr="Venn diagram showing two circles. One circle represents has influenza and has the value 18 inside. The second circle represents positive test and has the value 735 inside. The overlapping section of the circles has the value 42 inside. Outside the circles, there is the value 2205. ">
            <a:extLst>
              <a:ext uri="{FF2B5EF4-FFF2-40B4-BE49-F238E27FC236}">
                <a16:creationId xmlns:a16="http://schemas.microsoft.com/office/drawing/2014/main" id="{5F2C4EC7-BD94-6C4A-7D7C-F5E42C7F5945}"/>
              </a:ext>
            </a:extLst>
          </p:cNvPr>
          <p:cNvPicPr>
            <a:picLocks noChangeAspect="1"/>
          </p:cNvPicPr>
          <p:nvPr/>
        </p:nvPicPr>
        <p:blipFill>
          <a:blip r:embed="rId4"/>
          <a:stretch>
            <a:fillRect/>
          </a:stretch>
        </p:blipFill>
        <p:spPr>
          <a:xfrm>
            <a:off x="5468471" y="2985691"/>
            <a:ext cx="5609432" cy="3194040"/>
          </a:xfrm>
          <a:prstGeom prst="rect">
            <a:avLst/>
          </a:prstGeom>
        </p:spPr>
      </p:pic>
      <p:sp>
        <p:nvSpPr>
          <p:cNvPr id="3" name="Slide Number Placeholder 2">
            <a:extLst>
              <a:ext uri="{FF2B5EF4-FFF2-40B4-BE49-F238E27FC236}">
                <a16:creationId xmlns:a16="http://schemas.microsoft.com/office/drawing/2014/main" id="{B6B586D4-A21E-3ECC-343D-CF2B52EA43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4503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9C5DA-459C-1DCE-DD1C-620967BB3D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2E3DF3-AC31-7CDB-B756-A7B37927DDB5}"/>
              </a:ext>
            </a:extLst>
          </p:cNvPr>
          <p:cNvSpPr>
            <a:spLocks noGrp="1"/>
          </p:cNvSpPr>
          <p:nvPr>
            <p:ph type="title"/>
          </p:nvPr>
        </p:nvSpPr>
        <p:spPr/>
        <p:txBody>
          <a:bodyPr/>
          <a:lstStyle/>
          <a:p>
            <a:r>
              <a:rPr lang="en-AU" dirty="0"/>
              <a:t>Definition and notation (3)</a:t>
            </a:r>
            <a:endParaRPr lang="en-AU" dirty="0">
              <a:latin typeface="+mj-lt"/>
            </a:endParaRPr>
          </a:p>
        </p:txBody>
      </p:sp>
      <p:sp>
        <p:nvSpPr>
          <p:cNvPr id="13" name="Text Placeholder 12">
            <a:extLst>
              <a:ext uri="{FF2B5EF4-FFF2-40B4-BE49-F238E27FC236}">
                <a16:creationId xmlns:a16="http://schemas.microsoft.com/office/drawing/2014/main" id="{A997CB04-8379-696D-5AD1-811AEAC683D8}"/>
              </a:ext>
            </a:extLst>
          </p:cNvPr>
          <p:cNvSpPr>
            <a:spLocks noGrp="1"/>
          </p:cNvSpPr>
          <p:nvPr>
            <p:ph type="body" sz="quarter" idx="18"/>
          </p:nvPr>
        </p:nvSpPr>
        <p:spPr>
          <a:xfrm>
            <a:off x="360000" y="982520"/>
            <a:ext cx="11483998" cy="356423"/>
          </a:xfrm>
        </p:spPr>
        <p:txBody>
          <a:bodyPr/>
          <a:lstStyle/>
          <a:p>
            <a:r>
              <a:rPr lang="en-AU" dirty="0">
                <a:latin typeface="+mj-lt"/>
              </a:rPr>
              <a:t>Conditional probability</a:t>
            </a:r>
          </a:p>
        </p:txBody>
      </p:sp>
      <p:sp>
        <p:nvSpPr>
          <p:cNvPr id="3" name="Slide Number Placeholder 2">
            <a:extLst>
              <a:ext uri="{FF2B5EF4-FFF2-40B4-BE49-F238E27FC236}">
                <a16:creationId xmlns:a16="http://schemas.microsoft.com/office/drawing/2014/main" id="{9225A152-295C-AE95-7756-79868A0BE9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pic>
        <p:nvPicPr>
          <p:cNvPr id="5" name="Picture 4" descr="Venn diagram showing two circles. One circle represents allergic and has the value 2 inside. The second circle represents positive test and has the value 50 inside. The overlapping section of the circles has the value 18 insides. Outside the circles, there is the value 930. ">
            <a:extLst>
              <a:ext uri="{FF2B5EF4-FFF2-40B4-BE49-F238E27FC236}">
                <a16:creationId xmlns:a16="http://schemas.microsoft.com/office/drawing/2014/main" id="{EFE9ACFF-2263-C88D-ECA3-67F48D77283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0000" y="1711697"/>
            <a:ext cx="5736000" cy="3263715"/>
          </a:xfrm>
          <a:prstGeom prst="rect">
            <a:avLst/>
          </a:prstGeom>
        </p:spPr>
      </p:pic>
      <p:pic>
        <p:nvPicPr>
          <p:cNvPr id="7" name="Picture 6" descr="Venn diagram showing two circles. One circle represents allergic and has the value 0.002 inside. The second circle represents positive test and has the value 0.00 inside. The overlapping section of the circles has the value 0.018 insides. Outside the circles, there is the value 0.93. ">
            <a:extLst>
              <a:ext uri="{FF2B5EF4-FFF2-40B4-BE49-F238E27FC236}">
                <a16:creationId xmlns:a16="http://schemas.microsoft.com/office/drawing/2014/main" id="{B635A1FC-D7EB-73E4-0FD4-2C7E774F41C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317672" y="1725552"/>
            <a:ext cx="5679145" cy="3263715"/>
          </a:xfrm>
          <a:prstGeom prst="rect">
            <a:avLst/>
          </a:prstGeom>
        </p:spPr>
      </p:pic>
      <p:sp>
        <p:nvSpPr>
          <p:cNvPr id="2" name="Speech Bubble: Rectangle with Corners Rounded 1">
            <a:extLst>
              <a:ext uri="{FF2B5EF4-FFF2-40B4-BE49-F238E27FC236}">
                <a16:creationId xmlns:a16="http://schemas.microsoft.com/office/drawing/2014/main" id="{8669DC6D-A58D-74E9-FC08-E5142081BDD2}"/>
              </a:ext>
            </a:extLst>
          </p:cNvPr>
          <p:cNvSpPr/>
          <p:nvPr/>
        </p:nvSpPr>
        <p:spPr>
          <a:xfrm>
            <a:off x="1839313" y="5494683"/>
            <a:ext cx="2988073" cy="971800"/>
          </a:xfrm>
          <a:prstGeom prst="wedgeRoundRectCallout">
            <a:avLst>
              <a:gd name="adj1" fmla="val 91163"/>
              <a:gd name="adj2" fmla="val -87820"/>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do you notice about the two Venn diagrams?</a:t>
            </a:r>
          </a:p>
        </p:txBody>
      </p:sp>
      <p:sp>
        <p:nvSpPr>
          <p:cNvPr id="6" name="Speech Bubble: Rectangle with Corners Rounded 5">
            <a:extLst>
              <a:ext uri="{FF2B5EF4-FFF2-40B4-BE49-F238E27FC236}">
                <a16:creationId xmlns:a16="http://schemas.microsoft.com/office/drawing/2014/main" id="{7EC3D38B-357D-A58A-AC2D-FF1E89E63A49}"/>
              </a:ext>
            </a:extLst>
          </p:cNvPr>
          <p:cNvSpPr/>
          <p:nvPr/>
        </p:nvSpPr>
        <p:spPr>
          <a:xfrm>
            <a:off x="7950907" y="5494683"/>
            <a:ext cx="3021893" cy="971800"/>
          </a:xfrm>
          <a:prstGeom prst="wedgeRoundRectCallout">
            <a:avLst>
              <a:gd name="adj1" fmla="val -104646"/>
              <a:gd name="adj2" fmla="val -87666"/>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Is there a difference in the data being represented?</a:t>
            </a:r>
          </a:p>
        </p:txBody>
      </p:sp>
    </p:spTree>
    <p:extLst>
      <p:ext uri="{BB962C8B-B14F-4D97-AF65-F5344CB8AC3E}">
        <p14:creationId xmlns:p14="http://schemas.microsoft.com/office/powerpoint/2010/main" val="374547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0348-741B-30C5-2F8F-EDF8A2BDE2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6A6B8B-DE0C-FB86-C05B-DDEC8AF1D010}"/>
              </a:ext>
            </a:extLst>
          </p:cNvPr>
          <p:cNvSpPr>
            <a:spLocks noGrp="1"/>
          </p:cNvSpPr>
          <p:nvPr>
            <p:ph type="title"/>
          </p:nvPr>
        </p:nvSpPr>
        <p:spPr/>
        <p:txBody>
          <a:bodyPr/>
          <a:lstStyle/>
          <a:p>
            <a:r>
              <a:rPr lang="en-AU" dirty="0"/>
              <a:t>Definition and notation (4)</a:t>
            </a:r>
            <a:endParaRPr lang="en-AU" dirty="0">
              <a:latin typeface="+mj-lt"/>
            </a:endParaRPr>
          </a:p>
        </p:txBody>
      </p:sp>
      <p:sp>
        <p:nvSpPr>
          <p:cNvPr id="13" name="Text Placeholder 12">
            <a:extLst>
              <a:ext uri="{FF2B5EF4-FFF2-40B4-BE49-F238E27FC236}">
                <a16:creationId xmlns:a16="http://schemas.microsoft.com/office/drawing/2014/main" id="{6F8A80B0-96A2-C631-0A31-B42AF5E6D772}"/>
              </a:ext>
            </a:extLst>
          </p:cNvPr>
          <p:cNvSpPr>
            <a:spLocks noGrp="1"/>
          </p:cNvSpPr>
          <p:nvPr>
            <p:ph type="body" sz="quarter" idx="18"/>
          </p:nvPr>
        </p:nvSpPr>
        <p:spPr>
          <a:xfrm>
            <a:off x="360000" y="982520"/>
            <a:ext cx="11483998" cy="356423"/>
          </a:xfrm>
        </p:spPr>
        <p:txBody>
          <a:bodyPr/>
          <a:lstStyle/>
          <a:p>
            <a:r>
              <a:rPr lang="en-AU" dirty="0">
                <a:latin typeface="+mj-lt"/>
              </a:rPr>
              <a:t>Conditional probability</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D256A34-718C-90D9-567C-30B696B5EB19}"/>
                  </a:ext>
                </a:extLst>
              </p:cNvPr>
              <p:cNvSpPr>
                <a:spLocks noGrp="1"/>
              </p:cNvSpPr>
              <p:nvPr>
                <p:ph type="body" sz="quarter" idx="17"/>
              </p:nvPr>
            </p:nvSpPr>
            <p:spPr>
              <a:xfrm>
                <a:off x="360000" y="1567086"/>
                <a:ext cx="4163014" cy="4807835"/>
              </a:xfrm>
            </p:spPr>
            <p:txBody>
              <a:body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num>
                        <m:den>
                          <m:r>
                            <a:rPr lang="en-AU" sz="1800" i="1">
                              <a:latin typeface="Cambria Math" panose="02040503050406030204" pitchFamily="18" charset="0"/>
                            </a:rPr>
                            <m:t>|</m:t>
                          </m:r>
                          <m:r>
                            <a:rPr lang="en-AU" sz="1800" i="1">
                              <a:latin typeface="Cambria Math" panose="02040503050406030204" pitchFamily="18" charset="0"/>
                            </a:rPr>
                            <m:t>𝐵</m:t>
                          </m:r>
                          <m:r>
                            <a:rPr lang="en-AU" sz="1800" i="1">
                              <a:latin typeface="Cambria Math" panose="02040503050406030204" pitchFamily="18" charset="0"/>
                            </a:rPr>
                            <m:t>|</m:t>
                          </m:r>
                        </m:den>
                      </m:f>
                    </m:oMath>
                  </m:oMathPara>
                </a14:m>
                <a:endParaRPr lang="en-AU" sz="1800" dirty="0">
                  <a:latin typeface="+mn-lt"/>
                </a:endParaRPr>
              </a:p>
              <a:p>
                <a:r>
                  <a:rPr lang="en-AU" sz="1800" dirty="0">
                    <a:latin typeface="+mn-lt"/>
                  </a:rPr>
                  <a:t>Hence, </a:t>
                </a: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r>
                            <a:rPr lang="en-AU" sz="1800" b="0" i="1" smtClean="0">
                              <a:latin typeface="Cambria Math" panose="02040503050406030204" pitchFamily="18" charset="0"/>
                            </a:rPr>
                            <m:t>)</m:t>
                          </m:r>
                        </m:num>
                        <m:den>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i="1">
                              <a:latin typeface="Cambria Math" panose="02040503050406030204" pitchFamily="18" charset="0"/>
                            </a:rPr>
                            <m:t>𝐵</m:t>
                          </m:r>
                          <m:r>
                            <a:rPr lang="en-AU" sz="1800" b="0" i="1" smtClean="0">
                              <a:latin typeface="Cambria Math" panose="02040503050406030204" pitchFamily="18" charset="0"/>
                            </a:rPr>
                            <m:t>)</m:t>
                          </m:r>
                        </m:den>
                      </m:f>
                    </m:oMath>
                  </m:oMathPara>
                </a14:m>
                <a:endParaRPr lang="en-AU" sz="1800" dirty="0">
                  <a:latin typeface="+mn-lt"/>
                </a:endParaRPr>
              </a:p>
              <a:p>
                <a:r>
                  <a:rPr lang="en-AU" sz="1800" dirty="0">
                    <a:ea typeface="Calibri" panose="020F0502020204030204" pitchFamily="34" charset="0"/>
                  </a:rPr>
                  <a:t>P</a:t>
                </a:r>
                <a:r>
                  <a:rPr lang="en-AU" sz="1800" dirty="0">
                    <a:effectLst/>
                    <a:ea typeface="Calibri" panose="020F0502020204030204" pitchFamily="34" charset="0"/>
                  </a:rPr>
                  <a:t>rovided </a:t>
                </a:r>
                <a14:m>
                  <m:oMath xmlns:m="http://schemas.openxmlformats.org/officeDocument/2006/math">
                    <m:r>
                      <a:rPr lang="en-AU" sz="1800" i="1">
                        <a:effectLst/>
                        <a:latin typeface="Cambria Math" panose="02040503050406030204" pitchFamily="18" charset="0"/>
                        <a:ea typeface="Calibri" panose="020F0502020204030204" pitchFamily="34" charset="0"/>
                      </a:rPr>
                      <m:t>|</m:t>
                    </m:r>
                    <m:r>
                      <a:rPr lang="en-AU" sz="1800" i="1">
                        <a:effectLst/>
                        <a:latin typeface="Cambria Math" panose="02040503050406030204" pitchFamily="18" charset="0"/>
                        <a:ea typeface="Calibri" panose="020F0502020204030204" pitchFamily="34" charset="0"/>
                      </a:rPr>
                      <m:t>𝐵</m:t>
                    </m:r>
                    <m:r>
                      <a:rPr lang="en-AU" sz="1800" i="1">
                        <a:effectLst/>
                        <a:latin typeface="Cambria Math" panose="02040503050406030204" pitchFamily="18" charset="0"/>
                        <a:ea typeface="Calibri" panose="020F0502020204030204" pitchFamily="34" charset="0"/>
                      </a:rPr>
                      <m:t>|≠0</m:t>
                    </m:r>
                  </m:oMath>
                </a14:m>
                <a:endParaRPr lang="en-AU" sz="1800" dirty="0">
                  <a:latin typeface="+mn-lt"/>
                </a:endParaRPr>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𝑃</m:t>
                      </m:r>
                      <m:d>
                        <m:dPr>
                          <m:ctrlPr>
                            <a:rPr lang="en-AU" sz="1800" i="1">
                              <a:latin typeface="Cambria Math" panose="02040503050406030204" pitchFamily="18" charset="0"/>
                            </a:rPr>
                          </m:ctrlPr>
                        </m:dPr>
                        <m:e>
                          <m:r>
                            <a:rPr lang="en-AU" sz="1800" i="1">
                              <a:latin typeface="Cambria Math" panose="02040503050406030204" pitchFamily="18" charset="0"/>
                            </a:rPr>
                            <m:t>𝐴</m:t>
                          </m:r>
                        </m:e>
                        <m:e>
                          <m:r>
                            <a:rPr lang="en-AU" sz="1800" i="1">
                              <a:latin typeface="Cambria Math" panose="02040503050406030204" pitchFamily="18" charset="0"/>
                            </a:rPr>
                            <m:t>𝐵</m:t>
                          </m:r>
                        </m:e>
                      </m:d>
                      <m:r>
                        <a:rPr lang="en-AU" sz="1800" i="1">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0.018</m:t>
                          </m:r>
                        </m:num>
                        <m:den>
                          <m:r>
                            <a:rPr lang="en-AU" sz="1800" b="0" i="1" smtClean="0">
                              <a:latin typeface="Cambria Math" panose="02040503050406030204" pitchFamily="18" charset="0"/>
                            </a:rPr>
                            <m:t>0.068</m:t>
                          </m:r>
                        </m:den>
                      </m:f>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0.2647</m:t>
                      </m:r>
                    </m:oMath>
                  </m:oMathPara>
                </a14:m>
                <a:endParaRPr lang="en-AU" sz="1800" dirty="0">
                  <a:latin typeface="+mn-lt"/>
                </a:endParaRPr>
              </a:p>
              <a:p>
                <a:endParaRPr lang="en-AU" sz="1800" dirty="0">
                  <a:latin typeface="+mn-lt"/>
                </a:endParaRPr>
              </a:p>
            </p:txBody>
          </p:sp>
        </mc:Choice>
        <mc:Fallback xmlns="">
          <p:sp>
            <p:nvSpPr>
              <p:cNvPr id="12" name="Text Placeholder 11">
                <a:extLst>
                  <a:ext uri="{FF2B5EF4-FFF2-40B4-BE49-F238E27FC236}">
                    <a16:creationId xmlns:a16="http://schemas.microsoft.com/office/drawing/2014/main" id="{FD256A34-718C-90D9-567C-30B696B5EB19}"/>
                  </a:ext>
                </a:extLst>
              </p:cNvPr>
              <p:cNvSpPr>
                <a:spLocks noGrp="1" noRot="1" noChangeAspect="1" noMove="1" noResize="1" noEditPoints="1" noAdjustHandles="1" noChangeArrowheads="1" noChangeShapeType="1" noTextEdit="1"/>
              </p:cNvSpPr>
              <p:nvPr>
                <p:ph type="body" sz="quarter" idx="17"/>
              </p:nvPr>
            </p:nvSpPr>
            <p:spPr>
              <a:xfrm>
                <a:off x="360000" y="1567086"/>
                <a:ext cx="4163014" cy="4807835"/>
              </a:xfrm>
              <a:blipFill>
                <a:blip r:embed="rId3"/>
                <a:stretch>
                  <a:fillRect l="-3343"/>
                </a:stretch>
              </a:blipFill>
            </p:spPr>
            <p:txBody>
              <a:bodyPr/>
              <a:lstStyle/>
              <a:p>
                <a:r>
                  <a:rPr lang="en-US">
                    <a:noFill/>
                  </a:rPr>
                  <a:t> </a:t>
                </a:r>
              </a:p>
            </p:txBody>
          </p:sp>
        </mc:Fallback>
      </mc:AlternateContent>
      <p:pic>
        <p:nvPicPr>
          <p:cNvPr id="22" name="Picture 21" descr="Venn diagram showing two circles. One circle represents allergic and has the value 0.002 inside. The second circle represents positive test and has the value 0.00 inside. The overlapping section of the circles has the value 0.018 insides. Outside the circles, there is the value 0.93. ">
            <a:extLst>
              <a:ext uri="{FF2B5EF4-FFF2-40B4-BE49-F238E27FC236}">
                <a16:creationId xmlns:a16="http://schemas.microsoft.com/office/drawing/2014/main" id="{CC14EA82-5A13-25DA-2F70-A8CC84D23951}"/>
              </a:ext>
            </a:extLst>
          </p:cNvPr>
          <p:cNvPicPr>
            <a:picLocks noChangeAspect="1"/>
          </p:cNvPicPr>
          <p:nvPr/>
        </p:nvPicPr>
        <p:blipFill>
          <a:blip r:embed="rId4"/>
          <a:stretch>
            <a:fillRect/>
          </a:stretch>
        </p:blipFill>
        <p:spPr>
          <a:xfrm>
            <a:off x="5694958" y="1694185"/>
            <a:ext cx="5789042" cy="3343980"/>
          </a:xfrm>
          <a:prstGeom prst="rect">
            <a:avLst/>
          </a:prstGeom>
        </p:spPr>
      </p:pic>
      <p:sp>
        <p:nvSpPr>
          <p:cNvPr id="2" name="Speech Bubble: Rectangle with Corners Rounded 1">
            <a:extLst>
              <a:ext uri="{FF2B5EF4-FFF2-40B4-BE49-F238E27FC236}">
                <a16:creationId xmlns:a16="http://schemas.microsoft.com/office/drawing/2014/main" id="{5A7D3801-1FC6-8AE2-F10A-B6BAC91152C9}"/>
              </a:ext>
            </a:extLst>
          </p:cNvPr>
          <p:cNvSpPr/>
          <p:nvPr/>
        </p:nvSpPr>
        <p:spPr>
          <a:xfrm>
            <a:off x="3149548" y="3208520"/>
            <a:ext cx="2294058" cy="971800"/>
          </a:xfrm>
          <a:prstGeom prst="wedgeRoundRectCallout">
            <a:avLst>
              <a:gd name="adj1" fmla="val -82086"/>
              <a:gd name="adj2" fmla="val -24629"/>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lIns="180000" rtlCol="0" anchor="ctr"/>
          <a:lstStyle/>
          <a:p>
            <a:r>
              <a:rPr lang="en-AU" sz="1800" dirty="0"/>
              <a:t>1. How does this formula relate to the previous one?</a:t>
            </a:r>
          </a:p>
        </p:txBody>
      </p:sp>
      <p:sp>
        <p:nvSpPr>
          <p:cNvPr id="5" name="Speech Bubble: Rectangle with Corners Rounded 4">
            <a:extLst>
              <a:ext uri="{FF2B5EF4-FFF2-40B4-BE49-F238E27FC236}">
                <a16:creationId xmlns:a16="http://schemas.microsoft.com/office/drawing/2014/main" id="{ADB6FE0F-2AE2-E481-D6D5-10046E2E8C60}"/>
              </a:ext>
            </a:extLst>
          </p:cNvPr>
          <p:cNvSpPr/>
          <p:nvPr/>
        </p:nvSpPr>
        <p:spPr>
          <a:xfrm>
            <a:off x="4017586" y="5305503"/>
            <a:ext cx="2433764" cy="971800"/>
          </a:xfrm>
          <a:prstGeom prst="wedgeRoundRectCallout">
            <a:avLst>
              <a:gd name="adj1" fmla="val -88049"/>
              <a:gd name="adj2" fmla="val -61400"/>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lIns="180000" rtlCol="0" anchor="ctr"/>
          <a:lstStyle/>
          <a:p>
            <a:r>
              <a:rPr lang="en-AU" sz="1800" dirty="0"/>
              <a:t>2. Is this equal to the value calculated earlier?</a:t>
            </a:r>
          </a:p>
        </p:txBody>
      </p:sp>
      <p:sp>
        <p:nvSpPr>
          <p:cNvPr id="6" name="Speech Bubble: Rectangle with Corners Rounded 5">
            <a:extLst>
              <a:ext uri="{FF2B5EF4-FFF2-40B4-BE49-F238E27FC236}">
                <a16:creationId xmlns:a16="http://schemas.microsoft.com/office/drawing/2014/main" id="{538583D5-EFD6-33E2-7B3E-D9CCDD532025}"/>
              </a:ext>
            </a:extLst>
          </p:cNvPr>
          <p:cNvSpPr/>
          <p:nvPr/>
        </p:nvSpPr>
        <p:spPr>
          <a:xfrm>
            <a:off x="7015837" y="318999"/>
            <a:ext cx="2464494" cy="971800"/>
          </a:xfrm>
          <a:prstGeom prst="wedgeRoundRectCallout">
            <a:avLst>
              <a:gd name="adj1" fmla="val -226040"/>
              <a:gd name="adj2" fmla="val 159232"/>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lIns="180000" rtlCol="0" anchor="ctr"/>
          <a:lstStyle/>
          <a:p>
            <a:r>
              <a:rPr lang="en-AU" sz="1800" dirty="0"/>
              <a:t>3. In what situations would each formula be used?</a:t>
            </a:r>
          </a:p>
        </p:txBody>
      </p:sp>
      <p:sp>
        <p:nvSpPr>
          <p:cNvPr id="3" name="Slide Number Placeholder 2">
            <a:extLst>
              <a:ext uri="{FF2B5EF4-FFF2-40B4-BE49-F238E27FC236}">
                <a16:creationId xmlns:a16="http://schemas.microsoft.com/office/drawing/2014/main" id="{F075D7D5-579D-2CC8-1989-24B1F208A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9495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672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and define conditional probability.</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use Venn diagrams, two-way tables and tree diagrams to calculate conditional probabilities.</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restrict the sample space in a Venn diagram, a two-way table and a tree diagram.</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calculate conditional probabilities using provided data.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apply conditional probability to solve real-world problems</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4010-56D1-242E-2A1C-A1C89C77A2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BA9E45-9AD9-B8A8-7160-702FE44225CB}"/>
              </a:ext>
            </a:extLst>
          </p:cNvPr>
          <p:cNvSpPr>
            <a:spLocks noGrp="1"/>
          </p:cNvSpPr>
          <p:nvPr>
            <p:ph type="title"/>
          </p:nvPr>
        </p:nvSpPr>
        <p:spPr/>
        <p:txBody>
          <a:bodyPr/>
          <a:lstStyle/>
          <a:p>
            <a:r>
              <a:rPr lang="en-AU" dirty="0">
                <a:latin typeface="+mj-lt"/>
              </a:rPr>
              <a:t>Calculating conditional probability (3)</a:t>
            </a:r>
          </a:p>
        </p:txBody>
      </p:sp>
      <p:sp>
        <p:nvSpPr>
          <p:cNvPr id="13" name="Text Placeholder 12">
            <a:extLst>
              <a:ext uri="{FF2B5EF4-FFF2-40B4-BE49-F238E27FC236}">
                <a16:creationId xmlns:a16="http://schemas.microsoft.com/office/drawing/2014/main" id="{75C194ED-D1B5-C984-0451-270B489E8BC1}"/>
              </a:ext>
            </a:extLst>
          </p:cNvPr>
          <p:cNvSpPr>
            <a:spLocks noGrp="1"/>
          </p:cNvSpPr>
          <p:nvPr>
            <p:ph type="body" sz="quarter" idx="18"/>
          </p:nvPr>
        </p:nvSpPr>
        <p:spPr>
          <a:xfrm>
            <a:off x="360000" y="982520"/>
            <a:ext cx="11483998" cy="356423"/>
          </a:xfrm>
        </p:spPr>
        <p:txBody>
          <a:bodyPr/>
          <a:lstStyle/>
          <a:p>
            <a:r>
              <a:rPr lang="en-AU" dirty="0">
                <a:latin typeface="+mj-lt"/>
              </a:rPr>
              <a:t>Worked example 2 – Question</a:t>
            </a:r>
          </a:p>
        </p:txBody>
      </p:sp>
      <p:sp>
        <p:nvSpPr>
          <p:cNvPr id="12" name="Text Placeholder 11">
            <a:extLst>
              <a:ext uri="{FF2B5EF4-FFF2-40B4-BE49-F238E27FC236}">
                <a16:creationId xmlns:a16="http://schemas.microsoft.com/office/drawing/2014/main" id="{7160B6A8-D402-5A90-ADE5-96ABBA703899}"/>
              </a:ext>
            </a:extLst>
          </p:cNvPr>
          <p:cNvSpPr>
            <a:spLocks noGrp="1"/>
          </p:cNvSpPr>
          <p:nvPr>
            <p:ph type="body" sz="quarter" idx="17"/>
          </p:nvPr>
        </p:nvSpPr>
        <p:spPr>
          <a:xfrm>
            <a:off x="359999" y="1567087"/>
            <a:ext cx="10975657" cy="3092000"/>
          </a:xfrm>
        </p:spPr>
        <p:txBody>
          <a:bodyPr/>
          <a:lstStyle/>
          <a:p>
            <a:r>
              <a:rPr lang="en-AU" sz="1800" dirty="0">
                <a:latin typeface="+mn-lt"/>
              </a:rPr>
              <a:t>A patient visits a doctor with a fever. The doctor knows from medical data that:</a:t>
            </a:r>
          </a:p>
          <a:p>
            <a:pPr marL="285750" indent="-285750">
              <a:buFont typeface="Arial" panose="020B0604020202020204" pitchFamily="34" charset="0"/>
              <a:buChar char="•"/>
            </a:pPr>
            <a:r>
              <a:rPr lang="en-AU" sz="1800" dirty="0">
                <a:solidFill>
                  <a:schemeClr val="tx2"/>
                </a:solidFill>
                <a:latin typeface="+mn-lt"/>
              </a:rPr>
              <a:t>5% of people </a:t>
            </a:r>
            <a:r>
              <a:rPr lang="en-AU" sz="1800" dirty="0">
                <a:latin typeface="+mn-lt"/>
              </a:rPr>
              <a:t>in the population </a:t>
            </a:r>
            <a:r>
              <a:rPr lang="en-AU" sz="1800" dirty="0">
                <a:solidFill>
                  <a:schemeClr val="tx2"/>
                </a:solidFill>
                <a:latin typeface="+mn-lt"/>
              </a:rPr>
              <a:t>have the flu</a:t>
            </a:r>
            <a:r>
              <a:rPr lang="en-AU" sz="1800" dirty="0">
                <a:latin typeface="+mn-lt"/>
              </a:rPr>
              <a:t>.</a:t>
            </a:r>
          </a:p>
          <a:p>
            <a:pPr marL="285750" indent="-285750">
              <a:buFont typeface="Arial" panose="020B0604020202020204" pitchFamily="34" charset="0"/>
              <a:buChar char="•"/>
            </a:pPr>
            <a:r>
              <a:rPr lang="en-AU" sz="1800" dirty="0">
                <a:solidFill>
                  <a:schemeClr val="tx2"/>
                </a:solidFill>
                <a:latin typeface="+mn-lt"/>
              </a:rPr>
              <a:t>80% of people </a:t>
            </a:r>
            <a:r>
              <a:rPr lang="en-AU" sz="1800" dirty="0">
                <a:latin typeface="+mn-lt"/>
              </a:rPr>
              <a:t>who have the flu </a:t>
            </a:r>
            <a:r>
              <a:rPr lang="en-AU" sz="1800" dirty="0">
                <a:solidFill>
                  <a:schemeClr val="tx2"/>
                </a:solidFill>
                <a:latin typeface="+mn-lt"/>
              </a:rPr>
              <a:t>develop a fever</a:t>
            </a:r>
            <a:r>
              <a:rPr lang="en-AU" sz="1800" dirty="0">
                <a:latin typeface="+mn-lt"/>
              </a:rPr>
              <a:t>.</a:t>
            </a:r>
          </a:p>
          <a:p>
            <a:pPr marL="285750" indent="-285750">
              <a:buFont typeface="Arial" panose="020B0604020202020204" pitchFamily="34" charset="0"/>
              <a:buChar char="•"/>
            </a:pPr>
            <a:r>
              <a:rPr lang="en-AU" sz="1800" dirty="0">
                <a:solidFill>
                  <a:schemeClr val="tx2"/>
                </a:solidFill>
                <a:latin typeface="+mn-lt"/>
              </a:rPr>
              <a:t>10% of people </a:t>
            </a:r>
            <a:r>
              <a:rPr lang="en-AU" sz="1800" dirty="0">
                <a:latin typeface="+mn-lt"/>
              </a:rPr>
              <a:t>who do not have the flu also </a:t>
            </a:r>
            <a:r>
              <a:rPr lang="en-AU" sz="1800" dirty="0">
                <a:solidFill>
                  <a:schemeClr val="tx2"/>
                </a:solidFill>
                <a:latin typeface="+mn-lt"/>
              </a:rPr>
              <a:t>develop a fever from other causes</a:t>
            </a:r>
            <a:r>
              <a:rPr lang="en-AU" sz="1800" dirty="0">
                <a:latin typeface="+mn-lt"/>
              </a:rPr>
              <a:t>.</a:t>
            </a:r>
          </a:p>
          <a:p>
            <a:r>
              <a:rPr lang="en-AU" sz="1800" dirty="0">
                <a:latin typeface="+mn-lt"/>
              </a:rPr>
              <a:t>If a patient </a:t>
            </a:r>
            <a:r>
              <a:rPr lang="en-AU" sz="1800" dirty="0">
                <a:solidFill>
                  <a:schemeClr val="tx2"/>
                </a:solidFill>
                <a:latin typeface="+mn-lt"/>
              </a:rPr>
              <a:t>has a fever</a:t>
            </a:r>
            <a:r>
              <a:rPr lang="en-AU" sz="1800" dirty="0">
                <a:latin typeface="+mn-lt"/>
              </a:rPr>
              <a:t>, what is the probability that they </a:t>
            </a:r>
            <a:r>
              <a:rPr lang="en-AU" sz="1800" dirty="0">
                <a:solidFill>
                  <a:schemeClr val="tx2"/>
                </a:solidFill>
                <a:latin typeface="+mn-lt"/>
              </a:rPr>
              <a:t>actually have the flu</a:t>
            </a:r>
            <a:r>
              <a:rPr lang="en-AU" sz="1800" dirty="0">
                <a:latin typeface="+mn-lt"/>
              </a:rPr>
              <a:t>?</a:t>
            </a:r>
          </a:p>
          <a:p>
            <a:endParaRPr lang="en-AU" dirty="0">
              <a:latin typeface="+mn-lt"/>
            </a:endParaRPr>
          </a:p>
        </p:txBody>
      </p:sp>
      <p:sp>
        <p:nvSpPr>
          <p:cNvPr id="3" name="Slide Number Placeholder 2">
            <a:extLst>
              <a:ext uri="{FF2B5EF4-FFF2-40B4-BE49-F238E27FC236}">
                <a16:creationId xmlns:a16="http://schemas.microsoft.com/office/drawing/2014/main" id="{9134C78F-FA90-B692-5A7F-AA388D6E4C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8782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3C926-6556-4B51-391F-6BF04A1A51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A330F3-8217-B80A-D900-0F0302F553BD}"/>
              </a:ext>
            </a:extLst>
          </p:cNvPr>
          <p:cNvSpPr>
            <a:spLocks noGrp="1"/>
          </p:cNvSpPr>
          <p:nvPr>
            <p:ph type="title"/>
          </p:nvPr>
        </p:nvSpPr>
        <p:spPr/>
        <p:txBody>
          <a:bodyPr/>
          <a:lstStyle/>
          <a:p>
            <a:r>
              <a:rPr lang="en-AU" dirty="0">
                <a:latin typeface="+mj-lt"/>
              </a:rPr>
              <a:t>Calculating conditional probability (4)</a:t>
            </a:r>
          </a:p>
        </p:txBody>
      </p:sp>
      <p:sp>
        <p:nvSpPr>
          <p:cNvPr id="13" name="Text Placeholder 12">
            <a:extLst>
              <a:ext uri="{FF2B5EF4-FFF2-40B4-BE49-F238E27FC236}">
                <a16:creationId xmlns:a16="http://schemas.microsoft.com/office/drawing/2014/main" id="{EFF781C7-6A52-987A-55C3-240A97E42BDC}"/>
              </a:ext>
            </a:extLst>
          </p:cNvPr>
          <p:cNvSpPr>
            <a:spLocks noGrp="1"/>
          </p:cNvSpPr>
          <p:nvPr>
            <p:ph type="body" sz="quarter" idx="18"/>
          </p:nvPr>
        </p:nvSpPr>
        <p:spPr>
          <a:xfrm>
            <a:off x="360000" y="982520"/>
            <a:ext cx="11483998" cy="356423"/>
          </a:xfrm>
        </p:spPr>
        <p:txBody>
          <a:bodyPr/>
          <a:lstStyle/>
          <a:p>
            <a:r>
              <a:rPr lang="en-AU" dirty="0">
                <a:latin typeface="+mj-lt"/>
              </a:rPr>
              <a:t>Worked example 2 – self-explanation prompts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7AB542D-1A6B-922A-0F70-8AFC24A448D3}"/>
                  </a:ext>
                </a:extLst>
              </p:cNvPr>
              <p:cNvSpPr>
                <a:spLocks noGrp="1"/>
              </p:cNvSpPr>
              <p:nvPr>
                <p:ph type="body" sz="quarter" idx="17"/>
              </p:nvPr>
            </p:nvSpPr>
            <p:spPr>
              <a:xfrm>
                <a:off x="360001" y="1567086"/>
                <a:ext cx="2513148" cy="4807835"/>
              </a:xfrm>
            </p:spPr>
            <p:txBody>
              <a:bodyPr/>
              <a:lstStyle/>
              <a:p>
                <a:pPr marL="285750" indent="-285750">
                  <a:buFont typeface="Arial" panose="020B0604020202020204" pitchFamily="34" charset="0"/>
                  <a:buChar char="•"/>
                </a:pPr>
                <a:r>
                  <a:rPr lang="en-AU" sz="1800" dirty="0">
                    <a:latin typeface="+mn-lt"/>
                  </a:rPr>
                  <a:t>5% have the flu.</a:t>
                </a:r>
              </a:p>
              <a:p>
                <a:pPr marL="285750" indent="-285750">
                  <a:buFont typeface="Arial" panose="020B0604020202020204" pitchFamily="34" charset="0"/>
                  <a:buChar char="•"/>
                </a:pPr>
                <a:r>
                  <a:rPr lang="en-AU" sz="1800" dirty="0">
                    <a:latin typeface="+mn-lt"/>
                  </a:rPr>
                  <a:t>80% with the flu develop a fever.</a:t>
                </a:r>
              </a:p>
              <a:p>
                <a:pPr marL="285750" indent="-285750">
                  <a:buFont typeface="Arial" panose="020B0604020202020204" pitchFamily="34" charset="0"/>
                  <a:buChar char="•"/>
                </a:pPr>
                <a:r>
                  <a:rPr lang="en-AU" sz="1800" dirty="0">
                    <a:latin typeface="+mn-lt"/>
                  </a:rPr>
                  <a:t>10% who don’t have the flu develop a fever.</a:t>
                </a:r>
              </a:p>
              <a:p>
                <a:r>
                  <a:rPr lang="en-AU" sz="1800" dirty="0">
                    <a:latin typeface="+mn-lt"/>
                  </a:rPr>
                  <a:t>Find </a:t>
                </a:r>
                <a14:m>
                  <m:oMath xmlns:m="http://schemas.openxmlformats.org/officeDocument/2006/math">
                    <m:r>
                      <a:rPr lang="en-AU" sz="1800" i="1" smtClean="0">
                        <a:latin typeface="Cambria Math" panose="02040503050406030204" pitchFamily="18" charset="0"/>
                      </a:rPr>
                      <m:t>𝑃</m:t>
                    </m:r>
                    <m:d>
                      <m:dPr>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𝑓</m:t>
                        </m:r>
                        <m:r>
                          <a:rPr lang="en-AU" sz="1800" i="1" err="1" smtClean="0">
                            <a:latin typeface="Cambria Math" panose="02040503050406030204" pitchFamily="18" charset="0"/>
                          </a:rPr>
                          <m:t>𝑙𝑢</m:t>
                        </m:r>
                        <m:r>
                          <a:rPr lang="en-AU" sz="1800" b="0" i="1" smtClean="0">
                            <a:latin typeface="Cambria Math" panose="02040503050406030204" pitchFamily="18" charset="0"/>
                          </a:rPr>
                          <m:t> </m:t>
                        </m:r>
                      </m:e>
                    </m:d>
                    <m:r>
                      <a:rPr lang="en-AU" sz="1800" i="1" smtClean="0">
                        <a:latin typeface="Cambria Math" panose="02040503050406030204" pitchFamily="18" charset="0"/>
                      </a:rPr>
                      <m:t>𝑓</m:t>
                    </m:r>
                    <m:r>
                      <a:rPr lang="en-AU" sz="1800" i="1" err="1" smtClean="0">
                        <a:latin typeface="Cambria Math" panose="02040503050406030204" pitchFamily="18" charset="0"/>
                      </a:rPr>
                      <m:t>𝑒𝑣𝑒𝑟</m:t>
                    </m:r>
                    <m:r>
                      <a:rPr lang="en-AU" sz="1800" i="1" smtClean="0">
                        <a:latin typeface="Cambria Math" panose="02040503050406030204" pitchFamily="18" charset="0"/>
                      </a:rPr>
                      <m:t>)</m:t>
                    </m:r>
                  </m:oMath>
                </a14:m>
                <a:endParaRPr lang="en-AU" sz="1800" dirty="0">
                  <a:latin typeface="+mn-lt"/>
                </a:endParaRPr>
              </a:p>
            </p:txBody>
          </p:sp>
        </mc:Choice>
        <mc:Fallback xmlns="">
          <p:sp>
            <p:nvSpPr>
              <p:cNvPr id="12" name="Text Placeholder 11">
                <a:extLst>
                  <a:ext uri="{FF2B5EF4-FFF2-40B4-BE49-F238E27FC236}">
                    <a16:creationId xmlns:a16="http://schemas.microsoft.com/office/drawing/2014/main" id="{57AB542D-1A6B-922A-0F70-8AFC24A448D3}"/>
                  </a:ext>
                </a:extLst>
              </p:cNvPr>
              <p:cNvSpPr>
                <a:spLocks noGrp="1" noRot="1" noChangeAspect="1" noMove="1" noResize="1" noEditPoints="1" noAdjustHandles="1" noChangeArrowheads="1" noChangeShapeType="1" noTextEdit="1"/>
              </p:cNvSpPr>
              <p:nvPr>
                <p:ph type="body" sz="quarter" idx="17"/>
              </p:nvPr>
            </p:nvSpPr>
            <p:spPr>
              <a:xfrm>
                <a:off x="360001" y="1567086"/>
                <a:ext cx="2513148" cy="4807835"/>
              </a:xfrm>
              <a:blipFill>
                <a:blip r:embed="rId3"/>
                <a:stretch>
                  <a:fillRect l="-5528" r="-1005"/>
                </a:stretch>
              </a:blipFill>
            </p:spPr>
            <p:txBody>
              <a:bodyPr/>
              <a:lstStyle/>
              <a:p>
                <a:r>
                  <a:rPr lang="en-US">
                    <a:noFill/>
                  </a:rPr>
                  <a:t> </a:t>
                </a:r>
              </a:p>
            </p:txBody>
          </p:sp>
        </mc:Fallback>
      </mc:AlternateContent>
      <p:grpSp>
        <p:nvGrpSpPr>
          <p:cNvPr id="7" name="Group 6" descr="A tree diagram initially branching off into A with probability 0.05 and A' with probability 0.95. From A there are two branches. One to B with probability of 0.80 and one to B' with probability 0.20. From A' there are two branches. One to B with probability 0.10 and one to B' with probability 0.90.">
            <a:extLst>
              <a:ext uri="{FF2B5EF4-FFF2-40B4-BE49-F238E27FC236}">
                <a16:creationId xmlns:a16="http://schemas.microsoft.com/office/drawing/2014/main" id="{4315F2FA-637D-70A6-0119-F85B4F940C4E}"/>
              </a:ext>
            </a:extLst>
          </p:cNvPr>
          <p:cNvGrpSpPr/>
          <p:nvPr/>
        </p:nvGrpSpPr>
        <p:grpSpPr>
          <a:xfrm>
            <a:off x="3110032" y="1294484"/>
            <a:ext cx="5063359" cy="4969877"/>
            <a:chOff x="6836231" y="612114"/>
            <a:chExt cx="4771000" cy="4475409"/>
          </a:xfrm>
        </p:grpSpPr>
        <p:sp>
          <p:nvSpPr>
            <p:cNvPr id="2" name="Rectangle: Rounded Corners 1">
              <a:extLst>
                <a:ext uri="{FF2B5EF4-FFF2-40B4-BE49-F238E27FC236}">
                  <a16:creationId xmlns:a16="http://schemas.microsoft.com/office/drawing/2014/main" id="{270D1131-B464-60E6-D599-0931B746FE31}"/>
                </a:ext>
              </a:extLst>
            </p:cNvPr>
            <p:cNvSpPr/>
            <p:nvPr/>
          </p:nvSpPr>
          <p:spPr>
            <a:xfrm>
              <a:off x="10020620" y="612114"/>
              <a:ext cx="1586611" cy="58697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B – having a fever</a:t>
              </a:r>
            </a:p>
          </p:txBody>
        </p:sp>
        <p:grpSp>
          <p:nvGrpSpPr>
            <p:cNvPr id="8" name="Group 7">
              <a:extLst>
                <a:ext uri="{FF2B5EF4-FFF2-40B4-BE49-F238E27FC236}">
                  <a16:creationId xmlns:a16="http://schemas.microsoft.com/office/drawing/2014/main" id="{F0E7DF80-4348-E820-3481-83A34B5566EE}"/>
                </a:ext>
              </a:extLst>
            </p:cNvPr>
            <p:cNvGrpSpPr/>
            <p:nvPr/>
          </p:nvGrpSpPr>
          <p:grpSpPr>
            <a:xfrm>
              <a:off x="6836231" y="1319171"/>
              <a:ext cx="4662120" cy="3768352"/>
              <a:chOff x="2066533" y="2099189"/>
              <a:chExt cx="6107855" cy="4167233"/>
            </a:xfrm>
          </p:grpSpPr>
          <p:grpSp>
            <p:nvGrpSpPr>
              <p:cNvPr id="9" name="Group 8">
                <a:extLst>
                  <a:ext uri="{FF2B5EF4-FFF2-40B4-BE49-F238E27FC236}">
                    <a16:creationId xmlns:a16="http://schemas.microsoft.com/office/drawing/2014/main" id="{E515D7FB-7D9F-1096-94B3-A54B622E8D1F}"/>
                  </a:ext>
                </a:extLst>
              </p:cNvPr>
              <p:cNvGrpSpPr/>
              <p:nvPr/>
            </p:nvGrpSpPr>
            <p:grpSpPr>
              <a:xfrm>
                <a:off x="2674403" y="2099189"/>
                <a:ext cx="5499985" cy="3995680"/>
                <a:chOff x="788453" y="2384939"/>
                <a:chExt cx="5499985" cy="3995680"/>
              </a:xfrm>
            </p:grpSpPr>
            <p:sp>
              <p:nvSpPr>
                <p:cNvPr id="15" name="Freeform: Shape 14">
                  <a:extLst>
                    <a:ext uri="{FF2B5EF4-FFF2-40B4-BE49-F238E27FC236}">
                      <a16:creationId xmlns:a16="http://schemas.microsoft.com/office/drawing/2014/main" id="{7B6B21B4-616F-A8E4-081B-6869C24AADA6}"/>
                    </a:ext>
                  </a:extLst>
                </p:cNvPr>
                <p:cNvSpPr/>
                <p:nvPr/>
              </p:nvSpPr>
              <p:spPr>
                <a:xfrm rot="18289469">
                  <a:off x="160348" y="3891932"/>
                  <a:ext cx="1296639" cy="40428"/>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16" name="Freeform: Shape 15">
                  <a:extLst>
                    <a:ext uri="{FF2B5EF4-FFF2-40B4-BE49-F238E27FC236}">
                      <a16:creationId xmlns:a16="http://schemas.microsoft.com/office/drawing/2014/main" id="{7E3E2A23-780F-DF74-2B1B-E4C77943ED08}"/>
                    </a:ext>
                  </a:extLst>
                </p:cNvPr>
                <p:cNvSpPr/>
                <p:nvPr/>
              </p:nvSpPr>
              <p:spPr>
                <a:xfrm rot="3310531">
                  <a:off x="160348" y="4956350"/>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nvGrpSpPr>
                <p:cNvPr id="17" name="Group 16">
                  <a:extLst>
                    <a:ext uri="{FF2B5EF4-FFF2-40B4-BE49-F238E27FC236}">
                      <a16:creationId xmlns:a16="http://schemas.microsoft.com/office/drawing/2014/main" id="{3F0CE362-BCE9-B701-7475-3153B29F486E}"/>
                    </a:ext>
                  </a:extLst>
                </p:cNvPr>
                <p:cNvGrpSpPr/>
                <p:nvPr/>
              </p:nvGrpSpPr>
              <p:grpSpPr>
                <a:xfrm>
                  <a:off x="1167102" y="2384939"/>
                  <a:ext cx="5121336" cy="3661054"/>
                  <a:chOff x="1167102" y="2384939"/>
                  <a:chExt cx="5121336" cy="3661054"/>
                </a:xfrm>
              </p:grpSpPr>
              <p:sp>
                <p:nvSpPr>
                  <p:cNvPr id="19" name="Freeform: Shape 18">
                    <a:extLst>
                      <a:ext uri="{FF2B5EF4-FFF2-40B4-BE49-F238E27FC236}">
                        <a16:creationId xmlns:a16="http://schemas.microsoft.com/office/drawing/2014/main" id="{4A731971-0D50-B757-7A34-78614F6F1468}"/>
                      </a:ext>
                    </a:extLst>
                  </p:cNvPr>
                  <p:cNvSpPr/>
                  <p:nvPr/>
                </p:nvSpPr>
                <p:spPr>
                  <a:xfrm>
                    <a:off x="1167103" y="2912153"/>
                    <a:ext cx="1851161" cy="626201"/>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A</a:t>
                    </a:r>
                  </a:p>
                </p:txBody>
              </p:sp>
              <p:sp>
                <p:nvSpPr>
                  <p:cNvPr id="20" name="Freeform: Shape 19">
                    <a:extLst>
                      <a:ext uri="{FF2B5EF4-FFF2-40B4-BE49-F238E27FC236}">
                        <a16:creationId xmlns:a16="http://schemas.microsoft.com/office/drawing/2014/main" id="{CBFC65F9-613D-8C2D-06CC-A174B9BC4CAD}"/>
                      </a:ext>
                    </a:extLst>
                  </p:cNvPr>
                  <p:cNvSpPr/>
                  <p:nvPr/>
                </p:nvSpPr>
                <p:spPr>
                  <a:xfrm rot="20605167">
                    <a:off x="3048764" y="3040073"/>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2" name="Freeform: Shape 21">
                    <a:extLst>
                      <a:ext uri="{FF2B5EF4-FFF2-40B4-BE49-F238E27FC236}">
                        <a16:creationId xmlns:a16="http://schemas.microsoft.com/office/drawing/2014/main" id="{3B6DEF34-A7F4-13F9-8AFC-4EB31631BFD8}"/>
                      </a:ext>
                    </a:extLst>
                  </p:cNvPr>
                  <p:cNvSpPr/>
                  <p:nvPr/>
                </p:nvSpPr>
                <p:spPr>
                  <a:xfrm>
                    <a:off x="4437277" y="2384939"/>
                    <a:ext cx="1851161" cy="638952"/>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B</a:t>
                    </a:r>
                  </a:p>
                </p:txBody>
              </p:sp>
              <p:sp>
                <p:nvSpPr>
                  <p:cNvPr id="23" name="Freeform: Shape 22">
                    <a:extLst>
                      <a:ext uri="{FF2B5EF4-FFF2-40B4-BE49-F238E27FC236}">
                        <a16:creationId xmlns:a16="http://schemas.microsoft.com/office/drawing/2014/main" id="{6A86679E-D5AE-77F3-0C14-4B7EAD8CAD74}"/>
                      </a:ext>
                    </a:extLst>
                  </p:cNvPr>
                  <p:cNvSpPr/>
                  <p:nvPr/>
                </p:nvSpPr>
                <p:spPr>
                  <a:xfrm rot="1774722" flipV="1">
                    <a:off x="2997453" y="3501395"/>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4" name="Freeform: Shape 23">
                    <a:extLst>
                      <a:ext uri="{FF2B5EF4-FFF2-40B4-BE49-F238E27FC236}">
                        <a16:creationId xmlns:a16="http://schemas.microsoft.com/office/drawing/2014/main" id="{61E82817-FBD0-431C-069A-C1AECD0EC91F}"/>
                      </a:ext>
                    </a:extLst>
                  </p:cNvPr>
                  <p:cNvSpPr/>
                  <p:nvPr/>
                </p:nvSpPr>
                <p:spPr>
                  <a:xfrm>
                    <a:off x="4437277" y="3617402"/>
                    <a:ext cx="1851161" cy="626201"/>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sp>
                <p:nvSpPr>
                  <p:cNvPr id="25" name="Freeform: Shape 24">
                    <a:extLst>
                      <a:ext uri="{FF2B5EF4-FFF2-40B4-BE49-F238E27FC236}">
                        <a16:creationId xmlns:a16="http://schemas.microsoft.com/office/drawing/2014/main" id="{BE6B36FD-6FE7-2F5B-FCC1-8D169FFFF035}"/>
                      </a:ext>
                    </a:extLst>
                  </p:cNvPr>
                  <p:cNvSpPr/>
                  <p:nvPr/>
                </p:nvSpPr>
                <p:spPr>
                  <a:xfrm>
                    <a:off x="1167102" y="5181959"/>
                    <a:ext cx="1851161" cy="62428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 </a:t>
                    </a:r>
                    <a:r>
                      <a:rPr lang="en-AU" sz="3500" dirty="0">
                        <a:solidFill>
                          <a:schemeClr val="tx1"/>
                        </a:solidFill>
                      </a:rPr>
                      <a:t>A</a:t>
                    </a:r>
                    <a:r>
                      <a:rPr lang="en-AU" sz="3500" kern="1200" dirty="0">
                        <a:solidFill>
                          <a:schemeClr val="tx1"/>
                        </a:solidFill>
                      </a:rPr>
                      <a:t>’</a:t>
                    </a:r>
                  </a:p>
                </p:txBody>
              </p:sp>
              <p:sp>
                <p:nvSpPr>
                  <p:cNvPr id="26" name="Freeform: Shape 25">
                    <a:extLst>
                      <a:ext uri="{FF2B5EF4-FFF2-40B4-BE49-F238E27FC236}">
                        <a16:creationId xmlns:a16="http://schemas.microsoft.com/office/drawing/2014/main" id="{AC4A4241-EB32-32B5-3848-F19C2CB4EAD8}"/>
                      </a:ext>
                    </a:extLst>
                  </p:cNvPr>
                  <p:cNvSpPr/>
                  <p:nvPr/>
                </p:nvSpPr>
                <p:spPr>
                  <a:xfrm>
                    <a:off x="4437277" y="4725558"/>
                    <a:ext cx="1851161" cy="626201"/>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dirty="0"/>
                      <a:t>B</a:t>
                    </a:r>
                    <a:endParaRPr lang="en-AU" sz="3500" kern="1200" dirty="0"/>
                  </a:p>
                </p:txBody>
              </p:sp>
              <p:sp>
                <p:nvSpPr>
                  <p:cNvPr id="27" name="Freeform: Shape 26">
                    <a:extLst>
                      <a:ext uri="{FF2B5EF4-FFF2-40B4-BE49-F238E27FC236}">
                        <a16:creationId xmlns:a16="http://schemas.microsoft.com/office/drawing/2014/main" id="{30363C91-4C13-51DE-9C27-F12A4A0D20BD}"/>
                      </a:ext>
                    </a:extLst>
                  </p:cNvPr>
                  <p:cNvSpPr/>
                  <p:nvPr/>
                </p:nvSpPr>
                <p:spPr>
                  <a:xfrm rot="20605167">
                    <a:off x="3026991" y="5258787"/>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8" name="Freeform: Shape 27">
                    <a:extLst>
                      <a:ext uri="{FF2B5EF4-FFF2-40B4-BE49-F238E27FC236}">
                        <a16:creationId xmlns:a16="http://schemas.microsoft.com/office/drawing/2014/main" id="{771C201D-D835-8474-D186-EB15BC7ACEA7}"/>
                      </a:ext>
                    </a:extLst>
                  </p:cNvPr>
                  <p:cNvSpPr/>
                  <p:nvPr/>
                </p:nvSpPr>
                <p:spPr>
                  <a:xfrm rot="1774722" flipV="1">
                    <a:off x="2975680" y="5720109"/>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sp>
              <p:nvSpPr>
                <p:cNvPr id="18" name="Freeform: Shape 17">
                  <a:extLst>
                    <a:ext uri="{FF2B5EF4-FFF2-40B4-BE49-F238E27FC236}">
                      <a16:creationId xmlns:a16="http://schemas.microsoft.com/office/drawing/2014/main" id="{00D5E833-0232-84AC-94D0-5794BB97F338}"/>
                    </a:ext>
                  </a:extLst>
                </p:cNvPr>
                <p:cNvSpPr/>
                <p:nvPr/>
              </p:nvSpPr>
              <p:spPr>
                <a:xfrm>
                  <a:off x="4417328" y="5846870"/>
                  <a:ext cx="1851161" cy="533749"/>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grpSp>
          <p:sp>
            <p:nvSpPr>
              <p:cNvPr id="10" name="TextBox 9">
                <a:extLst>
                  <a:ext uri="{FF2B5EF4-FFF2-40B4-BE49-F238E27FC236}">
                    <a16:creationId xmlns:a16="http://schemas.microsoft.com/office/drawing/2014/main" id="{A127E6B0-3072-1D56-FE73-50F14E75169D}"/>
                  </a:ext>
                </a:extLst>
              </p:cNvPr>
              <p:cNvSpPr txBox="1"/>
              <p:nvPr/>
            </p:nvSpPr>
            <p:spPr>
              <a:xfrm rot="18275479">
                <a:off x="2246225" y="3290670"/>
                <a:ext cx="498041" cy="457617"/>
              </a:xfrm>
              <a:prstGeom prst="rect">
                <a:avLst/>
              </a:prstGeom>
              <a:noFill/>
            </p:spPr>
            <p:txBody>
              <a:bodyPr wrap="square" lIns="0" tIns="0" rIns="0" bIns="0" rtlCol="0">
                <a:noAutofit/>
              </a:bodyPr>
              <a:lstStyle/>
              <a:p>
                <a:pPr algn="l"/>
                <a:endParaRPr lang="en-AU" sz="1800" dirty="0"/>
              </a:p>
            </p:txBody>
          </p:sp>
          <p:sp>
            <p:nvSpPr>
              <p:cNvPr id="11" name="TextBox 10">
                <a:extLst>
                  <a:ext uri="{FF2B5EF4-FFF2-40B4-BE49-F238E27FC236}">
                    <a16:creationId xmlns:a16="http://schemas.microsoft.com/office/drawing/2014/main" id="{5211FD6E-3552-37A9-1600-5C947A5209D2}"/>
                  </a:ext>
                </a:extLst>
              </p:cNvPr>
              <p:cNvSpPr txBox="1"/>
              <p:nvPr/>
            </p:nvSpPr>
            <p:spPr>
              <a:xfrm>
                <a:off x="5284403" y="2365623"/>
                <a:ext cx="923888" cy="533749"/>
              </a:xfrm>
              <a:prstGeom prst="rect">
                <a:avLst/>
              </a:prstGeom>
              <a:noFill/>
            </p:spPr>
            <p:txBody>
              <a:bodyPr wrap="square" lIns="0" tIns="0" rIns="0" bIns="0" rtlCol="0">
                <a:noAutofit/>
              </a:bodyPr>
              <a:lstStyle/>
              <a:p>
                <a:pPr algn="l"/>
                <a:r>
                  <a:rPr lang="en-AU" sz="1800" dirty="0"/>
                  <a:t>0.80</a:t>
                </a:r>
              </a:p>
            </p:txBody>
          </p:sp>
          <p:sp>
            <p:nvSpPr>
              <p:cNvPr id="29" name="TextBox 28">
                <a:extLst>
                  <a:ext uri="{FF2B5EF4-FFF2-40B4-BE49-F238E27FC236}">
                    <a16:creationId xmlns:a16="http://schemas.microsoft.com/office/drawing/2014/main" id="{19E52E64-B46A-7963-A161-6567F2039972}"/>
                  </a:ext>
                </a:extLst>
              </p:cNvPr>
              <p:cNvSpPr txBox="1"/>
              <p:nvPr/>
            </p:nvSpPr>
            <p:spPr>
              <a:xfrm>
                <a:off x="2066533" y="3252604"/>
                <a:ext cx="923888" cy="533749"/>
              </a:xfrm>
              <a:prstGeom prst="rect">
                <a:avLst/>
              </a:prstGeom>
              <a:noFill/>
            </p:spPr>
            <p:txBody>
              <a:bodyPr wrap="square" lIns="0" tIns="0" rIns="0" bIns="0" rtlCol="0">
                <a:noAutofit/>
              </a:bodyPr>
              <a:lstStyle/>
              <a:p>
                <a:pPr algn="l"/>
                <a:r>
                  <a:rPr lang="en-AU" sz="1800" dirty="0"/>
                  <a:t>0.05</a:t>
                </a:r>
              </a:p>
            </p:txBody>
          </p:sp>
          <p:sp>
            <p:nvSpPr>
              <p:cNvPr id="30" name="TextBox 29">
                <a:extLst>
                  <a:ext uri="{FF2B5EF4-FFF2-40B4-BE49-F238E27FC236}">
                    <a16:creationId xmlns:a16="http://schemas.microsoft.com/office/drawing/2014/main" id="{A4686C07-9752-7782-8D8C-6D0B1BD9C952}"/>
                  </a:ext>
                </a:extLst>
              </p:cNvPr>
              <p:cNvSpPr txBox="1"/>
              <p:nvPr/>
            </p:nvSpPr>
            <p:spPr>
              <a:xfrm>
                <a:off x="2119951" y="4850771"/>
                <a:ext cx="923889" cy="533749"/>
              </a:xfrm>
              <a:prstGeom prst="rect">
                <a:avLst/>
              </a:prstGeom>
              <a:noFill/>
            </p:spPr>
            <p:txBody>
              <a:bodyPr wrap="square" lIns="0" tIns="0" rIns="0" bIns="0" rtlCol="0">
                <a:noAutofit/>
              </a:bodyPr>
              <a:lstStyle/>
              <a:p>
                <a:pPr algn="l"/>
                <a:r>
                  <a:rPr lang="en-AU" sz="1800" dirty="0"/>
                  <a:t>0.95</a:t>
                </a:r>
              </a:p>
            </p:txBody>
          </p:sp>
          <p:sp>
            <p:nvSpPr>
              <p:cNvPr id="33" name="TextBox 32">
                <a:extLst>
                  <a:ext uri="{FF2B5EF4-FFF2-40B4-BE49-F238E27FC236}">
                    <a16:creationId xmlns:a16="http://schemas.microsoft.com/office/drawing/2014/main" id="{1E6A5E02-76D2-C75F-5EB8-69A412E65866}"/>
                  </a:ext>
                </a:extLst>
              </p:cNvPr>
              <p:cNvSpPr txBox="1"/>
              <p:nvPr/>
            </p:nvSpPr>
            <p:spPr>
              <a:xfrm>
                <a:off x="5272890" y="3561468"/>
                <a:ext cx="923889" cy="533749"/>
              </a:xfrm>
              <a:prstGeom prst="rect">
                <a:avLst/>
              </a:prstGeom>
              <a:noFill/>
            </p:spPr>
            <p:txBody>
              <a:bodyPr wrap="square" lIns="0" tIns="0" rIns="0" bIns="0" rtlCol="0">
                <a:noAutofit/>
              </a:bodyPr>
              <a:lstStyle/>
              <a:p>
                <a:pPr algn="l"/>
                <a:r>
                  <a:rPr lang="en-AU" sz="1800" dirty="0"/>
                  <a:t>0.20</a:t>
                </a:r>
              </a:p>
            </p:txBody>
          </p:sp>
          <p:sp>
            <p:nvSpPr>
              <p:cNvPr id="34" name="TextBox 33">
                <a:extLst>
                  <a:ext uri="{FF2B5EF4-FFF2-40B4-BE49-F238E27FC236}">
                    <a16:creationId xmlns:a16="http://schemas.microsoft.com/office/drawing/2014/main" id="{06703E3F-B819-D177-B548-D4355D1083EB}"/>
                  </a:ext>
                </a:extLst>
              </p:cNvPr>
              <p:cNvSpPr txBox="1"/>
              <p:nvPr/>
            </p:nvSpPr>
            <p:spPr>
              <a:xfrm>
                <a:off x="5246508" y="4587755"/>
                <a:ext cx="923889" cy="533749"/>
              </a:xfrm>
              <a:prstGeom prst="rect">
                <a:avLst/>
              </a:prstGeom>
              <a:noFill/>
            </p:spPr>
            <p:txBody>
              <a:bodyPr wrap="square" lIns="0" tIns="0" rIns="0" bIns="0" rtlCol="0">
                <a:noAutofit/>
              </a:bodyPr>
              <a:lstStyle/>
              <a:p>
                <a:pPr algn="l"/>
                <a:r>
                  <a:rPr lang="en-AU" sz="1800" dirty="0"/>
                  <a:t>0.10</a:t>
                </a:r>
              </a:p>
            </p:txBody>
          </p:sp>
          <p:sp>
            <p:nvSpPr>
              <p:cNvPr id="35" name="TextBox 34">
                <a:extLst>
                  <a:ext uri="{FF2B5EF4-FFF2-40B4-BE49-F238E27FC236}">
                    <a16:creationId xmlns:a16="http://schemas.microsoft.com/office/drawing/2014/main" id="{E7CBC2DC-CF7D-A144-D764-76EEC6BB52A8}"/>
                  </a:ext>
                </a:extLst>
              </p:cNvPr>
              <p:cNvSpPr txBox="1"/>
              <p:nvPr/>
            </p:nvSpPr>
            <p:spPr>
              <a:xfrm>
                <a:off x="5206331" y="5732673"/>
                <a:ext cx="923889" cy="533749"/>
              </a:xfrm>
              <a:prstGeom prst="rect">
                <a:avLst/>
              </a:prstGeom>
              <a:noFill/>
            </p:spPr>
            <p:txBody>
              <a:bodyPr wrap="square" lIns="0" tIns="0" rIns="0" bIns="0" rtlCol="0">
                <a:noAutofit/>
              </a:bodyPr>
              <a:lstStyle/>
              <a:p>
                <a:pPr algn="l"/>
                <a:r>
                  <a:rPr lang="en-AU" sz="1800" dirty="0"/>
                  <a:t>0.90</a:t>
                </a:r>
              </a:p>
            </p:txBody>
          </p:sp>
        </p:grpSp>
        <p:sp>
          <p:nvSpPr>
            <p:cNvPr id="5" name="Rectangle: Rounded Corners 4">
              <a:extLst>
                <a:ext uri="{FF2B5EF4-FFF2-40B4-BE49-F238E27FC236}">
                  <a16:creationId xmlns:a16="http://schemas.microsoft.com/office/drawing/2014/main" id="{A8249AF9-6401-DD29-70C0-367499A9AEF4}"/>
                </a:ext>
              </a:extLst>
            </p:cNvPr>
            <p:cNvSpPr/>
            <p:nvPr/>
          </p:nvSpPr>
          <p:spPr>
            <a:xfrm>
              <a:off x="7511502" y="1099337"/>
              <a:ext cx="1586616" cy="53113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A – having the flu</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DDCD5E-A8DD-6642-A45C-F3C2457EBD71}"/>
                  </a:ext>
                </a:extLst>
              </p:cNvPr>
              <p:cNvSpPr txBox="1"/>
              <p:nvPr/>
            </p:nvSpPr>
            <p:spPr>
              <a:xfrm>
                <a:off x="7924172" y="2425357"/>
                <a:ext cx="4012759" cy="3890296"/>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𝑃</m:t>
                      </m:r>
                      <m:d>
                        <m:dPr>
                          <m:ctrlPr>
                            <a:rPr lang="en-AU" sz="2000" i="1">
                              <a:latin typeface="Cambria Math" panose="02040503050406030204" pitchFamily="18" charset="0"/>
                            </a:rPr>
                          </m:ctrlPr>
                        </m:dPr>
                        <m:e>
                          <m:r>
                            <a:rPr lang="en-AU" sz="2000" i="1" smtClean="0">
                              <a:latin typeface="Cambria Math" panose="02040503050406030204" pitchFamily="18" charset="0"/>
                            </a:rPr>
                            <m:t>𝐴</m:t>
                          </m:r>
                        </m:e>
                        <m:e>
                          <m:r>
                            <a:rPr lang="en-AU" sz="2000" i="1">
                              <a:latin typeface="Cambria Math" panose="02040503050406030204" pitchFamily="18" charset="0"/>
                            </a:rPr>
                            <m:t>𝐵</m:t>
                          </m:r>
                        </m:e>
                      </m:d>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𝑃</m:t>
                          </m:r>
                          <m:r>
                            <a:rPr lang="en-AU" sz="2000" b="0" i="1" smtClean="0">
                              <a:latin typeface="Cambria Math" panose="02040503050406030204" pitchFamily="18" charset="0"/>
                            </a:rPr>
                            <m:t>(</m:t>
                          </m:r>
                          <m:r>
                            <a:rPr lang="en-AU" sz="2000" i="1">
                              <a:latin typeface="Cambria Math" panose="02040503050406030204" pitchFamily="18" charset="0"/>
                            </a:rPr>
                            <m:t>𝐴</m:t>
                          </m:r>
                          <m:r>
                            <a:rPr lang="en-AU" sz="2000" i="1">
                              <a:latin typeface="Cambria Math" panose="02040503050406030204" pitchFamily="18" charset="0"/>
                            </a:rPr>
                            <m:t>∩</m:t>
                          </m:r>
                          <m:r>
                            <a:rPr lang="en-AU" sz="2000" i="1">
                              <a:latin typeface="Cambria Math" panose="02040503050406030204" pitchFamily="18" charset="0"/>
                            </a:rPr>
                            <m:t>𝐵</m:t>
                          </m:r>
                          <m:r>
                            <a:rPr lang="en-AU" sz="2000" b="0" i="1" smtClean="0">
                              <a:latin typeface="Cambria Math" panose="02040503050406030204" pitchFamily="18" charset="0"/>
                            </a:rPr>
                            <m:t>)</m:t>
                          </m:r>
                        </m:num>
                        <m:den>
                          <m:r>
                            <a:rPr lang="en-AU" sz="2000" b="0" i="1" smtClean="0">
                              <a:latin typeface="Cambria Math" panose="02040503050406030204" pitchFamily="18" charset="0"/>
                            </a:rPr>
                            <m:t>𝑃</m:t>
                          </m:r>
                          <m:r>
                            <a:rPr lang="en-AU" sz="2000" b="0" i="1" smtClean="0">
                              <a:latin typeface="Cambria Math" panose="02040503050406030204" pitchFamily="18" charset="0"/>
                            </a:rPr>
                            <m:t>(</m:t>
                          </m:r>
                          <m:r>
                            <a:rPr lang="en-AU" sz="2000" i="1">
                              <a:latin typeface="Cambria Math" panose="02040503050406030204" pitchFamily="18" charset="0"/>
                            </a:rPr>
                            <m:t>𝐵</m:t>
                          </m:r>
                          <m:r>
                            <a:rPr lang="en-AU" sz="2000" b="0" i="1" smtClean="0">
                              <a:latin typeface="Cambria Math" panose="02040503050406030204" pitchFamily="18" charset="0"/>
                            </a:rPr>
                            <m:t>)</m:t>
                          </m:r>
                        </m:den>
                      </m:f>
                    </m:oMath>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0.05</m:t>
                          </m:r>
                          <m:r>
                            <a:rPr lang="en-AU" sz="2000" i="1">
                              <a:latin typeface="Cambria Math" panose="02040503050406030204" pitchFamily="18" charset="0"/>
                              <a:ea typeface="Cambria Math" panose="02040503050406030204" pitchFamily="18" charset="0"/>
                            </a:rPr>
                            <m:t>×0.80</m:t>
                          </m:r>
                        </m:num>
                        <m:den>
                          <m:r>
                            <a:rPr lang="en-AU" sz="2000" i="1">
                              <a:latin typeface="Cambria Math" panose="02040503050406030204" pitchFamily="18" charset="0"/>
                            </a:rPr>
                            <m:t>0.05</m:t>
                          </m:r>
                          <m:r>
                            <a:rPr lang="en-AU" sz="2000" i="1">
                              <a:latin typeface="Cambria Math" panose="02040503050406030204" pitchFamily="18" charset="0"/>
                              <a:ea typeface="Cambria Math" panose="02040503050406030204" pitchFamily="18" charset="0"/>
                            </a:rPr>
                            <m:t>×0.80+0.95×0.10</m:t>
                          </m:r>
                        </m:den>
                      </m:f>
                    </m:oMath>
                    <m:oMath xmlns:m="http://schemas.openxmlformats.org/officeDocument/2006/math">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0.04</m:t>
                          </m:r>
                        </m:num>
                        <m:den>
                          <m:r>
                            <a:rPr lang="en-AU" sz="2000" b="0" i="1" smtClean="0">
                              <a:latin typeface="Cambria Math" panose="02040503050406030204" pitchFamily="18" charset="0"/>
                            </a:rPr>
                            <m:t>0.04+0.095</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0.296</m:t>
                      </m:r>
                    </m:oMath>
                  </m:oMathPara>
                </a14:m>
                <a:endParaRPr lang="en-AU" sz="2000" b="0" dirty="0"/>
              </a:p>
              <a:p>
                <a:r>
                  <a:rPr lang="en-AU" sz="2000" b="0" dirty="0"/>
                  <a:t> </a:t>
                </a:r>
                <a:br>
                  <a:rPr lang="en-AU" sz="2000" b="0" dirty="0"/>
                </a:br>
                <a:endParaRPr lang="en-AU" sz="2000" dirty="0"/>
              </a:p>
            </p:txBody>
          </p:sp>
        </mc:Choice>
        <mc:Fallback xmlns="">
          <p:sp>
            <p:nvSpPr>
              <p:cNvPr id="6" name="TextBox 5">
                <a:extLst>
                  <a:ext uri="{FF2B5EF4-FFF2-40B4-BE49-F238E27FC236}">
                    <a16:creationId xmlns:a16="http://schemas.microsoft.com/office/drawing/2014/main" id="{86DDCD5E-A8DD-6642-A45C-F3C2457EBD71}"/>
                  </a:ext>
                </a:extLst>
              </p:cNvPr>
              <p:cNvSpPr txBox="1">
                <a:spLocks noRot="1" noChangeAspect="1" noMove="1" noResize="1" noEditPoints="1" noAdjustHandles="1" noChangeArrowheads="1" noChangeShapeType="1" noTextEdit="1"/>
              </p:cNvSpPr>
              <p:nvPr/>
            </p:nvSpPr>
            <p:spPr>
              <a:xfrm>
                <a:off x="7924172" y="2425357"/>
                <a:ext cx="4012759" cy="3890296"/>
              </a:xfrm>
              <a:prstGeom prst="rect">
                <a:avLst/>
              </a:prstGeom>
              <a:blipFill>
                <a:blip r:embed="rId4"/>
                <a:stretch>
                  <a:fillRect/>
                </a:stretch>
              </a:blipFill>
            </p:spPr>
            <p:txBody>
              <a:bodyPr/>
              <a:lstStyle/>
              <a:p>
                <a:r>
                  <a:rPr lang="en-US">
                    <a:noFill/>
                  </a:rPr>
                  <a:t> </a:t>
                </a:r>
              </a:p>
            </p:txBody>
          </p:sp>
        </mc:Fallback>
      </mc:AlternateContent>
      <p:sp>
        <p:nvSpPr>
          <p:cNvPr id="14" name="Speech Bubble: Rectangle with Corners Rounded 13">
            <a:extLst>
              <a:ext uri="{FF2B5EF4-FFF2-40B4-BE49-F238E27FC236}">
                <a16:creationId xmlns:a16="http://schemas.microsoft.com/office/drawing/2014/main" id="{103F9CAD-E5CE-B7BF-BDE4-90EA443001D7}"/>
              </a:ext>
            </a:extLst>
          </p:cNvPr>
          <p:cNvSpPr/>
          <p:nvPr/>
        </p:nvSpPr>
        <p:spPr>
          <a:xfrm>
            <a:off x="798285" y="5777033"/>
            <a:ext cx="2512474" cy="800242"/>
          </a:xfrm>
          <a:prstGeom prst="wedgeRoundRectCallout">
            <a:avLst>
              <a:gd name="adj1" fmla="val 39780"/>
              <a:gd name="adj2" fmla="val -137144"/>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600" dirty="0"/>
              <a:t>Where do the numbers come from?</a:t>
            </a:r>
          </a:p>
        </p:txBody>
      </p:sp>
      <p:sp>
        <p:nvSpPr>
          <p:cNvPr id="21" name="Speech Bubble: Rectangle with Corners Rounded 20">
            <a:extLst>
              <a:ext uri="{FF2B5EF4-FFF2-40B4-BE49-F238E27FC236}">
                <a16:creationId xmlns:a16="http://schemas.microsoft.com/office/drawing/2014/main" id="{D1986D17-EA0C-BD28-4B57-6A1DE09986C1}"/>
              </a:ext>
            </a:extLst>
          </p:cNvPr>
          <p:cNvSpPr/>
          <p:nvPr/>
        </p:nvSpPr>
        <p:spPr>
          <a:xfrm>
            <a:off x="9789837" y="515184"/>
            <a:ext cx="1631286" cy="1049832"/>
          </a:xfrm>
          <a:prstGeom prst="wedgeRoundRectCallout">
            <a:avLst>
              <a:gd name="adj1" fmla="val -135675"/>
              <a:gd name="adj2" fmla="val 146747"/>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600" dirty="0"/>
              <a:t>What does A|B represent?</a:t>
            </a:r>
          </a:p>
        </p:txBody>
      </p:sp>
      <p:sp>
        <p:nvSpPr>
          <p:cNvPr id="31" name="Speech Bubble: Rectangle with Corners Rounded 30">
            <a:extLst>
              <a:ext uri="{FF2B5EF4-FFF2-40B4-BE49-F238E27FC236}">
                <a16:creationId xmlns:a16="http://schemas.microsoft.com/office/drawing/2014/main" id="{40D67BFA-1ECB-D729-E5E8-9A3609AE9C48}"/>
              </a:ext>
            </a:extLst>
          </p:cNvPr>
          <p:cNvSpPr/>
          <p:nvPr/>
        </p:nvSpPr>
        <p:spPr>
          <a:xfrm>
            <a:off x="8397767" y="5777033"/>
            <a:ext cx="2939274" cy="844484"/>
          </a:xfrm>
          <a:prstGeom prst="wedgeRoundRectCallout">
            <a:avLst>
              <a:gd name="adj1" fmla="val 46876"/>
              <a:gd name="adj2" fmla="val -205516"/>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600" dirty="0"/>
              <a:t>Where do the calculations in the denominator come from?</a:t>
            </a:r>
          </a:p>
        </p:txBody>
      </p:sp>
      <p:sp>
        <p:nvSpPr>
          <p:cNvPr id="3" name="Slide Number Placeholder 2">
            <a:extLst>
              <a:ext uri="{FF2B5EF4-FFF2-40B4-BE49-F238E27FC236}">
                <a16:creationId xmlns:a16="http://schemas.microsoft.com/office/drawing/2014/main" id="{DAC00F09-3425-E9D0-2D85-642C386E79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278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F93B-68BF-CA1B-DA9E-3134B80D7F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D07C9A-11B1-8AB3-A126-D141D4F5136A}"/>
              </a:ext>
            </a:extLst>
          </p:cNvPr>
          <p:cNvSpPr>
            <a:spLocks noGrp="1"/>
          </p:cNvSpPr>
          <p:nvPr>
            <p:ph type="title"/>
          </p:nvPr>
        </p:nvSpPr>
        <p:spPr/>
        <p:txBody>
          <a:bodyPr/>
          <a:lstStyle/>
          <a:p>
            <a:r>
              <a:rPr lang="en-AU" dirty="0">
                <a:latin typeface="+mj-lt"/>
              </a:rPr>
              <a:t>Calculating conditional probability (5)</a:t>
            </a:r>
          </a:p>
        </p:txBody>
      </p:sp>
      <p:sp>
        <p:nvSpPr>
          <p:cNvPr id="13" name="Text Placeholder 12">
            <a:extLst>
              <a:ext uri="{FF2B5EF4-FFF2-40B4-BE49-F238E27FC236}">
                <a16:creationId xmlns:a16="http://schemas.microsoft.com/office/drawing/2014/main" id="{B457F700-843F-24C0-4595-1DD587761A85}"/>
              </a:ext>
            </a:extLst>
          </p:cNvPr>
          <p:cNvSpPr>
            <a:spLocks noGrp="1"/>
          </p:cNvSpPr>
          <p:nvPr>
            <p:ph type="body" sz="quarter" idx="18"/>
          </p:nvPr>
        </p:nvSpPr>
        <p:spPr>
          <a:xfrm>
            <a:off x="360000" y="982520"/>
            <a:ext cx="11483998" cy="356423"/>
          </a:xfrm>
        </p:spPr>
        <p:txBody>
          <a:bodyPr/>
          <a:lstStyle/>
          <a:p>
            <a:r>
              <a:rPr lang="en-AU" dirty="0">
                <a:latin typeface="+mj-lt"/>
              </a:rPr>
              <a:t>Your turn – Question 2</a:t>
            </a:r>
          </a:p>
        </p:txBody>
      </p:sp>
      <p:sp>
        <p:nvSpPr>
          <p:cNvPr id="12" name="Text Placeholder 11">
            <a:extLst>
              <a:ext uri="{FF2B5EF4-FFF2-40B4-BE49-F238E27FC236}">
                <a16:creationId xmlns:a16="http://schemas.microsoft.com/office/drawing/2014/main" id="{7BFA716C-4F95-6DFF-A98C-286C434D92E3}"/>
              </a:ext>
            </a:extLst>
          </p:cNvPr>
          <p:cNvSpPr>
            <a:spLocks noGrp="1"/>
          </p:cNvSpPr>
          <p:nvPr>
            <p:ph type="body" sz="quarter" idx="17"/>
          </p:nvPr>
        </p:nvSpPr>
        <p:spPr/>
        <p:txBody>
          <a:bodyPr/>
          <a:lstStyle/>
          <a:p>
            <a:r>
              <a:rPr lang="en-AU" sz="1800" dirty="0">
                <a:latin typeface="+mn-lt"/>
              </a:rPr>
              <a:t>A doctor is trying to determine whether a patient with stomach pain has food poisoning. </a:t>
            </a:r>
          </a:p>
          <a:p>
            <a:r>
              <a:rPr lang="en-AU" sz="1800" dirty="0">
                <a:latin typeface="+mn-lt"/>
              </a:rPr>
              <a:t>Based on medical data:</a:t>
            </a:r>
          </a:p>
          <a:p>
            <a:pPr marL="342900" indent="-342900">
              <a:buFont typeface="Arial" panose="020B0604020202020204" pitchFamily="34" charset="0"/>
              <a:buChar char="•"/>
            </a:pPr>
            <a:r>
              <a:rPr lang="en-AU" sz="1800" dirty="0">
                <a:latin typeface="+mn-lt"/>
              </a:rPr>
              <a:t>4% of people in the population have food poisoning.</a:t>
            </a:r>
          </a:p>
          <a:p>
            <a:pPr marL="342900" indent="-342900">
              <a:buFont typeface="Arial" panose="020B0604020202020204" pitchFamily="34" charset="0"/>
              <a:buChar char="•"/>
            </a:pPr>
            <a:r>
              <a:rPr lang="en-AU" sz="1800" dirty="0">
                <a:latin typeface="+mn-lt"/>
              </a:rPr>
              <a:t>85% of people who have food poisoning experience stomach pain.</a:t>
            </a:r>
          </a:p>
          <a:p>
            <a:pPr marL="342900" indent="-342900">
              <a:buFont typeface="Arial" panose="020B0604020202020204" pitchFamily="34" charset="0"/>
              <a:buChar char="•"/>
            </a:pPr>
            <a:r>
              <a:rPr lang="en-AU" sz="1800" dirty="0">
                <a:latin typeface="+mn-lt"/>
              </a:rPr>
              <a:t>12% of people who do not have food poisoning also experience stomach pain from other causes.</a:t>
            </a:r>
          </a:p>
          <a:p>
            <a:r>
              <a:rPr lang="en-AU" sz="1800" dirty="0">
                <a:latin typeface="+mn-lt"/>
              </a:rPr>
              <a:t>If a person has stomach pain, what is the probability that they actually have food poisoning?</a:t>
            </a:r>
          </a:p>
        </p:txBody>
      </p:sp>
      <p:sp>
        <p:nvSpPr>
          <p:cNvPr id="3" name="Slide Number Placeholder 2">
            <a:extLst>
              <a:ext uri="{FF2B5EF4-FFF2-40B4-BE49-F238E27FC236}">
                <a16:creationId xmlns:a16="http://schemas.microsoft.com/office/drawing/2014/main" id="{32E827F4-5AB0-6C54-7FCE-63A7FDE307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4332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56C77-1DE7-C855-B33C-76F86C07FA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B36CD9-0A86-13D8-0BED-D7D1A73C0425}"/>
              </a:ext>
            </a:extLst>
          </p:cNvPr>
          <p:cNvSpPr>
            <a:spLocks noGrp="1"/>
          </p:cNvSpPr>
          <p:nvPr>
            <p:ph type="title"/>
          </p:nvPr>
        </p:nvSpPr>
        <p:spPr/>
        <p:txBody>
          <a:bodyPr/>
          <a:lstStyle/>
          <a:p>
            <a:r>
              <a:rPr lang="en-AU" dirty="0">
                <a:latin typeface="+mj-lt"/>
              </a:rPr>
              <a:t>Calculating conditional probability (6)</a:t>
            </a:r>
          </a:p>
        </p:txBody>
      </p:sp>
      <p:sp>
        <p:nvSpPr>
          <p:cNvPr id="13" name="Text Placeholder 12">
            <a:extLst>
              <a:ext uri="{FF2B5EF4-FFF2-40B4-BE49-F238E27FC236}">
                <a16:creationId xmlns:a16="http://schemas.microsoft.com/office/drawing/2014/main" id="{30C8B022-B52C-BB13-2E2E-5CD308EF75B3}"/>
              </a:ext>
            </a:extLst>
          </p:cNvPr>
          <p:cNvSpPr>
            <a:spLocks noGrp="1"/>
          </p:cNvSpPr>
          <p:nvPr>
            <p:ph type="body" sz="quarter" idx="18"/>
          </p:nvPr>
        </p:nvSpPr>
        <p:spPr>
          <a:xfrm>
            <a:off x="360000" y="982520"/>
            <a:ext cx="11483998" cy="356423"/>
          </a:xfrm>
        </p:spPr>
        <p:txBody>
          <a:bodyPr/>
          <a:lstStyle/>
          <a:p>
            <a:r>
              <a:rPr lang="en-AU" dirty="0">
                <a:latin typeface="+mj-lt"/>
              </a:rPr>
              <a:t>Your turn – Question 2 Solution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3B5565D-B18C-8EB8-0045-24C024AE2D09}"/>
                  </a:ext>
                </a:extLst>
              </p:cNvPr>
              <p:cNvSpPr>
                <a:spLocks noGrp="1"/>
              </p:cNvSpPr>
              <p:nvPr>
                <p:ph type="body" sz="quarter" idx="17"/>
              </p:nvPr>
            </p:nvSpPr>
            <p:spPr>
              <a:xfrm>
                <a:off x="360001" y="1567086"/>
                <a:ext cx="2513148" cy="4948914"/>
              </a:xfrm>
            </p:spPr>
            <p:txBody>
              <a:bodyPr/>
              <a:lstStyle/>
              <a:p>
                <a:pPr marL="285750" indent="-285750">
                  <a:buFont typeface="Arial" panose="020B0604020202020204" pitchFamily="34" charset="0"/>
                  <a:buChar char="•"/>
                </a:pPr>
                <a:r>
                  <a:rPr lang="en-AU" sz="1800" dirty="0">
                    <a:latin typeface="+mn-lt"/>
                  </a:rPr>
                  <a:t>4% have food poisoning.</a:t>
                </a:r>
              </a:p>
              <a:p>
                <a:pPr marL="285750" indent="-285750">
                  <a:buFont typeface="Arial" panose="020B0604020202020204" pitchFamily="34" charset="0"/>
                  <a:buChar char="•"/>
                </a:pPr>
                <a:r>
                  <a:rPr lang="en-AU" sz="1800" dirty="0">
                    <a:latin typeface="+mn-lt"/>
                  </a:rPr>
                  <a:t>85% with food poisoning develop stomach pain.</a:t>
                </a:r>
              </a:p>
              <a:p>
                <a:pPr marL="285750" indent="-285750">
                  <a:buFont typeface="Arial" panose="020B0604020202020204" pitchFamily="34" charset="0"/>
                  <a:buChar char="•"/>
                </a:pPr>
                <a:r>
                  <a:rPr lang="en-AU" sz="1800" dirty="0">
                    <a:latin typeface="+mn-lt"/>
                  </a:rPr>
                  <a:t>12% who don’t have food poisoning develop stomach pain.</a:t>
                </a:r>
              </a:p>
              <a:p>
                <a:r>
                  <a:rPr lang="en-AU" sz="1800" dirty="0">
                    <a:latin typeface="+mn-lt"/>
                  </a:rPr>
                  <a:t>Find </a:t>
                </a:r>
                <a14:m>
                  <m:oMath xmlns:m="http://schemas.openxmlformats.org/officeDocument/2006/math">
                    <m:r>
                      <a:rPr lang="en-AU" sz="1800" i="1" smtClean="0">
                        <a:latin typeface="Cambria Math" panose="02040503050406030204" pitchFamily="18" charset="0"/>
                      </a:rPr>
                      <m:t>𝑃</m:t>
                    </m:r>
                    <m:d>
                      <m:dPr>
                        <m:endChr m:val="|"/>
                        <m:ctrlPr>
                          <a:rPr lang="en-AU" sz="1800" i="1" smtClean="0">
                            <a:latin typeface="Cambria Math" panose="02040503050406030204" pitchFamily="18" charset="0"/>
                          </a:rPr>
                        </m:ctrlPr>
                      </m:dPr>
                      <m:e>
                        <m:r>
                          <a:rPr lang="en-AU" sz="1800" b="0" i="1" smtClean="0">
                            <a:latin typeface="Cambria Math" panose="02040503050406030204" pitchFamily="18" charset="0"/>
                          </a:rPr>
                          <m:t>𝑓𝑜𝑜𝑑</m:t>
                        </m:r>
                        <m:r>
                          <a:rPr lang="en-AU" sz="1800" b="0" i="1" smtClean="0">
                            <a:latin typeface="Cambria Math" panose="02040503050406030204" pitchFamily="18" charset="0"/>
                          </a:rPr>
                          <m:t> </m:t>
                        </m:r>
                        <m:r>
                          <a:rPr lang="en-AU" sz="1800" b="0" i="1" smtClean="0">
                            <a:latin typeface="Cambria Math" panose="02040503050406030204" pitchFamily="18" charset="0"/>
                          </a:rPr>
                          <m:t>𝑝𝑜𝑖𝑠𝑜𝑛𝑖𝑛𝑔</m:t>
                        </m:r>
                        <m:r>
                          <a:rPr lang="en-AU" sz="1800" b="0" i="1" smtClean="0">
                            <a:latin typeface="Cambria Math" panose="02040503050406030204" pitchFamily="18" charset="0"/>
                          </a:rPr>
                          <m:t> </m:t>
                        </m:r>
                      </m:e>
                    </m:d>
                    <m:r>
                      <a:rPr lang="en-AU" sz="1800" b="0" i="1" smtClean="0">
                        <a:latin typeface="Cambria Math" panose="02040503050406030204" pitchFamily="18" charset="0"/>
                      </a:rPr>
                      <m:t> </m:t>
                    </m:r>
                    <m:r>
                      <a:rPr lang="en-AU" sz="1800" b="0" i="1" smtClean="0">
                        <a:latin typeface="Cambria Math" panose="02040503050406030204" pitchFamily="18" charset="0"/>
                      </a:rPr>
                      <m:t>𝑠𝑡𝑜𝑚𝑎𝑐h</m:t>
                    </m:r>
                    <m:r>
                      <a:rPr lang="en-AU" sz="1800" b="0" i="1" smtClean="0">
                        <a:latin typeface="Cambria Math" panose="02040503050406030204" pitchFamily="18" charset="0"/>
                      </a:rPr>
                      <m:t> </m:t>
                    </m:r>
                    <m:r>
                      <a:rPr lang="en-AU" sz="1800" b="0" i="1" smtClean="0">
                        <a:latin typeface="Cambria Math" panose="02040503050406030204" pitchFamily="18" charset="0"/>
                      </a:rPr>
                      <m:t>𝑝𝑎𝑖𝑛</m:t>
                    </m:r>
                    <m:r>
                      <a:rPr lang="en-AU" sz="1800" i="1" smtClean="0">
                        <a:latin typeface="Cambria Math" panose="02040503050406030204" pitchFamily="18" charset="0"/>
                      </a:rPr>
                      <m:t>)</m:t>
                    </m:r>
                  </m:oMath>
                </a14:m>
                <a:endParaRPr lang="en-AU" sz="1800" dirty="0">
                  <a:latin typeface="+mn-lt"/>
                </a:endParaRPr>
              </a:p>
            </p:txBody>
          </p:sp>
        </mc:Choice>
        <mc:Fallback xmlns="">
          <p:sp>
            <p:nvSpPr>
              <p:cNvPr id="12" name="Text Placeholder 11">
                <a:extLst>
                  <a:ext uri="{FF2B5EF4-FFF2-40B4-BE49-F238E27FC236}">
                    <a16:creationId xmlns:a16="http://schemas.microsoft.com/office/drawing/2014/main" id="{03B5565D-B18C-8EB8-0045-24C024AE2D09}"/>
                  </a:ext>
                </a:extLst>
              </p:cNvPr>
              <p:cNvSpPr>
                <a:spLocks noGrp="1" noRot="1" noChangeAspect="1" noMove="1" noResize="1" noEditPoints="1" noAdjustHandles="1" noChangeArrowheads="1" noChangeShapeType="1" noTextEdit="1"/>
              </p:cNvSpPr>
              <p:nvPr>
                <p:ph type="body" sz="quarter" idx="17"/>
              </p:nvPr>
            </p:nvSpPr>
            <p:spPr>
              <a:xfrm>
                <a:off x="360001" y="1567086"/>
                <a:ext cx="2513148" cy="4948914"/>
              </a:xfrm>
              <a:blipFill>
                <a:blip r:embed="rId3"/>
                <a:stretch>
                  <a:fillRect l="-5583" r="-43447" b="-1847"/>
                </a:stretch>
              </a:blipFill>
            </p:spPr>
            <p:txBody>
              <a:bodyPr/>
              <a:lstStyle/>
              <a:p>
                <a:r>
                  <a:rPr lang="en-AU">
                    <a:noFill/>
                  </a:rPr>
                  <a:t> </a:t>
                </a:r>
              </a:p>
            </p:txBody>
          </p:sp>
        </mc:Fallback>
      </mc:AlternateContent>
      <p:grpSp>
        <p:nvGrpSpPr>
          <p:cNvPr id="7" name="Group 6" descr="A tree diagram initially branching off into A with probability 0.04 and A' with probability 0.96. From A there are two branches. One to B with probability of 0.85 and one to B' with probability 0.15. From A' there are two branches. One to B with probability 0.12 and one to B' with probability 0.88.">
            <a:extLst>
              <a:ext uri="{FF2B5EF4-FFF2-40B4-BE49-F238E27FC236}">
                <a16:creationId xmlns:a16="http://schemas.microsoft.com/office/drawing/2014/main" id="{F45EEE9A-C3F6-09B3-EF2B-D3A25D5B6D4E}"/>
              </a:ext>
            </a:extLst>
          </p:cNvPr>
          <p:cNvGrpSpPr/>
          <p:nvPr/>
        </p:nvGrpSpPr>
        <p:grpSpPr>
          <a:xfrm>
            <a:off x="3046970" y="905601"/>
            <a:ext cx="5063359" cy="4969877"/>
            <a:chOff x="6836231" y="612114"/>
            <a:chExt cx="4771000" cy="4475409"/>
          </a:xfrm>
        </p:grpSpPr>
        <p:sp>
          <p:nvSpPr>
            <p:cNvPr id="2" name="Rectangle: Rounded Corners 1">
              <a:extLst>
                <a:ext uri="{FF2B5EF4-FFF2-40B4-BE49-F238E27FC236}">
                  <a16:creationId xmlns:a16="http://schemas.microsoft.com/office/drawing/2014/main" id="{DE464D74-67FE-1FEE-C8E4-6ABCF786DFFB}"/>
                </a:ext>
              </a:extLst>
            </p:cNvPr>
            <p:cNvSpPr/>
            <p:nvPr/>
          </p:nvSpPr>
          <p:spPr>
            <a:xfrm>
              <a:off x="10020620" y="612114"/>
              <a:ext cx="1586611" cy="58697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B – stomach pain</a:t>
              </a:r>
            </a:p>
          </p:txBody>
        </p:sp>
        <p:grpSp>
          <p:nvGrpSpPr>
            <p:cNvPr id="8" name="Group 7">
              <a:extLst>
                <a:ext uri="{FF2B5EF4-FFF2-40B4-BE49-F238E27FC236}">
                  <a16:creationId xmlns:a16="http://schemas.microsoft.com/office/drawing/2014/main" id="{99F60912-258C-B862-9618-2180B888485E}"/>
                </a:ext>
              </a:extLst>
            </p:cNvPr>
            <p:cNvGrpSpPr/>
            <p:nvPr/>
          </p:nvGrpSpPr>
          <p:grpSpPr>
            <a:xfrm>
              <a:off x="6836231" y="1319171"/>
              <a:ext cx="4662120" cy="3768352"/>
              <a:chOff x="2066533" y="2099189"/>
              <a:chExt cx="6107855" cy="4167233"/>
            </a:xfrm>
          </p:grpSpPr>
          <p:grpSp>
            <p:nvGrpSpPr>
              <p:cNvPr id="9" name="Group 8">
                <a:extLst>
                  <a:ext uri="{FF2B5EF4-FFF2-40B4-BE49-F238E27FC236}">
                    <a16:creationId xmlns:a16="http://schemas.microsoft.com/office/drawing/2014/main" id="{6B24F2A9-7F38-02C3-BF87-34427887FEAB}"/>
                  </a:ext>
                </a:extLst>
              </p:cNvPr>
              <p:cNvGrpSpPr/>
              <p:nvPr/>
            </p:nvGrpSpPr>
            <p:grpSpPr>
              <a:xfrm>
                <a:off x="2674403" y="2099189"/>
                <a:ext cx="5499985" cy="3995680"/>
                <a:chOff x="788453" y="2384939"/>
                <a:chExt cx="5499985" cy="3995680"/>
              </a:xfrm>
            </p:grpSpPr>
            <p:sp>
              <p:nvSpPr>
                <p:cNvPr id="15" name="Freeform: Shape 14">
                  <a:extLst>
                    <a:ext uri="{FF2B5EF4-FFF2-40B4-BE49-F238E27FC236}">
                      <a16:creationId xmlns:a16="http://schemas.microsoft.com/office/drawing/2014/main" id="{2AB42406-75CC-A118-5E0F-58745F441DAB}"/>
                    </a:ext>
                  </a:extLst>
                </p:cNvPr>
                <p:cNvSpPr/>
                <p:nvPr/>
              </p:nvSpPr>
              <p:spPr>
                <a:xfrm rot="18289469">
                  <a:off x="160348" y="3891932"/>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16" name="Freeform: Shape 15">
                  <a:extLst>
                    <a:ext uri="{FF2B5EF4-FFF2-40B4-BE49-F238E27FC236}">
                      <a16:creationId xmlns:a16="http://schemas.microsoft.com/office/drawing/2014/main" id="{854B6C0C-5B7C-AFD2-3469-515FA7AEF78B}"/>
                    </a:ext>
                  </a:extLst>
                </p:cNvPr>
                <p:cNvSpPr/>
                <p:nvPr/>
              </p:nvSpPr>
              <p:spPr>
                <a:xfrm rot="3310531">
                  <a:off x="160348" y="4956350"/>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nvGrpSpPr>
                <p:cNvPr id="17" name="Group 16">
                  <a:extLst>
                    <a:ext uri="{FF2B5EF4-FFF2-40B4-BE49-F238E27FC236}">
                      <a16:creationId xmlns:a16="http://schemas.microsoft.com/office/drawing/2014/main" id="{536143DB-154B-EDDA-FE11-10C8F1398540}"/>
                    </a:ext>
                  </a:extLst>
                </p:cNvPr>
                <p:cNvGrpSpPr/>
                <p:nvPr/>
              </p:nvGrpSpPr>
              <p:grpSpPr>
                <a:xfrm>
                  <a:off x="1167102" y="2384939"/>
                  <a:ext cx="5121336" cy="3661054"/>
                  <a:chOff x="1167102" y="2384939"/>
                  <a:chExt cx="5121336" cy="3661054"/>
                </a:xfrm>
              </p:grpSpPr>
              <p:sp>
                <p:nvSpPr>
                  <p:cNvPr id="19" name="Freeform: Shape 18">
                    <a:extLst>
                      <a:ext uri="{FF2B5EF4-FFF2-40B4-BE49-F238E27FC236}">
                        <a16:creationId xmlns:a16="http://schemas.microsoft.com/office/drawing/2014/main" id="{699CC157-68EF-344B-6D19-34D13887D697}"/>
                      </a:ext>
                    </a:extLst>
                  </p:cNvPr>
                  <p:cNvSpPr/>
                  <p:nvPr/>
                </p:nvSpPr>
                <p:spPr>
                  <a:xfrm>
                    <a:off x="1167103" y="2912153"/>
                    <a:ext cx="1851161" cy="626201"/>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A</a:t>
                    </a:r>
                  </a:p>
                </p:txBody>
              </p:sp>
              <p:sp>
                <p:nvSpPr>
                  <p:cNvPr id="20" name="Freeform: Shape 19">
                    <a:extLst>
                      <a:ext uri="{FF2B5EF4-FFF2-40B4-BE49-F238E27FC236}">
                        <a16:creationId xmlns:a16="http://schemas.microsoft.com/office/drawing/2014/main" id="{D22B9BC5-EED4-DFCC-6CA8-5E6296C568B5}"/>
                      </a:ext>
                    </a:extLst>
                  </p:cNvPr>
                  <p:cNvSpPr/>
                  <p:nvPr/>
                </p:nvSpPr>
                <p:spPr>
                  <a:xfrm rot="20605167">
                    <a:off x="3048764" y="3040073"/>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2" name="Freeform: Shape 21">
                    <a:extLst>
                      <a:ext uri="{FF2B5EF4-FFF2-40B4-BE49-F238E27FC236}">
                        <a16:creationId xmlns:a16="http://schemas.microsoft.com/office/drawing/2014/main" id="{06B94E69-06EF-6EA0-E2AB-5109982C9150}"/>
                      </a:ext>
                    </a:extLst>
                  </p:cNvPr>
                  <p:cNvSpPr/>
                  <p:nvPr/>
                </p:nvSpPr>
                <p:spPr>
                  <a:xfrm>
                    <a:off x="4437277" y="2384939"/>
                    <a:ext cx="1851161" cy="638952"/>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B</a:t>
                    </a:r>
                  </a:p>
                </p:txBody>
              </p:sp>
              <p:sp>
                <p:nvSpPr>
                  <p:cNvPr id="23" name="Freeform: Shape 22">
                    <a:extLst>
                      <a:ext uri="{FF2B5EF4-FFF2-40B4-BE49-F238E27FC236}">
                        <a16:creationId xmlns:a16="http://schemas.microsoft.com/office/drawing/2014/main" id="{2E55BD9A-49A5-DBBE-9556-2023A678147B}"/>
                      </a:ext>
                    </a:extLst>
                  </p:cNvPr>
                  <p:cNvSpPr/>
                  <p:nvPr/>
                </p:nvSpPr>
                <p:spPr>
                  <a:xfrm rot="1774722" flipV="1">
                    <a:off x="2997453" y="3501395"/>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4" name="Freeform: Shape 23">
                    <a:extLst>
                      <a:ext uri="{FF2B5EF4-FFF2-40B4-BE49-F238E27FC236}">
                        <a16:creationId xmlns:a16="http://schemas.microsoft.com/office/drawing/2014/main" id="{257CBC11-749E-A02A-1FE6-40EE358C2192}"/>
                      </a:ext>
                    </a:extLst>
                  </p:cNvPr>
                  <p:cNvSpPr/>
                  <p:nvPr/>
                </p:nvSpPr>
                <p:spPr>
                  <a:xfrm>
                    <a:off x="4437277" y="3617402"/>
                    <a:ext cx="1851161" cy="626201"/>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sp>
                <p:nvSpPr>
                  <p:cNvPr id="25" name="Freeform: Shape 24">
                    <a:extLst>
                      <a:ext uri="{FF2B5EF4-FFF2-40B4-BE49-F238E27FC236}">
                        <a16:creationId xmlns:a16="http://schemas.microsoft.com/office/drawing/2014/main" id="{73351150-8B3B-73CF-92C7-3902C268BDA4}"/>
                      </a:ext>
                    </a:extLst>
                  </p:cNvPr>
                  <p:cNvSpPr/>
                  <p:nvPr/>
                </p:nvSpPr>
                <p:spPr>
                  <a:xfrm>
                    <a:off x="1167102" y="5181959"/>
                    <a:ext cx="1851161" cy="624286"/>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 </a:t>
                    </a:r>
                    <a:r>
                      <a:rPr lang="en-AU" sz="3500" dirty="0">
                        <a:solidFill>
                          <a:schemeClr val="tx1"/>
                        </a:solidFill>
                      </a:rPr>
                      <a:t>A</a:t>
                    </a:r>
                    <a:r>
                      <a:rPr lang="en-AU" sz="3500" kern="1200" dirty="0">
                        <a:solidFill>
                          <a:schemeClr val="tx1"/>
                        </a:solidFill>
                      </a:rPr>
                      <a:t>’</a:t>
                    </a:r>
                  </a:p>
                </p:txBody>
              </p:sp>
              <p:sp>
                <p:nvSpPr>
                  <p:cNvPr id="26" name="Freeform: Shape 25">
                    <a:extLst>
                      <a:ext uri="{FF2B5EF4-FFF2-40B4-BE49-F238E27FC236}">
                        <a16:creationId xmlns:a16="http://schemas.microsoft.com/office/drawing/2014/main" id="{841808FA-CCCE-257E-EDB3-605CEDE61C18}"/>
                      </a:ext>
                    </a:extLst>
                  </p:cNvPr>
                  <p:cNvSpPr/>
                  <p:nvPr/>
                </p:nvSpPr>
                <p:spPr>
                  <a:xfrm>
                    <a:off x="4437277" y="4725558"/>
                    <a:ext cx="1851161" cy="626201"/>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dirty="0"/>
                      <a:t>B</a:t>
                    </a:r>
                    <a:endParaRPr lang="en-AU" sz="3500" kern="1200" dirty="0"/>
                  </a:p>
                </p:txBody>
              </p:sp>
              <p:sp>
                <p:nvSpPr>
                  <p:cNvPr id="27" name="Freeform: Shape 26">
                    <a:extLst>
                      <a:ext uri="{FF2B5EF4-FFF2-40B4-BE49-F238E27FC236}">
                        <a16:creationId xmlns:a16="http://schemas.microsoft.com/office/drawing/2014/main" id="{74F1FDA5-7A6B-57DD-97C2-5F5680F194AB}"/>
                      </a:ext>
                    </a:extLst>
                  </p:cNvPr>
                  <p:cNvSpPr/>
                  <p:nvPr/>
                </p:nvSpPr>
                <p:spPr>
                  <a:xfrm rot="20605167">
                    <a:off x="3026991" y="5258787"/>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8" name="Freeform: Shape 27">
                    <a:extLst>
                      <a:ext uri="{FF2B5EF4-FFF2-40B4-BE49-F238E27FC236}">
                        <a16:creationId xmlns:a16="http://schemas.microsoft.com/office/drawing/2014/main" id="{BA1A9056-6F6C-AE22-92F1-3D09AF70D496}"/>
                      </a:ext>
                    </a:extLst>
                  </p:cNvPr>
                  <p:cNvSpPr/>
                  <p:nvPr/>
                </p:nvSpPr>
                <p:spPr>
                  <a:xfrm rot="1774722" flipV="1">
                    <a:off x="2975680" y="5720109"/>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sp>
              <p:nvSpPr>
                <p:cNvPr id="18" name="Freeform: Shape 17">
                  <a:extLst>
                    <a:ext uri="{FF2B5EF4-FFF2-40B4-BE49-F238E27FC236}">
                      <a16:creationId xmlns:a16="http://schemas.microsoft.com/office/drawing/2014/main" id="{ECB84F75-5784-4467-D32E-A2F239DAA29F}"/>
                    </a:ext>
                  </a:extLst>
                </p:cNvPr>
                <p:cNvSpPr/>
                <p:nvPr/>
              </p:nvSpPr>
              <p:spPr>
                <a:xfrm>
                  <a:off x="4417328" y="5846870"/>
                  <a:ext cx="1851161" cy="533749"/>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grpSp>
          <p:sp>
            <p:nvSpPr>
              <p:cNvPr id="10" name="TextBox 9">
                <a:extLst>
                  <a:ext uri="{FF2B5EF4-FFF2-40B4-BE49-F238E27FC236}">
                    <a16:creationId xmlns:a16="http://schemas.microsoft.com/office/drawing/2014/main" id="{A326AFEF-9432-3142-626E-39445EA9CA99}"/>
                  </a:ext>
                </a:extLst>
              </p:cNvPr>
              <p:cNvSpPr txBox="1"/>
              <p:nvPr/>
            </p:nvSpPr>
            <p:spPr>
              <a:xfrm rot="18275479">
                <a:off x="2246225" y="3290670"/>
                <a:ext cx="498041" cy="457617"/>
              </a:xfrm>
              <a:prstGeom prst="rect">
                <a:avLst/>
              </a:prstGeom>
              <a:noFill/>
            </p:spPr>
            <p:txBody>
              <a:bodyPr wrap="square" lIns="0" tIns="0" rIns="0" bIns="0" rtlCol="0">
                <a:noAutofit/>
              </a:bodyPr>
              <a:lstStyle/>
              <a:p>
                <a:pPr algn="l"/>
                <a:endParaRPr lang="en-AU" sz="1800" dirty="0"/>
              </a:p>
            </p:txBody>
          </p:sp>
          <p:sp>
            <p:nvSpPr>
              <p:cNvPr id="11" name="TextBox 10">
                <a:extLst>
                  <a:ext uri="{FF2B5EF4-FFF2-40B4-BE49-F238E27FC236}">
                    <a16:creationId xmlns:a16="http://schemas.microsoft.com/office/drawing/2014/main" id="{713B5E08-BECB-2A76-6463-0801033765FD}"/>
                  </a:ext>
                </a:extLst>
              </p:cNvPr>
              <p:cNvSpPr txBox="1"/>
              <p:nvPr/>
            </p:nvSpPr>
            <p:spPr>
              <a:xfrm>
                <a:off x="5284403" y="2365623"/>
                <a:ext cx="923888" cy="533749"/>
              </a:xfrm>
              <a:prstGeom prst="rect">
                <a:avLst/>
              </a:prstGeom>
              <a:noFill/>
            </p:spPr>
            <p:txBody>
              <a:bodyPr wrap="square" lIns="0" tIns="0" rIns="0" bIns="0" rtlCol="0">
                <a:noAutofit/>
              </a:bodyPr>
              <a:lstStyle/>
              <a:p>
                <a:pPr algn="l"/>
                <a:r>
                  <a:rPr lang="en-AU" sz="1800" dirty="0"/>
                  <a:t>0.85</a:t>
                </a:r>
              </a:p>
            </p:txBody>
          </p:sp>
          <p:sp>
            <p:nvSpPr>
              <p:cNvPr id="29" name="TextBox 28">
                <a:extLst>
                  <a:ext uri="{FF2B5EF4-FFF2-40B4-BE49-F238E27FC236}">
                    <a16:creationId xmlns:a16="http://schemas.microsoft.com/office/drawing/2014/main" id="{81DA8BC6-FB4C-6AC2-BC3F-17D0B5223926}"/>
                  </a:ext>
                </a:extLst>
              </p:cNvPr>
              <p:cNvSpPr txBox="1"/>
              <p:nvPr/>
            </p:nvSpPr>
            <p:spPr>
              <a:xfrm>
                <a:off x="2066533" y="3252604"/>
                <a:ext cx="923889" cy="533749"/>
              </a:xfrm>
              <a:prstGeom prst="rect">
                <a:avLst/>
              </a:prstGeom>
              <a:noFill/>
            </p:spPr>
            <p:txBody>
              <a:bodyPr wrap="square" lIns="0" tIns="0" rIns="0" bIns="0" rtlCol="0">
                <a:noAutofit/>
              </a:bodyPr>
              <a:lstStyle/>
              <a:p>
                <a:pPr algn="l"/>
                <a:r>
                  <a:rPr lang="en-AU" sz="1800" dirty="0"/>
                  <a:t>0.04</a:t>
                </a:r>
              </a:p>
            </p:txBody>
          </p:sp>
          <p:sp>
            <p:nvSpPr>
              <p:cNvPr id="30" name="TextBox 29">
                <a:extLst>
                  <a:ext uri="{FF2B5EF4-FFF2-40B4-BE49-F238E27FC236}">
                    <a16:creationId xmlns:a16="http://schemas.microsoft.com/office/drawing/2014/main" id="{1E633B0F-5BA6-946D-0F16-945C51DEA674}"/>
                  </a:ext>
                </a:extLst>
              </p:cNvPr>
              <p:cNvSpPr txBox="1"/>
              <p:nvPr/>
            </p:nvSpPr>
            <p:spPr>
              <a:xfrm>
                <a:off x="2119951" y="4850771"/>
                <a:ext cx="923889" cy="533749"/>
              </a:xfrm>
              <a:prstGeom prst="rect">
                <a:avLst/>
              </a:prstGeom>
              <a:noFill/>
            </p:spPr>
            <p:txBody>
              <a:bodyPr wrap="square" lIns="0" tIns="0" rIns="0" bIns="0" rtlCol="0">
                <a:noAutofit/>
              </a:bodyPr>
              <a:lstStyle/>
              <a:p>
                <a:pPr algn="l"/>
                <a:r>
                  <a:rPr lang="en-AU" sz="1800" dirty="0"/>
                  <a:t>0.96</a:t>
                </a:r>
              </a:p>
            </p:txBody>
          </p:sp>
          <p:sp>
            <p:nvSpPr>
              <p:cNvPr id="33" name="TextBox 32">
                <a:extLst>
                  <a:ext uri="{FF2B5EF4-FFF2-40B4-BE49-F238E27FC236}">
                    <a16:creationId xmlns:a16="http://schemas.microsoft.com/office/drawing/2014/main" id="{EABDFC6B-63EC-4A19-7C1A-247998472E95}"/>
                  </a:ext>
                </a:extLst>
              </p:cNvPr>
              <p:cNvSpPr txBox="1"/>
              <p:nvPr/>
            </p:nvSpPr>
            <p:spPr>
              <a:xfrm>
                <a:off x="5272890" y="3561468"/>
                <a:ext cx="923889" cy="533749"/>
              </a:xfrm>
              <a:prstGeom prst="rect">
                <a:avLst/>
              </a:prstGeom>
              <a:noFill/>
            </p:spPr>
            <p:txBody>
              <a:bodyPr wrap="square" lIns="0" tIns="0" rIns="0" bIns="0" rtlCol="0">
                <a:noAutofit/>
              </a:bodyPr>
              <a:lstStyle/>
              <a:p>
                <a:pPr algn="l"/>
                <a:r>
                  <a:rPr lang="en-AU" sz="1800" dirty="0"/>
                  <a:t>0.15</a:t>
                </a:r>
              </a:p>
            </p:txBody>
          </p:sp>
          <p:sp>
            <p:nvSpPr>
              <p:cNvPr id="34" name="TextBox 33">
                <a:extLst>
                  <a:ext uri="{FF2B5EF4-FFF2-40B4-BE49-F238E27FC236}">
                    <a16:creationId xmlns:a16="http://schemas.microsoft.com/office/drawing/2014/main" id="{41620E71-750F-041D-71E4-AB06E63912DE}"/>
                  </a:ext>
                </a:extLst>
              </p:cNvPr>
              <p:cNvSpPr txBox="1"/>
              <p:nvPr/>
            </p:nvSpPr>
            <p:spPr>
              <a:xfrm>
                <a:off x="5246508" y="4587755"/>
                <a:ext cx="923889" cy="533749"/>
              </a:xfrm>
              <a:prstGeom prst="rect">
                <a:avLst/>
              </a:prstGeom>
              <a:noFill/>
            </p:spPr>
            <p:txBody>
              <a:bodyPr wrap="square" lIns="0" tIns="0" rIns="0" bIns="0" rtlCol="0">
                <a:noAutofit/>
              </a:bodyPr>
              <a:lstStyle/>
              <a:p>
                <a:pPr algn="l"/>
                <a:r>
                  <a:rPr lang="en-AU" sz="1800" dirty="0"/>
                  <a:t>0.12</a:t>
                </a:r>
              </a:p>
            </p:txBody>
          </p:sp>
          <p:sp>
            <p:nvSpPr>
              <p:cNvPr id="35" name="TextBox 34">
                <a:extLst>
                  <a:ext uri="{FF2B5EF4-FFF2-40B4-BE49-F238E27FC236}">
                    <a16:creationId xmlns:a16="http://schemas.microsoft.com/office/drawing/2014/main" id="{EF19AB7B-8962-B8E3-A1B6-64181A7B9A69}"/>
                  </a:ext>
                </a:extLst>
              </p:cNvPr>
              <p:cNvSpPr txBox="1"/>
              <p:nvPr/>
            </p:nvSpPr>
            <p:spPr>
              <a:xfrm>
                <a:off x="5206331" y="5732673"/>
                <a:ext cx="923889" cy="533749"/>
              </a:xfrm>
              <a:prstGeom prst="rect">
                <a:avLst/>
              </a:prstGeom>
              <a:noFill/>
            </p:spPr>
            <p:txBody>
              <a:bodyPr wrap="square" lIns="0" tIns="0" rIns="0" bIns="0" rtlCol="0">
                <a:noAutofit/>
              </a:bodyPr>
              <a:lstStyle/>
              <a:p>
                <a:pPr algn="l"/>
                <a:r>
                  <a:rPr lang="en-AU" sz="1800" dirty="0"/>
                  <a:t>0.88</a:t>
                </a:r>
              </a:p>
            </p:txBody>
          </p:sp>
        </p:grpSp>
        <p:sp>
          <p:nvSpPr>
            <p:cNvPr id="5" name="Rectangle: Rounded Corners 4">
              <a:extLst>
                <a:ext uri="{FF2B5EF4-FFF2-40B4-BE49-F238E27FC236}">
                  <a16:creationId xmlns:a16="http://schemas.microsoft.com/office/drawing/2014/main" id="{6A4E0A2F-8B72-F987-3A05-E5D3163B6BC5}"/>
                </a:ext>
              </a:extLst>
            </p:cNvPr>
            <p:cNvSpPr/>
            <p:nvPr/>
          </p:nvSpPr>
          <p:spPr>
            <a:xfrm>
              <a:off x="7511502" y="1099337"/>
              <a:ext cx="1586616" cy="53113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A – food poisoning</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388908-4A5B-85C1-590E-7F4D2973709B}"/>
                  </a:ext>
                </a:extLst>
              </p:cNvPr>
              <p:cNvSpPr txBox="1"/>
              <p:nvPr/>
            </p:nvSpPr>
            <p:spPr>
              <a:xfrm>
                <a:off x="7861110" y="2036474"/>
                <a:ext cx="4012759" cy="3890296"/>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𝑃</m:t>
                      </m:r>
                      <m:d>
                        <m:dPr>
                          <m:ctrlPr>
                            <a:rPr lang="en-AU" sz="2000" i="1">
                              <a:latin typeface="Cambria Math" panose="02040503050406030204" pitchFamily="18" charset="0"/>
                            </a:rPr>
                          </m:ctrlPr>
                        </m:dPr>
                        <m:e>
                          <m:r>
                            <a:rPr lang="en-AU" sz="2000" i="1" smtClean="0">
                              <a:latin typeface="Cambria Math" panose="02040503050406030204" pitchFamily="18" charset="0"/>
                            </a:rPr>
                            <m:t>𝐴</m:t>
                          </m:r>
                        </m:e>
                        <m:e>
                          <m:r>
                            <a:rPr lang="en-AU" sz="2000" i="1">
                              <a:latin typeface="Cambria Math" panose="02040503050406030204" pitchFamily="18" charset="0"/>
                            </a:rPr>
                            <m:t>𝐵</m:t>
                          </m:r>
                        </m:e>
                      </m:d>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b="0" i="1" smtClean="0">
                              <a:latin typeface="Cambria Math" panose="02040503050406030204" pitchFamily="18" charset="0"/>
                            </a:rPr>
                            <m:t>𝑃</m:t>
                          </m:r>
                          <m:r>
                            <a:rPr lang="en-AU" sz="2000" b="0" i="1" smtClean="0">
                              <a:latin typeface="Cambria Math" panose="02040503050406030204" pitchFamily="18" charset="0"/>
                            </a:rPr>
                            <m:t>(</m:t>
                          </m:r>
                          <m:r>
                            <a:rPr lang="en-AU" sz="2000" i="1">
                              <a:latin typeface="Cambria Math" panose="02040503050406030204" pitchFamily="18" charset="0"/>
                            </a:rPr>
                            <m:t>𝐴</m:t>
                          </m:r>
                          <m:r>
                            <a:rPr lang="en-AU" sz="2000" i="1">
                              <a:latin typeface="Cambria Math" panose="02040503050406030204" pitchFamily="18" charset="0"/>
                            </a:rPr>
                            <m:t>∩</m:t>
                          </m:r>
                          <m:r>
                            <a:rPr lang="en-AU" sz="2000" i="1">
                              <a:latin typeface="Cambria Math" panose="02040503050406030204" pitchFamily="18" charset="0"/>
                            </a:rPr>
                            <m:t>𝐵</m:t>
                          </m:r>
                          <m:r>
                            <a:rPr lang="en-AU" sz="2000" b="0" i="1" smtClean="0">
                              <a:latin typeface="Cambria Math" panose="02040503050406030204" pitchFamily="18" charset="0"/>
                            </a:rPr>
                            <m:t>)</m:t>
                          </m:r>
                        </m:num>
                        <m:den>
                          <m:r>
                            <a:rPr lang="en-AU" sz="2000" b="0" i="1" smtClean="0">
                              <a:latin typeface="Cambria Math" panose="02040503050406030204" pitchFamily="18" charset="0"/>
                            </a:rPr>
                            <m:t>𝑃</m:t>
                          </m:r>
                          <m:r>
                            <a:rPr lang="en-AU" sz="2000" b="0" i="1" smtClean="0">
                              <a:latin typeface="Cambria Math" panose="02040503050406030204" pitchFamily="18" charset="0"/>
                            </a:rPr>
                            <m:t>(</m:t>
                          </m:r>
                          <m:r>
                            <a:rPr lang="en-AU" sz="2000" i="1">
                              <a:latin typeface="Cambria Math" panose="02040503050406030204" pitchFamily="18" charset="0"/>
                            </a:rPr>
                            <m:t>𝐵</m:t>
                          </m:r>
                          <m:r>
                            <a:rPr lang="en-AU" sz="2000" b="0" i="1" smtClean="0">
                              <a:latin typeface="Cambria Math" panose="02040503050406030204" pitchFamily="18" charset="0"/>
                            </a:rPr>
                            <m:t>)</m:t>
                          </m:r>
                        </m:den>
                      </m:f>
                    </m:oMath>
                    <m:oMath xmlns:m="http://schemas.openxmlformats.org/officeDocument/2006/math">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0.0</m:t>
                          </m:r>
                          <m:r>
                            <a:rPr lang="en-AU" sz="2000" b="0" i="1" smtClean="0">
                              <a:latin typeface="Cambria Math" panose="02040503050406030204" pitchFamily="18" charset="0"/>
                            </a:rPr>
                            <m:t>4</m:t>
                          </m:r>
                          <m:r>
                            <a:rPr lang="en-AU" sz="2000" i="1">
                              <a:latin typeface="Cambria Math" panose="02040503050406030204" pitchFamily="18" charset="0"/>
                              <a:ea typeface="Cambria Math" panose="02040503050406030204" pitchFamily="18" charset="0"/>
                            </a:rPr>
                            <m:t>×0.8</m:t>
                          </m:r>
                          <m:r>
                            <a:rPr lang="en-AU" sz="2000" b="0" i="1" smtClean="0">
                              <a:latin typeface="Cambria Math" panose="02040503050406030204" pitchFamily="18" charset="0"/>
                              <a:ea typeface="Cambria Math" panose="02040503050406030204" pitchFamily="18" charset="0"/>
                            </a:rPr>
                            <m:t>5</m:t>
                          </m:r>
                        </m:num>
                        <m:den>
                          <m:r>
                            <a:rPr lang="en-AU" sz="2000" i="1">
                              <a:latin typeface="Cambria Math" panose="02040503050406030204" pitchFamily="18" charset="0"/>
                            </a:rPr>
                            <m:t>0.0</m:t>
                          </m:r>
                          <m:r>
                            <a:rPr lang="en-AU" sz="2000" b="0" i="1" smtClean="0">
                              <a:latin typeface="Cambria Math" panose="02040503050406030204" pitchFamily="18" charset="0"/>
                            </a:rPr>
                            <m:t>4</m:t>
                          </m:r>
                          <m:r>
                            <a:rPr lang="en-AU" sz="2000" i="1">
                              <a:latin typeface="Cambria Math" panose="02040503050406030204" pitchFamily="18" charset="0"/>
                              <a:ea typeface="Cambria Math" panose="02040503050406030204" pitchFamily="18" charset="0"/>
                            </a:rPr>
                            <m:t>×0.8</m:t>
                          </m:r>
                          <m:r>
                            <a:rPr lang="en-AU" sz="2000" b="0" i="1" smtClean="0">
                              <a:latin typeface="Cambria Math" panose="02040503050406030204" pitchFamily="18" charset="0"/>
                              <a:ea typeface="Cambria Math" panose="02040503050406030204" pitchFamily="18" charset="0"/>
                            </a:rPr>
                            <m:t>5</m:t>
                          </m:r>
                          <m:r>
                            <a:rPr lang="en-AU" sz="2000" i="1">
                              <a:latin typeface="Cambria Math" panose="02040503050406030204" pitchFamily="18" charset="0"/>
                              <a:ea typeface="Cambria Math" panose="02040503050406030204" pitchFamily="18" charset="0"/>
                            </a:rPr>
                            <m:t>+0.9</m:t>
                          </m:r>
                          <m:r>
                            <a:rPr lang="en-AU" sz="2000" b="0" i="1" smtClean="0">
                              <a:latin typeface="Cambria Math" panose="02040503050406030204" pitchFamily="18" charset="0"/>
                              <a:ea typeface="Cambria Math" panose="02040503050406030204" pitchFamily="18" charset="0"/>
                            </a:rPr>
                            <m:t>6</m:t>
                          </m:r>
                          <m:r>
                            <a:rPr lang="en-AU" sz="2000" i="1">
                              <a:latin typeface="Cambria Math" panose="02040503050406030204" pitchFamily="18" charset="0"/>
                              <a:ea typeface="Cambria Math" panose="02040503050406030204" pitchFamily="18" charset="0"/>
                            </a:rPr>
                            <m:t>×0.1</m:t>
                          </m:r>
                          <m:r>
                            <a:rPr lang="en-AU" sz="2000" b="0" i="1" smtClean="0">
                              <a:latin typeface="Cambria Math" panose="02040503050406030204" pitchFamily="18" charset="0"/>
                              <a:ea typeface="Cambria Math" panose="02040503050406030204" pitchFamily="18" charset="0"/>
                            </a:rPr>
                            <m:t>2</m:t>
                          </m:r>
                        </m:den>
                      </m:f>
                    </m:oMath>
                    <m:oMath xmlns:m="http://schemas.openxmlformats.org/officeDocument/2006/math">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0.034</m:t>
                          </m:r>
                        </m:num>
                        <m:den>
                          <m:r>
                            <a:rPr lang="en-AU" sz="2000" b="0" i="1" smtClean="0">
                              <a:latin typeface="Cambria Math" panose="02040503050406030204" pitchFamily="18" charset="0"/>
                            </a:rPr>
                            <m:t>0.034+0.1152</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0.228</m:t>
                      </m:r>
                    </m:oMath>
                  </m:oMathPara>
                </a14:m>
                <a:endParaRPr lang="en-AU" sz="2000" b="0" dirty="0"/>
              </a:p>
              <a:p>
                <a:r>
                  <a:rPr lang="en-AU" sz="2000" b="0" dirty="0"/>
                  <a:t> </a:t>
                </a:r>
                <a:br>
                  <a:rPr lang="en-AU" sz="2000" b="0" dirty="0"/>
                </a:br>
                <a:endParaRPr lang="en-AU" sz="2000" dirty="0"/>
              </a:p>
            </p:txBody>
          </p:sp>
        </mc:Choice>
        <mc:Fallback xmlns="">
          <p:sp>
            <p:nvSpPr>
              <p:cNvPr id="6" name="TextBox 5">
                <a:extLst>
                  <a:ext uri="{FF2B5EF4-FFF2-40B4-BE49-F238E27FC236}">
                    <a16:creationId xmlns:a16="http://schemas.microsoft.com/office/drawing/2014/main" id="{F5388908-4A5B-85C1-590E-7F4D2973709B}"/>
                  </a:ext>
                </a:extLst>
              </p:cNvPr>
              <p:cNvSpPr txBox="1">
                <a:spLocks noRot="1" noChangeAspect="1" noMove="1" noResize="1" noEditPoints="1" noAdjustHandles="1" noChangeArrowheads="1" noChangeShapeType="1" noTextEdit="1"/>
              </p:cNvSpPr>
              <p:nvPr/>
            </p:nvSpPr>
            <p:spPr>
              <a:xfrm>
                <a:off x="7861110" y="2036474"/>
                <a:ext cx="4012759" cy="3890296"/>
              </a:xfrm>
              <a:prstGeom prst="rect">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409DD37-AEE8-A128-B3B9-5652A27FA0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23385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1F0E4-8792-83F8-24B3-D10647331F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2961B0-4D26-1781-82CD-3B37951D550F}"/>
              </a:ext>
            </a:extLst>
          </p:cNvPr>
          <p:cNvSpPr>
            <a:spLocks noGrp="1"/>
          </p:cNvSpPr>
          <p:nvPr>
            <p:ph type="title"/>
          </p:nvPr>
        </p:nvSpPr>
        <p:spPr/>
        <p:txBody>
          <a:bodyPr/>
          <a:lstStyle/>
          <a:p>
            <a:r>
              <a:rPr lang="en-AU" dirty="0">
                <a:latin typeface="+mj-lt"/>
              </a:rPr>
              <a:t>Scenario (2)</a:t>
            </a:r>
          </a:p>
        </p:txBody>
      </p:sp>
      <p:sp>
        <p:nvSpPr>
          <p:cNvPr id="12" name="Text Placeholder 11">
            <a:extLst>
              <a:ext uri="{FF2B5EF4-FFF2-40B4-BE49-F238E27FC236}">
                <a16:creationId xmlns:a16="http://schemas.microsoft.com/office/drawing/2014/main" id="{49626779-4E19-FFAB-B42D-AAD0EA6C5382}"/>
              </a:ext>
            </a:extLst>
          </p:cNvPr>
          <p:cNvSpPr>
            <a:spLocks noGrp="1"/>
          </p:cNvSpPr>
          <p:nvPr>
            <p:ph type="body" sz="quarter" idx="17"/>
          </p:nvPr>
        </p:nvSpPr>
        <p:spPr>
          <a:xfrm>
            <a:off x="325426" y="1473012"/>
            <a:ext cx="11109830" cy="1163096"/>
          </a:xfrm>
          <a:prstGeom prst="roundRect">
            <a:avLst/>
          </a:prstGeom>
        </p:spPr>
        <p:style>
          <a:lnRef idx="3">
            <a:schemeClr val="lt1"/>
          </a:lnRef>
          <a:fillRef idx="1">
            <a:schemeClr val="accent6"/>
          </a:fillRef>
          <a:effectRef idx="1">
            <a:schemeClr val="accent6"/>
          </a:effectRef>
          <a:fontRef idx="minor">
            <a:schemeClr val="lt1"/>
          </a:fontRef>
        </p:style>
        <p:txBody>
          <a:bodyPr lIns="180000" anchor="ctr"/>
          <a:lstStyle/>
          <a:p>
            <a:r>
              <a:rPr lang="en-AU" sz="1800" dirty="0">
                <a:solidFill>
                  <a:srgbClr val="000000"/>
                </a:solidFill>
                <a:effectLst/>
                <a:latin typeface="Arial" panose="020B0604020202020204" pitchFamily="34" charset="0"/>
                <a:ea typeface="Calibri" panose="020F0502020204030204" pitchFamily="34" charset="0"/>
              </a:rPr>
              <a:t>We know that Alex’s </a:t>
            </a:r>
            <a:r>
              <a:rPr lang="en-AU" sz="1800" dirty="0">
                <a:solidFill>
                  <a:srgbClr val="000000"/>
                </a:solidFill>
                <a:latin typeface="Arial" panose="020B0604020202020204" pitchFamily="34" charset="0"/>
                <a:ea typeface="Calibri" panose="020F0502020204030204" pitchFamily="34" charset="0"/>
              </a:rPr>
              <a:t>relative </a:t>
            </a:r>
            <a:r>
              <a:rPr lang="en-AU" sz="1800" dirty="0">
                <a:solidFill>
                  <a:srgbClr val="000000"/>
                </a:solidFill>
                <a:effectLst/>
                <a:latin typeface="Arial" panose="020B0604020202020204" pitchFamily="34" charset="0"/>
                <a:ea typeface="Calibri" panose="020F0502020204030204" pitchFamily="34" charset="0"/>
              </a:rPr>
              <a:t>has the allergy. If they are administered the same test as Alex, what is the probability that they test positive?</a:t>
            </a:r>
            <a:endParaRPr lang="en-AU" sz="1800" dirty="0">
              <a:effectLst/>
              <a:latin typeface="Arial" panose="020B060402020202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CEB2BE48-8CB0-7835-2547-016629B0EAD0}"/>
              </a:ext>
            </a:extLst>
          </p:cNvPr>
          <p:cNvGraphicFramePr>
            <a:graphicFrameLocks noGrp="1"/>
          </p:cNvGraphicFramePr>
          <p:nvPr>
            <p:extLst>
              <p:ext uri="{D42A27DB-BD31-4B8C-83A1-F6EECF244321}">
                <p14:modId xmlns:p14="http://schemas.microsoft.com/office/powerpoint/2010/main" val="3734911583"/>
              </p:ext>
            </p:extLst>
          </p:nvPr>
        </p:nvGraphicFramePr>
        <p:xfrm>
          <a:off x="449880" y="3184635"/>
          <a:ext cx="11058947" cy="2913737"/>
        </p:xfrm>
        <a:graphic>
          <a:graphicData uri="http://schemas.openxmlformats.org/drawingml/2006/table">
            <a:tbl>
              <a:tblPr firstRow="1" firstCol="1" bandRow="1">
                <a:tableStyleId>{5940675A-B579-460E-94D1-54222C63F5DA}</a:tableStyleId>
              </a:tblPr>
              <a:tblGrid>
                <a:gridCol w="3629729">
                  <a:extLst>
                    <a:ext uri="{9D8B030D-6E8A-4147-A177-3AD203B41FA5}">
                      <a16:colId xmlns:a16="http://schemas.microsoft.com/office/drawing/2014/main" val="3863999140"/>
                    </a:ext>
                  </a:extLst>
                </a:gridCol>
                <a:gridCol w="2475592">
                  <a:extLst>
                    <a:ext uri="{9D8B030D-6E8A-4147-A177-3AD203B41FA5}">
                      <a16:colId xmlns:a16="http://schemas.microsoft.com/office/drawing/2014/main" val="507113070"/>
                    </a:ext>
                  </a:extLst>
                </a:gridCol>
                <a:gridCol w="2476813">
                  <a:extLst>
                    <a:ext uri="{9D8B030D-6E8A-4147-A177-3AD203B41FA5}">
                      <a16:colId xmlns:a16="http://schemas.microsoft.com/office/drawing/2014/main" val="2348846207"/>
                    </a:ext>
                  </a:extLst>
                </a:gridCol>
                <a:gridCol w="2476813">
                  <a:extLst>
                    <a:ext uri="{9D8B030D-6E8A-4147-A177-3AD203B41FA5}">
                      <a16:colId xmlns:a16="http://schemas.microsoft.com/office/drawing/2014/main" val="3477359082"/>
                    </a:ext>
                  </a:extLst>
                </a:gridCol>
              </a:tblGrid>
              <a:tr h="743777">
                <a:tc>
                  <a:txBody>
                    <a:bodyPr/>
                    <a:lstStyle/>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685918765"/>
                  </a:ext>
                </a:extLst>
              </a:tr>
              <a:tr h="723320">
                <a:tc>
                  <a:txBody>
                    <a:bodyPr/>
                    <a:lstStyle/>
                    <a:p>
                      <a:pPr>
                        <a:lnSpc>
                          <a:spcPct val="150000"/>
                        </a:lnSpc>
                        <a:spcBef>
                          <a:spcPts val="1200"/>
                        </a:spcBef>
                        <a:spcAft>
                          <a:spcPts val="600"/>
                        </a:spcAft>
                      </a:pPr>
                      <a:r>
                        <a:rPr lang="en-AU" sz="1800" b="1" dirty="0">
                          <a:effectLst/>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18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50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68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2372998592"/>
                  </a:ext>
                </a:extLst>
              </a:tr>
              <a:tr h="723320">
                <a:tc>
                  <a:txBody>
                    <a:bodyPr/>
                    <a:lstStyle/>
                    <a:p>
                      <a:pPr>
                        <a:lnSpc>
                          <a:spcPct val="150000"/>
                        </a:lnSpc>
                        <a:spcBef>
                          <a:spcPts val="1200"/>
                        </a:spcBef>
                        <a:spcAft>
                          <a:spcPts val="600"/>
                        </a:spcAft>
                      </a:pPr>
                      <a:r>
                        <a:rPr lang="en-AU" sz="1800" b="1" dirty="0">
                          <a:effectLst/>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930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932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3409325902"/>
                  </a:ext>
                </a:extLst>
              </a:tr>
              <a:tr h="723320">
                <a:tc>
                  <a:txBody>
                    <a:bodyPr/>
                    <a:lstStyle/>
                    <a:p>
                      <a:pPr>
                        <a:lnSpc>
                          <a:spcPct val="150000"/>
                        </a:lnSpc>
                        <a:spcBef>
                          <a:spcPts val="1200"/>
                        </a:spcBef>
                        <a:spcAft>
                          <a:spcPts val="600"/>
                        </a:spcAft>
                      </a:pPr>
                      <a:r>
                        <a:rPr lang="en-AU" sz="1800" b="1" dirty="0">
                          <a:effectLst/>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20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980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1000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2085972506"/>
                  </a:ext>
                </a:extLst>
              </a:tr>
            </a:tbl>
          </a:graphicData>
        </a:graphic>
      </p:graphicFrame>
      <p:sp>
        <p:nvSpPr>
          <p:cNvPr id="3" name="Slide Number Placeholder 2">
            <a:extLst>
              <a:ext uri="{FF2B5EF4-FFF2-40B4-BE49-F238E27FC236}">
                <a16:creationId xmlns:a16="http://schemas.microsoft.com/office/drawing/2014/main" id="{16840AD9-4C0A-D546-577C-AA2DA36B6B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33275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82215-C43A-C144-0E77-BACF21CC92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9CAADE3-3A23-24CA-4487-F8B5A2A14A0F}"/>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23669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9863-7F26-82CE-1456-438206C2C7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DF21D9-270D-7C1A-02A3-ABB6644A2619}"/>
              </a:ext>
            </a:extLst>
          </p:cNvPr>
          <p:cNvSpPr>
            <a:spLocks noGrp="1"/>
          </p:cNvSpPr>
          <p:nvPr>
            <p:ph type="title"/>
          </p:nvPr>
        </p:nvSpPr>
        <p:spPr/>
        <p:txBody>
          <a:bodyPr/>
          <a:lstStyle/>
          <a:p>
            <a:r>
              <a:rPr lang="en-AU" dirty="0">
                <a:latin typeface="+mj-lt"/>
              </a:rPr>
              <a:t>Diagnostic testing accuracy (1)</a:t>
            </a:r>
          </a:p>
        </p:txBody>
      </p:sp>
      <p:sp>
        <p:nvSpPr>
          <p:cNvPr id="12" name="Text Placeholder 11">
            <a:extLst>
              <a:ext uri="{FF2B5EF4-FFF2-40B4-BE49-F238E27FC236}">
                <a16:creationId xmlns:a16="http://schemas.microsoft.com/office/drawing/2014/main" id="{02019379-1876-2F12-0DA3-39BB28473373}"/>
              </a:ext>
            </a:extLst>
          </p:cNvPr>
          <p:cNvSpPr>
            <a:spLocks noGrp="1"/>
          </p:cNvSpPr>
          <p:nvPr>
            <p:ph type="body" sz="quarter" idx="17"/>
          </p:nvPr>
        </p:nvSpPr>
        <p:spPr/>
        <p:txBody>
          <a:bodyPr/>
          <a:lstStyle/>
          <a:p>
            <a:r>
              <a:rPr lang="en-AU" sz="1800" dirty="0">
                <a:latin typeface="+mn-lt"/>
              </a:rPr>
              <a:t>Many diagnostic tests do not test for the disease directly but for a chemical or biological product of the disease, hence they are not perfectly reliable. </a:t>
            </a:r>
          </a:p>
          <a:p>
            <a:r>
              <a:rPr lang="en-AU" sz="1800" dirty="0">
                <a:latin typeface="+mn-lt"/>
              </a:rPr>
              <a:t>We can describe a test’s accuracy by its </a:t>
            </a:r>
            <a:r>
              <a:rPr lang="en-AU" sz="1800" b="1" dirty="0">
                <a:latin typeface="+mn-lt"/>
              </a:rPr>
              <a:t>sensitivity</a:t>
            </a:r>
            <a:r>
              <a:rPr lang="en-AU" sz="1800" dirty="0">
                <a:latin typeface="+mn-lt"/>
              </a:rPr>
              <a:t> and </a:t>
            </a:r>
            <a:r>
              <a:rPr lang="en-AU" sz="1800" b="1" dirty="0">
                <a:latin typeface="+mn-lt"/>
              </a:rPr>
              <a:t>specificity</a:t>
            </a:r>
            <a:r>
              <a:rPr lang="en-AU" sz="1800" dirty="0">
                <a:latin typeface="+mn-lt"/>
              </a:rPr>
              <a:t>.</a:t>
            </a:r>
          </a:p>
          <a:p>
            <a:r>
              <a:rPr lang="en-AU" sz="1800" dirty="0">
                <a:latin typeface="+mn-lt"/>
              </a:rPr>
              <a:t>Sensitivity – probability that a test will be positive when administered to a person with the condition.</a:t>
            </a:r>
          </a:p>
          <a:p>
            <a:r>
              <a:rPr lang="en-AU" sz="1800" dirty="0">
                <a:latin typeface="+mn-lt"/>
              </a:rPr>
              <a:t>Specificity – probability that a test will be negative when administered to a person without the condition.</a:t>
            </a:r>
          </a:p>
          <a:p>
            <a:endParaRPr lang="en-AU" sz="1800" dirty="0">
              <a:latin typeface="+mn-lt"/>
            </a:endParaRPr>
          </a:p>
        </p:txBody>
      </p:sp>
      <p:sp>
        <p:nvSpPr>
          <p:cNvPr id="3" name="Slide Number Placeholder 2">
            <a:extLst>
              <a:ext uri="{FF2B5EF4-FFF2-40B4-BE49-F238E27FC236}">
                <a16:creationId xmlns:a16="http://schemas.microsoft.com/office/drawing/2014/main" id="{EAF822F9-AAA4-F767-DEAE-68768E3F01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242023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8417-B1E4-ABAE-4530-1B49F2F443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021D4E-F5F6-CF88-7F95-A464F6E32A2B}"/>
              </a:ext>
            </a:extLst>
          </p:cNvPr>
          <p:cNvSpPr>
            <a:spLocks noGrp="1"/>
          </p:cNvSpPr>
          <p:nvPr>
            <p:ph type="title"/>
          </p:nvPr>
        </p:nvSpPr>
        <p:spPr>
          <a:xfrm>
            <a:off x="360000" y="360000"/>
            <a:ext cx="11484000" cy="545601"/>
          </a:xfrm>
        </p:spPr>
        <p:txBody>
          <a:bodyPr/>
          <a:lstStyle/>
          <a:p>
            <a:r>
              <a:rPr lang="en-AU" dirty="0">
                <a:latin typeface="+mj-lt"/>
              </a:rPr>
              <a:t>Diagnostic testing accuracy (2)</a:t>
            </a:r>
          </a:p>
        </p:txBody>
      </p:sp>
      <p:sp>
        <p:nvSpPr>
          <p:cNvPr id="12" name="Text Placeholder 11">
            <a:extLst>
              <a:ext uri="{FF2B5EF4-FFF2-40B4-BE49-F238E27FC236}">
                <a16:creationId xmlns:a16="http://schemas.microsoft.com/office/drawing/2014/main" id="{23DF03FD-6951-28C2-BD09-A0005D39C58D}"/>
              </a:ext>
            </a:extLst>
          </p:cNvPr>
          <p:cNvSpPr>
            <a:spLocks noGrp="1"/>
          </p:cNvSpPr>
          <p:nvPr>
            <p:ph type="body" sz="quarter" idx="17"/>
          </p:nvPr>
        </p:nvSpPr>
        <p:spPr>
          <a:xfrm>
            <a:off x="360000" y="1577596"/>
            <a:ext cx="11483998" cy="4807835"/>
          </a:xfrm>
        </p:spPr>
        <p:txBody>
          <a:bodyPr/>
          <a:lstStyle/>
          <a:p>
            <a:r>
              <a:rPr lang="en-AU" sz="1800" dirty="0">
                <a:latin typeface="+mn-lt"/>
              </a:rPr>
              <a:t>Sensitivity – probability that a test will be positive when administered to a person with the condition.</a:t>
            </a:r>
          </a:p>
          <a:p>
            <a:r>
              <a:rPr lang="en-AU" sz="1800" dirty="0">
                <a:latin typeface="+mn-lt"/>
              </a:rPr>
              <a:t>Specificity – probability that a test will be negative when administered to a person without the condition.</a:t>
            </a:r>
          </a:p>
          <a:p>
            <a:endParaRPr lang="en-AU" dirty="0">
              <a:latin typeface="+mn-lt"/>
            </a:endParaRPr>
          </a:p>
          <a:p>
            <a:endParaRPr lang="en-AU" dirty="0">
              <a:latin typeface="+mn-lt"/>
            </a:endParaRPr>
          </a:p>
        </p:txBody>
      </p:sp>
      <p:graphicFrame>
        <p:nvGraphicFramePr>
          <p:cNvPr id="2" name="Table 1">
            <a:extLst>
              <a:ext uri="{FF2B5EF4-FFF2-40B4-BE49-F238E27FC236}">
                <a16:creationId xmlns:a16="http://schemas.microsoft.com/office/drawing/2014/main" id="{1E1EAD0E-1310-25F2-FB63-D623968CE1EF}"/>
              </a:ext>
            </a:extLst>
          </p:cNvPr>
          <p:cNvGraphicFramePr>
            <a:graphicFrameLocks noGrp="1"/>
          </p:cNvGraphicFramePr>
          <p:nvPr>
            <p:extLst>
              <p:ext uri="{D42A27DB-BD31-4B8C-83A1-F6EECF244321}">
                <p14:modId xmlns:p14="http://schemas.microsoft.com/office/powerpoint/2010/main" val="1535478514"/>
              </p:ext>
            </p:extLst>
          </p:nvPr>
        </p:nvGraphicFramePr>
        <p:xfrm>
          <a:off x="360000" y="3194581"/>
          <a:ext cx="10949289" cy="2893280"/>
        </p:xfrm>
        <a:graphic>
          <a:graphicData uri="http://schemas.openxmlformats.org/drawingml/2006/table">
            <a:tbl>
              <a:tblPr firstRow="1" firstCol="1" bandRow="1">
                <a:tableStyleId>{5940675A-B579-460E-94D1-54222C63F5DA}</a:tableStyleId>
              </a:tblPr>
              <a:tblGrid>
                <a:gridCol w="3593737">
                  <a:extLst>
                    <a:ext uri="{9D8B030D-6E8A-4147-A177-3AD203B41FA5}">
                      <a16:colId xmlns:a16="http://schemas.microsoft.com/office/drawing/2014/main" val="3863999140"/>
                    </a:ext>
                  </a:extLst>
                </a:gridCol>
                <a:gridCol w="2451044">
                  <a:extLst>
                    <a:ext uri="{9D8B030D-6E8A-4147-A177-3AD203B41FA5}">
                      <a16:colId xmlns:a16="http://schemas.microsoft.com/office/drawing/2014/main" val="507113070"/>
                    </a:ext>
                  </a:extLst>
                </a:gridCol>
                <a:gridCol w="2452254">
                  <a:extLst>
                    <a:ext uri="{9D8B030D-6E8A-4147-A177-3AD203B41FA5}">
                      <a16:colId xmlns:a16="http://schemas.microsoft.com/office/drawing/2014/main" val="2348846207"/>
                    </a:ext>
                  </a:extLst>
                </a:gridCol>
                <a:gridCol w="2452254">
                  <a:extLst>
                    <a:ext uri="{9D8B030D-6E8A-4147-A177-3AD203B41FA5}">
                      <a16:colId xmlns:a16="http://schemas.microsoft.com/office/drawing/2014/main" val="3477359082"/>
                    </a:ext>
                  </a:extLst>
                </a:gridCol>
              </a:tblGrid>
              <a:tr h="723320">
                <a:tc>
                  <a:txBody>
                    <a:bodyPr/>
                    <a:lstStyle/>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685918765"/>
                  </a:ext>
                </a:extLst>
              </a:tr>
              <a:tr h="723320">
                <a:tc>
                  <a:txBody>
                    <a:bodyPr/>
                    <a:lstStyle/>
                    <a:p>
                      <a:pPr>
                        <a:lnSpc>
                          <a:spcPct val="150000"/>
                        </a:lnSpc>
                        <a:spcBef>
                          <a:spcPts val="1200"/>
                        </a:spcBef>
                        <a:spcAft>
                          <a:spcPts val="600"/>
                        </a:spcAft>
                      </a:pPr>
                      <a:r>
                        <a:rPr lang="en-AU" sz="1800" b="1" dirty="0">
                          <a:effectLst/>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18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50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68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2372998592"/>
                  </a:ext>
                </a:extLst>
              </a:tr>
              <a:tr h="723320">
                <a:tc>
                  <a:txBody>
                    <a:bodyPr/>
                    <a:lstStyle/>
                    <a:p>
                      <a:pPr>
                        <a:lnSpc>
                          <a:spcPct val="150000"/>
                        </a:lnSpc>
                        <a:spcBef>
                          <a:spcPts val="1200"/>
                        </a:spcBef>
                        <a:spcAft>
                          <a:spcPts val="600"/>
                        </a:spcAft>
                      </a:pPr>
                      <a:r>
                        <a:rPr lang="en-AU" sz="1800" b="1" dirty="0">
                          <a:effectLst/>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930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932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3409325902"/>
                  </a:ext>
                </a:extLst>
              </a:tr>
              <a:tr h="723320">
                <a:tc>
                  <a:txBody>
                    <a:bodyPr/>
                    <a:lstStyle/>
                    <a:p>
                      <a:pPr>
                        <a:lnSpc>
                          <a:spcPct val="150000"/>
                        </a:lnSpc>
                        <a:spcBef>
                          <a:spcPts val="1200"/>
                        </a:spcBef>
                        <a:spcAft>
                          <a:spcPts val="600"/>
                        </a:spcAft>
                      </a:pPr>
                      <a:r>
                        <a:rPr lang="en-AU" sz="1800" b="1" dirty="0">
                          <a:effectLst/>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20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980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1000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2085972506"/>
                  </a:ext>
                </a:extLst>
              </a:tr>
            </a:tbl>
          </a:graphicData>
        </a:graphic>
      </p:graphicFrame>
      <p:sp>
        <p:nvSpPr>
          <p:cNvPr id="3" name="Slide Number Placeholder 2">
            <a:extLst>
              <a:ext uri="{FF2B5EF4-FFF2-40B4-BE49-F238E27FC236}">
                <a16:creationId xmlns:a16="http://schemas.microsoft.com/office/drawing/2014/main" id="{8994CCE4-2C9F-8CBF-EE5B-A4F98A8E21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8298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0E88-7C1B-ADB5-9970-55DE6ECA6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82CEED-6FC8-42B2-267D-DB5C72B7E770}"/>
              </a:ext>
            </a:extLst>
          </p:cNvPr>
          <p:cNvSpPr>
            <a:spLocks noGrp="1"/>
          </p:cNvSpPr>
          <p:nvPr>
            <p:ph type="title"/>
          </p:nvPr>
        </p:nvSpPr>
        <p:spPr/>
        <p:txBody>
          <a:bodyPr/>
          <a:lstStyle/>
          <a:p>
            <a:r>
              <a:rPr lang="en-AU" dirty="0">
                <a:latin typeface="+mj-lt"/>
              </a:rPr>
              <a:t>Using sensitivity and specificity (1)</a:t>
            </a:r>
          </a:p>
        </p:txBody>
      </p:sp>
      <p:sp>
        <p:nvSpPr>
          <p:cNvPr id="13" name="Text Placeholder 12">
            <a:extLst>
              <a:ext uri="{FF2B5EF4-FFF2-40B4-BE49-F238E27FC236}">
                <a16:creationId xmlns:a16="http://schemas.microsoft.com/office/drawing/2014/main" id="{C9DB81EE-F224-CBAD-7611-ADD2A97D467E}"/>
              </a:ext>
            </a:extLst>
          </p:cNvPr>
          <p:cNvSpPr>
            <a:spLocks noGrp="1"/>
          </p:cNvSpPr>
          <p:nvPr>
            <p:ph type="body" sz="quarter" idx="18"/>
          </p:nvPr>
        </p:nvSpPr>
        <p:spPr>
          <a:xfrm>
            <a:off x="360000" y="982520"/>
            <a:ext cx="11483998" cy="356423"/>
          </a:xfrm>
        </p:spPr>
        <p:txBody>
          <a:bodyPr/>
          <a:lstStyle/>
          <a:p>
            <a:r>
              <a:rPr lang="en-AU" dirty="0">
                <a:latin typeface="+mj-lt"/>
              </a:rPr>
              <a:t>Worked example and self-explanation prompts – two-way table</a:t>
            </a:r>
          </a:p>
        </p:txBody>
      </p:sp>
      <p:sp>
        <p:nvSpPr>
          <p:cNvPr id="12" name="Text Placeholder 11">
            <a:extLst>
              <a:ext uri="{FF2B5EF4-FFF2-40B4-BE49-F238E27FC236}">
                <a16:creationId xmlns:a16="http://schemas.microsoft.com/office/drawing/2014/main" id="{EF619B79-760C-C716-09B6-AB34C99DF7C7}"/>
              </a:ext>
            </a:extLst>
          </p:cNvPr>
          <p:cNvSpPr>
            <a:spLocks noGrp="1"/>
          </p:cNvSpPr>
          <p:nvPr>
            <p:ph type="body" sz="quarter" idx="17"/>
          </p:nvPr>
        </p:nvSpPr>
        <p:spPr>
          <a:xfrm>
            <a:off x="360000" y="1567087"/>
            <a:ext cx="11483998" cy="1103277"/>
          </a:xfrm>
        </p:spPr>
        <p:txBody>
          <a:bodyPr/>
          <a:lstStyle/>
          <a:p>
            <a:pPr rtl="0" fontAlgn="ctr"/>
            <a:r>
              <a:rPr lang="en-AU" sz="1800" b="0" i="0" dirty="0">
                <a:effectLst/>
              </a:rPr>
              <a:t>Consider a different allergy test with a sensitivity of 75% and a specificity of 65%.  </a:t>
            </a:r>
            <a:r>
              <a:rPr lang="en-AU" sz="1800" dirty="0">
                <a:effectLst/>
              </a:rPr>
              <a:t>Assume 2% of the population have this allergy. Show </a:t>
            </a:r>
            <a:r>
              <a:rPr lang="en-AU" sz="1800" dirty="0"/>
              <a:t>this information in a two-way table and a probability tree diagram.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ADE83CC-57AB-01C2-3B4D-9E68D41A2A1D}"/>
                  </a:ext>
                </a:extLst>
              </p:cNvPr>
              <p:cNvGraphicFramePr>
                <a:graphicFrameLocks noGrp="1"/>
              </p:cNvGraphicFramePr>
              <p:nvPr>
                <p:extLst>
                  <p:ext uri="{D42A27DB-BD31-4B8C-83A1-F6EECF244321}">
                    <p14:modId xmlns:p14="http://schemas.microsoft.com/office/powerpoint/2010/main" val="3044741825"/>
                  </p:ext>
                </p:extLst>
              </p:nvPr>
            </p:nvGraphicFramePr>
            <p:xfrm>
              <a:off x="2259727" y="2763307"/>
              <a:ext cx="7704083" cy="3417680"/>
            </p:xfrm>
            <a:graphic>
              <a:graphicData uri="http://schemas.openxmlformats.org/drawingml/2006/table">
                <a:tbl>
                  <a:tblPr firstRow="1" firstCol="1" bandRow="1"/>
                  <a:tblGrid>
                    <a:gridCol w="2069436">
                      <a:extLst>
                        <a:ext uri="{9D8B030D-6E8A-4147-A177-3AD203B41FA5}">
                          <a16:colId xmlns:a16="http://schemas.microsoft.com/office/drawing/2014/main" val="3863999140"/>
                        </a:ext>
                      </a:extLst>
                    </a:gridCol>
                    <a:gridCol w="2114330">
                      <a:extLst>
                        <a:ext uri="{9D8B030D-6E8A-4147-A177-3AD203B41FA5}">
                          <a16:colId xmlns:a16="http://schemas.microsoft.com/office/drawing/2014/main" val="507113070"/>
                        </a:ext>
                      </a:extLst>
                    </a:gridCol>
                    <a:gridCol w="2381832">
                      <a:extLst>
                        <a:ext uri="{9D8B030D-6E8A-4147-A177-3AD203B41FA5}">
                          <a16:colId xmlns:a16="http://schemas.microsoft.com/office/drawing/2014/main" val="2348846207"/>
                        </a:ext>
                      </a:extLst>
                    </a:gridCol>
                    <a:gridCol w="1138485">
                      <a:extLst>
                        <a:ext uri="{9D8B030D-6E8A-4147-A177-3AD203B41FA5}">
                          <a16:colId xmlns:a16="http://schemas.microsoft.com/office/drawing/2014/main" val="3477359082"/>
                        </a:ext>
                      </a:extLst>
                    </a:gridCol>
                  </a:tblGrid>
                  <a:tr h="0">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918765"/>
                      </a:ext>
                    </a:extLst>
                  </a:tr>
                  <a:tr h="996753">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0.75</m:t>
                                </m:r>
                                <m:r>
                                  <a:rPr lang="en-AU" sz="1800" b="0" i="1" smtClean="0">
                                    <a:effectLst/>
                                    <a:latin typeface="Cambria Math" panose="02040503050406030204" pitchFamily="18" charset="0"/>
                                    <a:ea typeface="Cambria Math" panose="02040503050406030204" pitchFamily="18" charset="0"/>
                                    <a:cs typeface="Arial" panose="020B0604020202020204" pitchFamily="34" charset="0"/>
                                  </a:rPr>
                                  <m:t>×0.02=0.015</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998592"/>
                      </a:ext>
                    </a:extLst>
                  </a:tr>
                  <a:tr h="996753">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r>
                            <a:rPr lang="en-AU" sz="1800" dirty="0">
                              <a:effectLst/>
                              <a:latin typeface="Arial" panose="020B0604020202020204" pitchFamily="34" charset="0"/>
                              <a:ea typeface="Calibri" panose="020F0502020204030204" pitchFamily="34" charset="0"/>
                              <a:cs typeface="Arial" panose="020B0604020202020204" pitchFamily="34" charset="0"/>
                            </a:rPr>
                            <a:t>0.637</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325902"/>
                      </a:ext>
                    </a:extLst>
                  </a:tr>
                  <a:tr h="601011">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0.02</a:t>
                          </a:r>
                        </a:p>
                      </a:txBody>
                      <a:tcPr marL="144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r>
                            <a:rPr lang="en-AU" sz="1800" dirty="0">
                              <a:effectLst/>
                              <a:latin typeface="Arial" panose="020B0604020202020204" pitchFamily="34" charset="0"/>
                              <a:ea typeface="Calibri" panose="020F0502020204030204" pitchFamily="34" charset="0"/>
                              <a:cs typeface="Arial" panose="020B0604020202020204" pitchFamily="34" charset="0"/>
                            </a:rPr>
                            <a:t>0.98</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1</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972506"/>
                      </a:ext>
                    </a:extLst>
                  </a:tr>
                </a:tbl>
              </a:graphicData>
            </a:graphic>
          </p:graphicFrame>
        </mc:Choice>
        <mc:Fallback xmlns="">
          <p:graphicFrame>
            <p:nvGraphicFramePr>
              <p:cNvPr id="2" name="Table 1">
                <a:extLst>
                  <a:ext uri="{FF2B5EF4-FFF2-40B4-BE49-F238E27FC236}">
                    <a16:creationId xmlns:a16="http://schemas.microsoft.com/office/drawing/2014/main" id="{7ADE83CC-57AB-01C2-3B4D-9E68D41A2A1D}"/>
                  </a:ext>
                </a:extLst>
              </p:cNvPr>
              <p:cNvGraphicFramePr>
                <a:graphicFrameLocks noGrp="1"/>
              </p:cNvGraphicFramePr>
              <p:nvPr>
                <p:extLst>
                  <p:ext uri="{D42A27DB-BD31-4B8C-83A1-F6EECF244321}">
                    <p14:modId xmlns:p14="http://schemas.microsoft.com/office/powerpoint/2010/main" val="3044741825"/>
                  </p:ext>
                </p:extLst>
              </p:nvPr>
            </p:nvGraphicFramePr>
            <p:xfrm>
              <a:off x="2259727" y="2763307"/>
              <a:ext cx="7704083" cy="3417680"/>
            </p:xfrm>
            <a:graphic>
              <a:graphicData uri="http://schemas.openxmlformats.org/drawingml/2006/table">
                <a:tbl>
                  <a:tblPr firstRow="1" firstCol="1" bandRow="1"/>
                  <a:tblGrid>
                    <a:gridCol w="2069436">
                      <a:extLst>
                        <a:ext uri="{9D8B030D-6E8A-4147-A177-3AD203B41FA5}">
                          <a16:colId xmlns:a16="http://schemas.microsoft.com/office/drawing/2014/main" val="3863999140"/>
                        </a:ext>
                      </a:extLst>
                    </a:gridCol>
                    <a:gridCol w="2114330">
                      <a:extLst>
                        <a:ext uri="{9D8B030D-6E8A-4147-A177-3AD203B41FA5}">
                          <a16:colId xmlns:a16="http://schemas.microsoft.com/office/drawing/2014/main" val="507113070"/>
                        </a:ext>
                      </a:extLst>
                    </a:gridCol>
                    <a:gridCol w="2381832">
                      <a:extLst>
                        <a:ext uri="{9D8B030D-6E8A-4147-A177-3AD203B41FA5}">
                          <a16:colId xmlns:a16="http://schemas.microsoft.com/office/drawing/2014/main" val="2348846207"/>
                        </a:ext>
                      </a:extLst>
                    </a:gridCol>
                    <a:gridCol w="1138485">
                      <a:extLst>
                        <a:ext uri="{9D8B030D-6E8A-4147-A177-3AD203B41FA5}">
                          <a16:colId xmlns:a16="http://schemas.microsoft.com/office/drawing/2014/main" val="3477359082"/>
                        </a:ext>
                      </a:extLst>
                    </a:gridCol>
                  </a:tblGrid>
                  <a:tr h="648680">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918765"/>
                      </a:ext>
                    </a:extLst>
                  </a:tr>
                  <a:tr h="1060160">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97605" t="-61905" r="-167066" b="-163095"/>
                          </a:stretch>
                        </a:blip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998592"/>
                      </a:ext>
                    </a:extLst>
                  </a:tr>
                  <a:tr h="1060160">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r>
                            <a:rPr lang="en-AU" sz="1800" dirty="0">
                              <a:effectLst/>
                              <a:latin typeface="Arial" panose="020B0604020202020204" pitchFamily="34" charset="0"/>
                              <a:ea typeface="Calibri" panose="020F0502020204030204" pitchFamily="34" charset="0"/>
                              <a:cs typeface="Arial" panose="020B0604020202020204" pitchFamily="34" charset="0"/>
                            </a:rPr>
                            <a:t>0.637</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325902"/>
                      </a:ext>
                    </a:extLst>
                  </a:tr>
                  <a:tr h="648680">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0.02</a:t>
                          </a:r>
                        </a:p>
                      </a:txBody>
                      <a:tcPr marL="144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r>
                            <a:rPr lang="en-AU" sz="1800" dirty="0">
                              <a:effectLst/>
                              <a:latin typeface="Arial" panose="020B0604020202020204" pitchFamily="34" charset="0"/>
                              <a:ea typeface="Calibri" panose="020F0502020204030204" pitchFamily="34" charset="0"/>
                              <a:cs typeface="Arial" panose="020B0604020202020204" pitchFamily="34" charset="0"/>
                            </a:rPr>
                            <a:t>0.98</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1</a:t>
                          </a:r>
                        </a:p>
                      </a:txBody>
                      <a:tcPr marL="360000" marR="0" marT="144000" marB="14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972506"/>
                      </a:ext>
                    </a:extLst>
                  </a:tr>
                </a:tbl>
              </a:graphicData>
            </a:graphic>
          </p:graphicFrame>
        </mc:Fallback>
      </mc:AlternateContent>
      <p:sp>
        <p:nvSpPr>
          <p:cNvPr id="8" name="Speech Bubble: Rectangle with Corners Rounded 7">
            <a:extLst>
              <a:ext uri="{FF2B5EF4-FFF2-40B4-BE49-F238E27FC236}">
                <a16:creationId xmlns:a16="http://schemas.microsoft.com/office/drawing/2014/main" id="{06D803CD-7FF0-38BC-2BCC-4E9F861F7818}"/>
              </a:ext>
            </a:extLst>
          </p:cNvPr>
          <p:cNvSpPr/>
          <p:nvPr/>
        </p:nvSpPr>
        <p:spPr>
          <a:xfrm>
            <a:off x="158813" y="4370424"/>
            <a:ext cx="2070264" cy="832758"/>
          </a:xfrm>
          <a:prstGeom prst="wedgeRoundRectCallout">
            <a:avLst>
              <a:gd name="adj1" fmla="val 218936"/>
              <a:gd name="adj2" fmla="val -81050"/>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does 0.015 represent?</a:t>
            </a:r>
          </a:p>
        </p:txBody>
      </p:sp>
      <p:sp>
        <p:nvSpPr>
          <p:cNvPr id="5" name="Speech Bubble: Rectangle with Corners Rounded 4">
            <a:extLst>
              <a:ext uri="{FF2B5EF4-FFF2-40B4-BE49-F238E27FC236}">
                <a16:creationId xmlns:a16="http://schemas.microsoft.com/office/drawing/2014/main" id="{566A9B35-6598-2188-C884-34A5DBCC2B3B}"/>
              </a:ext>
            </a:extLst>
          </p:cNvPr>
          <p:cNvSpPr/>
          <p:nvPr/>
        </p:nvSpPr>
        <p:spPr>
          <a:xfrm>
            <a:off x="169324" y="5315378"/>
            <a:ext cx="2058870" cy="832758"/>
          </a:xfrm>
          <a:prstGeom prst="wedgeRoundRectCallout">
            <a:avLst>
              <a:gd name="adj1" fmla="val 154789"/>
              <a:gd name="adj2" fmla="val -1598"/>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does 0.02 represent?</a:t>
            </a:r>
          </a:p>
        </p:txBody>
      </p:sp>
      <p:sp>
        <p:nvSpPr>
          <p:cNvPr id="7" name="Speech Bubble: Rectangle with Corners Rounded 6">
            <a:extLst>
              <a:ext uri="{FF2B5EF4-FFF2-40B4-BE49-F238E27FC236}">
                <a16:creationId xmlns:a16="http://schemas.microsoft.com/office/drawing/2014/main" id="{DAFC8190-2C01-4913-183C-8CA9D67D69F6}"/>
              </a:ext>
            </a:extLst>
          </p:cNvPr>
          <p:cNvSpPr/>
          <p:nvPr/>
        </p:nvSpPr>
        <p:spPr>
          <a:xfrm>
            <a:off x="10133827" y="2237023"/>
            <a:ext cx="1801928" cy="1189350"/>
          </a:xfrm>
          <a:prstGeom prst="wedgeRoundRectCallout">
            <a:avLst>
              <a:gd name="adj1" fmla="val -188793"/>
              <a:gd name="adj2" fmla="val 188152"/>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How has this been calculated?</a:t>
            </a:r>
          </a:p>
        </p:txBody>
      </p:sp>
      <p:sp>
        <p:nvSpPr>
          <p:cNvPr id="6" name="Speech Bubble: Rectangle with Corners Rounded 5">
            <a:extLst>
              <a:ext uri="{FF2B5EF4-FFF2-40B4-BE49-F238E27FC236}">
                <a16:creationId xmlns:a16="http://schemas.microsoft.com/office/drawing/2014/main" id="{F463D8A5-BB9C-C4D0-19D2-B2EE17E71E36}"/>
              </a:ext>
            </a:extLst>
          </p:cNvPr>
          <p:cNvSpPr/>
          <p:nvPr/>
        </p:nvSpPr>
        <p:spPr>
          <a:xfrm>
            <a:off x="10223036" y="4235442"/>
            <a:ext cx="1611612" cy="832758"/>
          </a:xfrm>
          <a:prstGeom prst="wedgeRoundRectCallout">
            <a:avLst>
              <a:gd name="adj1" fmla="val -88257"/>
              <a:gd name="adj2" fmla="val 149518"/>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Why is the total here 1?</a:t>
            </a:r>
          </a:p>
        </p:txBody>
      </p:sp>
      <p:sp>
        <p:nvSpPr>
          <p:cNvPr id="3" name="Slide Number Placeholder 2">
            <a:extLst>
              <a:ext uri="{FF2B5EF4-FFF2-40B4-BE49-F238E27FC236}">
                <a16:creationId xmlns:a16="http://schemas.microsoft.com/office/drawing/2014/main" id="{CBF8DE54-0BE6-47E7-13E4-8C916EA87F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309276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C9551-CE18-1E8B-6EF1-EC4AA52F8B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0E02C1-369C-4607-FC9A-ED8E531FF903}"/>
              </a:ext>
            </a:extLst>
          </p:cNvPr>
          <p:cNvSpPr>
            <a:spLocks noGrp="1"/>
          </p:cNvSpPr>
          <p:nvPr>
            <p:ph type="title"/>
          </p:nvPr>
        </p:nvSpPr>
        <p:spPr/>
        <p:txBody>
          <a:bodyPr/>
          <a:lstStyle/>
          <a:p>
            <a:r>
              <a:rPr lang="en-AU" dirty="0">
                <a:latin typeface="+mj-lt"/>
              </a:rPr>
              <a:t>Using sensitivity and specificity (2)</a:t>
            </a:r>
          </a:p>
        </p:txBody>
      </p:sp>
      <p:sp>
        <p:nvSpPr>
          <p:cNvPr id="13" name="Text Placeholder 12">
            <a:extLst>
              <a:ext uri="{FF2B5EF4-FFF2-40B4-BE49-F238E27FC236}">
                <a16:creationId xmlns:a16="http://schemas.microsoft.com/office/drawing/2014/main" id="{AD26035C-3BBF-DB8E-7915-F6787B9AE722}"/>
              </a:ext>
            </a:extLst>
          </p:cNvPr>
          <p:cNvSpPr>
            <a:spLocks noGrp="1"/>
          </p:cNvSpPr>
          <p:nvPr>
            <p:ph type="body" sz="quarter" idx="18"/>
          </p:nvPr>
        </p:nvSpPr>
        <p:spPr>
          <a:xfrm>
            <a:off x="360000" y="982520"/>
            <a:ext cx="11483998" cy="356423"/>
          </a:xfrm>
        </p:spPr>
        <p:txBody>
          <a:bodyPr/>
          <a:lstStyle/>
          <a:p>
            <a:r>
              <a:rPr lang="en-AU" dirty="0">
                <a:latin typeface="+mj-lt"/>
              </a:rPr>
              <a:t>Worked example and self-explanation prompts – probability tree diagram</a:t>
            </a:r>
          </a:p>
        </p:txBody>
      </p:sp>
      <p:sp>
        <p:nvSpPr>
          <p:cNvPr id="12" name="Text Placeholder 11">
            <a:extLst>
              <a:ext uri="{FF2B5EF4-FFF2-40B4-BE49-F238E27FC236}">
                <a16:creationId xmlns:a16="http://schemas.microsoft.com/office/drawing/2014/main" id="{C31C6264-15A4-06F7-5AB5-9A9BE608EC25}"/>
              </a:ext>
            </a:extLst>
          </p:cNvPr>
          <p:cNvSpPr>
            <a:spLocks noGrp="1"/>
          </p:cNvSpPr>
          <p:nvPr>
            <p:ph type="body" sz="quarter" idx="17"/>
          </p:nvPr>
        </p:nvSpPr>
        <p:spPr>
          <a:xfrm>
            <a:off x="360000" y="1430455"/>
            <a:ext cx="11483998" cy="1406480"/>
          </a:xfrm>
        </p:spPr>
        <p:txBody>
          <a:bodyPr/>
          <a:lstStyle/>
          <a:p>
            <a:pPr rtl="0" fontAlgn="ctr"/>
            <a:r>
              <a:rPr lang="en-AU" sz="1800" b="0" i="0" dirty="0">
                <a:effectLst/>
              </a:rPr>
              <a:t>Consider a different allergy test with a sensitivity of 75% and a specificity of 65%.  </a:t>
            </a:r>
            <a:r>
              <a:rPr lang="en-AU" sz="1800" dirty="0">
                <a:effectLst/>
              </a:rPr>
              <a:t>Assume 2% of the population have this allergy. Show </a:t>
            </a:r>
            <a:r>
              <a:rPr lang="en-AU" sz="1800" dirty="0"/>
              <a:t>this information in a two-way table and a probability tree diagram.</a:t>
            </a:r>
          </a:p>
        </p:txBody>
      </p:sp>
      <p:grpSp>
        <p:nvGrpSpPr>
          <p:cNvPr id="31" name="Group 30" descr="A tree diagram initially branching off into A and A'. From A there are two branches. One to B with probability of 0.75 and one to B'. From A' there are two branches. One to B and one to B' with probability 0.65.">
            <a:extLst>
              <a:ext uri="{FF2B5EF4-FFF2-40B4-BE49-F238E27FC236}">
                <a16:creationId xmlns:a16="http://schemas.microsoft.com/office/drawing/2014/main" id="{0E517DF2-D31C-28CC-032C-0E9C89026C7A}"/>
              </a:ext>
            </a:extLst>
          </p:cNvPr>
          <p:cNvGrpSpPr/>
          <p:nvPr/>
        </p:nvGrpSpPr>
        <p:grpSpPr>
          <a:xfrm>
            <a:off x="3048000" y="2471285"/>
            <a:ext cx="5689306" cy="4134715"/>
            <a:chOff x="3048000" y="2471285"/>
            <a:chExt cx="5689306" cy="4134715"/>
          </a:xfrm>
        </p:grpSpPr>
        <p:grpSp>
          <p:nvGrpSpPr>
            <p:cNvPr id="9" name="Group 8">
              <a:extLst>
                <a:ext uri="{FF2B5EF4-FFF2-40B4-BE49-F238E27FC236}">
                  <a16:creationId xmlns:a16="http://schemas.microsoft.com/office/drawing/2014/main" id="{9AE14A92-FBB4-7C95-7672-071B0F55823E}"/>
                </a:ext>
              </a:extLst>
            </p:cNvPr>
            <p:cNvGrpSpPr/>
            <p:nvPr/>
          </p:nvGrpSpPr>
          <p:grpSpPr>
            <a:xfrm>
              <a:off x="3048000" y="3201711"/>
              <a:ext cx="5641976" cy="3404289"/>
              <a:chOff x="2266437" y="2099189"/>
              <a:chExt cx="5907951" cy="4107139"/>
            </a:xfrm>
          </p:grpSpPr>
          <p:grpSp>
            <p:nvGrpSpPr>
              <p:cNvPr id="10" name="Group 9">
                <a:extLst>
                  <a:ext uri="{FF2B5EF4-FFF2-40B4-BE49-F238E27FC236}">
                    <a16:creationId xmlns:a16="http://schemas.microsoft.com/office/drawing/2014/main" id="{3BA132FF-3A2F-47F4-5F38-F9B97AC4BC7F}"/>
                  </a:ext>
                </a:extLst>
              </p:cNvPr>
              <p:cNvGrpSpPr/>
              <p:nvPr/>
            </p:nvGrpSpPr>
            <p:grpSpPr>
              <a:xfrm>
                <a:off x="2674403" y="2099189"/>
                <a:ext cx="5499985" cy="4107139"/>
                <a:chOff x="788453" y="2384939"/>
                <a:chExt cx="5499985" cy="4107139"/>
              </a:xfrm>
            </p:grpSpPr>
            <p:sp>
              <p:nvSpPr>
                <p:cNvPr id="16" name="Freeform: Shape 15">
                  <a:extLst>
                    <a:ext uri="{FF2B5EF4-FFF2-40B4-BE49-F238E27FC236}">
                      <a16:creationId xmlns:a16="http://schemas.microsoft.com/office/drawing/2014/main" id="{49B92587-E125-348E-02AF-4FE365B7EF1C}"/>
                    </a:ext>
                  </a:extLst>
                </p:cNvPr>
                <p:cNvSpPr/>
                <p:nvPr/>
              </p:nvSpPr>
              <p:spPr>
                <a:xfrm rot="18289469">
                  <a:off x="160348" y="3891932"/>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17" name="Freeform: Shape 16">
                  <a:extLst>
                    <a:ext uri="{FF2B5EF4-FFF2-40B4-BE49-F238E27FC236}">
                      <a16:creationId xmlns:a16="http://schemas.microsoft.com/office/drawing/2014/main" id="{BB034AEC-C2CE-E206-8B2A-35C556D7903B}"/>
                    </a:ext>
                  </a:extLst>
                </p:cNvPr>
                <p:cNvSpPr/>
                <p:nvPr/>
              </p:nvSpPr>
              <p:spPr>
                <a:xfrm rot="3310531">
                  <a:off x="160348" y="4956350"/>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nvGrpSpPr>
                <p:cNvPr id="18" name="Group 17">
                  <a:extLst>
                    <a:ext uri="{FF2B5EF4-FFF2-40B4-BE49-F238E27FC236}">
                      <a16:creationId xmlns:a16="http://schemas.microsoft.com/office/drawing/2014/main" id="{A0BCC48B-9BA4-0C57-2FB2-FC287AAD16DE}"/>
                    </a:ext>
                  </a:extLst>
                </p:cNvPr>
                <p:cNvGrpSpPr/>
                <p:nvPr/>
              </p:nvGrpSpPr>
              <p:grpSpPr>
                <a:xfrm>
                  <a:off x="1167103" y="2384939"/>
                  <a:ext cx="5121335" cy="3661054"/>
                  <a:chOff x="1167103" y="2384939"/>
                  <a:chExt cx="5121335" cy="3661054"/>
                </a:xfrm>
              </p:grpSpPr>
              <p:sp>
                <p:nvSpPr>
                  <p:cNvPr id="20" name="Freeform: Shape 19">
                    <a:extLst>
                      <a:ext uri="{FF2B5EF4-FFF2-40B4-BE49-F238E27FC236}">
                        <a16:creationId xmlns:a16="http://schemas.microsoft.com/office/drawing/2014/main" id="{16D4D04E-632D-D488-D476-1B2AB5CA72CB}"/>
                      </a:ext>
                    </a:extLst>
                  </p:cNvPr>
                  <p:cNvSpPr/>
                  <p:nvPr/>
                </p:nvSpPr>
                <p:spPr>
                  <a:xfrm>
                    <a:off x="1167103" y="2912153"/>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A</a:t>
                    </a:r>
                  </a:p>
                </p:txBody>
              </p:sp>
              <p:sp>
                <p:nvSpPr>
                  <p:cNvPr id="21" name="Freeform: Shape 20">
                    <a:extLst>
                      <a:ext uri="{FF2B5EF4-FFF2-40B4-BE49-F238E27FC236}">
                        <a16:creationId xmlns:a16="http://schemas.microsoft.com/office/drawing/2014/main" id="{B31CACEE-2C15-05C2-0533-F3F75C1815CA}"/>
                      </a:ext>
                    </a:extLst>
                  </p:cNvPr>
                  <p:cNvSpPr/>
                  <p:nvPr/>
                </p:nvSpPr>
                <p:spPr>
                  <a:xfrm rot="20605167">
                    <a:off x="3048764" y="3040073"/>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2" name="Freeform: Shape 21">
                    <a:extLst>
                      <a:ext uri="{FF2B5EF4-FFF2-40B4-BE49-F238E27FC236}">
                        <a16:creationId xmlns:a16="http://schemas.microsoft.com/office/drawing/2014/main" id="{8674F7F1-A64B-1D0D-D95E-12F18D5F827E}"/>
                      </a:ext>
                    </a:extLst>
                  </p:cNvPr>
                  <p:cNvSpPr/>
                  <p:nvPr/>
                </p:nvSpPr>
                <p:spPr>
                  <a:xfrm>
                    <a:off x="4437277" y="2384939"/>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B</a:t>
                    </a:r>
                  </a:p>
                </p:txBody>
              </p:sp>
              <p:sp>
                <p:nvSpPr>
                  <p:cNvPr id="23" name="Freeform: Shape 22">
                    <a:extLst>
                      <a:ext uri="{FF2B5EF4-FFF2-40B4-BE49-F238E27FC236}">
                        <a16:creationId xmlns:a16="http://schemas.microsoft.com/office/drawing/2014/main" id="{F642CBAA-16B4-DF98-998A-7E3DD90316DF}"/>
                      </a:ext>
                    </a:extLst>
                  </p:cNvPr>
                  <p:cNvSpPr/>
                  <p:nvPr/>
                </p:nvSpPr>
                <p:spPr>
                  <a:xfrm rot="1774722" flipV="1">
                    <a:off x="2986447" y="3564797"/>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4" name="Freeform: Shape 23">
                    <a:extLst>
                      <a:ext uri="{FF2B5EF4-FFF2-40B4-BE49-F238E27FC236}">
                        <a16:creationId xmlns:a16="http://schemas.microsoft.com/office/drawing/2014/main" id="{6364934C-4CFD-B13B-2BD3-30EF4AC20A83}"/>
                      </a:ext>
                    </a:extLst>
                  </p:cNvPr>
                  <p:cNvSpPr/>
                  <p:nvPr/>
                </p:nvSpPr>
                <p:spPr>
                  <a:xfrm>
                    <a:off x="4437277" y="3432942"/>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sp>
                <p:nvSpPr>
                  <p:cNvPr id="25" name="Freeform: Shape 24">
                    <a:extLst>
                      <a:ext uri="{FF2B5EF4-FFF2-40B4-BE49-F238E27FC236}">
                        <a16:creationId xmlns:a16="http://schemas.microsoft.com/office/drawing/2014/main" id="{B1220E71-362B-7036-4569-AD5C6B076356}"/>
                      </a:ext>
                    </a:extLst>
                  </p:cNvPr>
                  <p:cNvSpPr/>
                  <p:nvPr/>
                </p:nvSpPr>
                <p:spPr>
                  <a:xfrm>
                    <a:off x="1178901" y="5045984"/>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 </a:t>
                    </a:r>
                    <a:r>
                      <a:rPr lang="en-AU" sz="3500" dirty="0">
                        <a:solidFill>
                          <a:schemeClr val="tx1"/>
                        </a:solidFill>
                      </a:rPr>
                      <a:t>A</a:t>
                    </a:r>
                    <a:r>
                      <a:rPr lang="en-AU" sz="3500" kern="1200" dirty="0">
                        <a:solidFill>
                          <a:schemeClr val="tx1"/>
                        </a:solidFill>
                      </a:rPr>
                      <a:t>’</a:t>
                    </a:r>
                  </a:p>
                </p:txBody>
              </p:sp>
              <p:sp>
                <p:nvSpPr>
                  <p:cNvPr id="26" name="Freeform: Shape 25">
                    <a:extLst>
                      <a:ext uri="{FF2B5EF4-FFF2-40B4-BE49-F238E27FC236}">
                        <a16:creationId xmlns:a16="http://schemas.microsoft.com/office/drawing/2014/main" id="{90156C39-874C-C5EF-069F-7EAE0027CCC9}"/>
                      </a:ext>
                    </a:extLst>
                  </p:cNvPr>
                  <p:cNvSpPr/>
                  <p:nvPr/>
                </p:nvSpPr>
                <p:spPr>
                  <a:xfrm>
                    <a:off x="4437277" y="4497360"/>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dirty="0"/>
                      <a:t>B</a:t>
                    </a:r>
                    <a:endParaRPr lang="en-AU" sz="3500" kern="1200" dirty="0"/>
                  </a:p>
                </p:txBody>
              </p:sp>
              <p:sp>
                <p:nvSpPr>
                  <p:cNvPr id="27" name="Freeform: Shape 26">
                    <a:extLst>
                      <a:ext uri="{FF2B5EF4-FFF2-40B4-BE49-F238E27FC236}">
                        <a16:creationId xmlns:a16="http://schemas.microsoft.com/office/drawing/2014/main" id="{55BD38F2-52D4-7028-A5BD-AEA767DB5D1C}"/>
                      </a:ext>
                    </a:extLst>
                  </p:cNvPr>
                  <p:cNvSpPr/>
                  <p:nvPr/>
                </p:nvSpPr>
                <p:spPr>
                  <a:xfrm rot="20605167">
                    <a:off x="3049000" y="5182706"/>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8" name="Freeform: Shape 27">
                    <a:extLst>
                      <a:ext uri="{FF2B5EF4-FFF2-40B4-BE49-F238E27FC236}">
                        <a16:creationId xmlns:a16="http://schemas.microsoft.com/office/drawing/2014/main" id="{CB0B2BBB-0A88-6B44-1AAA-4B8B7965A727}"/>
                      </a:ext>
                    </a:extLst>
                  </p:cNvPr>
                  <p:cNvSpPr/>
                  <p:nvPr/>
                </p:nvSpPr>
                <p:spPr>
                  <a:xfrm rot="1774722" flipV="1">
                    <a:off x="2975680" y="5720109"/>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sp>
              <p:nvSpPr>
                <p:cNvPr id="19" name="Freeform: Shape 18">
                  <a:extLst>
                    <a:ext uri="{FF2B5EF4-FFF2-40B4-BE49-F238E27FC236}">
                      <a16:creationId xmlns:a16="http://schemas.microsoft.com/office/drawing/2014/main" id="{699C8E8A-52B1-8336-F691-4C37AA3B47DE}"/>
                    </a:ext>
                  </a:extLst>
                </p:cNvPr>
                <p:cNvSpPr/>
                <p:nvPr/>
              </p:nvSpPr>
              <p:spPr>
                <a:xfrm>
                  <a:off x="4437277" y="5566498"/>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grpSp>
          <p:sp>
            <p:nvSpPr>
              <p:cNvPr id="11" name="TextBox 10">
                <a:extLst>
                  <a:ext uri="{FF2B5EF4-FFF2-40B4-BE49-F238E27FC236}">
                    <a16:creationId xmlns:a16="http://schemas.microsoft.com/office/drawing/2014/main" id="{E662CAAA-5EA8-2499-A95A-99E0EEA4DCB5}"/>
                  </a:ext>
                </a:extLst>
              </p:cNvPr>
              <p:cNvSpPr txBox="1"/>
              <p:nvPr/>
            </p:nvSpPr>
            <p:spPr>
              <a:xfrm rot="18275479">
                <a:off x="2246225" y="3290670"/>
                <a:ext cx="498041" cy="457617"/>
              </a:xfrm>
              <a:prstGeom prst="rect">
                <a:avLst/>
              </a:prstGeom>
              <a:noFill/>
            </p:spPr>
            <p:txBody>
              <a:bodyPr wrap="square" lIns="0" tIns="0" rIns="0" bIns="0" rtlCol="0">
                <a:noAutofit/>
              </a:bodyPr>
              <a:lstStyle/>
              <a:p>
                <a:pPr algn="l"/>
                <a:endParaRPr lang="en-AU" sz="1800" dirty="0"/>
              </a:p>
            </p:txBody>
          </p:sp>
          <p:sp>
            <p:nvSpPr>
              <p:cNvPr id="14" name="TextBox 13">
                <a:extLst>
                  <a:ext uri="{FF2B5EF4-FFF2-40B4-BE49-F238E27FC236}">
                    <a16:creationId xmlns:a16="http://schemas.microsoft.com/office/drawing/2014/main" id="{92EFFB65-CEEC-A7D8-D887-D50EE41CAADF}"/>
                  </a:ext>
                </a:extLst>
              </p:cNvPr>
              <p:cNvSpPr txBox="1"/>
              <p:nvPr/>
            </p:nvSpPr>
            <p:spPr>
              <a:xfrm rot="20546196">
                <a:off x="5441047" y="2354424"/>
                <a:ext cx="498041" cy="457617"/>
              </a:xfrm>
              <a:prstGeom prst="rect">
                <a:avLst/>
              </a:prstGeom>
              <a:noFill/>
            </p:spPr>
            <p:txBody>
              <a:bodyPr wrap="square" lIns="0" tIns="0" rIns="0" bIns="0" rtlCol="0">
                <a:noAutofit/>
              </a:bodyPr>
              <a:lstStyle/>
              <a:p>
                <a:pPr algn="l"/>
                <a:r>
                  <a:rPr lang="en-AU" sz="1800" dirty="0"/>
                  <a:t>0.75</a:t>
                </a:r>
              </a:p>
            </p:txBody>
          </p:sp>
          <p:sp>
            <p:nvSpPr>
              <p:cNvPr id="15" name="TextBox 14">
                <a:extLst>
                  <a:ext uri="{FF2B5EF4-FFF2-40B4-BE49-F238E27FC236}">
                    <a16:creationId xmlns:a16="http://schemas.microsoft.com/office/drawing/2014/main" id="{48D28111-5577-FB7E-C943-7A89D2CBD6A5}"/>
                  </a:ext>
                </a:extLst>
              </p:cNvPr>
              <p:cNvSpPr txBox="1"/>
              <p:nvPr/>
            </p:nvSpPr>
            <p:spPr>
              <a:xfrm rot="1698491">
                <a:off x="5175973" y="5686913"/>
                <a:ext cx="498041" cy="457617"/>
              </a:xfrm>
              <a:prstGeom prst="rect">
                <a:avLst/>
              </a:prstGeom>
              <a:noFill/>
            </p:spPr>
            <p:txBody>
              <a:bodyPr wrap="square" lIns="0" tIns="0" rIns="0" bIns="0" rtlCol="0">
                <a:noAutofit/>
              </a:bodyPr>
              <a:lstStyle/>
              <a:p>
                <a:pPr algn="l"/>
                <a:r>
                  <a:rPr lang="en-AU" sz="1800" dirty="0"/>
                  <a:t>0.65</a:t>
                </a:r>
              </a:p>
            </p:txBody>
          </p:sp>
        </p:grpSp>
        <p:sp>
          <p:nvSpPr>
            <p:cNvPr id="2" name="Rectangle: Rounded Corners 1">
              <a:extLst>
                <a:ext uri="{FF2B5EF4-FFF2-40B4-BE49-F238E27FC236}">
                  <a16:creationId xmlns:a16="http://schemas.microsoft.com/office/drawing/2014/main" id="{653DB737-90C8-C3AB-6B80-D4B73403AAFD}"/>
                </a:ext>
              </a:extLst>
            </p:cNvPr>
            <p:cNvSpPr/>
            <p:nvPr/>
          </p:nvSpPr>
          <p:spPr>
            <a:xfrm>
              <a:off x="3773565" y="2970796"/>
              <a:ext cx="1864424" cy="5898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A – person has allergy</a:t>
              </a:r>
            </a:p>
          </p:txBody>
        </p:sp>
        <p:sp>
          <p:nvSpPr>
            <p:cNvPr id="6" name="Rectangle: Rounded Corners 5">
              <a:extLst>
                <a:ext uri="{FF2B5EF4-FFF2-40B4-BE49-F238E27FC236}">
                  <a16:creationId xmlns:a16="http://schemas.microsoft.com/office/drawing/2014/main" id="{1EF5DFC2-BCE9-31D7-F83E-781DAD35CD9D}"/>
                </a:ext>
              </a:extLst>
            </p:cNvPr>
            <p:cNvSpPr/>
            <p:nvPr/>
          </p:nvSpPr>
          <p:spPr>
            <a:xfrm>
              <a:off x="6872882" y="2471285"/>
              <a:ext cx="1864424" cy="5898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B – person tests positive</a:t>
              </a:r>
            </a:p>
          </p:txBody>
        </p:sp>
      </p:grpSp>
      <p:sp>
        <p:nvSpPr>
          <p:cNvPr id="5" name="Speech Bubble: Rectangle with Corners Rounded 4">
            <a:extLst>
              <a:ext uri="{FF2B5EF4-FFF2-40B4-BE49-F238E27FC236}">
                <a16:creationId xmlns:a16="http://schemas.microsoft.com/office/drawing/2014/main" id="{9F75C993-8ED5-DEDF-2264-BF2D648C3BA1}"/>
              </a:ext>
            </a:extLst>
          </p:cNvPr>
          <p:cNvSpPr/>
          <p:nvPr/>
        </p:nvSpPr>
        <p:spPr>
          <a:xfrm>
            <a:off x="412775" y="3142593"/>
            <a:ext cx="2046646" cy="803296"/>
          </a:xfrm>
          <a:prstGeom prst="wedgeRoundRectCallout">
            <a:avLst>
              <a:gd name="adj1" fmla="val 98187"/>
              <a:gd name="adj2" fmla="val 97523"/>
              <a:gd name="adj3" fmla="val 16667"/>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r>
              <a:rPr lang="en-AU" sz="1800" dirty="0"/>
              <a:t>What value should go here?</a:t>
            </a:r>
          </a:p>
        </p:txBody>
      </p:sp>
      <p:sp>
        <p:nvSpPr>
          <p:cNvPr id="8" name="Speech Bubble: Rectangle with Corners Rounded 7">
            <a:extLst>
              <a:ext uri="{FF2B5EF4-FFF2-40B4-BE49-F238E27FC236}">
                <a16:creationId xmlns:a16="http://schemas.microsoft.com/office/drawing/2014/main" id="{38988701-36A7-2799-A920-9DE3A992897C}"/>
              </a:ext>
            </a:extLst>
          </p:cNvPr>
          <p:cNvSpPr/>
          <p:nvPr/>
        </p:nvSpPr>
        <p:spPr>
          <a:xfrm>
            <a:off x="348000" y="5665076"/>
            <a:ext cx="2006317" cy="908828"/>
          </a:xfrm>
          <a:prstGeom prst="wedgeRoundRectCallout">
            <a:avLst>
              <a:gd name="adj1" fmla="val 237400"/>
              <a:gd name="adj2" fmla="val 35537"/>
              <a:gd name="adj3" fmla="val 16667"/>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r>
              <a:rPr lang="en-AU" sz="1800" dirty="0"/>
              <a:t>What does 0.65 represent here?</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DACE936B-B93A-1303-A0B1-6BBDB8F9B48C}"/>
                  </a:ext>
                </a:extLst>
              </p:cNvPr>
              <p:cNvSpPr/>
              <p:nvPr/>
            </p:nvSpPr>
            <p:spPr>
              <a:xfrm>
                <a:off x="9393882" y="2693209"/>
                <a:ext cx="1883718" cy="735791"/>
              </a:xfrm>
              <a:prstGeom prst="wedgeRoundRectCallout">
                <a:avLst>
                  <a:gd name="adj1" fmla="val -85088"/>
                  <a:gd name="adj2" fmla="val 70980"/>
                  <a:gd name="adj3" fmla="val 16667"/>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r>
                  <a:rPr lang="en-AU" sz="1800" dirty="0"/>
                  <a:t>How would you find </a:t>
                </a:r>
                <a14:m>
                  <m:oMath xmlns:m="http://schemas.openxmlformats.org/officeDocument/2006/math">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i="1" smtClean="0">
                        <a:latin typeface="Cambria Math" panose="02040503050406030204" pitchFamily="18" charset="0"/>
                      </a:rPr>
                      <m:t>𝐴</m:t>
                    </m:r>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DACE936B-B93A-1303-A0B1-6BBDB8F9B48C}"/>
                  </a:ext>
                </a:extLst>
              </p:cNvPr>
              <p:cNvSpPr>
                <a:spLocks noRot="1" noChangeAspect="1" noMove="1" noResize="1" noEditPoints="1" noAdjustHandles="1" noChangeArrowheads="1" noChangeShapeType="1" noTextEdit="1"/>
              </p:cNvSpPr>
              <p:nvPr/>
            </p:nvSpPr>
            <p:spPr>
              <a:xfrm>
                <a:off x="9393882" y="2693209"/>
                <a:ext cx="1883718" cy="735791"/>
              </a:xfrm>
              <a:prstGeom prst="wedgeRoundRectCallout">
                <a:avLst>
                  <a:gd name="adj1" fmla="val -85088"/>
                  <a:gd name="adj2" fmla="val 70980"/>
                  <a:gd name="adj3" fmla="val 16667"/>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Speech Bubble: Rectangle with Corners Rounded 29">
                <a:extLst>
                  <a:ext uri="{FF2B5EF4-FFF2-40B4-BE49-F238E27FC236}">
                    <a16:creationId xmlns:a16="http://schemas.microsoft.com/office/drawing/2014/main" id="{F0FDD7D5-1B3A-C64C-1E94-0A0F7002DC9B}"/>
                  </a:ext>
                </a:extLst>
              </p:cNvPr>
              <p:cNvSpPr/>
              <p:nvPr/>
            </p:nvSpPr>
            <p:spPr>
              <a:xfrm>
                <a:off x="9662140" y="3573197"/>
                <a:ext cx="1951791" cy="735791"/>
              </a:xfrm>
              <a:prstGeom prst="wedgeRoundRectCallout">
                <a:avLst>
                  <a:gd name="adj1" fmla="val -20302"/>
                  <a:gd name="adj2" fmla="val -34764"/>
                  <a:gd name="adj3" fmla="val 16667"/>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r>
                  <a:rPr lang="en-AU" sz="1800" dirty="0"/>
                  <a:t>How would you find </a:t>
                </a:r>
                <a14:m>
                  <m:oMath xmlns:m="http://schemas.openxmlformats.org/officeDocument/2006/math">
                    <m:r>
                      <a:rPr lang="en-AU" sz="1800" i="1" smtClean="0">
                        <a:latin typeface="Cambria Math" panose="02040503050406030204" pitchFamily="18" charset="0"/>
                      </a:rPr>
                      <m:t>𝑃</m:t>
                    </m:r>
                    <m:r>
                      <a:rPr lang="en-AU" sz="180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oMath>
                </a14:m>
                <a:r>
                  <a:rPr lang="en-AU" sz="1800" dirty="0"/>
                  <a:t>?</a:t>
                </a:r>
              </a:p>
            </p:txBody>
          </p:sp>
        </mc:Choice>
        <mc:Fallback xmlns="">
          <p:sp>
            <p:nvSpPr>
              <p:cNvPr id="30" name="Speech Bubble: Rectangle with Corners Rounded 29">
                <a:extLst>
                  <a:ext uri="{FF2B5EF4-FFF2-40B4-BE49-F238E27FC236}">
                    <a16:creationId xmlns:a16="http://schemas.microsoft.com/office/drawing/2014/main" id="{F0FDD7D5-1B3A-C64C-1E94-0A0F7002DC9B}"/>
                  </a:ext>
                </a:extLst>
              </p:cNvPr>
              <p:cNvSpPr>
                <a:spLocks noRot="1" noChangeAspect="1" noMove="1" noResize="1" noEditPoints="1" noAdjustHandles="1" noChangeArrowheads="1" noChangeShapeType="1" noTextEdit="1"/>
              </p:cNvSpPr>
              <p:nvPr/>
            </p:nvSpPr>
            <p:spPr>
              <a:xfrm>
                <a:off x="9662140" y="3573197"/>
                <a:ext cx="1951791" cy="735791"/>
              </a:xfrm>
              <a:prstGeom prst="wedgeRoundRectCallout">
                <a:avLst>
                  <a:gd name="adj1" fmla="val -20302"/>
                  <a:gd name="adj2" fmla="val -34764"/>
                  <a:gd name="adj3" fmla="val 16667"/>
                </a:avLst>
              </a:prstGeom>
              <a:blipFill>
                <a:blip r:embed="rId4"/>
                <a:stretch>
                  <a:fillRect l="-641" b="-491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F538B7B-AE64-CF97-071D-884829F42A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25143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6108-7260-1B28-F2E2-1459271834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DDEAF9-CC24-9496-46D9-76AB295AC7FB}"/>
              </a:ext>
            </a:extLst>
          </p:cNvPr>
          <p:cNvSpPr>
            <a:spLocks noGrp="1"/>
          </p:cNvSpPr>
          <p:nvPr>
            <p:ph type="title"/>
          </p:nvPr>
        </p:nvSpPr>
        <p:spPr/>
        <p:txBody>
          <a:bodyPr/>
          <a:lstStyle/>
          <a:p>
            <a:r>
              <a:rPr lang="en-AU" dirty="0">
                <a:latin typeface="+mj-lt"/>
              </a:rPr>
              <a:t>Using sensitivity and specificity (3)</a:t>
            </a:r>
          </a:p>
        </p:txBody>
      </p:sp>
      <p:sp>
        <p:nvSpPr>
          <p:cNvPr id="13" name="Text Placeholder 12">
            <a:extLst>
              <a:ext uri="{FF2B5EF4-FFF2-40B4-BE49-F238E27FC236}">
                <a16:creationId xmlns:a16="http://schemas.microsoft.com/office/drawing/2014/main" id="{5B394814-2E70-36D3-06EB-37CC310C7596}"/>
              </a:ext>
            </a:extLst>
          </p:cNvPr>
          <p:cNvSpPr>
            <a:spLocks noGrp="1"/>
          </p:cNvSpPr>
          <p:nvPr>
            <p:ph type="body" sz="quarter" idx="18"/>
          </p:nvPr>
        </p:nvSpPr>
        <p:spPr>
          <a:xfrm>
            <a:off x="360000" y="982520"/>
            <a:ext cx="11483998" cy="356423"/>
          </a:xfrm>
        </p:spPr>
        <p:txBody>
          <a:bodyPr/>
          <a:lstStyle/>
          <a:p>
            <a:r>
              <a:rPr lang="en-AU" dirty="0">
                <a:latin typeface="+mj-lt"/>
              </a:rPr>
              <a:t>Solution – two-way table</a:t>
            </a:r>
          </a:p>
        </p:txBody>
      </p:sp>
      <p:sp>
        <p:nvSpPr>
          <p:cNvPr id="12" name="Text Placeholder 11">
            <a:extLst>
              <a:ext uri="{FF2B5EF4-FFF2-40B4-BE49-F238E27FC236}">
                <a16:creationId xmlns:a16="http://schemas.microsoft.com/office/drawing/2014/main" id="{E8FEC5DE-1531-8C9A-FA47-CCA3365967FA}"/>
              </a:ext>
            </a:extLst>
          </p:cNvPr>
          <p:cNvSpPr>
            <a:spLocks noGrp="1"/>
          </p:cNvSpPr>
          <p:nvPr>
            <p:ph type="body" sz="quarter" idx="17"/>
          </p:nvPr>
        </p:nvSpPr>
        <p:spPr>
          <a:xfrm>
            <a:off x="359999" y="1567087"/>
            <a:ext cx="10570759" cy="1103277"/>
          </a:xfrm>
        </p:spPr>
        <p:txBody>
          <a:bodyPr/>
          <a:lstStyle/>
          <a:p>
            <a:pPr rtl="0" fontAlgn="ctr"/>
            <a:r>
              <a:rPr lang="en-AU" sz="1800" b="0" i="0" dirty="0">
                <a:effectLst/>
              </a:rPr>
              <a:t>Consider a different allergy test with a sensitivity of 75% and a specificity of 65%.  </a:t>
            </a:r>
            <a:r>
              <a:rPr lang="en-AU" sz="1800" dirty="0">
                <a:effectLst/>
              </a:rPr>
              <a:t>Assume 2% of the population have this allergy. Show </a:t>
            </a:r>
            <a:r>
              <a:rPr lang="en-AU" sz="1800" dirty="0"/>
              <a:t>this information in a two-way table and a probability tree diagram.</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CBB7CC9-80A6-4BE6-F0B9-3DEE85915CF8}"/>
                  </a:ext>
                </a:extLst>
              </p:cNvPr>
              <p:cNvGraphicFramePr>
                <a:graphicFrameLocks noGrp="1"/>
              </p:cNvGraphicFramePr>
              <p:nvPr>
                <p:extLst>
                  <p:ext uri="{D42A27DB-BD31-4B8C-83A1-F6EECF244321}">
                    <p14:modId xmlns:p14="http://schemas.microsoft.com/office/powerpoint/2010/main" val="422359925"/>
                  </p:ext>
                </p:extLst>
              </p:nvPr>
            </p:nvGraphicFramePr>
            <p:xfrm>
              <a:off x="874307" y="2710038"/>
              <a:ext cx="10650944" cy="3165441"/>
            </p:xfrm>
            <a:graphic>
              <a:graphicData uri="http://schemas.openxmlformats.org/drawingml/2006/table">
                <a:tbl>
                  <a:tblPr firstRow="1" firstCol="1" bandRow="1"/>
                  <a:tblGrid>
                    <a:gridCol w="2662736">
                      <a:extLst>
                        <a:ext uri="{9D8B030D-6E8A-4147-A177-3AD203B41FA5}">
                          <a16:colId xmlns:a16="http://schemas.microsoft.com/office/drawing/2014/main" val="3863999140"/>
                        </a:ext>
                      </a:extLst>
                    </a:gridCol>
                    <a:gridCol w="2662736">
                      <a:extLst>
                        <a:ext uri="{9D8B030D-6E8A-4147-A177-3AD203B41FA5}">
                          <a16:colId xmlns:a16="http://schemas.microsoft.com/office/drawing/2014/main" val="507113070"/>
                        </a:ext>
                      </a:extLst>
                    </a:gridCol>
                    <a:gridCol w="2662736">
                      <a:extLst>
                        <a:ext uri="{9D8B030D-6E8A-4147-A177-3AD203B41FA5}">
                          <a16:colId xmlns:a16="http://schemas.microsoft.com/office/drawing/2014/main" val="2348846207"/>
                        </a:ext>
                      </a:extLst>
                    </a:gridCol>
                    <a:gridCol w="2662736">
                      <a:extLst>
                        <a:ext uri="{9D8B030D-6E8A-4147-A177-3AD203B41FA5}">
                          <a16:colId xmlns:a16="http://schemas.microsoft.com/office/drawing/2014/main" val="3477359082"/>
                        </a:ext>
                      </a:extLst>
                    </a:gridCol>
                  </a:tblGrid>
                  <a:tr h="386340">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918765"/>
                      </a:ext>
                    </a:extLst>
                  </a:tr>
                  <a:tr h="1067666">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0.75</m:t>
                                </m:r>
                                <m:r>
                                  <a:rPr lang="en-AU" sz="1800" b="0" i="1" smtClean="0">
                                    <a:effectLst/>
                                    <a:latin typeface="Cambria Math" panose="02040503050406030204" pitchFamily="18" charset="0"/>
                                    <a:ea typeface="Cambria Math" panose="02040503050406030204" pitchFamily="18" charset="0"/>
                                    <a:cs typeface="Arial" panose="020B0604020202020204" pitchFamily="34" charset="0"/>
                                  </a:rPr>
                                  <m:t>×0.02=0.015</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0.98−0.637=</m:t>
                                </m:r>
                                <m:r>
                                  <a:rPr lang="en-AU" sz="1800" i="1" smtClean="0">
                                    <a:effectLst/>
                                    <a:latin typeface="Cambria Math" panose="02040503050406030204" pitchFamily="18" charset="0"/>
                                    <a:ea typeface="Calibri" panose="020F0502020204030204" pitchFamily="34" charset="0"/>
                                    <a:cs typeface="Arial" panose="020B0604020202020204" pitchFamily="34" charset="0"/>
                                  </a:rPr>
                                  <m:t>0</m:t>
                                </m:r>
                                <m:r>
                                  <a:rPr lang="en-AU" sz="1800" b="0" i="1" smtClean="0">
                                    <a:effectLst/>
                                    <a:latin typeface="Cambria Math" panose="02040503050406030204" pitchFamily="18" charset="0"/>
                                    <a:ea typeface="Calibri" panose="020F0502020204030204" pitchFamily="34" charset="0"/>
                                    <a:cs typeface="Arial" panose="020B0604020202020204" pitchFamily="34" charset="0"/>
                                  </a:rPr>
                                  <m:t>.343</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0.015+0.343=</m:t>
                                </m:r>
                                <m:r>
                                  <a:rPr lang="en-AU" sz="1800" i="1" smtClean="0">
                                    <a:effectLst/>
                                    <a:latin typeface="Cambria Math" panose="02040503050406030204" pitchFamily="18" charset="0"/>
                                    <a:ea typeface="Calibri" panose="020F0502020204030204" pitchFamily="34" charset="0"/>
                                    <a:cs typeface="Arial" panose="020B0604020202020204" pitchFamily="34" charset="0"/>
                                  </a:rPr>
                                  <m:t>0</m:t>
                                </m:r>
                                <m:r>
                                  <a:rPr lang="en-AU" sz="1800" b="0" i="1" smtClean="0">
                                    <a:effectLst/>
                                    <a:latin typeface="Cambria Math" panose="02040503050406030204" pitchFamily="18" charset="0"/>
                                    <a:ea typeface="Calibri" panose="020F0502020204030204" pitchFamily="34" charset="0"/>
                                    <a:cs typeface="Arial" panose="020B0604020202020204" pitchFamily="34" charset="0"/>
                                  </a:rPr>
                                  <m:t>.358</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998592"/>
                      </a:ext>
                    </a:extLst>
                  </a:tr>
                  <a:tr h="1067666">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0.02−0.015=</m:t>
                                </m:r>
                                <m:r>
                                  <a:rPr lang="en-AU" sz="1800" i="1" smtClean="0">
                                    <a:effectLst/>
                                    <a:latin typeface="Cambria Math" panose="02040503050406030204" pitchFamily="18" charset="0"/>
                                    <a:ea typeface="Calibri" panose="020F0502020204030204" pitchFamily="34" charset="0"/>
                                    <a:cs typeface="Arial" panose="020B0604020202020204" pitchFamily="34" charset="0"/>
                                  </a:rPr>
                                  <m:t>0</m:t>
                                </m:r>
                                <m:r>
                                  <a:rPr lang="en-AU" sz="1800" b="0" i="1" smtClean="0">
                                    <a:effectLst/>
                                    <a:latin typeface="Cambria Math" panose="02040503050406030204" pitchFamily="18" charset="0"/>
                                    <a:ea typeface="Calibri" panose="020F0502020204030204" pitchFamily="34" charset="0"/>
                                    <a:cs typeface="Arial" panose="020B0604020202020204" pitchFamily="34" charset="0"/>
                                  </a:rPr>
                                  <m:t>.005</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0.65</m:t>
                                </m:r>
                                <m:r>
                                  <a:rPr lang="en-AU" sz="1800" b="0" i="1" smtClean="0">
                                    <a:effectLst/>
                                    <a:latin typeface="Cambria Math" panose="02040503050406030204" pitchFamily="18" charset="0"/>
                                    <a:ea typeface="Cambria Math" panose="02040503050406030204" pitchFamily="18" charset="0"/>
                                    <a:cs typeface="Arial" panose="020B0604020202020204" pitchFamily="34" charset="0"/>
                                  </a:rPr>
                                  <m:t>×0.98=0.637</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0.005+0.637=</m:t>
                                </m:r>
                                <m:r>
                                  <a:rPr lang="en-AU" sz="1800" i="1" smtClean="0">
                                    <a:effectLst/>
                                    <a:latin typeface="Cambria Math" panose="02040503050406030204" pitchFamily="18" charset="0"/>
                                    <a:ea typeface="Calibri" panose="020F0502020204030204" pitchFamily="34" charset="0"/>
                                    <a:cs typeface="Arial" panose="020B0604020202020204" pitchFamily="34" charset="0"/>
                                  </a:rPr>
                                  <m:t>0</m:t>
                                </m:r>
                                <m:r>
                                  <a:rPr lang="en-AU" sz="1800" b="0" i="1" smtClean="0">
                                    <a:effectLst/>
                                    <a:latin typeface="Cambria Math" panose="02040503050406030204" pitchFamily="18" charset="0"/>
                                    <a:ea typeface="Calibri" panose="020F0502020204030204" pitchFamily="34" charset="0"/>
                                    <a:cs typeface="Arial" panose="020B0604020202020204" pitchFamily="34" charset="0"/>
                                  </a:rPr>
                                  <m:t>.642</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325902"/>
                      </a:ext>
                    </a:extLst>
                  </a:tr>
                  <a:tr h="643769">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0.02</a:t>
                          </a: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377" rtl="0" eaLnBrk="1" fontAlgn="auto" latinLnBrk="0" hangingPunct="1">
                            <a:lnSpc>
                              <a:spcPct val="150000"/>
                            </a:lnSpc>
                            <a:spcBef>
                              <a:spcPts val="120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cs typeface="Arial" panose="020B0604020202020204" pitchFamily="34" charset="0"/>
                                  </a:rPr>
                                  <m:t>1−0.02=</m:t>
                                </m:r>
                                <m:r>
                                  <a:rPr lang="en-AU" sz="1800" i="1" smtClean="0">
                                    <a:effectLst/>
                                    <a:latin typeface="Cambria Math" panose="02040503050406030204" pitchFamily="18" charset="0"/>
                                    <a:ea typeface="Calibri" panose="020F0502020204030204" pitchFamily="34" charset="0"/>
                                    <a:cs typeface="Arial" panose="020B0604020202020204" pitchFamily="34" charset="0"/>
                                  </a:rPr>
                                  <m:t>0.98</m:t>
                                </m:r>
                              </m:oMath>
                            </m:oMathPara>
                          </a14:m>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1</a:t>
                          </a: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972506"/>
                      </a:ext>
                    </a:extLst>
                  </a:tr>
                </a:tbl>
              </a:graphicData>
            </a:graphic>
          </p:graphicFrame>
        </mc:Choice>
        <mc:Fallback xmlns="">
          <p:graphicFrame>
            <p:nvGraphicFramePr>
              <p:cNvPr id="2" name="Table 1">
                <a:extLst>
                  <a:ext uri="{FF2B5EF4-FFF2-40B4-BE49-F238E27FC236}">
                    <a16:creationId xmlns:a16="http://schemas.microsoft.com/office/drawing/2014/main" id="{CCBB7CC9-80A6-4BE6-F0B9-3DEE85915CF8}"/>
                  </a:ext>
                </a:extLst>
              </p:cNvPr>
              <p:cNvGraphicFramePr>
                <a:graphicFrameLocks noGrp="1"/>
              </p:cNvGraphicFramePr>
              <p:nvPr>
                <p:extLst>
                  <p:ext uri="{D42A27DB-BD31-4B8C-83A1-F6EECF244321}">
                    <p14:modId xmlns:p14="http://schemas.microsoft.com/office/powerpoint/2010/main" val="422359925"/>
                  </p:ext>
                </p:extLst>
              </p:nvPr>
            </p:nvGraphicFramePr>
            <p:xfrm>
              <a:off x="874307" y="2710038"/>
              <a:ext cx="10650944" cy="3165441"/>
            </p:xfrm>
            <a:graphic>
              <a:graphicData uri="http://schemas.openxmlformats.org/drawingml/2006/table">
                <a:tbl>
                  <a:tblPr firstRow="1" firstCol="1" bandRow="1"/>
                  <a:tblGrid>
                    <a:gridCol w="2662736">
                      <a:extLst>
                        <a:ext uri="{9D8B030D-6E8A-4147-A177-3AD203B41FA5}">
                          <a16:colId xmlns:a16="http://schemas.microsoft.com/office/drawing/2014/main" val="3863999140"/>
                        </a:ext>
                      </a:extLst>
                    </a:gridCol>
                    <a:gridCol w="2662736">
                      <a:extLst>
                        <a:ext uri="{9D8B030D-6E8A-4147-A177-3AD203B41FA5}">
                          <a16:colId xmlns:a16="http://schemas.microsoft.com/office/drawing/2014/main" val="507113070"/>
                        </a:ext>
                      </a:extLst>
                    </a:gridCol>
                    <a:gridCol w="2662736">
                      <a:extLst>
                        <a:ext uri="{9D8B030D-6E8A-4147-A177-3AD203B41FA5}">
                          <a16:colId xmlns:a16="http://schemas.microsoft.com/office/drawing/2014/main" val="2348846207"/>
                        </a:ext>
                      </a:extLst>
                    </a:gridCol>
                    <a:gridCol w="2662736">
                      <a:extLst>
                        <a:ext uri="{9D8B030D-6E8A-4147-A177-3AD203B41FA5}">
                          <a16:colId xmlns:a16="http://schemas.microsoft.com/office/drawing/2014/main" val="3477359082"/>
                        </a:ext>
                      </a:extLst>
                    </a:gridCol>
                  </a:tblGrid>
                  <a:tr h="386340">
                    <a:tc>
                      <a: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918765"/>
                      </a:ext>
                    </a:extLst>
                  </a:tr>
                  <a:tr h="1067666">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38095" r="-200476" b="-161905"/>
                          </a:stretch>
                        </a:blip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000" t="-38095" r="-100476" b="-161905"/>
                          </a:stretch>
                        </a:blip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00000" t="-38095" r="-476" b="-161905"/>
                          </a:stretch>
                        </a:blipFill>
                      </a:tcPr>
                    </a:tc>
                    <a:extLst>
                      <a:ext uri="{0D108BD9-81ED-4DB2-BD59-A6C34878D82A}">
                        <a16:rowId xmlns:a16="http://schemas.microsoft.com/office/drawing/2014/main" val="2372998592"/>
                      </a:ext>
                    </a:extLst>
                  </a:tr>
                  <a:tr h="1067666">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138095" r="-200476" b="-61905"/>
                          </a:stretch>
                        </a:blip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000" t="-138095" r="-100476" b="-61905"/>
                          </a:stretch>
                        </a:blip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00000" t="-138095" r="-476" b="-61905"/>
                          </a:stretch>
                        </a:blipFill>
                      </a:tcPr>
                    </a:tc>
                    <a:extLst>
                      <a:ext uri="{0D108BD9-81ED-4DB2-BD59-A6C34878D82A}">
                        <a16:rowId xmlns:a16="http://schemas.microsoft.com/office/drawing/2014/main" val="3409325902"/>
                      </a:ext>
                    </a:extLst>
                  </a:tr>
                  <a:tr h="643769">
                    <a:tc>
                      <a: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cs typeface="Arial" panose="020B0604020202020204" pitchFamily="34" charset="0"/>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0.02</a:t>
                          </a: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000" t="-392157" r="-100476" b="-1961"/>
                          </a:stretch>
                        </a:blipFill>
                      </a:tcPr>
                    </a:tc>
                    <a:tc>
                      <a:txBody>
                        <a:bodyPr/>
                        <a:lstStyle/>
                        <a:p>
                          <a:pPr algn="l">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1</a:t>
                          </a:r>
                        </a:p>
                      </a:txBody>
                      <a:tcPr marL="1800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972506"/>
                      </a:ext>
                    </a:extLst>
                  </a:tr>
                </a:tbl>
              </a:graphicData>
            </a:graphic>
          </p:graphicFrame>
        </mc:Fallback>
      </mc:AlternateContent>
      <p:sp>
        <p:nvSpPr>
          <p:cNvPr id="3" name="Slide Number Placeholder 2">
            <a:extLst>
              <a:ext uri="{FF2B5EF4-FFF2-40B4-BE49-F238E27FC236}">
                <a16:creationId xmlns:a16="http://schemas.microsoft.com/office/drawing/2014/main" id="{B17796DF-CD6E-0D5B-CA40-F1E8D9DAA1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45921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8EA5-967D-C4AF-8C38-1B640AAD82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57CF83-FE24-CBC8-DF17-DF29DEB7E025}"/>
              </a:ext>
            </a:extLst>
          </p:cNvPr>
          <p:cNvSpPr>
            <a:spLocks noGrp="1"/>
          </p:cNvSpPr>
          <p:nvPr>
            <p:ph type="title"/>
          </p:nvPr>
        </p:nvSpPr>
        <p:spPr/>
        <p:txBody>
          <a:bodyPr/>
          <a:lstStyle/>
          <a:p>
            <a:r>
              <a:rPr lang="en-AU" dirty="0">
                <a:latin typeface="+mj-lt"/>
              </a:rPr>
              <a:t>Using sensitivity and specificity (4)</a:t>
            </a:r>
          </a:p>
        </p:txBody>
      </p:sp>
      <p:sp>
        <p:nvSpPr>
          <p:cNvPr id="13" name="Text Placeholder 12">
            <a:extLst>
              <a:ext uri="{FF2B5EF4-FFF2-40B4-BE49-F238E27FC236}">
                <a16:creationId xmlns:a16="http://schemas.microsoft.com/office/drawing/2014/main" id="{3C3B40C9-FBCE-7380-6930-EB3049937086}"/>
              </a:ext>
            </a:extLst>
          </p:cNvPr>
          <p:cNvSpPr>
            <a:spLocks noGrp="1"/>
          </p:cNvSpPr>
          <p:nvPr>
            <p:ph type="body" sz="quarter" idx="18"/>
          </p:nvPr>
        </p:nvSpPr>
        <p:spPr>
          <a:xfrm>
            <a:off x="360000" y="982520"/>
            <a:ext cx="11483998" cy="356423"/>
          </a:xfrm>
        </p:spPr>
        <p:txBody>
          <a:bodyPr/>
          <a:lstStyle/>
          <a:p>
            <a:r>
              <a:rPr lang="en-AU" dirty="0">
                <a:latin typeface="+mj-lt"/>
              </a:rPr>
              <a:t>Solution – probability tree diagram</a:t>
            </a:r>
          </a:p>
        </p:txBody>
      </p:sp>
      <p:sp>
        <p:nvSpPr>
          <p:cNvPr id="12" name="Text Placeholder 11">
            <a:extLst>
              <a:ext uri="{FF2B5EF4-FFF2-40B4-BE49-F238E27FC236}">
                <a16:creationId xmlns:a16="http://schemas.microsoft.com/office/drawing/2014/main" id="{7B118135-CC57-3AE9-E7B9-AE7781880978}"/>
              </a:ext>
            </a:extLst>
          </p:cNvPr>
          <p:cNvSpPr>
            <a:spLocks noGrp="1"/>
          </p:cNvSpPr>
          <p:nvPr>
            <p:ph type="body" sz="quarter" idx="17"/>
          </p:nvPr>
        </p:nvSpPr>
        <p:spPr>
          <a:xfrm>
            <a:off x="360000" y="1451473"/>
            <a:ext cx="11317650" cy="931774"/>
          </a:xfrm>
        </p:spPr>
        <p:txBody>
          <a:bodyPr/>
          <a:lstStyle/>
          <a:p>
            <a:pPr rtl="0" fontAlgn="ctr"/>
            <a:r>
              <a:rPr lang="en-AU" sz="1800" b="0" i="0" dirty="0">
                <a:effectLst/>
              </a:rPr>
              <a:t>Consider a different allergy test with a sensitivity of 75% and a specificity of 65%.  </a:t>
            </a:r>
            <a:r>
              <a:rPr lang="en-AU" sz="1800" dirty="0">
                <a:effectLst/>
              </a:rPr>
              <a:t>Assume 2% of the population have this allergy. Show </a:t>
            </a:r>
            <a:r>
              <a:rPr lang="en-AU" sz="1800" dirty="0"/>
              <a:t>this information in a two-way table and a probability tree diagram.</a:t>
            </a:r>
          </a:p>
        </p:txBody>
      </p:sp>
      <p:grpSp>
        <p:nvGrpSpPr>
          <p:cNvPr id="8" name="Group 7" descr="A tree diagram initially branching off into A with probability 0.02 and A' with probability 0.98. From A there are two branches. One to B with probability of 0.75 and one to B' with probability 0.25. From A' there are two branches. One to B with probability 0.35 and one to B' with probability 0.65.">
            <a:extLst>
              <a:ext uri="{FF2B5EF4-FFF2-40B4-BE49-F238E27FC236}">
                <a16:creationId xmlns:a16="http://schemas.microsoft.com/office/drawing/2014/main" id="{E91D4075-34B6-355C-3FE3-DDEAAF1EB6E9}"/>
              </a:ext>
            </a:extLst>
          </p:cNvPr>
          <p:cNvGrpSpPr/>
          <p:nvPr/>
        </p:nvGrpSpPr>
        <p:grpSpPr>
          <a:xfrm>
            <a:off x="514351" y="2547151"/>
            <a:ext cx="5659010" cy="4058849"/>
            <a:chOff x="514351" y="2547151"/>
            <a:chExt cx="5659010" cy="4058849"/>
          </a:xfrm>
        </p:grpSpPr>
        <p:grpSp>
          <p:nvGrpSpPr>
            <p:cNvPr id="9" name="Group 8">
              <a:extLst>
                <a:ext uri="{FF2B5EF4-FFF2-40B4-BE49-F238E27FC236}">
                  <a16:creationId xmlns:a16="http://schemas.microsoft.com/office/drawing/2014/main" id="{09F24A7D-B274-6389-2AF4-9D7C6E67FA38}"/>
                </a:ext>
              </a:extLst>
            </p:cNvPr>
            <p:cNvGrpSpPr/>
            <p:nvPr/>
          </p:nvGrpSpPr>
          <p:grpSpPr>
            <a:xfrm>
              <a:off x="514351" y="3211714"/>
              <a:ext cx="5581649" cy="3394286"/>
              <a:chOff x="2130924" y="2099189"/>
              <a:chExt cx="6043464" cy="4107139"/>
            </a:xfrm>
          </p:grpSpPr>
          <p:grpSp>
            <p:nvGrpSpPr>
              <p:cNvPr id="10" name="Group 9">
                <a:extLst>
                  <a:ext uri="{FF2B5EF4-FFF2-40B4-BE49-F238E27FC236}">
                    <a16:creationId xmlns:a16="http://schemas.microsoft.com/office/drawing/2014/main" id="{DD2CB77F-DC72-A75F-9866-D9DB8D492612}"/>
                  </a:ext>
                </a:extLst>
              </p:cNvPr>
              <p:cNvGrpSpPr/>
              <p:nvPr/>
            </p:nvGrpSpPr>
            <p:grpSpPr>
              <a:xfrm>
                <a:off x="2674403" y="2099189"/>
                <a:ext cx="5499985" cy="4107139"/>
                <a:chOff x="788453" y="2384939"/>
                <a:chExt cx="5499985" cy="4107139"/>
              </a:xfrm>
            </p:grpSpPr>
            <p:sp>
              <p:nvSpPr>
                <p:cNvPr id="16" name="Freeform: Shape 15">
                  <a:extLst>
                    <a:ext uri="{FF2B5EF4-FFF2-40B4-BE49-F238E27FC236}">
                      <a16:creationId xmlns:a16="http://schemas.microsoft.com/office/drawing/2014/main" id="{DAFD6B6F-F77D-D61A-7847-2C94F96EB543}"/>
                    </a:ext>
                  </a:extLst>
                </p:cNvPr>
                <p:cNvSpPr/>
                <p:nvPr/>
              </p:nvSpPr>
              <p:spPr>
                <a:xfrm rot="18289469">
                  <a:off x="160348" y="3891932"/>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3" tIns="-12201" rIns="628604" bIns="-1220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17" name="Freeform: Shape 16">
                  <a:extLst>
                    <a:ext uri="{FF2B5EF4-FFF2-40B4-BE49-F238E27FC236}">
                      <a16:creationId xmlns:a16="http://schemas.microsoft.com/office/drawing/2014/main" id="{FF7325A7-1705-3BAA-349A-42299826D616}"/>
                    </a:ext>
                  </a:extLst>
                </p:cNvPr>
                <p:cNvSpPr/>
                <p:nvPr/>
              </p:nvSpPr>
              <p:spPr>
                <a:xfrm rot="3310531">
                  <a:off x="160348" y="4956350"/>
                  <a:ext cx="1296639" cy="40429"/>
                </a:xfrm>
                <a:custGeom>
                  <a:avLst/>
                  <a:gdLst>
                    <a:gd name="connsiteX0" fmla="*/ 0 w 1296639"/>
                    <a:gd name="connsiteY0" fmla="*/ 20214 h 40429"/>
                    <a:gd name="connsiteX1" fmla="*/ 1296639 w 1296639"/>
                    <a:gd name="connsiteY1" fmla="*/ 20214 h 40429"/>
                  </a:gdLst>
                  <a:ahLst/>
                  <a:cxnLst>
                    <a:cxn ang="0">
                      <a:pos x="connsiteX0" y="connsiteY0"/>
                    </a:cxn>
                    <a:cxn ang="0">
                      <a:pos x="connsiteX1" y="connsiteY1"/>
                    </a:cxn>
                  </a:cxnLst>
                  <a:rect l="l" t="t" r="r" b="b"/>
                  <a:pathLst>
                    <a:path w="1296639" h="40429">
                      <a:moveTo>
                        <a:pt x="0" y="20214"/>
                      </a:moveTo>
                      <a:lnTo>
                        <a:pt x="1296639"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8604" tIns="-12202" rIns="628603" bIns="-12201"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nvGrpSpPr>
                <p:cNvPr id="18" name="Group 17">
                  <a:extLst>
                    <a:ext uri="{FF2B5EF4-FFF2-40B4-BE49-F238E27FC236}">
                      <a16:creationId xmlns:a16="http://schemas.microsoft.com/office/drawing/2014/main" id="{08C29FC9-1738-1AA0-6B8E-B70C771BF358}"/>
                    </a:ext>
                  </a:extLst>
                </p:cNvPr>
                <p:cNvGrpSpPr/>
                <p:nvPr/>
              </p:nvGrpSpPr>
              <p:grpSpPr>
                <a:xfrm>
                  <a:off x="1167103" y="2384939"/>
                  <a:ext cx="5121335" cy="3597464"/>
                  <a:chOff x="1167103" y="2384939"/>
                  <a:chExt cx="5121335" cy="3597464"/>
                </a:xfrm>
              </p:grpSpPr>
              <p:sp>
                <p:nvSpPr>
                  <p:cNvPr id="20" name="Freeform: Shape 19">
                    <a:extLst>
                      <a:ext uri="{FF2B5EF4-FFF2-40B4-BE49-F238E27FC236}">
                        <a16:creationId xmlns:a16="http://schemas.microsoft.com/office/drawing/2014/main" id="{D6664DEE-C298-AA01-CB20-C06EE23B5C71}"/>
                      </a:ext>
                    </a:extLst>
                  </p:cNvPr>
                  <p:cNvSpPr/>
                  <p:nvPr/>
                </p:nvSpPr>
                <p:spPr>
                  <a:xfrm>
                    <a:off x="1167103" y="2912153"/>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A</a:t>
                    </a:r>
                  </a:p>
                </p:txBody>
              </p:sp>
              <p:sp>
                <p:nvSpPr>
                  <p:cNvPr id="21" name="Freeform: Shape 20">
                    <a:extLst>
                      <a:ext uri="{FF2B5EF4-FFF2-40B4-BE49-F238E27FC236}">
                        <a16:creationId xmlns:a16="http://schemas.microsoft.com/office/drawing/2014/main" id="{DAA5504C-446E-CFF8-66A5-018E6F8EB81D}"/>
                      </a:ext>
                    </a:extLst>
                  </p:cNvPr>
                  <p:cNvSpPr/>
                  <p:nvPr/>
                </p:nvSpPr>
                <p:spPr>
                  <a:xfrm rot="20605167">
                    <a:off x="3003245" y="3090942"/>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2" name="Freeform: Shape 21">
                    <a:extLst>
                      <a:ext uri="{FF2B5EF4-FFF2-40B4-BE49-F238E27FC236}">
                        <a16:creationId xmlns:a16="http://schemas.microsoft.com/office/drawing/2014/main" id="{318882C4-E256-FD0E-7FB2-9DD0F80A8402}"/>
                      </a:ext>
                    </a:extLst>
                  </p:cNvPr>
                  <p:cNvSpPr/>
                  <p:nvPr/>
                </p:nvSpPr>
                <p:spPr>
                  <a:xfrm>
                    <a:off x="4437277" y="2384939"/>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B</a:t>
                    </a:r>
                  </a:p>
                </p:txBody>
              </p:sp>
              <p:sp>
                <p:nvSpPr>
                  <p:cNvPr id="23" name="Freeform: Shape 22">
                    <a:extLst>
                      <a:ext uri="{FF2B5EF4-FFF2-40B4-BE49-F238E27FC236}">
                        <a16:creationId xmlns:a16="http://schemas.microsoft.com/office/drawing/2014/main" id="{B2D07054-E7D2-7215-E689-77DAE337DE53}"/>
                      </a:ext>
                    </a:extLst>
                  </p:cNvPr>
                  <p:cNvSpPr/>
                  <p:nvPr/>
                </p:nvSpPr>
                <p:spPr>
                  <a:xfrm rot="1272615" flipV="1">
                    <a:off x="2974693" y="3488678"/>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4" name="Freeform: Shape 23">
                    <a:extLst>
                      <a:ext uri="{FF2B5EF4-FFF2-40B4-BE49-F238E27FC236}">
                        <a16:creationId xmlns:a16="http://schemas.microsoft.com/office/drawing/2014/main" id="{7E4669AB-3209-A8D3-A573-2357E2403086}"/>
                      </a:ext>
                    </a:extLst>
                  </p:cNvPr>
                  <p:cNvSpPr/>
                  <p:nvPr/>
                </p:nvSpPr>
                <p:spPr>
                  <a:xfrm>
                    <a:off x="4437277" y="3432942"/>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sp>
                <p:nvSpPr>
                  <p:cNvPr id="25" name="Freeform: Shape 24">
                    <a:extLst>
                      <a:ext uri="{FF2B5EF4-FFF2-40B4-BE49-F238E27FC236}">
                        <a16:creationId xmlns:a16="http://schemas.microsoft.com/office/drawing/2014/main" id="{F27479A4-3B13-375D-FB5E-B5F7FC184409}"/>
                      </a:ext>
                    </a:extLst>
                  </p:cNvPr>
                  <p:cNvSpPr/>
                  <p:nvPr/>
                </p:nvSpPr>
                <p:spPr>
                  <a:xfrm>
                    <a:off x="1178901" y="5045984"/>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accent1">
                      <a:lumMod val="50000"/>
                      <a:lumOff val="5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t> </a:t>
                    </a:r>
                    <a:r>
                      <a:rPr lang="en-AU" sz="3500" dirty="0"/>
                      <a:t>A</a:t>
                    </a:r>
                    <a:r>
                      <a:rPr lang="en-AU" sz="3500" kern="1200" dirty="0"/>
                      <a:t>’</a:t>
                    </a:r>
                  </a:p>
                </p:txBody>
              </p:sp>
              <p:sp>
                <p:nvSpPr>
                  <p:cNvPr id="26" name="Freeform: Shape 25">
                    <a:extLst>
                      <a:ext uri="{FF2B5EF4-FFF2-40B4-BE49-F238E27FC236}">
                        <a16:creationId xmlns:a16="http://schemas.microsoft.com/office/drawing/2014/main" id="{C3EF8F4C-11CF-5F94-C85F-CD9959C35D89}"/>
                      </a:ext>
                    </a:extLst>
                  </p:cNvPr>
                  <p:cNvSpPr/>
                  <p:nvPr/>
                </p:nvSpPr>
                <p:spPr>
                  <a:xfrm>
                    <a:off x="4437277" y="4497360"/>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dirty="0"/>
                      <a:t>B</a:t>
                    </a:r>
                    <a:endParaRPr lang="en-AU" sz="3500" kern="1200" dirty="0"/>
                  </a:p>
                </p:txBody>
              </p:sp>
              <p:sp>
                <p:nvSpPr>
                  <p:cNvPr id="27" name="Freeform: Shape 26">
                    <a:extLst>
                      <a:ext uri="{FF2B5EF4-FFF2-40B4-BE49-F238E27FC236}">
                        <a16:creationId xmlns:a16="http://schemas.microsoft.com/office/drawing/2014/main" id="{2AE1CA2D-D430-7D07-CDD6-C94F185B4D4C}"/>
                      </a:ext>
                    </a:extLst>
                  </p:cNvPr>
                  <p:cNvSpPr/>
                  <p:nvPr/>
                </p:nvSpPr>
                <p:spPr>
                  <a:xfrm rot="20605167">
                    <a:off x="3026991" y="5258787"/>
                    <a:ext cx="1467123" cy="45719"/>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5" tIns="-2583" rIns="445846" bIns="-2583"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sp>
                <p:nvSpPr>
                  <p:cNvPr id="28" name="Freeform: Shape 27">
                    <a:extLst>
                      <a:ext uri="{FF2B5EF4-FFF2-40B4-BE49-F238E27FC236}">
                        <a16:creationId xmlns:a16="http://schemas.microsoft.com/office/drawing/2014/main" id="{11DECB8A-9920-6CCE-018E-38C7F60FC739}"/>
                      </a:ext>
                    </a:extLst>
                  </p:cNvPr>
                  <p:cNvSpPr/>
                  <p:nvPr/>
                </p:nvSpPr>
                <p:spPr>
                  <a:xfrm rot="1254474" flipV="1">
                    <a:off x="3009818" y="5656519"/>
                    <a:ext cx="1484231" cy="325884"/>
                  </a:xfrm>
                  <a:custGeom>
                    <a:avLst/>
                    <a:gdLst>
                      <a:gd name="connsiteX0" fmla="*/ 0 w 911885"/>
                      <a:gd name="connsiteY0" fmla="*/ 20214 h 40429"/>
                      <a:gd name="connsiteX1" fmla="*/ 911885 w 911885"/>
                      <a:gd name="connsiteY1" fmla="*/ 20214 h 40429"/>
                    </a:gdLst>
                    <a:ahLst/>
                    <a:cxnLst>
                      <a:cxn ang="0">
                        <a:pos x="connsiteX0" y="connsiteY0"/>
                      </a:cxn>
                      <a:cxn ang="0">
                        <a:pos x="connsiteX1" y="connsiteY1"/>
                      </a:cxn>
                    </a:cxnLst>
                    <a:rect l="l" t="t" r="r" b="b"/>
                    <a:pathLst>
                      <a:path w="911885" h="40429">
                        <a:moveTo>
                          <a:pt x="0" y="20214"/>
                        </a:moveTo>
                        <a:lnTo>
                          <a:pt x="9118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45844" tIns="-2584" rIns="445846" bIns="-2582" numCol="1" spcCol="1270" anchor="ctr" anchorCtr="0">
                    <a:noAutofit/>
                  </a:bodyPr>
                  <a:lstStyle/>
                  <a:p>
                    <a:pPr marL="0" lvl="0" indent="0" algn="ctr" defTabSz="222250">
                      <a:lnSpc>
                        <a:spcPct val="90000"/>
                      </a:lnSpc>
                      <a:spcBef>
                        <a:spcPct val="0"/>
                      </a:spcBef>
                      <a:spcAft>
                        <a:spcPct val="35000"/>
                      </a:spcAft>
                      <a:buNone/>
                    </a:pPr>
                    <a:endParaRPr lang="en-AU" sz="500" kern="1200" dirty="0"/>
                  </a:p>
                </p:txBody>
              </p:sp>
            </p:grpSp>
            <p:sp>
              <p:nvSpPr>
                <p:cNvPr id="19" name="Freeform: Shape 18">
                  <a:extLst>
                    <a:ext uri="{FF2B5EF4-FFF2-40B4-BE49-F238E27FC236}">
                      <a16:creationId xmlns:a16="http://schemas.microsoft.com/office/drawing/2014/main" id="{A0CACB61-E56F-DC3D-3E04-32929EC6D928}"/>
                    </a:ext>
                  </a:extLst>
                </p:cNvPr>
                <p:cNvSpPr/>
                <p:nvPr/>
              </p:nvSpPr>
              <p:spPr>
                <a:xfrm>
                  <a:off x="4437277" y="5566498"/>
                  <a:ext cx="1851161" cy="925580"/>
                </a:xfrm>
                <a:custGeom>
                  <a:avLst/>
                  <a:gdLst>
                    <a:gd name="connsiteX0" fmla="*/ 0 w 1851161"/>
                    <a:gd name="connsiteY0" fmla="*/ 92558 h 925580"/>
                    <a:gd name="connsiteX1" fmla="*/ 92558 w 1851161"/>
                    <a:gd name="connsiteY1" fmla="*/ 0 h 925580"/>
                    <a:gd name="connsiteX2" fmla="*/ 1758603 w 1851161"/>
                    <a:gd name="connsiteY2" fmla="*/ 0 h 925580"/>
                    <a:gd name="connsiteX3" fmla="*/ 1851161 w 1851161"/>
                    <a:gd name="connsiteY3" fmla="*/ 92558 h 925580"/>
                    <a:gd name="connsiteX4" fmla="*/ 1851161 w 1851161"/>
                    <a:gd name="connsiteY4" fmla="*/ 833022 h 925580"/>
                    <a:gd name="connsiteX5" fmla="*/ 1758603 w 1851161"/>
                    <a:gd name="connsiteY5" fmla="*/ 925580 h 925580"/>
                    <a:gd name="connsiteX6" fmla="*/ 92558 w 1851161"/>
                    <a:gd name="connsiteY6" fmla="*/ 925580 h 925580"/>
                    <a:gd name="connsiteX7" fmla="*/ 0 w 1851161"/>
                    <a:gd name="connsiteY7" fmla="*/ 833022 h 925580"/>
                    <a:gd name="connsiteX8" fmla="*/ 0 w 1851161"/>
                    <a:gd name="connsiteY8" fmla="*/ 92558 h 9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161" h="925580">
                      <a:moveTo>
                        <a:pt x="0" y="92558"/>
                      </a:moveTo>
                      <a:cubicBezTo>
                        <a:pt x="0" y="41440"/>
                        <a:pt x="41440" y="0"/>
                        <a:pt x="92558" y="0"/>
                      </a:cubicBezTo>
                      <a:lnTo>
                        <a:pt x="1758603" y="0"/>
                      </a:lnTo>
                      <a:cubicBezTo>
                        <a:pt x="1809721" y="0"/>
                        <a:pt x="1851161" y="41440"/>
                        <a:pt x="1851161" y="92558"/>
                      </a:cubicBezTo>
                      <a:lnTo>
                        <a:pt x="1851161" y="833022"/>
                      </a:lnTo>
                      <a:cubicBezTo>
                        <a:pt x="1851161" y="884140"/>
                        <a:pt x="1809721" y="925580"/>
                        <a:pt x="1758603" y="925580"/>
                      </a:cubicBezTo>
                      <a:lnTo>
                        <a:pt x="92558" y="925580"/>
                      </a:lnTo>
                      <a:cubicBezTo>
                        <a:pt x="41440" y="925580"/>
                        <a:pt x="0" y="884140"/>
                        <a:pt x="0" y="833022"/>
                      </a:cubicBezTo>
                      <a:lnTo>
                        <a:pt x="0" y="92558"/>
                      </a:lnTo>
                      <a:close/>
                    </a:path>
                  </a:pathLst>
                </a:cu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spcFirstLastPara="0" vert="horz" wrap="square" lIns="49334" tIns="49334" rIns="49334" bIns="49334" numCol="1" spcCol="1270" anchor="ctr" anchorCtr="0">
                  <a:noAutofit/>
                </a:bodyPr>
                <a:lstStyle/>
                <a:p>
                  <a:pPr marL="0" lvl="0" indent="0" algn="ctr" defTabSz="1555750">
                    <a:lnSpc>
                      <a:spcPct val="90000"/>
                    </a:lnSpc>
                    <a:spcBef>
                      <a:spcPct val="0"/>
                    </a:spcBef>
                    <a:spcAft>
                      <a:spcPct val="35000"/>
                    </a:spcAft>
                    <a:buNone/>
                  </a:pPr>
                  <a:r>
                    <a:rPr lang="en-AU" sz="3500" kern="1200" dirty="0">
                      <a:solidFill>
                        <a:schemeClr val="tx1"/>
                      </a:solidFill>
                    </a:rPr>
                    <a:t>B’</a:t>
                  </a:r>
                </a:p>
              </p:txBody>
            </p:sp>
          </p:grpSp>
          <p:sp>
            <p:nvSpPr>
              <p:cNvPr id="11" name="TextBox 10">
                <a:extLst>
                  <a:ext uri="{FF2B5EF4-FFF2-40B4-BE49-F238E27FC236}">
                    <a16:creationId xmlns:a16="http://schemas.microsoft.com/office/drawing/2014/main" id="{E9D65368-9E1B-284F-3A9E-5B69DCD53C90}"/>
                  </a:ext>
                </a:extLst>
              </p:cNvPr>
              <p:cNvSpPr txBox="1"/>
              <p:nvPr/>
            </p:nvSpPr>
            <p:spPr>
              <a:xfrm rot="18275479">
                <a:off x="2246225" y="3290670"/>
                <a:ext cx="498041" cy="457617"/>
              </a:xfrm>
              <a:prstGeom prst="rect">
                <a:avLst/>
              </a:prstGeom>
              <a:noFill/>
            </p:spPr>
            <p:txBody>
              <a:bodyPr wrap="square" lIns="0" tIns="0" rIns="0" bIns="0" rtlCol="0">
                <a:noAutofit/>
              </a:bodyPr>
              <a:lstStyle/>
              <a:p>
                <a:pPr algn="l"/>
                <a:endParaRPr lang="en-AU" sz="1800" dirty="0"/>
              </a:p>
            </p:txBody>
          </p:sp>
          <p:sp>
            <p:nvSpPr>
              <p:cNvPr id="14" name="TextBox 13">
                <a:extLst>
                  <a:ext uri="{FF2B5EF4-FFF2-40B4-BE49-F238E27FC236}">
                    <a16:creationId xmlns:a16="http://schemas.microsoft.com/office/drawing/2014/main" id="{C3637B39-5040-6089-2118-42DAE918D8A0}"/>
                  </a:ext>
                </a:extLst>
              </p:cNvPr>
              <p:cNvSpPr txBox="1"/>
              <p:nvPr/>
            </p:nvSpPr>
            <p:spPr>
              <a:xfrm>
                <a:off x="5441047" y="2354424"/>
                <a:ext cx="498041" cy="457617"/>
              </a:xfrm>
              <a:prstGeom prst="rect">
                <a:avLst/>
              </a:prstGeom>
              <a:noFill/>
            </p:spPr>
            <p:txBody>
              <a:bodyPr wrap="square" lIns="0" tIns="0" rIns="0" bIns="0" rtlCol="0">
                <a:noAutofit/>
              </a:bodyPr>
              <a:lstStyle/>
              <a:p>
                <a:pPr algn="l"/>
                <a:r>
                  <a:rPr lang="en-AU" sz="1800" dirty="0"/>
                  <a:t>0.75</a:t>
                </a:r>
              </a:p>
            </p:txBody>
          </p:sp>
          <p:sp>
            <p:nvSpPr>
              <p:cNvPr id="15" name="TextBox 14">
                <a:extLst>
                  <a:ext uri="{FF2B5EF4-FFF2-40B4-BE49-F238E27FC236}">
                    <a16:creationId xmlns:a16="http://schemas.microsoft.com/office/drawing/2014/main" id="{F744A667-7BEB-8A78-24CE-40F8D404C08F}"/>
                  </a:ext>
                </a:extLst>
              </p:cNvPr>
              <p:cNvSpPr txBox="1"/>
              <p:nvPr/>
            </p:nvSpPr>
            <p:spPr>
              <a:xfrm>
                <a:off x="5326484" y="5716018"/>
                <a:ext cx="498041" cy="457617"/>
              </a:xfrm>
              <a:prstGeom prst="rect">
                <a:avLst/>
              </a:prstGeom>
              <a:noFill/>
            </p:spPr>
            <p:txBody>
              <a:bodyPr wrap="square" lIns="0" tIns="0" rIns="0" bIns="0" rtlCol="0">
                <a:noAutofit/>
              </a:bodyPr>
              <a:lstStyle/>
              <a:p>
                <a:pPr algn="l"/>
                <a:r>
                  <a:rPr lang="en-AU" sz="1800" dirty="0"/>
                  <a:t>0.65</a:t>
                </a:r>
              </a:p>
            </p:txBody>
          </p:sp>
          <p:sp>
            <p:nvSpPr>
              <p:cNvPr id="2" name="TextBox 1">
                <a:extLst>
                  <a:ext uri="{FF2B5EF4-FFF2-40B4-BE49-F238E27FC236}">
                    <a16:creationId xmlns:a16="http://schemas.microsoft.com/office/drawing/2014/main" id="{B67EC371-1F2F-C1ED-FED1-C0B6F22A25C4}"/>
                  </a:ext>
                </a:extLst>
              </p:cNvPr>
              <p:cNvSpPr txBox="1"/>
              <p:nvPr/>
            </p:nvSpPr>
            <p:spPr>
              <a:xfrm>
                <a:off x="2172627" y="3290669"/>
                <a:ext cx="498041" cy="457617"/>
              </a:xfrm>
              <a:prstGeom prst="rect">
                <a:avLst/>
              </a:prstGeom>
              <a:noFill/>
            </p:spPr>
            <p:txBody>
              <a:bodyPr wrap="square" lIns="0" tIns="0" rIns="0" bIns="0" rtlCol="0">
                <a:noAutofit/>
              </a:bodyPr>
              <a:lstStyle/>
              <a:p>
                <a:pPr algn="l"/>
                <a:r>
                  <a:rPr lang="en-AU" sz="1800" dirty="0"/>
                  <a:t>0.02</a:t>
                </a:r>
              </a:p>
            </p:txBody>
          </p:sp>
          <p:sp>
            <p:nvSpPr>
              <p:cNvPr id="6" name="TextBox 5">
                <a:extLst>
                  <a:ext uri="{FF2B5EF4-FFF2-40B4-BE49-F238E27FC236}">
                    <a16:creationId xmlns:a16="http://schemas.microsoft.com/office/drawing/2014/main" id="{011422D8-94C4-500C-54D7-1A0A923FC067}"/>
                  </a:ext>
                </a:extLst>
              </p:cNvPr>
              <p:cNvSpPr txBox="1"/>
              <p:nvPr/>
            </p:nvSpPr>
            <p:spPr>
              <a:xfrm>
                <a:off x="2130924" y="4726270"/>
                <a:ext cx="498041" cy="457617"/>
              </a:xfrm>
              <a:prstGeom prst="rect">
                <a:avLst/>
              </a:prstGeom>
              <a:noFill/>
            </p:spPr>
            <p:txBody>
              <a:bodyPr wrap="square" lIns="0" tIns="0" rIns="0" bIns="0" rtlCol="0">
                <a:noAutofit/>
              </a:bodyPr>
              <a:lstStyle/>
              <a:p>
                <a:pPr algn="l"/>
                <a:r>
                  <a:rPr lang="en-AU" sz="1800" dirty="0"/>
                  <a:t>0.98</a:t>
                </a:r>
              </a:p>
            </p:txBody>
          </p:sp>
          <p:sp>
            <p:nvSpPr>
              <p:cNvPr id="31" name="TextBox 30">
                <a:extLst>
                  <a:ext uri="{FF2B5EF4-FFF2-40B4-BE49-F238E27FC236}">
                    <a16:creationId xmlns:a16="http://schemas.microsoft.com/office/drawing/2014/main" id="{73C5E5CD-E30E-2D9A-4675-584D2A46C401}"/>
                  </a:ext>
                </a:extLst>
              </p:cNvPr>
              <p:cNvSpPr txBox="1"/>
              <p:nvPr/>
            </p:nvSpPr>
            <p:spPr>
              <a:xfrm>
                <a:off x="5419254" y="3557078"/>
                <a:ext cx="498041" cy="457617"/>
              </a:xfrm>
              <a:prstGeom prst="rect">
                <a:avLst/>
              </a:prstGeom>
              <a:noFill/>
            </p:spPr>
            <p:txBody>
              <a:bodyPr wrap="square" lIns="0" tIns="0" rIns="0" bIns="0" rtlCol="0">
                <a:noAutofit/>
              </a:bodyPr>
              <a:lstStyle/>
              <a:p>
                <a:pPr algn="l"/>
                <a:r>
                  <a:rPr lang="en-AU" sz="1800" dirty="0"/>
                  <a:t>0.25</a:t>
                </a:r>
              </a:p>
            </p:txBody>
          </p:sp>
          <p:sp>
            <p:nvSpPr>
              <p:cNvPr id="32" name="TextBox 31">
                <a:extLst>
                  <a:ext uri="{FF2B5EF4-FFF2-40B4-BE49-F238E27FC236}">
                    <a16:creationId xmlns:a16="http://schemas.microsoft.com/office/drawing/2014/main" id="{A8A65E0E-6397-D3E6-7AE2-B34F9995FA3C}"/>
                  </a:ext>
                </a:extLst>
              </p:cNvPr>
              <p:cNvSpPr txBox="1"/>
              <p:nvPr/>
            </p:nvSpPr>
            <p:spPr>
              <a:xfrm>
                <a:off x="5337390" y="4624237"/>
                <a:ext cx="498041" cy="457617"/>
              </a:xfrm>
              <a:prstGeom prst="rect">
                <a:avLst/>
              </a:prstGeom>
              <a:noFill/>
            </p:spPr>
            <p:txBody>
              <a:bodyPr wrap="square" lIns="0" tIns="0" rIns="0" bIns="0" rtlCol="0">
                <a:noAutofit/>
              </a:bodyPr>
              <a:lstStyle/>
              <a:p>
                <a:pPr algn="l"/>
                <a:r>
                  <a:rPr lang="en-AU" sz="1800" dirty="0"/>
                  <a:t>0.35</a:t>
                </a:r>
              </a:p>
            </p:txBody>
          </p:sp>
        </p:grpSp>
        <p:sp>
          <p:nvSpPr>
            <p:cNvPr id="5" name="Rectangle: Rounded Corners 4">
              <a:extLst>
                <a:ext uri="{FF2B5EF4-FFF2-40B4-BE49-F238E27FC236}">
                  <a16:creationId xmlns:a16="http://schemas.microsoft.com/office/drawing/2014/main" id="{1B9D9D0B-F60A-226C-7B91-84E06175941C}"/>
                </a:ext>
              </a:extLst>
            </p:cNvPr>
            <p:cNvSpPr/>
            <p:nvPr/>
          </p:nvSpPr>
          <p:spPr>
            <a:xfrm>
              <a:off x="1299551" y="2952965"/>
              <a:ext cx="1864424" cy="5898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A – person has allergy</a:t>
              </a:r>
            </a:p>
          </p:txBody>
        </p:sp>
        <p:sp>
          <p:nvSpPr>
            <p:cNvPr id="7" name="Rectangle: Rounded Corners 6">
              <a:extLst>
                <a:ext uri="{FF2B5EF4-FFF2-40B4-BE49-F238E27FC236}">
                  <a16:creationId xmlns:a16="http://schemas.microsoft.com/office/drawing/2014/main" id="{F914F073-C538-D52F-F073-2945FA26BC45}"/>
                </a:ext>
              </a:extLst>
            </p:cNvPr>
            <p:cNvSpPr/>
            <p:nvPr/>
          </p:nvSpPr>
          <p:spPr>
            <a:xfrm>
              <a:off x="4308937" y="2547151"/>
              <a:ext cx="1864424" cy="5898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AU" sz="1600" dirty="0">
                  <a:solidFill>
                    <a:schemeClr val="tx1"/>
                  </a:solidFill>
                </a:rPr>
                <a:t>Event B – person tests positive</a:t>
              </a: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3ADA772-9F3C-02BA-DE05-7E858F4AF972}"/>
                  </a:ext>
                </a:extLst>
              </p:cNvPr>
              <p:cNvSpPr txBox="1"/>
              <p:nvPr/>
            </p:nvSpPr>
            <p:spPr>
              <a:xfrm>
                <a:off x="6388064" y="2781188"/>
                <a:ext cx="3498885" cy="430526"/>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=0.2 ×0.75=0.015</m:t>
                      </m:r>
                    </m:oMath>
                  </m:oMathPara>
                </a14:m>
                <a:endParaRPr lang="en-AU" sz="1800" dirty="0"/>
              </a:p>
            </p:txBody>
          </p:sp>
        </mc:Choice>
        <mc:Fallback xmlns="">
          <p:sp>
            <p:nvSpPr>
              <p:cNvPr id="33" name="TextBox 32">
                <a:extLst>
                  <a:ext uri="{FF2B5EF4-FFF2-40B4-BE49-F238E27FC236}">
                    <a16:creationId xmlns:a16="http://schemas.microsoft.com/office/drawing/2014/main" id="{53ADA772-9F3C-02BA-DE05-7E858F4AF972}"/>
                  </a:ext>
                </a:extLst>
              </p:cNvPr>
              <p:cNvSpPr txBox="1">
                <a:spLocks noRot="1" noChangeAspect="1" noMove="1" noResize="1" noEditPoints="1" noAdjustHandles="1" noChangeArrowheads="1" noChangeShapeType="1" noTextEdit="1"/>
              </p:cNvSpPr>
              <p:nvPr/>
            </p:nvSpPr>
            <p:spPr>
              <a:xfrm>
                <a:off x="6388064" y="2781188"/>
                <a:ext cx="3498885" cy="430526"/>
              </a:xfrm>
              <a:prstGeom prst="rect">
                <a:avLst/>
              </a:prstGeom>
              <a:blipFill>
                <a:blip r:embed="rId4"/>
                <a:stretch>
                  <a:fillRect l="-24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7B8CDD1-742E-5CE1-5682-72A5CA425E4F}"/>
                  </a:ext>
                </a:extLst>
              </p:cNvPr>
              <p:cNvSpPr txBox="1"/>
              <p:nvPr/>
            </p:nvSpPr>
            <p:spPr>
              <a:xfrm>
                <a:off x="6388065" y="3895089"/>
                <a:ext cx="2049885" cy="391200"/>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e>
                      </m:d>
                      <m:r>
                        <a:rPr lang="en-AU" sz="1800" b="0" i="1" smtClean="0">
                          <a:latin typeface="Cambria Math" panose="02040503050406030204" pitchFamily="18" charset="0"/>
                          <a:ea typeface="Cambria Math" panose="02040503050406030204" pitchFamily="18" charset="0"/>
                        </a:rPr>
                        <m:t>=0.005</m:t>
                      </m:r>
                    </m:oMath>
                  </m:oMathPara>
                </a14:m>
                <a:endParaRPr lang="en-AU" sz="1800" dirty="0"/>
              </a:p>
            </p:txBody>
          </p:sp>
        </mc:Choice>
        <mc:Fallback xmlns="">
          <p:sp>
            <p:nvSpPr>
              <p:cNvPr id="34" name="TextBox 33">
                <a:extLst>
                  <a:ext uri="{FF2B5EF4-FFF2-40B4-BE49-F238E27FC236}">
                    <a16:creationId xmlns:a16="http://schemas.microsoft.com/office/drawing/2014/main" id="{07B8CDD1-742E-5CE1-5682-72A5CA425E4F}"/>
                  </a:ext>
                </a:extLst>
              </p:cNvPr>
              <p:cNvSpPr txBox="1">
                <a:spLocks noRot="1" noChangeAspect="1" noMove="1" noResize="1" noEditPoints="1" noAdjustHandles="1" noChangeArrowheads="1" noChangeShapeType="1" noTextEdit="1"/>
              </p:cNvSpPr>
              <p:nvPr/>
            </p:nvSpPr>
            <p:spPr>
              <a:xfrm>
                <a:off x="6388065" y="3895089"/>
                <a:ext cx="2049885" cy="391200"/>
              </a:xfrm>
              <a:prstGeom prst="rect">
                <a:avLst/>
              </a:prstGeom>
              <a:blipFill>
                <a:blip r:embed="rId5"/>
                <a:stretch>
                  <a:fillRect l="-4167" t="-156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1BA6176-13F7-CA0B-5A1F-107E15FA8DF0}"/>
                  </a:ext>
                </a:extLst>
              </p:cNvPr>
              <p:cNvSpPr txBox="1"/>
              <p:nvPr/>
            </p:nvSpPr>
            <p:spPr>
              <a:xfrm>
                <a:off x="6388065" y="4948815"/>
                <a:ext cx="2049884" cy="508836"/>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e>
                      </m:d>
                      <m:r>
                        <a:rPr lang="en-AU" sz="1800" b="0" i="1" smtClean="0">
                          <a:latin typeface="Cambria Math" panose="02040503050406030204" pitchFamily="18" charset="0"/>
                          <a:ea typeface="Cambria Math" panose="02040503050406030204" pitchFamily="18" charset="0"/>
                        </a:rPr>
                        <m:t>=0.343</m:t>
                      </m:r>
                    </m:oMath>
                  </m:oMathPara>
                </a14:m>
                <a:endParaRPr lang="en-AU" sz="1800" dirty="0"/>
              </a:p>
            </p:txBody>
          </p:sp>
        </mc:Choice>
        <mc:Fallback xmlns="">
          <p:sp>
            <p:nvSpPr>
              <p:cNvPr id="35" name="TextBox 34">
                <a:extLst>
                  <a:ext uri="{FF2B5EF4-FFF2-40B4-BE49-F238E27FC236}">
                    <a16:creationId xmlns:a16="http://schemas.microsoft.com/office/drawing/2014/main" id="{41BA6176-13F7-CA0B-5A1F-107E15FA8DF0}"/>
                  </a:ext>
                </a:extLst>
              </p:cNvPr>
              <p:cNvSpPr txBox="1">
                <a:spLocks noRot="1" noChangeAspect="1" noMove="1" noResize="1" noEditPoints="1" noAdjustHandles="1" noChangeArrowheads="1" noChangeShapeType="1" noTextEdit="1"/>
              </p:cNvSpPr>
              <p:nvPr/>
            </p:nvSpPr>
            <p:spPr>
              <a:xfrm>
                <a:off x="6388065" y="4948815"/>
                <a:ext cx="2049884" cy="508836"/>
              </a:xfrm>
              <a:prstGeom prst="rect">
                <a:avLst/>
              </a:prstGeom>
              <a:blipFill>
                <a:blip r:embed="rId6"/>
                <a:stretch>
                  <a:fillRect l="-4167" t="-120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715A991-3ADF-2EA8-E059-FB8FC3D1C196}"/>
                  </a:ext>
                </a:extLst>
              </p:cNvPr>
              <p:cNvSpPr txBox="1"/>
              <p:nvPr/>
            </p:nvSpPr>
            <p:spPr>
              <a:xfrm>
                <a:off x="6388064" y="6009370"/>
                <a:ext cx="2203485" cy="446753"/>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𝑃</m:t>
                      </m:r>
                      <m:d>
                        <m:dPr>
                          <m:ctrlPr>
                            <a:rPr lang="en-AU" sz="180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r>
                            <a:rPr lang="en-AU" sz="1800" b="0" i="1" smtClean="0">
                              <a:latin typeface="Cambria Math" panose="02040503050406030204" pitchFamily="18" charset="0"/>
                              <a:ea typeface="Cambria Math" panose="02040503050406030204" pitchFamily="18" charset="0"/>
                            </a:rPr>
                            <m:t>′</m:t>
                          </m:r>
                        </m:e>
                      </m:d>
                      <m:r>
                        <a:rPr lang="en-AU" sz="1800" b="0" i="1" smtClean="0">
                          <a:latin typeface="Cambria Math" panose="02040503050406030204" pitchFamily="18" charset="0"/>
                          <a:ea typeface="Cambria Math" panose="02040503050406030204" pitchFamily="18" charset="0"/>
                        </a:rPr>
                        <m:t>=0.637</m:t>
                      </m:r>
                    </m:oMath>
                  </m:oMathPara>
                </a14:m>
                <a:endParaRPr lang="en-AU" sz="1800" dirty="0"/>
              </a:p>
            </p:txBody>
          </p:sp>
        </mc:Choice>
        <mc:Fallback xmlns="">
          <p:sp>
            <p:nvSpPr>
              <p:cNvPr id="36" name="TextBox 35">
                <a:extLst>
                  <a:ext uri="{FF2B5EF4-FFF2-40B4-BE49-F238E27FC236}">
                    <a16:creationId xmlns:a16="http://schemas.microsoft.com/office/drawing/2014/main" id="{2715A991-3ADF-2EA8-E059-FB8FC3D1C196}"/>
                  </a:ext>
                </a:extLst>
              </p:cNvPr>
              <p:cNvSpPr txBox="1">
                <a:spLocks noRot="1" noChangeAspect="1" noMove="1" noResize="1" noEditPoints="1" noAdjustHandles="1" noChangeArrowheads="1" noChangeShapeType="1" noTextEdit="1"/>
              </p:cNvSpPr>
              <p:nvPr/>
            </p:nvSpPr>
            <p:spPr>
              <a:xfrm>
                <a:off x="6388064" y="6009370"/>
                <a:ext cx="2203485" cy="446753"/>
              </a:xfrm>
              <a:prstGeom prst="rect">
                <a:avLst/>
              </a:prstGeom>
              <a:blipFill>
                <a:blip r:embed="rId7"/>
                <a:stretch>
                  <a:fillRect l="-3878" t="-137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8" name="Rectangle: Rounded Corners 37">
                <a:extLst>
                  <a:ext uri="{FF2B5EF4-FFF2-40B4-BE49-F238E27FC236}">
                    <a16:creationId xmlns:a16="http://schemas.microsoft.com/office/drawing/2014/main" id="{7BFE65B7-FD73-B529-B092-59EA7E7D2010}"/>
                  </a:ext>
                </a:extLst>
              </p:cNvPr>
              <p:cNvSpPr/>
              <p:nvPr/>
            </p:nvSpPr>
            <p:spPr>
              <a:xfrm>
                <a:off x="8730014" y="4280172"/>
                <a:ext cx="3232068" cy="1241751"/>
              </a:xfrm>
              <a:prstGeom prst="round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𝑃</m:t>
                      </m:r>
                      <m:d>
                        <m:d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d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𝐵</m:t>
                          </m:r>
                        </m:e>
                      </m:d>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𝑃</m:t>
                      </m:r>
                      <m:d>
                        <m:d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d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𝐴</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𝐵</m:t>
                          </m:r>
                        </m:e>
                      </m:d>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𝑃</m:t>
                      </m:r>
                      <m:d>
                        <m:d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dPr>
                        <m:e>
                          <m:sSup>
                            <m:sSup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sSupPr>
                            <m:e>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𝐴</m:t>
                              </m:r>
                            </m:e>
                            <m: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sup>
                          </m:sSup>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𝐵</m:t>
                          </m:r>
                        </m:e>
                      </m:d>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0.015+0.343</m:t>
                      </m:r>
                    </m:oMath>
                    <m:oMath xmlns:m="http://schemas.openxmlformats.org/officeDocument/2006/math">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0.358</m:t>
                      </m:r>
                    </m:oMath>
                  </m:oMathPara>
                </a14:m>
                <a:endPar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38" name="Rectangle: Rounded Corners 37">
                <a:extLst>
                  <a:ext uri="{FF2B5EF4-FFF2-40B4-BE49-F238E27FC236}">
                    <a16:creationId xmlns:a16="http://schemas.microsoft.com/office/drawing/2014/main" id="{7BFE65B7-FD73-B529-B092-59EA7E7D2010}"/>
                  </a:ext>
                </a:extLst>
              </p:cNvPr>
              <p:cNvSpPr>
                <a:spLocks noRot="1" noChangeAspect="1" noMove="1" noResize="1" noEditPoints="1" noAdjustHandles="1" noChangeArrowheads="1" noChangeShapeType="1" noTextEdit="1"/>
              </p:cNvSpPr>
              <p:nvPr/>
            </p:nvSpPr>
            <p:spPr>
              <a:xfrm>
                <a:off x="8730013" y="4280172"/>
                <a:ext cx="3232069" cy="1241751"/>
              </a:xfrm>
              <a:prstGeom prst="roundRect">
                <a:avLst/>
              </a:prstGeom>
              <a:blipFill>
                <a:blip r:embed="rId8"/>
                <a:stretch>
                  <a:fillRect/>
                </a:stretch>
              </a:blipFill>
              <a:ln>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8445A968-31E8-0449-E9AA-719978C75D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dirty="0"/>
          </a:p>
        </p:txBody>
      </p:sp>
    </p:spTree>
    <p:extLst>
      <p:ext uri="{BB962C8B-B14F-4D97-AF65-F5344CB8AC3E}">
        <p14:creationId xmlns:p14="http://schemas.microsoft.com/office/powerpoint/2010/main" val="92669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dirty="0">
                <a:solidFill>
                  <a:schemeClr val="accent1">
                    <a:lumMod val="75000"/>
                    <a:lumOff val="2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dirty="0">
                <a:solidFill>
                  <a:schemeClr val="accent1">
                    <a:lumMod val="75000"/>
                    <a:lumOff val="25000"/>
                  </a:schemeClr>
                </a:solidFill>
                <a:effectLst/>
                <a:latin typeface="Arial" panose="020B0604020202020204" pitchFamily="34" charset="0"/>
                <a:ea typeface="Calibri" panose="020F0502020204030204" pitchFamily="34" charset="0"/>
              </a:rPr>
              <a:t> </a:t>
            </a:r>
            <a:r>
              <a:rPr lang="en-AU" sz="12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dirty="0"/>
          </a:p>
        </p:txBody>
      </p:sp>
    </p:spTree>
    <p:extLst>
      <p:ext uri="{BB962C8B-B14F-4D97-AF65-F5344CB8AC3E}">
        <p14:creationId xmlns:p14="http://schemas.microsoft.com/office/powerpoint/2010/main" val="2116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B315-BEC9-FEFB-C61E-7CBFAE400B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91D792-59F5-8E35-3D4C-B239D51FF6B7}"/>
              </a:ext>
            </a:extLst>
          </p:cNvPr>
          <p:cNvSpPr>
            <a:spLocks noGrp="1"/>
          </p:cNvSpPr>
          <p:nvPr>
            <p:ph type="title"/>
          </p:nvPr>
        </p:nvSpPr>
        <p:spPr/>
        <p:txBody>
          <a:bodyPr/>
          <a:lstStyle/>
          <a:p>
            <a:r>
              <a:rPr lang="en-AU" dirty="0">
                <a:latin typeface="+mj-lt"/>
              </a:rPr>
              <a:t>Getting to school (1)</a:t>
            </a:r>
          </a:p>
        </p:txBody>
      </p:sp>
      <p:sp>
        <p:nvSpPr>
          <p:cNvPr id="20" name="Text Placeholder 19">
            <a:extLst>
              <a:ext uri="{FF2B5EF4-FFF2-40B4-BE49-F238E27FC236}">
                <a16:creationId xmlns:a16="http://schemas.microsoft.com/office/drawing/2014/main" id="{9B04987B-3364-97B4-EF11-8CABCA8B22DD}"/>
              </a:ext>
            </a:extLst>
          </p:cNvPr>
          <p:cNvSpPr>
            <a:spLocks noGrp="1"/>
          </p:cNvSpPr>
          <p:nvPr>
            <p:ph type="body" sz="quarter" idx="18"/>
          </p:nvPr>
        </p:nvSpPr>
        <p:spPr/>
        <p:txBody>
          <a:bodyPr/>
          <a:lstStyle/>
          <a:p>
            <a:r>
              <a:rPr lang="en-AU" dirty="0"/>
              <a:t>Fill in the missing values</a:t>
            </a:r>
          </a:p>
        </p:txBody>
      </p:sp>
      <p:pic>
        <p:nvPicPr>
          <p:cNvPr id="6" name="Picture 5" descr="Venn diagram showing two circles. One circle represents late to school and has the value blank inside. The second circle represents caught the bus and has the value 10 inside. The overlapping section of the circles has the value blank inside. Outside the circles, there is a blank value. ">
            <a:extLst>
              <a:ext uri="{FF2B5EF4-FFF2-40B4-BE49-F238E27FC236}">
                <a16:creationId xmlns:a16="http://schemas.microsoft.com/office/drawing/2014/main" id="{7C9FDB1E-7C1A-71EA-DDFB-D1ECD72711F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9998" y="1905000"/>
            <a:ext cx="6397325" cy="3695700"/>
          </a:xfrm>
          <a:prstGeom prst="rect">
            <a:avLst/>
          </a:prstGeom>
          <a:noFill/>
        </p:spPr>
      </p:pic>
      <p:graphicFrame>
        <p:nvGraphicFramePr>
          <p:cNvPr id="19" name="Table 18">
            <a:extLst>
              <a:ext uri="{FF2B5EF4-FFF2-40B4-BE49-F238E27FC236}">
                <a16:creationId xmlns:a16="http://schemas.microsoft.com/office/drawing/2014/main" id="{4C84C735-5F68-8005-0D34-4B19FF9CF957}"/>
              </a:ext>
            </a:extLst>
          </p:cNvPr>
          <p:cNvGraphicFramePr>
            <a:graphicFrameLocks noGrp="1"/>
          </p:cNvGraphicFramePr>
          <p:nvPr>
            <p:extLst>
              <p:ext uri="{D42A27DB-BD31-4B8C-83A1-F6EECF244321}">
                <p14:modId xmlns:p14="http://schemas.microsoft.com/office/powerpoint/2010/main" val="243806778"/>
              </p:ext>
            </p:extLst>
          </p:nvPr>
        </p:nvGraphicFramePr>
        <p:xfrm>
          <a:off x="6893170" y="2734434"/>
          <a:ext cx="4785124" cy="2482373"/>
        </p:xfrm>
        <a:graphic>
          <a:graphicData uri="http://schemas.openxmlformats.org/drawingml/2006/table">
            <a:tbl>
              <a:tblPr firstRow="1" bandRow="1">
                <a:tableStyleId>{5A111915-BE36-4E01-A7E5-04B1672EAD32}</a:tableStyleId>
              </a:tblPr>
              <a:tblGrid>
                <a:gridCol w="1196281">
                  <a:extLst>
                    <a:ext uri="{9D8B030D-6E8A-4147-A177-3AD203B41FA5}">
                      <a16:colId xmlns:a16="http://schemas.microsoft.com/office/drawing/2014/main" val="4279151754"/>
                    </a:ext>
                  </a:extLst>
                </a:gridCol>
                <a:gridCol w="1196281">
                  <a:extLst>
                    <a:ext uri="{9D8B030D-6E8A-4147-A177-3AD203B41FA5}">
                      <a16:colId xmlns:a16="http://schemas.microsoft.com/office/drawing/2014/main" val="2827637677"/>
                    </a:ext>
                  </a:extLst>
                </a:gridCol>
                <a:gridCol w="1196281">
                  <a:extLst>
                    <a:ext uri="{9D8B030D-6E8A-4147-A177-3AD203B41FA5}">
                      <a16:colId xmlns:a16="http://schemas.microsoft.com/office/drawing/2014/main" val="1671550844"/>
                    </a:ext>
                  </a:extLst>
                </a:gridCol>
                <a:gridCol w="1196281">
                  <a:extLst>
                    <a:ext uri="{9D8B030D-6E8A-4147-A177-3AD203B41FA5}">
                      <a16:colId xmlns:a16="http://schemas.microsoft.com/office/drawing/2014/main" val="1873682409"/>
                    </a:ext>
                  </a:extLst>
                </a:gridCol>
              </a:tblGrid>
              <a:tr h="562133">
                <a:tc>
                  <a:txBody>
                    <a:bodyPr/>
                    <a:lstStyle/>
                    <a:p>
                      <a:endParaRPr lang="en-AU" dirty="0"/>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1" dirty="0">
                          <a:solidFill>
                            <a:schemeClr val="tx1"/>
                          </a:solidFill>
                        </a:rPr>
                        <a:t>Late </a:t>
                      </a:r>
                    </a:p>
                    <a:p>
                      <a:r>
                        <a:rPr lang="en-AU" b="1" dirty="0">
                          <a:solidFill>
                            <a:schemeClr val="tx1"/>
                          </a:solidFill>
                        </a:rPr>
                        <a:t>(A)</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1" dirty="0">
                          <a:solidFill>
                            <a:schemeClr val="tx1"/>
                          </a:solidFill>
                        </a:rPr>
                        <a:t>Not late (A’)</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1" dirty="0">
                          <a:solidFill>
                            <a:schemeClr val="tx1"/>
                          </a:solidFill>
                        </a:rPr>
                        <a:t>Totals:</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53659099"/>
                  </a:ext>
                </a:extLst>
              </a:tr>
              <a:tr h="562133">
                <a:tc>
                  <a:txBody>
                    <a:bodyPr/>
                    <a:lstStyle/>
                    <a:p>
                      <a:r>
                        <a:rPr lang="en-AU" b="1" dirty="0">
                          <a:solidFill>
                            <a:schemeClr val="tx1"/>
                          </a:solidFill>
                        </a:rPr>
                        <a:t>Bus </a:t>
                      </a:r>
                    </a:p>
                    <a:p>
                      <a:r>
                        <a:rPr lang="en-AU" b="1" dirty="0">
                          <a:solidFill>
                            <a:schemeClr val="tx1"/>
                          </a:solidFill>
                        </a:rPr>
                        <a:t>(B)</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800" dirty="0">
                          <a:solidFill>
                            <a:schemeClr val="tx1"/>
                          </a:solidFill>
                        </a:rPr>
                        <a:t>14</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5986580"/>
                  </a:ext>
                </a:extLst>
              </a:tr>
              <a:tr h="562133">
                <a:tc>
                  <a:txBody>
                    <a:bodyPr/>
                    <a:lstStyle/>
                    <a:p>
                      <a:r>
                        <a:rPr lang="en-AU" b="1" dirty="0">
                          <a:solidFill>
                            <a:schemeClr val="tx1"/>
                          </a:solidFill>
                        </a:rPr>
                        <a:t>Not bus (B’)</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7368413"/>
                  </a:ext>
                </a:extLst>
              </a:tr>
              <a:tr h="562133">
                <a:tc>
                  <a:txBody>
                    <a:bodyPr/>
                    <a:lstStyle/>
                    <a:p>
                      <a:r>
                        <a:rPr lang="en-AU" b="1" dirty="0">
                          <a:solidFill>
                            <a:schemeClr val="tx1"/>
                          </a:solidFill>
                        </a:rPr>
                        <a:t>Totals:</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AU" sz="2800" dirty="0">
                          <a:solidFill>
                            <a:schemeClr val="tx1"/>
                          </a:solidFill>
                        </a:rPr>
                        <a:t>6</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AU" sz="2800" dirty="0">
                          <a:solidFill>
                            <a:schemeClr val="tx1"/>
                          </a:solidFill>
                        </a:rPr>
                        <a:t>21</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66727609"/>
                  </a:ext>
                </a:extLst>
              </a:tr>
            </a:tbl>
          </a:graphicData>
        </a:graphic>
      </p:graphicFrame>
      <p:sp>
        <p:nvSpPr>
          <p:cNvPr id="2" name="Slide Number Placeholder 1">
            <a:extLst>
              <a:ext uri="{FF2B5EF4-FFF2-40B4-BE49-F238E27FC236}">
                <a16:creationId xmlns:a16="http://schemas.microsoft.com/office/drawing/2014/main" id="{FFE6C713-CE5B-5C51-0BB5-D86B3B22A6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4</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3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E4E9-D406-B057-BE7D-BBD171BED8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4003EE-5E68-C38B-8521-F6A8F3664CF0}"/>
              </a:ext>
            </a:extLst>
          </p:cNvPr>
          <p:cNvSpPr>
            <a:spLocks noGrp="1"/>
          </p:cNvSpPr>
          <p:nvPr>
            <p:ph type="title"/>
          </p:nvPr>
        </p:nvSpPr>
        <p:spPr/>
        <p:txBody>
          <a:bodyPr/>
          <a:lstStyle/>
          <a:p>
            <a:r>
              <a:rPr lang="en-AU" dirty="0">
                <a:latin typeface="+mj-lt"/>
              </a:rPr>
              <a:t>Getting to school (2)</a:t>
            </a:r>
          </a:p>
        </p:txBody>
      </p:sp>
      <p:sp>
        <p:nvSpPr>
          <p:cNvPr id="20" name="Text Placeholder 19">
            <a:extLst>
              <a:ext uri="{FF2B5EF4-FFF2-40B4-BE49-F238E27FC236}">
                <a16:creationId xmlns:a16="http://schemas.microsoft.com/office/drawing/2014/main" id="{761D8055-C933-B0D4-D3ED-E60103C901FD}"/>
              </a:ext>
            </a:extLst>
          </p:cNvPr>
          <p:cNvSpPr>
            <a:spLocks noGrp="1"/>
          </p:cNvSpPr>
          <p:nvPr>
            <p:ph type="body" sz="quarter" idx="18"/>
          </p:nvPr>
        </p:nvSpPr>
        <p:spPr/>
        <p:txBody>
          <a:bodyPr/>
          <a:lstStyle/>
          <a:p>
            <a:r>
              <a:rPr lang="en-AU" dirty="0"/>
              <a:t>Solution</a:t>
            </a:r>
          </a:p>
        </p:txBody>
      </p:sp>
      <p:pic>
        <p:nvPicPr>
          <p:cNvPr id="5" name="Picture 4" descr="Venn diagram showing two circles. One circle represents late to school and has the value 2 inside. The second circle represents caught the bus and has the value 10 inside. The overlapping section of the circles has the value 4 insides. Outside the circles, there is the value 5. ">
            <a:extLst>
              <a:ext uri="{FF2B5EF4-FFF2-40B4-BE49-F238E27FC236}">
                <a16:creationId xmlns:a16="http://schemas.microsoft.com/office/drawing/2014/main" id="{155D0118-E8FC-B51F-085F-062E338BA8BA}"/>
              </a:ext>
            </a:extLst>
          </p:cNvPr>
          <p:cNvPicPr>
            <a:picLocks noChangeAspect="1"/>
          </p:cNvPicPr>
          <p:nvPr/>
        </p:nvPicPr>
        <p:blipFill>
          <a:blip r:embed="rId3"/>
          <a:stretch>
            <a:fillRect/>
          </a:stretch>
        </p:blipFill>
        <p:spPr>
          <a:xfrm>
            <a:off x="264749" y="1786277"/>
            <a:ext cx="6502738" cy="3849047"/>
          </a:xfrm>
          <a:prstGeom prst="rect">
            <a:avLst/>
          </a:prstGeom>
        </p:spPr>
      </p:pic>
      <p:graphicFrame>
        <p:nvGraphicFramePr>
          <p:cNvPr id="4" name="Table 3">
            <a:extLst>
              <a:ext uri="{FF2B5EF4-FFF2-40B4-BE49-F238E27FC236}">
                <a16:creationId xmlns:a16="http://schemas.microsoft.com/office/drawing/2014/main" id="{E6F0DB91-92D5-2565-0D8E-CE0DAB8860E9}"/>
              </a:ext>
            </a:extLst>
          </p:cNvPr>
          <p:cNvGraphicFramePr>
            <a:graphicFrameLocks noGrp="1"/>
          </p:cNvGraphicFramePr>
          <p:nvPr>
            <p:extLst>
              <p:ext uri="{D42A27DB-BD31-4B8C-83A1-F6EECF244321}">
                <p14:modId xmlns:p14="http://schemas.microsoft.com/office/powerpoint/2010/main" val="1528272545"/>
              </p:ext>
            </p:extLst>
          </p:nvPr>
        </p:nvGraphicFramePr>
        <p:xfrm>
          <a:off x="6898425" y="2732690"/>
          <a:ext cx="4785124" cy="2482373"/>
        </p:xfrm>
        <a:graphic>
          <a:graphicData uri="http://schemas.openxmlformats.org/drawingml/2006/table">
            <a:tbl>
              <a:tblPr firstRow="1" bandRow="1">
                <a:tableStyleId>{5A111915-BE36-4E01-A7E5-04B1672EAD32}</a:tableStyleId>
              </a:tblPr>
              <a:tblGrid>
                <a:gridCol w="1196281">
                  <a:extLst>
                    <a:ext uri="{9D8B030D-6E8A-4147-A177-3AD203B41FA5}">
                      <a16:colId xmlns:a16="http://schemas.microsoft.com/office/drawing/2014/main" val="4279151754"/>
                    </a:ext>
                  </a:extLst>
                </a:gridCol>
                <a:gridCol w="1196281">
                  <a:extLst>
                    <a:ext uri="{9D8B030D-6E8A-4147-A177-3AD203B41FA5}">
                      <a16:colId xmlns:a16="http://schemas.microsoft.com/office/drawing/2014/main" val="2827637677"/>
                    </a:ext>
                  </a:extLst>
                </a:gridCol>
                <a:gridCol w="1196281">
                  <a:extLst>
                    <a:ext uri="{9D8B030D-6E8A-4147-A177-3AD203B41FA5}">
                      <a16:colId xmlns:a16="http://schemas.microsoft.com/office/drawing/2014/main" val="1671550844"/>
                    </a:ext>
                  </a:extLst>
                </a:gridCol>
                <a:gridCol w="1196281">
                  <a:extLst>
                    <a:ext uri="{9D8B030D-6E8A-4147-A177-3AD203B41FA5}">
                      <a16:colId xmlns:a16="http://schemas.microsoft.com/office/drawing/2014/main" val="1873682409"/>
                    </a:ext>
                  </a:extLst>
                </a:gridCol>
              </a:tblGrid>
              <a:tr h="562133">
                <a:tc>
                  <a:txBody>
                    <a:bodyPr/>
                    <a:lstStyle/>
                    <a:p>
                      <a:endParaRPr lang="en-AU" dirty="0"/>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1" dirty="0">
                          <a:solidFill>
                            <a:schemeClr val="tx1"/>
                          </a:solidFill>
                        </a:rPr>
                        <a:t>Late </a:t>
                      </a:r>
                    </a:p>
                    <a:p>
                      <a:r>
                        <a:rPr lang="en-AU" b="1" dirty="0">
                          <a:solidFill>
                            <a:schemeClr val="tx1"/>
                          </a:solidFill>
                        </a:rPr>
                        <a:t>(A)</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1" dirty="0">
                          <a:solidFill>
                            <a:schemeClr val="tx1"/>
                          </a:solidFill>
                        </a:rPr>
                        <a:t>Not late (A’)</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1" dirty="0">
                          <a:solidFill>
                            <a:schemeClr val="tx1"/>
                          </a:solidFill>
                        </a:rPr>
                        <a:t>Totals:</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53659099"/>
                  </a:ext>
                </a:extLst>
              </a:tr>
              <a:tr h="562133">
                <a:tc>
                  <a:txBody>
                    <a:bodyPr/>
                    <a:lstStyle/>
                    <a:p>
                      <a:r>
                        <a:rPr lang="en-AU" b="1" dirty="0">
                          <a:solidFill>
                            <a:schemeClr val="tx1"/>
                          </a:solidFill>
                        </a:rPr>
                        <a:t>Bus </a:t>
                      </a:r>
                    </a:p>
                    <a:p>
                      <a:r>
                        <a:rPr lang="en-AU" b="1" dirty="0">
                          <a:solidFill>
                            <a:schemeClr val="tx1"/>
                          </a:solidFill>
                        </a:rPr>
                        <a:t>(B)</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800" dirty="0">
                          <a:solidFill>
                            <a:schemeClr val="tx1"/>
                          </a:solidFill>
                        </a:rPr>
                        <a:t>4</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800" dirty="0">
                          <a:solidFill>
                            <a:schemeClr val="tx1"/>
                          </a:solidFill>
                        </a:rPr>
                        <a:t>10</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800" dirty="0">
                          <a:solidFill>
                            <a:schemeClr val="tx1"/>
                          </a:solidFill>
                        </a:rPr>
                        <a:t>14</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5986580"/>
                  </a:ext>
                </a:extLst>
              </a:tr>
              <a:tr h="562133">
                <a:tc>
                  <a:txBody>
                    <a:bodyPr/>
                    <a:lstStyle/>
                    <a:p>
                      <a:r>
                        <a:rPr lang="en-AU" b="1" dirty="0">
                          <a:solidFill>
                            <a:schemeClr val="tx1"/>
                          </a:solidFill>
                        </a:rPr>
                        <a:t>Not bus (B’)</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800" dirty="0">
                          <a:solidFill>
                            <a:schemeClr val="tx1"/>
                          </a:solidFill>
                        </a:rPr>
                        <a:t>2</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800" dirty="0">
                          <a:solidFill>
                            <a:schemeClr val="tx1"/>
                          </a:solidFill>
                        </a:rPr>
                        <a:t>5</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7368413"/>
                  </a:ext>
                </a:extLst>
              </a:tr>
              <a:tr h="562133">
                <a:tc>
                  <a:txBody>
                    <a:bodyPr/>
                    <a:lstStyle/>
                    <a:p>
                      <a:r>
                        <a:rPr lang="en-AU" b="1" dirty="0">
                          <a:solidFill>
                            <a:schemeClr val="tx1"/>
                          </a:solidFill>
                        </a:rPr>
                        <a:t>Totals:</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AU" sz="2800" dirty="0">
                          <a:solidFill>
                            <a:schemeClr val="tx1"/>
                          </a:solidFill>
                        </a:rPr>
                        <a:t>6</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AU" sz="2800" dirty="0">
                        <a:solidFill>
                          <a:schemeClr val="tx1"/>
                        </a:solidFill>
                      </a:endParaRP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AU" sz="2800" dirty="0">
                          <a:solidFill>
                            <a:schemeClr val="tx1"/>
                          </a:solidFill>
                        </a:rPr>
                        <a:t>21</a:t>
                      </a:r>
                    </a:p>
                  </a:txBody>
                  <a:tcPr marL="251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66727609"/>
                  </a:ext>
                </a:extLst>
              </a:tr>
            </a:tbl>
          </a:graphicData>
        </a:graphic>
      </p:graphicFrame>
      <p:sp>
        <p:nvSpPr>
          <p:cNvPr id="2" name="Slide Number Placeholder 1">
            <a:extLst>
              <a:ext uri="{FF2B5EF4-FFF2-40B4-BE49-F238E27FC236}">
                <a16:creationId xmlns:a16="http://schemas.microsoft.com/office/drawing/2014/main" id="{B6657DDF-047B-5751-2D53-20BCF14345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5</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67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4E67E-AD7B-E758-3449-D93373CD53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851DD37-45E8-B028-4A69-48D8974FD9BD}"/>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64653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97A5-8212-676C-90A0-9F6C6B272B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279603-43E5-DDB1-7458-3469827C3F78}"/>
              </a:ext>
            </a:extLst>
          </p:cNvPr>
          <p:cNvSpPr>
            <a:spLocks noGrp="1"/>
          </p:cNvSpPr>
          <p:nvPr>
            <p:ph type="title"/>
          </p:nvPr>
        </p:nvSpPr>
        <p:spPr/>
        <p:txBody>
          <a:bodyPr/>
          <a:lstStyle/>
          <a:p>
            <a:r>
              <a:rPr lang="en-AU" dirty="0">
                <a:latin typeface="+mj-lt"/>
              </a:rPr>
              <a:t>Scenario (1)</a:t>
            </a:r>
          </a:p>
        </p:txBody>
      </p:sp>
      <p:sp>
        <p:nvSpPr>
          <p:cNvPr id="6" name="Rectangle: Rounded Corners 5">
            <a:extLst>
              <a:ext uri="{FF2B5EF4-FFF2-40B4-BE49-F238E27FC236}">
                <a16:creationId xmlns:a16="http://schemas.microsoft.com/office/drawing/2014/main" id="{79A9C79C-7C21-5500-4701-56206200288A}"/>
              </a:ext>
            </a:extLst>
          </p:cNvPr>
          <p:cNvSpPr/>
          <p:nvPr/>
        </p:nvSpPr>
        <p:spPr>
          <a:xfrm>
            <a:off x="1766662" y="2086893"/>
            <a:ext cx="8658677" cy="2684215"/>
          </a:xfrm>
          <a:prstGeom prst="roundRect">
            <a:avLst>
              <a:gd name="adj" fmla="val 7347"/>
            </a:avLst>
          </a:prstGeom>
        </p:spPr>
        <p:style>
          <a:lnRef idx="3">
            <a:schemeClr val="lt1"/>
          </a:lnRef>
          <a:fillRef idx="1">
            <a:schemeClr val="accent6"/>
          </a:fillRef>
          <a:effectRef idx="1">
            <a:schemeClr val="accent6"/>
          </a:effectRef>
          <a:fontRef idx="minor">
            <a:schemeClr val="lt1"/>
          </a:fontRef>
        </p:style>
        <p:txBody>
          <a:bodyPr lIns="216000" rIns="180000"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Alex is concerned about having a specific allergy because a </a:t>
            </a:r>
            <a:r>
              <a:rPr lang="en-AU" sz="1800" dirty="0">
                <a:solidFill>
                  <a:srgbClr val="22272B"/>
                </a:solidFill>
                <a:latin typeface="Arial" panose="020B0604020202020204" pitchFamily="34" charset="0"/>
                <a:cs typeface="Arial" panose="020B0604020202020204" pitchFamily="34" charset="0"/>
              </a:rPr>
              <a:t>close relative </a:t>
            </a: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has it.</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Alex takes a test for the specific allergy.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The test comes back positive.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Is it certain that Alex has the allergy</a:t>
            </a: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id="{DC95E80A-DEA9-74A6-5A56-E1B6D3E148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8239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ED04E-DD39-E824-125F-444BA8C07D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FBA02B-09F4-87F5-F111-9F1A72BD432E}"/>
              </a:ext>
            </a:extLst>
          </p:cNvPr>
          <p:cNvSpPr>
            <a:spLocks noGrp="1"/>
          </p:cNvSpPr>
          <p:nvPr>
            <p:ph type="title"/>
          </p:nvPr>
        </p:nvSpPr>
        <p:spPr/>
        <p:txBody>
          <a:bodyPr/>
          <a:lstStyle/>
          <a:p>
            <a:r>
              <a:rPr lang="en-AU" dirty="0">
                <a:latin typeface="+mj-lt"/>
              </a:rPr>
              <a:t>Allergy test</a:t>
            </a:r>
          </a:p>
        </p:txBody>
      </p:sp>
      <p:sp>
        <p:nvSpPr>
          <p:cNvPr id="13" name="Text Placeholder 12">
            <a:extLst>
              <a:ext uri="{FF2B5EF4-FFF2-40B4-BE49-F238E27FC236}">
                <a16:creationId xmlns:a16="http://schemas.microsoft.com/office/drawing/2014/main" id="{4C28062F-E4FA-3F7D-0D30-6DC698DD8BDC}"/>
              </a:ext>
            </a:extLst>
          </p:cNvPr>
          <p:cNvSpPr>
            <a:spLocks noGrp="1"/>
          </p:cNvSpPr>
          <p:nvPr>
            <p:ph type="body" sz="quarter" idx="18"/>
          </p:nvPr>
        </p:nvSpPr>
        <p:spPr>
          <a:xfrm>
            <a:off x="360000" y="982520"/>
            <a:ext cx="11483998" cy="356423"/>
          </a:xfrm>
        </p:spPr>
        <p:txBody>
          <a:bodyPr/>
          <a:lstStyle/>
          <a:p>
            <a:r>
              <a:rPr lang="en-AU" dirty="0">
                <a:latin typeface="+mj-lt"/>
              </a:rPr>
              <a:t>Possible outcomes</a:t>
            </a:r>
          </a:p>
        </p:txBody>
      </p:sp>
      <p:graphicFrame>
        <p:nvGraphicFramePr>
          <p:cNvPr id="2" name="Table 1">
            <a:extLst>
              <a:ext uri="{FF2B5EF4-FFF2-40B4-BE49-F238E27FC236}">
                <a16:creationId xmlns:a16="http://schemas.microsoft.com/office/drawing/2014/main" id="{4AFBCB05-540C-DFE1-6A0D-225BF3319F9C}"/>
              </a:ext>
            </a:extLst>
          </p:cNvPr>
          <p:cNvGraphicFramePr>
            <a:graphicFrameLocks noGrp="1"/>
          </p:cNvGraphicFramePr>
          <p:nvPr>
            <p:extLst>
              <p:ext uri="{D42A27DB-BD31-4B8C-83A1-F6EECF244321}">
                <p14:modId xmlns:p14="http://schemas.microsoft.com/office/powerpoint/2010/main" val="3093093451"/>
              </p:ext>
            </p:extLst>
          </p:nvPr>
        </p:nvGraphicFramePr>
        <p:xfrm>
          <a:off x="1010720" y="1917735"/>
          <a:ext cx="10170560" cy="3022530"/>
        </p:xfrm>
        <a:graphic>
          <a:graphicData uri="http://schemas.openxmlformats.org/drawingml/2006/table">
            <a:tbl>
              <a:tblPr firstRow="1" firstCol="1" bandRow="1">
                <a:tableStyleId>{5940675A-B579-460E-94D1-54222C63F5DA}</a:tableStyleId>
              </a:tblPr>
              <a:tblGrid>
                <a:gridCol w="3657133">
                  <a:extLst>
                    <a:ext uri="{9D8B030D-6E8A-4147-A177-3AD203B41FA5}">
                      <a16:colId xmlns:a16="http://schemas.microsoft.com/office/drawing/2014/main" val="3704815654"/>
                    </a:ext>
                  </a:extLst>
                </a:gridCol>
                <a:gridCol w="3256152">
                  <a:extLst>
                    <a:ext uri="{9D8B030D-6E8A-4147-A177-3AD203B41FA5}">
                      <a16:colId xmlns:a16="http://schemas.microsoft.com/office/drawing/2014/main" val="1302437014"/>
                    </a:ext>
                  </a:extLst>
                </a:gridCol>
                <a:gridCol w="3257275">
                  <a:extLst>
                    <a:ext uri="{9D8B030D-6E8A-4147-A177-3AD203B41FA5}">
                      <a16:colId xmlns:a16="http://schemas.microsoft.com/office/drawing/2014/main" val="591594216"/>
                    </a:ext>
                  </a:extLst>
                </a:gridCol>
              </a:tblGrid>
              <a:tr h="1007510">
                <a:tc>
                  <a:txBody>
                    <a:bodyPr/>
                    <a:lstStyle/>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tc>
                  <a:txBody>
                    <a:bodyPr/>
                    <a:lstStyle/>
                    <a:p>
                      <a:pPr>
                        <a:lnSpc>
                          <a:spcPct val="150000"/>
                        </a:lnSpc>
                        <a:spcBef>
                          <a:spcPts val="1200"/>
                        </a:spcBef>
                        <a:spcAft>
                          <a:spcPts val="600"/>
                        </a:spcAft>
                      </a:pPr>
                      <a:r>
                        <a:rPr lang="en-AU" sz="1800" b="1" dirty="0">
                          <a:effectLst/>
                        </a:rPr>
                        <a:t>Has the allergy</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tc>
                  <a:txBody>
                    <a:bodyPr/>
                    <a:lstStyle/>
                    <a:p>
                      <a:pPr>
                        <a:lnSpc>
                          <a:spcPct val="150000"/>
                        </a:lnSpc>
                        <a:spcBef>
                          <a:spcPts val="1200"/>
                        </a:spcBef>
                        <a:spcAft>
                          <a:spcPts val="600"/>
                        </a:spcAft>
                      </a:pPr>
                      <a:r>
                        <a:rPr lang="en-AU" sz="1800" b="1" dirty="0">
                          <a:effectLst/>
                        </a:rPr>
                        <a:t>Does not have the allergy</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extLst>
                  <a:ext uri="{0D108BD9-81ED-4DB2-BD59-A6C34878D82A}">
                    <a16:rowId xmlns:a16="http://schemas.microsoft.com/office/drawing/2014/main" val="2884432620"/>
                  </a:ext>
                </a:extLst>
              </a:tr>
              <a:tr h="1007510">
                <a:tc>
                  <a:txBody>
                    <a:bodyPr/>
                    <a:lstStyle/>
                    <a:p>
                      <a:pPr>
                        <a:lnSpc>
                          <a:spcPct val="150000"/>
                        </a:lnSpc>
                        <a:spcBef>
                          <a:spcPts val="1200"/>
                        </a:spcBef>
                        <a:spcAft>
                          <a:spcPts val="600"/>
                        </a:spcAft>
                      </a:pPr>
                      <a:r>
                        <a:rPr lang="en-AU" sz="1800" b="1" dirty="0">
                          <a:effectLst/>
                        </a:rPr>
                        <a:t>Positive test</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tc>
                  <a:txBody>
                    <a:bodyPr/>
                    <a:lstStyle/>
                    <a:p>
                      <a:pPr>
                        <a:lnSpc>
                          <a:spcPct val="150000"/>
                        </a:lnSpc>
                        <a:spcBef>
                          <a:spcPts val="1200"/>
                        </a:spcBef>
                        <a:spcAft>
                          <a:spcPts val="600"/>
                        </a:spcAft>
                      </a:pPr>
                      <a:r>
                        <a:rPr lang="en-AU" sz="1800" dirty="0">
                          <a:effectLst/>
                        </a:rPr>
                        <a:t>True positive (TP)</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tc>
                  <a:txBody>
                    <a:bodyPr/>
                    <a:lstStyle/>
                    <a:p>
                      <a:pPr>
                        <a:lnSpc>
                          <a:spcPct val="150000"/>
                        </a:lnSpc>
                        <a:spcBef>
                          <a:spcPts val="1200"/>
                        </a:spcBef>
                        <a:spcAft>
                          <a:spcPts val="600"/>
                        </a:spcAft>
                      </a:pPr>
                      <a:r>
                        <a:rPr lang="en-AU" sz="1800" dirty="0">
                          <a:effectLst/>
                        </a:rPr>
                        <a:t>False positive (FP)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extLst>
                  <a:ext uri="{0D108BD9-81ED-4DB2-BD59-A6C34878D82A}">
                    <a16:rowId xmlns:a16="http://schemas.microsoft.com/office/drawing/2014/main" val="381929416"/>
                  </a:ext>
                </a:extLst>
              </a:tr>
              <a:tr h="1007510">
                <a:tc>
                  <a:txBody>
                    <a:bodyPr/>
                    <a:lstStyle/>
                    <a:p>
                      <a:pPr>
                        <a:lnSpc>
                          <a:spcPct val="150000"/>
                        </a:lnSpc>
                        <a:spcBef>
                          <a:spcPts val="1200"/>
                        </a:spcBef>
                        <a:spcAft>
                          <a:spcPts val="600"/>
                        </a:spcAft>
                      </a:pPr>
                      <a:r>
                        <a:rPr lang="en-AU" sz="1800" b="1" dirty="0">
                          <a:effectLst/>
                        </a:rPr>
                        <a:t>Not positive (negative) test</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tc>
                  <a:txBody>
                    <a:bodyPr/>
                    <a:lstStyle/>
                    <a:p>
                      <a:pPr>
                        <a:lnSpc>
                          <a:spcPct val="150000"/>
                        </a:lnSpc>
                        <a:spcBef>
                          <a:spcPts val="1200"/>
                        </a:spcBef>
                        <a:spcAft>
                          <a:spcPts val="600"/>
                        </a:spcAft>
                      </a:pPr>
                      <a:r>
                        <a:rPr lang="en-AU" sz="1800" dirty="0">
                          <a:effectLst/>
                        </a:rPr>
                        <a:t>False negative (FN)</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tc>
                  <a:txBody>
                    <a:bodyPr/>
                    <a:lstStyle/>
                    <a:p>
                      <a:pPr>
                        <a:lnSpc>
                          <a:spcPct val="150000"/>
                        </a:lnSpc>
                        <a:spcBef>
                          <a:spcPts val="1200"/>
                        </a:spcBef>
                        <a:spcAft>
                          <a:spcPts val="600"/>
                        </a:spcAft>
                      </a:pPr>
                      <a:r>
                        <a:rPr lang="en-AU" sz="1800" dirty="0">
                          <a:effectLst/>
                        </a:rPr>
                        <a:t>True negative (TN)</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288000" marR="68400" marT="0" marB="0" anchor="ctr"/>
                </a:tc>
                <a:extLst>
                  <a:ext uri="{0D108BD9-81ED-4DB2-BD59-A6C34878D82A}">
                    <a16:rowId xmlns:a16="http://schemas.microsoft.com/office/drawing/2014/main" val="3335061340"/>
                  </a:ext>
                </a:extLst>
              </a:tr>
            </a:tbl>
          </a:graphicData>
        </a:graphic>
      </p:graphicFrame>
      <p:sp>
        <p:nvSpPr>
          <p:cNvPr id="3" name="Slide Number Placeholder 2">
            <a:extLst>
              <a:ext uri="{FF2B5EF4-FFF2-40B4-BE49-F238E27FC236}">
                <a16:creationId xmlns:a16="http://schemas.microsoft.com/office/drawing/2014/main" id="{718C30C8-625B-5A2A-6660-B98260610F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8262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3DFF-F19B-7A6B-7C68-87E50D854B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0BD456-287A-63F4-2AE6-9520189C562D}"/>
              </a:ext>
            </a:extLst>
          </p:cNvPr>
          <p:cNvSpPr>
            <a:spLocks noGrp="1"/>
          </p:cNvSpPr>
          <p:nvPr>
            <p:ph type="title"/>
          </p:nvPr>
        </p:nvSpPr>
        <p:spPr/>
        <p:txBody>
          <a:bodyPr/>
          <a:lstStyle/>
          <a:p>
            <a:r>
              <a:rPr lang="en-AU" dirty="0">
                <a:latin typeface="+mj-lt"/>
              </a:rPr>
              <a:t>Allergy test data</a:t>
            </a:r>
          </a:p>
        </p:txBody>
      </p:sp>
      <p:sp>
        <p:nvSpPr>
          <p:cNvPr id="13" name="Text Placeholder 12">
            <a:extLst>
              <a:ext uri="{FF2B5EF4-FFF2-40B4-BE49-F238E27FC236}">
                <a16:creationId xmlns:a16="http://schemas.microsoft.com/office/drawing/2014/main" id="{57E85C55-EC6C-C9B9-AED9-F17494B1EABB}"/>
              </a:ext>
            </a:extLst>
          </p:cNvPr>
          <p:cNvSpPr>
            <a:spLocks noGrp="1"/>
          </p:cNvSpPr>
          <p:nvPr>
            <p:ph type="body" sz="quarter" idx="18"/>
          </p:nvPr>
        </p:nvSpPr>
        <p:spPr>
          <a:xfrm>
            <a:off x="360000" y="982520"/>
            <a:ext cx="11483998" cy="356423"/>
          </a:xfrm>
        </p:spPr>
        <p:txBody>
          <a:bodyPr/>
          <a:lstStyle/>
          <a:p>
            <a:r>
              <a:rPr lang="en-AU" dirty="0">
                <a:latin typeface="+mj-lt"/>
              </a:rPr>
              <a:t>What do you notice and wonder?</a:t>
            </a:r>
          </a:p>
        </p:txBody>
      </p:sp>
      <p:graphicFrame>
        <p:nvGraphicFramePr>
          <p:cNvPr id="2" name="Table 1">
            <a:extLst>
              <a:ext uri="{FF2B5EF4-FFF2-40B4-BE49-F238E27FC236}">
                <a16:creationId xmlns:a16="http://schemas.microsoft.com/office/drawing/2014/main" id="{A9E7CF4A-98F8-76A1-F3B7-1EB169657B66}"/>
              </a:ext>
            </a:extLst>
          </p:cNvPr>
          <p:cNvGraphicFramePr>
            <a:graphicFrameLocks noGrp="1"/>
          </p:cNvGraphicFramePr>
          <p:nvPr>
            <p:extLst>
              <p:ext uri="{D42A27DB-BD31-4B8C-83A1-F6EECF244321}">
                <p14:modId xmlns:p14="http://schemas.microsoft.com/office/powerpoint/2010/main" val="2461811222"/>
              </p:ext>
            </p:extLst>
          </p:nvPr>
        </p:nvGraphicFramePr>
        <p:xfrm>
          <a:off x="780256" y="2306034"/>
          <a:ext cx="10631488" cy="3191860"/>
        </p:xfrm>
        <a:graphic>
          <a:graphicData uri="http://schemas.openxmlformats.org/drawingml/2006/table">
            <a:tbl>
              <a:tblPr firstRow="1" firstCol="1" bandRow="1">
                <a:tableStyleId>{5940675A-B579-460E-94D1-54222C63F5DA}</a:tableStyleId>
              </a:tblPr>
              <a:tblGrid>
                <a:gridCol w="3080626">
                  <a:extLst>
                    <a:ext uri="{9D8B030D-6E8A-4147-A177-3AD203B41FA5}">
                      <a16:colId xmlns:a16="http://schemas.microsoft.com/office/drawing/2014/main" val="1685398358"/>
                    </a:ext>
                  </a:extLst>
                </a:gridCol>
                <a:gridCol w="2788706">
                  <a:extLst>
                    <a:ext uri="{9D8B030D-6E8A-4147-A177-3AD203B41FA5}">
                      <a16:colId xmlns:a16="http://schemas.microsoft.com/office/drawing/2014/main" val="4007967169"/>
                    </a:ext>
                  </a:extLst>
                </a:gridCol>
                <a:gridCol w="2381078">
                  <a:extLst>
                    <a:ext uri="{9D8B030D-6E8A-4147-A177-3AD203B41FA5}">
                      <a16:colId xmlns:a16="http://schemas.microsoft.com/office/drawing/2014/main" val="412014948"/>
                    </a:ext>
                  </a:extLst>
                </a:gridCol>
                <a:gridCol w="2381078">
                  <a:extLst>
                    <a:ext uri="{9D8B030D-6E8A-4147-A177-3AD203B41FA5}">
                      <a16:colId xmlns:a16="http://schemas.microsoft.com/office/drawing/2014/main" val="3326915903"/>
                    </a:ext>
                  </a:extLst>
                </a:gridCol>
              </a:tblGrid>
              <a:tr h="797965">
                <a:tc>
                  <a:txBody>
                    <a:bodyPr/>
                    <a:lstStyle/>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Not allergic (A’)</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b="1" dirty="0">
                          <a:effectLst/>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1921984806"/>
                  </a:ext>
                </a:extLst>
              </a:tr>
              <a:tr h="797965">
                <a:tc>
                  <a:txBody>
                    <a:bodyPr/>
                    <a:lstStyle/>
                    <a:p>
                      <a:pPr>
                        <a:lnSpc>
                          <a:spcPct val="150000"/>
                        </a:lnSpc>
                        <a:spcBef>
                          <a:spcPts val="1200"/>
                        </a:spcBef>
                        <a:spcAft>
                          <a:spcPts val="600"/>
                        </a:spcAft>
                      </a:pPr>
                      <a:r>
                        <a:rPr lang="en-AU" sz="1800" b="1" dirty="0">
                          <a:effectLst/>
                        </a:rPr>
                        <a:t>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18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50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68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2152364813"/>
                  </a:ext>
                </a:extLst>
              </a:tr>
              <a:tr h="797965">
                <a:tc>
                  <a:txBody>
                    <a:bodyPr/>
                    <a:lstStyle/>
                    <a:p>
                      <a:pPr>
                        <a:lnSpc>
                          <a:spcPct val="150000"/>
                        </a:lnSpc>
                        <a:spcBef>
                          <a:spcPts val="1200"/>
                        </a:spcBef>
                        <a:spcAft>
                          <a:spcPts val="600"/>
                        </a:spcAft>
                      </a:pPr>
                      <a:r>
                        <a:rPr lang="en-AU" sz="1800" b="1" dirty="0">
                          <a:effectLst/>
                        </a:rPr>
                        <a:t>Not positive test (B’)</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930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932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1181688868"/>
                  </a:ext>
                </a:extLst>
              </a:tr>
              <a:tr h="797965">
                <a:tc>
                  <a:txBody>
                    <a:bodyPr/>
                    <a:lstStyle/>
                    <a:p>
                      <a:pPr>
                        <a:lnSpc>
                          <a:spcPct val="150000"/>
                        </a:lnSpc>
                        <a:spcBef>
                          <a:spcPts val="1200"/>
                        </a:spcBef>
                        <a:spcAft>
                          <a:spcPts val="600"/>
                        </a:spcAft>
                      </a:pPr>
                      <a:r>
                        <a:rPr lang="en-AU" sz="1800" b="1" dirty="0">
                          <a:effectLst/>
                        </a:rPr>
                        <a:t>Totals: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20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980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tc>
                  <a:txBody>
                    <a:bodyPr/>
                    <a:lstStyle/>
                    <a:p>
                      <a:pPr>
                        <a:lnSpc>
                          <a:spcPct val="150000"/>
                        </a:lnSpc>
                        <a:spcBef>
                          <a:spcPts val="1200"/>
                        </a:spcBef>
                        <a:spcAft>
                          <a:spcPts val="600"/>
                        </a:spcAft>
                      </a:pPr>
                      <a:r>
                        <a:rPr lang="en-AU" sz="1800" dirty="0">
                          <a:effectLst/>
                        </a:rPr>
                        <a:t>1000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360000" marR="68580" marT="0" marB="0" anchor="ctr"/>
                </a:tc>
                <a:extLst>
                  <a:ext uri="{0D108BD9-81ED-4DB2-BD59-A6C34878D82A}">
                    <a16:rowId xmlns:a16="http://schemas.microsoft.com/office/drawing/2014/main" val="3690350055"/>
                  </a:ext>
                </a:extLst>
              </a:tr>
            </a:tbl>
          </a:graphicData>
        </a:graphic>
      </p:graphicFrame>
      <p:sp>
        <p:nvSpPr>
          <p:cNvPr id="3" name="Slide Number Placeholder 2">
            <a:extLst>
              <a:ext uri="{FF2B5EF4-FFF2-40B4-BE49-F238E27FC236}">
                <a16:creationId xmlns:a16="http://schemas.microsoft.com/office/drawing/2014/main" id="{0104F3EB-75FA-570A-BAAB-D2B61A2E8D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56599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2.xml><?xml version="1.0" encoding="utf-8"?>
<ds:datastoreItem xmlns:ds="http://schemas.openxmlformats.org/officeDocument/2006/customXml" ds:itemID="{6EB377FF-CCC3-4BAC-814F-7341ECF58AF3}">
  <ds:schemaRefs>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98740c54-966f-451d-a76c-e38eb7fddd55"/>
    <ds:schemaRef ds:uri="http://purl.org/dc/dcmitype/"/>
    <ds:schemaRef ds:uri="http://schemas.microsoft.com/office/infopath/2007/PartnerControls"/>
    <ds:schemaRef ds:uri="094ce8ca-8c20-4eb0-bb23-b47a1c76b753"/>
    <ds:schemaRef ds:uri="http://schemas.microsoft.com/office/2006/metadata/properties"/>
  </ds:schemaRefs>
</ds:datastoreItem>
</file>

<file path=customXml/itemProps3.xml><?xml version="1.0" encoding="utf-8"?>
<ds:datastoreItem xmlns:ds="http://schemas.openxmlformats.org/officeDocument/2006/customXml" ds:itemID="{BB0CF14F-581D-47AE-9C02-FB9F3B86F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75</TotalTime>
  <Words>2381</Words>
  <Application>Microsoft Office PowerPoint</Application>
  <PresentationFormat>Widescreen</PresentationFormat>
  <Paragraphs>419</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Times New Roman</vt:lpstr>
      <vt:lpstr>Montserrat</vt:lpstr>
      <vt:lpstr>Arial</vt:lpstr>
      <vt:lpstr>Cambria Math</vt:lpstr>
      <vt:lpstr>Symbol</vt:lpstr>
      <vt:lpstr>Public Sans</vt:lpstr>
      <vt:lpstr>NSWG Corporate</vt:lpstr>
      <vt:lpstr>Conditional probability</vt:lpstr>
      <vt:lpstr>Learning intentions and success criteria</vt:lpstr>
      <vt:lpstr>Activating prior knowledge</vt:lpstr>
      <vt:lpstr>Getting to school (1)</vt:lpstr>
      <vt:lpstr>Getting to school (2)</vt:lpstr>
      <vt:lpstr>Connecting learning</vt:lpstr>
      <vt:lpstr>Scenario (1)</vt:lpstr>
      <vt:lpstr>Allergy test</vt:lpstr>
      <vt:lpstr>Allergy test data</vt:lpstr>
      <vt:lpstr>Venn diagram</vt:lpstr>
      <vt:lpstr>Restricting the sample space and event space (1)</vt:lpstr>
      <vt:lpstr>Restricting the sample space and event space (2)</vt:lpstr>
      <vt:lpstr>Releasing responsibility</vt:lpstr>
      <vt:lpstr>Definition and notation (1)</vt:lpstr>
      <vt:lpstr>Definition and notation (2)</vt:lpstr>
      <vt:lpstr>Calculating conditional probability (1)</vt:lpstr>
      <vt:lpstr>Calculating conditional probability (2)</vt:lpstr>
      <vt:lpstr>Definition and notation (3)</vt:lpstr>
      <vt:lpstr>Definition and notation (4)</vt:lpstr>
      <vt:lpstr>Calculating conditional probability (3)</vt:lpstr>
      <vt:lpstr>Calculating conditional probability (4)</vt:lpstr>
      <vt:lpstr>Calculating conditional probability (5)</vt:lpstr>
      <vt:lpstr>Calculating conditional probability (6)</vt:lpstr>
      <vt:lpstr>Scenario (2)</vt:lpstr>
      <vt:lpstr>Independent practice</vt:lpstr>
      <vt:lpstr>Diagnostic testing accuracy (1)</vt:lpstr>
      <vt:lpstr>Diagnostic testing accuracy (2)</vt:lpstr>
      <vt:lpstr>Using sensitivity and specificity (1)</vt:lpstr>
      <vt:lpstr>Using sensitivity and specificity (2)</vt:lpstr>
      <vt:lpstr>Using sensitivity and specificity (3)</vt:lpstr>
      <vt:lpstr>Using sensitivity and specificity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7 – Conditional probability – slide deck</dc:title>
  <dc:subject>Maths</dc:subject>
  <dc:creator>NSW Department of Education</dc:creator>
  <cp:keywords/>
  <dc:description/>
  <dcterms:created xsi:type="dcterms:W3CDTF">2025-05-21T05:38:01Z</dcterms:created>
  <dcterms:modified xsi:type="dcterms:W3CDTF">2025-06-02T01:50:50Z</dcterms:modified>
  <cp:category>Stage 6 advanced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