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505" r:id="rId5"/>
    <p:sldId id="26383" r:id="rId6"/>
    <p:sldId id="26506" r:id="rId7"/>
    <p:sldId id="26525" r:id="rId8"/>
    <p:sldId id="26508" r:id="rId9"/>
    <p:sldId id="26529" r:id="rId10"/>
    <p:sldId id="26531" r:id="rId11"/>
    <p:sldId id="26532" r:id="rId12"/>
    <p:sldId id="26537" r:id="rId13"/>
    <p:sldId id="26538" r:id="rId14"/>
    <p:sldId id="360"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9CBAA06-EF61-805C-841A-157F13AEA847}" name="Dana Tiller" initials="DT" userId="S::dana.tiller@det.nsw.edu.au::1ed5fb14-ee7d-4b13-811c-94e1e7838352"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C461638E-F1F5-7186-9758-0B4A52497F93}" name="Meagan Rodda" initials="MR" userId="S::Meagan.Rodda@det.nsw.edu.au::efecb8de-290d-42b5-96ee-00df0648c086" providerId="AD"/>
  <p188:author id="{D1175192-128D-E06C-A37E-205985F96382}" name="Simone Richardson" initials="SR" userId="S::SIMONE.RICHARDSON@det.nsw.edu.au::5ea19d5d-60ad-42e8-b065-e7076d6b0cc3" providerId="AD"/>
  <p188:author id="{9FB45798-29E0-703F-EEB5-D22FC61BC828}" name="Simone Richardson" initials="SR" userId="S::simone.richardson@det.nsw.edu.au::5ea19d5d-60ad-42e8-b065-e7076d6b0cc3"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A06A7-C262-4F50-9B0B-779190A5BFB1}" v="1" dt="2026-06-17T00:21:31.18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5FF9-B2E4-49FA-0BF4-6FDB96BB7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6375C-7E04-F38A-F7CA-12215F1C7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9D094-DD01-6A65-78B1-6A3D58419B4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9F25BB5-7522-698D-8E43-FEB0ACF15F37}"/>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6312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74F2-33AD-1BA3-55E4-F416BAFC8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E6A98-1BE7-800A-BC75-069310524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245BD-AF0A-E1C9-0BC4-0A04E830A26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302D873-680A-20EB-BF91-2190E3C2DDC9}"/>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55531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4C760-A0E0-0067-27F8-9C507700C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3B310-91F4-29A3-2F02-C517A3E12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58A40-3DDC-5A0C-B9CA-0520F3B1803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8506452-D322-2096-223E-986A134CD438}"/>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56821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68976-4DAB-94D9-91CF-65896FD57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C988E-9329-957D-1A74-1ED72F741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DF248-2C16-C8E8-B284-DF4DF328AC4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F7B91F9-FB1F-FC8D-D3D2-80BC565719B4}"/>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02640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326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Differentiating exponential functions with base </a:t>
                </a:r>
                <a14:m>
                  <m:oMath xmlns:m="http://schemas.openxmlformats.org/officeDocument/2006/math">
                    <m:r>
                      <a:rPr lang="en-AU" b="0" i="1" smtClean="0">
                        <a:effectLst/>
                        <a:latin typeface="Cambria Math" panose="02040503050406030204" pitchFamily="18" charset="0"/>
                        <a:ea typeface="Times New Roman" panose="02020603050405020304" pitchFamily="18" charset="0"/>
                      </a:rPr>
                      <m:t>𝑎</m:t>
                    </m:r>
                  </m:oMath>
                </a14:m>
                <a:endParaRPr lang="en-AU" dirty="0">
                  <a:latin typeface="+mj-lt"/>
                </a:endParaRPr>
              </a:p>
            </p:txBody>
          </p:sp>
        </mc:Choice>
        <mc:Fallback xmlns="">
          <p:sp>
            <p:nvSpPr>
              <p:cNvPr id="3" name="Title 2">
                <a:extLst>
                  <a:ext uri="{FF2B5EF4-FFF2-40B4-BE49-F238E27FC236}">
                    <a16:creationId xmlns:a16="http://schemas.microsoft.com/office/drawing/2014/main" id="{2EF38185-B00A-9878-8E80-7D55E5647711}"/>
                  </a:ext>
                </a:extLst>
              </p:cNvPr>
              <p:cNvSpPr>
                <a:spLocks noGrp="1" noRot="1" noChangeAspect="1" noMove="1" noResize="1" noEditPoints="1" noAdjustHandles="1" noChangeArrowheads="1" noChangeShapeType="1" noTextEdit="1"/>
              </p:cNvSpPr>
              <p:nvPr>
                <p:ph type="ctrTitle"/>
              </p:nvPr>
            </p:nvSpPr>
            <p:spPr>
              <a:blipFill>
                <a:blip r:embed="rId3"/>
                <a:stretch>
                  <a:fillRect l="-5945" t="-17417" r="-292" b="-18018"/>
                </a:stretch>
              </a:blipFill>
            </p:spPr>
            <p:txBody>
              <a:bodyPr/>
              <a:lstStyle/>
              <a:p>
                <a:r>
                  <a:rPr lang="en-AU">
                    <a:noFill/>
                  </a:rPr>
                  <a:t> </a:t>
                </a:r>
              </a:p>
            </p:txBody>
          </p:sp>
        </mc:Fallback>
      </mc:AlternateContent>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Further differentiation, modelling and graphing</a:t>
            </a:r>
          </a:p>
        </p:txBody>
      </p:sp>
      <p:pic>
        <p:nvPicPr>
          <p:cNvPr id="5" name="Picture Placeholder 4" descr="photo of student writing on whiteboard">
            <a:extLst>
              <a:ext uri="{FF2B5EF4-FFF2-40B4-BE49-F238E27FC236}">
                <a16:creationId xmlns:a16="http://schemas.microsoft.com/office/drawing/2014/main" id="{44CFF12D-A746-BAF9-7E58-4E40EC98020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5373" r="25373"/>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10510-2A19-DDF3-6126-51C04B3011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6272D3-3FF7-C9BE-52B0-E2E45502A87A}"/>
              </a:ext>
            </a:extLst>
          </p:cNvPr>
          <p:cNvSpPr>
            <a:spLocks noGrp="1"/>
          </p:cNvSpPr>
          <p:nvPr>
            <p:ph type="title"/>
          </p:nvPr>
        </p:nvSpPr>
        <p:spPr>
          <a:xfrm>
            <a:off x="354000" y="319128"/>
            <a:ext cx="11484000" cy="545601"/>
          </a:xfrm>
        </p:spPr>
        <p:txBody>
          <a:bodyPr/>
          <a:lstStyle/>
          <a:p>
            <a:r>
              <a:rPr lang="en-AU" dirty="0"/>
              <a:t>Finding the derivative (4)</a:t>
            </a:r>
            <a:endParaRPr lang="en-AU" dirty="0">
              <a:latin typeface="+mj-lt"/>
            </a:endParaRPr>
          </a:p>
        </p:txBody>
      </p:sp>
      <p:sp>
        <p:nvSpPr>
          <p:cNvPr id="13" name="Text Placeholder 12">
            <a:extLst>
              <a:ext uri="{FF2B5EF4-FFF2-40B4-BE49-F238E27FC236}">
                <a16:creationId xmlns:a16="http://schemas.microsoft.com/office/drawing/2014/main" id="{D8A2A626-422E-0937-6F33-B50C6BB20188}"/>
              </a:ext>
            </a:extLst>
          </p:cNvPr>
          <p:cNvSpPr>
            <a:spLocks noGrp="1"/>
          </p:cNvSpPr>
          <p:nvPr>
            <p:ph type="body" sz="quarter" idx="18"/>
          </p:nvPr>
        </p:nvSpPr>
        <p:spPr>
          <a:xfrm>
            <a:off x="360000" y="982520"/>
            <a:ext cx="11483998" cy="356423"/>
          </a:xfrm>
        </p:spPr>
        <p:txBody>
          <a:bodyPr/>
          <a:lstStyle/>
          <a:p>
            <a:r>
              <a:rPr lang="en-AU"/>
              <a:t>Your turn – Question 2</a:t>
            </a:r>
          </a:p>
        </p:txBody>
      </p:sp>
      <p:sp>
        <p:nvSpPr>
          <p:cNvPr id="3" name="Slide Number Placeholder 2">
            <a:extLst>
              <a:ext uri="{FF2B5EF4-FFF2-40B4-BE49-F238E27FC236}">
                <a16:creationId xmlns:a16="http://schemas.microsoft.com/office/drawing/2014/main" id="{248B2385-C6CF-6767-8EFC-83CDD9608D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4130FB13-8907-147A-7F52-6CB9DAB78316}"/>
                  </a:ext>
                </a:extLst>
              </p:cNvPr>
              <p:cNvSpPr>
                <a:spLocks noGrp="1"/>
              </p:cNvSpPr>
              <p:nvPr>
                <p:ph type="body" sz="quarter" idx="17"/>
              </p:nvPr>
            </p:nvSpPr>
            <p:spPr>
              <a:xfrm>
                <a:off x="360000" y="1567086"/>
                <a:ext cx="5238695" cy="1013197"/>
              </a:xfrm>
            </p:spPr>
            <p:txBody>
              <a:bodyPr/>
              <a:lstStyle/>
              <a:p>
                <a:r>
                  <a:rPr lang="en-AU" sz="2400" dirty="0">
                    <a:latin typeface="+mn-lt"/>
                  </a:rPr>
                  <a:t>Find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oMath>
                </a14:m>
                <a:r>
                  <a:rPr lang="en-AU" sz="2400" dirty="0">
                    <a:latin typeface="+mn-lt"/>
                  </a:rPr>
                  <a:t> 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3</m:t>
                        </m:r>
                      </m:e>
                      <m:sup>
                        <m:r>
                          <a:rPr lang="en-AU" sz="2400" b="0" i="1" smtClean="0">
                            <a:latin typeface="Cambria Math" panose="02040503050406030204" pitchFamily="18" charset="0"/>
                          </a:rPr>
                          <m:t>𝑥</m:t>
                        </m:r>
                      </m:sup>
                    </m:sSup>
                    <m:r>
                      <a:rPr lang="en-AU" sz="2400" b="0" i="1" smtClean="0">
                        <a:latin typeface="Cambria Math" panose="02040503050406030204" pitchFamily="18" charset="0"/>
                      </a:rPr>
                      <m:t>+4</m:t>
                    </m:r>
                    <m:r>
                      <a:rPr lang="en-AU" sz="2400" b="0" i="1" smtClean="0">
                        <a:latin typeface="Cambria Math" panose="02040503050406030204" pitchFamily="18" charset="0"/>
                      </a:rPr>
                      <m:t>𝑥</m:t>
                    </m:r>
                  </m:oMath>
                </a14:m>
                <a:endParaRPr lang="en-AU" sz="2400" b="0" dirty="0">
                  <a:latin typeface="+mn-lt"/>
                </a:endParaRPr>
              </a:p>
              <a:p>
                <a:r>
                  <a:rPr lang="en-AU" sz="2400" dirty="0">
                    <a:latin typeface="+mn-lt"/>
                  </a:rPr>
                  <a:t>From the reference sheet:</a:t>
                </a:r>
                <a:endParaRPr lang="en-AU" sz="2400" b="0" dirty="0">
                  <a:latin typeface="+mn-lt"/>
                </a:endParaRPr>
              </a:p>
              <a:p>
                <a:endParaRPr lang="en-AU" dirty="0">
                  <a:latin typeface="+mn-lt"/>
                </a:endParaRPr>
              </a:p>
            </p:txBody>
          </p:sp>
        </mc:Choice>
        <mc:Fallback xmlns="">
          <p:sp>
            <p:nvSpPr>
              <p:cNvPr id="8" name="Text Placeholder 11">
                <a:extLst>
                  <a:ext uri="{FF2B5EF4-FFF2-40B4-BE49-F238E27FC236}">
                    <a16:creationId xmlns:a16="http://schemas.microsoft.com/office/drawing/2014/main" id="{4130FB13-8907-147A-7F52-6CB9DAB78316}"/>
                  </a:ext>
                </a:extLst>
              </p:cNvPr>
              <p:cNvSpPr>
                <a:spLocks noGrp="1" noRot="1" noChangeAspect="1" noMove="1" noResize="1" noEditPoints="1" noAdjustHandles="1" noChangeArrowheads="1" noChangeShapeType="1" noTextEdit="1"/>
              </p:cNvSpPr>
              <p:nvPr>
                <p:ph type="body" sz="quarter" idx="17"/>
              </p:nvPr>
            </p:nvSpPr>
            <p:spPr>
              <a:xfrm>
                <a:off x="360000" y="1567086"/>
                <a:ext cx="5238695" cy="1013197"/>
              </a:xfrm>
              <a:blipFill>
                <a:blip r:embed="rId3"/>
                <a:stretch>
                  <a:fillRect l="-3492" b="-596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C0AEF60B-2105-8D58-128C-A5DA168245CD}"/>
                  </a:ext>
                </a:extLst>
              </p:cNvPr>
              <p:cNvSpPr txBox="1">
                <a:spLocks/>
              </p:cNvSpPr>
              <p:nvPr/>
            </p:nvSpPr>
            <p:spPr>
              <a:xfrm>
                <a:off x="360000" y="4447732"/>
                <a:ext cx="3237201" cy="142774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m:rPr>
                          <m:aln/>
                        </m:rPr>
                        <a:rPr lang="en-AU" sz="2400" i="1">
                          <a:latin typeface="Cambria Math" panose="02040503050406030204" pitchFamily="18" charset="0"/>
                        </a:rPr>
                        <m:t>=</m:t>
                      </m:r>
                      <m:d>
                        <m:dPr>
                          <m:ctrlPr>
                            <a:rPr lang="en-AU" sz="2400" b="0" i="1" smtClean="0">
                              <a:latin typeface="Cambria Math" panose="02040503050406030204" pitchFamily="18" charset="0"/>
                            </a:rPr>
                          </m:ctrlPr>
                        </m:dPr>
                        <m:e>
                          <m:func>
                            <m:funcPr>
                              <m:ctrlPr>
                                <a:rPr lang="en-AU" sz="2400" b="0" i="1" smtClean="0">
                                  <a:latin typeface="Cambria Math" panose="02040503050406030204" pitchFamily="18" charset="0"/>
                                </a:rPr>
                              </m:ctrlPr>
                            </m:funcPr>
                            <m:fName>
                              <m:r>
                                <m:rPr>
                                  <m:sty m:val="p"/>
                                </m:rPr>
                                <a:rPr lang="en-AU" sz="2400" b="0" i="0" smtClean="0">
                                  <a:latin typeface="Cambria Math" panose="02040503050406030204" pitchFamily="18" charset="0"/>
                                </a:rPr>
                                <m:t>ln</m:t>
                              </m:r>
                            </m:fName>
                            <m:e>
                              <m:r>
                                <a:rPr lang="en-AU" sz="2400" b="0" i="1" smtClean="0">
                                  <a:latin typeface="Cambria Math" panose="02040503050406030204" pitchFamily="18" charset="0"/>
                                </a:rPr>
                                <m:t>3</m:t>
                              </m:r>
                            </m:e>
                          </m:func>
                        </m:e>
                      </m:d>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3</m:t>
                          </m:r>
                        </m:e>
                        <m:sup>
                          <m:r>
                            <a:rPr lang="en-AU" sz="2400" b="0" i="1" smtClean="0">
                              <a:latin typeface="Cambria Math" panose="02040503050406030204" pitchFamily="18" charset="0"/>
                              <a:ea typeface="Cambria Math" panose="02040503050406030204" pitchFamily="18" charset="0"/>
                            </a:rPr>
                            <m:t>𝑥</m:t>
                          </m:r>
                        </m:sup>
                      </m:sSup>
                      <m:r>
                        <a:rPr lang="en-AU" sz="2400" b="0" i="1" smtClean="0">
                          <a:latin typeface="Cambria Math" panose="02040503050406030204" pitchFamily="18" charset="0"/>
                          <a:ea typeface="Cambria Math" panose="02040503050406030204" pitchFamily="18" charset="0"/>
                        </a:rPr>
                        <m:t>+4</m:t>
                      </m:r>
                    </m:oMath>
                    <m:oMath xmlns:m="http://schemas.openxmlformats.org/officeDocument/2006/math">
                      <m:r>
                        <m:rPr>
                          <m:aln/>
                        </m:rP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3</m:t>
                          </m:r>
                        </m:e>
                        <m:sup>
                          <m:r>
                            <a:rPr lang="en-AU" sz="2400" b="0" i="1" smtClean="0">
                              <a:latin typeface="Cambria Math" panose="02040503050406030204" pitchFamily="18" charset="0"/>
                              <a:ea typeface="Cambria Math" panose="02040503050406030204" pitchFamily="18" charset="0"/>
                            </a:rPr>
                            <m:t>𝑥</m:t>
                          </m:r>
                        </m:sup>
                      </m:sSup>
                      <m:d>
                        <m:dPr>
                          <m:ctrlPr>
                            <a:rPr lang="en-AU" sz="2400" b="0" i="1" smtClean="0">
                              <a:latin typeface="Cambria Math" panose="02040503050406030204" pitchFamily="18" charset="0"/>
                              <a:ea typeface="Cambria Math" panose="02040503050406030204" pitchFamily="18" charset="0"/>
                            </a:rPr>
                          </m:ctrlPr>
                        </m:dPr>
                        <m:e>
                          <m:func>
                            <m:funcPr>
                              <m:ctrlPr>
                                <a:rPr lang="en-AU" sz="2400" b="0" i="1" smtClean="0">
                                  <a:latin typeface="Cambria Math" panose="02040503050406030204" pitchFamily="18" charset="0"/>
                                  <a:ea typeface="Cambria Math" panose="02040503050406030204" pitchFamily="18" charset="0"/>
                                </a:rPr>
                              </m:ctrlPr>
                            </m:funcPr>
                            <m:fName>
                              <m:r>
                                <m:rPr>
                                  <m:sty m:val="p"/>
                                </m:rPr>
                                <a:rPr lang="en-AU" sz="2400" b="0" i="0" smtClean="0">
                                  <a:latin typeface="Cambria Math" panose="02040503050406030204" pitchFamily="18" charset="0"/>
                                  <a:ea typeface="Cambria Math" panose="02040503050406030204" pitchFamily="18" charset="0"/>
                                </a:rPr>
                                <m:t>ln</m:t>
                              </m:r>
                            </m:fName>
                            <m:e>
                              <m:r>
                                <a:rPr lang="en-AU" sz="2400" b="0" i="1" smtClean="0">
                                  <a:latin typeface="Cambria Math" panose="02040503050406030204" pitchFamily="18" charset="0"/>
                                  <a:ea typeface="Cambria Math" panose="02040503050406030204" pitchFamily="18" charset="0"/>
                                </a:rPr>
                                <m:t>3</m:t>
                              </m:r>
                            </m:e>
                          </m:func>
                        </m:e>
                      </m:d>
                      <m:r>
                        <a:rPr lang="en-AU" sz="2400" b="0" i="1" smtClean="0">
                          <a:latin typeface="Cambria Math" panose="02040503050406030204" pitchFamily="18" charset="0"/>
                          <a:ea typeface="Cambria Math" panose="02040503050406030204" pitchFamily="18" charset="0"/>
                        </a:rPr>
                        <m:t>+4</m:t>
                      </m:r>
                    </m:oMath>
                  </m:oMathPara>
                </a14:m>
                <a:endParaRPr lang="en-AU" sz="2400" dirty="0">
                  <a:latin typeface="+mn-lt"/>
                </a:endParaRPr>
              </a:p>
            </p:txBody>
          </p:sp>
        </mc:Choice>
        <mc:Fallback xmlns="">
          <p:sp>
            <p:nvSpPr>
              <p:cNvPr id="9" name="Text Placeholder 11">
                <a:extLst>
                  <a:ext uri="{FF2B5EF4-FFF2-40B4-BE49-F238E27FC236}">
                    <a16:creationId xmlns:a16="http://schemas.microsoft.com/office/drawing/2014/main" id="{C0AEF60B-2105-8D58-128C-A5DA168245CD}"/>
                  </a:ext>
                </a:extLst>
              </p:cNvPr>
              <p:cNvSpPr txBox="1">
                <a:spLocks noRot="1" noChangeAspect="1" noMove="1" noResize="1" noEditPoints="1" noAdjustHandles="1" noChangeArrowheads="1" noChangeShapeType="1" noTextEdit="1"/>
              </p:cNvSpPr>
              <p:nvPr/>
            </p:nvSpPr>
            <p:spPr>
              <a:xfrm>
                <a:off x="360000" y="4447732"/>
                <a:ext cx="3237201" cy="1427748"/>
              </a:xfrm>
              <a:prstGeom prst="rect">
                <a:avLst/>
              </a:prstGeom>
              <a:blipFill>
                <a:blip r:embed="rId4"/>
                <a:stretch>
                  <a:fillRect b="-3931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A8CC45-837C-52C2-AAC5-5CF7F269E157}"/>
                  </a:ext>
                </a:extLst>
              </p:cNvPr>
              <p:cNvSpPr txBox="1"/>
              <p:nvPr/>
            </p:nvSpPr>
            <p:spPr>
              <a:xfrm>
                <a:off x="360000" y="3036569"/>
                <a:ext cx="4035537" cy="1160337"/>
              </a:xfrm>
              <a:prstGeom prst="rect">
                <a:avLst/>
              </a:prstGeom>
              <a:solidFill>
                <a:schemeClr val="bg1"/>
              </a:solid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           </m:t>
                      </m:r>
                      <m:f>
                        <m:fPr>
                          <m:ctrlPr>
                            <a:rPr lang="en-AU" i="1" dirty="0">
                              <a:latin typeface="Cambria Math" panose="02040503050406030204" pitchFamily="18" charset="0"/>
                            </a:rPr>
                          </m:ctrlPr>
                        </m:fPr>
                        <m:num>
                          <m:r>
                            <a:rPr lang="en-AU" i="1" dirty="0">
                              <a:latin typeface="Cambria Math" panose="02040503050406030204" pitchFamily="18" charset="0"/>
                            </a:rPr>
                            <m:t>𝑑𝑦</m:t>
                          </m:r>
                        </m:num>
                        <m:den>
                          <m:r>
                            <a:rPr lang="en-AU" i="1" dirty="0">
                              <a:latin typeface="Cambria Math" panose="02040503050406030204" pitchFamily="18" charset="0"/>
                            </a:rPr>
                            <m:t>𝑑𝑥</m:t>
                          </m:r>
                        </m:den>
                      </m:f>
                      <m:r>
                        <a:rPr lang="en-AU" i="1" dirty="0">
                          <a:latin typeface="Cambria Math" panose="02040503050406030204" pitchFamily="18" charset="0"/>
                        </a:rPr>
                        <m:t>=</m:t>
                      </m:r>
                      <m:d>
                        <m:dPr>
                          <m:ctrlPr>
                            <a:rPr lang="en-AU" b="0" i="1" dirty="0" smtClean="0">
                              <a:latin typeface="Cambria Math" panose="02040503050406030204" pitchFamily="18" charset="0"/>
                            </a:rPr>
                          </m:ctrlPr>
                        </m:dPr>
                        <m:e>
                          <m:func>
                            <m:funcPr>
                              <m:ctrlPr>
                                <a:rPr lang="en-AU" b="0" i="1" dirty="0" smtClean="0">
                                  <a:latin typeface="Cambria Math" panose="02040503050406030204" pitchFamily="18" charset="0"/>
                                </a:rPr>
                              </m:ctrlPr>
                            </m:funcPr>
                            <m:fName>
                              <m:r>
                                <m:rPr>
                                  <m:sty m:val="p"/>
                                </m:rPr>
                                <a:rPr lang="en-AU" b="0" i="0" dirty="0" smtClean="0">
                                  <a:latin typeface="Cambria Math" panose="02040503050406030204" pitchFamily="18" charset="0"/>
                                </a:rPr>
                                <m:t>ln</m:t>
                              </m:r>
                            </m:fName>
                            <m:e>
                              <m:r>
                                <a:rPr lang="en-AU" b="0" i="1" dirty="0" smtClean="0">
                                  <a:latin typeface="Cambria Math" panose="02040503050406030204" pitchFamily="18" charset="0"/>
                                </a:rPr>
                                <m:t>𝑎</m:t>
                              </m:r>
                            </m:e>
                          </m:func>
                        </m:e>
                      </m:d>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𝑎</m:t>
                          </m:r>
                        </m:e>
                        <m:sup>
                          <m:r>
                            <a:rPr lang="en-AU" b="0" i="1" dirty="0" smtClean="0">
                              <a:latin typeface="Cambria Math" panose="02040503050406030204" pitchFamily="18" charset="0"/>
                            </a:rPr>
                            <m:t>𝑥</m:t>
                          </m:r>
                        </m:sup>
                      </m:sSup>
                    </m:oMath>
                  </m:oMathPara>
                </a14:m>
                <a:endParaRPr lang="en-AU" i="1" dirty="0"/>
              </a:p>
              <a:p>
                <a:pPr algn="ctr">
                  <a:lnSpc>
                    <a:spcPct val="150000"/>
                  </a:lnSpc>
                </a:pPr>
                <a:endParaRPr lang="en-AU" sz="2800" i="1" dirty="0"/>
              </a:p>
              <a:p>
                <a:pPr algn="ctr">
                  <a:lnSpc>
                    <a:spcPct val="150000"/>
                  </a:lnSpc>
                </a:pPr>
                <a:endParaRPr lang="en-AU" sz="2800" i="1" dirty="0"/>
              </a:p>
            </p:txBody>
          </p:sp>
        </mc:Choice>
        <mc:Fallback xmlns="">
          <p:sp>
            <p:nvSpPr>
              <p:cNvPr id="10" name="TextBox 9">
                <a:extLst>
                  <a:ext uri="{FF2B5EF4-FFF2-40B4-BE49-F238E27FC236}">
                    <a16:creationId xmlns:a16="http://schemas.microsoft.com/office/drawing/2014/main" id="{C0A8CC45-837C-52C2-AAC5-5CF7F269E157}"/>
                  </a:ext>
                </a:extLst>
              </p:cNvPr>
              <p:cNvSpPr txBox="1">
                <a:spLocks noRot="1" noChangeAspect="1" noMove="1" noResize="1" noEditPoints="1" noAdjustHandles="1" noChangeArrowheads="1" noChangeShapeType="1" noTextEdit="1"/>
              </p:cNvSpPr>
              <p:nvPr/>
            </p:nvSpPr>
            <p:spPr>
              <a:xfrm>
                <a:off x="360000" y="3036569"/>
                <a:ext cx="4035537" cy="1160337"/>
              </a:xfrm>
              <a:prstGeom prst="rect">
                <a:avLst/>
              </a:prstGeom>
              <a:blipFill>
                <a:blip r:embed="rId5"/>
                <a:stretch>
                  <a:fillRect/>
                </a:stretch>
              </a:blipFill>
              <a:ln w="38100">
                <a:solidFill>
                  <a:schemeClr val="accent2"/>
                </a:solidFill>
              </a:ln>
            </p:spPr>
            <p:txBody>
              <a:bodyPr/>
              <a:lstStyle/>
              <a:p>
                <a:r>
                  <a:rPr lang="en-AU">
                    <a:noFill/>
                  </a:rPr>
                  <a:t> </a:t>
                </a:r>
              </a:p>
            </p:txBody>
          </p:sp>
        </mc:Fallback>
      </mc:AlternateContent>
    </p:spTree>
    <p:extLst>
      <p:ext uri="{BB962C8B-B14F-4D97-AF65-F5344CB8AC3E}">
        <p14:creationId xmlns:p14="http://schemas.microsoft.com/office/powerpoint/2010/main" val="355860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4496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buFont typeface="Arial" panose="020B0604020202020204" pitchFamily="34" charset="0"/>
                  <a:buChar char="•"/>
                </a:pPr>
                <a:r>
                  <a:rPr lang="en-AU" sz="2000" dirty="0"/>
                  <a:t>To be able to apply differentiation rules to functions involving exponentials with base </a:t>
                </a:r>
                <a14:m>
                  <m:oMath xmlns:m="http://schemas.openxmlformats.org/officeDocument/2006/math">
                    <m:r>
                      <a:rPr lang="en-AU" sz="2000" i="1">
                        <a:latin typeface="Cambria Math" panose="02040503050406030204" pitchFamily="18" charset="0"/>
                      </a:rPr>
                      <m:t>𝑎</m:t>
                    </m:r>
                  </m:oMath>
                </a14:m>
                <a:r>
                  <a:rPr lang="en-AU" sz="2000" dirty="0"/>
                  <a:t>. </a:t>
                </a:r>
              </a:p>
              <a:p>
                <a:pPr lvl="0"/>
                <a:endParaRPr lang="en-AU" sz="2000" dirty="0"/>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buFont typeface="Arial" panose="020B0604020202020204" pitchFamily="34" charset="0"/>
                  <a:buChar char="•"/>
                </a:pPr>
                <a:r>
                  <a:rPr lang="en-AU" sz="2000" dirty="0"/>
                  <a:t>I can prove and use the formula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m:t>
                        </m:r>
                      </m:num>
                      <m:den>
                        <m:r>
                          <a:rPr lang="en-AU" sz="2000" i="1">
                            <a:latin typeface="Cambria Math" panose="02040503050406030204" pitchFamily="18" charset="0"/>
                          </a:rPr>
                          <m:t>𝑑𝑥</m:t>
                        </m:r>
                      </m:den>
                    </m:f>
                    <m:d>
                      <m:dPr>
                        <m:ctrlPr>
                          <a:rPr lang="en-AU" sz="2000" i="1">
                            <a:latin typeface="Cambria Math" panose="02040503050406030204" pitchFamily="18" charset="0"/>
                          </a:rPr>
                        </m:ctrlPr>
                      </m:dPr>
                      <m:e>
                        <m:sSup>
                          <m:sSupPr>
                            <m:ctrlPr>
                              <a:rPr lang="en-AU" sz="2000" i="1">
                                <a:latin typeface="Cambria Math" panose="02040503050406030204" pitchFamily="18" charset="0"/>
                              </a:rPr>
                            </m:ctrlPr>
                          </m:sSupPr>
                          <m:e>
                            <m:r>
                              <a:rPr lang="en-AU" sz="2000" i="1">
                                <a:latin typeface="Cambria Math" panose="02040503050406030204" pitchFamily="18" charset="0"/>
                              </a:rPr>
                              <m:t>𝑎</m:t>
                            </m:r>
                          </m:e>
                          <m:sup>
                            <m:r>
                              <a:rPr lang="en-AU" sz="2000" i="1">
                                <a:latin typeface="Cambria Math" panose="02040503050406030204" pitchFamily="18" charset="0"/>
                              </a:rPr>
                              <m:t>𝑥</m:t>
                            </m:r>
                          </m:sup>
                        </m:sSup>
                      </m:e>
                    </m:d>
                    <m: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ln</m:t>
                        </m:r>
                      </m:fName>
                      <m:e>
                        <m:r>
                          <a:rPr lang="en-AU" sz="2000" i="1">
                            <a:latin typeface="Cambria Math" panose="02040503050406030204" pitchFamily="18" charset="0"/>
                          </a:rPr>
                          <m:t>𝑎</m:t>
                        </m:r>
                      </m:e>
                    </m:func>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𝑎</m:t>
                        </m:r>
                      </m:e>
                      <m:sup>
                        <m:r>
                          <a:rPr lang="en-AU" sz="2000" i="1">
                            <a:latin typeface="Cambria Math" panose="02040503050406030204" pitchFamily="18" charset="0"/>
                          </a:rPr>
                          <m:t>𝑥</m:t>
                        </m:r>
                      </m:sup>
                    </m:sSup>
                  </m:oMath>
                </a14:m>
                <a:r>
                  <a:rPr lang="en-US" sz="2000" dirty="0"/>
                  <a:t>.</a:t>
                </a:r>
                <a:endParaRPr lang="en-AU" sz="2000" dirty="0"/>
              </a:p>
              <a:p>
                <a:pPr marL="342900" lvl="0" indent="-342900">
                  <a:buFont typeface="Arial" panose="020B0604020202020204" pitchFamily="34" charset="0"/>
                  <a:buChar char="•"/>
                </a:pPr>
                <a:r>
                  <a:rPr lang="en-AU" sz="2000" dirty="0"/>
                  <a:t>I can use product, quotient and chain rules to differentiate functions involving exponentials.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2449645"/>
              </a:xfrm>
              <a:prstGeom prst="rect">
                <a:avLst/>
              </a:prstGeom>
              <a:blipFill>
                <a:blip r:embed="rId3"/>
                <a:stretch>
                  <a:fillRect l="-1402" b="-522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50748258-6254-46B4-70E7-3DA5ED9B95CB}"/>
                  </a:ext>
                </a:extLst>
              </p:cNvPr>
              <p:cNvSpPr>
                <a:spLocks noGrp="1"/>
              </p:cNvSpPr>
              <p:nvPr>
                <p:ph type="title"/>
              </p:nvPr>
            </p:nvSpPr>
            <p:spPr/>
            <p:txBody>
              <a:bodyPr/>
              <a:lstStyle/>
              <a:p>
                <a:r>
                  <a:rPr lang="en-AU"/>
                  <a:t>Find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𝑥</m:t>
                            </m:r>
                          </m:sup>
                        </m:sSup>
                      </m:e>
                    </m:d>
                  </m:oMath>
                </a14:m>
                <a:endParaRPr lang="en-AU"/>
              </a:p>
            </p:txBody>
          </p:sp>
        </mc:Choice>
        <mc:Fallback xmlns="">
          <p:sp>
            <p:nvSpPr>
              <p:cNvPr id="3" name="Title 2">
                <a:extLst>
                  <a:ext uri="{FF2B5EF4-FFF2-40B4-BE49-F238E27FC236}">
                    <a16:creationId xmlns:a16="http://schemas.microsoft.com/office/drawing/2014/main" id="{50748258-6254-46B4-70E7-3DA5ED9B95CB}"/>
                  </a:ext>
                </a:extLst>
              </p:cNvPr>
              <p:cNvSpPr>
                <a:spLocks noGrp="1" noRot="1" noChangeAspect="1" noMove="1" noResize="1" noEditPoints="1" noAdjustHandles="1" noChangeArrowheads="1" noChangeShapeType="1" noTextEdit="1"/>
              </p:cNvSpPr>
              <p:nvPr>
                <p:ph type="title"/>
              </p:nvPr>
            </p:nvSpPr>
            <p:spPr>
              <a:blipFill>
                <a:blip r:embed="rId2"/>
                <a:stretch>
                  <a:fillRect l="-2389" t="-15556" b="-6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FAF644A-ED57-E2D5-3E8A-9A4334B4D241}"/>
                  </a:ext>
                </a:extLst>
              </p:cNvPr>
              <p:cNvSpPr>
                <a:spLocks noGrp="1"/>
              </p:cNvSpPr>
              <p:nvPr>
                <p:ph type="body" sz="quarter" idx="17"/>
              </p:nvPr>
            </p:nvSpPr>
            <p:spPr>
              <a:xfrm>
                <a:off x="360000" y="1567086"/>
                <a:ext cx="5217840" cy="4807835"/>
              </a:xfrm>
            </p:spPr>
            <p:txBody>
              <a:bodyPr/>
              <a:lstStyle/>
              <a:p>
                <a:pPr marL="342900" lvl="0" indent="-342900">
                  <a:buFont typeface="Arial" panose="020B0604020202020204" pitchFamily="34" charset="0"/>
                  <a:buChar char="•"/>
                </a:pPr>
                <a:r>
                  <a:rPr lang="en-AU" dirty="0"/>
                  <a:t>How can you rewrite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𝑥</m:t>
                        </m:r>
                      </m:sup>
                    </m:sSup>
                  </m:oMath>
                </a14:m>
                <a:r>
                  <a:rPr lang="en-US" dirty="0"/>
                  <a:t> using the exponential </a:t>
                </a:r>
                <a14:m>
                  <m:oMath xmlns:m="http://schemas.openxmlformats.org/officeDocument/2006/math">
                    <m:r>
                      <a:rPr lang="en-US" i="1">
                        <a:latin typeface="Cambria Math" panose="02040503050406030204" pitchFamily="18" charset="0"/>
                      </a:rPr>
                      <m:t>𝑒</m:t>
                    </m:r>
                  </m:oMath>
                </a14:m>
                <a:r>
                  <a:rPr lang="en-US" dirty="0"/>
                  <a:t>? </a:t>
                </a:r>
              </a:p>
              <a:p>
                <a:pPr marL="342900" lvl="0" indent="-342900">
                  <a:buFont typeface="Arial" panose="020B0604020202020204" pitchFamily="34" charset="0"/>
                  <a:buChar char="•"/>
                </a:pPr>
                <a:r>
                  <a:rPr lang="en-US" dirty="0"/>
                  <a:t>Can you check this using the Mathematics Advanced – HSC reference sheet?</a:t>
                </a:r>
                <a:endParaRPr lang="en-AU" dirty="0"/>
              </a:p>
              <a:p>
                <a:pPr marL="342900" indent="-342900">
                  <a:buFont typeface="Arial" panose="020B0604020202020204" pitchFamily="34" charset="0"/>
                  <a:buChar char="•"/>
                </a:pPr>
                <a:r>
                  <a:rPr lang="en-AU" dirty="0"/>
                  <a:t>In the exponent </a:t>
                </a:r>
                <a14:m>
                  <m:oMath xmlns:m="http://schemas.openxmlformats.org/officeDocument/2006/math">
                    <m:r>
                      <a:rPr lang="en-AU" i="1">
                        <a:latin typeface="Cambria Math" panose="02040503050406030204" pitchFamily="18" charset="0"/>
                      </a:rPr>
                      <m:t>𝑥</m:t>
                    </m:r>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𝑎</m:t>
                        </m:r>
                      </m:e>
                    </m:func>
                  </m:oMath>
                </a14:m>
                <a:r>
                  <a:rPr lang="en-AU" dirty="0"/>
                  <a:t>, what does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𝑎</m:t>
                        </m:r>
                      </m:e>
                    </m:func>
                  </m:oMath>
                </a14:m>
                <a:r>
                  <a:rPr lang="en-AU" dirty="0"/>
                  <a:t> represent?</a:t>
                </a:r>
              </a:p>
              <a:p>
                <a:pPr marL="342900" lvl="0" indent="-342900">
                  <a:buFont typeface="Arial" panose="020B0604020202020204" pitchFamily="34" charset="0"/>
                  <a:buChar char="•"/>
                </a:pPr>
                <a:r>
                  <a:rPr lang="en-AU" dirty="0"/>
                  <a:t>What do you already know about the derivative of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sup>
                    </m:sSup>
                  </m:oMath>
                </a14:m>
                <a:r>
                  <a:rPr lang="en-AU" dirty="0"/>
                  <a:t> ?</a:t>
                </a:r>
                <a:endParaRPr lang="en-AU" dirty="0">
                  <a:highlight>
                    <a:srgbClr val="FFFF00"/>
                  </a:highlight>
                </a:endParaRPr>
              </a:p>
            </p:txBody>
          </p:sp>
        </mc:Choice>
        <mc:Fallback xmlns="">
          <p:sp>
            <p:nvSpPr>
              <p:cNvPr id="5" name="Text Placeholder 4">
                <a:extLst>
                  <a:ext uri="{FF2B5EF4-FFF2-40B4-BE49-F238E27FC236}">
                    <a16:creationId xmlns:a16="http://schemas.microsoft.com/office/drawing/2014/main" id="{EFAF644A-ED57-E2D5-3E8A-9A4334B4D241}"/>
                  </a:ext>
                </a:extLst>
              </p:cNvPr>
              <p:cNvSpPr>
                <a:spLocks noGrp="1" noRot="1" noChangeAspect="1" noMove="1" noResize="1" noEditPoints="1" noAdjustHandles="1" noChangeArrowheads="1" noChangeShapeType="1" noTextEdit="1"/>
              </p:cNvSpPr>
              <p:nvPr>
                <p:ph type="body" sz="quarter" idx="17"/>
              </p:nvPr>
            </p:nvSpPr>
            <p:spPr>
              <a:xfrm>
                <a:off x="360000" y="1567086"/>
                <a:ext cx="5217840" cy="4807835"/>
              </a:xfrm>
              <a:blipFill>
                <a:blip r:embed="rId3"/>
                <a:stretch>
                  <a:fillRect l="-2804" r="-198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3074A8-2827-07BA-2E74-2556B8877EE3}"/>
                  </a:ext>
                </a:extLst>
              </p:cNvPr>
              <p:cNvSpPr txBox="1"/>
              <p:nvPr/>
            </p:nvSpPr>
            <p:spPr>
              <a:xfrm>
                <a:off x="6469811" y="1420436"/>
                <a:ext cx="5374189" cy="4807835"/>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smtClean="0">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𝑥</m:t>
                              </m:r>
                            </m:sup>
                          </m:sSup>
                        </m:e>
                      </m:d>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𝑥</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𝑎</m:t>
                                  </m:r>
                                </m:e>
                              </m:func>
                            </m:sup>
                          </m:sSup>
                        </m:e>
                      </m:d>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𝑎</m:t>
                          </m:r>
                        </m:e>
                      </m:func>
                      <m: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𝑥</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𝑎</m:t>
                              </m:r>
                            </m:e>
                          </m:func>
                        </m:sup>
                      </m:sSup>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𝑎</m:t>
                          </m:r>
                        </m:e>
                      </m:func>
                      <m: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𝑥</m:t>
                          </m:r>
                        </m:sup>
                      </m:sSup>
                    </m:oMath>
                  </m:oMathPara>
                </a14:m>
                <a:br>
                  <a:rPr lang="en-AU" i="1" dirty="0">
                    <a:latin typeface="Cambria Math" panose="02040503050406030204" pitchFamily="18" charset="0"/>
                  </a:rPr>
                </a:br>
                <a:endParaRPr lang="en-AU" dirty="0"/>
              </a:p>
              <a:p>
                <a:pPr>
                  <a:lnSpc>
                    <a:spcPct val="15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𝑥</m:t>
                              </m:r>
                            </m:sup>
                          </m:sSup>
                        </m:e>
                      </m:d>
                      <m:r>
                        <a:rPr lang="en-AU" i="1">
                          <a:latin typeface="Cambria Math" panose="02040503050406030204" pitchFamily="18" charset="0"/>
                        </a:rPr>
                        <m:t>= </m:t>
                      </m:r>
                      <m:d>
                        <m:dPr>
                          <m:ctrlPr>
                            <a:rPr lang="en-AU" i="1">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𝑎</m:t>
                              </m:r>
                            </m:e>
                          </m:func>
                        </m:e>
                      </m:d>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𝑥</m:t>
                          </m:r>
                        </m:sup>
                      </m:sSup>
                    </m:oMath>
                  </m:oMathPara>
                </a14:m>
                <a:endParaRPr lang="en-AU" dirty="0"/>
              </a:p>
              <a:p>
                <a:pPr>
                  <a:lnSpc>
                    <a:spcPct val="150000"/>
                  </a:lnSpc>
                </a:pPr>
                <a:endParaRPr lang="en-AU" dirty="0"/>
              </a:p>
            </p:txBody>
          </p:sp>
        </mc:Choice>
        <mc:Fallback xmlns="">
          <p:sp>
            <p:nvSpPr>
              <p:cNvPr id="7" name="TextBox 6">
                <a:extLst>
                  <a:ext uri="{FF2B5EF4-FFF2-40B4-BE49-F238E27FC236}">
                    <a16:creationId xmlns:a16="http://schemas.microsoft.com/office/drawing/2014/main" id="{723074A8-2827-07BA-2E74-2556B8877EE3}"/>
                  </a:ext>
                </a:extLst>
              </p:cNvPr>
              <p:cNvSpPr txBox="1">
                <a:spLocks noRot="1" noChangeAspect="1" noMove="1" noResize="1" noEditPoints="1" noAdjustHandles="1" noChangeArrowheads="1" noChangeShapeType="1" noTextEdit="1"/>
              </p:cNvSpPr>
              <p:nvPr/>
            </p:nvSpPr>
            <p:spPr>
              <a:xfrm>
                <a:off x="6469811" y="1420436"/>
                <a:ext cx="5374189" cy="4807835"/>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759B671-B188-6177-0DEE-02768695C4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4476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F1072C-CDBF-2222-72E5-B0EB2E8B1686}"/>
              </a:ext>
            </a:extLst>
          </p:cNvPr>
          <p:cNvSpPr>
            <a:spLocks noGrp="1"/>
          </p:cNvSpPr>
          <p:nvPr>
            <p:ph type="title"/>
          </p:nvPr>
        </p:nvSpPr>
        <p:spPr/>
        <p:txBody>
          <a:bodyPr/>
          <a:lstStyle/>
          <a:p>
            <a:r>
              <a:rPr lang="en-AU"/>
              <a:t>Reference sheet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66B0C32-0EA2-DCDE-6BFE-BC8BADF5A7BA}"/>
                  </a:ext>
                </a:extLst>
              </p:cNvPr>
              <p:cNvSpPr txBox="1"/>
              <p:nvPr/>
            </p:nvSpPr>
            <p:spPr>
              <a:xfrm>
                <a:off x="360000" y="3387287"/>
                <a:ext cx="6288832" cy="1389636"/>
              </a:xfrm>
              <a:prstGeom prst="rect">
                <a:avLst/>
              </a:prstGeom>
              <a:solidFill>
                <a:schemeClr val="bg1"/>
              </a:solid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sz="2800" i="1">
                          <a:latin typeface="Cambria Math" panose="02040503050406030204" pitchFamily="18" charset="0"/>
                        </a:rPr>
                        <m:t>𝑦</m:t>
                      </m:r>
                      <m:r>
                        <a:rPr lang="en-AU" sz="2800" i="1">
                          <a:latin typeface="Cambria Math" panose="02040503050406030204" pitchFamily="18" charset="0"/>
                        </a:rPr>
                        <m:t>=</m:t>
                      </m:r>
                      <m:sSup>
                        <m:sSupPr>
                          <m:ctrlPr>
                            <a:rPr lang="en-AU" sz="2800" b="0" i="1" smtClean="0">
                              <a:latin typeface="Cambria Math" panose="02040503050406030204" pitchFamily="18" charset="0"/>
                            </a:rPr>
                          </m:ctrlPr>
                        </m:sSupPr>
                        <m:e>
                          <m:r>
                            <a:rPr lang="en-AU" sz="2800" i="1" smtClean="0">
                              <a:latin typeface="Cambria Math" panose="02040503050406030204" pitchFamily="18" charset="0"/>
                            </a:rPr>
                            <m:t>𝑎</m:t>
                          </m:r>
                        </m:e>
                        <m:sup>
                          <m:r>
                            <a:rPr lang="en-AU" sz="2800" b="0" i="1" smtClean="0">
                              <a:latin typeface="Cambria Math" panose="02040503050406030204" pitchFamily="18" charset="0"/>
                            </a:rPr>
                            <m:t>𝑥</m:t>
                          </m:r>
                        </m:sup>
                      </m:sSup>
                      <m:r>
                        <a:rPr lang="en-AU" sz="2800" b="0" i="1" smtClean="0">
                          <a:latin typeface="Cambria Math" panose="02040503050406030204" pitchFamily="18" charset="0"/>
                        </a:rPr>
                        <m:t>           </m:t>
                      </m:r>
                      <m:f>
                        <m:fPr>
                          <m:ctrlPr>
                            <a:rPr lang="en-AU" sz="2800" i="1" dirty="0">
                              <a:latin typeface="Cambria Math" panose="02040503050406030204" pitchFamily="18" charset="0"/>
                            </a:rPr>
                          </m:ctrlPr>
                        </m:fPr>
                        <m:num>
                          <m:r>
                            <a:rPr lang="en-AU" sz="2800" i="1" dirty="0">
                              <a:latin typeface="Cambria Math" panose="02040503050406030204" pitchFamily="18" charset="0"/>
                            </a:rPr>
                            <m:t>𝑑𝑦</m:t>
                          </m:r>
                        </m:num>
                        <m:den>
                          <m:r>
                            <a:rPr lang="en-AU" sz="2800" i="1" dirty="0">
                              <a:latin typeface="Cambria Math" panose="02040503050406030204" pitchFamily="18" charset="0"/>
                            </a:rPr>
                            <m:t>𝑑𝑥</m:t>
                          </m:r>
                        </m:den>
                      </m:f>
                      <m:r>
                        <a:rPr lang="en-AU" sz="2800" i="1" dirty="0">
                          <a:latin typeface="Cambria Math" panose="02040503050406030204" pitchFamily="18" charset="0"/>
                        </a:rPr>
                        <m:t>=</m:t>
                      </m:r>
                      <m:d>
                        <m:dPr>
                          <m:ctrlPr>
                            <a:rPr lang="en-AU" sz="2800" b="0" i="1" dirty="0" smtClean="0">
                              <a:latin typeface="Cambria Math" panose="02040503050406030204" pitchFamily="18" charset="0"/>
                            </a:rPr>
                          </m:ctrlPr>
                        </m:dPr>
                        <m:e>
                          <m:func>
                            <m:funcPr>
                              <m:ctrlPr>
                                <a:rPr lang="en-AU" sz="2800" b="0" i="1" dirty="0" smtClean="0">
                                  <a:latin typeface="Cambria Math" panose="02040503050406030204" pitchFamily="18" charset="0"/>
                                </a:rPr>
                              </m:ctrlPr>
                            </m:funcPr>
                            <m:fName>
                              <m:r>
                                <m:rPr>
                                  <m:sty m:val="p"/>
                                </m:rPr>
                                <a:rPr lang="en-AU" sz="2800" b="0" i="0" dirty="0" smtClean="0">
                                  <a:latin typeface="Cambria Math" panose="02040503050406030204" pitchFamily="18" charset="0"/>
                                </a:rPr>
                                <m:t>ln</m:t>
                              </m:r>
                            </m:fName>
                            <m:e>
                              <m:r>
                                <a:rPr lang="en-AU" sz="2800" b="0" i="1" dirty="0" smtClean="0">
                                  <a:latin typeface="Cambria Math" panose="02040503050406030204" pitchFamily="18" charset="0"/>
                                </a:rPr>
                                <m:t>𝑎</m:t>
                              </m:r>
                            </m:e>
                          </m:func>
                        </m:e>
                      </m:d>
                      <m:sSup>
                        <m:sSupPr>
                          <m:ctrlPr>
                            <a:rPr lang="en-AU" sz="2800" b="0" i="1" dirty="0" smtClean="0">
                              <a:latin typeface="Cambria Math" panose="02040503050406030204" pitchFamily="18" charset="0"/>
                            </a:rPr>
                          </m:ctrlPr>
                        </m:sSupPr>
                        <m:e>
                          <m:r>
                            <a:rPr lang="en-AU" sz="2800" b="0" i="1" dirty="0" smtClean="0">
                              <a:latin typeface="Cambria Math" panose="02040503050406030204" pitchFamily="18" charset="0"/>
                            </a:rPr>
                            <m:t>𝑎</m:t>
                          </m:r>
                        </m:e>
                        <m:sup>
                          <m:r>
                            <a:rPr lang="en-AU" sz="2800" b="0" i="1" dirty="0" smtClean="0">
                              <a:latin typeface="Cambria Math" panose="02040503050406030204" pitchFamily="18" charset="0"/>
                            </a:rPr>
                            <m:t>𝑥</m:t>
                          </m:r>
                        </m:sup>
                      </m:sSup>
                    </m:oMath>
                  </m:oMathPara>
                </a14:m>
                <a:endParaRPr lang="en-AU" sz="2800" i="1" dirty="0"/>
              </a:p>
              <a:p>
                <a:pPr algn="ctr">
                  <a:lnSpc>
                    <a:spcPct val="150000"/>
                  </a:lnSpc>
                </a:pPr>
                <a:endParaRPr lang="en-AU" sz="2800" i="1" dirty="0"/>
              </a:p>
              <a:p>
                <a:pPr algn="ctr">
                  <a:lnSpc>
                    <a:spcPct val="150000"/>
                  </a:lnSpc>
                </a:pPr>
                <a:endParaRPr lang="en-AU" sz="2800" i="1" dirty="0"/>
              </a:p>
            </p:txBody>
          </p:sp>
        </mc:Choice>
        <mc:Fallback xmlns="">
          <p:sp>
            <p:nvSpPr>
              <p:cNvPr id="11" name="TextBox 10">
                <a:extLst>
                  <a:ext uri="{FF2B5EF4-FFF2-40B4-BE49-F238E27FC236}">
                    <a16:creationId xmlns:a16="http://schemas.microsoft.com/office/drawing/2014/main" id="{366B0C32-0EA2-DCDE-6BFE-BC8BADF5A7BA}"/>
                  </a:ext>
                </a:extLst>
              </p:cNvPr>
              <p:cNvSpPr txBox="1">
                <a:spLocks noRot="1" noChangeAspect="1" noMove="1" noResize="1" noEditPoints="1" noAdjustHandles="1" noChangeArrowheads="1" noChangeShapeType="1" noTextEdit="1"/>
              </p:cNvSpPr>
              <p:nvPr/>
            </p:nvSpPr>
            <p:spPr>
              <a:xfrm>
                <a:off x="360000" y="3387287"/>
                <a:ext cx="6288832" cy="1389636"/>
              </a:xfrm>
              <a:prstGeom prst="rect">
                <a:avLst/>
              </a:prstGeom>
              <a:blipFill>
                <a:blip r:embed="rId2"/>
                <a:stretch>
                  <a:fillRect/>
                </a:stretch>
              </a:blipFill>
              <a:ln w="38100">
                <a:solidFill>
                  <a:schemeClr val="accent2"/>
                </a:solid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EE0F3CD-FF19-DCA9-7DCD-6FBCC5C55F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5" name="Picture 4" descr="Image of the Mathematics Advanced reference sheet.">
            <a:extLst>
              <a:ext uri="{FF2B5EF4-FFF2-40B4-BE49-F238E27FC236}">
                <a16:creationId xmlns:a16="http://schemas.microsoft.com/office/drawing/2014/main" id="{B26D1E33-4BD2-CC93-7150-233ED432192F}"/>
              </a:ext>
            </a:extLst>
          </p:cNvPr>
          <p:cNvPicPr>
            <a:picLocks noChangeAspect="1"/>
          </p:cNvPicPr>
          <p:nvPr/>
        </p:nvPicPr>
        <p:blipFill>
          <a:blip r:embed="rId3"/>
          <a:stretch>
            <a:fillRect/>
          </a:stretch>
        </p:blipFill>
        <p:spPr>
          <a:xfrm>
            <a:off x="7229795" y="360000"/>
            <a:ext cx="4254205" cy="6054574"/>
          </a:xfrm>
          <a:prstGeom prst="rect">
            <a:avLst/>
          </a:prstGeom>
        </p:spPr>
      </p:pic>
    </p:spTree>
    <p:extLst>
      <p:ext uri="{BB962C8B-B14F-4D97-AF65-F5344CB8AC3E}">
        <p14:creationId xmlns:p14="http://schemas.microsoft.com/office/powerpoint/2010/main" val="15439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4849-F09F-773D-92B9-9046E092C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B7E789-A17D-0BB0-B3EC-E539149A46DA}"/>
              </a:ext>
            </a:extLst>
          </p:cNvPr>
          <p:cNvSpPr>
            <a:spLocks noGrp="1"/>
          </p:cNvSpPr>
          <p:nvPr>
            <p:ph type="title"/>
          </p:nvPr>
        </p:nvSpPr>
        <p:spPr/>
        <p:txBody>
          <a:bodyPr/>
          <a:lstStyle/>
          <a:p>
            <a:r>
              <a:rPr lang="en-AU" dirty="0"/>
              <a:t>Finding the derivative (1)</a:t>
            </a:r>
            <a:endParaRPr lang="en-AU" dirty="0">
              <a:latin typeface="+mj-lt"/>
            </a:endParaRPr>
          </a:p>
        </p:txBody>
      </p:sp>
      <p:sp>
        <p:nvSpPr>
          <p:cNvPr id="13" name="Text Placeholder 12">
            <a:extLst>
              <a:ext uri="{FF2B5EF4-FFF2-40B4-BE49-F238E27FC236}">
                <a16:creationId xmlns:a16="http://schemas.microsoft.com/office/drawing/2014/main" id="{616A78E3-CF5F-18CB-61C7-0FA7955A3D8A}"/>
              </a:ext>
            </a:extLst>
          </p:cNvPr>
          <p:cNvSpPr>
            <a:spLocks noGrp="1"/>
          </p:cNvSpPr>
          <p:nvPr>
            <p:ph type="body" sz="quarter" idx="18"/>
          </p:nvPr>
        </p:nvSpPr>
        <p:spPr>
          <a:xfrm>
            <a:off x="360000" y="982520"/>
            <a:ext cx="11483998" cy="356423"/>
          </a:xfrm>
        </p:spPr>
        <p:txBody>
          <a:bodyPr/>
          <a:lstStyle/>
          <a:p>
            <a:r>
              <a:rPr lang="en-AU"/>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D8C0B28-DDD5-C059-EA6E-45C4F2B2F595}"/>
                  </a:ext>
                </a:extLst>
              </p:cNvPr>
              <p:cNvSpPr>
                <a:spLocks noGrp="1"/>
              </p:cNvSpPr>
              <p:nvPr>
                <p:ph type="body" sz="quarter" idx="17"/>
              </p:nvPr>
            </p:nvSpPr>
            <p:spPr>
              <a:xfrm>
                <a:off x="360000" y="1567086"/>
                <a:ext cx="5238695" cy="1013197"/>
              </a:xfrm>
            </p:spPr>
            <p:txBody>
              <a:bodyPr/>
              <a:lstStyle/>
              <a:p>
                <a:r>
                  <a:rPr lang="en-AU" sz="2400" dirty="0">
                    <a:latin typeface="+mn-lt"/>
                  </a:rPr>
                  <a:t>Find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oMath>
                </a14:m>
                <a:r>
                  <a:rPr lang="en-AU" sz="2400" dirty="0">
                    <a:latin typeface="+mn-lt"/>
                  </a:rPr>
                  <a:t> 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2</m:t>
                        </m:r>
                      </m:e>
                      <m:sup>
                        <m:r>
                          <a:rPr lang="en-AU" sz="2400" b="0" i="1" smtClean="0">
                            <a:latin typeface="Cambria Math" panose="02040503050406030204" pitchFamily="18" charset="0"/>
                          </a:rPr>
                          <m:t>𝑥</m:t>
                        </m:r>
                      </m:sup>
                    </m:sSup>
                  </m:oMath>
                </a14:m>
                <a:endParaRPr lang="en-AU" sz="2400" b="0" dirty="0">
                  <a:latin typeface="+mn-lt"/>
                </a:endParaRPr>
              </a:p>
              <a:p>
                <a:r>
                  <a:rPr lang="en-AU" sz="2400" dirty="0">
                    <a:latin typeface="+mn-lt"/>
                  </a:rPr>
                  <a:t>From the reference sheet:</a:t>
                </a:r>
                <a:endParaRPr lang="en-AU" sz="2400"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2D8C0B28-DDD5-C059-EA6E-45C4F2B2F595}"/>
                  </a:ext>
                </a:extLst>
              </p:cNvPr>
              <p:cNvSpPr>
                <a:spLocks noGrp="1" noRot="1" noChangeAspect="1" noMove="1" noResize="1" noEditPoints="1" noAdjustHandles="1" noChangeArrowheads="1" noChangeShapeType="1" noTextEdit="1"/>
              </p:cNvSpPr>
              <p:nvPr>
                <p:ph type="body" sz="quarter" idx="17"/>
              </p:nvPr>
            </p:nvSpPr>
            <p:spPr>
              <a:xfrm>
                <a:off x="360000" y="1567086"/>
                <a:ext cx="5238695" cy="1013197"/>
              </a:xfrm>
              <a:blipFill>
                <a:blip r:embed="rId3"/>
                <a:stretch>
                  <a:fillRect l="-3492" b="-596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22D4D6-5021-7B71-B26E-1155EADAC6B4}"/>
                  </a:ext>
                </a:extLst>
              </p:cNvPr>
              <p:cNvSpPr txBox="1"/>
              <p:nvPr/>
            </p:nvSpPr>
            <p:spPr>
              <a:xfrm>
                <a:off x="360000" y="3036569"/>
                <a:ext cx="4035537" cy="1160337"/>
              </a:xfrm>
              <a:prstGeom prst="rect">
                <a:avLst/>
              </a:prstGeom>
              <a:solidFill>
                <a:schemeClr val="bg1"/>
              </a:solid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           </m:t>
                      </m:r>
                      <m:f>
                        <m:fPr>
                          <m:ctrlPr>
                            <a:rPr lang="en-AU" i="1" dirty="0">
                              <a:latin typeface="Cambria Math" panose="02040503050406030204" pitchFamily="18" charset="0"/>
                            </a:rPr>
                          </m:ctrlPr>
                        </m:fPr>
                        <m:num>
                          <m:r>
                            <a:rPr lang="en-AU" i="1" dirty="0">
                              <a:latin typeface="Cambria Math" panose="02040503050406030204" pitchFamily="18" charset="0"/>
                            </a:rPr>
                            <m:t>𝑑𝑦</m:t>
                          </m:r>
                        </m:num>
                        <m:den>
                          <m:r>
                            <a:rPr lang="en-AU" i="1" dirty="0">
                              <a:latin typeface="Cambria Math" panose="02040503050406030204" pitchFamily="18" charset="0"/>
                            </a:rPr>
                            <m:t>𝑑𝑥</m:t>
                          </m:r>
                        </m:den>
                      </m:f>
                      <m:r>
                        <a:rPr lang="en-AU" i="1" dirty="0">
                          <a:latin typeface="Cambria Math" panose="02040503050406030204" pitchFamily="18" charset="0"/>
                        </a:rPr>
                        <m:t>=</m:t>
                      </m:r>
                      <m:d>
                        <m:dPr>
                          <m:ctrlPr>
                            <a:rPr lang="en-AU" b="0" i="1" dirty="0" smtClean="0">
                              <a:latin typeface="Cambria Math" panose="02040503050406030204" pitchFamily="18" charset="0"/>
                            </a:rPr>
                          </m:ctrlPr>
                        </m:dPr>
                        <m:e>
                          <m:func>
                            <m:funcPr>
                              <m:ctrlPr>
                                <a:rPr lang="en-AU" b="0" i="1" dirty="0" smtClean="0">
                                  <a:latin typeface="Cambria Math" panose="02040503050406030204" pitchFamily="18" charset="0"/>
                                </a:rPr>
                              </m:ctrlPr>
                            </m:funcPr>
                            <m:fName>
                              <m:r>
                                <m:rPr>
                                  <m:sty m:val="p"/>
                                </m:rPr>
                                <a:rPr lang="en-AU" b="0" i="0" dirty="0" smtClean="0">
                                  <a:latin typeface="Cambria Math" panose="02040503050406030204" pitchFamily="18" charset="0"/>
                                </a:rPr>
                                <m:t>ln</m:t>
                              </m:r>
                            </m:fName>
                            <m:e>
                              <m:r>
                                <a:rPr lang="en-AU" b="0" i="1" dirty="0" smtClean="0">
                                  <a:latin typeface="Cambria Math" panose="02040503050406030204" pitchFamily="18" charset="0"/>
                                </a:rPr>
                                <m:t>𝑎</m:t>
                              </m:r>
                            </m:e>
                          </m:func>
                        </m:e>
                      </m:d>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𝑎</m:t>
                          </m:r>
                        </m:e>
                        <m:sup>
                          <m:r>
                            <a:rPr lang="en-AU" b="0" i="1" dirty="0" smtClean="0">
                              <a:latin typeface="Cambria Math" panose="02040503050406030204" pitchFamily="18" charset="0"/>
                            </a:rPr>
                            <m:t>𝑥</m:t>
                          </m:r>
                        </m:sup>
                      </m:sSup>
                    </m:oMath>
                  </m:oMathPara>
                </a14:m>
                <a:endParaRPr lang="en-AU" i="1" dirty="0"/>
              </a:p>
              <a:p>
                <a:pPr algn="ctr">
                  <a:lnSpc>
                    <a:spcPct val="150000"/>
                  </a:lnSpc>
                </a:pPr>
                <a:endParaRPr lang="en-AU" sz="2800" i="1" dirty="0"/>
              </a:p>
              <a:p>
                <a:pPr algn="ctr">
                  <a:lnSpc>
                    <a:spcPct val="150000"/>
                  </a:lnSpc>
                </a:pPr>
                <a:endParaRPr lang="en-AU" sz="2800" i="1" dirty="0"/>
              </a:p>
            </p:txBody>
          </p:sp>
        </mc:Choice>
        <mc:Fallback xmlns="">
          <p:sp>
            <p:nvSpPr>
              <p:cNvPr id="6" name="TextBox 5">
                <a:extLst>
                  <a:ext uri="{FF2B5EF4-FFF2-40B4-BE49-F238E27FC236}">
                    <a16:creationId xmlns:a16="http://schemas.microsoft.com/office/drawing/2014/main" id="{8D22D4D6-5021-7B71-B26E-1155EADAC6B4}"/>
                  </a:ext>
                </a:extLst>
              </p:cNvPr>
              <p:cNvSpPr txBox="1">
                <a:spLocks noRot="1" noChangeAspect="1" noMove="1" noResize="1" noEditPoints="1" noAdjustHandles="1" noChangeArrowheads="1" noChangeShapeType="1" noTextEdit="1"/>
              </p:cNvSpPr>
              <p:nvPr/>
            </p:nvSpPr>
            <p:spPr>
              <a:xfrm>
                <a:off x="360000" y="3036569"/>
                <a:ext cx="4035537" cy="1160337"/>
              </a:xfrm>
              <a:prstGeom prst="rect">
                <a:avLst/>
              </a:prstGeom>
              <a:blipFill>
                <a:blip r:embed="rId6"/>
                <a:stretch>
                  <a:fillRect/>
                </a:stretch>
              </a:blipFill>
              <a:ln w="38100">
                <a:solidFill>
                  <a:schemeClr val="accent2"/>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18FD1FF2-3134-D595-6C88-8A10DD0E28B0}"/>
                  </a:ext>
                </a:extLst>
              </p:cNvPr>
              <p:cNvSpPr txBox="1">
                <a:spLocks/>
              </p:cNvSpPr>
              <p:nvPr/>
            </p:nvSpPr>
            <p:spPr>
              <a:xfrm>
                <a:off x="360000" y="4196906"/>
                <a:ext cx="3237201" cy="142774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m:rPr>
                          <m:aln/>
                        </m:rPr>
                        <a:rPr lang="en-AU" sz="2400" i="1">
                          <a:latin typeface="Cambria Math" panose="02040503050406030204" pitchFamily="18" charset="0"/>
                        </a:rPr>
                        <m:t>=</m:t>
                      </m:r>
                      <m:d>
                        <m:dPr>
                          <m:ctrlPr>
                            <a:rPr lang="en-AU" sz="2400" b="0" i="1" smtClean="0">
                              <a:latin typeface="Cambria Math" panose="02040503050406030204" pitchFamily="18" charset="0"/>
                            </a:rPr>
                          </m:ctrlPr>
                        </m:dPr>
                        <m:e>
                          <m:func>
                            <m:funcPr>
                              <m:ctrlPr>
                                <a:rPr lang="en-AU" sz="2400" b="0" i="1" smtClean="0">
                                  <a:latin typeface="Cambria Math" panose="02040503050406030204" pitchFamily="18" charset="0"/>
                                </a:rPr>
                              </m:ctrlPr>
                            </m:funcPr>
                            <m:fName>
                              <m:r>
                                <m:rPr>
                                  <m:sty m:val="p"/>
                                </m:rPr>
                                <a:rPr lang="en-AU" sz="2400" b="0" i="0" smtClean="0">
                                  <a:latin typeface="Cambria Math" panose="02040503050406030204" pitchFamily="18" charset="0"/>
                                </a:rPr>
                                <m:t>ln</m:t>
                              </m:r>
                            </m:fName>
                            <m:e>
                              <m:r>
                                <a:rPr lang="en-AU" sz="2400" b="0" i="1" smtClean="0">
                                  <a:latin typeface="Cambria Math" panose="02040503050406030204" pitchFamily="18" charset="0"/>
                                </a:rPr>
                                <m:t>2</m:t>
                              </m:r>
                            </m:e>
                          </m:func>
                        </m:e>
                      </m:d>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2</m:t>
                          </m:r>
                        </m:e>
                        <m:sup>
                          <m:r>
                            <a:rPr lang="en-AU" sz="2400" b="0" i="1" smtClean="0">
                              <a:latin typeface="Cambria Math" panose="02040503050406030204" pitchFamily="18" charset="0"/>
                              <a:ea typeface="Cambria Math" panose="02040503050406030204" pitchFamily="18" charset="0"/>
                            </a:rPr>
                            <m:t>𝑥</m:t>
                          </m:r>
                        </m:sup>
                      </m:sSup>
                    </m:oMath>
                    <m:oMath xmlns:m="http://schemas.openxmlformats.org/officeDocument/2006/math">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2</m:t>
                          </m:r>
                        </m:e>
                        <m:sup>
                          <m:r>
                            <a:rPr lang="en-AU" sz="2400" b="0" i="1" smtClean="0">
                              <a:latin typeface="Cambria Math" panose="02040503050406030204" pitchFamily="18" charset="0"/>
                              <a:ea typeface="Cambria Math" panose="02040503050406030204" pitchFamily="18" charset="0"/>
                            </a:rPr>
                            <m:t>𝑥</m:t>
                          </m:r>
                        </m:sup>
                      </m:sSup>
                      <m:d>
                        <m:dPr>
                          <m:ctrlPr>
                            <a:rPr lang="en-AU" sz="2400" b="0" i="1" smtClean="0">
                              <a:latin typeface="Cambria Math" panose="02040503050406030204" pitchFamily="18" charset="0"/>
                              <a:ea typeface="Cambria Math" panose="02040503050406030204" pitchFamily="18" charset="0"/>
                            </a:rPr>
                          </m:ctrlPr>
                        </m:dPr>
                        <m:e>
                          <m:func>
                            <m:funcPr>
                              <m:ctrlPr>
                                <a:rPr lang="en-AU" sz="2400" b="0" i="1" smtClean="0">
                                  <a:latin typeface="Cambria Math" panose="02040503050406030204" pitchFamily="18" charset="0"/>
                                  <a:ea typeface="Cambria Math" panose="02040503050406030204" pitchFamily="18" charset="0"/>
                                </a:rPr>
                              </m:ctrlPr>
                            </m:funcPr>
                            <m:fName>
                              <m:r>
                                <m:rPr>
                                  <m:sty m:val="p"/>
                                </m:rPr>
                                <a:rPr lang="en-AU" sz="2400" b="0" i="0" smtClean="0">
                                  <a:latin typeface="Cambria Math" panose="02040503050406030204" pitchFamily="18" charset="0"/>
                                  <a:ea typeface="Cambria Math" panose="02040503050406030204" pitchFamily="18" charset="0"/>
                                </a:rPr>
                                <m:t>ln</m:t>
                              </m:r>
                            </m:fName>
                            <m:e>
                              <m:r>
                                <a:rPr lang="en-AU" sz="2400" b="0" i="1" smtClean="0">
                                  <a:latin typeface="Cambria Math" panose="02040503050406030204" pitchFamily="18" charset="0"/>
                                  <a:ea typeface="Cambria Math" panose="02040503050406030204" pitchFamily="18" charset="0"/>
                                </a:rPr>
                                <m:t>2</m:t>
                              </m:r>
                            </m:e>
                          </m:func>
                        </m:e>
                      </m:d>
                    </m:oMath>
                  </m:oMathPara>
                </a14:m>
                <a:endParaRPr lang="en-AU" sz="2400" dirty="0">
                  <a:latin typeface="+mn-lt"/>
                </a:endParaRPr>
              </a:p>
            </p:txBody>
          </p:sp>
        </mc:Choice>
        <mc:Fallback xmlns="">
          <p:sp>
            <p:nvSpPr>
              <p:cNvPr id="9" name="Text Placeholder 11">
                <a:extLst>
                  <a:ext uri="{FF2B5EF4-FFF2-40B4-BE49-F238E27FC236}">
                    <a16:creationId xmlns:a16="http://schemas.microsoft.com/office/drawing/2014/main" id="{18FD1FF2-3134-D595-6C88-8A10DD0E28B0}"/>
                  </a:ext>
                </a:extLst>
              </p:cNvPr>
              <p:cNvSpPr txBox="1">
                <a:spLocks noRot="1" noChangeAspect="1" noMove="1" noResize="1" noEditPoints="1" noAdjustHandles="1" noChangeArrowheads="1" noChangeShapeType="1" noTextEdit="1"/>
              </p:cNvSpPr>
              <p:nvPr/>
            </p:nvSpPr>
            <p:spPr>
              <a:xfrm>
                <a:off x="360000" y="4196906"/>
                <a:ext cx="3237201" cy="1427748"/>
              </a:xfrm>
              <a:prstGeom prst="rect">
                <a:avLst/>
              </a:prstGeom>
              <a:blipFill>
                <a:blip r:embed="rId4"/>
                <a:stretch>
                  <a:fillRect b="-3914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481F506C-7D23-7953-C738-1C0CE39A236E}"/>
                  </a:ext>
                </a:extLst>
              </p:cNvPr>
              <p:cNvSpPr/>
              <p:nvPr/>
            </p:nvSpPr>
            <p:spPr>
              <a:xfrm>
                <a:off x="5598695" y="1415862"/>
                <a:ext cx="3080084" cy="2321949"/>
              </a:xfrm>
              <a:prstGeom prst="wedgeRoundRectCallout">
                <a:avLst>
                  <a:gd name="adj1" fmla="val -100644"/>
                  <a:gd name="adj2" fmla="val -204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What would it look like if we were to rewrite </a:t>
                </a:r>
                <a14:m>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2</m:t>
                        </m:r>
                      </m:e>
                      <m:sup>
                        <m:r>
                          <a:rPr lang="en-AU" sz="2000" b="0" i="1" smtClean="0">
                            <a:latin typeface="Cambria Math" panose="02040503050406030204" pitchFamily="18" charset="0"/>
                          </a:rPr>
                          <m:t>𝑥</m:t>
                        </m:r>
                      </m:sup>
                    </m:sSup>
                  </m:oMath>
                </a14:m>
                <a:r>
                  <a:rPr lang="en-AU" sz="2000" dirty="0"/>
                  <a:t> as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𝑒</m:t>
                        </m:r>
                      </m:e>
                      <m:sup>
                        <m:r>
                          <a:rPr lang="en-AU" sz="2000" i="1">
                            <a:latin typeface="Cambria Math" panose="02040503050406030204" pitchFamily="18" charset="0"/>
                          </a:rPr>
                          <m:t>𝑥</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ln</m:t>
                            </m:r>
                          </m:fName>
                          <m:e>
                            <m:r>
                              <a:rPr lang="en-AU" sz="2000" b="0" i="1" smtClean="0">
                                <a:latin typeface="Cambria Math" panose="02040503050406030204" pitchFamily="18" charset="0"/>
                              </a:rPr>
                              <m:t>2</m:t>
                            </m:r>
                          </m:e>
                        </m:func>
                      </m:sup>
                    </m:sSup>
                  </m:oMath>
                </a14:m>
                <a:r>
                  <a:rPr lang="en-AU" sz="2000" dirty="0"/>
                  <a:t> to differentiate this instead?</a:t>
                </a:r>
              </a:p>
            </p:txBody>
          </p:sp>
        </mc:Choice>
        <mc:Fallback xmlns="">
          <p:sp>
            <p:nvSpPr>
              <p:cNvPr id="5" name="Speech Bubble: Rectangle with Corners Rounded 4">
                <a:extLst>
                  <a:ext uri="{FF2B5EF4-FFF2-40B4-BE49-F238E27FC236}">
                    <a16:creationId xmlns:a16="http://schemas.microsoft.com/office/drawing/2014/main" id="{481F506C-7D23-7953-C738-1C0CE39A236E}"/>
                  </a:ext>
                </a:extLst>
              </p:cNvPr>
              <p:cNvSpPr>
                <a:spLocks noRot="1" noChangeAspect="1" noMove="1" noResize="1" noEditPoints="1" noAdjustHandles="1" noChangeArrowheads="1" noChangeShapeType="1" noTextEdit="1"/>
              </p:cNvSpPr>
              <p:nvPr/>
            </p:nvSpPr>
            <p:spPr>
              <a:xfrm>
                <a:off x="5598695" y="1415862"/>
                <a:ext cx="3080084" cy="2321949"/>
              </a:xfrm>
              <a:prstGeom prst="wedgeRoundRectCallout">
                <a:avLst>
                  <a:gd name="adj1" fmla="val -100644"/>
                  <a:gd name="adj2" fmla="val -20484"/>
                  <a:gd name="adj3" fmla="val 16667"/>
                </a:avLst>
              </a:prstGeom>
              <a:blipFill>
                <a:blip r:embed="rId5"/>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EB92724-D356-B4A1-FCA8-0AAA9FE1C3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8720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2951-86F3-A1D2-9C36-A6551E46DB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A27F62-11AA-A14C-E03A-E914F9C2F61A}"/>
              </a:ext>
            </a:extLst>
          </p:cNvPr>
          <p:cNvSpPr>
            <a:spLocks noGrp="1"/>
          </p:cNvSpPr>
          <p:nvPr>
            <p:ph type="title"/>
          </p:nvPr>
        </p:nvSpPr>
        <p:spPr/>
        <p:txBody>
          <a:bodyPr/>
          <a:lstStyle/>
          <a:p>
            <a:r>
              <a:rPr lang="en-AU" dirty="0"/>
              <a:t>Finding the derivative (2)</a:t>
            </a:r>
            <a:endParaRPr lang="en-AU" dirty="0">
              <a:latin typeface="+mj-lt"/>
            </a:endParaRPr>
          </a:p>
        </p:txBody>
      </p:sp>
      <p:sp>
        <p:nvSpPr>
          <p:cNvPr id="13" name="Text Placeholder 12">
            <a:extLst>
              <a:ext uri="{FF2B5EF4-FFF2-40B4-BE49-F238E27FC236}">
                <a16:creationId xmlns:a16="http://schemas.microsoft.com/office/drawing/2014/main" id="{F0E4CD70-EC34-3A36-4D33-F272B83B2D31}"/>
              </a:ext>
            </a:extLst>
          </p:cNvPr>
          <p:cNvSpPr>
            <a:spLocks noGrp="1"/>
          </p:cNvSpPr>
          <p:nvPr>
            <p:ph type="body" sz="quarter" idx="18"/>
          </p:nvPr>
        </p:nvSpPr>
        <p:spPr>
          <a:xfrm>
            <a:off x="360000" y="982520"/>
            <a:ext cx="11483998" cy="356423"/>
          </a:xfrm>
        </p:spPr>
        <p:txBody>
          <a:bodyPr/>
          <a:lstStyle/>
          <a:p>
            <a:r>
              <a:rPr lang="en-AU"/>
              <a:t>Your turn – Question 1</a:t>
            </a:r>
            <a:endParaRPr lang="en-AU">
              <a:latin typeface="+mj-lt"/>
            </a:endParaRPr>
          </a:p>
        </p:txBody>
      </p:sp>
      <p:sp>
        <p:nvSpPr>
          <p:cNvPr id="3" name="Slide Number Placeholder 2">
            <a:extLst>
              <a:ext uri="{FF2B5EF4-FFF2-40B4-BE49-F238E27FC236}">
                <a16:creationId xmlns:a16="http://schemas.microsoft.com/office/drawing/2014/main" id="{A0277037-92CE-5FEC-E33B-FEADF3275D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B853530F-6732-AF1F-8A50-761F2F9AFEFF}"/>
                  </a:ext>
                </a:extLst>
              </p:cNvPr>
              <p:cNvSpPr>
                <a:spLocks noGrp="1"/>
              </p:cNvSpPr>
              <p:nvPr>
                <p:ph type="body" sz="quarter" idx="17"/>
              </p:nvPr>
            </p:nvSpPr>
            <p:spPr>
              <a:xfrm>
                <a:off x="360000" y="1567086"/>
                <a:ext cx="5238695" cy="1013197"/>
              </a:xfrm>
            </p:spPr>
            <p:txBody>
              <a:bodyPr/>
              <a:lstStyle/>
              <a:p>
                <a:r>
                  <a:rPr lang="en-AU" sz="2400" dirty="0">
                    <a:latin typeface="+mn-lt"/>
                  </a:rPr>
                  <a:t>Find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oMath>
                </a14:m>
                <a:r>
                  <a:rPr lang="en-AU" sz="2400" dirty="0">
                    <a:latin typeface="+mn-lt"/>
                  </a:rPr>
                  <a:t> 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4</m:t>
                        </m:r>
                      </m:e>
                      <m:sup>
                        <m:r>
                          <a:rPr lang="en-AU" sz="2400" b="0" i="1" smtClean="0">
                            <a:latin typeface="Cambria Math" panose="02040503050406030204" pitchFamily="18" charset="0"/>
                          </a:rPr>
                          <m:t>𝑥</m:t>
                        </m:r>
                      </m:sup>
                    </m:sSup>
                  </m:oMath>
                </a14:m>
                <a:endParaRPr lang="en-AU" sz="2400" b="0" dirty="0">
                  <a:latin typeface="+mn-lt"/>
                </a:endParaRPr>
              </a:p>
              <a:p>
                <a:r>
                  <a:rPr lang="en-AU" sz="2400" dirty="0">
                    <a:latin typeface="+mn-lt"/>
                  </a:rPr>
                  <a:t>From the reference sheet:</a:t>
                </a:r>
                <a:endParaRPr lang="en-AU" sz="2400" b="0" dirty="0">
                  <a:latin typeface="+mn-lt"/>
                </a:endParaRPr>
              </a:p>
              <a:p>
                <a:endParaRPr lang="en-AU" dirty="0">
                  <a:latin typeface="+mn-lt"/>
                </a:endParaRPr>
              </a:p>
            </p:txBody>
          </p:sp>
        </mc:Choice>
        <mc:Fallback xmlns="">
          <p:sp>
            <p:nvSpPr>
              <p:cNvPr id="8" name="Text Placeholder 11">
                <a:extLst>
                  <a:ext uri="{FF2B5EF4-FFF2-40B4-BE49-F238E27FC236}">
                    <a16:creationId xmlns:a16="http://schemas.microsoft.com/office/drawing/2014/main" id="{B853530F-6732-AF1F-8A50-761F2F9AFEFF}"/>
                  </a:ext>
                </a:extLst>
              </p:cNvPr>
              <p:cNvSpPr>
                <a:spLocks noGrp="1" noRot="1" noChangeAspect="1" noMove="1" noResize="1" noEditPoints="1" noAdjustHandles="1" noChangeArrowheads="1" noChangeShapeType="1" noTextEdit="1"/>
              </p:cNvSpPr>
              <p:nvPr>
                <p:ph type="body" sz="quarter" idx="17"/>
              </p:nvPr>
            </p:nvSpPr>
            <p:spPr>
              <a:xfrm>
                <a:off x="360000" y="1567086"/>
                <a:ext cx="5238695" cy="1013197"/>
              </a:xfrm>
              <a:blipFill>
                <a:blip r:embed="rId3"/>
                <a:stretch>
                  <a:fillRect l="-3492" b="-596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AEA32D3E-C301-A02B-06AC-3E82099ED6C9}"/>
                  </a:ext>
                </a:extLst>
              </p:cNvPr>
              <p:cNvSpPr txBox="1">
                <a:spLocks/>
              </p:cNvSpPr>
              <p:nvPr/>
            </p:nvSpPr>
            <p:spPr>
              <a:xfrm>
                <a:off x="360000" y="4447732"/>
                <a:ext cx="3237201" cy="142774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m:rPr>
                          <m:aln/>
                        </m:rPr>
                        <a:rPr lang="en-AU" sz="2400" i="1">
                          <a:latin typeface="Cambria Math" panose="02040503050406030204" pitchFamily="18" charset="0"/>
                        </a:rPr>
                        <m:t>=</m:t>
                      </m:r>
                      <m:d>
                        <m:dPr>
                          <m:ctrlPr>
                            <a:rPr lang="en-AU" sz="2400" b="0" i="1" smtClean="0">
                              <a:latin typeface="Cambria Math" panose="02040503050406030204" pitchFamily="18" charset="0"/>
                            </a:rPr>
                          </m:ctrlPr>
                        </m:dPr>
                        <m:e>
                          <m:func>
                            <m:funcPr>
                              <m:ctrlPr>
                                <a:rPr lang="en-AU" sz="2400" b="0" i="1" smtClean="0">
                                  <a:latin typeface="Cambria Math" panose="02040503050406030204" pitchFamily="18" charset="0"/>
                                </a:rPr>
                              </m:ctrlPr>
                            </m:funcPr>
                            <m:fName>
                              <m:r>
                                <m:rPr>
                                  <m:sty m:val="p"/>
                                </m:rPr>
                                <a:rPr lang="en-AU" sz="2400" b="0" i="0" smtClean="0">
                                  <a:latin typeface="Cambria Math" panose="02040503050406030204" pitchFamily="18" charset="0"/>
                                </a:rPr>
                                <m:t>ln</m:t>
                              </m:r>
                            </m:fName>
                            <m:e>
                              <m:r>
                                <a:rPr lang="en-AU" sz="2400" b="0" i="1" smtClean="0">
                                  <a:latin typeface="Cambria Math" panose="02040503050406030204" pitchFamily="18" charset="0"/>
                                </a:rPr>
                                <m:t>4</m:t>
                              </m:r>
                            </m:e>
                          </m:func>
                        </m:e>
                      </m:d>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4</m:t>
                          </m:r>
                        </m:e>
                        <m:sup>
                          <m:r>
                            <a:rPr lang="en-AU" sz="2400" b="0" i="1" smtClean="0">
                              <a:latin typeface="Cambria Math" panose="02040503050406030204" pitchFamily="18" charset="0"/>
                              <a:ea typeface="Cambria Math" panose="02040503050406030204" pitchFamily="18" charset="0"/>
                            </a:rPr>
                            <m:t>𝑥</m:t>
                          </m:r>
                        </m:sup>
                      </m:sSup>
                    </m:oMath>
                    <m:oMath xmlns:m="http://schemas.openxmlformats.org/officeDocument/2006/math">
                      <m:r>
                        <m:rPr>
                          <m:aln/>
                        </m:rP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4</m:t>
                          </m:r>
                        </m:e>
                        <m:sup>
                          <m:r>
                            <a:rPr lang="en-AU" sz="2400" b="0" i="1" smtClean="0">
                              <a:latin typeface="Cambria Math" panose="02040503050406030204" pitchFamily="18" charset="0"/>
                              <a:ea typeface="Cambria Math" panose="02040503050406030204" pitchFamily="18" charset="0"/>
                            </a:rPr>
                            <m:t>𝑥</m:t>
                          </m:r>
                        </m:sup>
                      </m:sSup>
                      <m:d>
                        <m:dPr>
                          <m:ctrlPr>
                            <a:rPr lang="en-AU" sz="2400" b="0" i="1" smtClean="0">
                              <a:latin typeface="Cambria Math" panose="02040503050406030204" pitchFamily="18" charset="0"/>
                              <a:ea typeface="Cambria Math" panose="02040503050406030204" pitchFamily="18" charset="0"/>
                            </a:rPr>
                          </m:ctrlPr>
                        </m:dPr>
                        <m:e>
                          <m:func>
                            <m:funcPr>
                              <m:ctrlPr>
                                <a:rPr lang="en-AU" sz="2400" b="0" i="1" smtClean="0">
                                  <a:latin typeface="Cambria Math" panose="02040503050406030204" pitchFamily="18" charset="0"/>
                                  <a:ea typeface="Cambria Math" panose="02040503050406030204" pitchFamily="18" charset="0"/>
                                </a:rPr>
                              </m:ctrlPr>
                            </m:funcPr>
                            <m:fName>
                              <m:r>
                                <m:rPr>
                                  <m:sty m:val="p"/>
                                </m:rPr>
                                <a:rPr lang="en-AU" sz="2400" b="0" i="0" smtClean="0">
                                  <a:latin typeface="Cambria Math" panose="02040503050406030204" pitchFamily="18" charset="0"/>
                                  <a:ea typeface="Cambria Math" panose="02040503050406030204" pitchFamily="18" charset="0"/>
                                </a:rPr>
                                <m:t>ln</m:t>
                              </m:r>
                            </m:fName>
                            <m:e>
                              <m:r>
                                <a:rPr lang="en-AU" sz="2400" b="0" i="1" smtClean="0">
                                  <a:latin typeface="Cambria Math" panose="02040503050406030204" pitchFamily="18" charset="0"/>
                                  <a:ea typeface="Cambria Math" panose="02040503050406030204" pitchFamily="18" charset="0"/>
                                </a:rPr>
                                <m:t>4</m:t>
                              </m:r>
                            </m:e>
                          </m:func>
                        </m:e>
                      </m:d>
                    </m:oMath>
                  </m:oMathPara>
                </a14:m>
                <a:endParaRPr lang="en-AU" sz="2400" dirty="0">
                  <a:latin typeface="+mn-lt"/>
                </a:endParaRPr>
              </a:p>
            </p:txBody>
          </p:sp>
        </mc:Choice>
        <mc:Fallback xmlns="">
          <p:sp>
            <p:nvSpPr>
              <p:cNvPr id="9" name="Text Placeholder 11">
                <a:extLst>
                  <a:ext uri="{FF2B5EF4-FFF2-40B4-BE49-F238E27FC236}">
                    <a16:creationId xmlns:a16="http://schemas.microsoft.com/office/drawing/2014/main" id="{AEA32D3E-C301-A02B-06AC-3E82099ED6C9}"/>
                  </a:ext>
                </a:extLst>
              </p:cNvPr>
              <p:cNvSpPr txBox="1">
                <a:spLocks noRot="1" noChangeAspect="1" noMove="1" noResize="1" noEditPoints="1" noAdjustHandles="1" noChangeArrowheads="1" noChangeShapeType="1" noTextEdit="1"/>
              </p:cNvSpPr>
              <p:nvPr/>
            </p:nvSpPr>
            <p:spPr>
              <a:xfrm>
                <a:off x="360000" y="4447732"/>
                <a:ext cx="3237201" cy="1427748"/>
              </a:xfrm>
              <a:prstGeom prst="rect">
                <a:avLst/>
              </a:prstGeom>
              <a:blipFill>
                <a:blip r:embed="rId4"/>
                <a:stretch>
                  <a:fillRect b="-3931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EDF643-00E0-5B1F-EC87-B5E4EC746FCB}"/>
                  </a:ext>
                </a:extLst>
              </p:cNvPr>
              <p:cNvSpPr txBox="1"/>
              <p:nvPr/>
            </p:nvSpPr>
            <p:spPr>
              <a:xfrm>
                <a:off x="360000" y="3036569"/>
                <a:ext cx="4035537" cy="1160337"/>
              </a:xfrm>
              <a:prstGeom prst="rect">
                <a:avLst/>
              </a:prstGeom>
              <a:solidFill>
                <a:schemeClr val="bg1"/>
              </a:solid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           </m:t>
                      </m:r>
                      <m:f>
                        <m:fPr>
                          <m:ctrlPr>
                            <a:rPr lang="en-AU" i="1" dirty="0">
                              <a:latin typeface="Cambria Math" panose="02040503050406030204" pitchFamily="18" charset="0"/>
                            </a:rPr>
                          </m:ctrlPr>
                        </m:fPr>
                        <m:num>
                          <m:r>
                            <a:rPr lang="en-AU" i="1" dirty="0">
                              <a:latin typeface="Cambria Math" panose="02040503050406030204" pitchFamily="18" charset="0"/>
                            </a:rPr>
                            <m:t>𝑑𝑦</m:t>
                          </m:r>
                        </m:num>
                        <m:den>
                          <m:r>
                            <a:rPr lang="en-AU" i="1" dirty="0">
                              <a:latin typeface="Cambria Math" panose="02040503050406030204" pitchFamily="18" charset="0"/>
                            </a:rPr>
                            <m:t>𝑑𝑥</m:t>
                          </m:r>
                        </m:den>
                      </m:f>
                      <m:r>
                        <a:rPr lang="en-AU" i="1" dirty="0">
                          <a:latin typeface="Cambria Math" panose="02040503050406030204" pitchFamily="18" charset="0"/>
                        </a:rPr>
                        <m:t>=</m:t>
                      </m:r>
                      <m:d>
                        <m:dPr>
                          <m:ctrlPr>
                            <a:rPr lang="en-AU" b="0" i="1" dirty="0" smtClean="0">
                              <a:latin typeface="Cambria Math" panose="02040503050406030204" pitchFamily="18" charset="0"/>
                            </a:rPr>
                          </m:ctrlPr>
                        </m:dPr>
                        <m:e>
                          <m:func>
                            <m:funcPr>
                              <m:ctrlPr>
                                <a:rPr lang="en-AU" b="0" i="1" dirty="0" smtClean="0">
                                  <a:latin typeface="Cambria Math" panose="02040503050406030204" pitchFamily="18" charset="0"/>
                                </a:rPr>
                              </m:ctrlPr>
                            </m:funcPr>
                            <m:fName>
                              <m:r>
                                <m:rPr>
                                  <m:sty m:val="p"/>
                                </m:rPr>
                                <a:rPr lang="en-AU" b="0" i="0" dirty="0" smtClean="0">
                                  <a:latin typeface="Cambria Math" panose="02040503050406030204" pitchFamily="18" charset="0"/>
                                </a:rPr>
                                <m:t>ln</m:t>
                              </m:r>
                            </m:fName>
                            <m:e>
                              <m:r>
                                <a:rPr lang="en-AU" b="0" i="1" dirty="0" smtClean="0">
                                  <a:latin typeface="Cambria Math" panose="02040503050406030204" pitchFamily="18" charset="0"/>
                                </a:rPr>
                                <m:t>𝑎</m:t>
                              </m:r>
                            </m:e>
                          </m:func>
                        </m:e>
                      </m:d>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𝑎</m:t>
                          </m:r>
                        </m:e>
                        <m:sup>
                          <m:r>
                            <a:rPr lang="en-AU" b="0" i="1" dirty="0" smtClean="0">
                              <a:latin typeface="Cambria Math" panose="02040503050406030204" pitchFamily="18" charset="0"/>
                            </a:rPr>
                            <m:t>𝑥</m:t>
                          </m:r>
                        </m:sup>
                      </m:sSup>
                    </m:oMath>
                  </m:oMathPara>
                </a14:m>
                <a:endParaRPr lang="en-AU" i="1" dirty="0"/>
              </a:p>
              <a:p>
                <a:pPr algn="ctr">
                  <a:lnSpc>
                    <a:spcPct val="150000"/>
                  </a:lnSpc>
                </a:pPr>
                <a:endParaRPr lang="en-AU" sz="2800" i="1" dirty="0"/>
              </a:p>
              <a:p>
                <a:pPr algn="ctr">
                  <a:lnSpc>
                    <a:spcPct val="150000"/>
                  </a:lnSpc>
                </a:pPr>
                <a:endParaRPr lang="en-AU" sz="2800" i="1" dirty="0"/>
              </a:p>
            </p:txBody>
          </p:sp>
        </mc:Choice>
        <mc:Fallback xmlns="">
          <p:sp>
            <p:nvSpPr>
              <p:cNvPr id="10" name="TextBox 9">
                <a:extLst>
                  <a:ext uri="{FF2B5EF4-FFF2-40B4-BE49-F238E27FC236}">
                    <a16:creationId xmlns:a16="http://schemas.microsoft.com/office/drawing/2014/main" id="{61EDF643-00E0-5B1F-EC87-B5E4EC746FCB}"/>
                  </a:ext>
                </a:extLst>
              </p:cNvPr>
              <p:cNvSpPr txBox="1">
                <a:spLocks noRot="1" noChangeAspect="1" noMove="1" noResize="1" noEditPoints="1" noAdjustHandles="1" noChangeArrowheads="1" noChangeShapeType="1" noTextEdit="1"/>
              </p:cNvSpPr>
              <p:nvPr/>
            </p:nvSpPr>
            <p:spPr>
              <a:xfrm>
                <a:off x="360000" y="3036569"/>
                <a:ext cx="4035537" cy="1160337"/>
              </a:xfrm>
              <a:prstGeom prst="rect">
                <a:avLst/>
              </a:prstGeom>
              <a:blipFill>
                <a:blip r:embed="rId5"/>
                <a:stretch>
                  <a:fillRect/>
                </a:stretch>
              </a:blipFill>
              <a:ln w="38100">
                <a:solidFill>
                  <a:schemeClr val="accent2"/>
                </a:solidFill>
              </a:ln>
            </p:spPr>
            <p:txBody>
              <a:bodyPr/>
              <a:lstStyle/>
              <a:p>
                <a:r>
                  <a:rPr lang="en-AU">
                    <a:noFill/>
                  </a:rPr>
                  <a:t> </a:t>
                </a:r>
              </a:p>
            </p:txBody>
          </p:sp>
        </mc:Fallback>
      </mc:AlternateContent>
    </p:spTree>
    <p:extLst>
      <p:ext uri="{BB962C8B-B14F-4D97-AF65-F5344CB8AC3E}">
        <p14:creationId xmlns:p14="http://schemas.microsoft.com/office/powerpoint/2010/main" val="20751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2197D-FADD-3B81-8906-B43E627956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FD8FE5-A7AB-1417-C587-90F843BA4969}"/>
              </a:ext>
            </a:extLst>
          </p:cNvPr>
          <p:cNvSpPr>
            <a:spLocks noGrp="1"/>
          </p:cNvSpPr>
          <p:nvPr>
            <p:ph type="title"/>
          </p:nvPr>
        </p:nvSpPr>
        <p:spPr/>
        <p:txBody>
          <a:bodyPr/>
          <a:lstStyle/>
          <a:p>
            <a:r>
              <a:rPr lang="en-AU" dirty="0"/>
              <a:t>Finding the derivative (3)</a:t>
            </a:r>
            <a:endParaRPr lang="en-AU" dirty="0">
              <a:latin typeface="+mj-lt"/>
            </a:endParaRPr>
          </a:p>
        </p:txBody>
      </p:sp>
      <p:sp>
        <p:nvSpPr>
          <p:cNvPr id="13" name="Text Placeholder 12">
            <a:extLst>
              <a:ext uri="{FF2B5EF4-FFF2-40B4-BE49-F238E27FC236}">
                <a16:creationId xmlns:a16="http://schemas.microsoft.com/office/drawing/2014/main" id="{1455C0EC-58A5-B066-BA68-FD4188589A2D}"/>
              </a:ext>
            </a:extLst>
          </p:cNvPr>
          <p:cNvSpPr>
            <a:spLocks noGrp="1"/>
          </p:cNvSpPr>
          <p:nvPr>
            <p:ph type="body" sz="quarter" idx="18"/>
          </p:nvPr>
        </p:nvSpPr>
        <p:spPr>
          <a:xfrm>
            <a:off x="360000" y="982520"/>
            <a:ext cx="11483998" cy="356423"/>
          </a:xfrm>
        </p:spPr>
        <p:txBody>
          <a:bodyPr/>
          <a:lstStyle/>
          <a:p>
            <a:r>
              <a:rPr lang="en-AU"/>
              <a:t>Worked example 2</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A95A2E63-3AD1-EAC9-478F-D58D39F9DC8D}"/>
                  </a:ext>
                </a:extLst>
              </p:cNvPr>
              <p:cNvSpPr>
                <a:spLocks noGrp="1"/>
              </p:cNvSpPr>
              <p:nvPr>
                <p:ph type="body" sz="quarter" idx="17"/>
              </p:nvPr>
            </p:nvSpPr>
            <p:spPr>
              <a:xfrm>
                <a:off x="360000" y="1567086"/>
                <a:ext cx="5238695" cy="1013197"/>
              </a:xfrm>
            </p:spPr>
            <p:txBody>
              <a:bodyPr/>
              <a:lstStyle/>
              <a:p>
                <a:r>
                  <a:rPr lang="en-AU" sz="2400" dirty="0">
                    <a:latin typeface="+mn-lt"/>
                  </a:rPr>
                  <a:t>Find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oMath>
                </a14:m>
                <a:r>
                  <a:rPr lang="en-AU" sz="2400" dirty="0">
                    <a:latin typeface="+mn-lt"/>
                  </a:rPr>
                  <a:t> 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2</m:t>
                        </m:r>
                      </m:e>
                      <m:sup>
                        <m:r>
                          <a:rPr lang="en-AU" sz="2400" b="0" i="1" smtClean="0">
                            <a:latin typeface="Cambria Math" panose="02040503050406030204" pitchFamily="18" charset="0"/>
                          </a:rPr>
                          <m:t>𝑥</m:t>
                        </m:r>
                      </m:sup>
                    </m:sSup>
                    <m:r>
                      <a:rPr lang="en-AU" sz="2400" b="0" i="1" smtClean="0">
                        <a:latin typeface="Cambria Math" panose="02040503050406030204" pitchFamily="18" charset="0"/>
                      </a:rPr>
                      <m:t>+2</m:t>
                    </m:r>
                    <m:r>
                      <a:rPr lang="en-AU" sz="2400" b="0" i="1" smtClean="0">
                        <a:latin typeface="Cambria Math" panose="02040503050406030204" pitchFamily="18" charset="0"/>
                      </a:rPr>
                      <m:t>𝑥</m:t>
                    </m:r>
                  </m:oMath>
                </a14:m>
                <a:endParaRPr lang="en-AU" sz="2400" b="0" dirty="0">
                  <a:latin typeface="+mn-lt"/>
                </a:endParaRPr>
              </a:p>
              <a:p>
                <a:r>
                  <a:rPr lang="en-AU" sz="2400" dirty="0">
                    <a:latin typeface="+mn-lt"/>
                  </a:rPr>
                  <a:t>From the reference sheet:</a:t>
                </a:r>
                <a:endParaRPr lang="en-AU" sz="2400" b="0" dirty="0">
                  <a:latin typeface="+mn-lt"/>
                </a:endParaRPr>
              </a:p>
              <a:p>
                <a:endParaRPr lang="en-AU" dirty="0">
                  <a:latin typeface="+mn-lt"/>
                </a:endParaRPr>
              </a:p>
            </p:txBody>
          </p:sp>
        </mc:Choice>
        <mc:Fallback xmlns="">
          <p:sp>
            <p:nvSpPr>
              <p:cNvPr id="6" name="Text Placeholder 11">
                <a:extLst>
                  <a:ext uri="{FF2B5EF4-FFF2-40B4-BE49-F238E27FC236}">
                    <a16:creationId xmlns:a16="http://schemas.microsoft.com/office/drawing/2014/main" id="{A95A2E63-3AD1-EAC9-478F-D58D39F9DC8D}"/>
                  </a:ext>
                </a:extLst>
              </p:cNvPr>
              <p:cNvSpPr>
                <a:spLocks noGrp="1" noRot="1" noChangeAspect="1" noMove="1" noResize="1" noEditPoints="1" noAdjustHandles="1" noChangeArrowheads="1" noChangeShapeType="1" noTextEdit="1"/>
              </p:cNvSpPr>
              <p:nvPr>
                <p:ph type="body" sz="quarter" idx="17"/>
              </p:nvPr>
            </p:nvSpPr>
            <p:spPr>
              <a:xfrm>
                <a:off x="360000" y="1567086"/>
                <a:ext cx="5238695" cy="1013197"/>
              </a:xfrm>
              <a:blipFill>
                <a:blip r:embed="rId3"/>
                <a:stretch>
                  <a:fillRect l="-3492" b="-596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033C3A-99F3-051D-EB74-6F34D3E60DF6}"/>
                  </a:ext>
                </a:extLst>
              </p:cNvPr>
              <p:cNvSpPr txBox="1"/>
              <p:nvPr/>
            </p:nvSpPr>
            <p:spPr>
              <a:xfrm>
                <a:off x="360000" y="3036569"/>
                <a:ext cx="4035537" cy="1160337"/>
              </a:xfrm>
              <a:prstGeom prst="rect">
                <a:avLst/>
              </a:prstGeom>
              <a:solidFill>
                <a:schemeClr val="bg1"/>
              </a:solid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i="1" smtClean="0">
                              <a:latin typeface="Cambria Math" panose="02040503050406030204" pitchFamily="18" charset="0"/>
                            </a:rPr>
                            <m:t>𝑎</m:t>
                          </m:r>
                        </m:e>
                        <m:sup>
                          <m:r>
                            <a:rPr lang="en-AU" b="0" i="1" smtClean="0">
                              <a:latin typeface="Cambria Math" panose="02040503050406030204" pitchFamily="18" charset="0"/>
                            </a:rPr>
                            <m:t>𝑥</m:t>
                          </m:r>
                        </m:sup>
                      </m:sSup>
                      <m:r>
                        <a:rPr lang="en-AU" b="0" i="1" smtClean="0">
                          <a:latin typeface="Cambria Math" panose="02040503050406030204" pitchFamily="18" charset="0"/>
                        </a:rPr>
                        <m:t>           </m:t>
                      </m:r>
                      <m:f>
                        <m:fPr>
                          <m:ctrlPr>
                            <a:rPr lang="en-AU" i="1" dirty="0">
                              <a:latin typeface="Cambria Math" panose="02040503050406030204" pitchFamily="18" charset="0"/>
                            </a:rPr>
                          </m:ctrlPr>
                        </m:fPr>
                        <m:num>
                          <m:r>
                            <a:rPr lang="en-AU" i="1" dirty="0">
                              <a:latin typeface="Cambria Math" panose="02040503050406030204" pitchFamily="18" charset="0"/>
                            </a:rPr>
                            <m:t>𝑑𝑦</m:t>
                          </m:r>
                        </m:num>
                        <m:den>
                          <m:r>
                            <a:rPr lang="en-AU" i="1" dirty="0">
                              <a:latin typeface="Cambria Math" panose="02040503050406030204" pitchFamily="18" charset="0"/>
                            </a:rPr>
                            <m:t>𝑑𝑥</m:t>
                          </m:r>
                        </m:den>
                      </m:f>
                      <m:r>
                        <a:rPr lang="en-AU" i="1" dirty="0">
                          <a:latin typeface="Cambria Math" panose="02040503050406030204" pitchFamily="18" charset="0"/>
                        </a:rPr>
                        <m:t>=</m:t>
                      </m:r>
                      <m:d>
                        <m:dPr>
                          <m:ctrlPr>
                            <a:rPr lang="en-AU" b="0" i="1" dirty="0" smtClean="0">
                              <a:latin typeface="Cambria Math" panose="02040503050406030204" pitchFamily="18" charset="0"/>
                            </a:rPr>
                          </m:ctrlPr>
                        </m:dPr>
                        <m:e>
                          <m:func>
                            <m:funcPr>
                              <m:ctrlPr>
                                <a:rPr lang="en-AU" b="0" i="1" dirty="0" smtClean="0">
                                  <a:latin typeface="Cambria Math" panose="02040503050406030204" pitchFamily="18" charset="0"/>
                                </a:rPr>
                              </m:ctrlPr>
                            </m:funcPr>
                            <m:fName>
                              <m:r>
                                <m:rPr>
                                  <m:sty m:val="p"/>
                                </m:rPr>
                                <a:rPr lang="en-AU" b="0" i="0" dirty="0" smtClean="0">
                                  <a:latin typeface="Cambria Math" panose="02040503050406030204" pitchFamily="18" charset="0"/>
                                </a:rPr>
                                <m:t>ln</m:t>
                              </m:r>
                            </m:fName>
                            <m:e>
                              <m:r>
                                <a:rPr lang="en-AU" b="0" i="1" dirty="0" smtClean="0">
                                  <a:latin typeface="Cambria Math" panose="02040503050406030204" pitchFamily="18" charset="0"/>
                                </a:rPr>
                                <m:t>𝑎</m:t>
                              </m:r>
                            </m:e>
                          </m:func>
                        </m:e>
                      </m:d>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𝑎</m:t>
                          </m:r>
                        </m:e>
                        <m:sup>
                          <m:r>
                            <a:rPr lang="en-AU" b="0" i="1" dirty="0" smtClean="0">
                              <a:latin typeface="Cambria Math" panose="02040503050406030204" pitchFamily="18" charset="0"/>
                            </a:rPr>
                            <m:t>𝑥</m:t>
                          </m:r>
                        </m:sup>
                      </m:sSup>
                    </m:oMath>
                  </m:oMathPara>
                </a14:m>
                <a:endParaRPr lang="en-AU" i="1" dirty="0"/>
              </a:p>
              <a:p>
                <a:pPr algn="ctr">
                  <a:lnSpc>
                    <a:spcPct val="150000"/>
                  </a:lnSpc>
                </a:pPr>
                <a:endParaRPr lang="en-AU" sz="2800" i="1" dirty="0"/>
              </a:p>
              <a:p>
                <a:pPr algn="ctr">
                  <a:lnSpc>
                    <a:spcPct val="150000"/>
                  </a:lnSpc>
                </a:pPr>
                <a:endParaRPr lang="en-AU" sz="2800" i="1" dirty="0"/>
              </a:p>
            </p:txBody>
          </p:sp>
        </mc:Choice>
        <mc:Fallback xmlns="">
          <p:sp>
            <p:nvSpPr>
              <p:cNvPr id="14" name="TextBox 13">
                <a:extLst>
                  <a:ext uri="{FF2B5EF4-FFF2-40B4-BE49-F238E27FC236}">
                    <a16:creationId xmlns:a16="http://schemas.microsoft.com/office/drawing/2014/main" id="{35033C3A-99F3-051D-EB74-6F34D3E60DF6}"/>
                  </a:ext>
                </a:extLst>
              </p:cNvPr>
              <p:cNvSpPr txBox="1">
                <a:spLocks noRot="1" noChangeAspect="1" noMove="1" noResize="1" noEditPoints="1" noAdjustHandles="1" noChangeArrowheads="1" noChangeShapeType="1" noTextEdit="1"/>
              </p:cNvSpPr>
              <p:nvPr/>
            </p:nvSpPr>
            <p:spPr>
              <a:xfrm>
                <a:off x="360000" y="3036569"/>
                <a:ext cx="4035537" cy="1160337"/>
              </a:xfrm>
              <a:prstGeom prst="rect">
                <a:avLst/>
              </a:prstGeom>
              <a:blipFill>
                <a:blip r:embed="rId5"/>
                <a:stretch>
                  <a:fillRect/>
                </a:stretch>
              </a:blipFill>
              <a:ln w="38100">
                <a:solidFill>
                  <a:schemeClr val="accent2"/>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56E7B0CA-BFB6-0D13-A463-5DC4DF56A2A6}"/>
                  </a:ext>
                </a:extLst>
              </p:cNvPr>
              <p:cNvSpPr txBox="1">
                <a:spLocks/>
              </p:cNvSpPr>
              <p:nvPr/>
            </p:nvSpPr>
            <p:spPr>
              <a:xfrm>
                <a:off x="360000" y="4447732"/>
                <a:ext cx="3237201" cy="142774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m:rPr>
                          <m:aln/>
                        </m:rPr>
                        <a:rPr lang="en-AU" sz="2400" i="1">
                          <a:latin typeface="Cambria Math" panose="02040503050406030204" pitchFamily="18" charset="0"/>
                        </a:rPr>
                        <m:t>=</m:t>
                      </m:r>
                      <m:d>
                        <m:dPr>
                          <m:ctrlPr>
                            <a:rPr lang="en-AU" sz="2400" b="0" i="1" smtClean="0">
                              <a:latin typeface="Cambria Math" panose="02040503050406030204" pitchFamily="18" charset="0"/>
                            </a:rPr>
                          </m:ctrlPr>
                        </m:dPr>
                        <m:e>
                          <m:func>
                            <m:funcPr>
                              <m:ctrlPr>
                                <a:rPr lang="en-AU" sz="2400" b="0" i="1" smtClean="0">
                                  <a:latin typeface="Cambria Math" panose="02040503050406030204" pitchFamily="18" charset="0"/>
                                </a:rPr>
                              </m:ctrlPr>
                            </m:funcPr>
                            <m:fName>
                              <m:r>
                                <m:rPr>
                                  <m:sty m:val="p"/>
                                </m:rPr>
                                <a:rPr lang="en-AU" sz="2400" b="0" i="0" smtClean="0">
                                  <a:latin typeface="Cambria Math" panose="02040503050406030204" pitchFamily="18" charset="0"/>
                                </a:rPr>
                                <m:t>ln</m:t>
                              </m:r>
                            </m:fName>
                            <m:e>
                              <m:r>
                                <a:rPr lang="en-AU" sz="2400" b="0" i="1" smtClean="0">
                                  <a:latin typeface="Cambria Math" panose="02040503050406030204" pitchFamily="18" charset="0"/>
                                </a:rPr>
                                <m:t>2</m:t>
                              </m:r>
                            </m:e>
                          </m:func>
                        </m:e>
                      </m:d>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2</m:t>
                          </m:r>
                        </m:e>
                        <m:sup>
                          <m:r>
                            <a:rPr lang="en-AU" sz="2400" b="0" i="1" smtClean="0">
                              <a:latin typeface="Cambria Math" panose="02040503050406030204" pitchFamily="18" charset="0"/>
                              <a:ea typeface="Cambria Math" panose="02040503050406030204" pitchFamily="18" charset="0"/>
                            </a:rPr>
                            <m:t>𝑥</m:t>
                          </m:r>
                        </m:sup>
                      </m:sSup>
                      <m:r>
                        <a:rPr lang="en-AU" sz="2400" b="0" i="1" smtClean="0">
                          <a:latin typeface="Cambria Math" panose="02040503050406030204" pitchFamily="18" charset="0"/>
                          <a:ea typeface="Cambria Math" panose="02040503050406030204" pitchFamily="18" charset="0"/>
                        </a:rPr>
                        <m:t>+2</m:t>
                      </m:r>
                    </m:oMath>
                    <m:oMath xmlns:m="http://schemas.openxmlformats.org/officeDocument/2006/math">
                      <m:r>
                        <m:rPr>
                          <m:aln/>
                        </m:rP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2</m:t>
                          </m:r>
                        </m:e>
                        <m:sup>
                          <m:r>
                            <a:rPr lang="en-AU" sz="2400" b="0" i="1" smtClean="0">
                              <a:latin typeface="Cambria Math" panose="02040503050406030204" pitchFamily="18" charset="0"/>
                              <a:ea typeface="Cambria Math" panose="02040503050406030204" pitchFamily="18" charset="0"/>
                            </a:rPr>
                            <m:t>𝑥</m:t>
                          </m:r>
                        </m:sup>
                      </m:sSup>
                      <m:d>
                        <m:dPr>
                          <m:ctrlPr>
                            <a:rPr lang="en-AU" sz="2400" b="0" i="1" smtClean="0">
                              <a:latin typeface="Cambria Math" panose="02040503050406030204" pitchFamily="18" charset="0"/>
                              <a:ea typeface="Cambria Math" panose="02040503050406030204" pitchFamily="18" charset="0"/>
                            </a:rPr>
                          </m:ctrlPr>
                        </m:dPr>
                        <m:e>
                          <m:func>
                            <m:funcPr>
                              <m:ctrlPr>
                                <a:rPr lang="en-AU" sz="2400" b="0" i="1" smtClean="0">
                                  <a:latin typeface="Cambria Math" panose="02040503050406030204" pitchFamily="18" charset="0"/>
                                  <a:ea typeface="Cambria Math" panose="02040503050406030204" pitchFamily="18" charset="0"/>
                                </a:rPr>
                              </m:ctrlPr>
                            </m:funcPr>
                            <m:fName>
                              <m:r>
                                <m:rPr>
                                  <m:sty m:val="p"/>
                                </m:rPr>
                                <a:rPr lang="en-AU" sz="2400" b="0" i="0" smtClean="0">
                                  <a:latin typeface="Cambria Math" panose="02040503050406030204" pitchFamily="18" charset="0"/>
                                  <a:ea typeface="Cambria Math" panose="02040503050406030204" pitchFamily="18" charset="0"/>
                                </a:rPr>
                                <m:t>ln</m:t>
                              </m:r>
                            </m:fName>
                            <m:e>
                              <m:r>
                                <a:rPr lang="en-AU" sz="2400" b="0" i="1" smtClean="0">
                                  <a:latin typeface="Cambria Math" panose="02040503050406030204" pitchFamily="18" charset="0"/>
                                  <a:ea typeface="Cambria Math" panose="02040503050406030204" pitchFamily="18" charset="0"/>
                                </a:rPr>
                                <m:t>2</m:t>
                              </m:r>
                            </m:e>
                          </m:func>
                        </m:e>
                      </m:d>
                      <m:r>
                        <a:rPr lang="en-AU" sz="2400" b="0" i="1" smtClean="0">
                          <a:latin typeface="Cambria Math" panose="02040503050406030204" pitchFamily="18" charset="0"/>
                          <a:ea typeface="Cambria Math" panose="02040503050406030204" pitchFamily="18" charset="0"/>
                        </a:rPr>
                        <m:t>+2</m:t>
                      </m:r>
                    </m:oMath>
                  </m:oMathPara>
                </a14:m>
                <a:endParaRPr lang="en-AU" sz="2400" dirty="0">
                  <a:latin typeface="+mn-lt"/>
                </a:endParaRPr>
              </a:p>
            </p:txBody>
          </p:sp>
        </mc:Choice>
        <mc:Fallback xmlns="">
          <p:sp>
            <p:nvSpPr>
              <p:cNvPr id="11" name="Text Placeholder 11">
                <a:extLst>
                  <a:ext uri="{FF2B5EF4-FFF2-40B4-BE49-F238E27FC236}">
                    <a16:creationId xmlns:a16="http://schemas.microsoft.com/office/drawing/2014/main" id="{56E7B0CA-BFB6-0D13-A463-5DC4DF56A2A6}"/>
                  </a:ext>
                </a:extLst>
              </p:cNvPr>
              <p:cNvSpPr txBox="1">
                <a:spLocks noRot="1" noChangeAspect="1" noMove="1" noResize="1" noEditPoints="1" noAdjustHandles="1" noChangeArrowheads="1" noChangeShapeType="1" noTextEdit="1"/>
              </p:cNvSpPr>
              <p:nvPr/>
            </p:nvSpPr>
            <p:spPr>
              <a:xfrm>
                <a:off x="360000" y="4447732"/>
                <a:ext cx="3237201" cy="1427748"/>
              </a:xfrm>
              <a:prstGeom prst="rect">
                <a:avLst/>
              </a:prstGeom>
              <a:blipFill>
                <a:blip r:embed="rId4"/>
                <a:stretch>
                  <a:fillRect b="-39316"/>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43A32CC6-5397-4264-164F-4C09C7656960}"/>
              </a:ext>
            </a:extLst>
          </p:cNvPr>
          <p:cNvSpPr/>
          <p:nvPr/>
        </p:nvSpPr>
        <p:spPr>
          <a:xfrm>
            <a:off x="4709874" y="4370819"/>
            <a:ext cx="3355875" cy="1013196"/>
          </a:xfrm>
          <a:prstGeom prst="wedgeRoundRectCallout">
            <a:avLst>
              <a:gd name="adj1" fmla="val -72822"/>
              <a:gd name="adj2" fmla="val 99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Which differentiation rules are being used?</a:t>
            </a:r>
          </a:p>
        </p:txBody>
      </p:sp>
      <p:sp>
        <p:nvSpPr>
          <p:cNvPr id="3" name="Slide Number Placeholder 2">
            <a:extLst>
              <a:ext uri="{FF2B5EF4-FFF2-40B4-BE49-F238E27FC236}">
                <a16:creationId xmlns:a16="http://schemas.microsoft.com/office/drawing/2014/main" id="{20D7937C-8DCE-EF74-4D2E-B86B1D1730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5500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84C997-13D2-480B-93FA-CF88A131F1A0}">
  <ds:schemaRefs>
    <ds:schemaRef ds:uri="0d94be99-a0f6-44e7-93d1-7f56be2e14d5"/>
    <ds:schemaRef ds:uri="8c6f0761-0ef4-4d3b-8fe8-3b60dff82e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E76218-B129-49DE-ACFC-BAB9D9414ACE}">
  <ds:schemaRefs>
    <ds:schemaRef ds:uri="http://purl.org/dc/terms/"/>
    <ds:schemaRef ds:uri="http://purl.org/dc/dcmitype/"/>
    <ds:schemaRef ds:uri="http://schemas.microsoft.com/office/2006/documentManagement/types"/>
    <ds:schemaRef ds:uri="0d94be99-a0f6-44e7-93d1-7f56be2e14d5"/>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8c6f0761-0ef4-4d3b-8fe8-3b60dff82ea3"/>
    <ds:schemaRef ds:uri="http://www.w3.org/XML/1998/namespace"/>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542</TotalTime>
  <Words>933</Words>
  <Application>Microsoft Office PowerPoint</Application>
  <PresentationFormat>Widescreen</PresentationFormat>
  <Paragraphs>87</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Cambria Math</vt:lpstr>
      <vt:lpstr>Calibri</vt:lpstr>
      <vt:lpstr>Public Sans</vt:lpstr>
      <vt:lpstr>Times New Roman</vt:lpstr>
      <vt:lpstr>NSWG Corporate</vt:lpstr>
      <vt:lpstr>Differentiating exponential functions with base a</vt:lpstr>
      <vt:lpstr>Learning intentions and success criteria</vt:lpstr>
      <vt:lpstr>Connecting learning</vt:lpstr>
      <vt:lpstr>Find d/dx (a^x )</vt:lpstr>
      <vt:lpstr>Releasing responsibility</vt:lpstr>
      <vt:lpstr>Reference sheet</vt:lpstr>
      <vt:lpstr>Finding the derivative (1)</vt:lpstr>
      <vt:lpstr>Finding the derivative (2)</vt:lpstr>
      <vt:lpstr>Finding the derivative (3)</vt:lpstr>
      <vt:lpstr>Finding the derivative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6 – Differentiating exponential functions with base a – Slide deck</dc:title>
  <dc:creator>NSW Department of Education</dc:creator>
  <dcterms:created xsi:type="dcterms:W3CDTF">2025-01-17T00:15:23Z</dcterms:created>
  <dcterms:modified xsi:type="dcterms:W3CDTF">2026-06-17T00:21:59Z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