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8"/>
  </p:notesMasterIdLst>
  <p:handoutMasterIdLst>
    <p:handoutMasterId r:id="rId29"/>
  </p:handoutMasterIdLst>
  <p:sldIdLst>
    <p:sldId id="26505" r:id="rId5"/>
    <p:sldId id="26383" r:id="rId6"/>
    <p:sldId id="26506" r:id="rId7"/>
    <p:sldId id="26507" r:id="rId8"/>
    <p:sldId id="26508" r:id="rId9"/>
    <p:sldId id="26509" r:id="rId10"/>
    <p:sldId id="26510" r:id="rId11"/>
    <p:sldId id="26527" r:id="rId12"/>
    <p:sldId id="26532" r:id="rId13"/>
    <p:sldId id="26375" r:id="rId14"/>
    <p:sldId id="26530" r:id="rId15"/>
    <p:sldId id="26526" r:id="rId16"/>
    <p:sldId id="26531" r:id="rId17"/>
    <p:sldId id="26512" r:id="rId18"/>
    <p:sldId id="26541" r:id="rId19"/>
    <p:sldId id="26513" r:id="rId20"/>
    <p:sldId id="26533" r:id="rId21"/>
    <p:sldId id="26534" r:id="rId22"/>
    <p:sldId id="26535" r:id="rId23"/>
    <p:sldId id="26538" r:id="rId24"/>
    <p:sldId id="26539" r:id="rId25"/>
    <p:sldId id="26536" r:id="rId26"/>
    <p:sldId id="26540" r:id="rId27"/>
  </p:sldIdLst>
  <p:sldSz cx="12192000" cy="6858000"/>
  <p:notesSz cx="6858000" cy="9144000"/>
  <p:embeddedFontLst>
    <p:embeddedFont>
      <p:font typeface="Cambria Math" panose="02040503050406030204" pitchFamily="18" charset="0"/>
      <p:regular r:id="rId30"/>
    </p:embeddedFont>
    <p:embeddedFont>
      <p:font typeface="Public Sans" pitchFamily="2" charset="0"/>
      <p:regular r:id="rId31"/>
      <p:bold r:id="rId32"/>
      <p:italic r:id="rId33"/>
      <p:boldItalic r:id="rId3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5"/>
    <p:restoredTop sz="94668"/>
  </p:normalViewPr>
  <p:slideViewPr>
    <p:cSldViewPr snapToGrid="0">
      <p:cViewPr varScale="1">
        <p:scale>
          <a:sx n="117" d="100"/>
          <a:sy n="117" d="100"/>
        </p:scale>
        <p:origin x="252" y="10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367C6-42BF-89D5-877C-E90B20073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10B43-4DAF-60F9-DE35-5D6144CE4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11F2F-4110-F2A0-5795-506044F099B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342615A-7752-7907-90F7-3DC1131BC157}"/>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37091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DE7F-3366-6DF2-614A-8C70229CB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43652-4773-58FB-2AFC-CA942D983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46364-F945-D740-4515-F9780F9D51F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0456966-5636-B9C7-28E6-AD5D01FFCE41}"/>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73798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17829-FAC7-32E0-57B6-2DF663AFE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A1AC1-74B0-41EA-FB71-FAD585684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FE1A6-7D4A-4579-808A-7BFA3348444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3E3EAA0-DC5B-F11A-4FF8-D98A18AE4274}"/>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60570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7736-D012-0666-CCC7-2E2A95800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433F7-1B85-FF54-51AB-8932B0BEE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C6E01D-359A-D680-04F3-B40A1E3F7B2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C3B6CD0-B8F2-C30F-E48D-DC7EA0BA1962}"/>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47635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51398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034651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4026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46" r:id="rId4"/>
    <p:sldLayoutId id="2147483743" r:id="rId5"/>
    <p:sldLayoutId id="2147483744" r:id="rId6"/>
    <p:sldLayoutId id="214748376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Complements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Probability and data</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a:latin typeface="+mj-lt"/>
              </a:rPr>
              <a:t>Term</a:t>
            </a:r>
          </a:p>
        </p:txBody>
      </p:sp>
      <p:sp>
        <p:nvSpPr>
          <p:cNvPr id="2" name="Picture Placeholder 1" hidden="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4D7262-3B42-2952-1BE6-D903B1F21E5B}"/>
              </a:ext>
            </a:extLst>
          </p:cNvPr>
          <p:cNvSpPr>
            <a:spLocks noGrp="1"/>
          </p:cNvSpPr>
          <p:nvPr>
            <p:ph type="title"/>
          </p:nvPr>
        </p:nvSpPr>
        <p:spPr/>
        <p:txBody>
          <a:bodyPr/>
          <a:lstStyle/>
          <a:p>
            <a:r>
              <a:rPr lang="en-AU">
                <a:latin typeface="+mj-lt"/>
              </a:rPr>
              <a:t>Complementary probabilities (1)</a:t>
            </a:r>
          </a:p>
        </p:txBody>
      </p:sp>
      <p:sp>
        <p:nvSpPr>
          <p:cNvPr id="7" name="Text Placeholder 6">
            <a:extLst>
              <a:ext uri="{FF2B5EF4-FFF2-40B4-BE49-F238E27FC236}">
                <a16:creationId xmlns:a16="http://schemas.microsoft.com/office/drawing/2014/main" id="{C4940CFF-BE82-ED29-C376-392BF5F6A30B}"/>
              </a:ext>
            </a:extLst>
          </p:cNvPr>
          <p:cNvSpPr>
            <a:spLocks noGrp="1"/>
          </p:cNvSpPr>
          <p:nvPr>
            <p:ph type="body" sz="quarter" idx="18"/>
          </p:nvPr>
        </p:nvSpPr>
        <p:spPr/>
        <p:txBody>
          <a:bodyPr/>
          <a:lstStyle/>
          <a:p>
            <a:r>
              <a:rPr lang="en-AU"/>
              <a:t>Worked example - question</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C4083491-F9A0-D564-1D01-EC31A54A3BB7}"/>
                  </a:ext>
                </a:extLst>
              </p:cNvPr>
              <p:cNvSpPr>
                <a:spLocks noGrp="1"/>
              </p:cNvSpPr>
              <p:nvPr>
                <p:ph type="body" sz="quarter" idx="17"/>
              </p:nvPr>
            </p:nvSpPr>
            <p:spPr/>
            <p:txBody>
              <a:bodyPr/>
              <a:lstStyle/>
              <a:p>
                <a:r>
                  <a:rPr lang="en-AU" sz="1800"/>
                  <a:t>Consider the universal set to be a standard deck of cards. Two sets </a:t>
                </a:r>
                <a14:m>
                  <m:oMath xmlns:m="http://schemas.openxmlformats.org/officeDocument/2006/math">
                    <m:r>
                      <a:rPr lang="en-AU" sz="1800" b="0" i="1" smtClean="0">
                        <a:latin typeface="Cambria Math" panose="02040503050406030204" pitchFamily="18" charset="0"/>
                      </a:rPr>
                      <m:t>𝐴</m:t>
                    </m:r>
                  </m:oMath>
                </a14:m>
                <a:r>
                  <a:rPr lang="en-AU" sz="1800"/>
                  <a:t> and </a:t>
                </a:r>
                <a14:m>
                  <m:oMath xmlns:m="http://schemas.openxmlformats.org/officeDocument/2006/math">
                    <m:r>
                      <a:rPr lang="en-AU" sz="1800" b="0" i="1" smtClean="0">
                        <a:latin typeface="Cambria Math" panose="02040503050406030204" pitchFamily="18" charset="0"/>
                      </a:rPr>
                      <m:t>𝐵</m:t>
                    </m:r>
                  </m:oMath>
                </a14:m>
                <a:r>
                  <a:rPr lang="en-AU" sz="1800"/>
                  <a:t> are given as:</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m:t>
                      </m:r>
                      <m:r>
                        <m:rPr>
                          <m:sty m:val="p"/>
                        </m:rPr>
                        <a:rPr lang="en-AU" sz="1800" b="0" i="0" smtClean="0">
                          <a:latin typeface="Cambria Math" panose="02040503050406030204" pitchFamily="18" charset="0"/>
                        </a:rPr>
                        <m:t>a</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red</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card</m:t>
                      </m:r>
                      <m:r>
                        <a:rPr lang="en-AU" sz="1800" b="0" i="0" smtClean="0">
                          <a:latin typeface="Cambria Math" panose="02040503050406030204" pitchFamily="18" charset="0"/>
                        </a:rPr>
                        <m:t>}</m:t>
                      </m:r>
                    </m:oMath>
                  </m:oMathPara>
                </a14:m>
                <a:endParaRPr lang="en-AU" sz="1800"/>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𝐵</m:t>
                      </m:r>
                      <m:r>
                        <a:rPr lang="en-AU" sz="1800" b="0" i="1" smtClean="0">
                          <a:latin typeface="Cambria Math" panose="02040503050406030204" pitchFamily="18" charset="0"/>
                        </a:rPr>
                        <m:t>={</m:t>
                      </m:r>
                      <m:r>
                        <m:rPr>
                          <m:nor/>
                        </m:rPr>
                        <a:rPr lang="en-AU" sz="1800" b="0" i="0" smtClean="0">
                          <a:latin typeface="Cambria Math" panose="02040503050406030204" pitchFamily="18" charset="0"/>
                        </a:rPr>
                        <m:t>a</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face</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card</m:t>
                      </m:r>
                      <m:r>
                        <a:rPr lang="en-AU" sz="1800" b="0" i="1" smtClean="0">
                          <a:latin typeface="Cambria Math" panose="02040503050406030204" pitchFamily="18" charset="0"/>
                        </a:rPr>
                        <m:t>}</m:t>
                      </m:r>
                    </m:oMath>
                  </m:oMathPara>
                </a14:m>
                <a:endParaRPr lang="en-AU" sz="1800"/>
              </a:p>
              <a:p>
                <a:r>
                  <a:rPr lang="en-AU" sz="1800"/>
                  <a:t>Find the probability of selecting a card that is not a red card or a face card.</a:t>
                </a:r>
              </a:p>
            </p:txBody>
          </p:sp>
        </mc:Choice>
        <mc:Fallback xmlns="">
          <p:sp>
            <p:nvSpPr>
              <p:cNvPr id="6" name="Text Placeholder 5">
                <a:extLst>
                  <a:ext uri="{FF2B5EF4-FFF2-40B4-BE49-F238E27FC236}">
                    <a16:creationId xmlns:a16="http://schemas.microsoft.com/office/drawing/2014/main" id="{C4083491-F9A0-D564-1D01-EC31A54A3BB7}"/>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BAE5-A398-CFEE-A44A-DD24955EEE4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C731ED0-B167-9BB8-7F12-F27B4EAA027A}"/>
              </a:ext>
            </a:extLst>
          </p:cNvPr>
          <p:cNvSpPr>
            <a:spLocks noGrp="1"/>
          </p:cNvSpPr>
          <p:nvPr>
            <p:ph type="title"/>
          </p:nvPr>
        </p:nvSpPr>
        <p:spPr/>
        <p:txBody>
          <a:bodyPr/>
          <a:lstStyle/>
          <a:p>
            <a:r>
              <a:rPr lang="en-AU">
                <a:latin typeface="+mj-lt"/>
              </a:rPr>
              <a:t>Complementary probabilities (2)</a:t>
            </a:r>
          </a:p>
        </p:txBody>
      </p:sp>
      <p:sp>
        <p:nvSpPr>
          <p:cNvPr id="7" name="Text Placeholder 6">
            <a:extLst>
              <a:ext uri="{FF2B5EF4-FFF2-40B4-BE49-F238E27FC236}">
                <a16:creationId xmlns:a16="http://schemas.microsoft.com/office/drawing/2014/main" id="{34A16218-F401-29C2-17B1-A27F851C0910}"/>
              </a:ext>
            </a:extLst>
          </p:cNvPr>
          <p:cNvSpPr>
            <a:spLocks noGrp="1"/>
          </p:cNvSpPr>
          <p:nvPr>
            <p:ph type="body" sz="quarter" idx="18"/>
          </p:nvPr>
        </p:nvSpPr>
        <p:spPr/>
        <p:txBody>
          <a:bodyPr/>
          <a:lstStyle/>
          <a:p>
            <a:r>
              <a:rPr lang="en-AU"/>
              <a:t>Worked example – self explanation prompts</a:t>
            </a:r>
          </a:p>
        </p:txBody>
      </p:sp>
      <p:sp>
        <p:nvSpPr>
          <p:cNvPr id="6" name="Text Placeholder 5">
            <a:extLst>
              <a:ext uri="{FF2B5EF4-FFF2-40B4-BE49-F238E27FC236}">
                <a16:creationId xmlns:a16="http://schemas.microsoft.com/office/drawing/2014/main" id="{E8C4C6B3-5682-1011-18E4-142A4B1F4239}"/>
              </a:ext>
            </a:extLst>
          </p:cNvPr>
          <p:cNvSpPr>
            <a:spLocks noGrp="1"/>
          </p:cNvSpPr>
          <p:nvPr>
            <p:ph type="body" sz="quarter" idx="17"/>
          </p:nvPr>
        </p:nvSpPr>
        <p:spPr>
          <a:xfrm>
            <a:off x="360000" y="1567086"/>
            <a:ext cx="11484000" cy="615941"/>
          </a:xfrm>
        </p:spPr>
        <p:txBody>
          <a:bodyPr/>
          <a:lstStyle/>
          <a:p>
            <a:r>
              <a:rPr lang="en-AU" sz="1800"/>
              <a:t>Find the probability of selecting a card that is not a red card or a face card</a:t>
            </a:r>
            <a:r>
              <a:rPr lang="en-AU"/>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825785C-2ACD-82BB-CFB6-6C02B3EA356A}"/>
                  </a:ext>
                </a:extLst>
              </p:cNvPr>
              <p:cNvSpPr txBox="1"/>
              <p:nvPr/>
            </p:nvSpPr>
            <p:spPr>
              <a:xfrm>
                <a:off x="348000" y="2168151"/>
                <a:ext cx="3997200" cy="3122763"/>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26</m:t>
                          </m:r>
                        </m:num>
                        <m:den>
                          <m:r>
                            <a:rPr lang="en-AU" sz="1800" b="0" i="1" smtClean="0">
                              <a:latin typeface="Cambria Math" panose="02040503050406030204" pitchFamily="18" charset="0"/>
                            </a:rPr>
                            <m:t>52</m:t>
                          </m:r>
                        </m:den>
                      </m:f>
                      <m:r>
                        <a:rPr lang="en-AU" sz="1800" b="0" i="1" smtClean="0">
                          <a:latin typeface="Cambria Math" panose="02040503050406030204" pitchFamily="18" charset="0"/>
                        </a:rPr>
                        <m:t>,  </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m:t>
                          </m:r>
                        </m:num>
                        <m:den>
                          <m:r>
                            <a:rPr lang="en-AU" sz="1800" b="0" i="1" smtClean="0">
                              <a:latin typeface="Cambria Math" panose="02040503050406030204" pitchFamily="18" charset="0"/>
                            </a:rPr>
                            <m:t>52</m:t>
                          </m:r>
                        </m:den>
                      </m:f>
                      <m:r>
                        <a:rPr lang="en-AU" sz="1800" b="0" i="1" smtClean="0">
                          <a:latin typeface="Cambria Math" panose="02040503050406030204" pitchFamily="18" charset="0"/>
                        </a:rPr>
                        <m:t>,  </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num>
                        <m:den>
                          <m:r>
                            <a:rPr lang="en-AU" sz="1800" b="0" i="1" smtClean="0">
                              <a:latin typeface="Cambria Math" panose="02040503050406030204" pitchFamily="18" charset="0"/>
                            </a:rPr>
                            <m:t>52</m:t>
                          </m:r>
                        </m:den>
                      </m:f>
                    </m:oMath>
                  </m:oMathPara>
                </a14:m>
                <a:endParaRPr lang="en-AU" sz="1800"/>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26</m:t>
                          </m:r>
                        </m:num>
                        <m:den>
                          <m:r>
                            <a:rPr lang="en-AU" sz="1800" b="0" i="1" smtClean="0">
                              <a:latin typeface="Cambria Math" panose="02040503050406030204" pitchFamily="18" charset="0"/>
                            </a:rPr>
                            <m:t>52</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m:t>
                          </m:r>
                        </m:num>
                        <m:den>
                          <m:r>
                            <a:rPr lang="en-AU" sz="1800" b="0" i="1" smtClean="0">
                              <a:latin typeface="Cambria Math" panose="02040503050406030204" pitchFamily="18" charset="0"/>
                            </a:rPr>
                            <m:t>52</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num>
                        <m:den>
                          <m:r>
                            <a:rPr lang="en-AU" sz="1800" b="0" i="1" smtClean="0">
                              <a:latin typeface="Cambria Math" panose="02040503050406030204" pitchFamily="18" charset="0"/>
                            </a:rPr>
                            <m:t>52</m:t>
                          </m:r>
                        </m:den>
                      </m:f>
                    </m:oMath>
                  </m:oMathPara>
                </a14:m>
                <a:endParaRPr lang="en-AU" sz="1800" b="0"/>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32</m:t>
                          </m:r>
                        </m:num>
                        <m:den>
                          <m:r>
                            <a:rPr lang="en-AU" sz="1800" b="0" i="1" smtClean="0">
                              <a:latin typeface="Cambria Math" panose="02040503050406030204" pitchFamily="18" charset="0"/>
                            </a:rPr>
                            <m:t>52</m:t>
                          </m:r>
                        </m:den>
                      </m:f>
                    </m:oMath>
                  </m:oMathPara>
                </a14:m>
                <a:endParaRPr lang="en-AU" sz="1800" b="0"/>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acc>
                            <m:accPr>
                              <m:chr m:val="̅"/>
                              <m:ctrlPr>
                                <a:rPr lang="en-AU" sz="1800" b="0" i="1" smtClean="0">
                                  <a:latin typeface="Cambria Math" panose="02040503050406030204" pitchFamily="18" charset="0"/>
                                </a:rPr>
                              </m:ctrlPr>
                            </m:accPr>
                            <m:e>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e>
                          </m:acc>
                        </m:e>
                      </m:d>
                      <m:r>
                        <a:rPr lang="en-AU" sz="1800" b="0" i="1" smtClean="0">
                          <a:latin typeface="Cambria Math" panose="02040503050406030204" pitchFamily="18" charset="0"/>
                        </a:rPr>
                        <m:t>=1−</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oMath>
                  </m:oMathPara>
                </a14:m>
                <a:endParaRPr lang="en-AU" sz="1800" b="0" i="1">
                  <a:latin typeface="Cambria Math" panose="02040503050406030204" pitchFamily="18" charset="0"/>
                </a:endParaRPr>
              </a:p>
              <a:p>
                <a:pPr marL="1703388"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m:t>
                      </m:r>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32</m:t>
                          </m:r>
                        </m:num>
                        <m:den>
                          <m:r>
                            <a:rPr lang="en-AU" sz="1800" b="0" i="0" smtClean="0">
                              <a:latin typeface="Cambria Math" panose="02040503050406030204" pitchFamily="18" charset="0"/>
                            </a:rPr>
                            <m:t>52</m:t>
                          </m:r>
                        </m:den>
                      </m:f>
                    </m:oMath>
                  </m:oMathPara>
                </a14:m>
                <a:endParaRPr lang="en-AU" sz="1800" b="0"/>
              </a:p>
              <a:p>
                <a:pPr marL="1703388" indent="-1703388"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13</m:t>
                          </m:r>
                        </m:den>
                      </m:f>
                    </m:oMath>
                  </m:oMathPara>
                </a14:m>
                <a:endParaRPr lang="en-AU" sz="1800"/>
              </a:p>
              <a:p>
                <a:pPr algn="l"/>
                <a:endParaRPr lang="en-AU" sz="1800"/>
              </a:p>
            </p:txBody>
          </p:sp>
        </mc:Choice>
        <mc:Fallback xmlns="">
          <p:sp>
            <p:nvSpPr>
              <p:cNvPr id="13" name="TextBox 12">
                <a:extLst>
                  <a:ext uri="{FF2B5EF4-FFF2-40B4-BE49-F238E27FC236}">
                    <a16:creationId xmlns:a16="http://schemas.microsoft.com/office/drawing/2014/main" id="{5825785C-2ACD-82BB-CFB6-6C02B3EA356A}"/>
                  </a:ext>
                </a:extLst>
              </p:cNvPr>
              <p:cNvSpPr txBox="1">
                <a:spLocks noRot="1" noChangeAspect="1" noMove="1" noResize="1" noEditPoints="1" noAdjustHandles="1" noChangeArrowheads="1" noChangeShapeType="1" noTextEdit="1"/>
              </p:cNvSpPr>
              <p:nvPr/>
            </p:nvSpPr>
            <p:spPr>
              <a:xfrm>
                <a:off x="348000" y="2168151"/>
                <a:ext cx="3997200" cy="3122763"/>
              </a:xfrm>
              <a:prstGeom prst="rect">
                <a:avLst/>
              </a:prstGeom>
              <a:blipFill>
                <a:blip r:embed="rId3"/>
                <a:stretch>
                  <a:fillRect r="-15701" b="-35156"/>
                </a:stretch>
              </a:blipFill>
            </p:spPr>
            <p:txBody>
              <a:bodyPr/>
              <a:lstStyle/>
              <a:p>
                <a:r>
                  <a:rPr lang="en-US">
                    <a:noFill/>
                  </a:rPr>
                  <a:t> </a:t>
                </a:r>
              </a:p>
            </p:txBody>
          </p:sp>
        </mc:Fallback>
      </mc:AlternateContent>
      <p:sp>
        <p:nvSpPr>
          <p:cNvPr id="14" name="Speech Bubble: Rectangle with Corners Rounded 13">
            <a:extLst>
              <a:ext uri="{FF2B5EF4-FFF2-40B4-BE49-F238E27FC236}">
                <a16:creationId xmlns:a16="http://schemas.microsoft.com/office/drawing/2014/main" id="{A45400AE-B707-C26D-5C41-3F10D2672794}"/>
              </a:ext>
            </a:extLst>
          </p:cNvPr>
          <p:cNvSpPr/>
          <p:nvPr/>
        </p:nvSpPr>
        <p:spPr>
          <a:xfrm>
            <a:off x="5637473" y="2166551"/>
            <a:ext cx="3119347" cy="620740"/>
          </a:xfrm>
          <a:prstGeom prst="wedgeRoundRectCallout">
            <a:avLst>
              <a:gd name="adj1" fmla="val -64514"/>
              <a:gd name="adj2" fmla="val 337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en-AU" sz="1800"/>
              <a:t>Why is the denominator 52?</a:t>
            </a:r>
          </a:p>
        </p:txBody>
      </p:sp>
      <p:sp>
        <p:nvSpPr>
          <p:cNvPr id="4" name="Speech Bubble: Rectangle with Corners Rounded 3">
            <a:extLst>
              <a:ext uri="{FF2B5EF4-FFF2-40B4-BE49-F238E27FC236}">
                <a16:creationId xmlns:a16="http://schemas.microsoft.com/office/drawing/2014/main" id="{9148E49C-C9B6-6249-34AF-5500FE6849D1}"/>
              </a:ext>
            </a:extLst>
          </p:cNvPr>
          <p:cNvSpPr/>
          <p:nvPr/>
        </p:nvSpPr>
        <p:spPr>
          <a:xfrm>
            <a:off x="4020153" y="3625500"/>
            <a:ext cx="2673547" cy="829027"/>
          </a:xfrm>
          <a:prstGeom prst="wedgeRoundRectCallout">
            <a:avLst>
              <a:gd name="adj1" fmla="val -62395"/>
              <a:gd name="adj2" fmla="val 830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en-AU" sz="1800"/>
              <a:t>Why might we subtract the fraction from 1?</a:t>
            </a:r>
          </a:p>
        </p:txBody>
      </p:sp>
      <p:grpSp>
        <p:nvGrpSpPr>
          <p:cNvPr id="15" name="Group 14" descr="A Venn diagram with two overlapping circles labelled A and B. Inside circle A but outside the overlap is 20/52. Inside circle B but outside the overlap is 6/52. In the overlap is 6/52. Outside both circles is 20/52">
            <a:extLst>
              <a:ext uri="{FF2B5EF4-FFF2-40B4-BE49-F238E27FC236}">
                <a16:creationId xmlns:a16="http://schemas.microsoft.com/office/drawing/2014/main" id="{BBE3B6E8-890E-D935-C46E-155A7DE817EB}"/>
              </a:ext>
            </a:extLst>
          </p:cNvPr>
          <p:cNvGrpSpPr/>
          <p:nvPr/>
        </p:nvGrpSpPr>
        <p:grpSpPr>
          <a:xfrm>
            <a:off x="6814868" y="3082040"/>
            <a:ext cx="5138301" cy="3294696"/>
            <a:chOff x="6814868" y="3082040"/>
            <a:chExt cx="5138301" cy="3294696"/>
          </a:xfrm>
        </p:grpSpPr>
        <p:grpSp>
          <p:nvGrpSpPr>
            <p:cNvPr id="3" name="Group 2" descr="A Venn diagram with two overlapping circles labelled A and B. Inside circle A but outside the overlap is 20/52. Inside circle B but outside the overlap is 6/52. In the overlap is 6/52. Outside both circles is 20/52">
              <a:extLst>
                <a:ext uri="{FF2B5EF4-FFF2-40B4-BE49-F238E27FC236}">
                  <a16:creationId xmlns:a16="http://schemas.microsoft.com/office/drawing/2014/main" id="{66002A0B-2C6E-9A2B-E649-FFF20E28F644}"/>
                </a:ext>
              </a:extLst>
            </p:cNvPr>
            <p:cNvGrpSpPr/>
            <p:nvPr/>
          </p:nvGrpSpPr>
          <p:grpSpPr>
            <a:xfrm>
              <a:off x="6814868" y="3082040"/>
              <a:ext cx="5017133" cy="3294696"/>
              <a:chOff x="7194431" y="3218810"/>
              <a:chExt cx="4637570" cy="3026120"/>
            </a:xfrm>
          </p:grpSpPr>
          <p:pic>
            <p:nvPicPr>
              <p:cNvPr id="9" name="Picture 8">
                <a:extLst>
                  <a:ext uri="{FF2B5EF4-FFF2-40B4-BE49-F238E27FC236}">
                    <a16:creationId xmlns:a16="http://schemas.microsoft.com/office/drawing/2014/main" id="{15BD76D6-D4F5-C173-DF19-31644148229E}"/>
                  </a:ext>
                </a:extLst>
              </p:cNvPr>
              <p:cNvPicPr>
                <a:picLocks noChangeAspect="1"/>
              </p:cNvPicPr>
              <p:nvPr/>
            </p:nvPicPr>
            <p:blipFill>
              <a:blip r:embed="rId4"/>
              <a:stretch>
                <a:fillRect/>
              </a:stretch>
            </p:blipFill>
            <p:spPr>
              <a:xfrm>
                <a:off x="7194431" y="3218810"/>
                <a:ext cx="4637570" cy="302612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8545256-4C2B-54E7-464B-13451F737391}"/>
                      </a:ext>
                    </a:extLst>
                  </p:cNvPr>
                  <p:cNvSpPr txBox="1"/>
                  <p:nvPr/>
                </p:nvSpPr>
                <p:spPr>
                  <a:xfrm>
                    <a:off x="9056016" y="4440869"/>
                    <a:ext cx="914400" cy="58200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num>
                            <m:den>
                              <m:r>
                                <a:rPr lang="en-AU" sz="1800" b="0" i="1" smtClean="0">
                                  <a:latin typeface="Cambria Math" panose="02040503050406030204" pitchFamily="18" charset="0"/>
                                </a:rPr>
                                <m:t>52</m:t>
                              </m:r>
                            </m:den>
                          </m:f>
                        </m:oMath>
                      </m:oMathPara>
                    </a14:m>
                    <a:endParaRPr lang="en-AU" sz="1800" b="0"/>
                  </a:p>
                </p:txBody>
              </p:sp>
            </mc:Choice>
            <mc:Fallback xmlns="">
              <p:sp>
                <p:nvSpPr>
                  <p:cNvPr id="10" name="TextBox 9">
                    <a:extLst>
                      <a:ext uri="{FF2B5EF4-FFF2-40B4-BE49-F238E27FC236}">
                        <a16:creationId xmlns:a16="http://schemas.microsoft.com/office/drawing/2014/main" id="{E8545256-4C2B-54E7-464B-13451F737391}"/>
                      </a:ext>
                    </a:extLst>
                  </p:cNvPr>
                  <p:cNvSpPr txBox="1">
                    <a:spLocks noRot="1" noChangeAspect="1" noMove="1" noResize="1" noEditPoints="1" noAdjustHandles="1" noChangeArrowheads="1" noChangeShapeType="1" noTextEdit="1"/>
                  </p:cNvSpPr>
                  <p:nvPr/>
                </p:nvSpPr>
                <p:spPr>
                  <a:xfrm>
                    <a:off x="9056016" y="4440869"/>
                    <a:ext cx="914400" cy="5820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0FD980-766F-107C-7CF1-EB15325D525E}"/>
                      </a:ext>
                    </a:extLst>
                  </p:cNvPr>
                  <p:cNvSpPr txBox="1"/>
                  <p:nvPr/>
                </p:nvSpPr>
                <p:spPr>
                  <a:xfrm>
                    <a:off x="8129617" y="4440869"/>
                    <a:ext cx="914400" cy="58200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20</m:t>
                              </m:r>
                            </m:num>
                            <m:den>
                              <m:r>
                                <a:rPr lang="en-AU" sz="1800" b="0" i="1" smtClean="0">
                                  <a:latin typeface="Cambria Math" panose="02040503050406030204" pitchFamily="18" charset="0"/>
                                </a:rPr>
                                <m:t>52</m:t>
                              </m:r>
                            </m:den>
                          </m:f>
                        </m:oMath>
                      </m:oMathPara>
                    </a14:m>
                    <a:endParaRPr lang="en-AU" sz="1800" b="0"/>
                  </a:p>
                </p:txBody>
              </p:sp>
            </mc:Choice>
            <mc:Fallback xmlns="">
              <p:sp>
                <p:nvSpPr>
                  <p:cNvPr id="11" name="TextBox 10">
                    <a:extLst>
                      <a:ext uri="{FF2B5EF4-FFF2-40B4-BE49-F238E27FC236}">
                        <a16:creationId xmlns:a16="http://schemas.microsoft.com/office/drawing/2014/main" id="{860FD980-766F-107C-7CF1-EB15325D525E}"/>
                      </a:ext>
                    </a:extLst>
                  </p:cNvPr>
                  <p:cNvSpPr txBox="1">
                    <a:spLocks noRot="1" noChangeAspect="1" noMove="1" noResize="1" noEditPoints="1" noAdjustHandles="1" noChangeArrowheads="1" noChangeShapeType="1" noTextEdit="1"/>
                  </p:cNvSpPr>
                  <p:nvPr/>
                </p:nvSpPr>
                <p:spPr>
                  <a:xfrm>
                    <a:off x="8129617" y="4440869"/>
                    <a:ext cx="914400" cy="58200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A222CD-3600-E2C8-2571-90C0F2E6F6C1}"/>
                      </a:ext>
                    </a:extLst>
                  </p:cNvPr>
                  <p:cNvSpPr txBox="1"/>
                  <p:nvPr/>
                </p:nvSpPr>
                <p:spPr>
                  <a:xfrm>
                    <a:off x="9986808" y="4440869"/>
                    <a:ext cx="914400" cy="58200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num>
                            <m:den>
                              <m:r>
                                <a:rPr lang="en-AU" sz="1800" b="0" i="1" smtClean="0">
                                  <a:latin typeface="Cambria Math" panose="02040503050406030204" pitchFamily="18" charset="0"/>
                                </a:rPr>
                                <m:t>52</m:t>
                              </m:r>
                            </m:den>
                          </m:f>
                        </m:oMath>
                      </m:oMathPara>
                    </a14:m>
                    <a:endParaRPr lang="en-AU" sz="1800" b="0"/>
                  </a:p>
                </p:txBody>
              </p:sp>
            </mc:Choice>
            <mc:Fallback xmlns="">
              <p:sp>
                <p:nvSpPr>
                  <p:cNvPr id="12" name="TextBox 11">
                    <a:extLst>
                      <a:ext uri="{FF2B5EF4-FFF2-40B4-BE49-F238E27FC236}">
                        <a16:creationId xmlns:a16="http://schemas.microsoft.com/office/drawing/2014/main" id="{17A222CD-3600-E2C8-2571-90C0F2E6F6C1}"/>
                      </a:ext>
                    </a:extLst>
                  </p:cNvPr>
                  <p:cNvSpPr txBox="1">
                    <a:spLocks noRot="1" noChangeAspect="1" noMove="1" noResize="1" noEditPoints="1" noAdjustHandles="1" noChangeArrowheads="1" noChangeShapeType="1" noTextEdit="1"/>
                  </p:cNvSpPr>
                  <p:nvPr/>
                </p:nvSpPr>
                <p:spPr>
                  <a:xfrm>
                    <a:off x="9986808" y="4440869"/>
                    <a:ext cx="914400" cy="582002"/>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1390593-BDB8-AB74-1AC6-059BAE164513}"/>
                    </a:ext>
                  </a:extLst>
                </p:cNvPr>
                <p:cNvSpPr txBox="1"/>
                <p:nvPr/>
              </p:nvSpPr>
              <p:spPr>
                <a:xfrm>
                  <a:off x="10963930" y="5558652"/>
                  <a:ext cx="989239" cy="63365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20</m:t>
                            </m:r>
                          </m:num>
                          <m:den>
                            <m:r>
                              <a:rPr lang="en-AU" sz="1800" b="0" i="1" smtClean="0">
                                <a:latin typeface="Cambria Math" panose="02040503050406030204" pitchFamily="18" charset="0"/>
                              </a:rPr>
                              <m:t>52</m:t>
                            </m:r>
                          </m:den>
                        </m:f>
                      </m:oMath>
                    </m:oMathPara>
                  </a14:m>
                  <a:endParaRPr lang="en-AU" sz="1800" b="0"/>
                </a:p>
              </p:txBody>
            </p:sp>
          </mc:Choice>
          <mc:Fallback xmlns="">
            <p:sp>
              <p:nvSpPr>
                <p:cNvPr id="18" name="TextBox 17">
                  <a:extLst>
                    <a:ext uri="{FF2B5EF4-FFF2-40B4-BE49-F238E27FC236}">
                      <a16:creationId xmlns:a16="http://schemas.microsoft.com/office/drawing/2014/main" id="{71390593-BDB8-AB74-1AC6-059BAE164513}"/>
                    </a:ext>
                  </a:extLst>
                </p:cNvPr>
                <p:cNvSpPr txBox="1">
                  <a:spLocks noRot="1" noChangeAspect="1" noMove="1" noResize="1" noEditPoints="1" noAdjustHandles="1" noChangeArrowheads="1" noChangeShapeType="1" noTextEdit="1"/>
                </p:cNvSpPr>
                <p:nvPr/>
              </p:nvSpPr>
              <p:spPr>
                <a:xfrm>
                  <a:off x="10963930" y="5558652"/>
                  <a:ext cx="989239" cy="633656"/>
                </a:xfrm>
                <a:prstGeom prst="rect">
                  <a:avLst/>
                </a:prstGeom>
                <a:blipFill>
                  <a:blip r:embed="rId8"/>
                  <a:stretch>
                    <a:fillRect/>
                  </a:stretch>
                </a:blipFill>
              </p:spPr>
              <p:txBody>
                <a:bodyPr/>
                <a:lstStyle/>
                <a:p>
                  <a:r>
                    <a:rPr lang="en-US">
                      <a:noFill/>
                    </a:rPr>
                    <a:t> </a:t>
                  </a:r>
                </a:p>
              </p:txBody>
            </p:sp>
          </mc:Fallback>
        </mc:AlternateContent>
      </p:grpSp>
      <p:sp>
        <p:nvSpPr>
          <p:cNvPr id="8" name="Speech Bubble: Rectangle with Corners Rounded 7">
            <a:extLst>
              <a:ext uri="{FF2B5EF4-FFF2-40B4-BE49-F238E27FC236}">
                <a16:creationId xmlns:a16="http://schemas.microsoft.com/office/drawing/2014/main" id="{A56ABCB8-0480-19C5-9A75-29919D29562C}"/>
              </a:ext>
            </a:extLst>
          </p:cNvPr>
          <p:cNvSpPr/>
          <p:nvPr/>
        </p:nvSpPr>
        <p:spPr>
          <a:xfrm>
            <a:off x="9158453" y="1849540"/>
            <a:ext cx="2673547" cy="829027"/>
          </a:xfrm>
          <a:prstGeom prst="wedgeRoundRectCallout">
            <a:avLst>
              <a:gd name="adj1" fmla="val -43419"/>
              <a:gd name="adj2" fmla="val 21962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en-AU" sz="1800"/>
              <a:t>Where did this fraction come from?</a:t>
            </a:r>
          </a:p>
        </p:txBody>
      </p:sp>
      <p:sp>
        <p:nvSpPr>
          <p:cNvPr id="2" name="Slide Number Placeholder 1">
            <a:extLst>
              <a:ext uri="{FF2B5EF4-FFF2-40B4-BE49-F238E27FC236}">
                <a16:creationId xmlns:a16="http://schemas.microsoft.com/office/drawing/2014/main" id="{BFE57C5A-8D88-E6B9-632B-9DFAFA8B98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18296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B4646-D895-D1A8-69D6-90236EFC06D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B5AA886-B23B-1DD4-EC5F-C97BFCB13D1E}"/>
              </a:ext>
            </a:extLst>
          </p:cNvPr>
          <p:cNvSpPr>
            <a:spLocks noGrp="1"/>
          </p:cNvSpPr>
          <p:nvPr>
            <p:ph type="title"/>
          </p:nvPr>
        </p:nvSpPr>
        <p:spPr/>
        <p:txBody>
          <a:bodyPr/>
          <a:lstStyle/>
          <a:p>
            <a:r>
              <a:rPr lang="en-AU"/>
              <a:t>Complementary probabilities (3)</a:t>
            </a:r>
          </a:p>
        </p:txBody>
      </p:sp>
      <p:sp>
        <p:nvSpPr>
          <p:cNvPr id="12" name="Text Placeholder 11">
            <a:extLst>
              <a:ext uri="{FF2B5EF4-FFF2-40B4-BE49-F238E27FC236}">
                <a16:creationId xmlns:a16="http://schemas.microsoft.com/office/drawing/2014/main" id="{3D614C06-9729-57B2-49F3-0E5E2AF68819}"/>
              </a:ext>
            </a:extLst>
          </p:cNvPr>
          <p:cNvSpPr>
            <a:spLocks noGrp="1"/>
          </p:cNvSpPr>
          <p:nvPr>
            <p:ph type="body" sz="quarter" idx="18"/>
          </p:nvPr>
        </p:nvSpPr>
        <p:spPr/>
        <p:txBody>
          <a:bodyPr/>
          <a:lstStyle/>
          <a:p>
            <a:r>
              <a:rPr lang="en-AU"/>
              <a:t>Your turn - question</a:t>
            </a:r>
          </a:p>
        </p:txBody>
      </p:sp>
      <mc:AlternateContent xmlns:mc="http://schemas.openxmlformats.org/markup-compatibility/2006" xmlns:a14="http://schemas.microsoft.com/office/drawing/2010/main">
        <mc:Choice Requires="a14">
          <p:sp>
            <p:nvSpPr>
              <p:cNvPr id="11" name="Text Placeholder 10">
                <a:extLst>
                  <a:ext uri="{FF2B5EF4-FFF2-40B4-BE49-F238E27FC236}">
                    <a16:creationId xmlns:a16="http://schemas.microsoft.com/office/drawing/2014/main" id="{8EAB948E-D94A-DC6C-6BE9-41D62D053722}"/>
                  </a:ext>
                </a:extLst>
              </p:cNvPr>
              <p:cNvSpPr>
                <a:spLocks noGrp="1"/>
              </p:cNvSpPr>
              <p:nvPr>
                <p:ph type="body" sz="quarter" idx="17"/>
              </p:nvPr>
            </p:nvSpPr>
            <p:spPr/>
            <p:txBody>
              <a:bodyPr/>
              <a:lstStyle/>
              <a:p>
                <a:r>
                  <a:rPr lang="en-AU" sz="1800"/>
                  <a:t>Consider the universal set to be the students at Venn High School. Two events </a:t>
                </a:r>
                <a14:m>
                  <m:oMath xmlns:m="http://schemas.openxmlformats.org/officeDocument/2006/math">
                    <m:r>
                      <a:rPr lang="en-AU" sz="1800" b="0" i="1" smtClean="0">
                        <a:latin typeface="Cambria Math" panose="02040503050406030204" pitchFamily="18" charset="0"/>
                      </a:rPr>
                      <m:t>𝑆</m:t>
                    </m:r>
                  </m:oMath>
                </a14:m>
                <a:r>
                  <a:rPr lang="en-AU" sz="1800"/>
                  <a:t> and </a:t>
                </a:r>
                <a14:m>
                  <m:oMath xmlns:m="http://schemas.openxmlformats.org/officeDocument/2006/math">
                    <m:r>
                      <a:rPr lang="en-AU" sz="1800" b="0" i="1" smtClean="0">
                        <a:latin typeface="Cambria Math" panose="02040503050406030204" pitchFamily="18" charset="0"/>
                      </a:rPr>
                      <m:t>𝐵</m:t>
                    </m:r>
                  </m:oMath>
                </a14:m>
                <a:r>
                  <a:rPr lang="en-AU" sz="1800"/>
                  <a:t> are given as:</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𝑆</m:t>
                      </m:r>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m:rPr>
                              <m:nor/>
                            </m:rPr>
                            <a:rPr lang="en-AU" sz="1800" b="0" i="0" smtClean="0">
                              <a:latin typeface="Cambria Math" panose="02040503050406030204" pitchFamily="18" charset="0"/>
                            </a:rPr>
                            <m:t>number</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of</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students</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who</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play</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soccer</m:t>
                          </m:r>
                        </m:e>
                      </m:d>
                      <m:r>
                        <a:rPr lang="en-AU" sz="1800" b="0" i="1" smtClean="0">
                          <a:latin typeface="Cambria Math" panose="02040503050406030204" pitchFamily="18" charset="0"/>
                        </a:rPr>
                        <m:t>=40%</m:t>
                      </m:r>
                    </m:oMath>
                  </m:oMathPara>
                </a14:m>
                <a:endParaRPr lang="en-AU" sz="1800"/>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𝐵</m:t>
                      </m:r>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m:rPr>
                              <m:nor/>
                            </m:rPr>
                            <a:rPr lang="en-AU" sz="1800" b="0" i="0" smtClean="0">
                              <a:latin typeface="Cambria Math" panose="02040503050406030204" pitchFamily="18" charset="0"/>
                            </a:rPr>
                            <m:t>number</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of</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students</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who</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play</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basketball</m:t>
                          </m:r>
                        </m:e>
                      </m:d>
                      <m:r>
                        <a:rPr lang="en-AU" sz="1800" b="0" i="1" smtClean="0">
                          <a:latin typeface="Cambria Math" panose="02040503050406030204" pitchFamily="18" charset="0"/>
                        </a:rPr>
                        <m:t>=50%</m:t>
                      </m:r>
                    </m:oMath>
                  </m:oMathPara>
                </a14:m>
                <a:endParaRPr lang="en-AU" sz="1800"/>
              </a:p>
              <a:p>
                <a:r>
                  <a:rPr lang="en-AU" sz="1800"/>
                  <a:t>It is known that </a:t>
                </a:r>
                <a14:m>
                  <m:oMath xmlns:m="http://schemas.openxmlformats.org/officeDocument/2006/math">
                    <m:r>
                      <a:rPr lang="en-AU" sz="1800" b="0" i="1" smtClean="0">
                        <a:latin typeface="Cambria Math" panose="02040503050406030204" pitchFamily="18" charset="0"/>
                      </a:rPr>
                      <m:t>22%</m:t>
                    </m:r>
                  </m:oMath>
                </a14:m>
                <a:r>
                  <a:rPr lang="en-AU" sz="1800"/>
                  <a:t> of students play both sports.</a:t>
                </a:r>
              </a:p>
              <a:p>
                <a:r>
                  <a:rPr lang="en-AU" sz="1800"/>
                  <a:t>Find the probability of selecting a student that does not play either sport.</a:t>
                </a:r>
              </a:p>
            </p:txBody>
          </p:sp>
        </mc:Choice>
        <mc:Fallback xmlns="">
          <p:sp>
            <p:nvSpPr>
              <p:cNvPr id="11" name="Text Placeholder 10">
                <a:extLst>
                  <a:ext uri="{FF2B5EF4-FFF2-40B4-BE49-F238E27FC236}">
                    <a16:creationId xmlns:a16="http://schemas.microsoft.com/office/drawing/2014/main" id="{8EAB948E-D94A-DC6C-6BE9-41D62D053722}"/>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67B4178-10BB-B797-AB5A-FAE594A3D5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64068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78E2-58AD-DF72-96A2-6144C6983F0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2AAB76B-32F8-2732-6E48-C9B347C9E580}"/>
              </a:ext>
            </a:extLst>
          </p:cNvPr>
          <p:cNvSpPr>
            <a:spLocks noGrp="1"/>
          </p:cNvSpPr>
          <p:nvPr>
            <p:ph type="title"/>
          </p:nvPr>
        </p:nvSpPr>
        <p:spPr/>
        <p:txBody>
          <a:bodyPr/>
          <a:lstStyle/>
          <a:p>
            <a:r>
              <a:rPr lang="en-AU"/>
              <a:t>Complementary probabilities (4)</a:t>
            </a:r>
          </a:p>
        </p:txBody>
      </p:sp>
      <p:sp>
        <p:nvSpPr>
          <p:cNvPr id="12" name="Text Placeholder 11">
            <a:extLst>
              <a:ext uri="{FF2B5EF4-FFF2-40B4-BE49-F238E27FC236}">
                <a16:creationId xmlns:a16="http://schemas.microsoft.com/office/drawing/2014/main" id="{4AA85101-775B-F35A-A5DB-F880CFE0C0AB}"/>
              </a:ext>
            </a:extLst>
          </p:cNvPr>
          <p:cNvSpPr>
            <a:spLocks noGrp="1"/>
          </p:cNvSpPr>
          <p:nvPr>
            <p:ph type="body" sz="quarter" idx="18"/>
          </p:nvPr>
        </p:nvSpPr>
        <p:spPr/>
        <p:txBody>
          <a:bodyPr/>
          <a:lstStyle/>
          <a:p>
            <a:r>
              <a:rPr lang="en-AU"/>
              <a:t>Your turn solution</a:t>
            </a:r>
          </a:p>
        </p:txBody>
      </p:sp>
      <p:sp>
        <p:nvSpPr>
          <p:cNvPr id="11" name="Text Placeholder 10">
            <a:extLst>
              <a:ext uri="{FF2B5EF4-FFF2-40B4-BE49-F238E27FC236}">
                <a16:creationId xmlns:a16="http://schemas.microsoft.com/office/drawing/2014/main" id="{5FD906BC-54E8-1160-7F0E-9A1369B6D309}"/>
              </a:ext>
            </a:extLst>
          </p:cNvPr>
          <p:cNvSpPr>
            <a:spLocks noGrp="1"/>
          </p:cNvSpPr>
          <p:nvPr>
            <p:ph type="body" sz="quarter" idx="17"/>
          </p:nvPr>
        </p:nvSpPr>
        <p:spPr>
          <a:xfrm>
            <a:off x="360000" y="1567086"/>
            <a:ext cx="7474184" cy="533563"/>
          </a:xfrm>
        </p:spPr>
        <p:txBody>
          <a:bodyPr/>
          <a:lstStyle/>
          <a:p>
            <a:r>
              <a:rPr lang="en-AU" sz="1800"/>
              <a:t>Find the probability of selecting a student that does not play either sport.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A1C97DD-6131-C21E-E484-70640DCCF665}"/>
                  </a:ext>
                </a:extLst>
              </p:cNvPr>
              <p:cNvSpPr txBox="1"/>
              <p:nvPr/>
            </p:nvSpPr>
            <p:spPr>
              <a:xfrm>
                <a:off x="150258" y="2622430"/>
                <a:ext cx="3631721" cy="144061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𝑆</m:t>
                          </m:r>
                          <m:r>
                            <a:rPr lang="en-AU" sz="1800" b="0" i="1" smtClean="0">
                              <a:latin typeface="Cambria Math" panose="02040503050406030204" pitchFamily="18" charset="0"/>
                            </a:rPr>
                            <m:t>∪</m:t>
                          </m:r>
                          <m:r>
                            <a:rPr lang="en-AU" sz="1800" b="0" i="1" smtClean="0">
                              <a:latin typeface="Cambria Math" panose="02040503050406030204" pitchFamily="18" charset="0"/>
                            </a:rPr>
                            <m:t>𝐵</m:t>
                          </m:r>
                        </m:e>
                      </m:d>
                      <m:r>
                        <a:rPr lang="en-AU" sz="1800" b="0" i="1" smtClean="0">
                          <a:latin typeface="Cambria Math" panose="02040503050406030204" pitchFamily="18" charset="0"/>
                        </a:rPr>
                        <m:t>=40%+50%−22%</m:t>
                      </m:r>
                    </m:oMath>
                  </m:oMathPara>
                </a14:m>
                <a:endParaRPr lang="en-AU" sz="1800"/>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=68%</m:t>
                      </m:r>
                    </m:oMath>
                  </m:oMathPara>
                </a14:m>
                <a:endParaRPr lang="en-AU" sz="1800" b="0"/>
              </a:p>
              <a:p>
                <a:pPr algn="l"/>
                <a:endParaRPr lang="en-AU" sz="1800" b="0"/>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acc>
                            <m:accPr>
                              <m:chr m:val="̅"/>
                              <m:ctrlPr>
                                <a:rPr lang="en-AU" sz="1800" b="0" i="1" smtClean="0">
                                  <a:latin typeface="Cambria Math" panose="02040503050406030204" pitchFamily="18" charset="0"/>
                                </a:rPr>
                              </m:ctrlPr>
                            </m:accPr>
                            <m:e>
                              <m:r>
                                <a:rPr lang="en-AU" sz="1800" b="0" i="1" smtClean="0">
                                  <a:latin typeface="Cambria Math" panose="02040503050406030204" pitchFamily="18" charset="0"/>
                                </a:rPr>
                                <m:t>𝑆</m:t>
                              </m:r>
                              <m:r>
                                <a:rPr lang="en-AU" sz="1800" b="0" i="1" smtClean="0">
                                  <a:latin typeface="Cambria Math" panose="02040503050406030204" pitchFamily="18" charset="0"/>
                                </a:rPr>
                                <m:t>∪</m:t>
                              </m:r>
                              <m:r>
                                <a:rPr lang="en-AU" sz="1800" b="0" i="1" smtClean="0">
                                  <a:latin typeface="Cambria Math" panose="02040503050406030204" pitchFamily="18" charset="0"/>
                                </a:rPr>
                                <m:t>𝐵</m:t>
                              </m:r>
                            </m:e>
                          </m:acc>
                        </m:e>
                      </m:d>
                      <m:r>
                        <a:rPr lang="en-AU" sz="1800" b="0" i="1" smtClean="0">
                          <a:latin typeface="Cambria Math" panose="02040503050406030204" pitchFamily="18" charset="0"/>
                        </a:rPr>
                        <m:t>=1−68%</m:t>
                      </m:r>
                    </m:oMath>
                  </m:oMathPara>
                </a14:m>
                <a:endParaRPr lang="en-AU" sz="1800" b="0"/>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=32%</m:t>
                      </m:r>
                    </m:oMath>
                  </m:oMathPara>
                </a14:m>
                <a:endParaRPr lang="en-AU" sz="1800"/>
              </a:p>
            </p:txBody>
          </p:sp>
        </mc:Choice>
        <mc:Fallback xmlns="">
          <p:sp>
            <p:nvSpPr>
              <p:cNvPr id="6" name="TextBox 5">
                <a:extLst>
                  <a:ext uri="{FF2B5EF4-FFF2-40B4-BE49-F238E27FC236}">
                    <a16:creationId xmlns:a16="http://schemas.microsoft.com/office/drawing/2014/main" id="{0A1C97DD-6131-C21E-E484-70640DCCF665}"/>
                  </a:ext>
                </a:extLst>
              </p:cNvPr>
              <p:cNvSpPr txBox="1">
                <a:spLocks noRot="1" noChangeAspect="1" noMove="1" noResize="1" noEditPoints="1" noAdjustHandles="1" noChangeArrowheads="1" noChangeShapeType="1" noTextEdit="1"/>
              </p:cNvSpPr>
              <p:nvPr/>
            </p:nvSpPr>
            <p:spPr>
              <a:xfrm>
                <a:off x="150258" y="2622430"/>
                <a:ext cx="3631721" cy="1440612"/>
              </a:xfrm>
              <a:prstGeom prst="rect">
                <a:avLst/>
              </a:prstGeom>
              <a:blipFill>
                <a:blip r:embed="rId3"/>
                <a:stretch>
                  <a:fillRect/>
                </a:stretch>
              </a:blipFill>
            </p:spPr>
            <p:txBody>
              <a:bodyPr/>
              <a:lstStyle/>
              <a:p>
                <a:r>
                  <a:rPr lang="en-US">
                    <a:noFill/>
                  </a:rPr>
                  <a:t> </a:t>
                </a:r>
              </a:p>
            </p:txBody>
          </p:sp>
        </mc:Fallback>
      </mc:AlternateContent>
      <p:grpSp>
        <p:nvGrpSpPr>
          <p:cNvPr id="9" name="Group 8" descr="A Venn diagram with two circles labelled S and B. Inside circle S but outside the overlap is 18%. Inside circle B but outside the overlap is 28%. The overlap is 22%. Outside both circles is 32%.">
            <a:extLst>
              <a:ext uri="{FF2B5EF4-FFF2-40B4-BE49-F238E27FC236}">
                <a16:creationId xmlns:a16="http://schemas.microsoft.com/office/drawing/2014/main" id="{5F56220E-E0C2-B248-0782-0B3C2C54006C}"/>
              </a:ext>
            </a:extLst>
          </p:cNvPr>
          <p:cNvGrpSpPr/>
          <p:nvPr/>
        </p:nvGrpSpPr>
        <p:grpSpPr>
          <a:xfrm>
            <a:off x="5952226" y="2518913"/>
            <a:ext cx="5879774" cy="3778369"/>
            <a:chOff x="5952226" y="2518913"/>
            <a:chExt cx="5879774" cy="3778369"/>
          </a:xfrm>
        </p:grpSpPr>
        <p:sp>
          <p:nvSpPr>
            <p:cNvPr id="14" name="Rectangle 13">
              <a:extLst>
                <a:ext uri="{FF2B5EF4-FFF2-40B4-BE49-F238E27FC236}">
                  <a16:creationId xmlns:a16="http://schemas.microsoft.com/office/drawing/2014/main" id="{A1D311B4-9FAD-50EE-1B3C-E12A4C51DE55}"/>
                </a:ext>
              </a:extLst>
            </p:cNvPr>
            <p:cNvSpPr/>
            <p:nvPr/>
          </p:nvSpPr>
          <p:spPr>
            <a:xfrm>
              <a:off x="5952226" y="2518913"/>
              <a:ext cx="5814136" cy="3778369"/>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Google Shape;79;p15" descr="Venn object 1">
              <a:extLst>
                <a:ext uri="{FF2B5EF4-FFF2-40B4-BE49-F238E27FC236}">
                  <a16:creationId xmlns:a16="http://schemas.microsoft.com/office/drawing/2014/main" id="{2D0358DF-F4AF-EE93-BE8B-E7CC5B0005D0}"/>
                </a:ext>
              </a:extLst>
            </p:cNvPr>
            <p:cNvSpPr/>
            <p:nvPr/>
          </p:nvSpPr>
          <p:spPr>
            <a:xfrm>
              <a:off x="8224148" y="2835659"/>
              <a:ext cx="3278264" cy="3189919"/>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p:txBody>
        </p:sp>
        <p:sp>
          <p:nvSpPr>
            <p:cNvPr id="16" name="Google Shape;79;p15" descr="Venn object 1">
              <a:extLst>
                <a:ext uri="{FF2B5EF4-FFF2-40B4-BE49-F238E27FC236}">
                  <a16:creationId xmlns:a16="http://schemas.microsoft.com/office/drawing/2014/main" id="{3CE1FFF7-38A4-7DA1-6EF7-269FADA81B97}"/>
                </a:ext>
              </a:extLst>
            </p:cNvPr>
            <p:cNvSpPr/>
            <p:nvPr/>
          </p:nvSpPr>
          <p:spPr>
            <a:xfrm>
              <a:off x="6159214" y="2835659"/>
              <a:ext cx="3278264" cy="3189919"/>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p:txBody>
        </p:sp>
        <p:sp>
          <p:nvSpPr>
            <p:cNvPr id="17" name="Rectangle: Rounded Corners 16">
              <a:extLst>
                <a:ext uri="{FF2B5EF4-FFF2-40B4-BE49-F238E27FC236}">
                  <a16:creationId xmlns:a16="http://schemas.microsoft.com/office/drawing/2014/main" id="{A658122D-E688-2AF9-B8C3-9200A89C567D}"/>
                </a:ext>
              </a:extLst>
            </p:cNvPr>
            <p:cNvSpPr/>
            <p:nvPr/>
          </p:nvSpPr>
          <p:spPr>
            <a:xfrm>
              <a:off x="9311696" y="2644944"/>
              <a:ext cx="1103168" cy="341518"/>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mj-lt"/>
                  <a:cs typeface="Arial" panose="020B0604020202020204" pitchFamily="34" charset="0"/>
                </a:rPr>
                <a:t>B</a:t>
              </a:r>
            </a:p>
          </p:txBody>
        </p:sp>
        <p:sp>
          <p:nvSpPr>
            <p:cNvPr id="18" name="Rectangle: Rounded Corners 17">
              <a:extLst>
                <a:ext uri="{FF2B5EF4-FFF2-40B4-BE49-F238E27FC236}">
                  <a16:creationId xmlns:a16="http://schemas.microsoft.com/office/drawing/2014/main" id="{9CD34D21-AC75-6842-26E1-2AA0ABA578CF}"/>
                </a:ext>
              </a:extLst>
            </p:cNvPr>
            <p:cNvSpPr/>
            <p:nvPr/>
          </p:nvSpPr>
          <p:spPr>
            <a:xfrm>
              <a:off x="7246762" y="2640135"/>
              <a:ext cx="1103168" cy="341518"/>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mj-lt"/>
                  <a:cs typeface="Arial" panose="020B0604020202020204" pitchFamily="34" charset="0"/>
                </a:rPr>
                <a:t>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380A6FD-3656-790B-55FB-6BFB58D259B9}"/>
                    </a:ext>
                  </a:extLst>
                </p:cNvPr>
                <p:cNvSpPr txBox="1"/>
                <p:nvPr/>
              </p:nvSpPr>
              <p:spPr>
                <a:xfrm>
                  <a:off x="8224148" y="4089100"/>
                  <a:ext cx="1230310" cy="34151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22%</m:t>
                        </m:r>
                      </m:oMath>
                    </m:oMathPara>
                  </a14:m>
                  <a:endParaRPr lang="en-AU" sz="1800"/>
                </a:p>
              </p:txBody>
            </p:sp>
          </mc:Choice>
          <mc:Fallback xmlns="">
            <p:sp>
              <p:nvSpPr>
                <p:cNvPr id="3" name="TextBox 2">
                  <a:extLst>
                    <a:ext uri="{FF2B5EF4-FFF2-40B4-BE49-F238E27FC236}">
                      <a16:creationId xmlns:a16="http://schemas.microsoft.com/office/drawing/2014/main" id="{9380A6FD-3656-790B-55FB-6BFB58D259B9}"/>
                    </a:ext>
                  </a:extLst>
                </p:cNvPr>
                <p:cNvSpPr txBox="1">
                  <a:spLocks noRot="1" noChangeAspect="1" noMove="1" noResize="1" noEditPoints="1" noAdjustHandles="1" noChangeArrowheads="1" noChangeShapeType="1" noTextEdit="1"/>
                </p:cNvSpPr>
                <p:nvPr/>
              </p:nvSpPr>
              <p:spPr>
                <a:xfrm>
                  <a:off x="8224148" y="4089100"/>
                  <a:ext cx="1230310" cy="34151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02BAEE-6DE4-3E2E-4F1D-D6B35FC12FBB}"/>
                    </a:ext>
                  </a:extLst>
                </p:cNvPr>
                <p:cNvSpPr txBox="1"/>
                <p:nvPr/>
              </p:nvSpPr>
              <p:spPr>
                <a:xfrm>
                  <a:off x="7119620" y="4076182"/>
                  <a:ext cx="1230310" cy="34151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1</m:t>
                        </m:r>
                        <m:r>
                          <a:rPr lang="en-AU" sz="1800" b="0" i="1" smtClean="0">
                            <a:latin typeface="Cambria Math" panose="02040503050406030204" pitchFamily="18" charset="0"/>
                          </a:rPr>
                          <m:t>8%</m:t>
                        </m:r>
                      </m:oMath>
                    </m:oMathPara>
                  </a14:m>
                  <a:endParaRPr lang="en-AU" sz="1800"/>
                </a:p>
              </p:txBody>
            </p:sp>
          </mc:Choice>
          <mc:Fallback xmlns="">
            <p:sp>
              <p:nvSpPr>
                <p:cNvPr id="4" name="TextBox 3">
                  <a:extLst>
                    <a:ext uri="{FF2B5EF4-FFF2-40B4-BE49-F238E27FC236}">
                      <a16:creationId xmlns:a16="http://schemas.microsoft.com/office/drawing/2014/main" id="{F102BAEE-6DE4-3E2E-4F1D-D6B35FC12FBB}"/>
                    </a:ext>
                  </a:extLst>
                </p:cNvPr>
                <p:cNvSpPr txBox="1">
                  <a:spLocks noRot="1" noChangeAspect="1" noMove="1" noResize="1" noEditPoints="1" noAdjustHandles="1" noChangeArrowheads="1" noChangeShapeType="1" noTextEdit="1"/>
                </p:cNvSpPr>
                <p:nvPr/>
              </p:nvSpPr>
              <p:spPr>
                <a:xfrm>
                  <a:off x="7119620" y="4076182"/>
                  <a:ext cx="1230310" cy="34151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B10E70-30D3-46FF-4640-92A82360E9A4}"/>
                    </a:ext>
                  </a:extLst>
                </p:cNvPr>
                <p:cNvSpPr txBox="1"/>
                <p:nvPr/>
              </p:nvSpPr>
              <p:spPr>
                <a:xfrm>
                  <a:off x="9454458" y="4089100"/>
                  <a:ext cx="1230310" cy="34151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2</m:t>
                        </m:r>
                        <m:r>
                          <a:rPr lang="en-AU" sz="1800" b="0" i="1" smtClean="0">
                            <a:latin typeface="Cambria Math" panose="02040503050406030204" pitchFamily="18" charset="0"/>
                          </a:rPr>
                          <m:t>8%</m:t>
                        </m:r>
                      </m:oMath>
                    </m:oMathPara>
                  </a14:m>
                  <a:endParaRPr lang="en-AU" sz="1800"/>
                </a:p>
              </p:txBody>
            </p:sp>
          </mc:Choice>
          <mc:Fallback xmlns="">
            <p:sp>
              <p:nvSpPr>
                <p:cNvPr id="5" name="TextBox 4">
                  <a:extLst>
                    <a:ext uri="{FF2B5EF4-FFF2-40B4-BE49-F238E27FC236}">
                      <a16:creationId xmlns:a16="http://schemas.microsoft.com/office/drawing/2014/main" id="{74B10E70-30D3-46FF-4640-92A82360E9A4}"/>
                    </a:ext>
                  </a:extLst>
                </p:cNvPr>
                <p:cNvSpPr txBox="1">
                  <a:spLocks noRot="1" noChangeAspect="1" noMove="1" noResize="1" noEditPoints="1" noAdjustHandles="1" noChangeArrowheads="1" noChangeShapeType="1" noTextEdit="1"/>
                </p:cNvSpPr>
                <p:nvPr/>
              </p:nvSpPr>
              <p:spPr>
                <a:xfrm>
                  <a:off x="9454458" y="4089100"/>
                  <a:ext cx="1230310" cy="3415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077444-80A1-1697-081D-C32D89C22C03}"/>
                    </a:ext>
                  </a:extLst>
                </p:cNvPr>
                <p:cNvSpPr txBox="1"/>
                <p:nvPr/>
              </p:nvSpPr>
              <p:spPr>
                <a:xfrm>
                  <a:off x="10601690" y="5819912"/>
                  <a:ext cx="1230310" cy="34151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3</m:t>
                        </m:r>
                        <m:r>
                          <a:rPr lang="en-AU" sz="1800" b="0" i="1" smtClean="0">
                            <a:latin typeface="Cambria Math" panose="02040503050406030204" pitchFamily="18" charset="0"/>
                          </a:rPr>
                          <m:t>2%</m:t>
                        </m:r>
                      </m:oMath>
                    </m:oMathPara>
                  </a14:m>
                  <a:endParaRPr lang="en-AU" sz="1800"/>
                </a:p>
              </p:txBody>
            </p:sp>
          </mc:Choice>
          <mc:Fallback xmlns="">
            <p:sp>
              <p:nvSpPr>
                <p:cNvPr id="8" name="TextBox 7">
                  <a:extLst>
                    <a:ext uri="{FF2B5EF4-FFF2-40B4-BE49-F238E27FC236}">
                      <a16:creationId xmlns:a16="http://schemas.microsoft.com/office/drawing/2014/main" id="{AD077444-80A1-1697-081D-C32D89C22C03}"/>
                    </a:ext>
                  </a:extLst>
                </p:cNvPr>
                <p:cNvSpPr txBox="1">
                  <a:spLocks noRot="1" noChangeAspect="1" noMove="1" noResize="1" noEditPoints="1" noAdjustHandles="1" noChangeArrowheads="1" noChangeShapeType="1" noTextEdit="1"/>
                </p:cNvSpPr>
                <p:nvPr/>
              </p:nvSpPr>
              <p:spPr>
                <a:xfrm>
                  <a:off x="10601690" y="5819912"/>
                  <a:ext cx="1230310" cy="341518"/>
                </a:xfrm>
                <a:prstGeom prst="rect">
                  <a:avLst/>
                </a:prstGeom>
                <a:blipFill>
                  <a:blip r:embed="rId7"/>
                  <a:stretch>
                    <a:fillRect/>
                  </a:stretch>
                </a:blipFill>
              </p:spPr>
              <p:txBody>
                <a:bodyPr/>
                <a:lstStyle/>
                <a:p>
                  <a:r>
                    <a:rPr lang="en-US">
                      <a:noFill/>
                    </a:rPr>
                    <a:t> </a:t>
                  </a:r>
                </a:p>
              </p:txBody>
            </p:sp>
          </mc:Fallback>
        </mc:AlternateContent>
      </p:grpSp>
      <p:sp>
        <p:nvSpPr>
          <p:cNvPr id="2" name="Slide Number Placeholder 1">
            <a:extLst>
              <a:ext uri="{FF2B5EF4-FFF2-40B4-BE49-F238E27FC236}">
                <a16:creationId xmlns:a16="http://schemas.microsoft.com/office/drawing/2014/main" id="{2E2EE1AA-F8E6-F7D3-A554-5161E9D25B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16909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A4F-362D-E13A-04F1-788EC6585072}"/>
              </a:ext>
            </a:extLst>
          </p:cNvPr>
          <p:cNvSpPr>
            <a:spLocks noGrp="1"/>
          </p:cNvSpPr>
          <p:nvPr>
            <p:ph type="ctrTitle"/>
          </p:nvPr>
        </p:nvSpPr>
        <p:spPr/>
        <p:txBody>
          <a:bodyPr/>
          <a:lstStyle/>
          <a:p>
            <a:r>
              <a:rPr lang="en-AU"/>
              <a:t>Independent practice</a:t>
            </a:r>
          </a:p>
        </p:txBody>
      </p:sp>
    </p:spTree>
    <p:extLst>
      <p:ext uri="{BB962C8B-B14F-4D97-AF65-F5344CB8AC3E}">
        <p14:creationId xmlns:p14="http://schemas.microsoft.com/office/powerpoint/2010/main" val="55369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21991-7A21-EB70-5621-539C890ACAD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E48EA4-901E-0237-60C4-24089B4849B3}"/>
              </a:ext>
            </a:extLst>
          </p:cNvPr>
          <p:cNvSpPr>
            <a:spLocks noGrp="1"/>
          </p:cNvSpPr>
          <p:nvPr>
            <p:ph type="title"/>
          </p:nvPr>
        </p:nvSpPr>
        <p:spPr/>
        <p:txBody>
          <a:bodyPr/>
          <a:lstStyle/>
          <a:p>
            <a:r>
              <a:rPr lang="en-US"/>
              <a:t>Approaching questions</a:t>
            </a:r>
          </a:p>
        </p:txBody>
      </p:sp>
      <p:sp>
        <p:nvSpPr>
          <p:cNvPr id="2" name="Slide Number Placeholder 1">
            <a:extLst>
              <a:ext uri="{FF2B5EF4-FFF2-40B4-BE49-F238E27FC236}">
                <a16:creationId xmlns:a16="http://schemas.microsoft.com/office/drawing/2014/main" id="{9A00B467-708D-B2EF-6FAE-2B7B59FDA90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pic>
        <p:nvPicPr>
          <p:cNvPr id="6" name="Picture 5" descr="Approaching questions scaffold showing the steps of Understand, Plan, Solve and Check">
            <a:extLst>
              <a:ext uri="{FF2B5EF4-FFF2-40B4-BE49-F238E27FC236}">
                <a16:creationId xmlns:a16="http://schemas.microsoft.com/office/drawing/2014/main" id="{62BE0BA2-B5A1-3F28-95A9-031E9F4B5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715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59DF1-EE14-1221-0C8F-766FEC7DDF13}"/>
              </a:ext>
            </a:extLst>
          </p:cNvPr>
          <p:cNvSpPr>
            <a:spLocks noGrp="1"/>
          </p:cNvSpPr>
          <p:nvPr>
            <p:ph type="title"/>
          </p:nvPr>
        </p:nvSpPr>
        <p:spPr/>
        <p:txBody>
          <a:bodyPr/>
          <a:lstStyle/>
          <a:p>
            <a:r>
              <a:rPr lang="en-AU"/>
              <a:t>Problem 1 – question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492F0EE-71B7-F32F-AD44-AE3048BFCB9D}"/>
                  </a:ext>
                </a:extLst>
              </p:cNvPr>
              <p:cNvSpPr>
                <a:spLocks noGrp="1"/>
              </p:cNvSpPr>
              <p:nvPr>
                <p:ph type="body" sz="quarter" idx="17"/>
              </p:nvPr>
            </p:nvSpPr>
            <p:spPr>
              <a:xfrm>
                <a:off x="360000" y="1567087"/>
                <a:ext cx="11484000" cy="2387076"/>
              </a:xfrm>
            </p:spPr>
            <p:txBody>
              <a:bodyPr/>
              <a:lstStyle/>
              <a:p>
                <a:r>
                  <a:rPr lang="en-AU"/>
                  <a:t>Three basketball players each take </a:t>
                </a:r>
                <a:r>
                  <a:rPr lang="en-AU" sz="1800"/>
                  <a:t>one</a:t>
                </a:r>
                <a:r>
                  <a:rPr lang="en-AU"/>
                  <a:t> free throw. </a:t>
                </a:r>
              </a:p>
              <a:p>
                <a:r>
                  <a:rPr lang="en-AU"/>
                  <a:t>The probabilities that they score are </a:t>
                </a:r>
                <a14:m>
                  <m:oMath xmlns:m="http://schemas.openxmlformats.org/officeDocument/2006/math">
                    <m:f>
                      <m:fPr>
                        <m:ctrlPr>
                          <a:rPr lang="en-AU" i="1" dirty="0" smtClean="0">
                            <a:latin typeface="Cambria Math" panose="02040503050406030204" pitchFamily="18" charset="0"/>
                          </a:rPr>
                        </m:ctrlPr>
                      </m:fPr>
                      <m:num>
                        <m:r>
                          <a:rPr lang="en-AU" i="1" dirty="0" smtClean="0">
                            <a:latin typeface="Cambria Math" panose="02040503050406030204" pitchFamily="18" charset="0"/>
                          </a:rPr>
                          <m:t>1</m:t>
                        </m:r>
                      </m:num>
                      <m:den>
                        <m:r>
                          <a:rPr lang="en-AU" i="1" dirty="0" smtClean="0">
                            <a:latin typeface="Cambria Math" panose="02040503050406030204" pitchFamily="18" charset="0"/>
                          </a:rPr>
                          <m:t>3</m:t>
                        </m:r>
                      </m:den>
                    </m:f>
                    <m:r>
                      <a:rPr lang="en-AU" i="1" dirty="0" smtClean="0">
                        <a:latin typeface="Cambria Math" panose="02040503050406030204" pitchFamily="18" charset="0"/>
                      </a:rPr>
                      <m:t>,</m:t>
                    </m:r>
                    <m:f>
                      <m:fPr>
                        <m:ctrlPr>
                          <a:rPr lang="en-AU" i="1" dirty="0" smtClean="0">
                            <a:latin typeface="Cambria Math" panose="02040503050406030204" pitchFamily="18" charset="0"/>
                          </a:rPr>
                        </m:ctrlPr>
                      </m:fPr>
                      <m:num>
                        <m:r>
                          <a:rPr lang="en-AU" i="1" dirty="0" smtClean="0">
                            <a:latin typeface="Cambria Math" panose="02040503050406030204" pitchFamily="18" charset="0"/>
                          </a:rPr>
                          <m:t>1</m:t>
                        </m:r>
                      </m:num>
                      <m:den>
                        <m:r>
                          <a:rPr lang="en-AU" i="1" dirty="0" smtClean="0">
                            <a:latin typeface="Cambria Math" panose="02040503050406030204" pitchFamily="18" charset="0"/>
                          </a:rPr>
                          <m:t>2</m:t>
                        </m:r>
                      </m:den>
                    </m:f>
                  </m:oMath>
                </a14:m>
                <a:r>
                  <a:rPr lang="en-AU"/>
                  <a:t>, and </a:t>
                </a:r>
                <a14:m>
                  <m:oMath xmlns:m="http://schemas.openxmlformats.org/officeDocument/2006/math">
                    <m:f>
                      <m:fPr>
                        <m:ctrlPr>
                          <a:rPr lang="en-AU" i="1" dirty="0" smtClean="0">
                            <a:latin typeface="Cambria Math" panose="02040503050406030204" pitchFamily="18" charset="0"/>
                          </a:rPr>
                        </m:ctrlPr>
                      </m:fPr>
                      <m:num>
                        <m:r>
                          <a:rPr lang="en-AU" i="1" dirty="0" smtClean="0">
                            <a:latin typeface="Cambria Math" panose="02040503050406030204" pitchFamily="18" charset="0"/>
                          </a:rPr>
                          <m:t>3</m:t>
                        </m:r>
                      </m:num>
                      <m:den>
                        <m:r>
                          <a:rPr lang="en-AU" i="1" dirty="0" smtClean="0">
                            <a:latin typeface="Cambria Math" panose="02040503050406030204" pitchFamily="18" charset="0"/>
                          </a:rPr>
                          <m:t>5</m:t>
                        </m:r>
                      </m:den>
                    </m:f>
                  </m:oMath>
                </a14:m>
                <a:r>
                  <a:rPr lang="en-AU"/>
                  <a:t> respectively. </a:t>
                </a:r>
              </a:p>
              <a:p>
                <a:r>
                  <a:rPr lang="en-AU"/>
                  <a:t>What is the probability that at least one of the players scores?</a:t>
                </a:r>
              </a:p>
            </p:txBody>
          </p:sp>
        </mc:Choice>
        <mc:Fallback xmlns="">
          <p:sp>
            <p:nvSpPr>
              <p:cNvPr id="5" name="Text Placeholder 4">
                <a:extLst>
                  <a:ext uri="{FF2B5EF4-FFF2-40B4-BE49-F238E27FC236}">
                    <a16:creationId xmlns:a16="http://schemas.microsoft.com/office/drawing/2014/main" id="{A492F0EE-71B7-F32F-AD44-AE3048BFCB9D}"/>
                  </a:ext>
                </a:extLst>
              </p:cNvPr>
              <p:cNvSpPr>
                <a:spLocks noGrp="1" noRot="1" noChangeAspect="1" noMove="1" noResize="1" noEditPoints="1" noAdjustHandles="1" noChangeArrowheads="1" noChangeShapeType="1" noTextEdit="1"/>
              </p:cNvSpPr>
              <p:nvPr>
                <p:ph type="body" sz="quarter" idx="17"/>
              </p:nvPr>
            </p:nvSpPr>
            <p:spPr>
              <a:xfrm>
                <a:off x="360000" y="1567087"/>
                <a:ext cx="11484000" cy="2387076"/>
              </a:xfrm>
              <a:blipFill>
                <a:blip r:embed="rId2"/>
                <a:stretch>
                  <a:fillRect l="-13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A511BAD-189E-CDB7-519F-C162D3F012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74317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7308E0-87D6-12EA-3888-B5E33AFCC2BE}"/>
              </a:ext>
            </a:extLst>
          </p:cNvPr>
          <p:cNvSpPr>
            <a:spLocks noGrp="1"/>
          </p:cNvSpPr>
          <p:nvPr>
            <p:ph type="title"/>
          </p:nvPr>
        </p:nvSpPr>
        <p:spPr/>
        <p:txBody>
          <a:bodyPr/>
          <a:lstStyle/>
          <a:p>
            <a:r>
              <a:rPr lang="en-AU"/>
              <a:t>Problem 1 – solution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2B49981-3A76-4AE7-8026-76E36D721165}"/>
                  </a:ext>
                </a:extLst>
              </p:cNvPr>
              <p:cNvSpPr>
                <a:spLocks noGrp="1"/>
              </p:cNvSpPr>
              <p:nvPr>
                <p:ph type="body" sz="quarter" idx="17"/>
              </p:nvPr>
            </p:nvSpPr>
            <p:spPr/>
            <p:txBody>
              <a:bodyPr/>
              <a:lstStyle/>
              <a:p>
                <a:pPr/>
                <a14:m>
                  <m:oMathPara xmlns:m="http://schemas.openxmlformats.org/officeDocument/2006/math">
                    <m:oMathParaPr>
                      <m:jc m:val="left"/>
                    </m:oMathParaPr>
                    <m:oMath xmlns:m="http://schemas.openxmlformats.org/officeDocument/2006/math">
                      <m:r>
                        <a:rPr lang="en-AU" sz="1800" b="0" i="1" dirty="0" smtClean="0">
                          <a:latin typeface="Cambria Math" panose="02040503050406030204" pitchFamily="18" charset="0"/>
                        </a:rPr>
                        <m:t>𝑃</m:t>
                      </m:r>
                      <m:d>
                        <m:dPr>
                          <m:ctrlPr>
                            <a:rPr lang="en-AU" sz="1800" b="0" i="1" dirty="0" smtClean="0">
                              <a:latin typeface="Cambria Math" panose="02040503050406030204" pitchFamily="18" charset="0"/>
                            </a:rPr>
                          </m:ctrlPr>
                        </m:dPr>
                        <m:e>
                          <m:r>
                            <a:rPr lang="en-AU" sz="1800" i="1" dirty="0" smtClean="0">
                              <a:latin typeface="Cambria Math" panose="02040503050406030204" pitchFamily="18" charset="0"/>
                            </a:rPr>
                            <m:t>𝑎𝑡</m:t>
                          </m:r>
                          <m:r>
                            <a:rPr lang="en-AU" sz="1800" i="1" dirty="0" smtClean="0">
                              <a:latin typeface="Cambria Math" panose="02040503050406030204" pitchFamily="18" charset="0"/>
                            </a:rPr>
                            <m:t> </m:t>
                          </m:r>
                          <m:r>
                            <a:rPr lang="en-AU" sz="1800" i="1" dirty="0" smtClean="0">
                              <a:latin typeface="Cambria Math" panose="02040503050406030204" pitchFamily="18" charset="0"/>
                            </a:rPr>
                            <m:t>𝑙𝑒𝑎𝑠𝑡</m:t>
                          </m:r>
                          <m:r>
                            <a:rPr lang="en-AU" sz="1800" i="1" dirty="0" smtClean="0">
                              <a:latin typeface="Cambria Math" panose="02040503050406030204" pitchFamily="18" charset="0"/>
                            </a:rPr>
                            <m:t> </m:t>
                          </m:r>
                          <m:r>
                            <a:rPr lang="en-AU" sz="1800" b="0" i="1" dirty="0" smtClean="0">
                              <a:latin typeface="Cambria Math" panose="02040503050406030204" pitchFamily="18" charset="0"/>
                            </a:rPr>
                            <m:t>𝑜𝑛𝑒</m:t>
                          </m:r>
                          <m:r>
                            <a:rPr lang="en-AU" sz="1800" b="0" i="1" dirty="0" smtClean="0">
                              <a:latin typeface="Cambria Math" panose="02040503050406030204" pitchFamily="18" charset="0"/>
                            </a:rPr>
                            <m:t> </m:t>
                          </m:r>
                          <m:r>
                            <a:rPr lang="en-AU" sz="1800" b="0" i="1" dirty="0" smtClean="0">
                              <a:latin typeface="Cambria Math" panose="02040503050406030204" pitchFamily="18" charset="0"/>
                            </a:rPr>
                            <m:t>𝑠𝑐𝑜𝑟𝑒𝑠</m:t>
                          </m:r>
                        </m:e>
                      </m:d>
                      <m:r>
                        <a:rPr lang="en-AU" sz="1800" b="0" i="1" dirty="0" smtClean="0">
                          <a:latin typeface="Cambria Math" panose="02040503050406030204" pitchFamily="18" charset="0"/>
                        </a:rPr>
                        <m:t>=1−</m:t>
                      </m:r>
                      <m:r>
                        <a:rPr lang="en-AU" sz="1800" b="0" i="1" dirty="0" smtClean="0">
                          <a:latin typeface="Cambria Math" panose="02040503050406030204" pitchFamily="18" charset="0"/>
                        </a:rPr>
                        <m:t>𝑃</m:t>
                      </m:r>
                      <m:r>
                        <a:rPr lang="en-AU" sz="1800" b="0" i="1" dirty="0" smtClean="0">
                          <a:latin typeface="Cambria Math" panose="02040503050406030204" pitchFamily="18" charset="0"/>
                        </a:rPr>
                        <m:t>(</m:t>
                      </m:r>
                      <m:r>
                        <a:rPr lang="en-AU" sz="1800" b="0" i="1" dirty="0" smtClean="0">
                          <a:latin typeface="Cambria Math" panose="02040503050406030204" pitchFamily="18" charset="0"/>
                        </a:rPr>
                        <m:t>𝑎𝑙𝑙</m:t>
                      </m:r>
                      <m:r>
                        <a:rPr lang="en-AU" sz="1800" b="0" i="1" dirty="0" smtClean="0">
                          <a:latin typeface="Cambria Math" panose="02040503050406030204" pitchFamily="18" charset="0"/>
                        </a:rPr>
                        <m:t> </m:t>
                      </m:r>
                      <m:r>
                        <a:rPr lang="en-AU" sz="1800" b="0" i="1" dirty="0" smtClean="0">
                          <a:latin typeface="Cambria Math" panose="02040503050406030204" pitchFamily="18" charset="0"/>
                        </a:rPr>
                        <m:t>𝑚𝑖𝑠𝑠</m:t>
                      </m:r>
                      <m:r>
                        <a:rPr lang="en-AU" sz="1800" b="0" i="1" dirty="0" smtClean="0">
                          <a:latin typeface="Cambria Math" panose="02040503050406030204" pitchFamily="18" charset="0"/>
                        </a:rPr>
                        <m:t>)</m:t>
                      </m:r>
                    </m:oMath>
                  </m:oMathPara>
                </a14:m>
                <a:endParaRPr lang="en-AU" sz="1800" b="0" i="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𝑎𝑙𝑙</m:t>
                          </m:r>
                          <m:r>
                            <a:rPr lang="en-AU" sz="1800" b="0" i="1" smtClean="0">
                              <a:latin typeface="Cambria Math" panose="02040503050406030204" pitchFamily="18" charset="0"/>
                            </a:rPr>
                            <m:t> </m:t>
                          </m:r>
                          <m:r>
                            <a:rPr lang="en-AU" sz="1800" b="0" i="1" smtClean="0">
                              <a:latin typeface="Cambria Math" panose="02040503050406030204" pitchFamily="18" charset="0"/>
                            </a:rPr>
                            <m:t>𝑚𝑖𝑠𝑠</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5</m:t>
                          </m:r>
                        </m:den>
                      </m:f>
                    </m:oMath>
                  </m:oMathPara>
                </a14:m>
                <a:endParaRPr lang="en-AU" sz="1800"/>
              </a:p>
              <a:p>
                <a:pPr marL="1343025"/>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15</m:t>
                          </m:r>
                        </m:den>
                      </m:f>
                    </m:oMath>
                  </m:oMathPara>
                </a14:m>
                <a:endParaRPr lang="en-AU" sz="180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𝑎𝑡</m:t>
                          </m:r>
                          <m:r>
                            <a:rPr lang="en-AU" sz="1800" b="0" i="1" smtClean="0">
                              <a:latin typeface="Cambria Math" panose="02040503050406030204" pitchFamily="18" charset="0"/>
                            </a:rPr>
                            <m:t> </m:t>
                          </m:r>
                          <m:r>
                            <a:rPr lang="en-AU" sz="1800" b="0" i="1" smtClean="0">
                              <a:latin typeface="Cambria Math" panose="02040503050406030204" pitchFamily="18" charset="0"/>
                            </a:rPr>
                            <m:t>𝑙𝑒𝑎𝑠𝑡</m:t>
                          </m:r>
                          <m:r>
                            <a:rPr lang="en-AU" sz="1800" b="0" i="1" smtClean="0">
                              <a:latin typeface="Cambria Math" panose="02040503050406030204" pitchFamily="18" charset="0"/>
                            </a:rPr>
                            <m:t> </m:t>
                          </m:r>
                          <m:r>
                            <a:rPr lang="en-AU" sz="1800" b="0" i="1" smtClean="0">
                              <a:latin typeface="Cambria Math" panose="02040503050406030204" pitchFamily="18" charset="0"/>
                            </a:rPr>
                            <m:t>𝑜𝑛𝑒</m:t>
                          </m:r>
                          <m:r>
                            <a:rPr lang="en-AU" sz="1800" b="0" i="1" smtClean="0">
                              <a:latin typeface="Cambria Math" panose="02040503050406030204" pitchFamily="18" charset="0"/>
                            </a:rPr>
                            <m:t> </m:t>
                          </m:r>
                          <m:r>
                            <a:rPr lang="en-AU" sz="1800" b="0" i="1" smtClean="0">
                              <a:latin typeface="Cambria Math" panose="02040503050406030204" pitchFamily="18" charset="0"/>
                            </a:rPr>
                            <m:t>𝑠𝑐𝑜𝑟𝑒𝑠</m:t>
                          </m:r>
                        </m:e>
                      </m:d>
                      <m:r>
                        <a:rPr lang="en-AU" sz="1800" b="0" i="1" smtClean="0">
                          <a:latin typeface="Cambria Math" panose="02040503050406030204" pitchFamily="18" charset="0"/>
                        </a:rPr>
                        <m:t>=1−</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15</m:t>
                          </m:r>
                        </m:den>
                      </m:f>
                    </m:oMath>
                  </m:oMathPara>
                </a14:m>
                <a:endParaRPr lang="en-AU" sz="1800"/>
              </a:p>
              <a:p>
                <a:pPr marL="278130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13</m:t>
                          </m:r>
                        </m:num>
                        <m:den>
                          <m:r>
                            <a:rPr lang="en-AU" sz="1800" b="0" i="1" smtClean="0">
                              <a:latin typeface="Cambria Math" panose="02040503050406030204" pitchFamily="18" charset="0"/>
                            </a:rPr>
                            <m:t>15</m:t>
                          </m:r>
                        </m:den>
                      </m:f>
                    </m:oMath>
                  </m:oMathPara>
                </a14:m>
                <a:endParaRPr lang="en-AU" sz="1800"/>
              </a:p>
            </p:txBody>
          </p:sp>
        </mc:Choice>
        <mc:Fallback xmlns="">
          <p:sp>
            <p:nvSpPr>
              <p:cNvPr id="5" name="Text Placeholder 4">
                <a:extLst>
                  <a:ext uri="{FF2B5EF4-FFF2-40B4-BE49-F238E27FC236}">
                    <a16:creationId xmlns:a16="http://schemas.microsoft.com/office/drawing/2014/main" id="{B2B49981-3A76-4AE7-8026-76E36D721165}"/>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1C891FDE-A5C8-B9B7-61E7-6145CF5F0ECA}"/>
              </a:ext>
            </a:extLst>
          </p:cNvPr>
          <p:cNvSpPr/>
          <p:nvPr/>
        </p:nvSpPr>
        <p:spPr>
          <a:xfrm>
            <a:off x="4108933" y="2209937"/>
            <a:ext cx="3115651" cy="1066663"/>
          </a:xfrm>
          <a:prstGeom prst="wedgeRoundRectCallout">
            <a:avLst>
              <a:gd name="adj1" fmla="val -72923"/>
              <a:gd name="adj2" fmla="val 47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125999" rtlCol="0" anchor="ctr"/>
          <a:lstStyle/>
          <a:p>
            <a:r>
              <a:rPr lang="en-AU" sz="1800"/>
              <a:t>Why do we want to find the probability of all 3 players missing their shots?</a:t>
            </a:r>
          </a:p>
        </p:txBody>
      </p:sp>
      <p:sp>
        <p:nvSpPr>
          <p:cNvPr id="7" name="Speech Bubble: Rectangle with Corners Rounded 6">
            <a:extLst>
              <a:ext uri="{FF2B5EF4-FFF2-40B4-BE49-F238E27FC236}">
                <a16:creationId xmlns:a16="http://schemas.microsoft.com/office/drawing/2014/main" id="{2FA05DA6-DC89-E19F-4972-8478A7529ED6}"/>
              </a:ext>
            </a:extLst>
          </p:cNvPr>
          <p:cNvSpPr/>
          <p:nvPr/>
        </p:nvSpPr>
        <p:spPr>
          <a:xfrm>
            <a:off x="5138920" y="3987113"/>
            <a:ext cx="2514031" cy="897152"/>
          </a:xfrm>
          <a:prstGeom prst="wedgeRoundRectCallout">
            <a:avLst>
              <a:gd name="adj1" fmla="val -75894"/>
              <a:gd name="adj2" fmla="val 1812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125999" rtlCol="0" anchor="ctr"/>
          <a:lstStyle/>
          <a:p>
            <a:r>
              <a:rPr lang="en-AU" sz="1800"/>
              <a:t>Why do we subtract this answer from 1?</a:t>
            </a:r>
          </a:p>
        </p:txBody>
      </p:sp>
      <p:sp>
        <p:nvSpPr>
          <p:cNvPr id="2" name="Slide Number Placeholder 1">
            <a:extLst>
              <a:ext uri="{FF2B5EF4-FFF2-40B4-BE49-F238E27FC236}">
                <a16:creationId xmlns:a16="http://schemas.microsoft.com/office/drawing/2014/main" id="{33896C8C-CCC5-E947-9540-CE5A79EC58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23736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3BFCB-C3EA-906C-E9AC-B9A44D13C04F}"/>
              </a:ext>
            </a:extLst>
          </p:cNvPr>
          <p:cNvSpPr>
            <a:spLocks noGrp="1"/>
          </p:cNvSpPr>
          <p:nvPr>
            <p:ph type="title"/>
          </p:nvPr>
        </p:nvSpPr>
        <p:spPr/>
        <p:txBody>
          <a:bodyPr/>
          <a:lstStyle/>
          <a:p>
            <a:r>
              <a:rPr lang="en-AU"/>
              <a:t>Problem 2 – question </a:t>
            </a:r>
          </a:p>
        </p:txBody>
      </p:sp>
      <p:sp>
        <p:nvSpPr>
          <p:cNvPr id="5" name="Text Placeholder 4">
            <a:extLst>
              <a:ext uri="{FF2B5EF4-FFF2-40B4-BE49-F238E27FC236}">
                <a16:creationId xmlns:a16="http://schemas.microsoft.com/office/drawing/2014/main" id="{197125AA-78D2-CF52-70C1-35A641FAB28B}"/>
              </a:ext>
            </a:extLst>
          </p:cNvPr>
          <p:cNvSpPr>
            <a:spLocks noGrp="1"/>
          </p:cNvSpPr>
          <p:nvPr>
            <p:ph type="body" sz="quarter" idx="17"/>
          </p:nvPr>
        </p:nvSpPr>
        <p:spPr/>
        <p:txBody>
          <a:bodyPr/>
          <a:lstStyle/>
          <a:p>
            <a:r>
              <a:rPr lang="en-AU" sz="1800"/>
              <a:t>In a box of 100 tokens, there are 45 red tokens, 35 blue tokens, and 20 green tokens. Three tokens are drawn at random </a:t>
            </a:r>
            <a:r>
              <a:rPr lang="en-AU" sz="1800" b="1"/>
              <a:t>without replacement</a:t>
            </a:r>
            <a:r>
              <a:rPr lang="en-AU" sz="1800"/>
              <a:t>.</a:t>
            </a:r>
          </a:p>
          <a:p>
            <a:pPr marL="457200" indent="-457200">
              <a:buFont typeface="+mj-lt"/>
              <a:buAutoNum type="alphaLcParenR"/>
            </a:pPr>
            <a:r>
              <a:rPr lang="en-AU" sz="1800"/>
              <a:t>What is the probability that all three tokens drawn are not red?</a:t>
            </a:r>
          </a:p>
          <a:p>
            <a:pPr marL="457200" indent="-457200">
              <a:buFont typeface="+mj-lt"/>
              <a:buAutoNum type="alphaLcParenR"/>
            </a:pPr>
            <a:r>
              <a:rPr lang="en-AU" sz="1800"/>
              <a:t>What is the probability that at least one of the three tokens drawn is green?</a:t>
            </a:r>
          </a:p>
          <a:p>
            <a:pPr marL="457200" indent="-457200">
              <a:buFont typeface="+mj-lt"/>
              <a:buAutoNum type="alphaLcParenR"/>
            </a:pPr>
            <a:r>
              <a:rPr lang="en-AU" sz="1800"/>
              <a:t>What is the probability that at most two of the tokens drawn are blue?</a:t>
            </a:r>
          </a:p>
          <a:p>
            <a:endParaRPr lang="en-AU" sz="1800"/>
          </a:p>
        </p:txBody>
      </p:sp>
      <p:sp>
        <p:nvSpPr>
          <p:cNvPr id="2" name="Slide Number Placeholder 1">
            <a:extLst>
              <a:ext uri="{FF2B5EF4-FFF2-40B4-BE49-F238E27FC236}">
                <a16:creationId xmlns:a16="http://schemas.microsoft.com/office/drawing/2014/main" id="{A32AC904-137D-6699-1714-6201906140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377937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B142E-B307-81FC-976B-4D7460D39D04}"/>
              </a:ext>
            </a:extLst>
          </p:cNvPr>
          <p:cNvSpPr>
            <a:spLocks noGrp="1"/>
          </p:cNvSpPr>
          <p:nvPr>
            <p:ph type="title"/>
          </p:nvPr>
        </p:nvSpPr>
        <p:spPr/>
        <p:txBody>
          <a:bodyPr/>
          <a:lstStyle/>
          <a:p>
            <a:r>
              <a:rPr lang="en-AU"/>
              <a:t>Problem 2 – solution part a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0A9F6AD-86A4-D39D-AAB4-395A011EDDA4}"/>
                  </a:ext>
                </a:extLst>
              </p:cNvPr>
              <p:cNvSpPr>
                <a:spLocks noGrp="1"/>
              </p:cNvSpPr>
              <p:nvPr>
                <p:ph type="body" sz="quarter" idx="17"/>
              </p:nvPr>
            </p:nvSpPr>
            <p:spPr/>
            <p:txBody>
              <a:bodyPr/>
              <a:lstStyle/>
              <a:p>
                <a:r>
                  <a:rPr lang="en-AU" sz="1800"/>
                  <a:t>In a box of 100 tokens, there are 45 red tokens, 35 blue tokens, and 20 green tokens. Three tokens are drawn at random </a:t>
                </a:r>
                <a:r>
                  <a:rPr lang="en-AU" sz="1800" b="1"/>
                  <a:t>without replacement</a:t>
                </a:r>
                <a:r>
                  <a:rPr lang="en-AU" sz="1800"/>
                  <a:t>.</a:t>
                </a:r>
              </a:p>
              <a:p>
                <a:pPr marL="457200" indent="-457200">
                  <a:buFont typeface="+mj-lt"/>
                  <a:buAutoNum type="alphaLcParenR"/>
                </a:pPr>
                <a:r>
                  <a:rPr lang="en-AU" sz="1800"/>
                  <a:t>What is the probability that all three tokens drawn are not red?</a:t>
                </a: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𝑎𝑙𝑙</m:t>
                          </m:r>
                          <m:r>
                            <a:rPr lang="en-AU" sz="1800" b="0" i="1" smtClean="0">
                              <a:latin typeface="Cambria Math" panose="02040503050406030204" pitchFamily="18" charset="0"/>
                            </a:rPr>
                            <m:t> 3 </m:t>
                          </m:r>
                          <m:r>
                            <a:rPr lang="en-AU" sz="1800" b="0" i="1" smtClean="0">
                              <a:latin typeface="Cambria Math" panose="02040503050406030204" pitchFamily="18" charset="0"/>
                            </a:rPr>
                            <m:t>𝑟𝑒𝑑</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45</m:t>
                          </m:r>
                        </m:num>
                        <m:den>
                          <m:r>
                            <a:rPr lang="en-AU" sz="1800" b="0" i="1" smtClean="0">
                              <a:latin typeface="Cambria Math" panose="02040503050406030204" pitchFamily="18" charset="0"/>
                            </a:rPr>
                            <m:t>100</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44</m:t>
                          </m:r>
                        </m:num>
                        <m:den>
                          <m:r>
                            <a:rPr lang="en-AU" sz="1800" b="0" i="1" smtClean="0">
                              <a:latin typeface="Cambria Math" panose="02040503050406030204" pitchFamily="18" charset="0"/>
                            </a:rPr>
                            <m:t>99</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43</m:t>
                          </m:r>
                        </m:num>
                        <m:den>
                          <m:r>
                            <a:rPr lang="en-AU" sz="1800" b="0" i="1" smtClean="0">
                              <a:latin typeface="Cambria Math" panose="02040503050406030204" pitchFamily="18" charset="0"/>
                            </a:rPr>
                            <m:t>98</m:t>
                          </m:r>
                        </m:den>
                      </m:f>
                    </m:oMath>
                  </m:oMathPara>
                </a14:m>
                <a:endParaRPr lang="en-AU" sz="1800"/>
              </a:p>
              <a:p>
                <a:pPr marL="1438275"/>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0.0906</m:t>
                      </m:r>
                    </m:oMath>
                  </m:oMathPara>
                </a14:m>
                <a:endParaRPr lang="en-AU" sz="180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𝑎𝑙𝑙</m:t>
                          </m:r>
                          <m:r>
                            <a:rPr lang="en-AU" sz="1800" b="0" i="1" smtClean="0">
                              <a:latin typeface="Cambria Math" panose="02040503050406030204" pitchFamily="18" charset="0"/>
                            </a:rPr>
                            <m:t> 3 </m:t>
                          </m:r>
                          <m:r>
                            <a:rPr lang="en-AU" sz="1800" b="0" i="1" smtClean="0">
                              <a:latin typeface="Cambria Math" panose="02040503050406030204" pitchFamily="18" charset="0"/>
                            </a:rPr>
                            <m:t>𝑎𝑟𝑒</m:t>
                          </m:r>
                          <m:r>
                            <a:rPr lang="en-AU" sz="1800" b="0" i="1" smtClean="0">
                              <a:latin typeface="Cambria Math" panose="02040503050406030204" pitchFamily="18" charset="0"/>
                            </a:rPr>
                            <m:t> </m:t>
                          </m:r>
                          <m:r>
                            <a:rPr lang="en-AU" sz="1800" b="0" i="1" smtClean="0">
                              <a:latin typeface="Cambria Math" panose="02040503050406030204" pitchFamily="18" charset="0"/>
                            </a:rPr>
                            <m:t>𝑛𝑜𝑡</m:t>
                          </m:r>
                          <m:r>
                            <a:rPr lang="en-AU" sz="1800" b="0" i="1" smtClean="0">
                              <a:latin typeface="Cambria Math" panose="02040503050406030204" pitchFamily="18" charset="0"/>
                            </a:rPr>
                            <m:t> </m:t>
                          </m:r>
                          <m:r>
                            <a:rPr lang="en-AU" sz="1800" b="0" i="1" smtClean="0">
                              <a:latin typeface="Cambria Math" panose="02040503050406030204" pitchFamily="18" charset="0"/>
                            </a:rPr>
                            <m:t>𝑟𝑒𝑑</m:t>
                          </m:r>
                        </m:e>
                      </m:d>
                      <m:r>
                        <a:rPr lang="en-AU" sz="1800" b="0" i="1" smtClean="0">
                          <a:latin typeface="Cambria Math" panose="02040503050406030204" pitchFamily="18" charset="0"/>
                        </a:rPr>
                        <m:t>=1−0.0906</m:t>
                      </m:r>
                    </m:oMath>
                  </m:oMathPara>
                </a14:m>
                <a:endParaRPr lang="en-AU" sz="1800" b="0"/>
              </a:p>
              <a:p>
                <a:pPr marL="2333625"/>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=0.9094</m:t>
                      </m:r>
                    </m:oMath>
                  </m:oMathPara>
                </a14:m>
                <a:endParaRPr lang="en-AU" sz="1800"/>
              </a:p>
              <a:p>
                <a:endParaRPr lang="en-AU" sz="1800"/>
              </a:p>
            </p:txBody>
          </p:sp>
        </mc:Choice>
        <mc:Fallback xmlns="">
          <p:sp>
            <p:nvSpPr>
              <p:cNvPr id="5" name="Text Placeholder 4">
                <a:extLst>
                  <a:ext uri="{FF2B5EF4-FFF2-40B4-BE49-F238E27FC236}">
                    <a16:creationId xmlns:a16="http://schemas.microsoft.com/office/drawing/2014/main" id="{60A9F6AD-86A4-D39D-AAB4-395A011EDDA4}"/>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r="-63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A59277C-5992-B8C5-6CB2-324D85B75C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165586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770667"/>
            <a:ext cx="11303000" cy="486742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Learning intentions</a:t>
            </a:r>
            <a:endParaRPr lang="en-AU" sz="2000" b="1">
              <a:solidFill>
                <a:schemeClr val="accent1"/>
              </a:solidFill>
              <a:latin typeface="+mj-lt"/>
              <a:ea typeface="+mn-lt"/>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pPr>
            <a:r>
              <a:rPr lang="en-AU" sz="1800">
                <a:effectLst/>
                <a:latin typeface="Arial" panose="020B0604020202020204" pitchFamily="34" charset="0"/>
                <a:ea typeface="Calibri" panose="020F0502020204030204" pitchFamily="34" charset="0"/>
              </a:rPr>
              <a:t>To understand how to calculate probabilities for events involving the phrase ‘at least’.</a:t>
            </a:r>
          </a:p>
          <a:p>
            <a:pPr marL="342900" lvl="0" indent="-342900">
              <a:lnSpc>
                <a:spcPct val="150000"/>
              </a:lnSpc>
              <a:spcBef>
                <a:spcPts val="1200"/>
              </a:spcBef>
              <a:spcAft>
                <a:spcPts val="600"/>
              </a:spcAft>
              <a:buSzPts val="1100"/>
              <a:buFont typeface="Symbol" panose="05050102010706020507" pitchFamily="18" charset="2"/>
              <a:buChar char=""/>
            </a:pPr>
            <a:r>
              <a:rPr lang="en-AU" sz="1800">
                <a:effectLst/>
                <a:latin typeface="Arial" panose="020B0604020202020204" pitchFamily="34" charset="0"/>
                <a:ea typeface="Calibri" panose="020F0502020204030204" pitchFamily="34" charset="0"/>
              </a:rPr>
              <a:t>To be able to use the complement rule to solve probability problems</a:t>
            </a:r>
            <a:endParaRPr lang="en-AU" sz="2000">
              <a:cs typeface="Arial" panose="020B0604020202020204" pitchFamily="34" charset="0"/>
            </a:endParaRPr>
          </a:p>
          <a:p>
            <a:pPr>
              <a:lnSpc>
                <a:spcPct val="150000"/>
              </a:lnSpc>
              <a:spcAft>
                <a:spcPts val="600"/>
              </a:spcAft>
            </a:pPr>
            <a:r>
              <a:rPr lang="en-AU" sz="2000" b="1">
                <a:solidFill>
                  <a:schemeClr val="accent1"/>
                </a:solidFill>
                <a:latin typeface="+mj-lt"/>
                <a:cs typeface="Arial" panose="020B0604020202020204" pitchFamily="34" charset="0"/>
              </a:rPr>
              <a:t>Success criteria</a:t>
            </a:r>
            <a:endParaRPr lang="en-US" sz="2000">
              <a:solidFill>
                <a:schemeClr val="accent1"/>
              </a:solidFill>
              <a:latin typeface="+mj-lt"/>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pPr>
            <a:r>
              <a:rPr lang="en-AU" sz="1800">
                <a:effectLst/>
                <a:latin typeface="Arial" panose="020B0604020202020204" pitchFamily="34" charset="0"/>
                <a:ea typeface="Calibri" panose="020F0502020204030204" pitchFamily="34" charset="0"/>
              </a:rPr>
              <a:t>I can explain the relationship between an event and its complement. </a:t>
            </a:r>
          </a:p>
          <a:p>
            <a:pPr marL="342900" lvl="0" indent="-342900">
              <a:lnSpc>
                <a:spcPct val="150000"/>
              </a:lnSpc>
              <a:spcBef>
                <a:spcPts val="1200"/>
              </a:spcBef>
              <a:spcAft>
                <a:spcPts val="600"/>
              </a:spcAft>
              <a:buSzPts val="1100"/>
              <a:buFont typeface="Symbol" panose="05050102010706020507" pitchFamily="18" charset="2"/>
              <a:buChar char=""/>
            </a:pPr>
            <a:r>
              <a:rPr lang="en-AU" sz="1800">
                <a:effectLst/>
                <a:latin typeface="Arial" panose="020B0604020202020204" pitchFamily="34" charset="0"/>
                <a:ea typeface="Calibri" panose="020F0502020204030204" pitchFamily="34" charset="0"/>
              </a:rPr>
              <a:t>I can construct a tree diagram.</a:t>
            </a:r>
          </a:p>
          <a:p>
            <a:pPr marL="342900" lvl="0" indent="-342900">
              <a:lnSpc>
                <a:spcPct val="150000"/>
              </a:lnSpc>
              <a:spcBef>
                <a:spcPts val="1200"/>
              </a:spcBef>
              <a:spcAft>
                <a:spcPts val="600"/>
              </a:spcAft>
              <a:buSzPts val="1100"/>
              <a:buFont typeface="Symbol" panose="05050102010706020507" pitchFamily="18" charset="2"/>
              <a:buChar char=""/>
            </a:pPr>
            <a:r>
              <a:rPr lang="en-AU" sz="1800">
                <a:effectLst/>
                <a:latin typeface="Arial" panose="020B0604020202020204" pitchFamily="34" charset="0"/>
                <a:ea typeface="Calibri" panose="020F0502020204030204" pitchFamily="34" charset="0"/>
              </a:rPr>
              <a:t>I can perform probability calculations for problems involving the phrase ‘at least’. </a:t>
            </a:r>
          </a:p>
          <a:p>
            <a:pPr marL="342900" lvl="0" indent="-342900">
              <a:lnSpc>
                <a:spcPct val="150000"/>
              </a:lnSpc>
              <a:spcBef>
                <a:spcPts val="1200"/>
              </a:spcBef>
              <a:spcAft>
                <a:spcPts val="600"/>
              </a:spcAft>
              <a:buSzPts val="1100"/>
              <a:buFont typeface="Symbol" panose="05050102010706020507" pitchFamily="18" charset="2"/>
              <a:buChar char=""/>
            </a:pPr>
            <a:r>
              <a:rPr lang="en-AU" sz="1800">
                <a:effectLst/>
                <a:latin typeface="Arial" panose="020B0604020202020204" pitchFamily="34" charset="0"/>
                <a:ea typeface="Calibri" panose="020F0502020204030204" pitchFamily="34" charset="0"/>
              </a:rPr>
              <a:t>I can apply the complement rule to simplify probability calculations</a:t>
            </a:r>
            <a:r>
              <a:rPr lang="en-AU" sz="2000">
                <a:ea typeface="+mn-lt"/>
                <a:cs typeface="Arial" panose="020B0604020202020204" pitchFamily="34" charset="0"/>
              </a:rPr>
              <a:t>.</a:t>
            </a:r>
            <a:endParaRPr lang="en-AU">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B347B-06F9-1D84-F422-BE589E9841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C14F9A-59A4-0934-E07B-6FC1EB51CA90}"/>
              </a:ext>
            </a:extLst>
          </p:cNvPr>
          <p:cNvSpPr>
            <a:spLocks noGrp="1"/>
          </p:cNvSpPr>
          <p:nvPr>
            <p:ph type="title"/>
          </p:nvPr>
        </p:nvSpPr>
        <p:spPr/>
        <p:txBody>
          <a:bodyPr/>
          <a:lstStyle/>
          <a:p>
            <a:r>
              <a:rPr lang="en-AU"/>
              <a:t>Problem 2 – solution part b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B66FDCD-29A4-E1AD-CC21-0DDCCB17B582}"/>
                  </a:ext>
                </a:extLst>
              </p:cNvPr>
              <p:cNvSpPr>
                <a:spLocks noGrp="1"/>
              </p:cNvSpPr>
              <p:nvPr>
                <p:ph type="body" sz="quarter" idx="17"/>
              </p:nvPr>
            </p:nvSpPr>
            <p:spPr>
              <a:xfrm>
                <a:off x="359999" y="1369454"/>
                <a:ext cx="11484000" cy="5146546"/>
              </a:xfrm>
            </p:spPr>
            <p:txBody>
              <a:bodyPr/>
              <a:lstStyle/>
              <a:p>
                <a:r>
                  <a:rPr lang="en-AU" sz="1800"/>
                  <a:t>In a box of 100 tokens, there are 45 red tokens, 35 blue tokens, and 20 green tokens. Three tokens are drawn at random </a:t>
                </a:r>
                <a:r>
                  <a:rPr lang="en-AU" sz="1800" b="1"/>
                  <a:t>without replacement</a:t>
                </a:r>
                <a:r>
                  <a:rPr lang="en-AU" sz="1800"/>
                  <a:t>.</a:t>
                </a:r>
              </a:p>
              <a:p>
                <a:pPr marL="457200" indent="-457200">
                  <a:buFont typeface="+mj-lt"/>
                  <a:buAutoNum type="alphaLcParenR" startAt="2"/>
                </a:pPr>
                <a:r>
                  <a:rPr lang="en-AU" sz="1800"/>
                  <a:t>What is the probability that at least one of the three tokens drawn is green?</a:t>
                </a: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𝑎𝑡</m:t>
                          </m:r>
                          <m:r>
                            <a:rPr lang="en-AU" sz="1800" b="0" i="1" smtClean="0">
                              <a:latin typeface="Cambria Math" panose="02040503050406030204" pitchFamily="18" charset="0"/>
                            </a:rPr>
                            <m:t> </m:t>
                          </m:r>
                          <m:r>
                            <a:rPr lang="en-AU" sz="1800" b="0" i="1" smtClean="0">
                              <a:latin typeface="Cambria Math" panose="02040503050406030204" pitchFamily="18" charset="0"/>
                            </a:rPr>
                            <m:t>𝑙𝑒𝑎𝑠𝑡</m:t>
                          </m:r>
                          <m:r>
                            <a:rPr lang="en-AU" sz="1800" b="0" i="1" smtClean="0">
                              <a:latin typeface="Cambria Math" panose="02040503050406030204" pitchFamily="18" charset="0"/>
                            </a:rPr>
                            <m:t> </m:t>
                          </m:r>
                          <m:r>
                            <a:rPr lang="en-AU" sz="1800" b="0" i="1" smtClean="0">
                              <a:latin typeface="Cambria Math" panose="02040503050406030204" pitchFamily="18" charset="0"/>
                            </a:rPr>
                            <m:t>𝑜𝑛𝑒</m:t>
                          </m:r>
                          <m:r>
                            <a:rPr lang="en-AU" sz="1800" b="0" i="1" smtClean="0">
                              <a:latin typeface="Cambria Math" panose="02040503050406030204" pitchFamily="18" charset="0"/>
                            </a:rPr>
                            <m:t> </m:t>
                          </m:r>
                          <m:r>
                            <a:rPr lang="en-AU" sz="1800" b="0" i="1" smtClean="0">
                              <a:latin typeface="Cambria Math" panose="02040503050406030204" pitchFamily="18" charset="0"/>
                            </a:rPr>
                            <m:t>𝑔𝑟𝑒𝑒𝑛</m:t>
                          </m:r>
                        </m:e>
                      </m:d>
                      <m:r>
                        <a:rPr lang="en-AU" sz="1800" b="0" i="1" smtClean="0">
                          <a:latin typeface="Cambria Math" panose="02040503050406030204" pitchFamily="18" charset="0"/>
                        </a:rPr>
                        <m:t>=1−</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𝑛𝑜</m:t>
                      </m:r>
                      <m:r>
                        <a:rPr lang="en-AU" sz="1800" b="0" i="1" smtClean="0">
                          <a:latin typeface="Cambria Math" panose="02040503050406030204" pitchFamily="18" charset="0"/>
                        </a:rPr>
                        <m:t> </m:t>
                      </m:r>
                      <m:r>
                        <a:rPr lang="en-AU" sz="1800" b="0" i="1" smtClean="0">
                          <a:latin typeface="Cambria Math" panose="02040503050406030204" pitchFamily="18" charset="0"/>
                        </a:rPr>
                        <m:t>𝑔𝑟𝑒𝑒𝑛</m:t>
                      </m:r>
                      <m:r>
                        <a:rPr lang="en-AU" sz="1800" b="0" i="1" smtClean="0">
                          <a:latin typeface="Cambria Math" panose="02040503050406030204" pitchFamily="18" charset="0"/>
                        </a:rPr>
                        <m:t>)</m:t>
                      </m:r>
                    </m:oMath>
                  </m:oMathPara>
                </a14:m>
                <a:endParaRPr lang="en-AU" sz="180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𝑛𝑜</m:t>
                          </m:r>
                          <m:r>
                            <a:rPr lang="en-AU" sz="1800" b="0" i="1" smtClean="0">
                              <a:latin typeface="Cambria Math" panose="02040503050406030204" pitchFamily="18" charset="0"/>
                            </a:rPr>
                            <m:t> </m:t>
                          </m:r>
                          <m:r>
                            <a:rPr lang="en-AU" sz="1800" b="0" i="1" smtClean="0">
                              <a:latin typeface="Cambria Math" panose="02040503050406030204" pitchFamily="18" charset="0"/>
                            </a:rPr>
                            <m:t>𝑔𝑟𝑒𝑒𝑛</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80</m:t>
                          </m:r>
                        </m:num>
                        <m:den>
                          <m:r>
                            <a:rPr lang="en-AU" sz="1800" b="0" i="1" smtClean="0">
                              <a:latin typeface="Cambria Math" panose="02040503050406030204" pitchFamily="18" charset="0"/>
                            </a:rPr>
                            <m:t>100</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79</m:t>
                          </m:r>
                        </m:num>
                        <m:den>
                          <m:r>
                            <a:rPr lang="en-AU" sz="1800" b="0" i="1" smtClean="0">
                              <a:latin typeface="Cambria Math" panose="02040503050406030204" pitchFamily="18" charset="0"/>
                            </a:rPr>
                            <m:t>99</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78</m:t>
                          </m:r>
                        </m:num>
                        <m:den>
                          <m:r>
                            <a:rPr lang="en-AU" sz="1800" b="0" i="1" smtClean="0">
                              <a:latin typeface="Cambria Math" panose="02040503050406030204" pitchFamily="18" charset="0"/>
                            </a:rPr>
                            <m:t>98</m:t>
                          </m:r>
                        </m:den>
                      </m:f>
                    </m:oMath>
                  </m:oMathPara>
                </a14:m>
                <a:endParaRPr lang="en-AU" sz="1800"/>
              </a:p>
              <a:p>
                <a:pPr marL="1438275" indent="-1438275"/>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0.5056</m:t>
                      </m:r>
                    </m:oMath>
                  </m:oMathPara>
                </a14:m>
                <a:endParaRPr lang="en-AU" sz="180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𝑎𝑡</m:t>
                          </m:r>
                          <m:r>
                            <a:rPr lang="en-AU" sz="1800" b="0" i="1" smtClean="0">
                              <a:latin typeface="Cambria Math" panose="02040503050406030204" pitchFamily="18" charset="0"/>
                            </a:rPr>
                            <m:t> </m:t>
                          </m:r>
                          <m:r>
                            <a:rPr lang="en-AU" sz="1800" b="0" i="1" smtClean="0">
                              <a:latin typeface="Cambria Math" panose="02040503050406030204" pitchFamily="18" charset="0"/>
                            </a:rPr>
                            <m:t>𝑙𝑒𝑎𝑠𝑡</m:t>
                          </m:r>
                          <m:r>
                            <a:rPr lang="en-AU" sz="1800" b="0" i="1" smtClean="0">
                              <a:latin typeface="Cambria Math" panose="02040503050406030204" pitchFamily="18" charset="0"/>
                            </a:rPr>
                            <m:t> </m:t>
                          </m:r>
                          <m:r>
                            <a:rPr lang="en-AU" sz="1800" b="0" i="1" smtClean="0">
                              <a:latin typeface="Cambria Math" panose="02040503050406030204" pitchFamily="18" charset="0"/>
                            </a:rPr>
                            <m:t>𝑜𝑛𝑒</m:t>
                          </m:r>
                          <m:r>
                            <a:rPr lang="en-AU" sz="1800" b="0" i="1" smtClean="0">
                              <a:latin typeface="Cambria Math" panose="02040503050406030204" pitchFamily="18" charset="0"/>
                            </a:rPr>
                            <m:t> </m:t>
                          </m:r>
                          <m:r>
                            <a:rPr lang="en-AU" sz="1800" b="0" i="1" smtClean="0">
                              <a:latin typeface="Cambria Math" panose="02040503050406030204" pitchFamily="18" charset="0"/>
                            </a:rPr>
                            <m:t>𝑔𝑟𝑒𝑒𝑛</m:t>
                          </m:r>
                        </m:e>
                      </m:d>
                      <m:r>
                        <a:rPr lang="en-AU" sz="1800" b="0" i="1" smtClean="0">
                          <a:latin typeface="Cambria Math" panose="02040503050406030204" pitchFamily="18" charset="0"/>
                        </a:rPr>
                        <m:t>=1−0.5056</m:t>
                      </m:r>
                    </m:oMath>
                  </m:oMathPara>
                </a14:m>
                <a:endParaRPr lang="en-AU" sz="1800" b="0"/>
              </a:p>
              <a:p>
                <a:pPr marL="251460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=0.4944</m:t>
                      </m:r>
                    </m:oMath>
                  </m:oMathPara>
                </a14:m>
                <a:endParaRPr lang="en-AU" sz="1800"/>
              </a:p>
              <a:p>
                <a:endParaRPr lang="en-AU" sz="1800"/>
              </a:p>
              <a:p>
                <a:endParaRPr lang="en-AU" sz="1800"/>
              </a:p>
            </p:txBody>
          </p:sp>
        </mc:Choice>
        <mc:Fallback xmlns="">
          <p:sp>
            <p:nvSpPr>
              <p:cNvPr id="5" name="Text Placeholder 4">
                <a:extLst>
                  <a:ext uri="{FF2B5EF4-FFF2-40B4-BE49-F238E27FC236}">
                    <a16:creationId xmlns:a16="http://schemas.microsoft.com/office/drawing/2014/main" id="{1B66FDCD-29A4-E1AD-CC21-0DDCCB17B582}"/>
                  </a:ext>
                </a:extLst>
              </p:cNvPr>
              <p:cNvSpPr>
                <a:spLocks noGrp="1" noRot="1" noChangeAspect="1" noMove="1" noResize="1" noEditPoints="1" noAdjustHandles="1" noChangeArrowheads="1" noChangeShapeType="1" noTextEdit="1"/>
              </p:cNvSpPr>
              <p:nvPr>
                <p:ph type="body" sz="quarter" idx="17"/>
              </p:nvPr>
            </p:nvSpPr>
            <p:spPr>
              <a:xfrm>
                <a:off x="359999" y="1369454"/>
                <a:ext cx="11484000" cy="5146546"/>
              </a:xfrm>
              <a:blipFill>
                <a:blip r:embed="rId2"/>
                <a:stretch>
                  <a:fillRect l="-1221" r="-63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7D8F7D9-C6A1-04E2-B4A7-3589A9EFB2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5121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C5BB3-087F-7D38-D471-1FD1AD41A8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FA1346-C3D8-4FCA-FD79-FEE9C2C55D60}"/>
              </a:ext>
            </a:extLst>
          </p:cNvPr>
          <p:cNvSpPr>
            <a:spLocks noGrp="1"/>
          </p:cNvSpPr>
          <p:nvPr>
            <p:ph type="title"/>
          </p:nvPr>
        </p:nvSpPr>
        <p:spPr/>
        <p:txBody>
          <a:bodyPr/>
          <a:lstStyle/>
          <a:p>
            <a:r>
              <a:rPr lang="en-AU"/>
              <a:t>Problem 2 – solution part c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A8A7867-42F9-03D0-BFB7-DC60214A5148}"/>
                  </a:ext>
                </a:extLst>
              </p:cNvPr>
              <p:cNvSpPr>
                <a:spLocks noGrp="1"/>
              </p:cNvSpPr>
              <p:nvPr>
                <p:ph type="body" sz="quarter" idx="17"/>
              </p:nvPr>
            </p:nvSpPr>
            <p:spPr/>
            <p:txBody>
              <a:bodyPr/>
              <a:lstStyle/>
              <a:p>
                <a:r>
                  <a:rPr lang="en-AU" sz="1800"/>
                  <a:t>In a box of 100 tokens, there are 45 red tokens, 35 blue tokens, and 20 green tokens. Three tokens are drawn at random </a:t>
                </a:r>
                <a:r>
                  <a:rPr lang="en-AU" sz="1800" b="1"/>
                  <a:t>without replacement</a:t>
                </a:r>
                <a:r>
                  <a:rPr lang="en-AU" sz="1800"/>
                  <a:t>.</a:t>
                </a:r>
              </a:p>
              <a:p>
                <a:pPr marL="457200" indent="-457200">
                  <a:buFont typeface="+mj-lt"/>
                  <a:buAutoNum type="alphaLcParenR" startAt="3"/>
                </a:pPr>
                <a:r>
                  <a:rPr lang="en-AU" sz="1800"/>
                  <a:t>What is the probability that at most two of the tokens drawn are blue?</a:t>
                </a: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𝑎𝑙𝑙</m:t>
                          </m:r>
                          <m:r>
                            <a:rPr lang="en-AU" sz="1800" b="0" i="1" smtClean="0">
                              <a:latin typeface="Cambria Math" panose="02040503050406030204" pitchFamily="18" charset="0"/>
                            </a:rPr>
                            <m:t> 3 </m:t>
                          </m:r>
                          <m:r>
                            <a:rPr lang="en-AU" sz="1800" b="0" i="1" smtClean="0">
                              <a:latin typeface="Cambria Math" panose="02040503050406030204" pitchFamily="18" charset="0"/>
                            </a:rPr>
                            <m:t>𝑏𝑙𝑢𝑒</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35</m:t>
                          </m:r>
                        </m:num>
                        <m:den>
                          <m:r>
                            <a:rPr lang="en-AU" sz="1800" b="0" i="1" smtClean="0">
                              <a:latin typeface="Cambria Math" panose="02040503050406030204" pitchFamily="18" charset="0"/>
                            </a:rPr>
                            <m:t>100</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34</m:t>
                          </m:r>
                        </m:num>
                        <m:den>
                          <m:r>
                            <a:rPr lang="en-AU" sz="1800" b="0" i="1" smtClean="0">
                              <a:latin typeface="Cambria Math" panose="02040503050406030204" pitchFamily="18" charset="0"/>
                            </a:rPr>
                            <m:t>99</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33</m:t>
                          </m:r>
                        </m:num>
                        <m:den>
                          <m:r>
                            <a:rPr lang="en-AU" sz="1800" b="0" i="1" smtClean="0">
                              <a:latin typeface="Cambria Math" panose="02040503050406030204" pitchFamily="18" charset="0"/>
                            </a:rPr>
                            <m:t>98</m:t>
                          </m:r>
                        </m:den>
                      </m:f>
                    </m:oMath>
                  </m:oMathPara>
                </a14:m>
                <a:endParaRPr lang="en-AU" sz="1800"/>
              </a:p>
              <a:p>
                <a:pPr marL="1524000"/>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0.0413</m:t>
                      </m:r>
                    </m:oMath>
                  </m:oMathPara>
                </a14:m>
                <a:endParaRPr lang="en-AU" sz="1800" b="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𝑎𝑡</m:t>
                          </m:r>
                          <m:r>
                            <a:rPr lang="en-AU" sz="1800" b="0" i="1" smtClean="0">
                              <a:latin typeface="Cambria Math" panose="02040503050406030204" pitchFamily="18" charset="0"/>
                            </a:rPr>
                            <m:t> </m:t>
                          </m:r>
                          <m:r>
                            <a:rPr lang="en-AU" sz="1800" b="0" i="1" smtClean="0">
                              <a:latin typeface="Cambria Math" panose="02040503050406030204" pitchFamily="18" charset="0"/>
                            </a:rPr>
                            <m:t>𝑚𝑜𝑠𝑡</m:t>
                          </m:r>
                          <m:r>
                            <a:rPr lang="en-AU" sz="1800" b="0" i="1" smtClean="0">
                              <a:latin typeface="Cambria Math" panose="02040503050406030204" pitchFamily="18" charset="0"/>
                            </a:rPr>
                            <m:t> 2 </m:t>
                          </m:r>
                          <m:r>
                            <a:rPr lang="en-AU" sz="1800" b="0" i="1" smtClean="0">
                              <a:latin typeface="Cambria Math" panose="02040503050406030204" pitchFamily="18" charset="0"/>
                            </a:rPr>
                            <m:t>𝑏𝑙𝑢𝑒</m:t>
                          </m:r>
                        </m:e>
                      </m:d>
                      <m:r>
                        <a:rPr lang="en-AU" sz="1800" b="0" i="1" smtClean="0">
                          <a:latin typeface="Cambria Math" panose="02040503050406030204" pitchFamily="18" charset="0"/>
                        </a:rPr>
                        <m:t>=1−0.0413</m:t>
                      </m:r>
                    </m:oMath>
                  </m:oMathPara>
                </a14:m>
                <a:endParaRPr lang="en-AU" sz="1800"/>
              </a:p>
              <a:p>
                <a:pPr marL="2066925"/>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=0.9587</m:t>
                      </m:r>
                    </m:oMath>
                  </m:oMathPara>
                </a14:m>
                <a:endParaRPr lang="en-AU" sz="1800"/>
              </a:p>
              <a:p>
                <a:endParaRPr lang="en-AU" sz="1800"/>
              </a:p>
              <a:p>
                <a:endParaRPr lang="en-AU" sz="1800"/>
              </a:p>
            </p:txBody>
          </p:sp>
        </mc:Choice>
        <mc:Fallback xmlns="">
          <p:sp>
            <p:nvSpPr>
              <p:cNvPr id="5" name="Text Placeholder 4">
                <a:extLst>
                  <a:ext uri="{FF2B5EF4-FFF2-40B4-BE49-F238E27FC236}">
                    <a16:creationId xmlns:a16="http://schemas.microsoft.com/office/drawing/2014/main" id="{CA8A7867-42F9-03D0-BFB7-DC60214A5148}"/>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21" r="-63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120231F-98CE-1980-3318-B5D1565CBB6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163071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sz="1200" u="sng">
                <a:solidFill>
                  <a:schemeClr val="accent2">
                    <a:lumMod val="75000"/>
                  </a:schemeClr>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Mathematics Advanced 11–12 Syllabus</a:t>
            </a:r>
            <a:r>
              <a:rPr lang="en-AU" sz="1200">
                <a:solidFill>
                  <a:schemeClr val="accent2">
                    <a:lumMod val="75000"/>
                  </a:schemeClr>
                </a:solidFill>
                <a:effectLst/>
                <a:latin typeface="Arial" panose="020B0604020202020204" pitchFamily="34" charset="0"/>
                <a:ea typeface="Calibri" panose="020F0502020204030204" pitchFamily="34" charset="0"/>
              </a:rPr>
              <a:t> </a:t>
            </a:r>
            <a:r>
              <a:rPr lang="en-AU" sz="120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29400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28583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1C21-9C17-4D66-2018-4BA00DD475E3}"/>
              </a:ext>
            </a:extLst>
          </p:cNvPr>
          <p:cNvSpPr>
            <a:spLocks noGrp="1"/>
          </p:cNvSpPr>
          <p:nvPr>
            <p:ph type="ctrTitle"/>
          </p:nvPr>
        </p:nvSpPr>
        <p:spPr/>
        <p:txBody>
          <a:bodyPr/>
          <a:lstStyle/>
          <a:p>
            <a:r>
              <a:rPr lang="en-AU"/>
              <a:t>Activating prior knowledge</a:t>
            </a:r>
          </a:p>
        </p:txBody>
      </p:sp>
    </p:spTree>
    <p:extLst>
      <p:ext uri="{BB962C8B-B14F-4D97-AF65-F5344CB8AC3E}">
        <p14:creationId xmlns:p14="http://schemas.microsoft.com/office/powerpoint/2010/main" val="156158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3F3211-7404-F65D-93BE-78ED6ED00067}"/>
              </a:ext>
            </a:extLst>
          </p:cNvPr>
          <p:cNvSpPr>
            <a:spLocks noGrp="1"/>
          </p:cNvSpPr>
          <p:nvPr>
            <p:ph type="title"/>
          </p:nvPr>
        </p:nvSpPr>
        <p:spPr/>
        <p:txBody>
          <a:bodyPr/>
          <a:lstStyle/>
          <a:p>
            <a:r>
              <a:rPr lang="en-AU"/>
              <a:t>Activating prior knowledge (1)</a:t>
            </a:r>
          </a:p>
        </p:txBody>
      </p:sp>
      <p:sp>
        <p:nvSpPr>
          <p:cNvPr id="4" name="Text Placeholder 3">
            <a:extLst>
              <a:ext uri="{FF2B5EF4-FFF2-40B4-BE49-F238E27FC236}">
                <a16:creationId xmlns:a16="http://schemas.microsoft.com/office/drawing/2014/main" id="{0F752614-C710-76CD-E742-C15F29B80ED5}"/>
              </a:ext>
            </a:extLst>
          </p:cNvPr>
          <p:cNvSpPr>
            <a:spLocks noGrp="1"/>
          </p:cNvSpPr>
          <p:nvPr>
            <p:ph type="body" sz="quarter" idx="18"/>
          </p:nvPr>
        </p:nvSpPr>
        <p:spPr/>
        <p:txBody>
          <a:bodyPr/>
          <a:lstStyle/>
          <a:p>
            <a:r>
              <a:rPr lang="en-AU"/>
              <a:t>Scenario</a:t>
            </a:r>
          </a:p>
        </p:txBody>
      </p:sp>
      <p:sp>
        <p:nvSpPr>
          <p:cNvPr id="5" name="Text Placeholder 4">
            <a:extLst>
              <a:ext uri="{FF2B5EF4-FFF2-40B4-BE49-F238E27FC236}">
                <a16:creationId xmlns:a16="http://schemas.microsoft.com/office/drawing/2014/main" id="{D3D72C6D-9917-330F-9D14-EFA9D7AD8ADC}"/>
              </a:ext>
            </a:extLst>
          </p:cNvPr>
          <p:cNvSpPr>
            <a:spLocks noGrp="1"/>
          </p:cNvSpPr>
          <p:nvPr>
            <p:ph type="body" sz="quarter" idx="17"/>
          </p:nvPr>
        </p:nvSpPr>
        <p:spPr>
          <a:xfrm>
            <a:off x="360000" y="1567087"/>
            <a:ext cx="11484000" cy="1861914"/>
          </a:xfrm>
        </p:spPr>
        <p:txBody>
          <a:bodyPr/>
          <a:lstStyle/>
          <a:p>
            <a:r>
              <a:rPr lang="en-AU" sz="1800">
                <a:solidFill>
                  <a:srgbClr val="000000"/>
                </a:solidFill>
                <a:effectLst/>
                <a:latin typeface="Arial" panose="020B0604020202020204" pitchFamily="34" charset="0"/>
                <a:ea typeface="Calibri" panose="020F0502020204030204" pitchFamily="34" charset="0"/>
              </a:rPr>
              <a:t>Melissa and Nick are starting to plan their family and are hoping to have three children in the future. </a:t>
            </a:r>
          </a:p>
          <a:p>
            <a:r>
              <a:rPr lang="en-AU" sz="1800">
                <a:solidFill>
                  <a:srgbClr val="000000"/>
                </a:solidFill>
                <a:effectLst/>
                <a:latin typeface="Arial" panose="020B0604020202020204" pitchFamily="34" charset="0"/>
                <a:ea typeface="Calibri" panose="020F0502020204030204" pitchFamily="34" charset="0"/>
              </a:rPr>
              <a:t>They are curious about the possible gender combinations. </a:t>
            </a:r>
          </a:p>
          <a:p>
            <a:r>
              <a:rPr lang="en-AU" sz="1800">
                <a:solidFill>
                  <a:srgbClr val="000000"/>
                </a:solidFill>
                <a:effectLst/>
                <a:latin typeface="Arial" panose="020B0604020202020204" pitchFamily="34" charset="0"/>
                <a:ea typeface="Calibri" panose="020F0502020204030204" pitchFamily="34" charset="0"/>
              </a:rPr>
              <a:t>Melissa would like to have at least 1 girl and Nick is hoping for at least 2 boys. </a:t>
            </a:r>
            <a:endParaRPr lang="en-AU" sz="1800">
              <a:effectLst/>
              <a:latin typeface="Arial" panose="020B0604020202020204" pitchFamily="34" charset="0"/>
              <a:ea typeface="Calibri" panose="020F0502020204030204" pitchFamily="34" charset="0"/>
            </a:endParaRPr>
          </a:p>
          <a:p>
            <a:endParaRPr lang="en-AU"/>
          </a:p>
        </p:txBody>
      </p:sp>
      <p:sp>
        <p:nvSpPr>
          <p:cNvPr id="2" name="Slide Number Placeholder 1">
            <a:extLst>
              <a:ext uri="{FF2B5EF4-FFF2-40B4-BE49-F238E27FC236}">
                <a16:creationId xmlns:a16="http://schemas.microsoft.com/office/drawing/2014/main" id="{3258CBF7-4C19-D13E-9BAA-8326988C01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405968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3FA6-03BA-FA55-3028-F727DAF129F9}"/>
              </a:ext>
            </a:extLst>
          </p:cNvPr>
          <p:cNvSpPr>
            <a:spLocks noGrp="1"/>
          </p:cNvSpPr>
          <p:nvPr>
            <p:ph type="ctrTitle"/>
          </p:nvPr>
        </p:nvSpPr>
        <p:spPr/>
        <p:txBody>
          <a:bodyPr/>
          <a:lstStyle/>
          <a:p>
            <a:r>
              <a:rPr lang="en-AU"/>
              <a:t>Connecting learning</a:t>
            </a:r>
          </a:p>
        </p:txBody>
      </p:sp>
    </p:spTree>
    <p:extLst>
      <p:ext uri="{BB962C8B-B14F-4D97-AF65-F5344CB8AC3E}">
        <p14:creationId xmlns:p14="http://schemas.microsoft.com/office/powerpoint/2010/main" val="7910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0DDB1-0038-2A6E-8ACB-93B68255E21A}"/>
              </a:ext>
            </a:extLst>
          </p:cNvPr>
          <p:cNvSpPr>
            <a:spLocks noGrp="1"/>
          </p:cNvSpPr>
          <p:nvPr>
            <p:ph type="title"/>
          </p:nvPr>
        </p:nvSpPr>
        <p:spPr/>
        <p:txBody>
          <a:bodyPr/>
          <a:lstStyle/>
          <a:p>
            <a:r>
              <a:rPr lang="en-AU"/>
              <a:t>Connecting learning (1)</a:t>
            </a:r>
          </a:p>
        </p:txBody>
      </p:sp>
      <p:sp>
        <p:nvSpPr>
          <p:cNvPr id="4" name="Text Placeholder 3">
            <a:extLst>
              <a:ext uri="{FF2B5EF4-FFF2-40B4-BE49-F238E27FC236}">
                <a16:creationId xmlns:a16="http://schemas.microsoft.com/office/drawing/2014/main" id="{F30C69BF-E427-41ED-14F5-55F49ED1D8F7}"/>
              </a:ext>
            </a:extLst>
          </p:cNvPr>
          <p:cNvSpPr>
            <a:spLocks noGrp="1"/>
          </p:cNvSpPr>
          <p:nvPr>
            <p:ph type="body" sz="quarter" idx="18"/>
          </p:nvPr>
        </p:nvSpPr>
        <p:spPr/>
        <p:txBody>
          <a:bodyPr/>
          <a:lstStyle/>
          <a:p>
            <a:r>
              <a:rPr lang="en-AU"/>
              <a:t>Scenario</a:t>
            </a:r>
          </a:p>
        </p:txBody>
      </p:sp>
      <p:sp>
        <p:nvSpPr>
          <p:cNvPr id="5" name="Text Placeholder 4">
            <a:extLst>
              <a:ext uri="{FF2B5EF4-FFF2-40B4-BE49-F238E27FC236}">
                <a16:creationId xmlns:a16="http://schemas.microsoft.com/office/drawing/2014/main" id="{CDA45A86-E516-EFC7-ABFA-56CEA82DE603}"/>
              </a:ext>
            </a:extLst>
          </p:cNvPr>
          <p:cNvSpPr>
            <a:spLocks noGrp="1"/>
          </p:cNvSpPr>
          <p:nvPr>
            <p:ph type="body" sz="quarter" idx="17"/>
          </p:nvPr>
        </p:nvSpPr>
        <p:spPr>
          <a:xfrm>
            <a:off x="360000" y="1567087"/>
            <a:ext cx="11484000" cy="2662014"/>
          </a:xfrm>
        </p:spPr>
        <p:txBody>
          <a:bodyPr/>
          <a:lstStyle/>
          <a:p>
            <a:r>
              <a:rPr lang="en-AU" sz="1800">
                <a:solidFill>
                  <a:srgbClr val="000000"/>
                </a:solidFill>
                <a:effectLst/>
                <a:latin typeface="Arial" panose="020B0604020202020204" pitchFamily="34" charset="0"/>
                <a:ea typeface="Calibri" panose="020F0502020204030204" pitchFamily="34" charset="0"/>
              </a:rPr>
              <a:t>At the Paris 2024 Olympics, the </a:t>
            </a:r>
            <a:r>
              <a:rPr lang="en-AU" sz="1800">
                <a:solidFill>
                  <a:srgbClr val="000000"/>
                </a:solidFill>
                <a:ea typeface="Calibri" panose="020F0502020204030204" pitchFamily="34" charset="0"/>
              </a:rPr>
              <a:t>6</a:t>
            </a:r>
            <a:r>
              <a:rPr lang="en-AU" sz="1800">
                <a:solidFill>
                  <a:srgbClr val="000000"/>
                </a:solidFill>
                <a:effectLst/>
                <a:latin typeface="Arial" panose="020B0604020202020204" pitchFamily="34" charset="0"/>
                <a:ea typeface="Calibri" panose="020F0502020204030204" pitchFamily="34" charset="0"/>
              </a:rPr>
              <a:t>-day skateboarding event had to be postponed due to heavy rain, which made conditions unsafe for competitors. </a:t>
            </a:r>
          </a:p>
          <a:p>
            <a:r>
              <a:rPr lang="en-AU" sz="1800">
                <a:effectLst/>
                <a:latin typeface="Arial" panose="020B0604020202020204" pitchFamily="34" charset="0"/>
                <a:ea typeface="Calibri" panose="020F0502020204030204" pitchFamily="34" charset="0"/>
              </a:rPr>
              <a:t>Now, partway through the 2026 World Skate Games in Asunción, Paraguay, similar weather concerns are raising fears of another major disruption to the world of competitive skateboarding.</a:t>
            </a:r>
            <a:endParaRPr lang="en-AU"/>
          </a:p>
        </p:txBody>
      </p:sp>
      <p:graphicFrame>
        <p:nvGraphicFramePr>
          <p:cNvPr id="6" name="Table 5">
            <a:extLst>
              <a:ext uri="{FF2B5EF4-FFF2-40B4-BE49-F238E27FC236}">
                <a16:creationId xmlns:a16="http://schemas.microsoft.com/office/drawing/2014/main" id="{377F9504-3E3C-93D0-E4C6-1479EED604E0}"/>
              </a:ext>
            </a:extLst>
          </p:cNvPr>
          <p:cNvGraphicFramePr>
            <a:graphicFrameLocks noGrp="1"/>
          </p:cNvGraphicFramePr>
          <p:nvPr/>
        </p:nvGraphicFramePr>
        <p:xfrm>
          <a:off x="348000" y="3721236"/>
          <a:ext cx="6962076" cy="1100876"/>
        </p:xfrm>
        <a:graphic>
          <a:graphicData uri="http://schemas.openxmlformats.org/drawingml/2006/table">
            <a:tbl>
              <a:tblPr firstRow="1" firstCol="1" bandRow="1">
                <a:tableStyleId>{69012ECD-51FC-41F1-AA8D-1B2483CD663E}</a:tableStyleId>
              </a:tblPr>
              <a:tblGrid>
                <a:gridCol w="2303670">
                  <a:extLst>
                    <a:ext uri="{9D8B030D-6E8A-4147-A177-3AD203B41FA5}">
                      <a16:colId xmlns:a16="http://schemas.microsoft.com/office/drawing/2014/main" val="541842586"/>
                    </a:ext>
                  </a:extLst>
                </a:gridCol>
                <a:gridCol w="1552802">
                  <a:extLst>
                    <a:ext uri="{9D8B030D-6E8A-4147-A177-3AD203B41FA5}">
                      <a16:colId xmlns:a16="http://schemas.microsoft.com/office/drawing/2014/main" val="3281494761"/>
                    </a:ext>
                  </a:extLst>
                </a:gridCol>
                <a:gridCol w="1552802">
                  <a:extLst>
                    <a:ext uri="{9D8B030D-6E8A-4147-A177-3AD203B41FA5}">
                      <a16:colId xmlns:a16="http://schemas.microsoft.com/office/drawing/2014/main" val="3945534219"/>
                    </a:ext>
                  </a:extLst>
                </a:gridCol>
                <a:gridCol w="1552802">
                  <a:extLst>
                    <a:ext uri="{9D8B030D-6E8A-4147-A177-3AD203B41FA5}">
                      <a16:colId xmlns:a16="http://schemas.microsoft.com/office/drawing/2014/main" val="2698518955"/>
                    </a:ext>
                  </a:extLst>
                </a:gridCol>
              </a:tblGrid>
              <a:tr h="550438">
                <a:tc>
                  <a:txBody>
                    <a:bodyPr/>
                    <a:lstStyle/>
                    <a:p>
                      <a:pPr>
                        <a:lnSpc>
                          <a:spcPct val="150000"/>
                        </a:lnSpc>
                        <a:spcBef>
                          <a:spcPts val="600"/>
                        </a:spcBef>
                        <a:spcAft>
                          <a:spcPts val="600"/>
                        </a:spcAft>
                      </a:pPr>
                      <a:r>
                        <a:rPr lang="en-AU" sz="2000">
                          <a:effectLst/>
                        </a:rPr>
                        <a:t>Day</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600"/>
                        </a:spcAft>
                      </a:pPr>
                      <a:r>
                        <a:rPr lang="en-AU" sz="2000">
                          <a:effectLst/>
                        </a:rPr>
                        <a:t>4</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600"/>
                        </a:spcAft>
                      </a:pPr>
                      <a:r>
                        <a:rPr lang="en-AU" sz="2000">
                          <a:effectLst/>
                        </a:rPr>
                        <a:t>5</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600"/>
                        </a:spcAft>
                      </a:pPr>
                      <a:r>
                        <a:rPr lang="en-AU" sz="2000">
                          <a:effectLst/>
                        </a:rPr>
                        <a:t>6</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23774905"/>
                  </a:ext>
                </a:extLst>
              </a:tr>
              <a:tr h="550438">
                <a:tc>
                  <a:txBody>
                    <a:bodyPr/>
                    <a:lstStyle/>
                    <a:p>
                      <a:pPr>
                        <a:lnSpc>
                          <a:spcPct val="150000"/>
                        </a:lnSpc>
                        <a:spcBef>
                          <a:spcPts val="600"/>
                        </a:spcBef>
                        <a:spcAft>
                          <a:spcPts val="600"/>
                        </a:spcAft>
                      </a:pPr>
                      <a:r>
                        <a:rPr lang="en-AU" sz="2000">
                          <a:effectLst/>
                        </a:rPr>
                        <a:t>Chance of rain</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600"/>
                        </a:spcAft>
                      </a:pPr>
                      <a:r>
                        <a:rPr lang="en-AU" sz="2000">
                          <a:effectLst/>
                        </a:rPr>
                        <a:t>30%</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600"/>
                        </a:spcAft>
                      </a:pPr>
                      <a:r>
                        <a:rPr lang="en-AU" sz="2000">
                          <a:effectLst/>
                        </a:rPr>
                        <a:t>90%</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600"/>
                        </a:spcAft>
                      </a:pPr>
                      <a:r>
                        <a:rPr lang="en-AU" sz="2000" dirty="0">
                          <a:effectLst/>
                        </a:rPr>
                        <a:t>80%</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6755369"/>
                  </a:ext>
                </a:extLst>
              </a:tr>
            </a:tbl>
          </a:graphicData>
        </a:graphic>
      </p:graphicFrame>
      <p:sp>
        <p:nvSpPr>
          <p:cNvPr id="2" name="Slide Number Placeholder 1">
            <a:extLst>
              <a:ext uri="{FF2B5EF4-FFF2-40B4-BE49-F238E27FC236}">
                <a16:creationId xmlns:a16="http://schemas.microsoft.com/office/drawing/2014/main" id="{F4B470E9-5823-7697-D4B6-174BFE0C57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27172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E1C4-EAC6-EFDD-9F5D-B8C34478F63A}"/>
              </a:ext>
            </a:extLst>
          </p:cNvPr>
          <p:cNvSpPr>
            <a:spLocks noGrp="1"/>
          </p:cNvSpPr>
          <p:nvPr>
            <p:ph type="ctrTitle"/>
          </p:nvPr>
        </p:nvSpPr>
        <p:spPr/>
        <p:txBody>
          <a:bodyPr/>
          <a:lstStyle/>
          <a:p>
            <a:r>
              <a:rPr lang="en-AU"/>
              <a:t>Releasing responsibility</a:t>
            </a:r>
          </a:p>
        </p:txBody>
      </p:sp>
    </p:spTree>
    <p:extLst>
      <p:ext uri="{BB962C8B-B14F-4D97-AF65-F5344CB8AC3E}">
        <p14:creationId xmlns:p14="http://schemas.microsoft.com/office/powerpoint/2010/main" val="317949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056B2-2083-3085-A61E-3A5301D09D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3C41753-574D-CC73-F760-2A2CBB2C45B4}"/>
              </a:ext>
            </a:extLst>
          </p:cNvPr>
          <p:cNvSpPr>
            <a:spLocks noGrp="1"/>
          </p:cNvSpPr>
          <p:nvPr>
            <p:ph type="title"/>
          </p:nvPr>
        </p:nvSpPr>
        <p:spPr/>
        <p:txBody>
          <a:bodyPr/>
          <a:lstStyle/>
          <a:p>
            <a:r>
              <a:rPr lang="en-AU">
                <a:latin typeface="+mj-lt"/>
              </a:rPr>
              <a:t>Definitions and notation</a:t>
            </a:r>
          </a:p>
        </p:txBody>
      </p:sp>
      <p:sp>
        <p:nvSpPr>
          <p:cNvPr id="18" name="Text Placeholder 17">
            <a:extLst>
              <a:ext uri="{FF2B5EF4-FFF2-40B4-BE49-F238E27FC236}">
                <a16:creationId xmlns:a16="http://schemas.microsoft.com/office/drawing/2014/main" id="{2D5AB4A3-56B3-3C44-3CD9-9F7D3FF4D71F}"/>
              </a:ext>
            </a:extLst>
          </p:cNvPr>
          <p:cNvSpPr>
            <a:spLocks noGrp="1"/>
          </p:cNvSpPr>
          <p:nvPr>
            <p:ph type="body" sz="quarter" idx="18"/>
          </p:nvPr>
        </p:nvSpPr>
        <p:spPr/>
        <p:txBody>
          <a:bodyPr/>
          <a:lstStyle/>
          <a:p>
            <a:r>
              <a:rPr lang="en-AU"/>
              <a:t>Complement</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9FFD892-F869-D313-FABA-436148579CB2}"/>
                  </a:ext>
                </a:extLst>
              </p:cNvPr>
              <p:cNvSpPr>
                <a:spLocks noGrp="1"/>
              </p:cNvSpPr>
              <p:nvPr>
                <p:ph type="body" sz="quarter" idx="17"/>
              </p:nvPr>
            </p:nvSpPr>
            <p:spPr/>
            <p:txBody>
              <a:bodyPr/>
              <a:lstStyle/>
              <a:p>
                <a:r>
                  <a:rPr lang="en-AU" sz="1800"/>
                  <a:t>The notation </a:t>
                </a:r>
                <a14:m>
                  <m:oMath xmlns:m="http://schemas.openxmlformats.org/officeDocument/2006/math">
                    <m:acc>
                      <m:accPr>
                        <m:chr m:val="̅"/>
                        <m:ctrlPr>
                          <a:rPr lang="en-AU" sz="1800" i="1" smtClean="0">
                            <a:latin typeface="Cambria Math" panose="02040503050406030204" pitchFamily="18" charset="0"/>
                          </a:rPr>
                        </m:ctrlPr>
                      </m:accPr>
                      <m:e>
                        <m:r>
                          <a:rPr lang="en-AU" sz="1800" b="0" i="1" smtClean="0">
                            <a:latin typeface="Cambria Math" panose="02040503050406030204" pitchFamily="18" charset="0"/>
                          </a:rPr>
                          <m:t>𝐴</m:t>
                        </m:r>
                      </m:e>
                    </m:acc>
                    <m:r>
                      <a:rPr lang="en-AU" sz="1800" b="0" i="1" smtClean="0">
                        <a:latin typeface="Cambria Math" panose="02040503050406030204" pitchFamily="18" charset="0"/>
                      </a:rPr>
                      <m:t>,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𝐴</m:t>
                        </m:r>
                      </m:e>
                      <m:sup>
                        <m:r>
                          <a:rPr lang="en-AU" sz="1800" b="0" i="1" smtClean="0">
                            <a:latin typeface="Cambria Math" panose="02040503050406030204" pitchFamily="18" charset="0"/>
                          </a:rPr>
                          <m:t>′</m:t>
                        </m:r>
                      </m:sup>
                    </m:sSup>
                    <m:r>
                      <a:rPr lang="en-AU" sz="1800" b="0" i="1" smtClean="0">
                        <a:latin typeface="Cambria Math" panose="02040503050406030204" pitchFamily="18" charset="0"/>
                      </a:rPr>
                      <m:t>𝑜𝑟</m:t>
                    </m:r>
                    <m:r>
                      <a:rPr lang="en-AU" sz="1800" b="0" i="1" smtClean="0">
                        <a:latin typeface="Cambria Math" panose="02040503050406030204" pitchFamily="18" charset="0"/>
                      </a:rPr>
                      <m:t>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𝐴</m:t>
                        </m:r>
                      </m:e>
                      <m:sup>
                        <m:r>
                          <a:rPr lang="en-AU" sz="1800" b="0" i="1" smtClean="0">
                            <a:latin typeface="Cambria Math" panose="02040503050406030204" pitchFamily="18" charset="0"/>
                          </a:rPr>
                          <m:t>𝑐</m:t>
                        </m:r>
                      </m:sup>
                    </m:sSup>
                  </m:oMath>
                </a14:m>
                <a:r>
                  <a:rPr lang="en-AU" sz="1800"/>
                  <a:t> represents the complement of a set A with respect to some universal set, </a:t>
                </a:r>
                <a14:m>
                  <m:oMath xmlns:m="http://schemas.openxmlformats.org/officeDocument/2006/math">
                    <m:r>
                      <a:rPr lang="en-AU" sz="1800" b="0" i="1" smtClean="0">
                        <a:latin typeface="Cambria Math" panose="02040503050406030204" pitchFamily="18" charset="0"/>
                      </a:rPr>
                      <m:t>𝑈</m:t>
                    </m:r>
                  </m:oMath>
                </a14:m>
                <a:r>
                  <a:rPr lang="en-AU" sz="1800"/>
                  <a:t>. In probability, this notation can be used to describe the event ‘</a:t>
                </a:r>
                <a14:m>
                  <m:oMath xmlns:m="http://schemas.openxmlformats.org/officeDocument/2006/math">
                    <m:r>
                      <a:rPr lang="en-AU" sz="1800" b="0" i="1" smtClean="0">
                        <a:latin typeface="Cambria Math" panose="02040503050406030204" pitchFamily="18" charset="0"/>
                      </a:rPr>
                      <m:t>𝐴</m:t>
                    </m:r>
                  </m:oMath>
                </a14:m>
                <a:r>
                  <a:rPr lang="en-AU" sz="1800"/>
                  <a:t> does not occur’.</a:t>
                </a:r>
              </a:p>
            </p:txBody>
          </p:sp>
        </mc:Choice>
        <mc:Fallback xmlns="">
          <p:sp>
            <p:nvSpPr>
              <p:cNvPr id="6" name="Content Placeholder 5">
                <a:extLst>
                  <a:ext uri="{FF2B5EF4-FFF2-40B4-BE49-F238E27FC236}">
                    <a16:creationId xmlns:a16="http://schemas.microsoft.com/office/drawing/2014/main" id="{B9FFD892-F869-D313-FABA-436148579CB2}"/>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r="-1115"/>
                </a:stretch>
              </a:blipFill>
            </p:spPr>
            <p:txBody>
              <a:bodyPr/>
              <a:lstStyle/>
              <a:p>
                <a:r>
                  <a:rPr lang="en-US">
                    <a:noFill/>
                  </a:rPr>
                  <a:t> </a:t>
                </a:r>
              </a:p>
            </p:txBody>
          </p:sp>
        </mc:Fallback>
      </mc:AlternateContent>
      <p:pic>
        <p:nvPicPr>
          <p:cNvPr id="16" name="Picture 15" descr="A Venn diagram with two overlapping circles labelled A and B. Everything except circle A is shaded.">
            <a:extLst>
              <a:ext uri="{FF2B5EF4-FFF2-40B4-BE49-F238E27FC236}">
                <a16:creationId xmlns:a16="http://schemas.microsoft.com/office/drawing/2014/main" id="{B74FC735-C3E2-C452-70EA-376D54069687}"/>
              </a:ext>
            </a:extLst>
          </p:cNvPr>
          <p:cNvPicPr>
            <a:picLocks noChangeAspect="1"/>
          </p:cNvPicPr>
          <p:nvPr/>
        </p:nvPicPr>
        <p:blipFill>
          <a:blip r:embed="rId4"/>
          <a:stretch>
            <a:fillRect/>
          </a:stretch>
        </p:blipFill>
        <p:spPr>
          <a:xfrm>
            <a:off x="3478223" y="2588898"/>
            <a:ext cx="5235553" cy="3414089"/>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CCFF529-0518-9FA5-CF39-7A2E6F751530}"/>
                  </a:ext>
                </a:extLst>
              </p:cNvPr>
              <p:cNvSpPr txBox="1"/>
              <p:nvPr/>
            </p:nvSpPr>
            <p:spPr>
              <a:xfrm>
                <a:off x="5982811" y="6226833"/>
                <a:ext cx="226376" cy="29617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acc>
                        <m:accPr>
                          <m:chr m:val="̅"/>
                          <m:ctrlPr>
                            <a:rPr lang="en-AU" sz="1800" i="1" smtClean="0">
                              <a:latin typeface="Cambria Math" panose="02040503050406030204" pitchFamily="18" charset="0"/>
                            </a:rPr>
                          </m:ctrlPr>
                        </m:accPr>
                        <m:e>
                          <m:r>
                            <a:rPr lang="en-AU" sz="1800" b="0" i="1" smtClean="0">
                              <a:latin typeface="Cambria Math" panose="02040503050406030204" pitchFamily="18" charset="0"/>
                            </a:rPr>
                            <m:t>𝐴</m:t>
                          </m:r>
                        </m:e>
                      </m:acc>
                    </m:oMath>
                  </m:oMathPara>
                </a14:m>
                <a:endParaRPr lang="en-AU" sz="1800"/>
              </a:p>
            </p:txBody>
          </p:sp>
        </mc:Choice>
        <mc:Fallback xmlns="">
          <p:sp>
            <p:nvSpPr>
              <p:cNvPr id="17" name="TextBox 16">
                <a:extLst>
                  <a:ext uri="{FF2B5EF4-FFF2-40B4-BE49-F238E27FC236}">
                    <a16:creationId xmlns:a16="http://schemas.microsoft.com/office/drawing/2014/main" id="{8CCFF529-0518-9FA5-CF39-7A2E6F751530}"/>
                  </a:ext>
                </a:extLst>
              </p:cNvPr>
              <p:cNvSpPr txBox="1">
                <a:spLocks noRot="1" noChangeAspect="1" noMove="1" noResize="1" noEditPoints="1" noAdjustHandles="1" noChangeArrowheads="1" noChangeShapeType="1" noTextEdit="1"/>
              </p:cNvSpPr>
              <p:nvPr/>
            </p:nvSpPr>
            <p:spPr>
              <a:xfrm>
                <a:off x="5982811" y="6226833"/>
                <a:ext cx="226376" cy="296175"/>
              </a:xfrm>
              <a:prstGeom prst="rect">
                <a:avLst/>
              </a:prstGeom>
              <a:blipFill>
                <a:blip r:embed="rId5"/>
                <a:stretch>
                  <a:fillRect l="-18421" r="-89474" b="-4082"/>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BC450F2-221F-65A7-68C0-67D94D858B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75047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98E69-1609-95D2-DCCE-F22D59EE30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6DA68F-9C41-4DAE-BAA8-B304965F8645}"/>
              </a:ext>
            </a:extLst>
          </p:cNvPr>
          <p:cNvSpPr>
            <a:spLocks noGrp="1"/>
          </p:cNvSpPr>
          <p:nvPr>
            <p:ph type="title"/>
          </p:nvPr>
        </p:nvSpPr>
        <p:spPr/>
        <p:txBody>
          <a:bodyPr/>
          <a:lstStyle/>
          <a:p>
            <a:r>
              <a:rPr lang="en-AU"/>
              <a:t>Definitions and rules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46519F1-E962-ABFC-AE5E-55CDA2AF6C59}"/>
                  </a:ext>
                </a:extLst>
              </p:cNvPr>
              <p:cNvSpPr>
                <a:spLocks noGrp="1"/>
              </p:cNvSpPr>
              <p:nvPr>
                <p:ph type="body" sz="quarter" idx="17"/>
              </p:nvPr>
            </p:nvSpPr>
            <p:spPr>
              <a:xfrm>
                <a:off x="360000" y="1567087"/>
                <a:ext cx="11484000" cy="3128030"/>
              </a:xfrm>
            </p:spPr>
            <p:txBody>
              <a:bodyPr/>
              <a:lstStyle/>
              <a:p>
                <a:r>
                  <a:rPr lang="en-AU" sz="1800" b="0" dirty="0"/>
                  <a:t>It is known </a:t>
                </a:r>
                <a:r>
                  <a:rPr lang="en-AU" sz="1800" dirty="0"/>
                  <a:t>in an event that </a:t>
                </a: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7</m:t>
                        </m:r>
                      </m:den>
                    </m:f>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acc>
                            <m:accPr>
                              <m:chr m:val="̅"/>
                              <m:ctrlPr>
                                <a:rPr lang="en-AU" sz="1800" b="0" i="1" smtClean="0">
                                  <a:latin typeface="Cambria Math" panose="02040503050406030204" pitchFamily="18" charset="0"/>
                                </a:rPr>
                              </m:ctrlPr>
                            </m:accPr>
                            <m:e>
                              <m:r>
                                <a:rPr lang="en-AU" sz="1800" b="0" i="1" smtClean="0">
                                  <a:latin typeface="Cambria Math" panose="02040503050406030204" pitchFamily="18" charset="0"/>
                                </a:rPr>
                                <m:t>𝐴</m:t>
                              </m:r>
                            </m:e>
                          </m:acc>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num>
                        <m:den>
                          <m:r>
                            <a:rPr lang="en-AU" sz="1800" b="0" i="1" smtClean="0">
                              <a:latin typeface="Cambria Math" panose="02040503050406030204" pitchFamily="18" charset="0"/>
                            </a:rPr>
                            <m:t>7</m:t>
                          </m:r>
                        </m:den>
                      </m:f>
                    </m:oMath>
                  </m:oMathPara>
                </a14:m>
                <a:endParaRPr lang="en-AU" sz="1800" dirty="0"/>
              </a:p>
            </p:txBody>
          </p:sp>
        </mc:Choice>
        <mc:Fallback xmlns="">
          <p:sp>
            <p:nvSpPr>
              <p:cNvPr id="5" name="Text Placeholder 4">
                <a:extLst>
                  <a:ext uri="{FF2B5EF4-FFF2-40B4-BE49-F238E27FC236}">
                    <a16:creationId xmlns:a16="http://schemas.microsoft.com/office/drawing/2014/main" id="{246519F1-E962-ABFC-AE5E-55CDA2AF6C59}"/>
                  </a:ext>
                </a:extLst>
              </p:cNvPr>
              <p:cNvSpPr>
                <a:spLocks noGrp="1" noRot="1" noChangeAspect="1" noMove="1" noResize="1" noEditPoints="1" noAdjustHandles="1" noChangeArrowheads="1" noChangeShapeType="1" noTextEdit="1"/>
              </p:cNvSpPr>
              <p:nvPr>
                <p:ph type="body" sz="quarter" idx="17"/>
              </p:nvPr>
            </p:nvSpPr>
            <p:spPr>
              <a:xfrm>
                <a:off x="360000" y="1567087"/>
                <a:ext cx="11484000" cy="3128030"/>
              </a:xfrm>
              <a:blipFill>
                <a:blip r:embed="rId2"/>
                <a:stretch>
                  <a:fillRect l="-1221"/>
                </a:stretch>
              </a:blipFill>
            </p:spPr>
            <p:txBody>
              <a:bodyPr/>
              <a:lstStyle/>
              <a:p>
                <a:r>
                  <a:rPr lang="en-US">
                    <a:noFill/>
                  </a:rPr>
                  <a:t> </a:t>
                </a:r>
              </a:p>
            </p:txBody>
          </p:sp>
        </mc:Fallback>
      </mc:AlternateContent>
      <p:sp>
        <p:nvSpPr>
          <p:cNvPr id="9" name="Rounded Rectangular Callout 8">
            <a:extLst>
              <a:ext uri="{FF2B5EF4-FFF2-40B4-BE49-F238E27FC236}">
                <a16:creationId xmlns:a16="http://schemas.microsoft.com/office/drawing/2014/main" id="{04045FDE-08D9-35DA-1540-8549E4F88E02}"/>
              </a:ext>
            </a:extLst>
          </p:cNvPr>
          <p:cNvSpPr/>
          <p:nvPr/>
        </p:nvSpPr>
        <p:spPr>
          <a:xfrm>
            <a:off x="3602832" y="2655094"/>
            <a:ext cx="1597818" cy="884122"/>
          </a:xfrm>
          <a:prstGeom prst="wedgeRoundRectCallout">
            <a:avLst>
              <a:gd name="adj1" fmla="val -122512"/>
              <a:gd name="adj2" fmla="val -1489"/>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How do we know this?</a:t>
            </a:r>
            <a:endParaRPr lang="en-AU" sz="1800" dirty="0">
              <a:cs typeface="Arial"/>
            </a:endParaRPr>
          </a:p>
        </p:txBody>
      </p:sp>
      <mc:AlternateContent xmlns:mc="http://schemas.openxmlformats.org/markup-compatibility/2006" xmlns:a14="http://schemas.microsoft.com/office/drawing/2010/main">
        <mc:Choice Requires="a14">
          <p:sp>
            <p:nvSpPr>
              <p:cNvPr id="4" name="Rounded Rectangular Callout 3">
                <a:extLst>
                  <a:ext uri="{FF2B5EF4-FFF2-40B4-BE49-F238E27FC236}">
                    <a16:creationId xmlns:a16="http://schemas.microsoft.com/office/drawing/2014/main" id="{1CA1EE37-4382-B63D-8E46-E3C64F2F4EC2}"/>
                  </a:ext>
                </a:extLst>
              </p:cNvPr>
              <p:cNvSpPr/>
              <p:nvPr/>
            </p:nvSpPr>
            <p:spPr>
              <a:xfrm>
                <a:off x="866524" y="3664650"/>
                <a:ext cx="1648076" cy="884122"/>
              </a:xfrm>
              <a:prstGeom prst="wedgeRoundRectCallout">
                <a:avLst>
                  <a:gd name="adj1" fmla="val -45790"/>
                  <a:gd name="adj2" fmla="val -117034"/>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What does </a:t>
                </a:r>
                <a14:m>
                  <m:oMath xmlns:m="http://schemas.openxmlformats.org/officeDocument/2006/math">
                    <m:acc>
                      <m:accPr>
                        <m:chr m:val="̅"/>
                        <m:ctrlPr>
                          <a:rPr lang="en-AU" sz="1800" i="1">
                            <a:latin typeface="Cambria Math" panose="02040503050406030204" pitchFamily="18" charset="0"/>
                          </a:rPr>
                        </m:ctrlPr>
                      </m:accPr>
                      <m:e>
                        <m:r>
                          <a:rPr lang="en-AU" sz="1800" i="1">
                            <a:latin typeface="Cambria Math" panose="02040503050406030204" pitchFamily="18" charset="0"/>
                          </a:rPr>
                          <m:t>𝐴</m:t>
                        </m:r>
                      </m:e>
                    </m:acc>
                    <m:r>
                      <a:rPr lang="en-AU" sz="1800" i="1">
                        <a:latin typeface="Cambria Math" panose="02040503050406030204" pitchFamily="18" charset="0"/>
                      </a:rPr>
                      <m:t> </m:t>
                    </m:r>
                  </m:oMath>
                </a14:m>
                <a:r>
                  <a:rPr lang="en-AU" sz="1800" dirty="0"/>
                  <a:t>represent?</a:t>
                </a:r>
                <a:endParaRPr lang="en-AU" sz="1800" dirty="0">
                  <a:cs typeface="Arial"/>
                </a:endParaRPr>
              </a:p>
            </p:txBody>
          </p:sp>
        </mc:Choice>
        <mc:Fallback xmlns="">
          <p:sp>
            <p:nvSpPr>
              <p:cNvPr id="4" name="Rounded Rectangular Callout 3">
                <a:extLst>
                  <a:ext uri="{FF2B5EF4-FFF2-40B4-BE49-F238E27FC236}">
                    <a16:creationId xmlns:a16="http://schemas.microsoft.com/office/drawing/2014/main" id="{1CA1EE37-4382-B63D-8E46-E3C64F2F4EC2}"/>
                  </a:ext>
                </a:extLst>
              </p:cNvPr>
              <p:cNvSpPr>
                <a:spLocks noRot="1" noChangeAspect="1" noMove="1" noResize="1" noEditPoints="1" noAdjustHandles="1" noChangeArrowheads="1" noChangeShapeType="1" noTextEdit="1"/>
              </p:cNvSpPr>
              <p:nvPr/>
            </p:nvSpPr>
            <p:spPr>
              <a:xfrm>
                <a:off x="866524" y="3664650"/>
                <a:ext cx="1648076" cy="884122"/>
              </a:xfrm>
              <a:prstGeom prst="wedgeRoundRectCallout">
                <a:avLst>
                  <a:gd name="adj1" fmla="val -45790"/>
                  <a:gd name="adj2" fmla="val -117034"/>
                  <a:gd name="adj3" fmla="val 16667"/>
                </a:avLst>
              </a:prstGeom>
              <a:blipFill>
                <a:blip r:embed="rId3"/>
                <a:stretch>
                  <a:fillRect l="-7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6B275447-AE4B-A5BB-8A1F-DEBFAC75967E}"/>
                  </a:ext>
                </a:extLst>
              </p:cNvPr>
              <p:cNvSpPr txBox="1">
                <a:spLocks/>
              </p:cNvSpPr>
              <p:nvPr/>
            </p:nvSpPr>
            <p:spPr>
              <a:xfrm>
                <a:off x="359999" y="5290912"/>
                <a:ext cx="3101352" cy="662961"/>
              </a:xfrm>
              <a:prstGeom prst="roundRect">
                <a:avLst/>
              </a:prstGeom>
            </p:spPr>
            <p:style>
              <a:lnRef idx="3">
                <a:schemeClr val="lt1"/>
              </a:lnRef>
              <a:fillRef idx="1">
                <a:schemeClr val="accent6"/>
              </a:fillRef>
              <a:effectRef idx="1">
                <a:schemeClr val="accent6"/>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sz="1800" b="0" i="1" smtClean="0">
                          <a:solidFill>
                            <a:schemeClr val="tx1"/>
                          </a:solidFill>
                          <a:latin typeface="Cambria Math" panose="02040503050406030204" pitchFamily="18" charset="0"/>
                        </a:rPr>
                        <m:t>𝑃</m:t>
                      </m:r>
                      <m:d>
                        <m:dPr>
                          <m:ctrlPr>
                            <a:rPr lang="en-AU" sz="1800" b="0" i="1" smtClean="0">
                              <a:solidFill>
                                <a:schemeClr val="tx1"/>
                              </a:solidFill>
                              <a:latin typeface="Cambria Math" panose="02040503050406030204" pitchFamily="18" charset="0"/>
                            </a:rPr>
                          </m:ctrlPr>
                        </m:dPr>
                        <m:e>
                          <m:acc>
                            <m:accPr>
                              <m:chr m:val="̅"/>
                              <m:ctrlPr>
                                <a:rPr lang="en-AU" sz="1800" b="0" i="1" smtClean="0">
                                  <a:solidFill>
                                    <a:schemeClr val="tx1"/>
                                  </a:solidFill>
                                  <a:latin typeface="Cambria Math" panose="02040503050406030204" pitchFamily="18" charset="0"/>
                                </a:rPr>
                              </m:ctrlPr>
                            </m:accPr>
                            <m:e>
                              <m:r>
                                <a:rPr lang="en-AU" sz="1800" b="0" i="1" smtClean="0">
                                  <a:solidFill>
                                    <a:schemeClr val="tx1"/>
                                  </a:solidFill>
                                  <a:latin typeface="Cambria Math" panose="02040503050406030204" pitchFamily="18" charset="0"/>
                                </a:rPr>
                                <m:t>𝐴</m:t>
                              </m:r>
                            </m:e>
                          </m:acc>
                        </m:e>
                      </m:d>
                      <m:r>
                        <a:rPr lang="en-AU" sz="1800" b="0" i="1" smtClean="0">
                          <a:solidFill>
                            <a:schemeClr val="tx1"/>
                          </a:solidFill>
                          <a:latin typeface="Cambria Math" panose="02040503050406030204" pitchFamily="18" charset="0"/>
                        </a:rPr>
                        <m:t>=1−</m:t>
                      </m:r>
                      <m:r>
                        <a:rPr lang="en-AU" sz="1800" b="0" i="1" smtClean="0">
                          <a:solidFill>
                            <a:schemeClr val="tx1"/>
                          </a:solidFill>
                          <a:latin typeface="Cambria Math" panose="02040503050406030204" pitchFamily="18" charset="0"/>
                        </a:rPr>
                        <m:t>𝑃</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𝐴</m:t>
                      </m:r>
                      <m:r>
                        <a:rPr lang="en-AU" sz="1800" b="0" i="1" smtClean="0">
                          <a:solidFill>
                            <a:schemeClr val="tx1"/>
                          </a:solidFill>
                          <a:latin typeface="Cambria Math" panose="02040503050406030204" pitchFamily="18" charset="0"/>
                        </a:rPr>
                        <m:t>)</m:t>
                      </m:r>
                    </m:oMath>
                  </m:oMathPara>
                </a14:m>
                <a:endParaRPr lang="en-AU" sz="1800">
                  <a:solidFill>
                    <a:schemeClr val="tx1"/>
                  </a:solidFill>
                </a:endParaRPr>
              </a:p>
            </p:txBody>
          </p:sp>
        </mc:Choice>
        <mc:Fallback xmlns="">
          <p:sp>
            <p:nvSpPr>
              <p:cNvPr id="8" name="Text Placeholder 4">
                <a:extLst>
                  <a:ext uri="{FF2B5EF4-FFF2-40B4-BE49-F238E27FC236}">
                    <a16:creationId xmlns:a16="http://schemas.microsoft.com/office/drawing/2014/main" id="{6B275447-AE4B-A5BB-8A1F-DEBFAC75967E}"/>
                  </a:ext>
                </a:extLst>
              </p:cNvPr>
              <p:cNvSpPr txBox="1">
                <a:spLocks noRot="1" noChangeAspect="1" noMove="1" noResize="1" noEditPoints="1" noAdjustHandles="1" noChangeArrowheads="1" noChangeShapeType="1" noTextEdit="1"/>
              </p:cNvSpPr>
              <p:nvPr/>
            </p:nvSpPr>
            <p:spPr>
              <a:xfrm>
                <a:off x="359999" y="5290912"/>
                <a:ext cx="3101352" cy="662961"/>
              </a:xfrm>
              <a:prstGeom prst="round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D971DAD-A25A-A62E-CB1F-9BD52D9882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688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96C25F-FAF7-4207-A6A2-D690673315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B377FF-CCC3-4BAC-814F-7341ECF58AF3}">
  <ds:schemaRefs>
    <ds:schemaRef ds:uri="98740c54-966f-451d-a76c-e38eb7fddd55"/>
    <ds:schemaRef ds:uri="http://purl.org/dc/elements/1.1/"/>
    <ds:schemaRef ds:uri="http://purl.org/dc/terms/"/>
    <ds:schemaRef ds:uri="http://purl.org/dc/dcmitype/"/>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094ce8ca-8c20-4eb0-bb23-b47a1c76b753"/>
  </ds:schemaRefs>
</ds:datastoreItem>
</file>

<file path=customXml/itemProps3.xml><?xml version="1.0" encoding="utf-8"?>
<ds:datastoreItem xmlns:ds="http://schemas.openxmlformats.org/officeDocument/2006/customXml" ds:itemID="{F132B49C-5473-4885-B89C-AB9AD27E1F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NSWG Corporate</Template>
  <TotalTime>8</TotalTime>
  <Words>1608</Words>
  <Application>Microsoft Office PowerPoint</Application>
  <PresentationFormat>Widescreen</PresentationFormat>
  <Paragraphs>179</Paragraphs>
  <Slides>23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Times New Roman</vt:lpstr>
      <vt:lpstr>Arial</vt:lpstr>
      <vt:lpstr>Cambria Math</vt:lpstr>
      <vt:lpstr>Symbol</vt:lpstr>
      <vt:lpstr>Public Sans</vt:lpstr>
      <vt:lpstr>NSWG Corporate</vt:lpstr>
      <vt:lpstr>Complements</vt:lpstr>
      <vt:lpstr>Learning intentions and success criteria</vt:lpstr>
      <vt:lpstr>Activating prior knowledge</vt:lpstr>
      <vt:lpstr>Activating prior knowledge (1)</vt:lpstr>
      <vt:lpstr>Connecting learning</vt:lpstr>
      <vt:lpstr>Connecting learning (1)</vt:lpstr>
      <vt:lpstr>Releasing responsibility</vt:lpstr>
      <vt:lpstr>Definitions and notation</vt:lpstr>
      <vt:lpstr>Definitions and rules</vt:lpstr>
      <vt:lpstr>Complementary probabilities (1)</vt:lpstr>
      <vt:lpstr>Complementary probabilities (2)</vt:lpstr>
      <vt:lpstr>Complementary probabilities (3)</vt:lpstr>
      <vt:lpstr>Complementary probabilities (4)</vt:lpstr>
      <vt:lpstr>Independent practice</vt:lpstr>
      <vt:lpstr>Approaching questions</vt:lpstr>
      <vt:lpstr>Problem 1 – question </vt:lpstr>
      <vt:lpstr>Problem 1 – solution </vt:lpstr>
      <vt:lpstr>Problem 2 – question </vt:lpstr>
      <vt:lpstr>Problem 2 – solution part a </vt:lpstr>
      <vt:lpstr>Problem 2 – solution part b </vt:lpstr>
      <vt:lpstr>Problem 2 – solution part c </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6 – Complements – slide deck</dc:title>
  <dc:subject>Maths</dc:subject>
  <dc:creator>NSW Department of Education</dc:creator>
  <cp:keywords/>
  <dc:description/>
  <dcterms:created xsi:type="dcterms:W3CDTF">2025-05-21T01:26:12Z</dcterms:created>
  <dcterms:modified xsi:type="dcterms:W3CDTF">2025-06-02T01:46:51Z</dcterms:modified>
  <cp:category>Advanced unit – Stage 6 Year 11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