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handoutMasterIdLst>
    <p:handoutMasterId r:id="rId30"/>
  </p:handoutMasterIdLst>
  <p:sldIdLst>
    <p:sldId id="26505" r:id="rId5"/>
    <p:sldId id="26383" r:id="rId6"/>
    <p:sldId id="271" r:id="rId7"/>
    <p:sldId id="26526" r:id="rId8"/>
    <p:sldId id="26506" r:id="rId9"/>
    <p:sldId id="26541" r:id="rId10"/>
    <p:sldId id="26543" r:id="rId11"/>
    <p:sldId id="26542" r:id="rId12"/>
    <p:sldId id="26540" r:id="rId13"/>
    <p:sldId id="26507" r:id="rId14"/>
    <p:sldId id="26539" r:id="rId15"/>
    <p:sldId id="26528" r:id="rId16"/>
    <p:sldId id="26535" r:id="rId17"/>
    <p:sldId id="26508" r:id="rId18"/>
    <p:sldId id="26529" r:id="rId19"/>
    <p:sldId id="26531" r:id="rId20"/>
    <p:sldId id="26532" r:id="rId21"/>
    <p:sldId id="26544" r:id="rId22"/>
    <p:sldId id="26545" r:id="rId23"/>
    <p:sldId id="26510" r:id="rId24"/>
    <p:sldId id="26522" r:id="rId25"/>
    <p:sldId id="26536" r:id="rId26"/>
    <p:sldId id="360" r:id="rId27"/>
    <p:sldId id="361" r:id="rId28"/>
  </p:sldIdLst>
  <p:sldSz cx="12192000" cy="6858000"/>
  <p:notesSz cx="6858000" cy="9144000"/>
  <p:embeddedFontLst>
    <p:embeddedFont>
      <p:font typeface="Cambria Math" panose="02040503050406030204" pitchFamily="18" charset="0"/>
      <p:regular r:id="rId31"/>
    </p:embeddedFont>
    <p:embeddedFont>
      <p:font typeface="Public Sans" pitchFamily="2" charset="0"/>
      <p:regular r:id="rId32"/>
      <p:bold r:id="rId33"/>
      <p:italic r:id="rId34"/>
      <p:boldItalic r:id="rId3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DDDED-E77F-41C0-B228-B6DF77537A11}" v="2" dt="2026-06-17T00:31:10.96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Howard" userId="e43a82a0-9159-4f0f-aa14-ac7f95b5b562" providerId="ADAL" clId="{C87B0BC5-BEF9-4006-98BC-9F1FAB210A8B}"/>
    <pc:docChg chg="mod">
      <pc:chgData name="Liv Howard" userId="e43a82a0-9159-4f0f-aa14-ac7f95b5b562" providerId="ADAL" clId="{C87B0BC5-BEF9-4006-98BC-9F1FAB210A8B}" dt="2026-06-17T00:30:58.250"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A2C0-FC74-C746-BA41-537F45246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72578-8CD0-DF2D-31C1-618283AE6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EA5C9D-9321-29D2-37C7-6F211D1CEFA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CDC2C91-7383-497B-CFDB-E476AEBF92A8}"/>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1755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C8C8-6B6C-7469-5DCD-7FBF00785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B5846-6B53-521B-B80C-679248FA8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D681B-5545-73AF-00EA-49B82A234C4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E4D45BE-D7DD-9B7A-FA08-A9D55BF60AFE}"/>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5020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5FF9-B2E4-49FA-0BF4-6FDB96BB7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6375C-7E04-F38A-F7CA-12215F1C7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9D094-DD01-6A65-78B1-6A3D58419B4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9F25BB5-7522-698D-8E43-FEB0ACF15F37}"/>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6312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74F2-33AD-1BA3-55E4-F416BAFC8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E6A98-1BE7-800A-BC75-069310524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245BD-AF0A-E1C9-0BC4-0A04E830A26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302D873-680A-20EB-BF91-2190E3C2DDC9}"/>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55531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2F834-11E1-3704-EC93-8446859FD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A3C19-CBC0-6DA0-D2EC-9B77634F8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9126F-B0B8-A713-060B-E85D9568053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6D5B5B8-E711-8FA2-531C-A10E8CFA2A72}"/>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83656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7F7E-8881-31FD-94E1-8A68ADEFA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6B6F6-A7AA-A506-AA35-BA651AB56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384E7-4DBF-4006-FFD7-0B72B4EC3BE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EAF0E1C-26ED-8830-8577-CD4D9F177BE6}"/>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59993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6FB8E-236D-C302-C12A-5270FF1F1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F071D-EACE-8512-AB37-9F4E63CD7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FD650-6B18-C1B9-ED5D-7DFD253F4F0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9CF1893-FC47-FC2D-C680-464CFED9B021}"/>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70241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82F9-01D1-A7DB-1314-BE4D62E4B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D5061-4DDC-1B37-7212-2A0E1CE5F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04745-5913-E111-BEA1-7C612CB15CB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AB95F0B-6EF2-F783-0686-4A6BD53FDDBF}"/>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60623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998195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32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80.png"/><Relationship Id="rId4" Type="http://schemas.openxmlformats.org/officeDocument/2006/relationships/image" Target="../media/image270.png"/></Relationships>
</file>

<file path=ppt/slides/_rels/slide17.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0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0.png"/><Relationship Id="rId4" Type="http://schemas.openxmlformats.org/officeDocument/2006/relationships/image" Target="../media/image14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Differentiating exponential functions</a:t>
                </a:r>
                <a:r>
                  <a:rPr lang="en-AU" dirty="0">
                    <a:effectLst/>
                    <a:latin typeface="+mj-lt"/>
                    <a:ea typeface="Times New Roman" panose="02020603050405020304" pitchFamily="18" charset="0"/>
                  </a:rPr>
                  <a:t> with base </a:t>
                </a:r>
                <a14:m>
                  <m:oMath xmlns:m="http://schemas.openxmlformats.org/officeDocument/2006/math">
                    <m:r>
                      <a:rPr lang="en-AU" b="0" i="1" smtClean="0">
                        <a:effectLst/>
                        <a:latin typeface="Cambria Math" panose="02040503050406030204" pitchFamily="18" charset="0"/>
                        <a:ea typeface="Times New Roman" panose="02020603050405020304" pitchFamily="18" charset="0"/>
                      </a:rPr>
                      <m:t>𝑒</m:t>
                    </m:r>
                  </m:oMath>
                </a14:m>
                <a:endParaRPr lang="en-AU">
                  <a:latin typeface="+mj-lt"/>
                </a:endParaRPr>
              </a:p>
            </p:txBody>
          </p:sp>
        </mc:Choice>
        <mc:Fallback xmlns="">
          <p:sp>
            <p:nvSpPr>
              <p:cNvPr id="3" name="Title 2">
                <a:extLst>
                  <a:ext uri="{FF2B5EF4-FFF2-40B4-BE49-F238E27FC236}">
                    <a16:creationId xmlns:a16="http://schemas.microsoft.com/office/drawing/2014/main" id="{2EF38185-B00A-9878-8E80-7D55E5647711}"/>
                  </a:ext>
                </a:extLst>
              </p:cNvPr>
              <p:cNvSpPr>
                <a:spLocks noGrp="1" noRot="1" noChangeAspect="1" noMove="1" noResize="1" noEditPoints="1" noAdjustHandles="1" noChangeArrowheads="1" noChangeShapeType="1" noTextEdit="1"/>
              </p:cNvSpPr>
              <p:nvPr>
                <p:ph type="ctrTitle"/>
              </p:nvPr>
            </p:nvSpPr>
            <p:spPr>
              <a:blipFill>
                <a:blip r:embed="rId3"/>
                <a:stretch>
                  <a:fillRect l="-5945" t="-17417" r="-292" b="-18018"/>
                </a:stretch>
              </a:blipFill>
            </p:spPr>
            <p:txBody>
              <a:bodyPr/>
              <a:lstStyle/>
              <a:p>
                <a:r>
                  <a:rPr lang="en-AU">
                    <a:noFill/>
                  </a:rPr>
                  <a:t> </a:t>
                </a:r>
              </a:p>
            </p:txBody>
          </p:sp>
        </mc:Fallback>
      </mc:AlternateContent>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Further differentiation, modelling and graphing</a:t>
            </a:r>
          </a:p>
        </p:txBody>
      </p:sp>
      <p:pic>
        <p:nvPicPr>
          <p:cNvPr id="5" name="Picture Placeholder 4" descr="photo of student writing on whiteboard">
            <a:extLst>
              <a:ext uri="{FF2B5EF4-FFF2-40B4-BE49-F238E27FC236}">
                <a16:creationId xmlns:a16="http://schemas.microsoft.com/office/drawing/2014/main" id="{44CFF12D-A746-BAF9-7E58-4E40EC98020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t>Chain rule – solutions (3)</a:t>
            </a:r>
            <a:endParaRPr lang="en-AU" dirty="0">
              <a:latin typeface="+mj-lt"/>
            </a:endParaRPr>
          </a:p>
        </p:txBody>
      </p:sp>
      <p:sp>
        <p:nvSpPr>
          <p:cNvPr id="20" name="Text Placeholder 19">
            <a:extLst>
              <a:ext uri="{FF2B5EF4-FFF2-40B4-BE49-F238E27FC236}">
                <a16:creationId xmlns:a16="http://schemas.microsoft.com/office/drawing/2014/main" id="{89445256-B8FA-3EB6-F9BE-86419ED8EAB7}"/>
              </a:ext>
            </a:extLst>
          </p:cNvPr>
          <p:cNvSpPr>
            <a:spLocks noGrp="1"/>
          </p:cNvSpPr>
          <p:nvPr>
            <p:ph type="body" sz="quarter" idx="18"/>
          </p:nvPr>
        </p:nvSpPr>
        <p:spPr/>
        <p:txBody>
          <a:bodyPr/>
          <a:lstStyle/>
          <a:p>
            <a:r>
              <a:rPr lang="en-AU"/>
              <a:t>Differentiate using the chain rule:</a:t>
            </a:r>
          </a:p>
        </p:txBody>
      </p:sp>
      <mc:AlternateContent xmlns:mc="http://schemas.openxmlformats.org/markup-compatibility/2006" xmlns:a14="http://schemas.microsoft.com/office/drawing/2010/main">
        <mc:Choice Requires="a14">
          <p:sp>
            <p:nvSpPr>
              <p:cNvPr id="15" name="Text Placeholder 11">
                <a:extLst>
                  <a:ext uri="{FF2B5EF4-FFF2-40B4-BE49-F238E27FC236}">
                    <a16:creationId xmlns:a16="http://schemas.microsoft.com/office/drawing/2014/main" id="{4959116F-E374-DE9D-BDDC-7C92CBC7F707}"/>
                  </a:ext>
                </a:extLst>
              </p:cNvPr>
              <p:cNvSpPr>
                <a:spLocks noGrp="1"/>
              </p:cNvSpPr>
              <p:nvPr>
                <p:ph type="body" sz="quarter" idx="17"/>
              </p:nvPr>
            </p:nvSpPr>
            <p:spPr>
              <a:xfrm>
                <a:off x="359999" y="1369454"/>
                <a:ext cx="11484000" cy="791103"/>
              </a:xfrm>
            </p:spPr>
            <p:txBody>
              <a:bodyPr/>
              <a:lstStyle/>
              <a:p>
                <a:r>
                  <a:rPr lang="en-AU" sz="2400" b="1" dirty="0"/>
                  <a:t>4. </a:t>
                </a:r>
                <a14:m>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r>
                      <a:rPr lang="en-AU" sz="2400" b="1" i="1" smtClean="0">
                        <a:latin typeface="Cambria Math" panose="02040503050406030204" pitchFamily="18" charset="0"/>
                      </a:rPr>
                      <m:t>𝟐</m:t>
                    </m:r>
                    <m:sSup>
                      <m:sSupPr>
                        <m:ctrlPr>
                          <a:rPr lang="en-AU" sz="2400" b="1" i="1" smtClean="0">
                            <a:latin typeface="Cambria Math" panose="02040503050406030204" pitchFamily="18" charset="0"/>
                          </a:rPr>
                        </m:ctrlPr>
                      </m:sSupPr>
                      <m:e>
                        <m:r>
                          <a:rPr lang="en-AU" sz="2400" b="1" i="1" smtClean="0">
                            <a:latin typeface="Cambria Math" panose="02040503050406030204" pitchFamily="18" charset="0"/>
                          </a:rPr>
                          <m:t>𝒆</m:t>
                        </m:r>
                      </m:e>
                      <m:sup>
                        <m:d>
                          <m:dPr>
                            <m:ctrlPr>
                              <a:rPr lang="en-AU" sz="2400" b="1" i="1" smtClean="0">
                                <a:latin typeface="Cambria Math" panose="02040503050406030204" pitchFamily="18" charset="0"/>
                              </a:rPr>
                            </m:ctrlPr>
                          </m:dPr>
                          <m:e>
                            <m:f>
                              <m:fPr>
                                <m:ctrlPr>
                                  <a:rPr lang="en-AU" sz="2400" b="1" i="1" smtClean="0">
                                    <a:latin typeface="Cambria Math" panose="02040503050406030204" pitchFamily="18" charset="0"/>
                                  </a:rPr>
                                </m:ctrlPr>
                              </m:fPr>
                              <m:num>
                                <m:r>
                                  <a:rPr lang="en-AU" sz="2400" b="1" i="1" smtClean="0">
                                    <a:latin typeface="Cambria Math" panose="02040503050406030204" pitchFamily="18" charset="0"/>
                                  </a:rPr>
                                  <m:t>𝟏</m:t>
                                </m:r>
                              </m:num>
                              <m:den>
                                <m:r>
                                  <a:rPr lang="en-AU" sz="2400" b="1" i="1" smtClean="0">
                                    <a:latin typeface="Cambria Math" panose="02040503050406030204" pitchFamily="18" charset="0"/>
                                  </a:rPr>
                                  <m:t>𝟐</m:t>
                                </m:r>
                              </m:den>
                            </m:f>
                            <m:r>
                              <a:rPr lang="en-AU" sz="2400" b="1" i="1" smtClean="0">
                                <a:latin typeface="Cambria Math" panose="02040503050406030204" pitchFamily="18" charset="0"/>
                              </a:rPr>
                              <m:t>𝒙</m:t>
                            </m:r>
                          </m:e>
                        </m:d>
                      </m:sup>
                    </m:sSup>
                  </m:oMath>
                </a14:m>
                <a:r>
                  <a:rPr lang="en-AU" sz="1800" dirty="0">
                    <a:latin typeface="+mn-lt"/>
                  </a:rPr>
                  <a:t>						</a:t>
                </a:r>
                <a:r>
                  <a:rPr lang="en-AU" sz="2400" b="1" dirty="0">
                    <a:latin typeface="+mn-lt"/>
                  </a:rPr>
                  <a:t>5. </a:t>
                </a:r>
                <a14:m>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r>
                      <a:rPr lang="en-AU" sz="2400" b="1" i="1" smtClean="0">
                        <a:latin typeface="Cambria Math" panose="02040503050406030204" pitchFamily="18" charset="0"/>
                      </a:rPr>
                      <m:t>𝟑</m:t>
                    </m:r>
                    <m:sSup>
                      <m:sSupPr>
                        <m:ctrlPr>
                          <a:rPr lang="en-AU" sz="2400" b="1" i="1" smtClean="0">
                            <a:latin typeface="Cambria Math" panose="02040503050406030204" pitchFamily="18" charset="0"/>
                          </a:rPr>
                        </m:ctrlPr>
                      </m:sSupPr>
                      <m:e>
                        <m:r>
                          <a:rPr lang="en-AU" sz="2400" b="1" i="1" smtClean="0">
                            <a:latin typeface="Cambria Math" panose="02040503050406030204" pitchFamily="18" charset="0"/>
                          </a:rPr>
                          <m:t>𝒆</m:t>
                        </m:r>
                      </m:e>
                      <m:sup>
                        <m:r>
                          <a:rPr lang="en-AU" sz="2400" b="1" i="1" smtClean="0">
                            <a:latin typeface="Cambria Math" panose="02040503050406030204" pitchFamily="18" charset="0"/>
                          </a:rPr>
                          <m:t>−</m:t>
                        </m:r>
                        <m:r>
                          <a:rPr lang="en-AU" sz="2400" b="1" i="1" smtClean="0">
                            <a:latin typeface="Cambria Math" panose="02040503050406030204" pitchFamily="18" charset="0"/>
                          </a:rPr>
                          <m:t>𝟓</m:t>
                        </m:r>
                        <m:r>
                          <a:rPr lang="en-AU" sz="2400" b="1" i="1" smtClean="0">
                            <a:latin typeface="Cambria Math" panose="02040503050406030204" pitchFamily="18" charset="0"/>
                          </a:rPr>
                          <m:t>𝒙</m:t>
                        </m:r>
                      </m:sup>
                    </m:sSup>
                  </m:oMath>
                </a14:m>
                <a:endParaRPr lang="en-AU" sz="1800" b="1" dirty="0">
                  <a:latin typeface="+mn-lt"/>
                </a:endParaRPr>
              </a:p>
            </p:txBody>
          </p:sp>
        </mc:Choice>
        <mc:Fallback xmlns="">
          <p:sp>
            <p:nvSpPr>
              <p:cNvPr id="15" name="Text Placeholder 11">
                <a:extLst>
                  <a:ext uri="{FF2B5EF4-FFF2-40B4-BE49-F238E27FC236}">
                    <a16:creationId xmlns:a16="http://schemas.microsoft.com/office/drawing/2014/main" id="{4959116F-E374-DE9D-BDDC-7C92CBC7F707}"/>
                  </a:ext>
                </a:extLst>
              </p:cNvPr>
              <p:cNvSpPr>
                <a:spLocks noGrp="1" noRot="1" noChangeAspect="1" noMove="1" noResize="1" noEditPoints="1" noAdjustHandles="1" noChangeArrowheads="1" noChangeShapeType="1" noTextEdit="1"/>
              </p:cNvSpPr>
              <p:nvPr>
                <p:ph type="body" sz="quarter" idx="17"/>
              </p:nvPr>
            </p:nvSpPr>
            <p:spPr>
              <a:xfrm>
                <a:off x="359999" y="1369454"/>
                <a:ext cx="11484000" cy="791103"/>
              </a:xfrm>
              <a:blipFill>
                <a:blip r:embed="rId3"/>
                <a:stretch>
                  <a:fillRect l="-1592" b="-697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4E59859-0169-1902-D120-521224A742E5}"/>
                  </a:ext>
                </a:extLst>
              </p:cNvPr>
              <p:cNvSpPr txBox="1"/>
              <p:nvPr/>
            </p:nvSpPr>
            <p:spPr>
              <a:xfrm>
                <a:off x="568708" y="2033881"/>
                <a:ext cx="4569126" cy="3187583"/>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b="0" i="1" smtClean="0">
                          <a:latin typeface="Cambria Math" panose="02040503050406030204" pitchFamily="18" charset="0"/>
                        </a:rPr>
                        <m:t>𝑢</m:t>
                      </m:r>
                      <m:r>
                        <m:rPr>
                          <m:aln/>
                        </m:rP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1</m:t>
                          </m:r>
                        </m:num>
                        <m:den>
                          <m:r>
                            <a:rPr lang="en-AU" sz="1800" b="0" i="0" smtClean="0">
                              <a:latin typeface="Cambria Math" panose="02040503050406030204" pitchFamily="18" charset="0"/>
                            </a:rPr>
                            <m:t>2</m:t>
                          </m:r>
                        </m:den>
                      </m:f>
                      <m:r>
                        <a:rPr lang="en-AU" sz="1800" b="0" i="1" smtClean="0">
                          <a:latin typeface="Cambria Math" panose="02040503050406030204" pitchFamily="18" charset="0"/>
                        </a:rPr>
                        <m:t>𝑥</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𝑑</m:t>
                          </m:r>
                        </m:num>
                        <m:den>
                          <m:r>
                            <a:rPr lang="en-AU" sz="1800" b="0" i="1" smtClean="0">
                              <a:latin typeface="Cambria Math" panose="02040503050406030204" pitchFamily="18" charset="0"/>
                              <a:ea typeface="Cambria Math" panose="02040503050406030204" pitchFamily="18" charset="0"/>
                            </a:rPr>
                            <m:t>𝑑𝑢</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𝑥</m:t>
                              </m:r>
                            </m:e>
                          </m:d>
                        </m:sup>
                      </m:sSup>
                    </m:oMath>
                  </m:oMathPara>
                </a14:m>
                <a:endParaRPr lang="en-AU" sz="1800" dirty="0"/>
              </a:p>
            </p:txBody>
          </p:sp>
        </mc:Choice>
        <mc:Fallback xmlns="">
          <p:sp>
            <p:nvSpPr>
              <p:cNvPr id="16" name="TextBox 15">
                <a:extLst>
                  <a:ext uri="{FF2B5EF4-FFF2-40B4-BE49-F238E27FC236}">
                    <a16:creationId xmlns:a16="http://schemas.microsoft.com/office/drawing/2014/main" id="{94E59859-0169-1902-D120-521224A742E5}"/>
                  </a:ext>
                </a:extLst>
              </p:cNvPr>
              <p:cNvSpPr txBox="1">
                <a:spLocks noRot="1" noChangeAspect="1" noMove="1" noResize="1" noEditPoints="1" noAdjustHandles="1" noChangeArrowheads="1" noChangeShapeType="1" noTextEdit="1"/>
              </p:cNvSpPr>
              <p:nvPr/>
            </p:nvSpPr>
            <p:spPr>
              <a:xfrm>
                <a:off x="568708" y="2033881"/>
                <a:ext cx="4569126" cy="3187583"/>
              </a:xfrm>
              <a:prstGeom prst="rect">
                <a:avLst/>
              </a:prstGeom>
              <a:blipFill>
                <a:blip r:embed="rId4"/>
                <a:stretch>
                  <a:fillRect b="-2485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7E8034-B2F4-B5F3-CD08-DEFAE604BC7E}"/>
                  </a:ext>
                </a:extLst>
              </p:cNvPr>
              <p:cNvSpPr txBox="1"/>
              <p:nvPr/>
            </p:nvSpPr>
            <p:spPr>
              <a:xfrm>
                <a:off x="6206354" y="2033881"/>
                <a:ext cx="4569125" cy="3187583"/>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b="0" i="1" smtClean="0">
                          <a:latin typeface="Cambria Math" panose="02040503050406030204" pitchFamily="18" charset="0"/>
                        </a:rPr>
                        <m:t>𝑢</m:t>
                      </m:r>
                      <m:r>
                        <m:rPr>
                          <m:aln/>
                        </m:rPr>
                        <a:rPr lang="en-AU" sz="1800" b="0" i="0" smtClean="0">
                          <a:latin typeface="Cambria Math" panose="02040503050406030204" pitchFamily="18" charset="0"/>
                        </a:rPr>
                        <m:t>=</m:t>
                      </m:r>
                      <m:r>
                        <a:rPr lang="en-AU" sz="1800" b="0" i="0"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=−5</m:t>
                      </m:r>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𝑑</m:t>
                          </m:r>
                        </m:num>
                        <m:den>
                          <m:r>
                            <a:rPr lang="en-AU" sz="1800" b="0" i="1" smtClean="0">
                              <a:latin typeface="Cambria Math" panose="02040503050406030204" pitchFamily="18" charset="0"/>
                              <a:ea typeface="Cambria Math" panose="02040503050406030204" pitchFamily="18" charset="0"/>
                            </a:rPr>
                            <m:t>𝑑𝑢</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−5</m:t>
                          </m:r>
                          <m:r>
                            <a:rPr lang="en-AU" sz="1800" b="0" i="1" smtClean="0">
                              <a:latin typeface="Cambria Math" panose="02040503050406030204" pitchFamily="18" charset="0"/>
                            </a:rPr>
                            <m:t>𝑥</m:t>
                          </m:r>
                        </m:sup>
                      </m:sSup>
                    </m:oMath>
                  </m:oMathPara>
                </a14:m>
                <a:endParaRPr lang="en-AU" sz="1800" dirty="0"/>
              </a:p>
            </p:txBody>
          </p:sp>
        </mc:Choice>
        <mc:Fallback xmlns="">
          <p:sp>
            <p:nvSpPr>
              <p:cNvPr id="17" name="TextBox 16">
                <a:extLst>
                  <a:ext uri="{FF2B5EF4-FFF2-40B4-BE49-F238E27FC236}">
                    <a16:creationId xmlns:a16="http://schemas.microsoft.com/office/drawing/2014/main" id="{967E8034-B2F4-B5F3-CD08-DEFAE604BC7E}"/>
                  </a:ext>
                </a:extLst>
              </p:cNvPr>
              <p:cNvSpPr txBox="1">
                <a:spLocks noRot="1" noChangeAspect="1" noMove="1" noResize="1" noEditPoints="1" noAdjustHandles="1" noChangeArrowheads="1" noChangeShapeType="1" noTextEdit="1"/>
              </p:cNvSpPr>
              <p:nvPr/>
            </p:nvSpPr>
            <p:spPr>
              <a:xfrm>
                <a:off x="6206354" y="2033881"/>
                <a:ext cx="4569125" cy="3187583"/>
              </a:xfrm>
              <a:prstGeom prst="rect">
                <a:avLst/>
              </a:prstGeom>
              <a:blipFill>
                <a:blip r:embed="rId5"/>
                <a:stretch>
                  <a:fillRect b="-9178"/>
                </a:stretch>
              </a:blipFill>
            </p:spPr>
            <p:txBody>
              <a:bodyPr/>
              <a:lstStyle/>
              <a:p>
                <a:r>
                  <a:rPr lang="en-AU">
                    <a:noFill/>
                  </a:rPr>
                  <a:t> </a:t>
                </a:r>
              </a:p>
            </p:txBody>
          </p:sp>
        </mc:Fallback>
      </mc:AlternateContent>
      <p:sp>
        <p:nvSpPr>
          <p:cNvPr id="2" name="Rectangle 1">
            <a:extLst>
              <a:ext uri="{FF2B5EF4-FFF2-40B4-BE49-F238E27FC236}">
                <a16:creationId xmlns:a16="http://schemas.microsoft.com/office/drawing/2014/main" id="{904652BA-6E2D-2844-F3B4-B65E3249DBC5}"/>
              </a:ext>
              <a:ext uri="{C183D7F6-B498-43B3-948B-1728B52AA6E4}">
                <adec:decorative xmlns:adec="http://schemas.microsoft.com/office/drawing/2017/decorative" val="1"/>
              </a:ext>
            </a:extLst>
          </p:cNvPr>
          <p:cNvSpPr/>
          <p:nvPr/>
        </p:nvSpPr>
        <p:spPr>
          <a:xfrm>
            <a:off x="1485899" y="5530361"/>
            <a:ext cx="1107832" cy="76493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11B30EF8-994F-880C-616F-423C6E986F30}"/>
              </a:ext>
              <a:ext uri="{C183D7F6-B498-43B3-948B-1728B52AA6E4}">
                <adec:decorative xmlns:adec="http://schemas.microsoft.com/office/drawing/2017/decorative" val="1"/>
              </a:ext>
            </a:extLst>
          </p:cNvPr>
          <p:cNvSpPr/>
          <p:nvPr/>
        </p:nvSpPr>
        <p:spPr>
          <a:xfrm>
            <a:off x="7176617" y="5221464"/>
            <a:ext cx="1433146" cy="47981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1D46-5A35-EA48-3D40-895E18C6D18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ADEFB6-62B3-AF59-B26F-77207A0887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4" name="Title 3">
            <a:extLst>
              <a:ext uri="{FF2B5EF4-FFF2-40B4-BE49-F238E27FC236}">
                <a16:creationId xmlns:a16="http://schemas.microsoft.com/office/drawing/2014/main" id="{6D524517-3B91-8BBE-7495-D0F2465A69CF}"/>
              </a:ext>
            </a:extLst>
          </p:cNvPr>
          <p:cNvSpPr>
            <a:spLocks noGrp="1"/>
          </p:cNvSpPr>
          <p:nvPr>
            <p:ph type="title"/>
          </p:nvPr>
        </p:nvSpPr>
        <p:spPr/>
        <p:txBody>
          <a:bodyPr/>
          <a:lstStyle/>
          <a:p>
            <a:r>
              <a:rPr lang="en-AU" dirty="0"/>
              <a:t>Chain rule – solutions (4)</a:t>
            </a:r>
            <a:endParaRPr lang="en-AU" dirty="0">
              <a:latin typeface="+mj-lt"/>
            </a:endParaRPr>
          </a:p>
        </p:txBody>
      </p:sp>
      <p:sp>
        <p:nvSpPr>
          <p:cNvPr id="15" name="Text Placeholder 14">
            <a:extLst>
              <a:ext uri="{FF2B5EF4-FFF2-40B4-BE49-F238E27FC236}">
                <a16:creationId xmlns:a16="http://schemas.microsoft.com/office/drawing/2014/main" id="{05AB32DC-DB4C-0A06-26F3-36CC71F452C5}"/>
              </a:ext>
            </a:extLst>
          </p:cNvPr>
          <p:cNvSpPr>
            <a:spLocks noGrp="1"/>
          </p:cNvSpPr>
          <p:nvPr>
            <p:ph type="body" sz="quarter" idx="18"/>
          </p:nvPr>
        </p:nvSpPr>
        <p:spPr/>
        <p:txBody>
          <a:bodyPr/>
          <a:lstStyle/>
          <a:p>
            <a:r>
              <a:rPr lang="en-AU"/>
              <a:t>Differentiate using the chain rule: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365A39DE-1F9E-8688-DB01-838BAC5B66FA}"/>
                  </a:ext>
                </a:extLst>
              </p:cNvPr>
              <p:cNvSpPr>
                <a:spLocks noGrp="1"/>
              </p:cNvSpPr>
              <p:nvPr>
                <p:ph type="body" sz="quarter" idx="17"/>
              </p:nvPr>
            </p:nvSpPr>
            <p:spPr>
              <a:xfrm>
                <a:off x="536447" y="1369454"/>
                <a:ext cx="11307551" cy="1000517"/>
              </a:xfrm>
            </p:spPr>
            <p:txBody>
              <a:bodyPr/>
              <a:lstStyle/>
              <a:p>
                <a:r>
                  <a:rPr lang="en-AU" sz="2400" b="1" dirty="0"/>
                  <a:t>6. </a:t>
                </a:r>
                <a14:m>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sSup>
                      <m:sSupPr>
                        <m:ctrlPr>
                          <a:rPr lang="en-AU" sz="2400" b="1" i="1">
                            <a:latin typeface="Cambria Math" panose="02040503050406030204" pitchFamily="18" charset="0"/>
                          </a:rPr>
                        </m:ctrlPr>
                      </m:sSupPr>
                      <m:e>
                        <m:r>
                          <a:rPr lang="en-AU" sz="2400" b="1" i="1">
                            <a:latin typeface="Cambria Math" panose="02040503050406030204" pitchFamily="18" charset="0"/>
                          </a:rPr>
                          <m:t>𝒆</m:t>
                        </m:r>
                      </m:e>
                      <m:sup>
                        <m:r>
                          <a:rPr lang="en-AU" sz="2400" b="1" i="1" smtClean="0">
                            <a:latin typeface="Cambria Math" panose="02040503050406030204" pitchFamily="18" charset="0"/>
                          </a:rPr>
                          <m:t>𝟑</m:t>
                        </m:r>
                        <m:r>
                          <a:rPr lang="en-AU" sz="2400" b="1" i="1">
                            <a:latin typeface="Cambria Math" panose="02040503050406030204" pitchFamily="18" charset="0"/>
                          </a:rPr>
                          <m:t>𝒙</m:t>
                        </m:r>
                        <m:r>
                          <a:rPr lang="en-AU" sz="2400" b="1" i="1" smtClean="0">
                            <a:latin typeface="Cambria Math" panose="02040503050406030204" pitchFamily="18" charset="0"/>
                          </a:rPr>
                          <m:t>+</m:t>
                        </m:r>
                        <m:r>
                          <a:rPr lang="en-AU" sz="2400" b="1" i="1" smtClean="0">
                            <a:latin typeface="Cambria Math" panose="02040503050406030204" pitchFamily="18" charset="0"/>
                          </a:rPr>
                          <m:t>𝟐</m:t>
                        </m:r>
                      </m:sup>
                    </m:sSup>
                  </m:oMath>
                </a14:m>
                <a:r>
                  <a:rPr lang="en-AU" sz="2400" b="1" dirty="0"/>
                  <a:t> </a:t>
                </a:r>
                <a:r>
                  <a:rPr lang="en-AU" sz="2400" dirty="0"/>
                  <a:t>					</a:t>
                </a:r>
                <a:r>
                  <a:rPr lang="en-AU" sz="2400" b="1" dirty="0"/>
                  <a:t>7. </a:t>
                </a:r>
                <a14:m>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sSup>
                      <m:sSupPr>
                        <m:ctrlPr>
                          <a:rPr lang="en-AU" sz="2400" b="1" i="1">
                            <a:latin typeface="Cambria Math" panose="02040503050406030204" pitchFamily="18" charset="0"/>
                          </a:rPr>
                        </m:ctrlPr>
                      </m:sSupPr>
                      <m:e>
                        <m:r>
                          <a:rPr lang="en-AU" sz="2400" b="1" i="1">
                            <a:latin typeface="Cambria Math" panose="02040503050406030204" pitchFamily="18" charset="0"/>
                          </a:rPr>
                          <m:t>𝒆</m:t>
                        </m:r>
                      </m:e>
                      <m:sup>
                        <m:d>
                          <m:dPr>
                            <m:ctrlPr>
                              <a:rPr lang="en-AU" sz="2400" b="1" i="1">
                                <a:latin typeface="Cambria Math" panose="02040503050406030204" pitchFamily="18" charset="0"/>
                              </a:rPr>
                            </m:ctrlPr>
                          </m:dPr>
                          <m:e>
                            <m:r>
                              <a:rPr lang="en-AU" sz="2400" b="1" i="1">
                                <a:latin typeface="Cambria Math" panose="02040503050406030204" pitchFamily="18" charset="0"/>
                              </a:rPr>
                              <m:t>𝟐</m:t>
                            </m:r>
                            <m:r>
                              <a:rPr lang="en-AU" sz="2400" b="1" i="1">
                                <a:latin typeface="Cambria Math" panose="02040503050406030204" pitchFamily="18" charset="0"/>
                              </a:rPr>
                              <m:t>−</m:t>
                            </m:r>
                            <m:f>
                              <m:fPr>
                                <m:ctrlPr>
                                  <a:rPr lang="en-AU" sz="2400" b="1" i="1">
                                    <a:latin typeface="Cambria Math" panose="02040503050406030204" pitchFamily="18" charset="0"/>
                                  </a:rPr>
                                </m:ctrlPr>
                              </m:fPr>
                              <m:num>
                                <m:r>
                                  <a:rPr lang="en-AU" sz="2400" b="1" i="1">
                                    <a:latin typeface="Cambria Math" panose="02040503050406030204" pitchFamily="18" charset="0"/>
                                  </a:rPr>
                                  <m:t>𝟏</m:t>
                                </m:r>
                              </m:num>
                              <m:den>
                                <m:r>
                                  <a:rPr lang="en-AU" sz="2400" b="1" i="1">
                                    <a:latin typeface="Cambria Math" panose="02040503050406030204" pitchFamily="18" charset="0"/>
                                  </a:rPr>
                                  <m:t>𝟐</m:t>
                                </m:r>
                              </m:den>
                            </m:f>
                            <m:r>
                              <a:rPr lang="en-AU" sz="2400" b="1" i="1">
                                <a:latin typeface="Cambria Math" panose="02040503050406030204" pitchFamily="18" charset="0"/>
                              </a:rPr>
                              <m:t>𝒙</m:t>
                            </m:r>
                          </m:e>
                        </m:d>
                      </m:sup>
                    </m:sSup>
                  </m:oMath>
                </a14:m>
                <a:r>
                  <a:rPr lang="en-AU" sz="2400" b="1" dirty="0"/>
                  <a:t> </a:t>
                </a:r>
                <a:r>
                  <a:rPr lang="en-AU" sz="2400" dirty="0"/>
                  <a:t>			</a:t>
                </a:r>
                <a:endParaRPr lang="en-AU" sz="2400" dirty="0">
                  <a:highlight>
                    <a:srgbClr val="FFFF00"/>
                  </a:highlight>
                </a:endParaRPr>
              </a:p>
            </p:txBody>
          </p:sp>
        </mc:Choice>
        <mc:Fallback xmlns="">
          <p:sp>
            <p:nvSpPr>
              <p:cNvPr id="12" name="Text Placeholder 11">
                <a:extLst>
                  <a:ext uri="{FF2B5EF4-FFF2-40B4-BE49-F238E27FC236}">
                    <a16:creationId xmlns:a16="http://schemas.microsoft.com/office/drawing/2014/main" id="{365A39DE-1F9E-8688-DB01-838BAC5B66FA}"/>
                  </a:ext>
                </a:extLst>
              </p:cNvPr>
              <p:cNvSpPr>
                <a:spLocks noGrp="1" noRot="1" noChangeAspect="1" noMove="1" noResize="1" noEditPoints="1" noAdjustHandles="1" noChangeArrowheads="1" noChangeShapeType="1" noTextEdit="1"/>
              </p:cNvSpPr>
              <p:nvPr>
                <p:ph type="body" sz="quarter" idx="17"/>
              </p:nvPr>
            </p:nvSpPr>
            <p:spPr>
              <a:xfrm>
                <a:off x="536447" y="1369454"/>
                <a:ext cx="11307551" cy="1000517"/>
              </a:xfrm>
              <a:blipFill>
                <a:blip r:embed="rId3"/>
                <a:stretch>
                  <a:fillRect l="-161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9C6843-D9BB-924F-F08E-3CF0C324F637}"/>
                  </a:ext>
                </a:extLst>
              </p:cNvPr>
              <p:cNvSpPr txBox="1"/>
              <p:nvPr/>
            </p:nvSpPr>
            <p:spPr>
              <a:xfrm>
                <a:off x="0" y="1898122"/>
                <a:ext cx="3673642" cy="3187583"/>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b="0" i="1" smtClean="0">
                          <a:latin typeface="Cambria Math" panose="02040503050406030204" pitchFamily="18" charset="0"/>
                        </a:rPr>
                        <m:t>𝑢</m:t>
                      </m:r>
                      <m:r>
                        <m:rPr>
                          <m:aln/>
                        </m:rPr>
                        <a:rPr lang="en-AU" sz="1800" b="0" i="0" smtClean="0">
                          <a:latin typeface="Cambria Math" panose="02040503050406030204" pitchFamily="18" charset="0"/>
                        </a:rPr>
                        <m:t>=</m:t>
                      </m:r>
                      <m:r>
                        <a:rPr lang="en-AU" sz="1800" b="0" i="0"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=3</m:t>
                      </m:r>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×3</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m:t>
                          </m:r>
                        </m:sup>
                      </m:sSup>
                    </m:oMath>
                  </m:oMathPara>
                </a14:m>
                <a:endParaRPr lang="en-AU" sz="1800"/>
              </a:p>
            </p:txBody>
          </p:sp>
        </mc:Choice>
        <mc:Fallback xmlns="">
          <p:sp>
            <p:nvSpPr>
              <p:cNvPr id="16" name="TextBox 15">
                <a:extLst>
                  <a:ext uri="{FF2B5EF4-FFF2-40B4-BE49-F238E27FC236}">
                    <a16:creationId xmlns:a16="http://schemas.microsoft.com/office/drawing/2014/main" id="{F49C6843-D9BB-924F-F08E-3CF0C324F637}"/>
                  </a:ext>
                </a:extLst>
              </p:cNvPr>
              <p:cNvSpPr txBox="1">
                <a:spLocks noRot="1" noChangeAspect="1" noMove="1" noResize="1" noEditPoints="1" noAdjustHandles="1" noChangeArrowheads="1" noChangeShapeType="1" noTextEdit="1"/>
              </p:cNvSpPr>
              <p:nvPr/>
            </p:nvSpPr>
            <p:spPr>
              <a:xfrm>
                <a:off x="0" y="1898122"/>
                <a:ext cx="3673642" cy="3187583"/>
              </a:xfrm>
              <a:prstGeom prst="rect">
                <a:avLst/>
              </a:prstGeom>
              <a:blipFill>
                <a:blip r:embed="rId4"/>
                <a:stretch>
                  <a:fillRect b="-917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C09D8B-2BD7-D916-E857-F925BAF99746}"/>
                  </a:ext>
                </a:extLst>
              </p:cNvPr>
              <p:cNvSpPr txBox="1"/>
              <p:nvPr/>
            </p:nvSpPr>
            <p:spPr>
              <a:xfrm>
                <a:off x="5616661" y="1860090"/>
                <a:ext cx="3673642" cy="4655910"/>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b="0" i="1" smtClean="0">
                          <a:latin typeface="Cambria Math" panose="02040503050406030204" pitchFamily="18" charset="0"/>
                        </a:rPr>
                        <m:t>𝑢</m:t>
                      </m:r>
                      <m:r>
                        <m:rPr>
                          <m:aln/>
                        </m:rPr>
                        <a:rPr lang="en-AU" sz="1800" b="0" i="0" smtClean="0">
                          <a:latin typeface="Cambria Math" panose="02040503050406030204" pitchFamily="18" charset="0"/>
                        </a:rPr>
                        <m:t>=</m:t>
                      </m:r>
                      <m:r>
                        <a:rPr lang="en-AU" sz="1800" i="1">
                          <a:latin typeface="Cambria Math" panose="02040503050406030204" pitchFamily="18" charset="0"/>
                        </a:rPr>
                        <m:t>2−</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b="0" i="1" smtClean="0">
                          <a:latin typeface="Cambria Math" panose="02040503050406030204" pitchFamily="18" charset="0"/>
                        </a:rPr>
                        <m:t>𝑥</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Sup>
                        <m:sSupPr>
                          <m:ctrlPr>
                            <a:rPr lang="en-AU" sz="1800" i="1">
                              <a:latin typeface="Cambria Math" panose="02040503050406030204" pitchFamily="18" charset="0"/>
                            </a:rPr>
                          </m:ctrlPr>
                        </m:sSupPr>
                        <m:e>
                          <m:r>
                            <a:rPr lang="en-AU" sz="1800" i="1">
                              <a:latin typeface="Cambria Math" panose="02040503050406030204" pitchFamily="18" charset="0"/>
                            </a:rPr>
                            <m:t>𝑒</m:t>
                          </m:r>
                        </m:e>
                        <m:sup>
                          <m:d>
                            <m:dPr>
                              <m:ctrlPr>
                                <a:rPr lang="en-AU" sz="1800" i="1">
                                  <a:latin typeface="Cambria Math" panose="02040503050406030204" pitchFamily="18" charset="0"/>
                                </a:rPr>
                              </m:ctrlPr>
                            </m:dPr>
                            <m:e>
                              <m:r>
                                <a:rPr lang="en-AU" sz="1800" i="1">
                                  <a:latin typeface="Cambria Math" panose="02040503050406030204" pitchFamily="18" charset="0"/>
                                </a:rPr>
                                <m:t>2−</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rPr>
                                <m:t>𝑥</m:t>
                              </m:r>
                            </m:e>
                          </m:d>
                        </m:sup>
                      </m:sSup>
                    </m:oMath>
                  </m:oMathPara>
                </a14:m>
                <a:endParaRPr lang="en-AU" sz="1800" dirty="0"/>
              </a:p>
            </p:txBody>
          </p:sp>
        </mc:Choice>
        <mc:Fallback xmlns="">
          <p:sp>
            <p:nvSpPr>
              <p:cNvPr id="17" name="TextBox 16">
                <a:extLst>
                  <a:ext uri="{FF2B5EF4-FFF2-40B4-BE49-F238E27FC236}">
                    <a16:creationId xmlns:a16="http://schemas.microsoft.com/office/drawing/2014/main" id="{3AC09D8B-2BD7-D916-E857-F925BAF99746}"/>
                  </a:ext>
                </a:extLst>
              </p:cNvPr>
              <p:cNvSpPr txBox="1">
                <a:spLocks noRot="1" noChangeAspect="1" noMove="1" noResize="1" noEditPoints="1" noAdjustHandles="1" noChangeArrowheads="1" noChangeShapeType="1" noTextEdit="1"/>
              </p:cNvSpPr>
              <p:nvPr/>
            </p:nvSpPr>
            <p:spPr>
              <a:xfrm>
                <a:off x="5616661" y="1860090"/>
                <a:ext cx="3673642" cy="4655910"/>
              </a:xfrm>
              <a:prstGeom prst="rect">
                <a:avLst/>
              </a:prstGeom>
              <a:blipFill>
                <a:blip r:embed="rId5"/>
                <a:stretch>
                  <a:fillRect/>
                </a:stretch>
              </a:blipFill>
            </p:spPr>
            <p:txBody>
              <a:bodyPr/>
              <a:lstStyle/>
              <a:p>
                <a:r>
                  <a:rPr lang="en-AU">
                    <a:noFill/>
                  </a:rPr>
                  <a:t> </a:t>
                </a:r>
              </a:p>
            </p:txBody>
          </p:sp>
        </mc:Fallback>
      </mc:AlternateContent>
      <p:sp>
        <p:nvSpPr>
          <p:cNvPr id="2" name="Rectangle 1">
            <a:extLst>
              <a:ext uri="{FF2B5EF4-FFF2-40B4-BE49-F238E27FC236}">
                <a16:creationId xmlns:a16="http://schemas.microsoft.com/office/drawing/2014/main" id="{7C04785F-79DF-245F-4B41-A430EC3554E7}"/>
              </a:ext>
              <a:ext uri="{C183D7F6-B498-43B3-948B-1728B52AA6E4}">
                <adec:decorative xmlns:adec="http://schemas.microsoft.com/office/drawing/2017/decorative" val="1"/>
              </a:ext>
            </a:extLst>
          </p:cNvPr>
          <p:cNvSpPr/>
          <p:nvPr/>
        </p:nvSpPr>
        <p:spPr>
          <a:xfrm>
            <a:off x="926835" y="5085706"/>
            <a:ext cx="1433146" cy="52866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74C8739A-1EE6-2601-EF44-46929CD109BA}"/>
              </a:ext>
              <a:ext uri="{C183D7F6-B498-43B3-948B-1728B52AA6E4}">
                <adec:decorative xmlns:adec="http://schemas.microsoft.com/office/drawing/2017/decorative" val="1"/>
              </a:ext>
            </a:extLst>
          </p:cNvPr>
          <p:cNvSpPr/>
          <p:nvPr/>
        </p:nvSpPr>
        <p:spPr>
          <a:xfrm>
            <a:off x="6497515" y="5802923"/>
            <a:ext cx="1433146" cy="89307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0842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7548A-FFF7-0BEC-FC12-B6B87D6368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FDAB80A-04EB-3155-115C-43CCB2BFAA09}"/>
                  </a:ext>
                </a:extLst>
              </p:cNvPr>
              <p:cNvSpPr>
                <a:spLocks noGrp="1"/>
              </p:cNvSpPr>
              <p:nvPr>
                <p:ph type="title"/>
              </p:nvPr>
            </p:nvSpPr>
            <p:spPr/>
            <p:txBody>
              <a:bodyPr/>
              <a:lstStyle/>
              <a:p>
                <a:r>
                  <a:rPr lang="en-AU"/>
                  <a:t>Finding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𝑎𝑥</m:t>
                            </m:r>
                            <m:r>
                              <a:rPr lang="en-AU" i="1">
                                <a:latin typeface="Cambria Math" panose="02040503050406030204" pitchFamily="18" charset="0"/>
                              </a:rPr>
                              <m:t>+</m:t>
                            </m:r>
                            <m:r>
                              <a:rPr lang="en-AU" i="1">
                                <a:latin typeface="Cambria Math" panose="02040503050406030204" pitchFamily="18" charset="0"/>
                              </a:rPr>
                              <m:t>𝑏</m:t>
                            </m:r>
                          </m:sup>
                        </m:sSup>
                      </m:e>
                    </m:d>
                  </m:oMath>
                </a14:m>
                <a:r>
                  <a:rPr lang="en-AU"/>
                  <a:t> using the chain rule</a:t>
                </a:r>
              </a:p>
            </p:txBody>
          </p:sp>
        </mc:Choice>
        <mc:Fallback xmlns="">
          <p:sp>
            <p:nvSpPr>
              <p:cNvPr id="3" name="Title 2">
                <a:extLst>
                  <a:ext uri="{FF2B5EF4-FFF2-40B4-BE49-F238E27FC236}">
                    <a16:creationId xmlns:a16="http://schemas.microsoft.com/office/drawing/2014/main" id="{CFDAB80A-04EB-3155-115C-43CCB2BFAA09}"/>
                  </a:ext>
                </a:extLst>
              </p:cNvPr>
              <p:cNvSpPr>
                <a:spLocks noGrp="1" noRot="1" noChangeAspect="1" noMove="1" noResize="1" noEditPoints="1" noAdjustHandles="1" noChangeArrowheads="1" noChangeShapeType="1" noTextEdit="1"/>
              </p:cNvSpPr>
              <p:nvPr>
                <p:ph type="title"/>
              </p:nvPr>
            </p:nvSpPr>
            <p:spPr>
              <a:blipFill>
                <a:blip r:embed="rId2"/>
                <a:stretch>
                  <a:fillRect l="-2389" t="-15556" b="-6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D9EFB3E-6FA5-B4F9-E620-2E984FCB69D6}"/>
                  </a:ext>
                </a:extLst>
              </p:cNvPr>
              <p:cNvSpPr>
                <a:spLocks noGrp="1"/>
              </p:cNvSpPr>
              <p:nvPr>
                <p:ph type="body" sz="quarter" idx="17"/>
              </p:nvPr>
            </p:nvSpPr>
            <p:spPr>
              <a:xfrm>
                <a:off x="360000" y="1567086"/>
                <a:ext cx="5736000" cy="3594849"/>
              </a:xfrm>
            </p:spPr>
            <p:txBody>
              <a:bodyPr/>
              <a:lstStyle/>
              <a:p>
                <a:pPr/>
                <a14:m>
                  <m:oMathPara xmlns:m="http://schemas.openxmlformats.org/officeDocument/2006/math">
                    <m:oMathParaPr>
                      <m:jc m:val="left"/>
                    </m:oMathParaPr>
                    <m:oMath xmlns:m="http://schemas.openxmlformats.org/officeDocument/2006/math">
                      <m:r>
                        <m:rPr>
                          <m:sty m:val="p"/>
                        </m:rPr>
                        <a:rPr lang="en-AU">
                          <a:latin typeface="Cambria Math" panose="02040503050406030204" pitchFamily="18" charset="0"/>
                        </a:rPr>
                        <m:t>Let</m:t>
                      </m:r>
                      <m:r>
                        <a:rPr lang="en-AU">
                          <a:latin typeface="Cambria Math" panose="02040503050406030204" pitchFamily="18" charset="0"/>
                        </a:rPr>
                        <m:t> </m:t>
                      </m:r>
                      <m:r>
                        <a:rPr lang="en-AU" i="1">
                          <a:latin typeface="Cambria Math" panose="02040503050406030204" pitchFamily="18" charset="0"/>
                        </a:rPr>
                        <m:t>𝑢</m:t>
                      </m:r>
                      <m:r>
                        <m:rPr>
                          <m:aln/>
                        </m:rPr>
                        <a:rPr lang="en-AU">
                          <a:latin typeface="Cambria Math" panose="02040503050406030204" pitchFamily="18" charset="0"/>
                        </a:rPr>
                        <m:t>=</m:t>
                      </m:r>
                      <m:r>
                        <a:rPr lang="en-AU" b="0" i="1" smtClean="0">
                          <a:latin typeface="Cambria Math" panose="02040503050406030204" pitchFamily="18" charset="0"/>
                        </a:rPr>
                        <m:t>𝑎𝑥</m:t>
                      </m:r>
                      <m:r>
                        <a:rPr lang="en-AU" b="0" i="1" smtClean="0">
                          <a:latin typeface="Cambria Math" panose="02040503050406030204" pitchFamily="18" charset="0"/>
                        </a:rPr>
                        <m:t>+</m:t>
                      </m:r>
                      <m:r>
                        <a:rPr lang="en-AU" b="0" i="1" smtClean="0">
                          <a:latin typeface="Cambria Math" panose="02040503050406030204" pitchFamily="18" charset="0"/>
                        </a:rPr>
                        <m:t>𝑏</m:t>
                      </m:r>
                      <m:r>
                        <a:rPr lang="en-AU" i="1">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m:t>
                      </m:r>
                      <m:r>
                        <a:rPr lang="en-AU" b="0" i="1" smtClean="0">
                          <a:latin typeface="Cambria Math" panose="02040503050406030204" pitchFamily="18" charset="0"/>
                        </a:rPr>
                        <m:t>𝑎</m:t>
                      </m:r>
                    </m:oMath>
                    <m:oMath xmlns:m="http://schemas.openxmlformats.org/officeDocument/2006/math">
                      <m:r>
                        <a:rPr lang="en-AU" i="1">
                          <a:latin typeface="Cambria Math" panose="02040503050406030204" pitchFamily="18" charset="0"/>
                        </a:rPr>
                        <m:t>𝑦</m:t>
                      </m:r>
                      <m:r>
                        <m:rPr>
                          <m:aln/>
                        </m:rP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𝑢</m:t>
                          </m:r>
                        </m:sup>
                      </m:sSup>
                      <m:r>
                        <a:rPr lang="en-AU" i="1">
                          <a:latin typeface="Cambria Math" panose="02040503050406030204" pitchFamily="18" charset="0"/>
                        </a:rPr>
                        <m:t>,  </m:t>
                      </m:r>
                      <m:r>
                        <a:rPr lang="en-AU" b="0" i="1" smtClean="0">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𝑑𝑢</m:t>
                          </m:r>
                        </m:den>
                      </m:f>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𝑢</m:t>
                          </m:r>
                        </m:sup>
                      </m:sSup>
                    </m:oMath>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𝑑𝑢</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oMath>
                    <m:oMath xmlns:m="http://schemas.openxmlformats.org/officeDocument/2006/math">
                      <m:r>
                        <m:rPr>
                          <m:aln/>
                        </m:rP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𝑢</m:t>
                          </m:r>
                        </m:sup>
                      </m:sSup>
                      <m:r>
                        <a:rPr lang="en-AU" i="1">
                          <a:latin typeface="Cambria Math" panose="02040503050406030204" pitchFamily="18" charset="0"/>
                        </a:rPr>
                        <m:t>×</m:t>
                      </m:r>
                      <m:r>
                        <a:rPr lang="en-AU" b="0" i="1" smtClean="0">
                          <a:latin typeface="Cambria Math" panose="02040503050406030204" pitchFamily="18" charset="0"/>
                        </a:rPr>
                        <m:t>𝑎</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𝑎𝑥</m:t>
                          </m:r>
                          <m:r>
                            <a:rPr lang="en-AU" b="0" i="1" smtClean="0">
                              <a:latin typeface="Cambria Math" panose="02040503050406030204" pitchFamily="18" charset="0"/>
                            </a:rPr>
                            <m:t>+</m:t>
                          </m:r>
                          <m:r>
                            <a:rPr lang="en-AU" b="0" i="1" smtClean="0">
                              <a:latin typeface="Cambria Math" panose="02040503050406030204" pitchFamily="18" charset="0"/>
                            </a:rPr>
                            <m:t>𝑏</m:t>
                          </m:r>
                        </m:sup>
                      </m:sSup>
                    </m:oMath>
                  </m:oMathPara>
                </a14:m>
                <a:br>
                  <a:rPr lang="en-AU" i="1">
                    <a:latin typeface="Cambria Math" panose="02040503050406030204" pitchFamily="18" charset="0"/>
                  </a:rPr>
                </a:br>
                <a:endParaRPr lang="en-AU"/>
              </a:p>
              <a:p>
                <a:endParaRPr lang="en-AU"/>
              </a:p>
              <a:p>
                <a:endParaRPr lang="en-AU"/>
              </a:p>
            </p:txBody>
          </p:sp>
        </mc:Choice>
        <mc:Fallback xmlns="">
          <p:sp>
            <p:nvSpPr>
              <p:cNvPr id="5" name="Text Placeholder 4">
                <a:extLst>
                  <a:ext uri="{FF2B5EF4-FFF2-40B4-BE49-F238E27FC236}">
                    <a16:creationId xmlns:a16="http://schemas.microsoft.com/office/drawing/2014/main" id="{ED9EFB3E-6FA5-B4F9-E620-2E984FCB69D6}"/>
                  </a:ext>
                </a:extLst>
              </p:cNvPr>
              <p:cNvSpPr>
                <a:spLocks noGrp="1" noRot="1" noChangeAspect="1" noMove="1" noResize="1" noEditPoints="1" noAdjustHandles="1" noChangeArrowheads="1" noChangeShapeType="1" noTextEdit="1"/>
              </p:cNvSpPr>
              <p:nvPr>
                <p:ph type="body" sz="quarter" idx="17"/>
              </p:nvPr>
            </p:nvSpPr>
            <p:spPr>
              <a:xfrm>
                <a:off x="360000" y="1567086"/>
                <a:ext cx="5736000" cy="3594849"/>
              </a:xfr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561AAF6C-B696-0878-C43F-012CF0DF50E3}"/>
                  </a:ext>
                </a:extLst>
              </p:cNvPr>
              <p:cNvSpPr txBox="1">
                <a:spLocks/>
              </p:cNvSpPr>
              <p:nvPr/>
            </p:nvSpPr>
            <p:spPr>
              <a:xfrm>
                <a:off x="6237831" y="3114381"/>
                <a:ext cx="3609175" cy="1192838"/>
              </a:xfrm>
              <a:prstGeom prst="rect">
                <a:avLst/>
              </a:prstGeom>
              <a:ln w="38100">
                <a:solidFill>
                  <a:schemeClr val="accent1"/>
                </a:solid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AU" sz="2400" b="1" i="1">
                              <a:latin typeface="Cambria Math" panose="02040503050406030204" pitchFamily="18" charset="0"/>
                            </a:rPr>
                          </m:ctrlPr>
                        </m:fPr>
                        <m:num>
                          <m:r>
                            <a:rPr lang="en-AU" sz="2400" b="1" i="1">
                              <a:latin typeface="Cambria Math" panose="02040503050406030204" pitchFamily="18" charset="0"/>
                            </a:rPr>
                            <m:t>𝒅</m:t>
                          </m:r>
                        </m:num>
                        <m:den>
                          <m:r>
                            <a:rPr lang="en-AU" sz="2400" b="1" i="1">
                              <a:latin typeface="Cambria Math" panose="02040503050406030204" pitchFamily="18" charset="0"/>
                            </a:rPr>
                            <m:t>𝒅𝒙</m:t>
                          </m:r>
                        </m:den>
                      </m:f>
                      <m:d>
                        <m:dPr>
                          <m:ctrlPr>
                            <a:rPr lang="en-AU" sz="2400" b="1" i="1">
                              <a:latin typeface="Cambria Math" panose="02040503050406030204" pitchFamily="18" charset="0"/>
                            </a:rPr>
                          </m:ctrlPr>
                        </m:dPr>
                        <m:e>
                          <m:sSup>
                            <m:sSupPr>
                              <m:ctrlPr>
                                <a:rPr lang="en-AU" sz="2400" b="1" i="1">
                                  <a:latin typeface="Cambria Math" panose="02040503050406030204" pitchFamily="18" charset="0"/>
                                </a:rPr>
                              </m:ctrlPr>
                            </m:sSupPr>
                            <m:e>
                              <m:r>
                                <a:rPr lang="en-AU" sz="2400" b="1" i="1">
                                  <a:latin typeface="Cambria Math" panose="02040503050406030204" pitchFamily="18" charset="0"/>
                                </a:rPr>
                                <m:t>𝒆</m:t>
                              </m:r>
                            </m:e>
                            <m:sup>
                              <m:r>
                                <a:rPr lang="en-AU" sz="2400" b="1" i="1">
                                  <a:latin typeface="Cambria Math" panose="02040503050406030204" pitchFamily="18" charset="0"/>
                                </a:rPr>
                                <m:t>𝒂𝒙</m:t>
                              </m:r>
                              <m:r>
                                <a:rPr lang="en-AU" sz="2400" b="1" i="1">
                                  <a:latin typeface="Cambria Math" panose="02040503050406030204" pitchFamily="18" charset="0"/>
                                </a:rPr>
                                <m:t>+</m:t>
                              </m:r>
                              <m:r>
                                <a:rPr lang="en-AU" sz="2400" b="1" i="1">
                                  <a:latin typeface="Cambria Math" panose="02040503050406030204" pitchFamily="18" charset="0"/>
                                </a:rPr>
                                <m:t>𝒃</m:t>
                              </m:r>
                            </m:sup>
                          </m:sSup>
                        </m:e>
                      </m:d>
                      <m:r>
                        <a:rPr lang="en-AU" sz="2400" b="1" i="1">
                          <a:latin typeface="Cambria Math" panose="02040503050406030204" pitchFamily="18" charset="0"/>
                        </a:rPr>
                        <m:t>=</m:t>
                      </m:r>
                      <m:r>
                        <a:rPr lang="en-AU" sz="2400" b="1" i="1">
                          <a:latin typeface="Cambria Math" panose="02040503050406030204" pitchFamily="18" charset="0"/>
                        </a:rPr>
                        <m:t>𝒂</m:t>
                      </m:r>
                      <m:sSup>
                        <m:sSupPr>
                          <m:ctrlPr>
                            <a:rPr lang="en-AU" sz="2400" b="1" i="1">
                              <a:latin typeface="Cambria Math" panose="02040503050406030204" pitchFamily="18" charset="0"/>
                            </a:rPr>
                          </m:ctrlPr>
                        </m:sSupPr>
                        <m:e>
                          <m:r>
                            <a:rPr lang="en-AU" sz="2400" b="1" i="1">
                              <a:latin typeface="Cambria Math" panose="02040503050406030204" pitchFamily="18" charset="0"/>
                            </a:rPr>
                            <m:t>𝒆</m:t>
                          </m:r>
                        </m:e>
                        <m:sup>
                          <m:r>
                            <a:rPr lang="en-AU" sz="2400" b="1" i="1">
                              <a:latin typeface="Cambria Math" panose="02040503050406030204" pitchFamily="18" charset="0"/>
                            </a:rPr>
                            <m:t>𝒂𝒙</m:t>
                          </m:r>
                          <m:r>
                            <a:rPr lang="en-AU" sz="2400" b="1" i="1">
                              <a:latin typeface="Cambria Math" panose="02040503050406030204" pitchFamily="18" charset="0"/>
                            </a:rPr>
                            <m:t>+</m:t>
                          </m:r>
                          <m:r>
                            <a:rPr lang="en-AU" sz="2400" b="1" i="1">
                              <a:latin typeface="Cambria Math" panose="02040503050406030204" pitchFamily="18" charset="0"/>
                            </a:rPr>
                            <m:t>𝒃</m:t>
                          </m:r>
                        </m:sup>
                      </m:sSup>
                    </m:oMath>
                  </m:oMathPara>
                </a14:m>
                <a:endParaRPr lang="en-AU" sz="3600" b="1" dirty="0"/>
              </a:p>
            </p:txBody>
          </p:sp>
        </mc:Choice>
        <mc:Fallback xmlns="">
          <p:sp>
            <p:nvSpPr>
              <p:cNvPr id="7" name="Text Placeholder 11">
                <a:extLst>
                  <a:ext uri="{FF2B5EF4-FFF2-40B4-BE49-F238E27FC236}">
                    <a16:creationId xmlns:a16="http://schemas.microsoft.com/office/drawing/2014/main" id="{561AAF6C-B696-0878-C43F-012CF0DF50E3}"/>
                  </a:ext>
                </a:extLst>
              </p:cNvPr>
              <p:cNvSpPr txBox="1">
                <a:spLocks noRot="1" noChangeAspect="1" noMove="1" noResize="1" noEditPoints="1" noAdjustHandles="1" noChangeArrowheads="1" noChangeShapeType="1" noTextEdit="1"/>
              </p:cNvSpPr>
              <p:nvPr/>
            </p:nvSpPr>
            <p:spPr>
              <a:xfrm>
                <a:off x="6237831" y="3114381"/>
                <a:ext cx="3609175" cy="1192838"/>
              </a:xfrm>
              <a:prstGeom prst="rect">
                <a:avLst/>
              </a:prstGeom>
              <a:blipFill>
                <a:blip r:embed="rId4"/>
                <a:stretch>
                  <a:fillRect/>
                </a:stretch>
              </a:blipFill>
              <a:ln w="38100">
                <a:solidFill>
                  <a:schemeClr val="accent1"/>
                </a:solidFill>
              </a:ln>
            </p:spPr>
            <p:txBody>
              <a:bodyPr/>
              <a:lstStyle/>
              <a:p>
                <a:r>
                  <a:rPr lang="en-AU">
                    <a:noFill/>
                  </a:rPr>
                  <a:t> </a:t>
                </a:r>
              </a:p>
            </p:txBody>
          </p:sp>
        </mc:Fallback>
      </mc:AlternateContent>
    </p:spTree>
    <p:extLst>
      <p:ext uri="{BB962C8B-B14F-4D97-AF65-F5344CB8AC3E}">
        <p14:creationId xmlns:p14="http://schemas.microsoft.com/office/powerpoint/2010/main" val="167999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0E02-5E63-467E-513C-74CC4D62F0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7F564E-6FAE-1ABC-F20A-0F1BCB280CCB}"/>
              </a:ext>
            </a:extLst>
          </p:cNvPr>
          <p:cNvSpPr>
            <a:spLocks noGrp="1"/>
          </p:cNvSpPr>
          <p:nvPr>
            <p:ph type="title"/>
          </p:nvPr>
        </p:nvSpPr>
        <p:spPr/>
        <p:txBody>
          <a:bodyPr/>
          <a:lstStyle/>
          <a:p>
            <a:r>
              <a:rPr lang="en-AU" dirty="0"/>
              <a:t>Exploring rules</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A7FA7F2-2B87-D027-C80A-886EE020FF33}"/>
                  </a:ext>
                </a:extLst>
              </p:cNvPr>
              <p:cNvSpPr>
                <a:spLocks noGrp="1"/>
              </p:cNvSpPr>
              <p:nvPr>
                <p:ph type="body" sz="quarter" idx="17"/>
              </p:nvPr>
            </p:nvSpPr>
            <p:spPr>
              <a:xfrm>
                <a:off x="360000" y="1325494"/>
                <a:ext cx="2941259" cy="885306"/>
              </a:xfrm>
            </p:spPr>
            <p:txBody>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i="1">
                              <a:latin typeface="Cambria Math" panose="02040503050406030204" pitchFamily="18" charset="0"/>
                            </a:rPr>
                          </m:ctrlPr>
                        </m:sSupPr>
                        <m:e>
                          <m:r>
                            <a:rPr lang="en-AU" sz="2400" b="0" i="1" smtClean="0">
                              <a:latin typeface="Cambria Math" panose="02040503050406030204" pitchFamily="18" charset="0"/>
                            </a:rPr>
                            <m:t>−3</m:t>
                          </m:r>
                          <m:r>
                            <a:rPr lang="en-AU" sz="2400" i="1">
                              <a:latin typeface="Cambria Math" panose="02040503050406030204" pitchFamily="18" charset="0"/>
                            </a:rPr>
                            <m:t>𝑒</m:t>
                          </m:r>
                        </m:e>
                        <m:sup>
                          <m:sSup>
                            <m:sSupPr>
                              <m:ctrlPr>
                                <a:rPr lang="en-AU" sz="2400" b="0" i="1" smtClean="0">
                                  <a:latin typeface="Cambria Math" panose="02040503050406030204" pitchFamily="18" charset="0"/>
                                </a:rPr>
                              </m:ctrlPr>
                            </m:sSupPr>
                            <m:e>
                              <m:r>
                                <a:rPr lang="en-AU" sz="2400" i="1">
                                  <a:latin typeface="Cambria Math" panose="02040503050406030204" pitchFamily="18" charset="0"/>
                                </a:rPr>
                                <m:t>𝑥</m:t>
                              </m:r>
                            </m:e>
                            <m:sup>
                              <m:r>
                                <a:rPr lang="en-AU" sz="2400" b="0" i="1" smtClean="0">
                                  <a:latin typeface="Cambria Math" panose="02040503050406030204" pitchFamily="18" charset="0"/>
                                </a:rPr>
                                <m:t>2</m:t>
                              </m:r>
                            </m:sup>
                          </m:sSup>
                          <m:r>
                            <a:rPr lang="en-AU" sz="2400" b="0" i="1" smtClean="0">
                              <a:latin typeface="Cambria Math" panose="02040503050406030204" pitchFamily="18" charset="0"/>
                            </a:rPr>
                            <m:t>+1</m:t>
                          </m:r>
                        </m:sup>
                      </m:sSup>
                    </m:oMath>
                  </m:oMathPara>
                </a14:m>
                <a:endParaRPr lang="en-AU" sz="2400" dirty="0">
                  <a:latin typeface="+mn-lt"/>
                </a:endParaRPr>
              </a:p>
            </p:txBody>
          </p:sp>
        </mc:Choice>
        <mc:Fallback xmlns="">
          <p:sp>
            <p:nvSpPr>
              <p:cNvPr id="12" name="Text Placeholder 11">
                <a:extLst>
                  <a:ext uri="{FF2B5EF4-FFF2-40B4-BE49-F238E27FC236}">
                    <a16:creationId xmlns:a16="http://schemas.microsoft.com/office/drawing/2014/main" id="{DA7FA7F2-2B87-D027-C80A-886EE020FF33}"/>
                  </a:ext>
                </a:extLst>
              </p:cNvPr>
              <p:cNvSpPr>
                <a:spLocks noGrp="1" noRot="1" noChangeAspect="1" noMove="1" noResize="1" noEditPoints="1" noAdjustHandles="1" noChangeArrowheads="1" noChangeShapeType="1" noTextEdit="1"/>
              </p:cNvSpPr>
              <p:nvPr>
                <p:ph type="body" sz="quarter" idx="17"/>
              </p:nvPr>
            </p:nvSpPr>
            <p:spPr>
              <a:xfrm>
                <a:off x="360000" y="1325494"/>
                <a:ext cx="2941259" cy="885306"/>
              </a:xfr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B38F30C2-377B-2299-D66C-E7B8BA7B76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953F01-0B60-64EA-3D34-13C79762E441}"/>
                  </a:ext>
                </a:extLst>
              </p:cNvPr>
              <p:cNvSpPr txBox="1"/>
              <p:nvPr/>
            </p:nvSpPr>
            <p:spPr>
              <a:xfrm>
                <a:off x="230143" y="2514624"/>
                <a:ext cx="3673642" cy="3818815"/>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−6</m:t>
                      </m:r>
                      <m:r>
                        <a:rPr lang="en-AU" sz="2000" b="0" i="1" smtClean="0">
                          <a:latin typeface="Cambria Math" panose="02040503050406030204" pitchFamily="18" charset="0"/>
                        </a:rPr>
                        <m:t>𝑥</m:t>
                      </m:r>
                      <m:r>
                        <a:rPr lang="en-AU" sz="2000" b="0" i="1" smtClean="0">
                          <a:latin typeface="Cambria Math" panose="02040503050406030204" pitchFamily="18" charset="0"/>
                        </a:rPr>
                        <m:t> </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sup>
                      </m:sSup>
                    </m:oMath>
                  </m:oMathPara>
                </a14:m>
                <a:br>
                  <a:rPr lang="en-AU" sz="2000" b="0" i="1" dirty="0">
                    <a:latin typeface="Cambria Math" panose="02040503050406030204" pitchFamily="18" charset="0"/>
                  </a:rPr>
                </a:br>
                <a:endParaRPr lang="en-AU" sz="2000" dirty="0"/>
              </a:p>
            </p:txBody>
          </p:sp>
        </mc:Choice>
        <mc:Fallback xmlns="">
          <p:sp>
            <p:nvSpPr>
              <p:cNvPr id="8" name="TextBox 7">
                <a:extLst>
                  <a:ext uri="{FF2B5EF4-FFF2-40B4-BE49-F238E27FC236}">
                    <a16:creationId xmlns:a16="http://schemas.microsoft.com/office/drawing/2014/main" id="{51953F01-0B60-64EA-3D34-13C79762E441}"/>
                  </a:ext>
                </a:extLst>
              </p:cNvPr>
              <p:cNvSpPr txBox="1">
                <a:spLocks noRot="1" noChangeAspect="1" noMove="1" noResize="1" noEditPoints="1" noAdjustHandles="1" noChangeArrowheads="1" noChangeShapeType="1" noTextEdit="1"/>
              </p:cNvSpPr>
              <p:nvPr/>
            </p:nvSpPr>
            <p:spPr>
              <a:xfrm>
                <a:off x="230143" y="2514624"/>
                <a:ext cx="3673642" cy="3818815"/>
              </a:xfrm>
              <a:prstGeom prst="rect">
                <a:avLst/>
              </a:prstGeo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81688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E0F3CD-FF19-DCA9-7DCD-6FBCC5C55F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
        <p:nvSpPr>
          <p:cNvPr id="3" name="Title 2">
            <a:extLst>
              <a:ext uri="{FF2B5EF4-FFF2-40B4-BE49-F238E27FC236}">
                <a16:creationId xmlns:a16="http://schemas.microsoft.com/office/drawing/2014/main" id="{BBF1072C-CDBF-2222-72E5-B0EB2E8B1686}"/>
              </a:ext>
            </a:extLst>
          </p:cNvPr>
          <p:cNvSpPr>
            <a:spLocks noGrp="1"/>
          </p:cNvSpPr>
          <p:nvPr>
            <p:ph type="title"/>
          </p:nvPr>
        </p:nvSpPr>
        <p:spPr/>
        <p:txBody>
          <a:bodyPr/>
          <a:lstStyle/>
          <a:p>
            <a:r>
              <a:rPr lang="en-AU"/>
              <a:t>Reference sheet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5AE042-B1A1-8815-5FB6-B6DC01DA19EB}"/>
                  </a:ext>
                </a:extLst>
              </p:cNvPr>
              <p:cNvSpPr txBox="1"/>
              <p:nvPr/>
            </p:nvSpPr>
            <p:spPr>
              <a:xfrm>
                <a:off x="360000" y="1386838"/>
                <a:ext cx="6288832" cy="1389636"/>
              </a:xfrm>
              <a:prstGeom prst="rect">
                <a:avLst/>
              </a:prstGeom>
              <a:solidFill>
                <a:schemeClr val="bg1"/>
              </a:solid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𝑦</m:t>
                      </m:r>
                      <m:r>
                        <a:rPr lang="en-AU" sz="2800" i="1">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𝑒</m:t>
                          </m:r>
                        </m:e>
                        <m:sup>
                          <m:r>
                            <a:rPr lang="en-AU" sz="2800" b="0" i="1" smtClean="0">
                              <a:latin typeface="Cambria Math" panose="02040503050406030204" pitchFamily="18" charset="0"/>
                            </a:rPr>
                            <m:t>𝑓</m:t>
                          </m:r>
                          <m:d>
                            <m:dPr>
                              <m:ctrlPr>
                                <a:rPr lang="en-AU" sz="2800" b="0" i="1" smtClean="0">
                                  <a:latin typeface="Cambria Math" panose="02040503050406030204" pitchFamily="18" charset="0"/>
                                </a:rPr>
                              </m:ctrlPr>
                            </m:dPr>
                            <m:e>
                              <m:r>
                                <a:rPr lang="en-AU" sz="2800" b="0" i="1" smtClean="0">
                                  <a:latin typeface="Cambria Math" panose="02040503050406030204" pitchFamily="18" charset="0"/>
                                </a:rPr>
                                <m:t>𝑥</m:t>
                              </m:r>
                            </m:e>
                          </m:d>
                        </m:sup>
                      </m:sSup>
                      <m:r>
                        <a:rPr lang="en-AU" sz="2800" b="0" i="1" smtClean="0">
                          <a:latin typeface="Cambria Math" panose="02040503050406030204" pitchFamily="18" charset="0"/>
                        </a:rPr>
                        <m:t>         </m:t>
                      </m:r>
                      <m:f>
                        <m:fPr>
                          <m:ctrlPr>
                            <a:rPr lang="en-AU" sz="2800" b="0" i="1" dirty="0" smtClean="0">
                              <a:latin typeface="Cambria Math" panose="02040503050406030204" pitchFamily="18" charset="0"/>
                            </a:rPr>
                          </m:ctrlPr>
                        </m:fPr>
                        <m:num>
                          <m:r>
                            <a:rPr lang="en-AU" sz="2800" b="0" i="1" dirty="0" smtClean="0">
                              <a:latin typeface="Cambria Math" panose="02040503050406030204" pitchFamily="18" charset="0"/>
                            </a:rPr>
                            <m:t>𝑑𝑦</m:t>
                          </m:r>
                        </m:num>
                        <m:den>
                          <m:r>
                            <a:rPr lang="en-AU" sz="2800" b="0" i="1" dirty="0" smtClean="0">
                              <a:latin typeface="Cambria Math" panose="02040503050406030204" pitchFamily="18" charset="0"/>
                            </a:rPr>
                            <m:t>𝑑𝑥</m:t>
                          </m:r>
                        </m:den>
                      </m:f>
                      <m:r>
                        <a:rPr lang="en-AU" sz="2800" b="0" i="1" dirty="0" smtClean="0">
                          <a:latin typeface="Cambria Math" panose="02040503050406030204" pitchFamily="18" charset="0"/>
                        </a:rPr>
                        <m:t>=</m:t>
                      </m:r>
                      <m:sSup>
                        <m:sSupPr>
                          <m:ctrlPr>
                            <a:rPr lang="en-AU" sz="2800" b="0" i="1" dirty="0" smtClean="0">
                              <a:latin typeface="Cambria Math" panose="02040503050406030204" pitchFamily="18" charset="0"/>
                            </a:rPr>
                          </m:ctrlPr>
                        </m:sSupPr>
                        <m:e>
                          <m:r>
                            <a:rPr lang="en-AU" sz="2800" b="0" i="1" dirty="0" smtClean="0">
                              <a:latin typeface="Cambria Math" panose="02040503050406030204" pitchFamily="18" charset="0"/>
                            </a:rPr>
                            <m:t>𝑓</m:t>
                          </m:r>
                        </m:e>
                        <m:sup>
                          <m:r>
                            <a:rPr lang="en-AU" sz="2800" b="0" i="1" dirty="0" smtClean="0">
                              <a:latin typeface="Cambria Math" panose="02040503050406030204" pitchFamily="18" charset="0"/>
                            </a:rPr>
                            <m:t>′</m:t>
                          </m:r>
                        </m:sup>
                      </m:sSup>
                      <m:d>
                        <m:dPr>
                          <m:ctrlPr>
                            <a:rPr lang="en-AU" sz="2800" b="0" i="1" dirty="0" smtClean="0">
                              <a:latin typeface="Cambria Math" panose="02040503050406030204" pitchFamily="18" charset="0"/>
                            </a:rPr>
                          </m:ctrlPr>
                        </m:dPr>
                        <m:e>
                          <m:r>
                            <a:rPr lang="en-AU" sz="2800" b="0" i="1" dirty="0" smtClean="0">
                              <a:latin typeface="Cambria Math" panose="02040503050406030204" pitchFamily="18" charset="0"/>
                            </a:rPr>
                            <m:t>𝑥</m:t>
                          </m:r>
                        </m:e>
                      </m:d>
                      <m:sSup>
                        <m:sSupPr>
                          <m:ctrlPr>
                            <a:rPr lang="en-AU" sz="2800" b="0" i="1" dirty="0" smtClean="0">
                              <a:latin typeface="Cambria Math" panose="02040503050406030204" pitchFamily="18" charset="0"/>
                            </a:rPr>
                          </m:ctrlPr>
                        </m:sSupPr>
                        <m:e>
                          <m:r>
                            <a:rPr lang="en-AU" sz="2800" b="0" i="1" dirty="0" smtClean="0">
                              <a:latin typeface="Cambria Math" panose="02040503050406030204" pitchFamily="18" charset="0"/>
                            </a:rPr>
                            <m:t>𝑒</m:t>
                          </m:r>
                        </m:e>
                        <m:sup>
                          <m:r>
                            <a:rPr lang="en-AU" sz="2800" b="0" i="1" dirty="0" smtClean="0">
                              <a:latin typeface="Cambria Math" panose="02040503050406030204" pitchFamily="18" charset="0"/>
                            </a:rPr>
                            <m:t>𝑓</m:t>
                          </m:r>
                          <m:d>
                            <m:dPr>
                              <m:ctrlPr>
                                <a:rPr lang="en-AU" sz="2800" b="0" i="1" dirty="0" smtClean="0">
                                  <a:latin typeface="Cambria Math" panose="02040503050406030204" pitchFamily="18" charset="0"/>
                                </a:rPr>
                              </m:ctrlPr>
                            </m:dPr>
                            <m:e>
                              <m:r>
                                <a:rPr lang="en-AU" sz="2800" b="0" i="1" dirty="0" smtClean="0">
                                  <a:latin typeface="Cambria Math" panose="02040503050406030204" pitchFamily="18" charset="0"/>
                                </a:rPr>
                                <m:t>𝑥</m:t>
                              </m:r>
                            </m:e>
                          </m:d>
                        </m:sup>
                      </m:sSup>
                    </m:oMath>
                  </m:oMathPara>
                </a14:m>
                <a:endParaRPr lang="en-AU" sz="2800" i="1" dirty="0"/>
              </a:p>
              <a:p>
                <a:pPr algn="ctr">
                  <a:lnSpc>
                    <a:spcPct val="150000"/>
                  </a:lnSpc>
                </a:pPr>
                <a:endParaRPr lang="en-AU" sz="2800" i="1" dirty="0"/>
              </a:p>
            </p:txBody>
          </p:sp>
        </mc:Choice>
        <mc:Fallback xmlns="">
          <p:sp>
            <p:nvSpPr>
              <p:cNvPr id="9" name="TextBox 8">
                <a:extLst>
                  <a:ext uri="{FF2B5EF4-FFF2-40B4-BE49-F238E27FC236}">
                    <a16:creationId xmlns:a16="http://schemas.microsoft.com/office/drawing/2014/main" id="{485AE042-B1A1-8815-5FB6-B6DC01DA19EB}"/>
                  </a:ext>
                </a:extLst>
              </p:cNvPr>
              <p:cNvSpPr txBox="1">
                <a:spLocks noRot="1" noChangeAspect="1" noMove="1" noResize="1" noEditPoints="1" noAdjustHandles="1" noChangeArrowheads="1" noChangeShapeType="1" noTextEdit="1"/>
              </p:cNvSpPr>
              <p:nvPr/>
            </p:nvSpPr>
            <p:spPr>
              <a:xfrm>
                <a:off x="360000" y="1386838"/>
                <a:ext cx="6288832" cy="1389636"/>
              </a:xfrm>
              <a:prstGeom prst="rect">
                <a:avLst/>
              </a:prstGeom>
              <a:blipFill>
                <a:blip r:embed="rId3"/>
                <a:stretch>
                  <a:fillRect/>
                </a:stretch>
              </a:blipFill>
              <a:ln w="38100">
                <a:solidFill>
                  <a:schemeClr val="accent2"/>
                </a:solidFill>
              </a:ln>
            </p:spPr>
            <p:txBody>
              <a:bodyPr/>
              <a:lstStyle/>
              <a:p>
                <a:r>
                  <a:rPr lang="en-AU">
                    <a:noFill/>
                  </a:rPr>
                  <a:t> </a:t>
                </a:r>
              </a:p>
            </p:txBody>
          </p:sp>
        </mc:Fallback>
      </mc:AlternateContent>
      <p:pic>
        <p:nvPicPr>
          <p:cNvPr id="5" name="Picture 4" descr="Snip of page 2 of the Mathematics Advanced HSC reference sheet indicating the location of the function and derivative shown.">
            <a:extLst>
              <a:ext uri="{FF2B5EF4-FFF2-40B4-BE49-F238E27FC236}">
                <a16:creationId xmlns:a16="http://schemas.microsoft.com/office/drawing/2014/main" id="{7E025668-74E3-6A92-952E-01EBBF4CD9CE}"/>
              </a:ext>
            </a:extLst>
          </p:cNvPr>
          <p:cNvPicPr>
            <a:picLocks noChangeAspect="1"/>
          </p:cNvPicPr>
          <p:nvPr/>
        </p:nvPicPr>
        <p:blipFill>
          <a:blip r:embed="rId4"/>
          <a:stretch>
            <a:fillRect/>
          </a:stretch>
        </p:blipFill>
        <p:spPr>
          <a:xfrm>
            <a:off x="7603903" y="148920"/>
            <a:ext cx="4411116" cy="6268065"/>
          </a:xfrm>
          <a:prstGeom prst="rect">
            <a:avLst/>
          </a:prstGeom>
        </p:spPr>
      </p:pic>
    </p:spTree>
    <p:extLst>
      <p:ext uri="{BB962C8B-B14F-4D97-AF65-F5344CB8AC3E}">
        <p14:creationId xmlns:p14="http://schemas.microsoft.com/office/powerpoint/2010/main" val="15439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4849-F09F-773D-92B9-9046E092C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B7E789-A17D-0BB0-B3EC-E539149A46DA}"/>
              </a:ext>
            </a:extLst>
          </p:cNvPr>
          <p:cNvSpPr>
            <a:spLocks noGrp="1"/>
          </p:cNvSpPr>
          <p:nvPr>
            <p:ph type="title"/>
          </p:nvPr>
        </p:nvSpPr>
        <p:spPr/>
        <p:txBody>
          <a:bodyPr/>
          <a:lstStyle/>
          <a:p>
            <a:r>
              <a:rPr lang="en-AU"/>
              <a:t>Differentiating using rules (1)</a:t>
            </a:r>
            <a:endParaRPr lang="en-AU">
              <a:latin typeface="+mj-lt"/>
            </a:endParaRPr>
          </a:p>
        </p:txBody>
      </p:sp>
      <p:sp>
        <p:nvSpPr>
          <p:cNvPr id="13" name="Text Placeholder 12">
            <a:extLst>
              <a:ext uri="{FF2B5EF4-FFF2-40B4-BE49-F238E27FC236}">
                <a16:creationId xmlns:a16="http://schemas.microsoft.com/office/drawing/2014/main" id="{616A78E3-CF5F-18CB-61C7-0FA7955A3D8A}"/>
              </a:ext>
            </a:extLst>
          </p:cNvPr>
          <p:cNvSpPr>
            <a:spLocks noGrp="1"/>
          </p:cNvSpPr>
          <p:nvPr>
            <p:ph type="body" sz="quarter" idx="18"/>
          </p:nvPr>
        </p:nvSpPr>
        <p:spPr>
          <a:xfrm>
            <a:off x="360000" y="982520"/>
            <a:ext cx="11483998" cy="356423"/>
          </a:xfrm>
        </p:spPr>
        <p:txBody>
          <a:bodyPr/>
          <a:lstStyle/>
          <a:p>
            <a:r>
              <a:rPr lang="en-AU"/>
              <a:t>Worked example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D8C0B28-DDD5-C059-EA6E-45C4F2B2F595}"/>
                  </a:ext>
                </a:extLst>
              </p:cNvPr>
              <p:cNvSpPr>
                <a:spLocks noGrp="1"/>
              </p:cNvSpPr>
              <p:nvPr>
                <p:ph type="body" sz="quarter" idx="17"/>
              </p:nvPr>
            </p:nvSpPr>
            <p:spPr>
              <a:xfrm>
                <a:off x="360000" y="1567086"/>
                <a:ext cx="2831069" cy="1013197"/>
              </a:xfrm>
            </p:spPr>
            <p:txBody>
              <a:bodyPr/>
              <a:lstStyle/>
              <a:p>
                <a:r>
                  <a:rPr lang="en-AU" sz="2400">
                    <a:latin typeface="+mn-lt"/>
                  </a:rPr>
                  <a:t>Find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oMath>
                </a14:m>
                <a:r>
                  <a:rPr lang="en-AU" sz="2400">
                    <a:latin typeface="+mn-lt"/>
                  </a:rPr>
                  <a:t> 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i="1">
                            <a:latin typeface="Cambria Math" panose="02040503050406030204" pitchFamily="18" charset="0"/>
                          </a:rPr>
                        </m:ctrlPr>
                      </m:sSupPr>
                      <m:e>
                        <m:r>
                          <a:rPr lang="en-AU" sz="2400" i="1">
                            <a:latin typeface="Cambria Math" panose="02040503050406030204" pitchFamily="18" charset="0"/>
                          </a:rPr>
                          <m:t>5</m:t>
                        </m:r>
                        <m:r>
                          <a:rPr lang="en-AU" sz="2400" i="1">
                            <a:latin typeface="Cambria Math" panose="02040503050406030204" pitchFamily="18" charset="0"/>
                          </a:rPr>
                          <m:t>𝑒</m:t>
                        </m:r>
                      </m:e>
                      <m:sup>
                        <m:r>
                          <a:rPr lang="en-AU" sz="2400" i="1">
                            <a:latin typeface="Cambria Math" panose="02040503050406030204" pitchFamily="18" charset="0"/>
                          </a:rPr>
                          <m:t>3</m:t>
                        </m:r>
                        <m:r>
                          <a:rPr lang="en-AU" sz="2400" i="1">
                            <a:latin typeface="Cambria Math" panose="02040503050406030204" pitchFamily="18" charset="0"/>
                          </a:rPr>
                          <m:t>𝑥</m:t>
                        </m:r>
                        <m:r>
                          <a:rPr lang="en-AU" sz="2400" i="1">
                            <a:latin typeface="Cambria Math" panose="02040503050406030204" pitchFamily="18" charset="0"/>
                          </a:rPr>
                          <m:t>+4</m:t>
                        </m:r>
                      </m:sup>
                    </m:sSup>
                  </m:oMath>
                </a14:m>
                <a:endParaRPr lang="en-AU" sz="2400" b="0">
                  <a:latin typeface="+mn-lt"/>
                </a:endParaRPr>
              </a:p>
              <a:p>
                <a:endParaRPr lang="en-AU">
                  <a:latin typeface="+mn-lt"/>
                </a:endParaRPr>
              </a:p>
            </p:txBody>
          </p:sp>
        </mc:Choice>
        <mc:Fallback xmlns="">
          <p:sp>
            <p:nvSpPr>
              <p:cNvPr id="12" name="Text Placeholder 11">
                <a:extLst>
                  <a:ext uri="{FF2B5EF4-FFF2-40B4-BE49-F238E27FC236}">
                    <a16:creationId xmlns:a16="http://schemas.microsoft.com/office/drawing/2014/main" id="{2D8C0B28-DDD5-C059-EA6E-45C4F2B2F595}"/>
                  </a:ext>
                </a:extLst>
              </p:cNvPr>
              <p:cNvSpPr>
                <a:spLocks noGrp="1" noRot="1" noChangeAspect="1" noMove="1" noResize="1" noEditPoints="1" noAdjustHandles="1" noChangeArrowheads="1" noChangeShapeType="1" noTextEdit="1"/>
              </p:cNvSpPr>
              <p:nvPr>
                <p:ph type="body" sz="quarter" idx="17"/>
              </p:nvPr>
            </p:nvSpPr>
            <p:spPr>
              <a:xfrm>
                <a:off x="360000" y="1567086"/>
                <a:ext cx="2831069" cy="1013197"/>
              </a:xfrm>
              <a:blipFill>
                <a:blip r:embed="rId4"/>
                <a:stretch>
                  <a:fillRect l="-646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43715DDB-BD02-DC70-1CE8-9303C27C4BFF}"/>
                  </a:ext>
                </a:extLst>
              </p:cNvPr>
              <p:cNvSpPr txBox="1">
                <a:spLocks/>
              </p:cNvSpPr>
              <p:nvPr/>
            </p:nvSpPr>
            <p:spPr>
              <a:xfrm>
                <a:off x="4408032" y="2604890"/>
                <a:ext cx="3375936" cy="17784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𝑑</m:t>
                          </m:r>
                        </m:num>
                        <m:den>
                          <m:r>
                            <a:rPr lang="en-AU" sz="2400" b="0" i="1" smtClean="0">
                              <a:latin typeface="Cambria Math" panose="02040503050406030204" pitchFamily="18" charset="0"/>
                            </a:rPr>
                            <m:t>𝑑𝑥</m:t>
                          </m:r>
                        </m:den>
                      </m:f>
                      <m:sSup>
                        <m:sSupPr>
                          <m:ctrlPr>
                            <a:rPr lang="en-AU" sz="2400" i="1">
                              <a:latin typeface="Cambria Math" panose="02040503050406030204" pitchFamily="18" charset="0"/>
                            </a:rPr>
                          </m:ctrlPr>
                        </m:sSupPr>
                        <m:e>
                          <m:r>
                            <a:rPr lang="en-AU" sz="2400" b="0" i="1">
                              <a:latin typeface="Cambria Math" panose="02040503050406030204" pitchFamily="18" charset="0"/>
                            </a:rPr>
                            <m:t>5</m:t>
                          </m:r>
                          <m:r>
                            <a:rPr lang="en-AU" sz="2400" b="0" i="1">
                              <a:latin typeface="Cambria Math" panose="02040503050406030204" pitchFamily="18" charset="0"/>
                            </a:rPr>
                            <m:t>𝑒</m:t>
                          </m:r>
                        </m:e>
                        <m:sup>
                          <m:r>
                            <a:rPr lang="en-AU" sz="2400" b="0" i="1">
                              <a:latin typeface="Cambria Math" panose="02040503050406030204" pitchFamily="18" charset="0"/>
                            </a:rPr>
                            <m:t>3</m:t>
                          </m:r>
                          <m:r>
                            <a:rPr lang="en-AU" sz="2400" b="0" i="1">
                              <a:latin typeface="Cambria Math" panose="02040503050406030204" pitchFamily="18" charset="0"/>
                            </a:rPr>
                            <m:t>𝑥</m:t>
                          </m:r>
                          <m:r>
                            <a:rPr lang="en-AU" sz="2400" b="0" i="1">
                              <a:latin typeface="Cambria Math" panose="02040503050406030204" pitchFamily="18" charset="0"/>
                            </a:rPr>
                            <m:t>+2</m:t>
                          </m:r>
                        </m:sup>
                      </m:sSup>
                      <m:r>
                        <m:rPr>
                          <m:aln/>
                        </m:rPr>
                        <a:rPr lang="en-AU" sz="2400" b="0" i="1">
                          <a:latin typeface="Cambria Math" panose="02040503050406030204" pitchFamily="18" charset="0"/>
                        </a:rPr>
                        <m:t>=</m:t>
                      </m:r>
                      <m:r>
                        <a:rPr lang="en-AU" sz="2400" b="0" i="1" smtClean="0">
                          <a:latin typeface="Cambria Math" panose="02040503050406030204" pitchFamily="18" charset="0"/>
                        </a:rPr>
                        <m:t>5</m:t>
                      </m:r>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𝑑</m:t>
                          </m:r>
                        </m:num>
                        <m:den>
                          <m:r>
                            <a:rPr lang="en-AU" sz="2400" b="0" i="1" smtClean="0">
                              <a:latin typeface="Cambria Math" panose="02040503050406030204" pitchFamily="18" charset="0"/>
                              <a:ea typeface="Cambria Math" panose="02040503050406030204" pitchFamily="18" charset="0"/>
                            </a:rPr>
                            <m:t>𝑑𝑥</m:t>
                          </m:r>
                        </m:den>
                      </m:f>
                      <m:sSup>
                        <m:sSupPr>
                          <m:ctrlPr>
                            <a:rPr lang="en-AU" sz="2400" i="1">
                              <a:latin typeface="Cambria Math" panose="02040503050406030204" pitchFamily="18" charset="0"/>
                            </a:rPr>
                          </m:ctrlPr>
                        </m:sSupPr>
                        <m:e>
                          <m:r>
                            <a:rPr lang="en-AU" sz="2400" b="0" i="1">
                              <a:latin typeface="Cambria Math" panose="02040503050406030204" pitchFamily="18" charset="0"/>
                            </a:rPr>
                            <m:t>𝑒</m:t>
                          </m:r>
                        </m:e>
                        <m:sup>
                          <m:r>
                            <a:rPr lang="en-AU" sz="2400" b="0" i="1" smtClean="0">
                              <a:latin typeface="Cambria Math" panose="02040503050406030204" pitchFamily="18" charset="0"/>
                            </a:rPr>
                            <m:t>3</m:t>
                          </m:r>
                          <m:r>
                            <a:rPr lang="en-AU" sz="2400" b="0" i="1">
                              <a:latin typeface="Cambria Math" panose="02040503050406030204" pitchFamily="18" charset="0"/>
                            </a:rPr>
                            <m:t>𝑥</m:t>
                          </m:r>
                          <m:r>
                            <a:rPr lang="en-AU" sz="2400" b="0" i="1">
                              <a:latin typeface="Cambria Math" panose="02040503050406030204" pitchFamily="18" charset="0"/>
                            </a:rPr>
                            <m:t>+4</m:t>
                          </m:r>
                        </m:sup>
                      </m:sSup>
                    </m:oMath>
                    <m:oMath xmlns:m="http://schemas.openxmlformats.org/officeDocument/2006/math">
                      <m:r>
                        <m:rPr>
                          <m:aln/>
                        </m:rPr>
                        <a:rPr lang="en-AU" sz="2400" b="0" i="1" smtClean="0">
                          <a:latin typeface="Cambria Math" panose="02040503050406030204" pitchFamily="18" charset="0"/>
                        </a:rPr>
                        <m:t>=</m:t>
                      </m:r>
                      <m:r>
                        <a:rPr lang="en-AU" sz="2400" b="0" i="1" smtClean="0">
                          <a:latin typeface="Cambria Math" panose="02040503050406030204" pitchFamily="18" charset="0"/>
                        </a:rPr>
                        <m:t>5</m:t>
                      </m:r>
                      <m:r>
                        <a:rPr lang="en-AU" sz="2400" b="0" i="1" smtClean="0">
                          <a:latin typeface="Cambria Math" panose="02040503050406030204" pitchFamily="18" charset="0"/>
                          <a:ea typeface="Cambria Math" panose="02040503050406030204" pitchFamily="18" charset="0"/>
                        </a:rPr>
                        <m:t>×3</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𝑒</m:t>
                          </m:r>
                        </m:e>
                        <m:sup>
                          <m:r>
                            <a:rPr lang="en-AU" sz="2400" b="0" i="1" smtClean="0">
                              <a:latin typeface="Cambria Math" panose="02040503050406030204" pitchFamily="18" charset="0"/>
                              <a:ea typeface="Cambria Math" panose="02040503050406030204" pitchFamily="18" charset="0"/>
                            </a:rPr>
                            <m:t>3</m:t>
                          </m:r>
                          <m:r>
                            <a:rPr lang="en-AU" sz="2400" b="0" i="1" smtClean="0">
                              <a:latin typeface="Cambria Math" panose="02040503050406030204" pitchFamily="18" charset="0"/>
                              <a:ea typeface="Cambria Math" panose="02040503050406030204" pitchFamily="18" charset="0"/>
                            </a:rPr>
                            <m:t>𝑥</m:t>
                          </m:r>
                          <m:r>
                            <a:rPr lang="en-AU" sz="2400" b="0" i="1" smtClean="0">
                              <a:latin typeface="Cambria Math" panose="02040503050406030204" pitchFamily="18" charset="0"/>
                              <a:ea typeface="Cambria Math" panose="02040503050406030204" pitchFamily="18" charset="0"/>
                            </a:rPr>
                            <m:t>+4</m:t>
                          </m:r>
                        </m:sup>
                      </m:sSup>
                    </m:oMath>
                    <m:oMath xmlns:m="http://schemas.openxmlformats.org/officeDocument/2006/math">
                      <m:r>
                        <m:rPr>
                          <m:aln/>
                        </m:rP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15</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𝑒</m:t>
                          </m:r>
                        </m:e>
                        <m:sup>
                          <m:r>
                            <a:rPr lang="en-AU" sz="2400" b="0" i="1" smtClean="0">
                              <a:latin typeface="Cambria Math" panose="02040503050406030204" pitchFamily="18" charset="0"/>
                              <a:ea typeface="Cambria Math" panose="02040503050406030204" pitchFamily="18" charset="0"/>
                            </a:rPr>
                            <m:t>3</m:t>
                          </m:r>
                          <m:r>
                            <a:rPr lang="en-AU" sz="2400" b="0" i="1" smtClean="0">
                              <a:latin typeface="Cambria Math" panose="02040503050406030204" pitchFamily="18" charset="0"/>
                              <a:ea typeface="Cambria Math" panose="02040503050406030204" pitchFamily="18" charset="0"/>
                            </a:rPr>
                            <m:t>𝑥</m:t>
                          </m:r>
                          <m:r>
                            <a:rPr lang="en-AU" sz="2400" b="0" i="1" smtClean="0">
                              <a:latin typeface="Cambria Math" panose="02040503050406030204" pitchFamily="18" charset="0"/>
                              <a:ea typeface="Cambria Math" panose="02040503050406030204" pitchFamily="18" charset="0"/>
                            </a:rPr>
                            <m:t>+4</m:t>
                          </m:r>
                        </m:sup>
                      </m:sSup>
                    </m:oMath>
                  </m:oMathPara>
                </a14:m>
                <a:endParaRPr lang="en-AU" sz="1800">
                  <a:latin typeface="+mn-lt"/>
                </a:endParaRPr>
              </a:p>
            </p:txBody>
          </p:sp>
        </mc:Choice>
        <mc:Fallback xmlns="">
          <p:sp>
            <p:nvSpPr>
              <p:cNvPr id="8" name="Text Placeholder 11">
                <a:extLst>
                  <a:ext uri="{FF2B5EF4-FFF2-40B4-BE49-F238E27FC236}">
                    <a16:creationId xmlns:a16="http://schemas.microsoft.com/office/drawing/2014/main" id="{43715DDB-BD02-DC70-1CE8-9303C27C4BFF}"/>
                  </a:ext>
                </a:extLst>
              </p:cNvPr>
              <p:cNvSpPr txBox="1">
                <a:spLocks noRot="1" noChangeAspect="1" noMove="1" noResize="1" noEditPoints="1" noAdjustHandles="1" noChangeArrowheads="1" noChangeShapeType="1" noTextEdit="1"/>
              </p:cNvSpPr>
              <p:nvPr/>
            </p:nvSpPr>
            <p:spPr>
              <a:xfrm>
                <a:off x="4408032" y="2604890"/>
                <a:ext cx="3375936" cy="1778479"/>
              </a:xfrm>
              <a:prstGeom prst="rect">
                <a:avLst/>
              </a:prstGeom>
              <a:blipFill>
                <a:blip r:embed="rId5"/>
                <a:stretch>
                  <a:fillRect b="-12671"/>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54B9659F-3309-FC8F-37A5-B2871A772E10}"/>
              </a:ext>
            </a:extLst>
          </p:cNvPr>
          <p:cNvSpPr/>
          <p:nvPr/>
        </p:nvSpPr>
        <p:spPr>
          <a:xfrm>
            <a:off x="820655" y="4768706"/>
            <a:ext cx="3355875" cy="1013196"/>
          </a:xfrm>
          <a:prstGeom prst="wedgeRoundRectCallout">
            <a:avLst>
              <a:gd name="adj1" fmla="val 43817"/>
              <a:gd name="adj2" fmla="val -1008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Which differentiation rules are being used?</a:t>
            </a:r>
          </a:p>
        </p:txBody>
      </p:sp>
      <p:sp>
        <p:nvSpPr>
          <p:cNvPr id="5" name="Speech Bubble: Rectangle with Corners Rounded 4">
            <a:extLst>
              <a:ext uri="{FF2B5EF4-FFF2-40B4-BE49-F238E27FC236}">
                <a16:creationId xmlns:a16="http://schemas.microsoft.com/office/drawing/2014/main" id="{481F506C-7D23-7953-C738-1C0CE39A236E}"/>
              </a:ext>
            </a:extLst>
          </p:cNvPr>
          <p:cNvSpPr/>
          <p:nvPr/>
        </p:nvSpPr>
        <p:spPr>
          <a:xfrm>
            <a:off x="8493992" y="4493168"/>
            <a:ext cx="2428535" cy="1826457"/>
          </a:xfrm>
          <a:prstGeom prst="wedgeRoundRectCallout">
            <a:avLst>
              <a:gd name="adj1" fmla="val -57708"/>
              <a:gd name="adj2" fmla="val -968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could we use the chain rule to differentiate this instead?</a:t>
            </a:r>
          </a:p>
        </p:txBody>
      </p:sp>
      <p:sp>
        <p:nvSpPr>
          <p:cNvPr id="3" name="Slide Number Placeholder 2">
            <a:extLst>
              <a:ext uri="{FF2B5EF4-FFF2-40B4-BE49-F238E27FC236}">
                <a16:creationId xmlns:a16="http://schemas.microsoft.com/office/drawing/2014/main" id="{AEB92724-D356-B4A1-FCA8-0AAA9FE1C3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E385B0A7-F4C9-CE82-FCA8-32294BDA5CFA}"/>
                  </a:ext>
                </a:extLst>
              </p:cNvPr>
              <p:cNvSpPr/>
              <p:nvPr/>
            </p:nvSpPr>
            <p:spPr>
              <a:xfrm>
                <a:off x="8581292" y="773723"/>
                <a:ext cx="2189285" cy="2180492"/>
              </a:xfrm>
              <a:prstGeom prst="wedgeRoundRectCallout">
                <a:avLst>
                  <a:gd name="adj1" fmla="val -80271"/>
                  <a:gd name="adj2" fmla="val 504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How could we use the rule </a:t>
                </a:r>
                <a:br>
                  <a:rPr lang="en-AU" sz="1800" dirty="0"/>
                </a:br>
                <a14:m>
                  <m:oMath xmlns:m="http://schemas.openxmlformats.org/officeDocument/2006/math">
                    <m:f>
                      <m:fPr>
                        <m:ctrlPr>
                          <a:rPr lang="en-AU" sz="1800" i="1" dirty="0">
                            <a:latin typeface="Cambria Math" panose="02040503050406030204" pitchFamily="18" charset="0"/>
                          </a:rPr>
                        </m:ctrlPr>
                      </m:fPr>
                      <m:num>
                        <m:r>
                          <a:rPr lang="en-AU" sz="1800" i="1" dirty="0">
                            <a:latin typeface="Cambria Math" panose="02040503050406030204" pitchFamily="18" charset="0"/>
                          </a:rPr>
                          <m:t>𝑑𝑦</m:t>
                        </m:r>
                      </m:num>
                      <m:den>
                        <m:r>
                          <a:rPr lang="en-AU" sz="1800" i="1" dirty="0">
                            <a:latin typeface="Cambria Math" panose="02040503050406030204" pitchFamily="18" charset="0"/>
                          </a:rPr>
                          <m:t>𝑑𝑥</m:t>
                        </m:r>
                      </m:den>
                    </m:f>
                    <m:r>
                      <a:rPr lang="en-AU" sz="1800" i="1" dirty="0">
                        <a:latin typeface="Cambria Math" panose="02040503050406030204" pitchFamily="18" charset="0"/>
                      </a:rPr>
                      <m:t>=</m:t>
                    </m:r>
                    <m:sSup>
                      <m:sSupPr>
                        <m:ctrlPr>
                          <a:rPr lang="en-AU" sz="1800" i="1" dirty="0">
                            <a:latin typeface="Cambria Math" panose="02040503050406030204" pitchFamily="18" charset="0"/>
                          </a:rPr>
                        </m:ctrlPr>
                      </m:sSupPr>
                      <m:e>
                        <m:r>
                          <a:rPr lang="en-AU" sz="1800" i="1" dirty="0">
                            <a:latin typeface="Cambria Math" panose="02040503050406030204" pitchFamily="18" charset="0"/>
                          </a:rPr>
                          <m:t>𝑓</m:t>
                        </m:r>
                      </m:e>
                      <m:sup>
                        <m:r>
                          <a:rPr lang="en-AU" sz="1800" i="1" dirty="0">
                            <a:latin typeface="Cambria Math" panose="02040503050406030204" pitchFamily="18" charset="0"/>
                          </a:rPr>
                          <m:t>′</m:t>
                        </m:r>
                      </m:sup>
                    </m:sSup>
                    <m:d>
                      <m:dPr>
                        <m:ctrlPr>
                          <a:rPr lang="en-AU" sz="1800" i="1" dirty="0">
                            <a:latin typeface="Cambria Math" panose="02040503050406030204" pitchFamily="18" charset="0"/>
                          </a:rPr>
                        </m:ctrlPr>
                      </m:dPr>
                      <m:e>
                        <m:r>
                          <a:rPr lang="en-AU" sz="1800" i="1" dirty="0">
                            <a:latin typeface="Cambria Math" panose="02040503050406030204" pitchFamily="18" charset="0"/>
                          </a:rPr>
                          <m:t>𝑥</m:t>
                        </m:r>
                      </m:e>
                    </m:d>
                    <m:sSup>
                      <m:sSupPr>
                        <m:ctrlPr>
                          <a:rPr lang="en-AU" sz="1800" i="1" dirty="0">
                            <a:latin typeface="Cambria Math" panose="02040503050406030204" pitchFamily="18" charset="0"/>
                          </a:rPr>
                        </m:ctrlPr>
                      </m:sSupPr>
                      <m:e>
                        <m:r>
                          <a:rPr lang="en-AU" sz="1800" i="1" dirty="0">
                            <a:latin typeface="Cambria Math" panose="02040503050406030204" pitchFamily="18" charset="0"/>
                          </a:rPr>
                          <m:t>𝑒</m:t>
                        </m:r>
                      </m:e>
                      <m:sup>
                        <m:r>
                          <a:rPr lang="en-AU" sz="1800" i="1" dirty="0">
                            <a:latin typeface="Cambria Math" panose="02040503050406030204" pitchFamily="18" charset="0"/>
                          </a:rPr>
                          <m:t>𝑓</m:t>
                        </m:r>
                        <m:d>
                          <m:dPr>
                            <m:ctrlPr>
                              <a:rPr lang="en-AU" sz="1800" i="1" dirty="0">
                                <a:latin typeface="Cambria Math" panose="02040503050406030204" pitchFamily="18" charset="0"/>
                              </a:rPr>
                            </m:ctrlPr>
                          </m:dPr>
                          <m:e>
                            <m:r>
                              <a:rPr lang="en-AU" sz="1800" i="1" dirty="0">
                                <a:latin typeface="Cambria Math" panose="02040503050406030204" pitchFamily="18" charset="0"/>
                              </a:rPr>
                              <m:t>𝑥</m:t>
                            </m:r>
                          </m:e>
                        </m:d>
                      </m:sup>
                    </m:sSup>
                  </m:oMath>
                </a14:m>
                <a:r>
                  <a:rPr lang="en-AU" sz="1800" dirty="0"/>
                  <a:t> to differentiate this instead?</a:t>
                </a:r>
              </a:p>
            </p:txBody>
          </p:sp>
        </mc:Choice>
        <mc:Fallback xmlns="">
          <p:sp>
            <p:nvSpPr>
              <p:cNvPr id="6" name="Speech Bubble: Rectangle with Corners Rounded 5">
                <a:extLst>
                  <a:ext uri="{FF2B5EF4-FFF2-40B4-BE49-F238E27FC236}">
                    <a16:creationId xmlns:a16="http://schemas.microsoft.com/office/drawing/2014/main" id="{E385B0A7-F4C9-CE82-FCA8-32294BDA5CFA}"/>
                  </a:ext>
                </a:extLst>
              </p:cNvPr>
              <p:cNvSpPr>
                <a:spLocks noRot="1" noChangeAspect="1" noMove="1" noResize="1" noEditPoints="1" noAdjustHandles="1" noChangeArrowheads="1" noChangeShapeType="1" noTextEdit="1"/>
              </p:cNvSpPr>
              <p:nvPr/>
            </p:nvSpPr>
            <p:spPr>
              <a:xfrm>
                <a:off x="8581292" y="773723"/>
                <a:ext cx="2189285" cy="2180492"/>
              </a:xfrm>
              <a:prstGeom prst="wedgeRoundRectCallout">
                <a:avLst>
                  <a:gd name="adj1" fmla="val -80271"/>
                  <a:gd name="adj2" fmla="val 50403"/>
                  <a:gd name="adj3" fmla="val 16667"/>
                </a:avLst>
              </a:prstGeom>
              <a:blipFill>
                <a:blip r:embed="rId6"/>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8720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2951-86F3-A1D2-9C36-A6551E46DB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A27F62-11AA-A14C-E03A-E914F9C2F61A}"/>
              </a:ext>
            </a:extLst>
          </p:cNvPr>
          <p:cNvSpPr>
            <a:spLocks noGrp="1"/>
          </p:cNvSpPr>
          <p:nvPr>
            <p:ph type="title"/>
          </p:nvPr>
        </p:nvSpPr>
        <p:spPr/>
        <p:txBody>
          <a:bodyPr/>
          <a:lstStyle/>
          <a:p>
            <a:r>
              <a:rPr lang="en-AU"/>
              <a:t>Differentiating using rules (2)</a:t>
            </a:r>
            <a:endParaRPr lang="en-AU">
              <a:latin typeface="+mj-lt"/>
            </a:endParaRPr>
          </a:p>
        </p:txBody>
      </p:sp>
      <p:sp>
        <p:nvSpPr>
          <p:cNvPr id="13" name="Text Placeholder 12">
            <a:extLst>
              <a:ext uri="{FF2B5EF4-FFF2-40B4-BE49-F238E27FC236}">
                <a16:creationId xmlns:a16="http://schemas.microsoft.com/office/drawing/2014/main" id="{F0E4CD70-EC34-3A36-4D33-F272B83B2D31}"/>
              </a:ext>
            </a:extLst>
          </p:cNvPr>
          <p:cNvSpPr>
            <a:spLocks noGrp="1"/>
          </p:cNvSpPr>
          <p:nvPr>
            <p:ph type="body" sz="quarter" idx="18"/>
          </p:nvPr>
        </p:nvSpPr>
        <p:spPr>
          <a:xfrm>
            <a:off x="360000" y="982520"/>
            <a:ext cx="11483998" cy="356423"/>
          </a:xfrm>
        </p:spPr>
        <p:txBody>
          <a:bodyPr/>
          <a:lstStyle/>
          <a:p>
            <a:r>
              <a:rPr lang="en-AU"/>
              <a:t>Your turn</a:t>
            </a:r>
            <a:endParaRPr lang="en-AU">
              <a:latin typeface="+mj-lt"/>
            </a:endParaRPr>
          </a:p>
        </p:txBody>
      </p:sp>
      <p:sp>
        <p:nvSpPr>
          <p:cNvPr id="3" name="Slide Number Placeholder 2">
            <a:extLst>
              <a:ext uri="{FF2B5EF4-FFF2-40B4-BE49-F238E27FC236}">
                <a16:creationId xmlns:a16="http://schemas.microsoft.com/office/drawing/2014/main" id="{A0277037-92CE-5FEC-E33B-FEADF3275D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D491BA2E-C76A-D5F8-3CDB-9F3B949472CD}"/>
                  </a:ext>
                </a:extLst>
              </p:cNvPr>
              <p:cNvSpPr>
                <a:spLocks noGrp="1"/>
              </p:cNvSpPr>
              <p:nvPr>
                <p:ph type="body" sz="quarter" idx="17"/>
              </p:nvPr>
            </p:nvSpPr>
            <p:spPr>
              <a:xfrm>
                <a:off x="360000" y="1567086"/>
                <a:ext cx="4048031" cy="1013197"/>
              </a:xfrm>
            </p:spPr>
            <p:txBody>
              <a:bodyPr/>
              <a:lstStyle/>
              <a:p>
                <a:r>
                  <a:rPr lang="en-AU" sz="2400">
                    <a:latin typeface="+mn-lt"/>
                  </a:rPr>
                  <a:t>Find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oMath>
                </a14:m>
                <a:r>
                  <a:rPr lang="en-AU" sz="2400">
                    <a:latin typeface="+mn-lt"/>
                  </a:rPr>
                  <a:t> 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i="1">
                            <a:latin typeface="Cambria Math" panose="02040503050406030204" pitchFamily="18" charset="0"/>
                          </a:rPr>
                        </m:ctrlPr>
                      </m:sSupPr>
                      <m:e>
                        <m:r>
                          <a:rPr lang="en-AU" sz="2400" b="0" i="1" smtClean="0">
                            <a:latin typeface="Cambria Math" panose="02040503050406030204" pitchFamily="18" charset="0"/>
                          </a:rPr>
                          <m:t>4</m:t>
                        </m:r>
                        <m:r>
                          <a:rPr lang="en-AU" sz="2400" i="1">
                            <a:latin typeface="Cambria Math" panose="02040503050406030204" pitchFamily="18" charset="0"/>
                          </a:rPr>
                          <m:t>𝑒</m:t>
                        </m:r>
                      </m:e>
                      <m:sup>
                        <m:r>
                          <a:rPr lang="en-AU" sz="2400" b="0" i="1" smtClean="0">
                            <a:latin typeface="Cambria Math" panose="02040503050406030204" pitchFamily="18" charset="0"/>
                          </a:rPr>
                          <m:t>−2</m:t>
                        </m:r>
                        <m:r>
                          <a:rPr lang="en-AU" sz="2400" i="1">
                            <a:latin typeface="Cambria Math" panose="02040503050406030204" pitchFamily="18" charset="0"/>
                          </a:rPr>
                          <m:t>𝑥</m:t>
                        </m:r>
                        <m:r>
                          <a:rPr lang="en-AU" sz="2400" b="0" i="1" smtClean="0">
                            <a:latin typeface="Cambria Math" panose="02040503050406030204" pitchFamily="18" charset="0"/>
                          </a:rPr>
                          <m:t>−1</m:t>
                        </m:r>
                      </m:sup>
                    </m:sSup>
                  </m:oMath>
                </a14:m>
                <a:endParaRPr lang="en-AU" sz="2400" b="0">
                  <a:latin typeface="+mn-lt"/>
                </a:endParaRPr>
              </a:p>
              <a:p>
                <a:endParaRPr lang="en-AU">
                  <a:latin typeface="+mn-lt"/>
                </a:endParaRPr>
              </a:p>
            </p:txBody>
          </p:sp>
        </mc:Choice>
        <mc:Fallback xmlns="">
          <p:sp>
            <p:nvSpPr>
              <p:cNvPr id="8" name="Text Placeholder 11">
                <a:extLst>
                  <a:ext uri="{FF2B5EF4-FFF2-40B4-BE49-F238E27FC236}">
                    <a16:creationId xmlns:a16="http://schemas.microsoft.com/office/drawing/2014/main" id="{D491BA2E-C76A-D5F8-3CDB-9F3B949472CD}"/>
                  </a:ext>
                </a:extLst>
              </p:cNvPr>
              <p:cNvSpPr>
                <a:spLocks noGrp="1" noRot="1" noChangeAspect="1" noMove="1" noResize="1" noEditPoints="1" noAdjustHandles="1" noChangeArrowheads="1" noChangeShapeType="1" noTextEdit="1"/>
              </p:cNvSpPr>
              <p:nvPr>
                <p:ph type="body" sz="quarter" idx="17"/>
              </p:nvPr>
            </p:nvSpPr>
            <p:spPr>
              <a:xfrm>
                <a:off x="360000" y="1567086"/>
                <a:ext cx="4048031" cy="1013197"/>
              </a:xfrm>
              <a:blipFill>
                <a:blip r:embed="rId3"/>
                <a:stretch>
                  <a:fillRect l="-451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E14B7317-D6E1-FDB3-3507-4D393F15FB35}"/>
                  </a:ext>
                </a:extLst>
              </p:cNvPr>
              <p:cNvSpPr txBox="1">
                <a:spLocks/>
              </p:cNvSpPr>
              <p:nvPr/>
            </p:nvSpPr>
            <p:spPr>
              <a:xfrm>
                <a:off x="4408031" y="2604890"/>
                <a:ext cx="4944515" cy="286546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𝑑</m:t>
                          </m:r>
                        </m:num>
                        <m:den>
                          <m:r>
                            <a:rPr lang="en-AU" sz="2400" b="0" i="1" smtClean="0">
                              <a:latin typeface="Cambria Math" panose="02040503050406030204" pitchFamily="18" charset="0"/>
                            </a:rPr>
                            <m:t>𝑑𝑥</m:t>
                          </m:r>
                        </m:den>
                      </m:f>
                      <m:sSup>
                        <m:sSupPr>
                          <m:ctrlPr>
                            <a:rPr lang="en-AU" sz="2400" i="1">
                              <a:latin typeface="Cambria Math" panose="02040503050406030204" pitchFamily="18" charset="0"/>
                            </a:rPr>
                          </m:ctrlPr>
                        </m:sSupPr>
                        <m:e>
                          <m:r>
                            <a:rPr lang="en-AU" sz="2400" b="0" i="1" smtClean="0">
                              <a:latin typeface="Cambria Math" panose="02040503050406030204" pitchFamily="18" charset="0"/>
                            </a:rPr>
                            <m:t>4</m:t>
                          </m:r>
                          <m:r>
                            <a:rPr lang="en-AU" sz="2400" b="0" i="1">
                              <a:latin typeface="Cambria Math" panose="02040503050406030204" pitchFamily="18" charset="0"/>
                            </a:rPr>
                            <m:t>𝑒</m:t>
                          </m:r>
                        </m:e>
                        <m:sup>
                          <m:r>
                            <a:rPr lang="en-AU" sz="2400" b="0" i="1" smtClean="0">
                              <a:latin typeface="Cambria Math" panose="02040503050406030204" pitchFamily="18" charset="0"/>
                            </a:rPr>
                            <m:t>−2</m:t>
                          </m:r>
                          <m:r>
                            <a:rPr lang="en-AU" sz="2400" b="0" i="1">
                              <a:latin typeface="Cambria Math" panose="02040503050406030204" pitchFamily="18" charset="0"/>
                            </a:rPr>
                            <m:t>𝑥</m:t>
                          </m:r>
                          <m:r>
                            <a:rPr lang="en-AU" sz="2400" b="0" i="1" smtClean="0">
                              <a:latin typeface="Cambria Math" panose="02040503050406030204" pitchFamily="18" charset="0"/>
                            </a:rPr>
                            <m:t>−1</m:t>
                          </m:r>
                        </m:sup>
                      </m:sSup>
                      <m:r>
                        <m:rPr>
                          <m:aln/>
                        </m:rPr>
                        <a:rPr lang="en-AU" sz="2400" b="0" i="1">
                          <a:latin typeface="Cambria Math" panose="02040503050406030204" pitchFamily="18" charset="0"/>
                        </a:rPr>
                        <m:t>=</m:t>
                      </m:r>
                      <m:r>
                        <a:rPr lang="en-AU" sz="2400" b="0" i="1" smtClean="0">
                          <a:latin typeface="Cambria Math" panose="02040503050406030204" pitchFamily="18" charset="0"/>
                        </a:rPr>
                        <m:t>4</m:t>
                      </m:r>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𝑑</m:t>
                          </m:r>
                        </m:num>
                        <m:den>
                          <m:r>
                            <a:rPr lang="en-AU" sz="2400" b="0" i="1" smtClean="0">
                              <a:latin typeface="Cambria Math" panose="02040503050406030204" pitchFamily="18" charset="0"/>
                              <a:ea typeface="Cambria Math" panose="02040503050406030204" pitchFamily="18" charset="0"/>
                            </a:rPr>
                            <m:t>𝑑𝑥</m:t>
                          </m:r>
                        </m:den>
                      </m:f>
                      <m:sSup>
                        <m:sSupPr>
                          <m:ctrlPr>
                            <a:rPr lang="en-AU" sz="2400" i="1">
                              <a:latin typeface="Cambria Math" panose="02040503050406030204" pitchFamily="18" charset="0"/>
                            </a:rPr>
                          </m:ctrlPr>
                        </m:sSupPr>
                        <m:e>
                          <m:r>
                            <a:rPr lang="en-AU" sz="2400" b="0" i="1">
                              <a:latin typeface="Cambria Math" panose="02040503050406030204" pitchFamily="18" charset="0"/>
                            </a:rPr>
                            <m:t>𝑒</m:t>
                          </m:r>
                        </m:e>
                        <m:sup>
                          <m:r>
                            <a:rPr lang="en-AU" sz="2400" b="0" i="1" smtClean="0">
                              <a:latin typeface="Cambria Math" panose="02040503050406030204" pitchFamily="18" charset="0"/>
                            </a:rPr>
                            <m:t>−2</m:t>
                          </m:r>
                          <m:r>
                            <a:rPr lang="en-AU" sz="2400" b="0" i="1">
                              <a:latin typeface="Cambria Math" panose="02040503050406030204" pitchFamily="18" charset="0"/>
                            </a:rPr>
                            <m:t>𝑥</m:t>
                          </m:r>
                          <m:r>
                            <a:rPr lang="en-AU" sz="2400" b="0" i="1" smtClean="0">
                              <a:latin typeface="Cambria Math" panose="02040503050406030204" pitchFamily="18" charset="0"/>
                            </a:rPr>
                            <m:t>−1</m:t>
                          </m:r>
                        </m:sup>
                      </m:sSup>
                    </m:oMath>
                    <m:oMath xmlns:m="http://schemas.openxmlformats.org/officeDocument/2006/math">
                      <m:r>
                        <m:rPr>
                          <m:aln/>
                        </m:rPr>
                        <a:rPr lang="en-AU" sz="2400" b="0" i="1" smtClean="0">
                          <a:latin typeface="Cambria Math" panose="02040503050406030204" pitchFamily="18" charset="0"/>
                        </a:rPr>
                        <m:t>=</m:t>
                      </m:r>
                      <m:r>
                        <a:rPr lang="en-AU" sz="2400" b="0" i="1" smtClean="0">
                          <a:latin typeface="Cambria Math" panose="02040503050406030204" pitchFamily="18" charset="0"/>
                        </a:rPr>
                        <m:t>4</m:t>
                      </m:r>
                      <m:r>
                        <a:rPr lang="en-AU" sz="2400" b="0" i="1" smtClean="0">
                          <a:latin typeface="Cambria Math" panose="02040503050406030204" pitchFamily="18" charset="0"/>
                          <a:ea typeface="Cambria Math" panose="02040503050406030204" pitchFamily="18" charset="0"/>
                        </a:rPr>
                        <m:t>×−2</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𝑒</m:t>
                          </m:r>
                        </m:e>
                        <m:sup>
                          <m:r>
                            <a:rPr lang="en-AU" sz="2400" b="0" i="1"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𝑥</m:t>
                          </m:r>
                          <m:r>
                            <a:rPr lang="en-AU" sz="2400" b="0" i="1" smtClean="0">
                              <a:latin typeface="Cambria Math" panose="02040503050406030204" pitchFamily="18" charset="0"/>
                              <a:ea typeface="Cambria Math" panose="02040503050406030204" pitchFamily="18" charset="0"/>
                            </a:rPr>
                            <m:t>−1</m:t>
                          </m:r>
                        </m:sup>
                      </m:sSup>
                    </m:oMath>
                    <m:oMath xmlns:m="http://schemas.openxmlformats.org/officeDocument/2006/math">
                      <m:r>
                        <m:rPr>
                          <m:aln/>
                        </m:rP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−8</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𝑒</m:t>
                          </m:r>
                        </m:e>
                        <m:sup>
                          <m:r>
                            <a:rPr lang="en-AU" sz="2400" b="0" i="1"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𝑥</m:t>
                          </m:r>
                          <m:r>
                            <a:rPr lang="en-AU" sz="2400" b="0" i="1" smtClean="0">
                              <a:latin typeface="Cambria Math" panose="02040503050406030204" pitchFamily="18" charset="0"/>
                              <a:ea typeface="Cambria Math" panose="02040503050406030204" pitchFamily="18" charset="0"/>
                            </a:rPr>
                            <m:t>−1</m:t>
                          </m:r>
                        </m:sup>
                      </m:sSup>
                    </m:oMath>
                  </m:oMathPara>
                </a14:m>
                <a:endParaRPr lang="en-AU" sz="1800" dirty="0">
                  <a:latin typeface="+mn-lt"/>
                </a:endParaRPr>
              </a:p>
            </p:txBody>
          </p:sp>
        </mc:Choice>
        <mc:Fallback xmlns="">
          <p:sp>
            <p:nvSpPr>
              <p:cNvPr id="9" name="Text Placeholder 11">
                <a:extLst>
                  <a:ext uri="{FF2B5EF4-FFF2-40B4-BE49-F238E27FC236}">
                    <a16:creationId xmlns:a16="http://schemas.microsoft.com/office/drawing/2014/main" id="{E14B7317-D6E1-FDB3-3507-4D393F15FB35}"/>
                  </a:ext>
                </a:extLst>
              </p:cNvPr>
              <p:cNvSpPr txBox="1">
                <a:spLocks noRot="1" noChangeAspect="1" noMove="1" noResize="1" noEditPoints="1" noAdjustHandles="1" noChangeArrowheads="1" noChangeShapeType="1" noTextEdit="1"/>
              </p:cNvSpPr>
              <p:nvPr/>
            </p:nvSpPr>
            <p:spPr>
              <a:xfrm>
                <a:off x="4408031" y="2604890"/>
                <a:ext cx="4944515" cy="2865468"/>
              </a:xfrm>
              <a:prstGeom prst="rect">
                <a:avLst/>
              </a:prstGeo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0751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76DCA-938A-7A6B-C268-14049D01BDAC}"/>
              </a:ext>
            </a:extLst>
          </p:cNvPr>
          <p:cNvSpPr>
            <a:spLocks noGrp="1"/>
          </p:cNvSpPr>
          <p:nvPr>
            <p:ph type="title"/>
          </p:nvPr>
        </p:nvSpPr>
        <p:spPr/>
        <p:txBody>
          <a:bodyPr/>
          <a:lstStyle/>
          <a:p>
            <a:r>
              <a:rPr lang="en-AU" dirty="0"/>
              <a:t>Differentiating using rules (3)</a:t>
            </a:r>
          </a:p>
        </p:txBody>
      </p:sp>
      <p:sp>
        <p:nvSpPr>
          <p:cNvPr id="4" name="Text Placeholder 3">
            <a:extLst>
              <a:ext uri="{FF2B5EF4-FFF2-40B4-BE49-F238E27FC236}">
                <a16:creationId xmlns:a16="http://schemas.microsoft.com/office/drawing/2014/main" id="{42C46FF3-75A4-4BD1-F6C1-3239686AD871}"/>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6AEB2126-B421-F2AB-43B3-947A749EA78F}"/>
                  </a:ext>
                </a:extLst>
              </p:cNvPr>
              <p:cNvSpPr>
                <a:spLocks noGrp="1"/>
              </p:cNvSpPr>
              <p:nvPr>
                <p:ph type="body" sz="quarter" idx="17"/>
              </p:nvPr>
            </p:nvSpPr>
            <p:spPr>
              <a:xfrm>
                <a:off x="360363" y="1566863"/>
                <a:ext cx="11483975" cy="4808537"/>
              </a:xfrm>
            </p:spPr>
            <p:txBody>
              <a:bodyPr/>
              <a:lstStyle/>
              <a:p>
                <a:r>
                  <a:rPr lang="en-AU" sz="2400" dirty="0"/>
                  <a:t>Differentiate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𝑒</m:t>
                        </m:r>
                      </m:e>
                      <m:sup>
                        <m:r>
                          <a:rPr lang="en-AU" sz="2400" b="0" i="1" smtClean="0">
                            <a:latin typeface="Cambria Math" panose="02040503050406030204" pitchFamily="18" charset="0"/>
                          </a:rPr>
                          <m:t>4−3</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2</m:t>
                            </m:r>
                          </m:sup>
                        </m:sSup>
                      </m:sup>
                    </m:sSup>
                  </m:oMath>
                </a14:m>
                <a:endParaRPr lang="en-AU" sz="2400" dirty="0"/>
              </a:p>
            </p:txBody>
          </p:sp>
        </mc:Choice>
        <mc:Fallback xmlns="">
          <p:sp>
            <p:nvSpPr>
              <p:cNvPr id="6" name="Text Placeholder 5">
                <a:extLst>
                  <a:ext uri="{FF2B5EF4-FFF2-40B4-BE49-F238E27FC236}">
                    <a16:creationId xmlns:a16="http://schemas.microsoft.com/office/drawing/2014/main" id="{6AEB2126-B421-F2AB-43B3-947A749EA78F}"/>
                  </a:ext>
                </a:extLst>
              </p:cNvPr>
              <p:cNvSpPr>
                <a:spLocks noGrp="1" noRot="1" noChangeAspect="1" noMove="1" noResize="1" noEditPoints="1" noAdjustHandles="1" noChangeArrowheads="1" noChangeShapeType="1" noTextEdit="1"/>
              </p:cNvSpPr>
              <p:nvPr>
                <p:ph type="body" sz="quarter" idx="17"/>
              </p:nvPr>
            </p:nvSpPr>
            <p:spPr>
              <a:xfrm>
                <a:off x="360363" y="1566863"/>
                <a:ext cx="11483975" cy="4808537"/>
              </a:xfrm>
              <a:blipFill>
                <a:blip r:embed="rId2"/>
                <a:stretch>
                  <a:fillRect l="-159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5">
                <a:extLst>
                  <a:ext uri="{FF2B5EF4-FFF2-40B4-BE49-F238E27FC236}">
                    <a16:creationId xmlns:a16="http://schemas.microsoft.com/office/drawing/2014/main" id="{B01F6C55-2110-14AF-234A-B87305E047DB}"/>
                  </a:ext>
                </a:extLst>
              </p:cNvPr>
              <p:cNvSpPr txBox="1">
                <a:spLocks/>
              </p:cNvSpPr>
              <p:nvPr/>
            </p:nvSpPr>
            <p:spPr>
              <a:xfrm>
                <a:off x="359999" y="2602412"/>
                <a:ext cx="7249903" cy="228796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𝑓</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m:rPr>
                          <m:aln/>
                        </m:rPr>
                        <a:rPr lang="en-AU" sz="2400" b="0" i="1" smtClean="0">
                          <a:latin typeface="Cambria Math" panose="02040503050406030204" pitchFamily="18" charset="0"/>
                        </a:rPr>
                        <m:t>=</m:t>
                      </m:r>
                      <m:r>
                        <a:rPr lang="en-AU" sz="2400" b="0" i="1" smtClean="0">
                          <a:latin typeface="Cambria Math" panose="02040503050406030204" pitchFamily="18" charset="0"/>
                        </a:rPr>
                        <m:t>4−3</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2</m:t>
                          </m:r>
                        </m:sup>
                      </m:sSup>
                      <m:r>
                        <a:rPr lang="en-AU" sz="2400" b="0" i="1" smtClean="0">
                          <a:latin typeface="Cambria Math" panose="02040503050406030204" pitchFamily="18" charset="0"/>
                        </a:rPr>
                        <m:t>,  </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𝑓</m:t>
                          </m:r>
                        </m:e>
                        <m:sup>
                          <m:r>
                            <a:rPr lang="en-AU" sz="2400" b="0" i="1" smtClean="0">
                              <a:latin typeface="Cambria Math" panose="02040503050406030204" pitchFamily="18" charset="0"/>
                            </a:rPr>
                            <m:t>′</m:t>
                          </m:r>
                        </m:sup>
                      </m:sSup>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=−6</m:t>
                      </m:r>
                      <m:r>
                        <a:rPr lang="en-AU" sz="2400" b="0" i="1" smtClean="0">
                          <a:latin typeface="Cambria Math" panose="02040503050406030204" pitchFamily="18" charset="0"/>
                        </a:rPr>
                        <m:t>𝑥</m:t>
                      </m:r>
                    </m:oMath>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𝑓</m:t>
                          </m:r>
                        </m:e>
                        <m:sup>
                          <m:r>
                            <a:rPr lang="en-AU" sz="2400" b="0" i="1" smtClean="0">
                              <a:latin typeface="Cambria Math" panose="02040503050406030204" pitchFamily="18" charset="0"/>
                            </a:rPr>
                            <m:t>′</m:t>
                          </m:r>
                        </m:sup>
                      </m:sSup>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𝑒</m:t>
                          </m:r>
                        </m:e>
                        <m:sup>
                          <m:r>
                            <a:rPr lang="en-AU" sz="2400" b="0" i="1" smtClean="0">
                              <a:latin typeface="Cambria Math" panose="02040503050406030204" pitchFamily="18" charset="0"/>
                            </a:rPr>
                            <m:t>𝑓</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sup>
                      </m:sSup>
                    </m:oMath>
                    <m:oMath xmlns:m="http://schemas.openxmlformats.org/officeDocument/2006/math">
                      <m:r>
                        <m:rPr>
                          <m:aln/>
                        </m:rPr>
                        <a:rPr lang="en-AU" sz="2400" b="0" i="1" smtClean="0">
                          <a:latin typeface="Cambria Math" panose="02040503050406030204" pitchFamily="18" charset="0"/>
                        </a:rPr>
                        <m:t>=</m:t>
                      </m:r>
                      <m:r>
                        <a:rPr lang="en-AU" sz="2400" b="0" i="1" smtClean="0">
                          <a:latin typeface="Cambria Math" panose="02040503050406030204" pitchFamily="18" charset="0"/>
                        </a:rPr>
                        <m:t>−6</m:t>
                      </m:r>
                      <m:r>
                        <a:rPr lang="en-AU" sz="2400" b="0" i="1" smtClean="0">
                          <a:latin typeface="Cambria Math" panose="02040503050406030204" pitchFamily="18" charset="0"/>
                        </a:rPr>
                        <m:t>𝑥</m:t>
                      </m:r>
                      <m:r>
                        <a:rPr lang="en-AU" sz="2400" b="0" i="1" smtClean="0">
                          <a:latin typeface="Cambria Math" panose="02040503050406030204" pitchFamily="18" charset="0"/>
                        </a:rPr>
                        <m:t> </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𝑒</m:t>
                          </m:r>
                        </m:e>
                        <m:sup>
                          <m:r>
                            <a:rPr lang="en-AU" sz="2400" b="0" i="1" smtClean="0">
                              <a:latin typeface="Cambria Math" panose="02040503050406030204" pitchFamily="18" charset="0"/>
                            </a:rPr>
                            <m:t>4</m:t>
                          </m:r>
                          <m:r>
                            <a:rPr lang="en-AU" sz="2400" i="1">
                              <a:latin typeface="Cambria Math" panose="02040503050406030204" pitchFamily="18" charset="0"/>
                            </a:rPr>
                            <m:t>−3</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sup>
                      </m:sSup>
                    </m:oMath>
                  </m:oMathPara>
                </a14:m>
                <a:endParaRPr lang="en-AU" sz="2400" dirty="0"/>
              </a:p>
            </p:txBody>
          </p:sp>
        </mc:Choice>
        <mc:Fallback xmlns="">
          <p:sp>
            <p:nvSpPr>
              <p:cNvPr id="8" name="Text Placeholder 5">
                <a:extLst>
                  <a:ext uri="{FF2B5EF4-FFF2-40B4-BE49-F238E27FC236}">
                    <a16:creationId xmlns:a16="http://schemas.microsoft.com/office/drawing/2014/main" id="{B01F6C55-2110-14AF-234A-B87305E047DB}"/>
                  </a:ext>
                </a:extLst>
              </p:cNvPr>
              <p:cNvSpPr txBox="1">
                <a:spLocks noRot="1" noChangeAspect="1" noMove="1" noResize="1" noEditPoints="1" noAdjustHandles="1" noChangeArrowheads="1" noChangeShapeType="1" noTextEdit="1"/>
              </p:cNvSpPr>
              <p:nvPr/>
            </p:nvSpPr>
            <p:spPr>
              <a:xfrm>
                <a:off x="359999" y="2602412"/>
                <a:ext cx="7249903" cy="2287968"/>
              </a:xfrm>
              <a:prstGeom prst="rect">
                <a:avLst/>
              </a:prstGeom>
              <a:blipFill>
                <a:blip r:embed="rId3"/>
                <a:stretch>
                  <a:fillRect l="-8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C9CA9A6-5C5C-31B0-D3BC-6D5661DE7D9B}"/>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81803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149D5-ABAB-E585-8C56-9B74594E3C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0126FA-7FDF-E220-7A7B-4D3915D27F38}"/>
              </a:ext>
            </a:extLst>
          </p:cNvPr>
          <p:cNvSpPr>
            <a:spLocks noGrp="1"/>
          </p:cNvSpPr>
          <p:nvPr>
            <p:ph type="title"/>
          </p:nvPr>
        </p:nvSpPr>
        <p:spPr/>
        <p:txBody>
          <a:bodyPr/>
          <a:lstStyle/>
          <a:p>
            <a:r>
              <a:rPr lang="en-AU" dirty="0"/>
              <a:t>Differentiating using rules (4)</a:t>
            </a:r>
          </a:p>
        </p:txBody>
      </p:sp>
      <p:sp>
        <p:nvSpPr>
          <p:cNvPr id="4" name="Text Placeholder 3">
            <a:extLst>
              <a:ext uri="{FF2B5EF4-FFF2-40B4-BE49-F238E27FC236}">
                <a16:creationId xmlns:a16="http://schemas.microsoft.com/office/drawing/2014/main" id="{B4DE2C2D-E80E-F9D8-A25C-776621558DB1}"/>
              </a:ext>
            </a:extLst>
          </p:cNvPr>
          <p:cNvSpPr>
            <a:spLocks noGrp="1"/>
          </p:cNvSpPr>
          <p:nvPr>
            <p:ph type="body" sz="quarter" idx="18"/>
          </p:nvPr>
        </p:nvSpPr>
        <p:spPr/>
        <p:txBody>
          <a:bodyPr/>
          <a:lstStyle/>
          <a:p>
            <a:r>
              <a:rPr lang="en-AU" dirty="0"/>
              <a:t>Your turn 2</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C1EF67B7-7D61-74E4-639B-68E70017478E}"/>
                  </a:ext>
                </a:extLst>
              </p:cNvPr>
              <p:cNvSpPr>
                <a:spLocks noGrp="1"/>
              </p:cNvSpPr>
              <p:nvPr>
                <p:ph type="body" sz="quarter" idx="17"/>
              </p:nvPr>
            </p:nvSpPr>
            <p:spPr>
              <a:xfrm>
                <a:off x="360363" y="1566863"/>
                <a:ext cx="11483975" cy="4808537"/>
              </a:xfrm>
            </p:spPr>
            <p:txBody>
              <a:bodyPr/>
              <a:lstStyle/>
              <a:p>
                <a:r>
                  <a:rPr lang="en-AU" sz="2400" b="0" dirty="0"/>
                  <a:t>Differentiate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𝑒</m:t>
                        </m:r>
                      </m:e>
                      <m:sup>
                        <m:r>
                          <a:rPr lang="en-AU" sz="2400" b="0" i="1" smtClean="0">
                            <a:latin typeface="Cambria Math" panose="02040503050406030204" pitchFamily="18" charset="0"/>
                          </a:rPr>
                          <m:t>5</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2</m:t>
                            </m:r>
                          </m:sup>
                        </m:sSup>
                        <m:r>
                          <a:rPr lang="en-AU" sz="2400" b="0" i="1" smtClean="0">
                            <a:latin typeface="Cambria Math" panose="02040503050406030204" pitchFamily="18" charset="0"/>
                          </a:rPr>
                          <m:t>+1</m:t>
                        </m:r>
                      </m:sup>
                    </m:sSup>
                  </m:oMath>
                </a14:m>
                <a:endParaRPr lang="en-AU" sz="2400" dirty="0"/>
              </a:p>
            </p:txBody>
          </p:sp>
        </mc:Choice>
        <mc:Fallback xmlns="">
          <p:sp>
            <p:nvSpPr>
              <p:cNvPr id="6" name="Text Placeholder 5">
                <a:extLst>
                  <a:ext uri="{FF2B5EF4-FFF2-40B4-BE49-F238E27FC236}">
                    <a16:creationId xmlns:a16="http://schemas.microsoft.com/office/drawing/2014/main" id="{C1EF67B7-7D61-74E4-639B-68E70017478E}"/>
                  </a:ext>
                </a:extLst>
              </p:cNvPr>
              <p:cNvSpPr>
                <a:spLocks noGrp="1" noRot="1" noChangeAspect="1" noMove="1" noResize="1" noEditPoints="1" noAdjustHandles="1" noChangeArrowheads="1" noChangeShapeType="1" noTextEdit="1"/>
              </p:cNvSpPr>
              <p:nvPr>
                <p:ph type="body" sz="quarter" idx="17"/>
              </p:nvPr>
            </p:nvSpPr>
            <p:spPr>
              <a:xfrm>
                <a:off x="360363" y="1566863"/>
                <a:ext cx="11483975" cy="4808537"/>
              </a:xfrm>
              <a:blipFill>
                <a:blip r:embed="rId2"/>
                <a:stretch>
                  <a:fillRect l="-159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5">
                <a:extLst>
                  <a:ext uri="{FF2B5EF4-FFF2-40B4-BE49-F238E27FC236}">
                    <a16:creationId xmlns:a16="http://schemas.microsoft.com/office/drawing/2014/main" id="{87CEB067-A564-4A84-F048-BAE01FD8878E}"/>
                  </a:ext>
                </a:extLst>
              </p:cNvPr>
              <p:cNvSpPr txBox="1">
                <a:spLocks/>
              </p:cNvSpPr>
              <p:nvPr/>
            </p:nvSpPr>
            <p:spPr>
              <a:xfrm>
                <a:off x="359999" y="2593620"/>
                <a:ext cx="7249903" cy="228796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𝑓</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m:rPr>
                          <m:aln/>
                        </m:rPr>
                        <a:rPr lang="en-AU" sz="2400" b="0" i="1" smtClean="0">
                          <a:latin typeface="Cambria Math" panose="02040503050406030204" pitchFamily="18" charset="0"/>
                        </a:rPr>
                        <m:t>=</m:t>
                      </m:r>
                      <m:r>
                        <a:rPr lang="en-AU" sz="2400" b="0" i="1" smtClean="0">
                          <a:latin typeface="Cambria Math" panose="02040503050406030204" pitchFamily="18" charset="0"/>
                        </a:rPr>
                        <m:t>5</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2</m:t>
                          </m:r>
                        </m:sup>
                      </m:sSup>
                      <m:r>
                        <a:rPr lang="en-AU" sz="2400" b="0" i="1" smtClean="0">
                          <a:latin typeface="Cambria Math" panose="02040503050406030204" pitchFamily="18" charset="0"/>
                        </a:rPr>
                        <m:t>+1,  </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𝑓</m:t>
                          </m:r>
                        </m:e>
                        <m:sup>
                          <m:r>
                            <a:rPr lang="en-AU" sz="2400" b="0" i="1" smtClean="0">
                              <a:latin typeface="Cambria Math" panose="02040503050406030204" pitchFamily="18" charset="0"/>
                            </a:rPr>
                            <m:t>′</m:t>
                          </m:r>
                        </m:sup>
                      </m:sSup>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=10</m:t>
                      </m:r>
                      <m:r>
                        <a:rPr lang="en-AU" sz="2400" b="0" i="1" smtClean="0">
                          <a:latin typeface="Cambria Math" panose="02040503050406030204" pitchFamily="18" charset="0"/>
                        </a:rPr>
                        <m:t>𝑥</m:t>
                      </m:r>
                    </m:oMath>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𝑓</m:t>
                          </m:r>
                        </m:e>
                        <m:sup>
                          <m:r>
                            <a:rPr lang="en-AU" sz="2400" b="0" i="1" smtClean="0">
                              <a:latin typeface="Cambria Math" panose="02040503050406030204" pitchFamily="18" charset="0"/>
                            </a:rPr>
                            <m:t>′</m:t>
                          </m:r>
                        </m:sup>
                      </m:sSup>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𝑒</m:t>
                          </m:r>
                        </m:e>
                        <m:sup>
                          <m:r>
                            <a:rPr lang="en-AU" sz="2400" b="0" i="1" smtClean="0">
                              <a:latin typeface="Cambria Math" panose="02040503050406030204" pitchFamily="18" charset="0"/>
                            </a:rPr>
                            <m:t>𝑓</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sup>
                      </m:sSup>
                    </m:oMath>
                    <m:oMath xmlns:m="http://schemas.openxmlformats.org/officeDocument/2006/math">
                      <m:r>
                        <m:rPr>
                          <m:aln/>
                        </m:rPr>
                        <a:rPr lang="en-AU" sz="2400" b="0" i="1" smtClean="0">
                          <a:latin typeface="Cambria Math" panose="02040503050406030204" pitchFamily="18" charset="0"/>
                        </a:rPr>
                        <m:t>=</m:t>
                      </m:r>
                      <m:r>
                        <a:rPr lang="en-AU" sz="2400" b="0" i="1" smtClean="0">
                          <a:latin typeface="Cambria Math" panose="02040503050406030204" pitchFamily="18" charset="0"/>
                        </a:rPr>
                        <m:t>10</m:t>
                      </m:r>
                      <m:r>
                        <a:rPr lang="en-AU" sz="2400" b="0" i="1" smtClean="0">
                          <a:latin typeface="Cambria Math" panose="02040503050406030204" pitchFamily="18" charset="0"/>
                        </a:rPr>
                        <m:t>𝑥</m:t>
                      </m:r>
                      <m:r>
                        <a:rPr lang="en-AU" sz="2400" b="0" i="1" smtClean="0">
                          <a:latin typeface="Cambria Math" panose="02040503050406030204" pitchFamily="18" charset="0"/>
                        </a:rPr>
                        <m:t> </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𝑒</m:t>
                          </m:r>
                        </m:e>
                        <m:sup>
                          <m:r>
                            <a:rPr lang="en-AU" sz="2400" b="0" i="1" smtClean="0">
                              <a:latin typeface="Cambria Math" panose="02040503050406030204" pitchFamily="18" charset="0"/>
                            </a:rPr>
                            <m:t>5</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r>
                            <a:rPr lang="en-AU" sz="2400" b="0" i="1" smtClean="0">
                              <a:latin typeface="Cambria Math" panose="02040503050406030204" pitchFamily="18" charset="0"/>
                            </a:rPr>
                            <m:t>+1</m:t>
                          </m:r>
                        </m:sup>
                      </m:sSup>
                    </m:oMath>
                  </m:oMathPara>
                </a14:m>
                <a:endParaRPr lang="en-AU" sz="2400" dirty="0"/>
              </a:p>
            </p:txBody>
          </p:sp>
        </mc:Choice>
        <mc:Fallback xmlns="">
          <p:sp>
            <p:nvSpPr>
              <p:cNvPr id="8" name="Text Placeholder 5">
                <a:extLst>
                  <a:ext uri="{FF2B5EF4-FFF2-40B4-BE49-F238E27FC236}">
                    <a16:creationId xmlns:a16="http://schemas.microsoft.com/office/drawing/2014/main" id="{87CEB067-A564-4A84-F048-BAE01FD8878E}"/>
                  </a:ext>
                </a:extLst>
              </p:cNvPr>
              <p:cNvSpPr txBox="1">
                <a:spLocks noRot="1" noChangeAspect="1" noMove="1" noResize="1" noEditPoints="1" noAdjustHandles="1" noChangeArrowheads="1" noChangeShapeType="1" noTextEdit="1"/>
              </p:cNvSpPr>
              <p:nvPr/>
            </p:nvSpPr>
            <p:spPr>
              <a:xfrm>
                <a:off x="359999" y="2593620"/>
                <a:ext cx="7249903" cy="2287968"/>
              </a:xfrm>
              <a:prstGeom prst="rect">
                <a:avLst/>
              </a:prstGeom>
              <a:blipFill>
                <a:blip r:embed="rId3"/>
                <a:stretch>
                  <a:fillRect l="-8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ABC580F-0481-9C1F-7A38-53C77A3258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4884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a:t>
            </a:r>
            <a:r>
              <a:rPr lang="en-AU" dirty="0">
                <a:latin typeface="+mj-lt"/>
              </a:rPr>
              <a:t>intention</a:t>
            </a:r>
            <a:r>
              <a:rPr lang="en-AU">
                <a:latin typeface="+mj-lt"/>
              </a:rPr>
              <a:t>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9067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apply differentiation rules to functions involving exponentials with base </a:t>
                </a:r>
                <a14:m>
                  <m:oMath xmlns:m="http://schemas.openxmlformats.org/officeDocument/2006/math">
                    <m:r>
                      <a:rPr lang="en-AU" sz="2000" b="0" i="1" smtClean="0">
                        <a:latin typeface="Cambria Math" panose="02040503050406030204" pitchFamily="18" charset="0"/>
                        <a:cs typeface="Arial" panose="020B0604020202020204" pitchFamily="34" charset="0"/>
                      </a:rPr>
                      <m:t>𝑒</m:t>
                    </m:r>
                  </m:oMath>
                </a14:m>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I can </a:t>
                </a:r>
                <a:r>
                  <a:rPr lang="en-AU" sz="2000" dirty="0"/>
                  <a:t>explain how to use the chain rule to prove the derivative of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𝑒</m:t>
                        </m:r>
                      </m:e>
                      <m:sup>
                        <m:r>
                          <a:rPr lang="en-AU" sz="2000" i="1">
                            <a:latin typeface="Cambria Math" panose="02040503050406030204" pitchFamily="18" charset="0"/>
                          </a:rPr>
                          <m:t>𝑎𝑥</m:t>
                        </m:r>
                        <m:r>
                          <a:rPr lang="en-AU" sz="2000" i="1">
                            <a:latin typeface="Cambria Math" panose="02040503050406030204" pitchFamily="18" charset="0"/>
                          </a:rPr>
                          <m:t>+</m:t>
                        </m:r>
                        <m:r>
                          <a:rPr lang="en-AU" sz="2000" i="1">
                            <a:latin typeface="Cambria Math" panose="02040503050406030204" pitchFamily="18" charset="0"/>
                          </a:rPr>
                          <m:t>𝑏</m:t>
                        </m:r>
                      </m:sup>
                    </m:sSup>
                  </m:oMath>
                </a14:m>
                <a:endParaRPr lang="en-AU" sz="2000" dirty="0"/>
              </a:p>
              <a:p>
                <a:pPr marL="342900" lvl="0" indent="-342900">
                  <a:lnSpc>
                    <a:spcPct val="150000"/>
                  </a:lnSpc>
                  <a:spcBef>
                    <a:spcPts val="600"/>
                  </a:spcBef>
                  <a:spcAft>
                    <a:spcPts val="600"/>
                  </a:spcAft>
                  <a:buFont typeface="Arial" panose="020B0604020202020204" pitchFamily="34" charset="0"/>
                  <a:buChar char="•"/>
                </a:pPr>
                <a:r>
                  <a:rPr lang="en-AU" sz="2000" dirty="0">
                    <a:effectLst/>
                    <a:latin typeface="Arial" panose="020B0604020202020204" pitchFamily="34" charset="0"/>
                    <a:ea typeface="Public Sans Light" pitchFamily="2" charset="0"/>
                  </a:rPr>
                  <a:t>I can apply the chain rule to find the derivative of functions </a:t>
                </a:r>
                <a:r>
                  <a:rPr lang="en-AU" sz="2000" dirty="0">
                    <a:latin typeface="Arial" panose="020B0604020202020204" pitchFamily="34" charset="0"/>
                    <a:ea typeface="Public Sans Light" pitchFamily="2" charset="0"/>
                  </a:rPr>
                  <a:t>in</a:t>
                </a:r>
                <a:r>
                  <a:rPr lang="en-AU" sz="2000" dirty="0">
                    <a:effectLst/>
                    <a:latin typeface="Arial" panose="020B0604020202020204" pitchFamily="34" charset="0"/>
                    <a:ea typeface="Public Sans Light" pitchFamily="2" charset="0"/>
                  </a:rPr>
                  <a:t> the form </a:t>
                </a:r>
                <a14:m>
                  <m:oMath xmlns:m="http://schemas.openxmlformats.org/officeDocument/2006/math">
                    <m:sSup>
                      <m:sSupPr>
                        <m:ctrlPr>
                          <a:rPr lang="en-AU" sz="2000" i="1">
                            <a:effectLst/>
                            <a:latin typeface="Cambria Math" panose="02040503050406030204" pitchFamily="18" charset="0"/>
                            <a:ea typeface="Public Sans Light" pitchFamily="2" charset="0"/>
                          </a:rPr>
                        </m:ctrlPr>
                      </m:sSupPr>
                      <m:e>
                        <m:r>
                          <a:rPr lang="en-AU" sz="2000" i="1">
                            <a:effectLst/>
                            <a:latin typeface="Cambria Math" panose="02040503050406030204" pitchFamily="18" charset="0"/>
                            <a:ea typeface="Public Sans Light" pitchFamily="2" charset="0"/>
                          </a:rPr>
                          <m:t>𝑒</m:t>
                        </m:r>
                      </m:e>
                      <m:sup>
                        <m:r>
                          <a:rPr lang="en-AU" sz="2000" i="1">
                            <a:effectLst/>
                            <a:latin typeface="Cambria Math" panose="02040503050406030204" pitchFamily="18" charset="0"/>
                            <a:ea typeface="Public Sans Light" pitchFamily="2" charset="0"/>
                          </a:rPr>
                          <m:t>𝑓</m:t>
                        </m:r>
                        <m:d>
                          <m:dPr>
                            <m:ctrlPr>
                              <a:rPr lang="en-AU" sz="2000" i="1">
                                <a:effectLst/>
                                <a:latin typeface="Cambria Math" panose="02040503050406030204" pitchFamily="18" charset="0"/>
                                <a:ea typeface="Public Sans Light" pitchFamily="2" charset="0"/>
                              </a:rPr>
                            </m:ctrlPr>
                          </m:dPr>
                          <m:e>
                            <m:r>
                              <a:rPr lang="en-AU" sz="2000" i="1">
                                <a:effectLst/>
                                <a:latin typeface="Cambria Math" panose="02040503050406030204" pitchFamily="18" charset="0"/>
                                <a:ea typeface="Public Sans Light" pitchFamily="2" charset="0"/>
                              </a:rPr>
                              <m:t>𝑥</m:t>
                            </m:r>
                          </m:e>
                        </m:d>
                      </m:sup>
                    </m:sSup>
                  </m:oMath>
                </a14:m>
                <a:endParaRPr lang="en-AU" sz="2000" dirty="0">
                  <a:effectLst/>
                  <a:latin typeface="Arial" panose="020B0604020202020204" pitchFamily="34" charset="0"/>
                  <a:ea typeface="Public Sans Light" pitchFamily="2" charset="0"/>
                </a:endParaRPr>
              </a:p>
              <a:p>
                <a:pPr marL="342900" lvl="0" indent="-342900">
                  <a:lnSpc>
                    <a:spcPct val="150000"/>
                  </a:lnSpc>
                  <a:spcBef>
                    <a:spcPts val="600"/>
                  </a:spcBef>
                  <a:spcAft>
                    <a:spcPts val="600"/>
                  </a:spcAft>
                  <a:buFont typeface="Arial" panose="020B0604020202020204" pitchFamily="34" charset="0"/>
                  <a:buChar char="•"/>
                </a:pPr>
                <a:r>
                  <a:rPr lang="en-AU" sz="2000" dirty="0">
                    <a:effectLst/>
                    <a:latin typeface="Arial" panose="020B0604020202020204" pitchFamily="34" charset="0"/>
                    <a:ea typeface="Public Sans Light" pitchFamily="2" charset="0"/>
                  </a:rPr>
                  <a:t>I can use product, quotient and chain rules to differentiate functions involving exponentials</a:t>
                </a:r>
              </a:p>
              <a:p>
                <a:pPr marL="342900" lvl="0" indent="-342900">
                  <a:lnSpc>
                    <a:spcPct val="150000"/>
                  </a:lnSpc>
                  <a:spcBef>
                    <a:spcPts val="600"/>
                  </a:spcBef>
                  <a:spcAft>
                    <a:spcPts val="600"/>
                  </a:spcAft>
                  <a:buFont typeface="Arial" panose="020B0604020202020204" pitchFamily="34" charset="0"/>
                  <a:buChar char="•"/>
                </a:pPr>
                <a:r>
                  <a:rPr lang="en-AU" sz="2000" dirty="0">
                    <a:effectLst/>
                    <a:latin typeface="Arial" panose="020B0604020202020204" pitchFamily="34" charset="0"/>
                    <a:ea typeface="Public Sans Light" pitchFamily="2" charset="0"/>
                  </a:rPr>
                  <a:t>I can solve problems involving equations of tangents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906775"/>
              </a:xfrm>
              <a:prstGeom prst="rect">
                <a:avLst/>
              </a:prstGeom>
              <a:blipFill>
                <a:blip r:embed="rId3"/>
                <a:stretch>
                  <a:fillRect l="-1402" b="-296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
        <p:nvSpPr>
          <p:cNvPr id="15" name="TextBox 14">
            <a:extLst>
              <a:ext uri="{FF2B5EF4-FFF2-40B4-BE49-F238E27FC236}">
                <a16:creationId xmlns:a16="http://schemas.microsoft.com/office/drawing/2014/main" id="{9C35E4E7-9F33-BEE4-67AF-A9B9B5E295FE}"/>
              </a:ext>
              <a:ext uri="{C183D7F6-B498-43B3-948B-1728B52AA6E4}">
                <adec:decorative xmlns:adec="http://schemas.microsoft.com/office/drawing/2017/decorative" val="1"/>
              </a:ext>
            </a:extLst>
          </p:cNvPr>
          <p:cNvSpPr txBox="1"/>
          <p:nvPr/>
        </p:nvSpPr>
        <p:spPr>
          <a:xfrm>
            <a:off x="447473" y="4467043"/>
            <a:ext cx="590706" cy="233464"/>
          </a:xfrm>
          <a:prstGeom prst="rect">
            <a:avLst/>
          </a:prstGeom>
          <a:noFill/>
        </p:spPr>
        <p:txBody>
          <a:bodyPr wrap="square" lIns="0" tIns="0" rIns="0" bIns="0" rtlCol="0">
            <a:noAutofit/>
          </a:bodyPr>
          <a:lstStyle/>
          <a:p>
            <a:pPr algn="l"/>
            <a:r>
              <a:rPr lang="en-AU" sz="1100" b="1"/>
              <a:t>…..</a:t>
            </a:r>
          </a:p>
        </p:txBody>
      </p:sp>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85DC6-D9CF-2943-BE5C-CFC558CECD32}"/>
              </a:ext>
            </a:extLst>
          </p:cNvPr>
          <p:cNvSpPr>
            <a:spLocks noGrp="1"/>
          </p:cNvSpPr>
          <p:nvPr>
            <p:ph type="title"/>
          </p:nvPr>
        </p:nvSpPr>
        <p:spPr/>
        <p:txBody>
          <a:bodyPr/>
          <a:lstStyle/>
          <a:p>
            <a:r>
              <a:rPr lang="en-AU"/>
              <a:t>HSC-style question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9EA7D5F-ED3E-E977-9365-1571D9433422}"/>
                  </a:ext>
                </a:extLst>
              </p:cNvPr>
              <p:cNvSpPr>
                <a:spLocks noGrp="1"/>
              </p:cNvSpPr>
              <p:nvPr>
                <p:ph type="body" sz="quarter" idx="17"/>
              </p:nvPr>
            </p:nvSpPr>
            <p:spPr>
              <a:xfrm>
                <a:off x="360000" y="1128524"/>
                <a:ext cx="11484000" cy="1162317"/>
              </a:xfrm>
            </p:spPr>
            <p:txBody>
              <a:bodyPr/>
              <a:lstStyle/>
              <a:p>
                <a:r>
                  <a:rPr lang="en-AU" dirty="0"/>
                  <a:t>Find the coordinates of the point </a:t>
                </a:r>
                <a14:m>
                  <m:oMath xmlns:m="http://schemas.openxmlformats.org/officeDocument/2006/math">
                    <m:r>
                      <a:rPr lang="en-AU" b="0" i="1" smtClean="0">
                        <a:latin typeface="Cambria Math" panose="02040503050406030204" pitchFamily="18" charset="0"/>
                      </a:rPr>
                      <m:t>𝑃</m:t>
                    </m:r>
                  </m:oMath>
                </a14:m>
                <a:r>
                  <a:rPr lang="en-AU" dirty="0"/>
                  <a:t> on the curve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𝑥</m:t>
                        </m:r>
                      </m:sup>
                    </m:sSup>
                    <m:r>
                      <a:rPr lang="en-AU" b="0" i="1" smtClean="0">
                        <a:latin typeface="Cambria Math" panose="02040503050406030204" pitchFamily="18" charset="0"/>
                      </a:rPr>
                      <m:t>+3</m:t>
                    </m:r>
                    <m:r>
                      <a:rPr lang="en-AU" b="0" i="1" smtClean="0">
                        <a:latin typeface="Cambria Math" panose="02040503050406030204" pitchFamily="18" charset="0"/>
                      </a:rPr>
                      <m:t>𝑥</m:t>
                    </m:r>
                  </m:oMath>
                </a14:m>
                <a:r>
                  <a:rPr lang="en-AU" dirty="0"/>
                  <a:t> at which the tangent to the curve is parallel to the line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dirty="0"/>
                  <a:t>.</a:t>
                </a:r>
              </a:p>
            </p:txBody>
          </p:sp>
        </mc:Choice>
        <mc:Fallback xmlns="">
          <p:sp>
            <p:nvSpPr>
              <p:cNvPr id="5" name="Text Placeholder 4">
                <a:extLst>
                  <a:ext uri="{FF2B5EF4-FFF2-40B4-BE49-F238E27FC236}">
                    <a16:creationId xmlns:a16="http://schemas.microsoft.com/office/drawing/2014/main" id="{49EA7D5F-ED3E-E977-9365-1571D9433422}"/>
                  </a:ext>
                </a:extLst>
              </p:cNvPr>
              <p:cNvSpPr>
                <a:spLocks noGrp="1" noRot="1" noChangeAspect="1" noMove="1" noResize="1" noEditPoints="1" noAdjustHandles="1" noChangeArrowheads="1" noChangeShapeType="1" noTextEdit="1"/>
              </p:cNvSpPr>
              <p:nvPr>
                <p:ph type="body" sz="quarter" idx="17"/>
              </p:nvPr>
            </p:nvSpPr>
            <p:spPr>
              <a:xfrm>
                <a:off x="360000" y="1128524"/>
                <a:ext cx="11484000" cy="1162317"/>
              </a:xfrm>
              <a:blipFill>
                <a:blip r:embed="rId2"/>
                <a:stretch>
                  <a:fillRect l="-1327"/>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D39F82B4-03F2-05BB-1349-61D6D596526D}"/>
              </a:ext>
            </a:extLst>
          </p:cNvPr>
          <p:cNvSpPr/>
          <p:nvPr/>
        </p:nvSpPr>
        <p:spPr>
          <a:xfrm>
            <a:off x="218101" y="3224214"/>
            <a:ext cx="2172861" cy="1808768"/>
          </a:xfrm>
          <a:prstGeom prst="wedgeRoundRectCallout">
            <a:avLst>
              <a:gd name="adj1" fmla="val 70504"/>
              <a:gd name="adj2" fmla="val -49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Which differentiation rules were used and why?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497D21-5FDB-4E48-6E20-C285815B2944}"/>
                  </a:ext>
                </a:extLst>
              </p:cNvPr>
              <p:cNvSpPr txBox="1"/>
              <p:nvPr/>
            </p:nvSpPr>
            <p:spPr>
              <a:xfrm>
                <a:off x="3568660" y="2729403"/>
                <a:ext cx="2854712" cy="3692046"/>
              </a:xfrm>
              <a:prstGeom prst="rect">
                <a:avLst/>
              </a:prstGeom>
              <a:noFill/>
            </p:spPr>
            <p:txBody>
              <a:bodyPr wrap="square" lIns="0" tIns="0" rIns="0" bIns="0" rtlCol="0">
                <a:noAutofit/>
              </a:bodyPr>
              <a:lstStyle/>
              <a:p>
                <a:pPr>
                  <a:lnSpc>
                    <a:spcPct val="150000"/>
                  </a:lnSpc>
                </a:pPr>
                <a:r>
                  <a:rPr lang="en-AU" sz="1800"/>
                  <a:t>Gradient of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=8</m:t>
                    </m:r>
                    <m:r>
                      <a:rPr lang="en-AU" sz="1800" i="1">
                        <a:latin typeface="Cambria Math" panose="02040503050406030204" pitchFamily="18" charset="0"/>
                      </a:rPr>
                      <m:t>𝑥</m:t>
                    </m:r>
                    <m:r>
                      <a:rPr lang="en-AU" sz="1800" i="1">
                        <a:latin typeface="Cambria Math" panose="02040503050406030204" pitchFamily="18" charset="0"/>
                      </a:rPr>
                      <m:t>−3</m:t>
                    </m:r>
                  </m:oMath>
                </a14:m>
                <a:r>
                  <a:rPr lang="en-AU" sz="1800"/>
                  <a:t> is </a:t>
                </a:r>
                <a14:m>
                  <m:oMath xmlns:m="http://schemas.openxmlformats.org/officeDocument/2006/math">
                    <m:r>
                      <a:rPr lang="en-AU" sz="1800" i="1">
                        <a:latin typeface="Cambria Math" panose="02040503050406030204" pitchFamily="18" charset="0"/>
                      </a:rPr>
                      <m:t>8</m:t>
                    </m:r>
                  </m:oMath>
                </a14:m>
                <a:endParaRPr lang="en-AU" sz="1800"/>
              </a:p>
              <a:p>
                <a:pPr>
                  <a:lnSpc>
                    <a:spcPct val="15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=5</m:t>
                      </m:r>
                      <m:sSup>
                        <m:sSupPr>
                          <m:ctrlPr>
                            <a:rPr lang="en-AU" sz="1800" i="1">
                              <a:latin typeface="Cambria Math" panose="02040503050406030204" pitchFamily="18" charset="0"/>
                            </a:rPr>
                          </m:ctrlPr>
                        </m:sSupPr>
                        <m:e>
                          <m:r>
                            <a:rPr lang="en-AU" sz="1800" i="1">
                              <a:latin typeface="Cambria Math" panose="02040503050406030204" pitchFamily="18" charset="0"/>
                            </a:rPr>
                            <m:t>𝑒</m:t>
                          </m:r>
                        </m:e>
                        <m:sup>
                          <m:r>
                            <a:rPr lang="en-AU" sz="1800" i="1">
                              <a:latin typeface="Cambria Math" panose="02040503050406030204" pitchFamily="18" charset="0"/>
                            </a:rPr>
                            <m:t>𝑥</m:t>
                          </m:r>
                        </m:sup>
                      </m:sSup>
                      <m:r>
                        <a:rPr lang="en-AU" sz="1800" i="1">
                          <a:latin typeface="Cambria Math" panose="02040503050406030204" pitchFamily="18" charset="0"/>
                        </a:rPr>
                        <m:t>+3</m:t>
                      </m:r>
                      <m:r>
                        <a:rPr lang="en-AU" sz="1800" i="1">
                          <a:latin typeface="Cambria Math" panose="02040503050406030204" pitchFamily="18" charset="0"/>
                        </a:rPr>
                        <m:t>𝑥</m:t>
                      </m:r>
                    </m:oMath>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a:rPr lang="en-AU" sz="1800" i="1">
                          <a:latin typeface="Cambria Math" panose="02040503050406030204" pitchFamily="18" charset="0"/>
                        </a:rPr>
                        <m:t>=5</m:t>
                      </m:r>
                      <m:sSup>
                        <m:sSupPr>
                          <m:ctrlPr>
                            <a:rPr lang="en-AU" sz="1800" i="1">
                              <a:latin typeface="Cambria Math" panose="02040503050406030204" pitchFamily="18" charset="0"/>
                            </a:rPr>
                          </m:ctrlPr>
                        </m:sSupPr>
                        <m:e>
                          <m:r>
                            <a:rPr lang="en-AU" sz="1800" i="1">
                              <a:latin typeface="Cambria Math" panose="02040503050406030204" pitchFamily="18" charset="0"/>
                            </a:rPr>
                            <m:t>𝑒</m:t>
                          </m:r>
                        </m:e>
                        <m:sup>
                          <m:r>
                            <a:rPr lang="en-AU" sz="1800" i="1">
                              <a:latin typeface="Cambria Math" panose="02040503050406030204" pitchFamily="18" charset="0"/>
                            </a:rPr>
                            <m:t>𝑥</m:t>
                          </m:r>
                        </m:sup>
                      </m:sSup>
                      <m:r>
                        <a:rPr lang="en-AU" sz="1800" i="1">
                          <a:latin typeface="Cambria Math" panose="02040503050406030204" pitchFamily="18" charset="0"/>
                        </a:rPr>
                        <m:t>+3</m:t>
                      </m:r>
                    </m:oMath>
                  </m:oMathPara>
                </a14:m>
                <a:endParaRPr lang="en-AU" sz="1800"/>
              </a:p>
              <a:p>
                <a:pPr>
                  <a:lnSpc>
                    <a:spcPct val="150000"/>
                  </a:lnSpc>
                </a:pPr>
                <a:endParaRPr lang="en-AU" sz="180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i="1">
                          <a:latin typeface="Cambria Math" panose="02040503050406030204" pitchFamily="18" charset="0"/>
                        </a:rPr>
                        <m:t>5</m:t>
                      </m:r>
                      <m:sSup>
                        <m:sSupPr>
                          <m:ctrlPr>
                            <a:rPr lang="en-AU" sz="1800" i="1">
                              <a:latin typeface="Cambria Math" panose="02040503050406030204" pitchFamily="18" charset="0"/>
                            </a:rPr>
                          </m:ctrlPr>
                        </m:sSupPr>
                        <m:e>
                          <m:r>
                            <a:rPr lang="en-AU" sz="1800" i="1">
                              <a:latin typeface="Cambria Math" panose="02040503050406030204" pitchFamily="18" charset="0"/>
                            </a:rPr>
                            <m:t>𝑒</m:t>
                          </m:r>
                        </m:e>
                        <m:sup>
                          <m:r>
                            <a:rPr lang="en-AU" sz="1800" i="1">
                              <a:latin typeface="Cambria Math" panose="02040503050406030204" pitchFamily="18" charset="0"/>
                            </a:rPr>
                            <m:t>𝑥</m:t>
                          </m:r>
                        </m:sup>
                      </m:sSup>
                      <m:r>
                        <a:rPr lang="en-AU" sz="1800" i="1">
                          <a:latin typeface="Cambria Math" panose="02040503050406030204" pitchFamily="18" charset="0"/>
                        </a:rPr>
                        <m:t>+3</m:t>
                      </m:r>
                      <m:r>
                        <m:rPr>
                          <m:aln/>
                        </m:rPr>
                        <a:rPr lang="en-AU" sz="1800" b="0" i="1" smtClean="0">
                          <a:latin typeface="Cambria Math" panose="02040503050406030204" pitchFamily="18" charset="0"/>
                        </a:rPr>
                        <m:t>=</m:t>
                      </m:r>
                      <m:r>
                        <a:rPr lang="en-AU" sz="1800" b="0" i="1" smtClean="0">
                          <a:latin typeface="Cambria Math" panose="02040503050406030204" pitchFamily="18" charset="0"/>
                        </a:rPr>
                        <m:t>8</m:t>
                      </m:r>
                    </m:oMath>
                    <m:oMath xmlns:m="http://schemas.openxmlformats.org/officeDocument/2006/math">
                      <m:r>
                        <a:rPr lang="en-AU" sz="1800" b="0" i="1" smtClean="0">
                          <a:latin typeface="Cambria Math" panose="02040503050406030204" pitchFamily="18" charset="0"/>
                        </a:rPr>
                        <m:t>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𝑥</m:t>
                          </m:r>
                        </m:sup>
                      </m:sSup>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oMath>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𝑥</m:t>
                          </m:r>
                        </m:sup>
                      </m:sSup>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 xmlns:m="http://schemas.openxmlformats.org/officeDocument/2006/math">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Para>
                </a14:m>
                <a:endParaRPr lang="en-AU" sz="1800"/>
              </a:p>
            </p:txBody>
          </p:sp>
        </mc:Choice>
        <mc:Fallback xmlns="">
          <p:sp>
            <p:nvSpPr>
              <p:cNvPr id="11" name="TextBox 10">
                <a:extLst>
                  <a:ext uri="{FF2B5EF4-FFF2-40B4-BE49-F238E27FC236}">
                    <a16:creationId xmlns:a16="http://schemas.microsoft.com/office/drawing/2014/main" id="{07497D21-5FDB-4E48-6E20-C285815B2944}"/>
                  </a:ext>
                </a:extLst>
              </p:cNvPr>
              <p:cNvSpPr txBox="1">
                <a:spLocks noRot="1" noChangeAspect="1" noMove="1" noResize="1" noEditPoints="1" noAdjustHandles="1" noChangeArrowheads="1" noChangeShapeType="1" noTextEdit="1"/>
              </p:cNvSpPr>
              <p:nvPr/>
            </p:nvSpPr>
            <p:spPr>
              <a:xfrm>
                <a:off x="3568660" y="2729403"/>
                <a:ext cx="2854712" cy="3692046"/>
              </a:xfrm>
              <a:prstGeom prst="rect">
                <a:avLst/>
              </a:prstGeom>
              <a:blipFill>
                <a:blip r:embed="rId3"/>
                <a:stretch>
                  <a:fillRect l="-49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3CFC000-5113-55A3-6F72-3B9F10402225}"/>
                  </a:ext>
                </a:extLst>
              </p:cNvPr>
              <p:cNvSpPr txBox="1"/>
              <p:nvPr/>
            </p:nvSpPr>
            <p:spPr>
              <a:xfrm>
                <a:off x="6508251" y="3845377"/>
                <a:ext cx="2854712" cy="2375210"/>
              </a:xfrm>
              <a:prstGeom prst="rect">
                <a:avLst/>
              </a:prstGeom>
              <a:noFill/>
            </p:spPr>
            <p:txBody>
              <a:bodyPr wrap="square" lIns="0" tIns="0" rIns="0" bIns="0" rtlCol="0">
                <a:noAutofit/>
              </a:bodyPr>
              <a:lstStyle/>
              <a:p>
                <a:pPr>
                  <a:lnSpc>
                    <a:spcPct val="150000"/>
                  </a:lnSpc>
                </a:pPr>
                <a:r>
                  <a:rPr lang="en-AU" sz="1800"/>
                  <a:t>When </a:t>
                </a:r>
                <a14:m>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r>
                      <a:rPr lang="en-AU" sz="1800" i="1">
                        <a:latin typeface="Cambria Math" panose="02040503050406030204" pitchFamily="18" charset="0"/>
                      </a:rPr>
                      <m:t>0</m:t>
                    </m:r>
                  </m:oMath>
                </a14:m>
                <a:endParaRPr lang="en-AU" sz="180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0</m:t>
                          </m:r>
                        </m:sup>
                      </m:sSup>
                      <m:r>
                        <a:rPr lang="en-AU" sz="1800" b="0" i="1" smtClean="0">
                          <a:latin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×0</m:t>
                      </m:r>
                    </m:oMath>
                  </m:oMathPara>
                </a14:m>
                <a:br>
                  <a:rPr lang="en-AU" sz="1800" b="0" i="1">
                    <a:latin typeface="Cambria Math" panose="02040503050406030204" pitchFamily="18" charset="0"/>
                    <a:ea typeface="Cambria Math" panose="02040503050406030204" pitchFamily="18" charset="0"/>
                  </a:rPr>
                </a:br>
                <a14:m>
                  <m:oMath xmlns:m="http://schemas.openxmlformats.org/officeDocument/2006/math">
                    <m:r>
                      <a:rPr lang="en-AU" sz="1800" b="0" i="1" smtClean="0">
                        <a:latin typeface="Cambria Math" panose="02040503050406030204" pitchFamily="18" charset="0"/>
                        <a:ea typeface="Cambria Math" panose="02040503050406030204" pitchFamily="18" charset="0"/>
                      </a:rPr>
                      <m:t>𝑦</m:t>
                    </m:r>
                    <m:r>
                      <a:rPr lang="en-AU" sz="1800" b="0" i="0"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m:t>
                    </m:r>
                  </m:oMath>
                </a14:m>
                <a:r>
                  <a:rPr lang="en-AU" sz="1800"/>
                  <a:t> </a:t>
                </a: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r>
                        <a:rPr lang="en-AU" sz="1800" b="0" i="1" smtClean="0">
                          <a:latin typeface="Cambria Math" panose="02040503050406030204" pitchFamily="18" charset="0"/>
                        </a:rPr>
                        <m:t>(0, 5)</m:t>
                      </m:r>
                    </m:oMath>
                  </m:oMathPara>
                </a14:m>
                <a:endParaRPr lang="en-AU" sz="1800"/>
              </a:p>
            </p:txBody>
          </p:sp>
        </mc:Choice>
        <mc:Fallback xmlns="">
          <p:sp>
            <p:nvSpPr>
              <p:cNvPr id="12" name="TextBox 11">
                <a:extLst>
                  <a:ext uri="{FF2B5EF4-FFF2-40B4-BE49-F238E27FC236}">
                    <a16:creationId xmlns:a16="http://schemas.microsoft.com/office/drawing/2014/main" id="{73CFC000-5113-55A3-6F72-3B9F10402225}"/>
                  </a:ext>
                </a:extLst>
              </p:cNvPr>
              <p:cNvSpPr txBox="1">
                <a:spLocks noRot="1" noChangeAspect="1" noMove="1" noResize="1" noEditPoints="1" noAdjustHandles="1" noChangeArrowheads="1" noChangeShapeType="1" noTextEdit="1"/>
              </p:cNvSpPr>
              <p:nvPr/>
            </p:nvSpPr>
            <p:spPr>
              <a:xfrm>
                <a:off x="6508251" y="3845377"/>
                <a:ext cx="2854712" cy="2375210"/>
              </a:xfrm>
              <a:prstGeom prst="rect">
                <a:avLst/>
              </a:prstGeom>
              <a:blipFill>
                <a:blip r:embed="rId4"/>
                <a:stretch>
                  <a:fillRect l="-5128"/>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0CFB8323-ECFF-C8A8-5A46-DE688353E1B7}"/>
              </a:ext>
            </a:extLst>
          </p:cNvPr>
          <p:cNvSpPr/>
          <p:nvPr/>
        </p:nvSpPr>
        <p:spPr>
          <a:xfrm>
            <a:off x="8730806" y="2513764"/>
            <a:ext cx="2957075" cy="1856530"/>
          </a:xfrm>
          <a:prstGeom prst="wedgeRoundRectCallout">
            <a:avLst>
              <a:gd name="adj1" fmla="val -66852"/>
              <a:gd name="adj2" fmla="val -66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Can you spot any common errors that could happen? </a:t>
            </a:r>
          </a:p>
          <a:p>
            <a:pPr>
              <a:lnSpc>
                <a:spcPct val="150000"/>
              </a:lnSpc>
            </a:pPr>
            <a:r>
              <a:rPr lang="en-AU" sz="1800"/>
              <a:t>How do we avoid them?</a:t>
            </a:r>
          </a:p>
        </p:txBody>
      </p:sp>
      <p:sp>
        <p:nvSpPr>
          <p:cNvPr id="2" name="Slide Number Placeholder 1">
            <a:extLst>
              <a:ext uri="{FF2B5EF4-FFF2-40B4-BE49-F238E27FC236}">
                <a16:creationId xmlns:a16="http://schemas.microsoft.com/office/drawing/2014/main" id="{70FED86F-A028-E559-4DFD-DF66346FB0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285608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678CA-5F9C-0FFB-1F2C-586FCA1CFA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4CB6D2-F604-6AF8-7989-D88EDD426058}"/>
              </a:ext>
            </a:extLst>
          </p:cNvPr>
          <p:cNvSpPr>
            <a:spLocks noGrp="1"/>
          </p:cNvSpPr>
          <p:nvPr>
            <p:ph type="title"/>
          </p:nvPr>
        </p:nvSpPr>
        <p:spPr/>
        <p:txBody>
          <a:bodyPr/>
          <a:lstStyle/>
          <a:p>
            <a:r>
              <a:rPr lang="en-AU">
                <a:latin typeface="+mj-lt"/>
              </a:rPr>
              <a:t>Chain rule for differentiation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7C7C9266-1AF0-FC47-522A-DE0F6A73EB78}"/>
                  </a:ext>
                </a:extLst>
              </p:cNvPr>
              <p:cNvSpPr>
                <a:spLocks noGrp="1"/>
              </p:cNvSpPr>
              <p:nvPr>
                <p:ph type="body" sz="quarter" idx="17"/>
              </p:nvPr>
            </p:nvSpPr>
            <p:spPr>
              <a:xfrm>
                <a:off x="360000" y="1080053"/>
                <a:ext cx="5736000" cy="3293828"/>
              </a:xfrm>
            </p:spPr>
            <p:txBody>
              <a:bodyPr/>
              <a:lstStyle/>
              <a:p>
                <a:r>
                  <a:rPr lang="en-AU" dirty="0">
                    <a:latin typeface="+mn-lt"/>
                  </a:rPr>
                  <a:t> </a:t>
                </a:r>
                <a:r>
                  <a:rPr lang="en-AU" dirty="0"/>
                  <a:t>If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𝑢</m:t>
                        </m:r>
                      </m:e>
                    </m:d>
                    <m:r>
                      <a:rPr lang="en-AU" i="1">
                        <a:latin typeface="Cambria Math" panose="02040503050406030204" pitchFamily="18" charset="0"/>
                      </a:rPr>
                      <m:t> </m:t>
                    </m:r>
                  </m:oMath>
                </a14:m>
                <a:r>
                  <a:rPr lang="en-AU" i="0" dirty="0">
                    <a:latin typeface="+mj-lt"/>
                  </a:rPr>
                  <a:t>where </a:t>
                </a:r>
                <a14:m>
                  <m:oMath xmlns:m="http://schemas.openxmlformats.org/officeDocument/2006/math">
                    <m:r>
                      <a:rPr lang="en-AU" i="1">
                        <a:latin typeface="Cambria Math" panose="02040503050406030204" pitchFamily="18" charset="0"/>
                      </a:rPr>
                      <m:t>𝑢</m:t>
                    </m:r>
                    <m:r>
                      <a:rPr lang="en-AU" i="1">
                        <a:latin typeface="Cambria Math" panose="02040503050406030204" pitchFamily="18" charset="0"/>
                      </a:rPr>
                      <m:t>=</m:t>
                    </m:r>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then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𝑑𝑢</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𝑑𝑢</m:t>
                        </m:r>
                      </m:num>
                      <m:den>
                        <m:r>
                          <a:rPr lang="en-AU" b="0" i="1" smtClean="0">
                            <a:latin typeface="Cambria Math" panose="02040503050406030204" pitchFamily="18" charset="0"/>
                            <a:ea typeface="Cambria Math" panose="02040503050406030204" pitchFamily="18" charset="0"/>
                          </a:rPr>
                          <m:t>𝑑𝑥</m:t>
                        </m:r>
                      </m:den>
                    </m:f>
                  </m:oMath>
                </a14:m>
                <a:endParaRPr lang="en-AU" dirty="0"/>
              </a:p>
              <a:p>
                <a:pPr lvl="1"/>
                <a:endParaRPr lang="en-AU" dirty="0"/>
              </a:p>
              <a:p>
                <a:pPr lvl="1"/>
                <a:r>
                  <a:rPr lang="en-AU" dirty="0">
                    <a:latin typeface="+mn-lt"/>
                  </a:rPr>
                  <a:t>1. Given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m:t>
                    </m:r>
                    <m:sSup>
                      <m:sSupPr>
                        <m:ctrlPr>
                          <a:rPr lang="en-AU" i="1">
                            <a:latin typeface="Cambria Math" panose="02040503050406030204" pitchFamily="18" charset="0"/>
                          </a:rPr>
                        </m:ctrlPr>
                      </m:sSupPr>
                      <m:e>
                        <m:r>
                          <a:rPr lang="en-AU" i="1">
                            <a:latin typeface="Cambria Math" panose="02040503050406030204" pitchFamily="18" charset="0"/>
                          </a:rPr>
                          <m:t>)</m:t>
                        </m:r>
                      </m:e>
                      <m:sup>
                        <m:r>
                          <a:rPr lang="en-AU" b="0" i="1" smtClean="0">
                            <a:latin typeface="Cambria Math" panose="02040503050406030204" pitchFamily="18" charset="0"/>
                          </a:rPr>
                          <m:t>4</m:t>
                        </m:r>
                      </m:sup>
                    </m:sSup>
                  </m:oMath>
                </a14:m>
                <a:r>
                  <a:rPr lang="en-AU" dirty="0">
                    <a:latin typeface="+mn-lt"/>
                  </a:rPr>
                  <a:t>:</a:t>
                </a:r>
                <a:br>
                  <a:rPr lang="en-AU" dirty="0">
                    <a:latin typeface="+mn-lt"/>
                  </a:rPr>
                </a:br>
                <a:r>
                  <a:rPr lang="en-AU" dirty="0">
                    <a:latin typeface="+mn-lt"/>
                  </a:rPr>
                  <a:t>a) What is the “inner” function </a:t>
                </a: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a:t>
                </a:r>
              </a:p>
              <a:p>
                <a:pPr lvl="1"/>
                <a:r>
                  <a:rPr lang="en-AU" dirty="0">
                    <a:latin typeface="+mn-lt"/>
                  </a:rPr>
                  <a:t>b) What is the “outer” function </a:t>
                </a:r>
                <a14:m>
                  <m:oMath xmlns:m="http://schemas.openxmlformats.org/officeDocument/2006/math">
                    <m:r>
                      <a:rPr lang="en-AU" i="1" dirty="0">
                        <a:latin typeface="Cambria Math" panose="02040503050406030204" pitchFamily="18" charset="0"/>
                      </a:rPr>
                      <m:t>𝑦</m:t>
                    </m:r>
                    <m:r>
                      <a:rPr lang="en-AU" b="0" i="0" dirty="0" smtClean="0">
                        <a:latin typeface="Cambria Math" panose="02040503050406030204" pitchFamily="18" charset="0"/>
                      </a:rPr>
                      <m:t>=</m:t>
                    </m:r>
                    <m:r>
                      <a:rPr lang="en-AU" i="1" dirty="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𝑢</m:t>
                    </m:r>
                    <m:r>
                      <a:rPr lang="en-AU" i="1" dirty="0">
                        <a:latin typeface="Cambria Math" panose="02040503050406030204" pitchFamily="18" charset="0"/>
                      </a:rPr>
                      <m:t>)</m:t>
                    </m:r>
                  </m:oMath>
                </a14:m>
                <a:r>
                  <a:rPr lang="en-AU" dirty="0">
                    <a:latin typeface="+mn-lt"/>
                  </a:rPr>
                  <a:t>?</a:t>
                </a:r>
                <a:br>
                  <a:rPr lang="en-AU" dirty="0">
                    <a:latin typeface="+mn-lt"/>
                  </a:rPr>
                </a:br>
                <a:r>
                  <a:rPr lang="en-AU" dirty="0">
                    <a:latin typeface="+mn-lt"/>
                  </a:rPr>
                  <a:t>c) Find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oMath>
                </a14:m>
                <a:r>
                  <a:rPr lang="en-AU" dirty="0">
                    <a:latin typeface="+mn-lt"/>
                  </a:rPr>
                  <a:t> using the chain rule.</a:t>
                </a:r>
                <a:br>
                  <a:rPr lang="en-AU" dirty="0">
                    <a:latin typeface="+mn-lt"/>
                  </a:rPr>
                </a:br>
                <a:endParaRPr lang="en-AU" dirty="0">
                  <a:latin typeface="+mn-lt"/>
                </a:endParaRPr>
              </a:p>
            </p:txBody>
          </p:sp>
        </mc:Choice>
        <mc:Fallback xmlns="">
          <p:sp>
            <p:nvSpPr>
              <p:cNvPr id="12" name="Text Placeholder 11">
                <a:extLst>
                  <a:ext uri="{FF2B5EF4-FFF2-40B4-BE49-F238E27FC236}">
                    <a16:creationId xmlns:a16="http://schemas.microsoft.com/office/drawing/2014/main" id="{7C7C9266-1AF0-FC47-522A-DE0F6A73EB78}"/>
                  </a:ext>
                </a:extLst>
              </p:cNvPr>
              <p:cNvSpPr>
                <a:spLocks noGrp="1" noRot="1" noChangeAspect="1" noMove="1" noResize="1" noEditPoints="1" noAdjustHandles="1" noChangeArrowheads="1" noChangeShapeType="1" noTextEdit="1"/>
              </p:cNvSpPr>
              <p:nvPr>
                <p:ph type="body" sz="quarter" idx="17"/>
              </p:nvPr>
            </p:nvSpPr>
            <p:spPr>
              <a:xfrm>
                <a:off x="360000" y="1080053"/>
                <a:ext cx="5736000" cy="3293828"/>
              </a:xfrm>
              <a:blipFill>
                <a:blip r:embed="rId3"/>
                <a:stretch>
                  <a:fillRect l="-244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75915AC-B837-BAF1-7B9A-A92419D2E7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B3D04A39-4F48-68CC-27FB-F13D8C79C5B4}"/>
                  </a:ext>
                </a:extLst>
              </p:cNvPr>
              <p:cNvSpPr txBox="1">
                <a:spLocks/>
              </p:cNvSpPr>
              <p:nvPr/>
            </p:nvSpPr>
            <p:spPr>
              <a:xfrm>
                <a:off x="5860001" y="2322690"/>
                <a:ext cx="5736000" cy="205119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r>
                  <a:rPr lang="en-AU">
                    <a:latin typeface="+mn-lt"/>
                  </a:rPr>
                </a:br>
                <a:r>
                  <a:rPr lang="en-AU">
                    <a:latin typeface="+mn-lt"/>
                  </a:rPr>
                  <a:t>a) </a:t>
                </a: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oMath>
                </a14:m>
                <a:br>
                  <a:rPr lang="en-AU">
                    <a:latin typeface="+mn-lt"/>
                  </a:rPr>
                </a:br>
                <a:r>
                  <a:rPr lang="en-AU">
                    <a:latin typeface="+mn-lt"/>
                  </a:rPr>
                  <a:t>b)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𝑢</m:t>
                        </m:r>
                      </m:e>
                      <m:sup>
                        <m:r>
                          <a:rPr lang="en-AU" b="0" i="1" smtClean="0">
                            <a:latin typeface="Cambria Math" panose="02040503050406030204" pitchFamily="18" charset="0"/>
                          </a:rPr>
                          <m:t>4</m:t>
                        </m:r>
                      </m:sup>
                    </m:sSup>
                  </m:oMath>
                </a14:m>
                <a:br>
                  <a:rPr lang="en-AU">
                    <a:latin typeface="+mn-lt"/>
                  </a:rPr>
                </a:br>
                <a:r>
                  <a:rPr lang="en-AU">
                    <a:latin typeface="+mn-lt"/>
                  </a:rPr>
                  <a:t>c)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b="0" i="1" smtClean="0">
                        <a:latin typeface="Cambria Math" panose="02040503050406030204" pitchFamily="18" charset="0"/>
                      </a:rPr>
                      <m:t>=24</m:t>
                    </m:r>
                    <m:r>
                      <a:rPr lang="en-AU" b="0" i="1" smtClean="0">
                        <a:latin typeface="Cambria Math" panose="02040503050406030204" pitchFamily="18" charset="0"/>
                      </a:rPr>
                      <m:t>𝑥</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e>
                      <m:sup>
                        <m:r>
                          <a:rPr lang="en-AU" b="0" i="1" smtClean="0">
                            <a:latin typeface="Cambria Math" panose="02040503050406030204" pitchFamily="18" charset="0"/>
                          </a:rPr>
                          <m:t>3</m:t>
                        </m:r>
                      </m:sup>
                    </m:sSup>
                  </m:oMath>
                </a14:m>
                <a:br>
                  <a:rPr lang="en-AU">
                    <a:latin typeface="+mn-lt"/>
                  </a:rPr>
                </a:br>
                <a:endParaRPr lang="en-AU">
                  <a:latin typeface="+mn-lt"/>
                </a:endParaRPr>
              </a:p>
            </p:txBody>
          </p:sp>
        </mc:Choice>
        <mc:Fallback xmlns="">
          <p:sp>
            <p:nvSpPr>
              <p:cNvPr id="2" name="Text Placeholder 11">
                <a:extLst>
                  <a:ext uri="{FF2B5EF4-FFF2-40B4-BE49-F238E27FC236}">
                    <a16:creationId xmlns:a16="http://schemas.microsoft.com/office/drawing/2014/main" id="{B3D04A39-4F48-68CC-27FB-F13D8C79C5B4}"/>
                  </a:ext>
                </a:extLst>
              </p:cNvPr>
              <p:cNvSpPr txBox="1">
                <a:spLocks noRot="1" noChangeAspect="1" noMove="1" noResize="1" noEditPoints="1" noAdjustHandles="1" noChangeArrowheads="1" noChangeShapeType="1" noTextEdit="1"/>
              </p:cNvSpPr>
              <p:nvPr/>
            </p:nvSpPr>
            <p:spPr>
              <a:xfrm>
                <a:off x="5860001" y="2322690"/>
                <a:ext cx="5736000" cy="2051190"/>
              </a:xfrm>
              <a:prstGeom prst="rect">
                <a:avLst/>
              </a:prstGeom>
              <a:blipFill>
                <a:blip r:embed="rId4"/>
                <a:stretch>
                  <a:fillRect l="-24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CC0E1FF6-6195-C2C4-75B2-CB75FD6DE0CA}"/>
                  </a:ext>
                </a:extLst>
              </p:cNvPr>
              <p:cNvSpPr txBox="1">
                <a:spLocks/>
              </p:cNvSpPr>
              <p:nvPr/>
            </p:nvSpPr>
            <p:spPr>
              <a:xfrm>
                <a:off x="5860001" y="4659875"/>
                <a:ext cx="5736000" cy="205119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r>
                  <a:rPr lang="en-AU">
                    <a:latin typeface="+mn-lt"/>
                  </a:rPr>
                </a:br>
                <a:r>
                  <a:rPr lang="en-AU">
                    <a:latin typeface="+mn-lt"/>
                  </a:rPr>
                  <a:t>a) </a:t>
                </a: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−1</m:t>
                    </m:r>
                  </m:oMath>
                </a14:m>
                <a:br>
                  <a:rPr lang="en-AU">
                    <a:latin typeface="+mn-lt"/>
                  </a:rPr>
                </a:br>
                <a:r>
                  <a:rPr lang="en-AU">
                    <a:latin typeface="+mn-lt"/>
                  </a:rPr>
                  <a:t>b)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𝑢</m:t>
                        </m:r>
                      </m:e>
                    </m:rad>
                  </m:oMath>
                </a14:m>
                <a:br>
                  <a:rPr lang="en-AU">
                    <a:latin typeface="+mn-lt"/>
                  </a:rPr>
                </a:br>
                <a:r>
                  <a:rPr lang="en-AU">
                    <a:latin typeface="+mn-lt"/>
                  </a:rPr>
                  <a:t>c)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−1</m:t>
                            </m:r>
                          </m:e>
                        </m:rad>
                      </m:den>
                    </m:f>
                  </m:oMath>
                </a14:m>
                <a:br>
                  <a:rPr lang="en-AU">
                    <a:latin typeface="+mn-lt"/>
                  </a:rPr>
                </a:br>
                <a:endParaRPr lang="en-AU">
                  <a:latin typeface="+mn-lt"/>
                </a:endParaRPr>
              </a:p>
            </p:txBody>
          </p:sp>
        </mc:Choice>
        <mc:Fallback xmlns="">
          <p:sp>
            <p:nvSpPr>
              <p:cNvPr id="5" name="Text Placeholder 11">
                <a:extLst>
                  <a:ext uri="{FF2B5EF4-FFF2-40B4-BE49-F238E27FC236}">
                    <a16:creationId xmlns:a16="http://schemas.microsoft.com/office/drawing/2014/main" id="{CC0E1FF6-6195-C2C4-75B2-CB75FD6DE0CA}"/>
                  </a:ext>
                </a:extLst>
              </p:cNvPr>
              <p:cNvSpPr txBox="1">
                <a:spLocks noRot="1" noChangeAspect="1" noMove="1" noResize="1" noEditPoints="1" noAdjustHandles="1" noChangeArrowheads="1" noChangeShapeType="1" noTextEdit="1"/>
              </p:cNvSpPr>
              <p:nvPr/>
            </p:nvSpPr>
            <p:spPr>
              <a:xfrm>
                <a:off x="5860001" y="4659875"/>
                <a:ext cx="5736000" cy="2051190"/>
              </a:xfrm>
              <a:prstGeom prst="rect">
                <a:avLst/>
              </a:prstGeom>
              <a:blipFill>
                <a:blip r:embed="rId5"/>
                <a:stretch>
                  <a:fillRect l="-24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07A0AF6A-A028-F11B-EE9C-DDAA7BF65364}"/>
                  </a:ext>
                </a:extLst>
              </p:cNvPr>
              <p:cNvSpPr txBox="1">
                <a:spLocks/>
              </p:cNvSpPr>
              <p:nvPr/>
            </p:nvSpPr>
            <p:spPr>
              <a:xfrm>
                <a:off x="360000" y="4646585"/>
                <a:ext cx="5736000" cy="205119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latin typeface="+mn-lt"/>
                  </a:rPr>
                  <a:t>2. Given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−1</m:t>
                        </m:r>
                      </m:e>
                    </m:rad>
                  </m:oMath>
                </a14:m>
                <a:r>
                  <a:rPr lang="en-AU" dirty="0">
                    <a:latin typeface="+mn-lt"/>
                  </a:rPr>
                  <a:t>:</a:t>
                </a:r>
                <a:br>
                  <a:rPr lang="en-AU" dirty="0">
                    <a:latin typeface="+mn-lt"/>
                  </a:rPr>
                </a:br>
                <a:r>
                  <a:rPr lang="en-AU" dirty="0">
                    <a:latin typeface="+mn-lt"/>
                  </a:rPr>
                  <a:t>a) What is the “inner” function </a:t>
                </a:r>
                <a14:m>
                  <m:oMath xmlns:m="http://schemas.openxmlformats.org/officeDocument/2006/math">
                    <m:r>
                      <a:rPr lang="en-AU" i="1" smtClean="0">
                        <a:latin typeface="Cambria Math" panose="02040503050406030204" pitchFamily="18" charset="0"/>
                      </a:rPr>
                      <m:t>𝑢</m:t>
                    </m:r>
                    <m:r>
                      <a:rPr lang="en-AU" i="1" smtClean="0">
                        <a:latin typeface="Cambria Math" panose="02040503050406030204" pitchFamily="18" charset="0"/>
                      </a:rPr>
                      <m:t>=</m:t>
                    </m:r>
                    <m:r>
                      <a:rPr lang="en-AU" i="1" smtClean="0">
                        <a:latin typeface="Cambria Math" panose="02040503050406030204" pitchFamily="18" charset="0"/>
                      </a:rPr>
                      <m:t>𝑓</m:t>
                    </m:r>
                    <m:r>
                      <a:rPr lang="en-AU" i="1" smtClean="0">
                        <a:latin typeface="Cambria Math" panose="02040503050406030204" pitchFamily="18" charset="0"/>
                      </a:rPr>
                      <m:t>(</m:t>
                    </m:r>
                    <m:r>
                      <a:rPr lang="en-AU" i="1" smtClean="0">
                        <a:latin typeface="Cambria Math" panose="02040503050406030204" pitchFamily="18" charset="0"/>
                      </a:rPr>
                      <m:t>𝑥</m:t>
                    </m:r>
                    <m:r>
                      <a:rPr lang="en-AU" i="1" smtClean="0">
                        <a:latin typeface="Cambria Math" panose="02040503050406030204" pitchFamily="18" charset="0"/>
                      </a:rPr>
                      <m:t>)</m:t>
                    </m:r>
                  </m:oMath>
                </a14:m>
                <a:r>
                  <a:rPr lang="en-AU" dirty="0">
                    <a:latin typeface="+mn-lt"/>
                  </a:rPr>
                  <a:t>?</a:t>
                </a:r>
              </a:p>
              <a:p>
                <a:pPr lvl="1"/>
                <a:r>
                  <a:rPr lang="en-AU" dirty="0">
                    <a:latin typeface="+mn-lt"/>
                  </a:rPr>
                  <a:t>b) What is the “outer” function </a:t>
                </a:r>
                <a14:m>
                  <m:oMath xmlns:m="http://schemas.openxmlformats.org/officeDocument/2006/math">
                    <m:r>
                      <a:rPr lang="en-AU" i="1" dirty="0">
                        <a:latin typeface="Cambria Math" panose="02040503050406030204" pitchFamily="18" charset="0"/>
                      </a:rPr>
                      <m:t>𝑦</m:t>
                    </m:r>
                    <m:r>
                      <a:rPr lang="en-AU" dirty="0" smtClean="0">
                        <a:latin typeface="Cambria Math" panose="02040503050406030204" pitchFamily="18" charset="0"/>
                      </a:rPr>
                      <m:t>=</m:t>
                    </m:r>
                    <m:r>
                      <a:rPr lang="en-AU" i="1" dirty="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𝑢</m:t>
                    </m:r>
                    <m:r>
                      <a:rPr lang="en-AU" i="1" dirty="0">
                        <a:latin typeface="Cambria Math" panose="02040503050406030204" pitchFamily="18" charset="0"/>
                      </a:rPr>
                      <m:t>)</m:t>
                    </m:r>
                  </m:oMath>
                </a14:m>
                <a:r>
                  <a:rPr lang="en-AU" dirty="0">
                    <a:latin typeface="+mn-lt"/>
                  </a:rPr>
                  <a:t>?</a:t>
                </a:r>
                <a:br>
                  <a:rPr lang="en-AU" dirty="0">
                    <a:latin typeface="+mn-lt"/>
                  </a:rPr>
                </a:br>
                <a:r>
                  <a:rPr lang="en-AU" dirty="0">
                    <a:latin typeface="+mn-lt"/>
                  </a:rPr>
                  <a:t>c) Find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oMath>
                </a14:m>
                <a:r>
                  <a:rPr lang="en-AU" dirty="0">
                    <a:latin typeface="+mn-lt"/>
                  </a:rPr>
                  <a:t> using the chain rule.</a:t>
                </a:r>
                <a:br>
                  <a:rPr lang="en-AU" dirty="0">
                    <a:latin typeface="+mn-lt"/>
                  </a:rPr>
                </a:br>
                <a:endParaRPr lang="en-AU" dirty="0">
                  <a:latin typeface="+mn-lt"/>
                </a:endParaRPr>
              </a:p>
            </p:txBody>
          </p:sp>
        </mc:Choice>
        <mc:Fallback xmlns="">
          <p:sp>
            <p:nvSpPr>
              <p:cNvPr id="6" name="Text Placeholder 11">
                <a:extLst>
                  <a:ext uri="{FF2B5EF4-FFF2-40B4-BE49-F238E27FC236}">
                    <a16:creationId xmlns:a16="http://schemas.microsoft.com/office/drawing/2014/main" id="{07A0AF6A-A028-F11B-EE9C-DDAA7BF65364}"/>
                  </a:ext>
                </a:extLst>
              </p:cNvPr>
              <p:cNvSpPr txBox="1">
                <a:spLocks noRot="1" noChangeAspect="1" noMove="1" noResize="1" noEditPoints="1" noAdjustHandles="1" noChangeArrowheads="1" noChangeShapeType="1" noTextEdit="1"/>
              </p:cNvSpPr>
              <p:nvPr/>
            </p:nvSpPr>
            <p:spPr>
              <a:xfrm>
                <a:off x="360000" y="4646585"/>
                <a:ext cx="5736000" cy="2051190"/>
              </a:xfrm>
              <a:prstGeom prst="rect">
                <a:avLst/>
              </a:prstGeom>
              <a:blipFill>
                <a:blip r:embed="rId6"/>
                <a:stretch>
                  <a:fillRect l="-2444"/>
                </a:stretch>
              </a:blipFill>
            </p:spPr>
            <p:txBody>
              <a:bodyPr/>
              <a:lstStyle/>
              <a:p>
                <a:r>
                  <a:rPr lang="en-AU">
                    <a:noFill/>
                  </a:rPr>
                  <a:t> </a:t>
                </a:r>
              </a:p>
            </p:txBody>
          </p:sp>
        </mc:Fallback>
      </mc:AlternateContent>
    </p:spTree>
    <p:extLst>
      <p:ext uri="{BB962C8B-B14F-4D97-AF65-F5344CB8AC3E}">
        <p14:creationId xmlns:p14="http://schemas.microsoft.com/office/powerpoint/2010/main" val="13332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6394C-95A8-8A5F-E1E4-6D647B8FF9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5944CC-100E-5AB6-FDF1-52AF063342F0}"/>
              </a:ext>
            </a:extLst>
          </p:cNvPr>
          <p:cNvSpPr>
            <a:spLocks noGrp="1"/>
          </p:cNvSpPr>
          <p:nvPr>
            <p:ph type="title"/>
          </p:nvPr>
        </p:nvSpPr>
        <p:spPr/>
        <p:txBody>
          <a:bodyPr/>
          <a:lstStyle/>
          <a:p>
            <a:r>
              <a:rPr lang="en-AU">
                <a:latin typeface="+mj-lt"/>
              </a:rPr>
              <a:t>Chain rule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3C3E53A-595D-F757-A700-6B88B422328F}"/>
                  </a:ext>
                </a:extLst>
              </p:cNvPr>
              <p:cNvSpPr>
                <a:spLocks noGrp="1"/>
              </p:cNvSpPr>
              <p:nvPr>
                <p:ph type="body" sz="quarter" idx="17"/>
              </p:nvPr>
            </p:nvSpPr>
            <p:spPr>
              <a:xfrm>
                <a:off x="360000" y="1085594"/>
                <a:ext cx="8832769" cy="712817"/>
              </a:xfrm>
            </p:spPr>
            <p:txBody>
              <a:bodyPr/>
              <a:lstStyle/>
              <a:p>
                <a:r>
                  <a:rPr lang="en-AU" sz="2400" dirty="0"/>
                  <a:t>Differentiate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sSup>
                      <m:sSupPr>
                        <m:ctrlPr>
                          <a:rPr lang="en-AU" sz="2400" i="1">
                            <a:latin typeface="Cambria Math" panose="02040503050406030204" pitchFamily="18" charset="0"/>
                          </a:rPr>
                        </m:ctrlPr>
                      </m:sSupPr>
                      <m:e>
                        <m:r>
                          <a:rPr lang="en-AU" sz="2400" i="1">
                            <a:latin typeface="Cambria Math" panose="02040503050406030204" pitchFamily="18" charset="0"/>
                          </a:rPr>
                          <m:t>𝑒</m:t>
                        </m:r>
                      </m:e>
                      <m:sup>
                        <m:r>
                          <a:rPr lang="en-AU" sz="2400" b="0" i="1" smtClean="0">
                            <a:latin typeface="Cambria Math" panose="02040503050406030204" pitchFamily="18" charset="0"/>
                          </a:rPr>
                          <m:t>3</m:t>
                        </m:r>
                        <m:r>
                          <a:rPr lang="en-AU" sz="2400" i="1">
                            <a:latin typeface="Cambria Math" panose="02040503050406030204" pitchFamily="18" charset="0"/>
                          </a:rPr>
                          <m:t>𝑥</m:t>
                        </m:r>
                      </m:sup>
                    </m:sSup>
                  </m:oMath>
                </a14:m>
                <a:r>
                  <a:rPr lang="en-AU" sz="2400" dirty="0">
                    <a:latin typeface="+mn-lt"/>
                  </a:rPr>
                  <a:t> using the chain rule.</a:t>
                </a:r>
              </a:p>
              <a:p>
                <a:pPr lvl="1"/>
                <a:endParaRPr lang="en-AU" sz="2400" dirty="0">
                  <a:latin typeface="+mn-lt"/>
                </a:endParaRPr>
              </a:p>
            </p:txBody>
          </p:sp>
        </mc:Choice>
        <mc:Fallback xmlns="">
          <p:sp>
            <p:nvSpPr>
              <p:cNvPr id="12" name="Text Placeholder 11">
                <a:extLst>
                  <a:ext uri="{FF2B5EF4-FFF2-40B4-BE49-F238E27FC236}">
                    <a16:creationId xmlns:a16="http://schemas.microsoft.com/office/drawing/2014/main" id="{E3C3E53A-595D-F757-A700-6B88B422328F}"/>
                  </a:ext>
                </a:extLst>
              </p:cNvPr>
              <p:cNvSpPr>
                <a:spLocks noGrp="1" noRot="1" noChangeAspect="1" noMove="1" noResize="1" noEditPoints="1" noAdjustHandles="1" noChangeArrowheads="1" noChangeShapeType="1" noTextEdit="1"/>
              </p:cNvSpPr>
              <p:nvPr>
                <p:ph type="body" sz="quarter" idx="17"/>
              </p:nvPr>
            </p:nvSpPr>
            <p:spPr>
              <a:xfrm>
                <a:off x="360000" y="1085594"/>
                <a:ext cx="8832769" cy="712817"/>
              </a:xfrm>
              <a:blipFill>
                <a:blip r:embed="rId3"/>
                <a:stretch>
                  <a:fillRect l="-2070"/>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8F0CFB04-8A2B-FC0D-6E54-F796FF9F1E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BBA230-7376-9111-AA54-E6D1E018350C}"/>
                  </a:ext>
                </a:extLst>
              </p:cNvPr>
              <p:cNvSpPr txBox="1"/>
              <p:nvPr/>
            </p:nvSpPr>
            <p:spPr>
              <a:xfrm>
                <a:off x="-69038" y="1798411"/>
                <a:ext cx="3673642" cy="4079029"/>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r>
                        <a:rPr lang="en-AU" sz="2000" b="0" i="0"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=3</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r>
                        <a:rPr lang="en-AU" sz="2000" b="0" i="1" smtClean="0">
                          <a:latin typeface="Cambria Math" panose="02040503050406030204" pitchFamily="18" charset="0"/>
                        </a:rPr>
                        <m:t>×3</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3</m:t>
                          </m:r>
                          <m:r>
                            <a:rPr lang="en-AU" sz="2000" b="0" i="1" smtClean="0">
                              <a:latin typeface="Cambria Math" panose="02040503050406030204" pitchFamily="18" charset="0"/>
                            </a:rPr>
                            <m:t>𝑥</m:t>
                          </m:r>
                        </m:sup>
                      </m:sSup>
                    </m:oMath>
                  </m:oMathPara>
                </a14:m>
                <a:endParaRPr lang="en-AU" sz="2000" dirty="0"/>
              </a:p>
            </p:txBody>
          </p:sp>
        </mc:Choice>
        <mc:Fallback xmlns="">
          <p:sp>
            <p:nvSpPr>
              <p:cNvPr id="7" name="TextBox 6">
                <a:extLst>
                  <a:ext uri="{FF2B5EF4-FFF2-40B4-BE49-F238E27FC236}">
                    <a16:creationId xmlns:a16="http://schemas.microsoft.com/office/drawing/2014/main" id="{15BBA230-7376-9111-AA54-E6D1E018350C}"/>
                  </a:ext>
                </a:extLst>
              </p:cNvPr>
              <p:cNvSpPr txBox="1">
                <a:spLocks noRot="1" noChangeAspect="1" noMove="1" noResize="1" noEditPoints="1" noAdjustHandles="1" noChangeArrowheads="1" noChangeShapeType="1" noTextEdit="1"/>
              </p:cNvSpPr>
              <p:nvPr/>
            </p:nvSpPr>
            <p:spPr>
              <a:xfrm>
                <a:off x="-69038" y="1798411"/>
                <a:ext cx="3673642" cy="4079029"/>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89D99727-BC9F-0CA3-0D5A-E4994C40B907}"/>
                  </a:ext>
                </a:extLst>
              </p:cNvPr>
              <p:cNvSpPr/>
              <p:nvPr/>
            </p:nvSpPr>
            <p:spPr>
              <a:xfrm>
                <a:off x="6849208" y="356473"/>
                <a:ext cx="2558562" cy="1111842"/>
              </a:xfrm>
              <a:prstGeom prst="wedgeRoundRectCallout">
                <a:avLst>
                  <a:gd name="adj1" fmla="val -84063"/>
                  <a:gd name="adj2" fmla="val 259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r>
                  <a:rPr lang="en-AU" sz="2000" dirty="0"/>
                  <a:t>What is the “inner” function </a:t>
                </a:r>
                <a14:m>
                  <m:oMath xmlns:m="http://schemas.openxmlformats.org/officeDocument/2006/math">
                    <m:r>
                      <a:rPr lang="en-AU" sz="2000" i="1">
                        <a:latin typeface="Cambria Math" panose="02040503050406030204" pitchFamily="18" charset="0"/>
                      </a:rPr>
                      <m:t>𝑢</m:t>
                    </m:r>
                    <m:r>
                      <a:rPr lang="en-AU" sz="2000" i="1">
                        <a:latin typeface="Cambria Math" panose="02040503050406030204" pitchFamily="18" charset="0"/>
                      </a:rPr>
                      <m:t>=</m:t>
                    </m:r>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oMath>
                </a14:m>
                <a:r>
                  <a:rPr lang="en-AU" sz="2000" dirty="0"/>
                  <a:t>?</a:t>
                </a:r>
              </a:p>
            </p:txBody>
          </p:sp>
        </mc:Choice>
        <mc:Fallback xmlns="">
          <p:sp>
            <p:nvSpPr>
              <p:cNvPr id="2" name="Speech Bubble: Rectangle with Corners Rounded 1">
                <a:extLst>
                  <a:ext uri="{FF2B5EF4-FFF2-40B4-BE49-F238E27FC236}">
                    <a16:creationId xmlns:a16="http://schemas.microsoft.com/office/drawing/2014/main" id="{89D99727-BC9F-0CA3-0D5A-E4994C40B907}"/>
                  </a:ext>
                </a:extLst>
              </p:cNvPr>
              <p:cNvSpPr>
                <a:spLocks noRot="1" noChangeAspect="1" noMove="1" noResize="1" noEditPoints="1" noAdjustHandles="1" noChangeArrowheads="1" noChangeShapeType="1" noTextEdit="1"/>
              </p:cNvSpPr>
              <p:nvPr/>
            </p:nvSpPr>
            <p:spPr>
              <a:xfrm>
                <a:off x="6849208" y="356473"/>
                <a:ext cx="2558562" cy="1111842"/>
              </a:xfrm>
              <a:prstGeom prst="wedgeRoundRectCallout">
                <a:avLst>
                  <a:gd name="adj1" fmla="val -84063"/>
                  <a:gd name="adj2" fmla="val 25915"/>
                  <a:gd name="adj3" fmla="val 16667"/>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FCCA9F6F-BA38-5B66-4DF1-1ABAEC74AA9F}"/>
                  </a:ext>
                </a:extLst>
              </p:cNvPr>
              <p:cNvSpPr/>
              <p:nvPr/>
            </p:nvSpPr>
            <p:spPr>
              <a:xfrm>
                <a:off x="6972300" y="1798411"/>
                <a:ext cx="2558562" cy="996462"/>
              </a:xfrm>
              <a:prstGeom prst="wedgeRoundRectCallout">
                <a:avLst>
                  <a:gd name="adj1" fmla="val -94029"/>
                  <a:gd name="adj2" fmla="val -783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r>
                  <a:rPr lang="en-AU" sz="2000" dirty="0"/>
                  <a:t>What is the “outer” function </a:t>
                </a:r>
                <a14:m>
                  <m:oMath xmlns:m="http://schemas.openxmlformats.org/officeDocument/2006/math">
                    <m:r>
                      <a:rPr lang="en-AU" sz="2000" i="1" dirty="0">
                        <a:latin typeface="Cambria Math" panose="02040503050406030204" pitchFamily="18" charset="0"/>
                      </a:rPr>
                      <m:t>𝑦</m:t>
                    </m:r>
                    <m:r>
                      <a:rPr lang="en-AU" sz="2000" dirty="0">
                        <a:latin typeface="Cambria Math" panose="02040503050406030204" pitchFamily="18" charset="0"/>
                      </a:rPr>
                      <m:t>=</m:t>
                    </m:r>
                    <m:r>
                      <a:rPr lang="en-AU" sz="2000" i="1" dirty="0">
                        <a:latin typeface="Cambria Math" panose="02040503050406030204" pitchFamily="18" charset="0"/>
                      </a:rPr>
                      <m:t>𝑔</m:t>
                    </m:r>
                    <m:r>
                      <a:rPr lang="en-AU" sz="2000" i="1" dirty="0">
                        <a:latin typeface="Cambria Math" panose="02040503050406030204" pitchFamily="18" charset="0"/>
                      </a:rPr>
                      <m:t>(</m:t>
                    </m:r>
                    <m:r>
                      <a:rPr lang="en-AU" sz="2000" i="1" dirty="0">
                        <a:latin typeface="Cambria Math" panose="02040503050406030204" pitchFamily="18" charset="0"/>
                      </a:rPr>
                      <m:t>𝑢</m:t>
                    </m:r>
                    <m:r>
                      <a:rPr lang="en-AU" sz="2000" i="1" dirty="0">
                        <a:latin typeface="Cambria Math" panose="02040503050406030204" pitchFamily="18" charset="0"/>
                      </a:rPr>
                      <m:t>)</m:t>
                    </m:r>
                  </m:oMath>
                </a14:m>
                <a:r>
                  <a:rPr lang="en-AU" sz="2000" dirty="0"/>
                  <a:t>?</a:t>
                </a:r>
              </a:p>
            </p:txBody>
          </p:sp>
        </mc:Choice>
        <mc:Fallback xmlns="">
          <p:sp>
            <p:nvSpPr>
              <p:cNvPr id="5" name="Speech Bubble: Rectangle with Corners Rounded 4">
                <a:extLst>
                  <a:ext uri="{FF2B5EF4-FFF2-40B4-BE49-F238E27FC236}">
                    <a16:creationId xmlns:a16="http://schemas.microsoft.com/office/drawing/2014/main" id="{FCCA9F6F-BA38-5B66-4DF1-1ABAEC74AA9F}"/>
                  </a:ext>
                </a:extLst>
              </p:cNvPr>
              <p:cNvSpPr>
                <a:spLocks noRot="1" noChangeAspect="1" noMove="1" noResize="1" noEditPoints="1" noAdjustHandles="1" noChangeArrowheads="1" noChangeShapeType="1" noTextEdit="1"/>
              </p:cNvSpPr>
              <p:nvPr/>
            </p:nvSpPr>
            <p:spPr>
              <a:xfrm>
                <a:off x="6972300" y="1798411"/>
                <a:ext cx="2558562" cy="996462"/>
              </a:xfrm>
              <a:prstGeom prst="wedgeRoundRectCallout">
                <a:avLst>
                  <a:gd name="adj1" fmla="val -94029"/>
                  <a:gd name="adj2" fmla="val -78354"/>
                  <a:gd name="adj3" fmla="val 16667"/>
                </a:avLst>
              </a:prstGeom>
              <a:blipFill>
                <a:blip r:embed="rId6"/>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83910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222F04-444E-03C8-2371-A1D61A4B82AB}"/>
              </a:ext>
            </a:extLst>
          </p:cNvPr>
          <p:cNvSpPr>
            <a:spLocks noGrp="1"/>
          </p:cNvSpPr>
          <p:nvPr>
            <p:ph type="title"/>
          </p:nvPr>
        </p:nvSpPr>
        <p:spPr/>
        <p:txBody>
          <a:bodyPr/>
          <a:lstStyle/>
          <a:p>
            <a:r>
              <a:rPr lang="en-AU" dirty="0"/>
              <a:t>Chain rule (2)</a:t>
            </a:r>
          </a:p>
        </p:txBody>
      </p:sp>
      <p:sp>
        <p:nvSpPr>
          <p:cNvPr id="4" name="Text Placeholder 3">
            <a:extLst>
              <a:ext uri="{FF2B5EF4-FFF2-40B4-BE49-F238E27FC236}">
                <a16:creationId xmlns:a16="http://schemas.microsoft.com/office/drawing/2014/main" id="{9F93F662-03C7-748B-4AB7-13EA94999609}"/>
              </a:ext>
            </a:extLst>
          </p:cNvPr>
          <p:cNvSpPr>
            <a:spLocks noGrp="1"/>
          </p:cNvSpPr>
          <p:nvPr>
            <p:ph type="body" sz="quarter" idx="18"/>
          </p:nvPr>
        </p:nvSpPr>
        <p:spPr/>
        <p:txBody>
          <a:bodyPr/>
          <a:lstStyle/>
          <a:p>
            <a:r>
              <a:rPr lang="en-AU" dirty="0"/>
              <a:t>Differentiate the following: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4626446-139A-DA17-2870-B67353C5137F}"/>
                  </a:ext>
                </a:extLst>
              </p:cNvPr>
              <p:cNvSpPr>
                <a:spLocks noGrp="1"/>
              </p:cNvSpPr>
              <p:nvPr>
                <p:ph type="body" sz="quarter" idx="17"/>
              </p:nvPr>
            </p:nvSpPr>
            <p:spPr/>
            <p:txBody>
              <a:bodyPr/>
              <a:lstStyle/>
              <a:p>
                <a:pPr marL="457200" indent="-457200">
                  <a:buFont typeface="+mj-lt"/>
                  <a:buAutoNum type="arabicPeriod"/>
                </a:pP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𝑒</m:t>
                        </m:r>
                      </m:e>
                      <m:sup>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𝑥</m:t>
                            </m:r>
                          </m:e>
                        </m:d>
                      </m:sup>
                    </m:sSup>
                  </m:oMath>
                </a14:m>
                <a:endParaRPr lang="en-AU" dirty="0"/>
              </a:p>
              <a:p>
                <a:pPr marL="457200" indent="-457200">
                  <a:buFont typeface="+mj-lt"/>
                  <a:buAutoNum type="arabicPeriod"/>
                </a:pP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−5</m:t>
                        </m:r>
                        <m:r>
                          <a:rPr lang="en-AU" i="1">
                            <a:latin typeface="Cambria Math" panose="02040503050406030204" pitchFamily="18" charset="0"/>
                          </a:rPr>
                          <m:t>𝑥</m:t>
                        </m:r>
                      </m:sup>
                    </m:sSup>
                  </m:oMath>
                </a14:m>
                <a:endParaRPr lang="en-AU" dirty="0"/>
              </a:p>
              <a:p>
                <a:pPr marL="457200" indent="-457200">
                  <a:buFont typeface="+mj-lt"/>
                  <a:buAutoNum type="arabicPeriod"/>
                </a:pP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2</m:t>
                        </m:r>
                        <m:r>
                          <a:rPr lang="en-AU" i="1">
                            <a:latin typeface="Cambria Math" panose="02040503050406030204" pitchFamily="18" charset="0"/>
                          </a:rPr>
                          <m:t>𝑥</m:t>
                        </m:r>
                      </m:sup>
                    </m:sSup>
                  </m:oMath>
                </a14:m>
                <a:endParaRPr lang="en-AU" dirty="0"/>
              </a:p>
              <a:p>
                <a:pPr marL="457200" indent="-457200">
                  <a:buFont typeface="+mj-lt"/>
                  <a:buAutoNum type="arabicPeriod"/>
                </a:pP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=2</m:t>
                    </m:r>
                    <m:sSup>
                      <m:sSupPr>
                        <m:ctrlPr>
                          <a:rPr lang="en-AU" i="1">
                            <a:latin typeface="Cambria Math" panose="02040503050406030204" pitchFamily="18" charset="0"/>
                          </a:rPr>
                        </m:ctrlPr>
                      </m:sSupPr>
                      <m:e>
                        <m:r>
                          <a:rPr lang="en-AU" i="1">
                            <a:latin typeface="Cambria Math" panose="02040503050406030204" pitchFamily="18" charset="0"/>
                          </a:rPr>
                          <m:t>𝑒</m:t>
                        </m:r>
                      </m:e>
                      <m:sup>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𝑥</m:t>
                            </m:r>
                          </m:e>
                        </m:d>
                      </m:sup>
                    </m:sSup>
                  </m:oMath>
                </a14:m>
                <a:endParaRPr lang="en-AU" dirty="0"/>
              </a:p>
              <a:p>
                <a:pPr marL="457200" indent="-457200">
                  <a:buFont typeface="+mj-lt"/>
                  <a:buAutoNum type="arabicPeriod"/>
                </a:pP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−5</m:t>
                        </m:r>
                        <m:r>
                          <a:rPr lang="en-AU" i="1">
                            <a:latin typeface="Cambria Math" panose="02040503050406030204" pitchFamily="18" charset="0"/>
                          </a:rPr>
                          <m:t>𝑥</m:t>
                        </m:r>
                      </m:sup>
                    </m:sSup>
                  </m:oMath>
                </a14:m>
                <a:endParaRPr lang="en-AU" dirty="0"/>
              </a:p>
              <a:p>
                <a:pPr marL="457200" indent="-457200">
                  <a:buFont typeface="+mj-lt"/>
                  <a:buAutoNum type="arabicPeriod"/>
                </a:pP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+2</m:t>
                        </m:r>
                      </m:sup>
                    </m:sSup>
                  </m:oMath>
                </a14:m>
                <a:endParaRPr lang="en-AU" dirty="0"/>
              </a:p>
              <a:p>
                <a:pPr marL="457200" indent="-457200">
                  <a:buFont typeface="+mj-lt"/>
                  <a:buAutoNum type="arabicPeriod"/>
                </a:pP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𝑒</m:t>
                        </m:r>
                      </m:e>
                      <m:sup>
                        <m:d>
                          <m:dPr>
                            <m:ctrlPr>
                              <a:rPr lang="en-AU" i="1">
                                <a:latin typeface="Cambria Math" panose="02040503050406030204" pitchFamily="18" charset="0"/>
                              </a:rPr>
                            </m:ctrlPr>
                          </m:dPr>
                          <m:e>
                            <m:r>
                              <a:rPr lang="en-AU" i="1">
                                <a:latin typeface="Cambria Math" panose="02040503050406030204" pitchFamily="18" charset="0"/>
                              </a:rPr>
                              <m:t>2−</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𝑥</m:t>
                            </m:r>
                          </m:e>
                        </m:d>
                      </m:sup>
                    </m:sSup>
                  </m:oMath>
                </a14:m>
                <a:endParaRPr lang="en-AU" dirty="0"/>
              </a:p>
              <a:p>
                <a:endParaRPr lang="en-AU" dirty="0"/>
              </a:p>
              <a:p>
                <a:endParaRPr lang="en-AU" dirty="0"/>
              </a:p>
              <a:p>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24626446-139A-DA17-2870-B67353C5137F}"/>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9B6D2E7-6CE0-7EFF-F2D6-58B46961C700}"/>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4889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5D585-ACCE-A0DA-5B83-3154B060DA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0B5E34-9566-194D-8B18-8BF10322FB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4" name="Title 3">
            <a:extLst>
              <a:ext uri="{FF2B5EF4-FFF2-40B4-BE49-F238E27FC236}">
                <a16:creationId xmlns:a16="http://schemas.microsoft.com/office/drawing/2014/main" id="{EA04B713-6C3D-E29E-4E96-0DC636D7AB5D}"/>
              </a:ext>
            </a:extLst>
          </p:cNvPr>
          <p:cNvSpPr>
            <a:spLocks noGrp="1"/>
          </p:cNvSpPr>
          <p:nvPr>
            <p:ph type="title"/>
          </p:nvPr>
        </p:nvSpPr>
        <p:spPr/>
        <p:txBody>
          <a:bodyPr/>
          <a:lstStyle/>
          <a:p>
            <a:r>
              <a:rPr lang="en-AU" dirty="0">
                <a:latin typeface="+mj-lt"/>
              </a:rPr>
              <a:t>Chain rule – solutions (1)</a:t>
            </a:r>
          </a:p>
        </p:txBody>
      </p:sp>
      <p:sp>
        <p:nvSpPr>
          <p:cNvPr id="2" name="Text Placeholder 1">
            <a:extLst>
              <a:ext uri="{FF2B5EF4-FFF2-40B4-BE49-F238E27FC236}">
                <a16:creationId xmlns:a16="http://schemas.microsoft.com/office/drawing/2014/main" id="{66187A42-4166-DF3F-DF6C-7905B9BD9BF7}"/>
              </a:ext>
            </a:extLst>
          </p:cNvPr>
          <p:cNvSpPr>
            <a:spLocks noGrp="1"/>
          </p:cNvSpPr>
          <p:nvPr>
            <p:ph type="body" sz="quarter" idx="18"/>
          </p:nvPr>
        </p:nvSpPr>
        <p:spPr/>
        <p:txBody>
          <a:bodyPr/>
          <a:lstStyle/>
          <a:p>
            <a:r>
              <a:rPr lang="en-AU"/>
              <a:t>Differentiate using the chain rule:</a:t>
            </a:r>
          </a:p>
        </p:txBody>
      </p:sp>
      <mc:AlternateContent xmlns:mc="http://schemas.openxmlformats.org/markup-compatibility/2006" xmlns:a14="http://schemas.microsoft.com/office/drawing/2010/main">
        <mc:Choice Requires="a14">
          <p:sp>
            <p:nvSpPr>
              <p:cNvPr id="15" name="Text Placeholder 11">
                <a:extLst>
                  <a:ext uri="{FF2B5EF4-FFF2-40B4-BE49-F238E27FC236}">
                    <a16:creationId xmlns:a16="http://schemas.microsoft.com/office/drawing/2014/main" id="{1C5B83C7-3F7B-C3CC-EB45-5B53EAB6BC28}"/>
                  </a:ext>
                </a:extLst>
              </p:cNvPr>
              <p:cNvSpPr>
                <a:spLocks noGrp="1"/>
              </p:cNvSpPr>
              <p:nvPr>
                <p:ph type="body" sz="quarter" idx="17"/>
              </p:nvPr>
            </p:nvSpPr>
            <p:spPr>
              <a:xfrm>
                <a:off x="359999" y="1292535"/>
                <a:ext cx="11484000" cy="738451"/>
              </a:xfrm>
            </p:spPr>
            <p:txBody>
              <a:bodyPr/>
              <a:lstStyle/>
              <a:p>
                <a:r>
                  <a:rPr lang="en-AU" sz="2400" b="0" dirty="0"/>
                  <a:t>	</a:t>
                </a:r>
                <a:r>
                  <a:rPr lang="en-AU" sz="2400" b="1" dirty="0"/>
                  <a:t>1. </a:t>
                </a:r>
                <a14:m>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sSup>
                      <m:sSupPr>
                        <m:ctrlPr>
                          <a:rPr lang="en-AU" sz="2400" b="1" i="1" smtClean="0">
                            <a:latin typeface="Cambria Math" panose="02040503050406030204" pitchFamily="18" charset="0"/>
                          </a:rPr>
                        </m:ctrlPr>
                      </m:sSupPr>
                      <m:e>
                        <m:r>
                          <a:rPr lang="en-AU" sz="2400" b="1" i="1" smtClean="0">
                            <a:latin typeface="Cambria Math" panose="02040503050406030204" pitchFamily="18" charset="0"/>
                          </a:rPr>
                          <m:t>𝒆</m:t>
                        </m:r>
                      </m:e>
                      <m:sup>
                        <m:d>
                          <m:dPr>
                            <m:ctrlPr>
                              <a:rPr lang="en-AU" sz="2400" b="1" i="1" smtClean="0">
                                <a:latin typeface="Cambria Math" panose="02040503050406030204" pitchFamily="18" charset="0"/>
                              </a:rPr>
                            </m:ctrlPr>
                          </m:dPr>
                          <m:e>
                            <m:f>
                              <m:fPr>
                                <m:ctrlPr>
                                  <a:rPr lang="en-AU" sz="2400" b="1" i="1" smtClean="0">
                                    <a:latin typeface="Cambria Math" panose="02040503050406030204" pitchFamily="18" charset="0"/>
                                  </a:rPr>
                                </m:ctrlPr>
                              </m:fPr>
                              <m:num>
                                <m:r>
                                  <a:rPr lang="en-AU" sz="2400" b="1" i="1" smtClean="0">
                                    <a:latin typeface="Cambria Math" panose="02040503050406030204" pitchFamily="18" charset="0"/>
                                  </a:rPr>
                                  <m:t>𝟏</m:t>
                                </m:r>
                              </m:num>
                              <m:den>
                                <m:r>
                                  <a:rPr lang="en-AU" sz="2400" b="1" i="1" smtClean="0">
                                    <a:latin typeface="Cambria Math" panose="02040503050406030204" pitchFamily="18" charset="0"/>
                                  </a:rPr>
                                  <m:t>𝟐</m:t>
                                </m:r>
                              </m:den>
                            </m:f>
                            <m:r>
                              <a:rPr lang="en-AU" sz="2400" b="1" i="1" smtClean="0">
                                <a:latin typeface="Cambria Math" panose="02040503050406030204" pitchFamily="18" charset="0"/>
                              </a:rPr>
                              <m:t>𝒙</m:t>
                            </m:r>
                          </m:e>
                        </m:d>
                      </m:sup>
                    </m:sSup>
                  </m:oMath>
                </a14:m>
                <a:r>
                  <a:rPr lang="en-AU" sz="1800" dirty="0">
                    <a:latin typeface="+mn-lt"/>
                  </a:rPr>
                  <a:t>					</a:t>
                </a:r>
                <a:r>
                  <a:rPr lang="en-AU" sz="2400" b="1" dirty="0">
                    <a:latin typeface="+mn-lt"/>
                  </a:rPr>
                  <a:t>	2. </a:t>
                </a:r>
                <a14:m>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sSup>
                      <m:sSupPr>
                        <m:ctrlPr>
                          <a:rPr lang="en-AU" sz="2400" b="1" i="1" smtClean="0">
                            <a:latin typeface="Cambria Math" panose="02040503050406030204" pitchFamily="18" charset="0"/>
                          </a:rPr>
                        </m:ctrlPr>
                      </m:sSupPr>
                      <m:e>
                        <m:r>
                          <a:rPr lang="en-AU" sz="2400" b="1" i="1" smtClean="0">
                            <a:latin typeface="Cambria Math" panose="02040503050406030204" pitchFamily="18" charset="0"/>
                          </a:rPr>
                          <m:t>𝒆</m:t>
                        </m:r>
                      </m:e>
                      <m:sup>
                        <m:r>
                          <a:rPr lang="en-AU" sz="2400" b="1" i="1" smtClean="0">
                            <a:latin typeface="Cambria Math" panose="02040503050406030204" pitchFamily="18" charset="0"/>
                          </a:rPr>
                          <m:t>−</m:t>
                        </m:r>
                        <m:r>
                          <a:rPr lang="en-AU" sz="2400" b="1" i="1" smtClean="0">
                            <a:latin typeface="Cambria Math" panose="02040503050406030204" pitchFamily="18" charset="0"/>
                          </a:rPr>
                          <m:t>𝟓</m:t>
                        </m:r>
                        <m:r>
                          <a:rPr lang="en-AU" sz="2400" b="1" i="1" smtClean="0">
                            <a:latin typeface="Cambria Math" panose="02040503050406030204" pitchFamily="18" charset="0"/>
                          </a:rPr>
                          <m:t>𝒙</m:t>
                        </m:r>
                      </m:sup>
                    </m:sSup>
                  </m:oMath>
                </a14:m>
                <a:endParaRPr lang="en-AU" sz="1800" b="1" dirty="0">
                  <a:latin typeface="+mn-lt"/>
                </a:endParaRPr>
              </a:p>
            </p:txBody>
          </p:sp>
        </mc:Choice>
        <mc:Fallback xmlns="">
          <p:sp>
            <p:nvSpPr>
              <p:cNvPr id="15" name="Text Placeholder 11">
                <a:extLst>
                  <a:ext uri="{FF2B5EF4-FFF2-40B4-BE49-F238E27FC236}">
                    <a16:creationId xmlns:a16="http://schemas.microsoft.com/office/drawing/2014/main" id="{1C5B83C7-3F7B-C3CC-EB45-5B53EAB6BC28}"/>
                  </a:ext>
                </a:extLst>
              </p:cNvPr>
              <p:cNvSpPr>
                <a:spLocks noGrp="1" noRot="1" noChangeAspect="1" noMove="1" noResize="1" noEditPoints="1" noAdjustHandles="1" noChangeArrowheads="1" noChangeShapeType="1" noTextEdit="1"/>
              </p:cNvSpPr>
              <p:nvPr>
                <p:ph type="body" sz="quarter" idx="17"/>
              </p:nvPr>
            </p:nvSpPr>
            <p:spPr>
              <a:xfrm>
                <a:off x="359999" y="1292535"/>
                <a:ext cx="11484000" cy="738451"/>
              </a:xfrm>
              <a:blipFill>
                <a:blip r:embed="rId3"/>
                <a:stretch>
                  <a:fillRect b="-1487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68CD885-5C87-3F37-33C1-11E307D08A7D}"/>
                  </a:ext>
                </a:extLst>
              </p:cNvPr>
              <p:cNvSpPr txBox="1"/>
              <p:nvPr/>
            </p:nvSpPr>
            <p:spPr>
              <a:xfrm>
                <a:off x="549589" y="1916853"/>
                <a:ext cx="3673642" cy="3187583"/>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b="0" i="1" smtClean="0">
                          <a:latin typeface="Cambria Math" panose="02040503050406030204" pitchFamily="18" charset="0"/>
                        </a:rPr>
                        <m:t>𝑢</m:t>
                      </m:r>
                      <m:r>
                        <m:rPr>
                          <m:aln/>
                        </m:rPr>
                        <a:rPr lang="en-AU" sz="1800" b="0" i="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1</m:t>
                          </m:r>
                        </m:num>
                        <m:den>
                          <m:r>
                            <a:rPr lang="en-AU" sz="1800" b="0" i="0" smtClean="0">
                              <a:latin typeface="Cambria Math" panose="02040503050406030204" pitchFamily="18" charset="0"/>
                            </a:rPr>
                            <m:t>2</m:t>
                          </m:r>
                        </m:den>
                      </m:f>
                      <m:r>
                        <a:rPr lang="en-AU" sz="1800" b="0" i="1" smtClean="0">
                          <a:latin typeface="Cambria Math" panose="02040503050406030204" pitchFamily="18" charset="0"/>
                        </a:rPr>
                        <m:t>𝑥</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𝑥</m:t>
                              </m:r>
                            </m:e>
                          </m:d>
                        </m:sup>
                      </m:sSup>
                    </m:oMath>
                  </m:oMathPara>
                </a14:m>
                <a:endParaRPr lang="en-AU" sz="1800" dirty="0"/>
              </a:p>
            </p:txBody>
          </p:sp>
        </mc:Choice>
        <mc:Fallback xmlns="">
          <p:sp>
            <p:nvSpPr>
              <p:cNvPr id="16" name="TextBox 15">
                <a:extLst>
                  <a:ext uri="{FF2B5EF4-FFF2-40B4-BE49-F238E27FC236}">
                    <a16:creationId xmlns:a16="http://schemas.microsoft.com/office/drawing/2014/main" id="{A68CD885-5C87-3F37-33C1-11E307D08A7D}"/>
                  </a:ext>
                </a:extLst>
              </p:cNvPr>
              <p:cNvSpPr txBox="1">
                <a:spLocks noRot="1" noChangeAspect="1" noMove="1" noResize="1" noEditPoints="1" noAdjustHandles="1" noChangeArrowheads="1" noChangeShapeType="1" noTextEdit="1"/>
              </p:cNvSpPr>
              <p:nvPr/>
            </p:nvSpPr>
            <p:spPr>
              <a:xfrm>
                <a:off x="549589" y="1916853"/>
                <a:ext cx="3673642" cy="3187583"/>
              </a:xfrm>
              <a:prstGeom prst="rect">
                <a:avLst/>
              </a:prstGeom>
              <a:blipFill>
                <a:blip r:embed="rId4"/>
                <a:stretch>
                  <a:fillRect b="-4416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907F1D-5407-9D8C-77C6-A6DC31898F71}"/>
                  </a:ext>
                </a:extLst>
              </p:cNvPr>
              <p:cNvSpPr txBox="1"/>
              <p:nvPr/>
            </p:nvSpPr>
            <p:spPr>
              <a:xfrm>
                <a:off x="7133045" y="1916853"/>
                <a:ext cx="3673642" cy="3187583"/>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Let</m:t>
                      </m:r>
                      <m:r>
                        <a:rPr lang="en-AU" sz="1800" b="0" i="0" smtClean="0">
                          <a:latin typeface="Cambria Math" panose="02040503050406030204" pitchFamily="18" charset="0"/>
                        </a:rPr>
                        <m:t> </m:t>
                      </m:r>
                      <m:r>
                        <a:rPr lang="en-AU" sz="1800" b="0" i="1" smtClean="0">
                          <a:latin typeface="Cambria Math" panose="02040503050406030204" pitchFamily="18" charset="0"/>
                        </a:rPr>
                        <m:t>𝑢</m:t>
                      </m:r>
                      <m:r>
                        <m:rPr>
                          <m:aln/>
                        </m:rPr>
                        <a:rPr lang="en-AU" sz="1800" b="0" i="0" smtClean="0">
                          <a:latin typeface="Cambria Math" panose="02040503050406030204" pitchFamily="18" charset="0"/>
                        </a:rPr>
                        <m:t>=</m:t>
                      </m:r>
                      <m:r>
                        <a:rPr lang="en-AU" sz="1800" b="0" i="0"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=−5</m:t>
                      </m:r>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𝑑𝑢</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𝑑𝑢</m:t>
                          </m:r>
                        </m:num>
                        <m:den>
                          <m:r>
                            <a:rPr lang="en-AU" sz="1800" b="0" i="1" smtClean="0">
                              <a:latin typeface="Cambria Math" panose="02040503050406030204" pitchFamily="18" charset="0"/>
                            </a:rPr>
                            <m:t>𝑑𝑥</m:t>
                          </m:r>
                        </m:den>
                      </m:f>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r>
                        <a:rPr lang="en-AU" sz="1800" b="0" i="1" smtClean="0">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𝑢</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𝑒</m:t>
                          </m:r>
                        </m:e>
                        <m:sup>
                          <m:r>
                            <a:rPr lang="en-AU" sz="1800" b="0" i="1" smtClean="0">
                              <a:latin typeface="Cambria Math" panose="02040503050406030204" pitchFamily="18" charset="0"/>
                            </a:rPr>
                            <m:t>−5</m:t>
                          </m:r>
                          <m:r>
                            <a:rPr lang="en-AU" sz="1800" b="0" i="1" smtClean="0">
                              <a:latin typeface="Cambria Math" panose="02040503050406030204" pitchFamily="18" charset="0"/>
                            </a:rPr>
                            <m:t>𝑥</m:t>
                          </m:r>
                        </m:sup>
                      </m:sSup>
                    </m:oMath>
                  </m:oMathPara>
                </a14:m>
                <a:endParaRPr lang="en-AU" sz="1800" dirty="0"/>
              </a:p>
            </p:txBody>
          </p:sp>
        </mc:Choice>
        <mc:Fallback xmlns="">
          <p:sp>
            <p:nvSpPr>
              <p:cNvPr id="17" name="TextBox 16">
                <a:extLst>
                  <a:ext uri="{FF2B5EF4-FFF2-40B4-BE49-F238E27FC236}">
                    <a16:creationId xmlns:a16="http://schemas.microsoft.com/office/drawing/2014/main" id="{0D907F1D-5407-9D8C-77C6-A6DC31898F71}"/>
                  </a:ext>
                </a:extLst>
              </p:cNvPr>
              <p:cNvSpPr txBox="1">
                <a:spLocks noRot="1" noChangeAspect="1" noMove="1" noResize="1" noEditPoints="1" noAdjustHandles="1" noChangeArrowheads="1" noChangeShapeType="1" noTextEdit="1"/>
              </p:cNvSpPr>
              <p:nvPr/>
            </p:nvSpPr>
            <p:spPr>
              <a:xfrm>
                <a:off x="7133045" y="1916853"/>
                <a:ext cx="3673642" cy="3187583"/>
              </a:xfrm>
              <a:prstGeom prst="rect">
                <a:avLst/>
              </a:prstGeom>
              <a:blipFill>
                <a:blip r:embed="rId5"/>
                <a:stretch>
                  <a:fillRect b="-9369"/>
                </a:stretch>
              </a:blipFill>
            </p:spPr>
            <p:txBody>
              <a:bodyPr/>
              <a:lstStyle/>
              <a:p>
                <a:r>
                  <a:rPr lang="en-AU">
                    <a:noFill/>
                  </a:rPr>
                  <a:t> </a:t>
                </a:r>
              </a:p>
            </p:txBody>
          </p:sp>
        </mc:Fallback>
      </mc:AlternateContent>
      <p:sp>
        <p:nvSpPr>
          <p:cNvPr id="5" name="Rectangle 4">
            <a:extLst>
              <a:ext uri="{FF2B5EF4-FFF2-40B4-BE49-F238E27FC236}">
                <a16:creationId xmlns:a16="http://schemas.microsoft.com/office/drawing/2014/main" id="{99D1D658-358C-BFC4-76B1-734C83ABB466}"/>
              </a:ext>
              <a:ext uri="{C183D7F6-B498-43B3-948B-1728B52AA6E4}">
                <adec:decorative xmlns:adec="http://schemas.microsoft.com/office/drawing/2017/decorative" val="1"/>
              </a:ext>
            </a:extLst>
          </p:cNvPr>
          <p:cNvSpPr/>
          <p:nvPr/>
        </p:nvSpPr>
        <p:spPr>
          <a:xfrm>
            <a:off x="1547446" y="5802923"/>
            <a:ext cx="1433146" cy="89307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B8DA922-8334-3203-21F2-AA4960C308DB}"/>
              </a:ext>
              <a:ext uri="{C183D7F6-B498-43B3-948B-1728B52AA6E4}">
                <adec:decorative xmlns:adec="http://schemas.microsoft.com/office/drawing/2017/decorative" val="1"/>
              </a:ext>
            </a:extLst>
          </p:cNvPr>
          <p:cNvSpPr/>
          <p:nvPr/>
        </p:nvSpPr>
        <p:spPr>
          <a:xfrm>
            <a:off x="7971701" y="5062246"/>
            <a:ext cx="1433146" cy="58958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5747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DAFA5-5CC4-2F31-49FD-2109DF012C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2AC001-E3C5-7DC2-40A3-9F29A3AD2AD4}"/>
              </a:ext>
            </a:extLst>
          </p:cNvPr>
          <p:cNvSpPr>
            <a:spLocks noGrp="1"/>
          </p:cNvSpPr>
          <p:nvPr>
            <p:ph type="title"/>
          </p:nvPr>
        </p:nvSpPr>
        <p:spPr/>
        <p:txBody>
          <a:bodyPr/>
          <a:lstStyle/>
          <a:p>
            <a:r>
              <a:rPr lang="en-AU" dirty="0"/>
              <a:t>Chain rule – solutions (2)</a:t>
            </a:r>
            <a:endParaRPr lang="en-AU" dirty="0">
              <a:latin typeface="+mj-lt"/>
            </a:endParaRPr>
          </a:p>
        </p:txBody>
      </p:sp>
      <p:sp>
        <p:nvSpPr>
          <p:cNvPr id="3" name="Slide Number Placeholder 2">
            <a:extLst>
              <a:ext uri="{FF2B5EF4-FFF2-40B4-BE49-F238E27FC236}">
                <a16:creationId xmlns:a16="http://schemas.microsoft.com/office/drawing/2014/main" id="{04EEAA25-72EE-39A0-0505-F202BCE474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43D5525A-A94A-EAF2-CA7C-BDEE0AF857D4}"/>
                  </a:ext>
                </a:extLst>
              </p:cNvPr>
              <p:cNvSpPr txBox="1">
                <a:spLocks/>
              </p:cNvSpPr>
              <p:nvPr/>
            </p:nvSpPr>
            <p:spPr>
              <a:xfrm>
                <a:off x="360000" y="1264148"/>
                <a:ext cx="6479712" cy="6729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b="1" dirty="0"/>
                  <a:t>3.  </a:t>
                </a:r>
                <a14:m>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r>
                      <a:rPr lang="en-AU" sz="2400" b="1" i="1" smtClean="0">
                        <a:latin typeface="Cambria Math" panose="02040503050406030204" pitchFamily="18" charset="0"/>
                      </a:rPr>
                      <m:t>𝟒</m:t>
                    </m:r>
                    <m:sSup>
                      <m:sSupPr>
                        <m:ctrlPr>
                          <a:rPr lang="en-AU" sz="2400" b="1" i="1">
                            <a:latin typeface="Cambria Math" panose="02040503050406030204" pitchFamily="18" charset="0"/>
                          </a:rPr>
                        </m:ctrlPr>
                      </m:sSupPr>
                      <m:e>
                        <m:r>
                          <a:rPr lang="en-AU" sz="2400" b="1" i="1">
                            <a:latin typeface="Cambria Math" panose="02040503050406030204" pitchFamily="18" charset="0"/>
                          </a:rPr>
                          <m:t>𝒆</m:t>
                        </m:r>
                      </m:e>
                      <m:sup>
                        <m:r>
                          <a:rPr lang="en-AU" sz="2400" b="1" i="1">
                            <a:latin typeface="Cambria Math" panose="02040503050406030204" pitchFamily="18" charset="0"/>
                          </a:rPr>
                          <m:t>𝟐</m:t>
                        </m:r>
                        <m:r>
                          <a:rPr lang="en-AU" sz="2400" b="1" i="1">
                            <a:latin typeface="Cambria Math" panose="02040503050406030204" pitchFamily="18" charset="0"/>
                          </a:rPr>
                          <m:t>𝒙</m:t>
                        </m:r>
                      </m:sup>
                    </m:sSup>
                  </m:oMath>
                </a14:m>
                <a:endParaRPr lang="en-AU" sz="2400" b="1" dirty="0"/>
              </a:p>
            </p:txBody>
          </p:sp>
        </mc:Choice>
        <mc:Fallback xmlns="">
          <p:sp>
            <p:nvSpPr>
              <p:cNvPr id="11" name="Text Placeholder 11">
                <a:extLst>
                  <a:ext uri="{FF2B5EF4-FFF2-40B4-BE49-F238E27FC236}">
                    <a16:creationId xmlns:a16="http://schemas.microsoft.com/office/drawing/2014/main" id="{43D5525A-A94A-EAF2-CA7C-BDEE0AF857D4}"/>
                  </a:ext>
                </a:extLst>
              </p:cNvPr>
              <p:cNvSpPr txBox="1">
                <a:spLocks noRot="1" noChangeAspect="1" noMove="1" noResize="1" noEditPoints="1" noAdjustHandles="1" noChangeArrowheads="1" noChangeShapeType="1" noTextEdit="1"/>
              </p:cNvSpPr>
              <p:nvPr/>
            </p:nvSpPr>
            <p:spPr>
              <a:xfrm>
                <a:off x="360000" y="1264148"/>
                <a:ext cx="6479712" cy="672950"/>
              </a:xfrm>
              <a:prstGeom prst="rect">
                <a:avLst/>
              </a:prstGeom>
              <a:blipFill>
                <a:blip r:embed="rId3"/>
                <a:stretch>
                  <a:fillRect l="-2822" b="-90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CEFEAE9-E316-D27C-4A56-1C2705A3C679}"/>
                  </a:ext>
                </a:extLst>
              </p:cNvPr>
              <p:cNvSpPr txBox="1"/>
              <p:nvPr/>
            </p:nvSpPr>
            <p:spPr>
              <a:xfrm>
                <a:off x="221977" y="1937098"/>
                <a:ext cx="4426223" cy="4079029"/>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m:rPr>
                          <m:sty m:val="p"/>
                        </m:rPr>
                        <a:rPr lang="en-AU" sz="2000" b="0" i="0" smtClean="0">
                          <a:latin typeface="Cambria Math" panose="02040503050406030204" pitchFamily="18" charset="0"/>
                        </a:rPr>
                        <m:t>Let</m:t>
                      </m:r>
                      <m:r>
                        <a:rPr lang="en-AU" sz="2000" b="0" i="0" smtClean="0">
                          <a:latin typeface="Cambria Math" panose="02040503050406030204" pitchFamily="18" charset="0"/>
                        </a:rPr>
                        <m:t> </m:t>
                      </m:r>
                      <m:r>
                        <a:rPr lang="en-AU" sz="2000" b="0" i="1" smtClean="0">
                          <a:latin typeface="Cambria Math" panose="02040503050406030204" pitchFamily="18" charset="0"/>
                        </a:rPr>
                        <m:t>𝑢</m:t>
                      </m:r>
                      <m:r>
                        <m:rPr>
                          <m:aln/>
                        </m:rPr>
                        <a:rPr lang="en-AU" sz="2000" b="0" i="0" smtClean="0">
                          <a:latin typeface="Cambria Math" panose="02040503050406030204" pitchFamily="18" charset="0"/>
                        </a:rPr>
                        <m:t>=</m:t>
                      </m:r>
                      <m:r>
                        <a:rPr lang="en-AU" sz="2000" b="0" i="0" smtClean="0">
                          <a:latin typeface="Cambria Math" panose="02040503050406030204" pitchFamily="18" charset="0"/>
                        </a:rPr>
                        <m:t>2</m:t>
                      </m:r>
                      <m:r>
                        <a:rPr lang="en-AU" sz="2000" b="0" i="1" smtClean="0">
                          <a:latin typeface="Cambria Math" panose="02040503050406030204" pitchFamily="18" charset="0"/>
                        </a:rPr>
                        <m:t>𝑥</m:t>
                      </m:r>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=2</m:t>
                      </m:r>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4</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r>
                        <a:rPr lang="en-AU" sz="2000" b="0" i="1" smtClean="0">
                          <a:latin typeface="Cambria Math" panose="02040503050406030204" pitchFamily="18" charset="0"/>
                        </a:rPr>
                        <m:t>,  </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m:rPr>
                          <m:aln/>
                        </m:rPr>
                        <a:rPr lang="en-AU" sz="2000" b="0" i="1" smtClean="0">
                          <a:latin typeface="Cambria Math" panose="02040503050406030204" pitchFamily="18" charset="0"/>
                        </a:rPr>
                        <m:t>=</m:t>
                      </m:r>
                      <m:r>
                        <a:rPr lang="en-AU" sz="2000" b="0" i="1" smtClean="0">
                          <a:latin typeface="Cambria Math" panose="02040503050406030204" pitchFamily="18" charset="0"/>
                        </a:rPr>
                        <m:t>4</m:t>
                      </m:r>
                      <m: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𝑑</m:t>
                          </m:r>
                        </m:num>
                        <m:den>
                          <m:r>
                            <a:rPr lang="en-AU" sz="2000" b="0" i="1" smtClean="0">
                              <a:latin typeface="Cambria Math" panose="02040503050406030204" pitchFamily="18" charset="0"/>
                              <a:ea typeface="Cambria Math" panose="02040503050406030204" pitchFamily="18" charset="0"/>
                            </a:rPr>
                            <m:t>𝑑𝑢</m:t>
                          </m:r>
                        </m:den>
                      </m:f>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r>
                        <a:rPr lang="en-AU" sz="2000" b="0" i="1" smtClean="0">
                          <a:latin typeface="Cambria Math" panose="02040503050406030204" pitchFamily="18" charset="0"/>
                        </a:rPr>
                        <m:t>=4</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𝑑𝑥</m:t>
                          </m:r>
                        </m:den>
                      </m:f>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𝑑𝑦</m:t>
                          </m:r>
                        </m:num>
                        <m:den>
                          <m:r>
                            <a:rPr lang="en-AU" sz="2000" b="0" i="1" smtClean="0">
                              <a:latin typeface="Cambria Math" panose="02040503050406030204" pitchFamily="18" charset="0"/>
                            </a:rPr>
                            <m:t>𝑑𝑢</m:t>
                          </m:r>
                        </m:den>
                      </m:f>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𝑑𝑢</m:t>
                          </m:r>
                        </m:num>
                        <m:den>
                          <m:r>
                            <a:rPr lang="en-AU" sz="2000" b="0" i="1" smtClean="0">
                              <a:latin typeface="Cambria Math" panose="02040503050406030204" pitchFamily="18" charset="0"/>
                            </a:rPr>
                            <m:t>𝑑𝑥</m:t>
                          </m:r>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4</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r>
                        <a:rPr lang="en-AU" sz="2000" b="0" i="1" smtClean="0">
                          <a:latin typeface="Cambria Math" panose="02040503050406030204" pitchFamily="18" charset="0"/>
                        </a:rPr>
                        <m:t>×2</m:t>
                      </m:r>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8</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𝑢</m:t>
                          </m:r>
                        </m:sup>
                      </m:sSup>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8</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r>
                            <a:rPr lang="en-AU" sz="2000" b="0" i="1" smtClean="0">
                              <a:latin typeface="Cambria Math" panose="02040503050406030204" pitchFamily="18" charset="0"/>
                            </a:rPr>
                            <m:t>2</m:t>
                          </m:r>
                          <m:r>
                            <a:rPr lang="en-AU" sz="2000" b="0" i="1" smtClean="0">
                              <a:latin typeface="Cambria Math" panose="02040503050406030204" pitchFamily="18" charset="0"/>
                            </a:rPr>
                            <m:t>𝑥</m:t>
                          </m:r>
                        </m:sup>
                      </m:sSup>
                    </m:oMath>
                  </m:oMathPara>
                </a14:m>
                <a:endParaRPr lang="en-AU" sz="2000" dirty="0"/>
              </a:p>
            </p:txBody>
          </p:sp>
        </mc:Choice>
        <mc:Fallback xmlns="">
          <p:sp>
            <p:nvSpPr>
              <p:cNvPr id="15" name="TextBox 14">
                <a:extLst>
                  <a:ext uri="{FF2B5EF4-FFF2-40B4-BE49-F238E27FC236}">
                    <a16:creationId xmlns:a16="http://schemas.microsoft.com/office/drawing/2014/main" id="{9CEFEAE9-E316-D27C-4A56-1C2705A3C679}"/>
                  </a:ext>
                </a:extLst>
              </p:cNvPr>
              <p:cNvSpPr txBox="1">
                <a:spLocks noRot="1" noChangeAspect="1" noMove="1" noResize="1" noEditPoints="1" noAdjustHandles="1" noChangeArrowheads="1" noChangeShapeType="1" noTextEdit="1"/>
              </p:cNvSpPr>
              <p:nvPr/>
            </p:nvSpPr>
            <p:spPr>
              <a:xfrm>
                <a:off x="221977" y="1937098"/>
                <a:ext cx="4426223" cy="4079029"/>
              </a:xfrm>
              <a:prstGeom prst="rect">
                <a:avLst/>
              </a:prstGeom>
              <a:blipFill>
                <a:blip r:embed="rId4"/>
                <a:stretch>
                  <a:fillRect r="-2613"/>
                </a:stretch>
              </a:blipFill>
            </p:spPr>
            <p:txBody>
              <a:bodyPr/>
              <a:lstStyle/>
              <a:p>
                <a:r>
                  <a:rPr lang="en-AU">
                    <a:noFill/>
                  </a:rPr>
                  <a:t> </a:t>
                </a:r>
              </a:p>
            </p:txBody>
          </p:sp>
        </mc:Fallback>
      </mc:AlternateContent>
      <p:sp>
        <p:nvSpPr>
          <p:cNvPr id="2" name="Rectangle 1">
            <a:extLst>
              <a:ext uri="{FF2B5EF4-FFF2-40B4-BE49-F238E27FC236}">
                <a16:creationId xmlns:a16="http://schemas.microsoft.com/office/drawing/2014/main" id="{6838FFD4-F382-D07F-C902-E32828AEE4F8}"/>
              </a:ext>
              <a:ext uri="{C183D7F6-B498-43B3-948B-1728B52AA6E4}">
                <adec:decorative xmlns:adec="http://schemas.microsoft.com/office/drawing/2017/decorative" val="1"/>
              </a:ext>
            </a:extLst>
          </p:cNvPr>
          <p:cNvSpPr/>
          <p:nvPr/>
        </p:nvSpPr>
        <p:spPr>
          <a:xfrm>
            <a:off x="857041" y="5443372"/>
            <a:ext cx="1433146" cy="54731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2934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45E90-E276-4235-9845-4D828DE2C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A04328-49FE-42D0-8002-7DE3AA85F2B8}">
  <ds:schemaRefs>
    <ds:schemaRef ds:uri="http://schemas.microsoft.com/office/2006/documentManagement/types"/>
    <ds:schemaRef ds:uri="0d94be99-a0f6-44e7-93d1-7f56be2e14d5"/>
    <ds:schemaRef ds:uri="8c6f0761-0ef4-4d3b-8fe8-3b60dff82ea3"/>
    <ds:schemaRef ds:uri="http://purl.org/dc/term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FA4757F-FADF-4C03-9621-2945D937E39D}">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1706</Words>
  <Application>Microsoft Office PowerPoint</Application>
  <PresentationFormat>Widescreen</PresentationFormat>
  <Paragraphs>152</Paragraphs>
  <Slides>24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Cambria Math</vt:lpstr>
      <vt:lpstr>Times New Roman</vt:lpstr>
      <vt:lpstr>Public Sans</vt:lpstr>
      <vt:lpstr>NSWG Corporate</vt:lpstr>
      <vt:lpstr>Differentiating exponential functions with base e</vt:lpstr>
      <vt:lpstr>Learning intention and success criteria</vt:lpstr>
      <vt:lpstr>Activating prior knowledge</vt:lpstr>
      <vt:lpstr>Chain rule for differentiation</vt:lpstr>
      <vt:lpstr>Connecting learning</vt:lpstr>
      <vt:lpstr>Chain rule (1)</vt:lpstr>
      <vt:lpstr>Chain rule (2)</vt:lpstr>
      <vt:lpstr>Chain rule – solutions (1)</vt:lpstr>
      <vt:lpstr>Chain rule – solutions (2)</vt:lpstr>
      <vt:lpstr>Chain rule – solutions (3)</vt:lpstr>
      <vt:lpstr>Chain rule – solutions (4)</vt:lpstr>
      <vt:lpstr>Finding d/dx (e^(ax+b) ) using the chain rule</vt:lpstr>
      <vt:lpstr>Exploring rules</vt:lpstr>
      <vt:lpstr>Releasing responsibility</vt:lpstr>
      <vt:lpstr>Reference sheet</vt:lpstr>
      <vt:lpstr>Differentiating using rules (1)</vt:lpstr>
      <vt:lpstr>Differentiating using rules (2)</vt:lpstr>
      <vt:lpstr>Differentiating using rules (3)</vt:lpstr>
      <vt:lpstr>Differentiating using rules (4)</vt:lpstr>
      <vt:lpstr>Independent practice</vt:lpstr>
      <vt:lpstr>Approaching questions scaffold</vt:lpstr>
      <vt:lpstr>HSC-style question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5 – Differentiating exponential functions with base e – Slide deck</dc:title>
  <dc:creator>NSW Department of Education</dc:creator>
  <dcterms:created xsi:type="dcterms:W3CDTF">2026-05-22T03:43:26Z</dcterms:created>
  <dcterms:modified xsi:type="dcterms:W3CDTF">2026-06-17T00:31:22Z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