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6528" r:id="rId7"/>
    <p:sldId id="26529" r:id="rId8"/>
    <p:sldId id="271" r:id="rId9"/>
    <p:sldId id="26530" r:id="rId10"/>
    <p:sldId id="26506" r:id="rId11"/>
    <p:sldId id="26531" r:id="rId12"/>
    <p:sldId id="26534" r:id="rId13"/>
    <p:sldId id="26532" r:id="rId14"/>
    <p:sldId id="26540" r:id="rId15"/>
    <p:sldId id="26533" r:id="rId16"/>
    <p:sldId id="26536" r:id="rId17"/>
    <p:sldId id="26538" r:id="rId18"/>
    <p:sldId id="26508" r:id="rId19"/>
    <p:sldId id="26513" r:id="rId20"/>
    <p:sldId id="26509" r:id="rId21"/>
    <p:sldId id="26512" r:id="rId22"/>
    <p:sldId id="26523" r:id="rId23"/>
    <p:sldId id="26524" r:id="rId24"/>
    <p:sldId id="26541" r:id="rId25"/>
    <p:sldId id="26542"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ogarithmic scales" id="{37641C72-2B0D-4DA7-863C-82465FA72A95}">
          <p14:sldIdLst>
            <p14:sldId id="26505"/>
            <p14:sldId id="26383"/>
            <p14:sldId id="26528"/>
            <p14:sldId id="26529"/>
            <p14:sldId id="271"/>
            <p14:sldId id="26530"/>
            <p14:sldId id="26506"/>
            <p14:sldId id="26531"/>
            <p14:sldId id="26534"/>
            <p14:sldId id="26532"/>
            <p14:sldId id="26540"/>
            <p14:sldId id="26533"/>
            <p14:sldId id="26536"/>
            <p14:sldId id="26538"/>
            <p14:sldId id="26508"/>
            <p14:sldId id="26513"/>
            <p14:sldId id="26509"/>
            <p14:sldId id="26512"/>
            <p14:sldId id="26523"/>
            <p14:sldId id="26524"/>
            <p14:sldId id="26541"/>
            <p14:sldId id="2654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6AB33-8D75-4319-BF63-3E654B513991}" v="2" dt="2026-06-17T00:30:34.44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6441" autoAdjust="0"/>
  </p:normalViewPr>
  <p:slideViewPr>
    <p:cSldViewPr snapToGrid="0">
      <p:cViewPr varScale="1">
        <p:scale>
          <a:sx n="85" d="100"/>
          <a:sy n="85" d="100"/>
        </p:scale>
        <p:origin x="64" y="112"/>
      </p:cViewPr>
      <p:guideLst>
        <p:guide orient="horz" pos="2160"/>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30:18.878"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0556B-FFF0-678B-36F2-ACE5FB64D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86082-A385-56CF-E0E0-A83B6D86D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5E54E-2CD2-0AD8-5AA7-5B04B8F812B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0D7DB01-873A-87EA-9E49-1E286E5F92FC}"/>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42799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6097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9909-0CD3-9963-7C30-67B89E96B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1AC67-04F1-37A0-4ABB-ED7AF46A1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5D1E5-5018-21F8-A6E5-0A90B9376D3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F96C86F-EE99-F39C-BF4D-D53F9CF874AF}"/>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061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43005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49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0.png"/><Relationship Id="rId5" Type="http://schemas.openxmlformats.org/officeDocument/2006/relationships/image" Target="../media/image20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Logarithmic scales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differentiation, modelling and graphing</a:t>
            </a:r>
          </a:p>
        </p:txBody>
      </p:sp>
      <p:pic>
        <p:nvPicPr>
          <p:cNvPr id="5" name="Picture Placeholder 4">
            <a:extLst>
              <a:ext uri="{FF2B5EF4-FFF2-40B4-BE49-F238E27FC236}">
                <a16:creationId xmlns:a16="http://schemas.microsoft.com/office/drawing/2014/main" id="{44CFF12D-A746-BAF9-7E58-4E40EC9802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508A0-5E99-0F6C-3DB1-83B87F9B1B9E}"/>
              </a:ext>
            </a:extLst>
          </p:cNvPr>
          <p:cNvSpPr>
            <a:spLocks noGrp="1"/>
          </p:cNvSpPr>
          <p:nvPr>
            <p:ph type="title"/>
          </p:nvPr>
        </p:nvSpPr>
        <p:spPr/>
        <p:txBody>
          <a:bodyPr/>
          <a:lstStyle/>
          <a:p>
            <a:r>
              <a:rPr lang="en-AU" dirty="0"/>
              <a:t>Pascal values on number lines</a:t>
            </a:r>
          </a:p>
        </p:txBody>
      </p:sp>
      <p:pic>
        <p:nvPicPr>
          <p:cNvPr id="10" name="Picture 9" descr="Number line from 0 to 0.2 on the horizontal axis, marked in intervals of 0.02. Three sounds are labelled vertically above their corresponding air pressures: Breathing at 0.0002 near 0, Normal conversation at 0.02, and Hair dryer at 0.2. The labels are colour-coded blue, green, and black respectively.">
            <a:extLst>
              <a:ext uri="{FF2B5EF4-FFF2-40B4-BE49-F238E27FC236}">
                <a16:creationId xmlns:a16="http://schemas.microsoft.com/office/drawing/2014/main" id="{D5C16E22-3F99-B163-3387-96EDBA6B90B4}"/>
              </a:ext>
            </a:extLst>
          </p:cNvPr>
          <p:cNvPicPr>
            <a:picLocks noChangeAspect="1"/>
          </p:cNvPicPr>
          <p:nvPr/>
        </p:nvPicPr>
        <p:blipFill>
          <a:blip r:embed="rId3"/>
          <a:stretch>
            <a:fillRect/>
          </a:stretch>
        </p:blipFill>
        <p:spPr>
          <a:xfrm>
            <a:off x="155995" y="1650001"/>
            <a:ext cx="11880000" cy="1778999"/>
          </a:xfrm>
          <a:prstGeom prst="rect">
            <a:avLst/>
          </a:prstGeom>
        </p:spPr>
      </p:pic>
      <p:pic>
        <p:nvPicPr>
          <p:cNvPr id="5" name="Picture 4" descr="Logarithmic number line from 10 to the power of negative 5 up to 1, with major marks at 10 to the power of negative 5, 10 to the power of negative 4, 10 to the power of negative 3, 0.01, 0.1, and 1. Four sounds are marked: Total silence at 0.00002, between 10 to the power of negative 5 and 10 to the power of negative 4; Breathing at 0.0002, between 10 to the power of negative 4 and 10 to the power of negative 3; Normal conversation at 0.02, between 0.01 and 0.1; and Hair dryer at 0.2, between 0.1 and 1.">
            <a:extLst>
              <a:ext uri="{FF2B5EF4-FFF2-40B4-BE49-F238E27FC236}">
                <a16:creationId xmlns:a16="http://schemas.microsoft.com/office/drawing/2014/main" id="{97F07BC2-E890-A9BB-0039-639BE04897C1}"/>
              </a:ext>
            </a:extLst>
          </p:cNvPr>
          <p:cNvPicPr>
            <a:picLocks noChangeAspect="1"/>
          </p:cNvPicPr>
          <p:nvPr/>
        </p:nvPicPr>
        <p:blipFill>
          <a:blip r:embed="rId4"/>
          <a:srcRect t="12473"/>
          <a:stretch>
            <a:fillRect/>
          </a:stretch>
        </p:blipFill>
        <p:spPr>
          <a:xfrm>
            <a:off x="155995" y="3960585"/>
            <a:ext cx="11880000" cy="2000690"/>
          </a:xfrm>
          <a:prstGeom prst="rect">
            <a:avLst/>
          </a:prstGeom>
        </p:spPr>
      </p:pic>
      <p:sp>
        <p:nvSpPr>
          <p:cNvPr id="2" name="Slide Number Placeholder 1">
            <a:extLst>
              <a:ext uri="{FF2B5EF4-FFF2-40B4-BE49-F238E27FC236}">
                <a16:creationId xmlns:a16="http://schemas.microsoft.com/office/drawing/2014/main" id="{C4A9EEBB-2D95-EA4F-1AAD-73E44A27F8B5}"/>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74543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8A80-F31D-3748-77F4-66114F38BA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37D5FC-A753-49E5-546C-1A803F1A0461}"/>
              </a:ext>
            </a:extLst>
          </p:cNvPr>
          <p:cNvSpPr>
            <a:spLocks noGrp="1"/>
          </p:cNvSpPr>
          <p:nvPr>
            <p:ph type="title"/>
          </p:nvPr>
        </p:nvSpPr>
        <p:spPr/>
        <p:txBody>
          <a:bodyPr/>
          <a:lstStyle/>
          <a:p>
            <a:r>
              <a:rPr lang="en-AU" dirty="0"/>
              <a:t>Sounds on number lines (1)</a:t>
            </a:r>
          </a:p>
        </p:txBody>
      </p:sp>
      <p:pic>
        <p:nvPicPr>
          <p:cNvPr id="5" name="Picture 4" descr="Logarithmic number line from 10 to the power of negative 5 to 0.1, with marks at 10 to the power of negative 5, 10 to the power of negative 4, 10 to the power of negative 3, 0.01, and 0.1. Four sounds are labelled vertically above their positions: Total silence at 0.00002 near 10 to the power of negative 5, Breathing at 0.0002 near 10 to the power of negative 4, Normal conversation at 0.02 between 0.01 and 0.1, and Hair dryer at 0.2 to the right of 0.1.">
            <a:extLst>
              <a:ext uri="{FF2B5EF4-FFF2-40B4-BE49-F238E27FC236}">
                <a16:creationId xmlns:a16="http://schemas.microsoft.com/office/drawing/2014/main" id="{7706683D-5288-389F-0269-E177B4EF1643}"/>
              </a:ext>
            </a:extLst>
          </p:cNvPr>
          <p:cNvPicPr>
            <a:picLocks noChangeAspect="1"/>
          </p:cNvPicPr>
          <p:nvPr/>
        </p:nvPicPr>
        <p:blipFill>
          <a:blip r:embed="rId3"/>
          <a:stretch>
            <a:fillRect/>
          </a:stretch>
        </p:blipFill>
        <p:spPr>
          <a:xfrm>
            <a:off x="155997" y="1638334"/>
            <a:ext cx="11880000" cy="1661000"/>
          </a:xfrm>
          <a:prstGeom prst="rect">
            <a:avLst/>
          </a:prstGeom>
        </p:spPr>
      </p:pic>
      <p:sp>
        <p:nvSpPr>
          <p:cNvPr id="12" name="TextBox 11">
            <a:extLst>
              <a:ext uri="{FF2B5EF4-FFF2-40B4-BE49-F238E27FC236}">
                <a16:creationId xmlns:a16="http://schemas.microsoft.com/office/drawing/2014/main" id="{2EE00276-1A5A-223D-A24B-17DBC07AABB0}"/>
              </a:ext>
            </a:extLst>
          </p:cNvPr>
          <p:cNvSpPr txBox="1"/>
          <p:nvPr/>
        </p:nvSpPr>
        <p:spPr>
          <a:xfrm>
            <a:off x="4662736" y="1847185"/>
            <a:ext cx="2866520" cy="461135"/>
          </a:xfrm>
          <a:prstGeom prst="rect">
            <a:avLst/>
          </a:prstGeom>
          <a:noFill/>
        </p:spPr>
        <p:txBody>
          <a:bodyPr wrap="square" lIns="0" tIns="0" rIns="0" bIns="0" rtlCol="0">
            <a:noAutofit/>
          </a:bodyPr>
          <a:lstStyle/>
          <a:p>
            <a:pPr algn="l"/>
            <a:r>
              <a:rPr lang="en-AU" sz="1800" dirty="0"/>
              <a:t>Pascals – logarithmic scale</a:t>
            </a:r>
          </a:p>
        </p:txBody>
      </p:sp>
      <p:pic>
        <p:nvPicPr>
          <p:cNvPr id="9" name="Picture 8" descr="Horizontal scale from 0 to 80 showing sound levels. Marked points include total silence at 0, breathing at 20, normal conversation at 60, and hair dryer at 80.">
            <a:extLst>
              <a:ext uri="{FF2B5EF4-FFF2-40B4-BE49-F238E27FC236}">
                <a16:creationId xmlns:a16="http://schemas.microsoft.com/office/drawing/2014/main" id="{91B2B4A1-CEDE-0FCD-EE31-7A792614CF58}"/>
              </a:ext>
            </a:extLst>
          </p:cNvPr>
          <p:cNvPicPr>
            <a:picLocks noChangeAspect="1"/>
          </p:cNvPicPr>
          <p:nvPr/>
        </p:nvPicPr>
        <p:blipFill>
          <a:blip r:embed="rId4"/>
          <a:stretch>
            <a:fillRect/>
          </a:stretch>
        </p:blipFill>
        <p:spPr>
          <a:xfrm>
            <a:off x="155997" y="3829989"/>
            <a:ext cx="11880000" cy="1533225"/>
          </a:xfrm>
          <a:prstGeom prst="rect">
            <a:avLst/>
          </a:prstGeom>
        </p:spPr>
      </p:pic>
      <p:sp>
        <p:nvSpPr>
          <p:cNvPr id="6" name="TextBox 5">
            <a:extLst>
              <a:ext uri="{FF2B5EF4-FFF2-40B4-BE49-F238E27FC236}">
                <a16:creationId xmlns:a16="http://schemas.microsoft.com/office/drawing/2014/main" id="{6B233FC2-2186-2A16-75F3-54B91018AB3A}"/>
              </a:ext>
            </a:extLst>
          </p:cNvPr>
          <p:cNvSpPr txBox="1"/>
          <p:nvPr/>
        </p:nvSpPr>
        <p:spPr>
          <a:xfrm>
            <a:off x="5643634" y="3769604"/>
            <a:ext cx="904725" cy="461135"/>
          </a:xfrm>
          <a:prstGeom prst="rect">
            <a:avLst/>
          </a:prstGeom>
          <a:noFill/>
        </p:spPr>
        <p:txBody>
          <a:bodyPr wrap="square" lIns="0" tIns="0" rIns="0" bIns="0" rtlCol="0">
            <a:noAutofit/>
          </a:bodyPr>
          <a:lstStyle/>
          <a:p>
            <a:pPr algn="l"/>
            <a:r>
              <a:rPr lang="en-AU" sz="1800" dirty="0"/>
              <a:t>Decibels</a:t>
            </a:r>
          </a:p>
        </p:txBody>
      </p:sp>
      <p:sp>
        <p:nvSpPr>
          <p:cNvPr id="2" name="Slide Number Placeholder 1">
            <a:extLst>
              <a:ext uri="{FF2B5EF4-FFF2-40B4-BE49-F238E27FC236}">
                <a16:creationId xmlns:a16="http://schemas.microsoft.com/office/drawing/2014/main" id="{84C4E5D5-4775-9FE0-4C54-9589BDEC8BDC}"/>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2726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10C13-2D80-309B-C126-1E691275C0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6AA82B-506E-2938-42C1-54CAF17FF3E8}"/>
              </a:ext>
            </a:extLst>
          </p:cNvPr>
          <p:cNvSpPr>
            <a:spLocks noGrp="1"/>
          </p:cNvSpPr>
          <p:nvPr>
            <p:ph type="title"/>
          </p:nvPr>
        </p:nvSpPr>
        <p:spPr/>
        <p:txBody>
          <a:bodyPr/>
          <a:lstStyle/>
          <a:p>
            <a:r>
              <a:rPr lang="en-AU" dirty="0"/>
              <a:t>Sounds on number lines (2)</a:t>
            </a:r>
          </a:p>
        </p:txBody>
      </p:sp>
      <p:sp>
        <p:nvSpPr>
          <p:cNvPr id="4" name="Text Placeholder 3">
            <a:extLst>
              <a:ext uri="{FF2B5EF4-FFF2-40B4-BE49-F238E27FC236}">
                <a16:creationId xmlns:a16="http://schemas.microsoft.com/office/drawing/2014/main" id="{A6291B03-65DB-D6D5-2AC7-D8E982DCE090}"/>
              </a:ext>
            </a:extLst>
          </p:cNvPr>
          <p:cNvSpPr>
            <a:spLocks noGrp="1"/>
          </p:cNvSpPr>
          <p:nvPr>
            <p:ph type="body" sz="quarter" idx="18"/>
          </p:nvPr>
        </p:nvSpPr>
        <p:spPr/>
        <p:txBody>
          <a:bodyPr/>
          <a:lstStyle/>
          <a:p>
            <a:r>
              <a:rPr lang="en-AU" dirty="0"/>
              <a:t>Adding rock concert</a:t>
            </a:r>
          </a:p>
        </p:txBody>
      </p:sp>
      <p:grpSp>
        <p:nvGrpSpPr>
          <p:cNvPr id="8" name="Group 7" descr="Horizontal scale labelled Pascals showing sound pressure values from 0 to about 6.3. Marked points include normal conversation near 0.02, hair dryer near 0.2, and rock concert at approximately 6.3.">
            <a:extLst>
              <a:ext uri="{FF2B5EF4-FFF2-40B4-BE49-F238E27FC236}">
                <a16:creationId xmlns:a16="http://schemas.microsoft.com/office/drawing/2014/main" id="{E5162989-86E8-589F-7149-6CBD488C4F63}"/>
              </a:ext>
            </a:extLst>
          </p:cNvPr>
          <p:cNvGrpSpPr/>
          <p:nvPr/>
        </p:nvGrpSpPr>
        <p:grpSpPr>
          <a:xfrm>
            <a:off x="155997" y="1805621"/>
            <a:ext cx="11880000" cy="1623885"/>
            <a:chOff x="155997" y="1805621"/>
            <a:chExt cx="11880000" cy="1623885"/>
          </a:xfrm>
        </p:grpSpPr>
        <p:pic>
          <p:nvPicPr>
            <p:cNvPr id="7" name="Picture 6" descr="A white background with black lines&#10;&#10;AI-generated content may be incorrect.">
              <a:extLst>
                <a:ext uri="{FF2B5EF4-FFF2-40B4-BE49-F238E27FC236}">
                  <a16:creationId xmlns:a16="http://schemas.microsoft.com/office/drawing/2014/main" id="{36CDF782-777D-4FD5-CF16-D0C3655EC278}"/>
                </a:ext>
              </a:extLst>
            </p:cNvPr>
            <p:cNvPicPr>
              <a:picLocks noChangeAspect="1"/>
            </p:cNvPicPr>
            <p:nvPr/>
          </p:nvPicPr>
          <p:blipFill>
            <a:blip r:embed="rId2"/>
            <a:stretch>
              <a:fillRect/>
            </a:stretch>
          </p:blipFill>
          <p:spPr>
            <a:xfrm>
              <a:off x="155997" y="1805621"/>
              <a:ext cx="11880000" cy="1623885"/>
            </a:xfrm>
            <a:prstGeom prst="rect">
              <a:avLst/>
            </a:prstGeom>
          </p:spPr>
        </p:pic>
        <p:sp>
          <p:nvSpPr>
            <p:cNvPr id="12" name="TextBox 11">
              <a:extLst>
                <a:ext uri="{FF2B5EF4-FFF2-40B4-BE49-F238E27FC236}">
                  <a16:creationId xmlns:a16="http://schemas.microsoft.com/office/drawing/2014/main" id="{86575268-7068-6FC4-D550-975B3DB58EC2}"/>
                </a:ext>
              </a:extLst>
            </p:cNvPr>
            <p:cNvSpPr txBox="1"/>
            <p:nvPr/>
          </p:nvSpPr>
          <p:spPr>
            <a:xfrm>
              <a:off x="5023279" y="1805621"/>
              <a:ext cx="2305410" cy="461135"/>
            </a:xfrm>
            <a:prstGeom prst="rect">
              <a:avLst/>
            </a:prstGeom>
            <a:noFill/>
          </p:spPr>
          <p:txBody>
            <a:bodyPr wrap="square" lIns="0" tIns="0" rIns="0" bIns="0" rtlCol="0">
              <a:noAutofit/>
            </a:bodyPr>
            <a:lstStyle/>
            <a:p>
              <a:pPr algn="l"/>
              <a:r>
                <a:rPr lang="en-AU" sz="1800" dirty="0"/>
                <a:t>Pascals – linear scale</a:t>
              </a:r>
            </a:p>
          </p:txBody>
        </p:sp>
      </p:grpSp>
      <p:grpSp>
        <p:nvGrpSpPr>
          <p:cNvPr id="10" name="Group 9" descr="Horizontal scale labelled Decibels showing sound levels from 0 to 110. Marked points include total silence at 0, breathing at 20, normal conversation at 60, hair dryer at 80, and rock concert at 110.">
            <a:extLst>
              <a:ext uri="{FF2B5EF4-FFF2-40B4-BE49-F238E27FC236}">
                <a16:creationId xmlns:a16="http://schemas.microsoft.com/office/drawing/2014/main" id="{62EC1A20-33C1-2453-082B-0202CCF4471C}"/>
              </a:ext>
            </a:extLst>
          </p:cNvPr>
          <p:cNvGrpSpPr/>
          <p:nvPr/>
        </p:nvGrpSpPr>
        <p:grpSpPr>
          <a:xfrm>
            <a:off x="155997" y="4054759"/>
            <a:ext cx="11880000" cy="1615974"/>
            <a:chOff x="155997" y="4054759"/>
            <a:chExt cx="11880000" cy="1615974"/>
          </a:xfrm>
        </p:grpSpPr>
        <p:sp>
          <p:nvSpPr>
            <p:cNvPr id="13" name="TextBox 12">
              <a:extLst>
                <a:ext uri="{FF2B5EF4-FFF2-40B4-BE49-F238E27FC236}">
                  <a16:creationId xmlns:a16="http://schemas.microsoft.com/office/drawing/2014/main" id="{72D963EE-45A0-3BD3-EF74-0BCD761B9B32}"/>
                </a:ext>
              </a:extLst>
            </p:cNvPr>
            <p:cNvSpPr txBox="1"/>
            <p:nvPr/>
          </p:nvSpPr>
          <p:spPr>
            <a:xfrm>
              <a:off x="5666496" y="4054759"/>
              <a:ext cx="1018976" cy="461135"/>
            </a:xfrm>
            <a:prstGeom prst="rect">
              <a:avLst/>
            </a:prstGeom>
            <a:noFill/>
          </p:spPr>
          <p:txBody>
            <a:bodyPr wrap="square" lIns="0" tIns="0" rIns="0" bIns="0" rtlCol="0">
              <a:noAutofit/>
            </a:bodyPr>
            <a:lstStyle/>
            <a:p>
              <a:pPr algn="l"/>
              <a:r>
                <a:rPr lang="en-AU" sz="1800" dirty="0"/>
                <a:t>Decibels</a:t>
              </a:r>
            </a:p>
          </p:txBody>
        </p:sp>
        <p:pic>
          <p:nvPicPr>
            <p:cNvPr id="9" name="Picture 8">
              <a:extLst>
                <a:ext uri="{FF2B5EF4-FFF2-40B4-BE49-F238E27FC236}">
                  <a16:creationId xmlns:a16="http://schemas.microsoft.com/office/drawing/2014/main" id="{277AD282-9576-82F6-5604-E99B555C7A6C}"/>
                </a:ext>
              </a:extLst>
            </p:cNvPr>
            <p:cNvPicPr>
              <a:picLocks noChangeAspect="1"/>
            </p:cNvPicPr>
            <p:nvPr/>
          </p:nvPicPr>
          <p:blipFill>
            <a:blip r:embed="rId3"/>
            <a:stretch>
              <a:fillRect/>
            </a:stretch>
          </p:blipFill>
          <p:spPr>
            <a:xfrm>
              <a:off x="155997" y="4384363"/>
              <a:ext cx="11880000" cy="1286370"/>
            </a:xfrm>
            <a:prstGeom prst="rect">
              <a:avLst/>
            </a:prstGeom>
          </p:spPr>
        </p:pic>
      </p:grpSp>
      <p:sp>
        <p:nvSpPr>
          <p:cNvPr id="2" name="Slide Number Placeholder 1">
            <a:extLst>
              <a:ext uri="{FF2B5EF4-FFF2-40B4-BE49-F238E27FC236}">
                <a16:creationId xmlns:a16="http://schemas.microsoft.com/office/drawing/2014/main" id="{265FCD23-307C-F6AB-593E-DEB561B21608}"/>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68843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1787C-50EA-150C-0B21-E43C9DC062B7}"/>
              </a:ext>
            </a:extLst>
          </p:cNvPr>
          <p:cNvSpPr>
            <a:spLocks noGrp="1"/>
          </p:cNvSpPr>
          <p:nvPr>
            <p:ph type="title"/>
          </p:nvPr>
        </p:nvSpPr>
        <p:spPr/>
        <p:txBody>
          <a:bodyPr/>
          <a:lstStyle/>
          <a:p>
            <a:r>
              <a:rPr lang="en-AU" dirty="0"/>
              <a:t>Normal conversation and jet plane</a:t>
            </a:r>
          </a:p>
        </p:txBody>
      </p:sp>
      <p:pic>
        <p:nvPicPr>
          <p:cNvPr id="6" name="Picture 5" descr="Horizontal scale from 0 to 120 showing sound levels. Marked points include total silence at 0, breathing at 20, normal conversation at 60, hair dryer at 80, rock concert at 110, and jet engine at 120.">
            <a:extLst>
              <a:ext uri="{FF2B5EF4-FFF2-40B4-BE49-F238E27FC236}">
                <a16:creationId xmlns:a16="http://schemas.microsoft.com/office/drawing/2014/main" id="{AA5D4412-D0AE-71EC-C144-8B72BEB20723}"/>
              </a:ext>
            </a:extLst>
          </p:cNvPr>
          <p:cNvPicPr>
            <a:picLocks noChangeAspect="1"/>
          </p:cNvPicPr>
          <p:nvPr/>
        </p:nvPicPr>
        <p:blipFill>
          <a:blip r:embed="rId3"/>
          <a:stretch>
            <a:fillRect/>
          </a:stretch>
        </p:blipFill>
        <p:spPr>
          <a:xfrm>
            <a:off x="155997" y="1771958"/>
            <a:ext cx="11880000" cy="1250526"/>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53B129-A9F4-615C-5258-57D11B01F2AD}"/>
                  </a:ext>
                </a:extLst>
              </p:cNvPr>
              <p:cNvSpPr txBox="1"/>
              <p:nvPr/>
            </p:nvSpPr>
            <p:spPr>
              <a:xfrm>
                <a:off x="209862" y="3732115"/>
                <a:ext cx="3680652" cy="1358045"/>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m:rPr>
                          <m:nor/>
                        </m:rPr>
                        <a:rPr lang="en-AU" sz="1800" b="0" i="0" smtClean="0">
                          <a:latin typeface="+mj-lt"/>
                        </a:rPr>
                        <m:t>Normal</m:t>
                      </m:r>
                      <m:r>
                        <m:rPr>
                          <m:nor/>
                        </m:rPr>
                        <a:rPr lang="en-AU" sz="1800" b="0" i="0" smtClean="0">
                          <a:latin typeface="+mj-lt"/>
                        </a:rPr>
                        <m:t> </m:t>
                      </m:r>
                      <m:r>
                        <m:rPr>
                          <m:nor/>
                        </m:rPr>
                        <a:rPr lang="en-AU" sz="1800" b="0" i="0" smtClean="0">
                          <a:latin typeface="+mj-lt"/>
                        </a:rPr>
                        <m:t>conversation</m:t>
                      </m:r>
                      <m:r>
                        <m:rPr>
                          <m:aln/>
                        </m:rPr>
                        <a:rPr lang="en-AU" sz="1800" b="0" i="1" smtClean="0">
                          <a:latin typeface="Cambria Math" panose="02040503050406030204" pitchFamily="18" charset="0"/>
                        </a:rPr>
                        <m:t>=</m:t>
                      </m:r>
                      <m:r>
                        <a:rPr lang="en-AU" sz="1800" b="0" i="1" smtClean="0">
                          <a:latin typeface="Cambria Math" panose="02040503050406030204" pitchFamily="18" charset="0"/>
                        </a:rPr>
                        <m:t>0.02 </m:t>
                      </m:r>
                      <m:r>
                        <m:rPr>
                          <m:nor/>
                        </m:rPr>
                        <a:rPr lang="en-AU" sz="1800" b="0" i="0" smtClean="0">
                          <a:latin typeface="+mj-lt"/>
                        </a:rPr>
                        <m:t>Pascals</m:t>
                      </m:r>
                    </m:oMath>
                    <m:oMath xmlns:m="http://schemas.openxmlformats.org/officeDocument/2006/math">
                      <m:r>
                        <m:rPr>
                          <m:nor/>
                        </m:rPr>
                        <a:rPr lang="en-AU" sz="1800" b="0" i="0" smtClean="0">
                          <a:latin typeface="+mj-lt"/>
                        </a:rPr>
                        <m:t>Jet</m:t>
                      </m:r>
                      <m:r>
                        <m:rPr>
                          <m:nor/>
                        </m:rPr>
                        <a:rPr lang="en-AU" sz="1800" b="0" i="0" smtClean="0">
                          <a:latin typeface="+mj-lt"/>
                        </a:rPr>
                        <m:t> </m:t>
                      </m:r>
                      <m:r>
                        <m:rPr>
                          <m:nor/>
                        </m:rPr>
                        <a:rPr lang="en-AU" sz="1800" b="0" i="0" smtClean="0">
                          <a:latin typeface="+mj-lt"/>
                        </a:rPr>
                        <m:t>engine</m:t>
                      </m:r>
                      <m:r>
                        <m:rPr>
                          <m:aln/>
                        </m:rPr>
                        <a:rPr lang="en-AU" sz="1800" b="0" i="1" smtClean="0">
                          <a:latin typeface="Cambria Math" panose="02040503050406030204" pitchFamily="18" charset="0"/>
                        </a:rPr>
                        <m:t>=</m:t>
                      </m:r>
                      <m:r>
                        <a:rPr lang="en-AU" sz="1800" b="0" i="1" smtClean="0">
                          <a:latin typeface="Cambria Math" panose="02040503050406030204" pitchFamily="18" charset="0"/>
                        </a:rPr>
                        <m:t>20 </m:t>
                      </m:r>
                      <m:r>
                        <m:rPr>
                          <m:nor/>
                        </m:rPr>
                        <a:rPr lang="en-AU" sz="1800" b="0" i="0" smtClean="0">
                          <a:latin typeface="+mj-lt"/>
                        </a:rPr>
                        <m:t>Pascals</m:t>
                      </m:r>
                    </m:oMath>
                    <m:oMath xmlns:m="http://schemas.openxmlformats.org/officeDocument/2006/math">
                      <m:r>
                        <m:rPr>
                          <m:nor/>
                        </m:rPr>
                        <a:rPr lang="en-AU" sz="1800" b="0" i="0" smtClean="0">
                          <a:latin typeface="+mj-lt"/>
                        </a:rPr>
                        <m:t>Factor</m:t>
                      </m:r>
                      <m:r>
                        <m:rPr>
                          <m:nor/>
                        </m:rPr>
                        <a:rPr lang="en-AU" sz="1800" b="0" i="0" smtClean="0">
                          <a:latin typeface="+mj-lt"/>
                        </a:rPr>
                        <m:t> </m:t>
                      </m:r>
                      <m:r>
                        <m:rPr>
                          <m:nor/>
                        </m:rPr>
                        <a:rPr lang="en-AU" sz="1800" b="0" i="0" smtClean="0">
                          <a:latin typeface="+mj-lt"/>
                        </a:rPr>
                        <m:t>change</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0.02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1000</m:t>
                      </m:r>
                    </m:oMath>
                  </m:oMathPara>
                </a14:m>
                <a:br>
                  <a:rPr lang="en-AU" sz="1800" b="0" i="0" dirty="0">
                    <a:latin typeface="Cambria Math" panose="02040503050406030204" pitchFamily="18" charset="0"/>
                  </a:rPr>
                </a:br>
                <a:br>
                  <a:rPr lang="en-AU" sz="1800" b="0" i="0" dirty="0">
                    <a:latin typeface="Cambria Math" panose="02040503050406030204" pitchFamily="18" charset="0"/>
                  </a:rPr>
                </a:br>
                <a:br>
                  <a:rPr lang="en-AU" sz="1800" dirty="0"/>
                </a:br>
                <a:endParaRPr lang="en-AU" sz="1800" dirty="0"/>
              </a:p>
            </p:txBody>
          </p:sp>
        </mc:Choice>
        <mc:Fallback xmlns="">
          <p:sp>
            <p:nvSpPr>
              <p:cNvPr id="12" name="TextBox 11">
                <a:extLst>
                  <a:ext uri="{FF2B5EF4-FFF2-40B4-BE49-F238E27FC236}">
                    <a16:creationId xmlns:a16="http://schemas.microsoft.com/office/drawing/2014/main" id="{9D53B129-A9F4-615C-5258-57D11B01F2AD}"/>
                  </a:ext>
                </a:extLst>
              </p:cNvPr>
              <p:cNvSpPr txBox="1">
                <a:spLocks noRot="1" noChangeAspect="1" noMove="1" noResize="1" noEditPoints="1" noAdjustHandles="1" noChangeArrowheads="1" noChangeShapeType="1" noTextEdit="1"/>
              </p:cNvSpPr>
              <p:nvPr/>
            </p:nvSpPr>
            <p:spPr>
              <a:xfrm>
                <a:off x="209862" y="3732115"/>
                <a:ext cx="3680652" cy="1358045"/>
              </a:xfrm>
              <a:prstGeom prst="rect">
                <a:avLst/>
              </a:prstGeom>
              <a:blipFill>
                <a:blip r:embed="rId4"/>
                <a:stretch>
                  <a:fillRect b="-40359"/>
                </a:stretch>
              </a:blipFill>
            </p:spPr>
            <p:txBody>
              <a:bodyPr/>
              <a:lstStyle/>
              <a:p>
                <a:r>
                  <a:rPr lang="en-AU">
                    <a:noFill/>
                  </a:rPr>
                  <a:t> </a:t>
                </a:r>
              </a:p>
            </p:txBody>
          </p:sp>
        </mc:Fallback>
      </mc:AlternateContent>
      <p:sp>
        <p:nvSpPr>
          <p:cNvPr id="10" name="Right Brace 9">
            <a:extLst>
              <a:ext uri="{FF2B5EF4-FFF2-40B4-BE49-F238E27FC236}">
                <a16:creationId xmlns:a16="http://schemas.microsoft.com/office/drawing/2014/main" id="{4C6D4690-D530-4108-5F3F-F93E917D4ABA}"/>
              </a:ext>
              <a:ext uri="{C183D7F6-B498-43B3-948B-1728B52AA6E4}">
                <adec:decorative xmlns:adec="http://schemas.microsoft.com/office/drawing/2017/decorative" val="1"/>
              </a:ext>
            </a:extLst>
          </p:cNvPr>
          <p:cNvSpPr/>
          <p:nvPr/>
        </p:nvSpPr>
        <p:spPr>
          <a:xfrm rot="5400000">
            <a:off x="8696106" y="525781"/>
            <a:ext cx="606228" cy="5806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BF4E6A-13EC-6B89-78A4-14A6E4841598}"/>
                  </a:ext>
                </a:extLst>
              </p:cNvPr>
              <p:cNvSpPr txBox="1"/>
              <p:nvPr/>
            </p:nvSpPr>
            <p:spPr>
              <a:xfrm>
                <a:off x="8633835" y="3773645"/>
                <a:ext cx="730770" cy="30979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6</m:t>
                      </m:r>
                      <m:r>
                        <a:rPr lang="en-AU" sz="1800" b="0" i="1" smtClean="0">
                          <a:latin typeface="Cambria Math" panose="02040503050406030204" pitchFamily="18" charset="0"/>
                        </a:rPr>
                        <m:t>0 </m:t>
                      </m:r>
                      <m:r>
                        <m:rPr>
                          <m:nor/>
                        </m:rPr>
                        <a:rPr lang="en-AU" sz="1800" b="0" i="0" smtClean="0">
                          <a:latin typeface="Arial" panose="020B0604020202020204" pitchFamily="34" charset="0"/>
                          <a:cs typeface="Arial" panose="020B0604020202020204" pitchFamily="34" charset="0"/>
                        </a:rPr>
                        <m:t>dB</m:t>
                      </m:r>
                    </m:oMath>
                  </m:oMathPara>
                </a14:m>
                <a:endParaRPr lang="en-AU" sz="1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9BF4E6A-13EC-6B89-78A4-14A6E4841598}"/>
                  </a:ext>
                </a:extLst>
              </p:cNvPr>
              <p:cNvSpPr txBox="1">
                <a:spLocks noRot="1" noChangeAspect="1" noMove="1" noResize="1" noEditPoints="1" noAdjustHandles="1" noChangeArrowheads="1" noChangeShapeType="1" noTextEdit="1"/>
              </p:cNvSpPr>
              <p:nvPr/>
            </p:nvSpPr>
            <p:spPr>
              <a:xfrm>
                <a:off x="8633835" y="3773645"/>
                <a:ext cx="730770" cy="309797"/>
              </a:xfrm>
              <a:prstGeom prst="rect">
                <a:avLst/>
              </a:prstGeom>
              <a:blipFill>
                <a:blip r:embed="rId5"/>
                <a:stretch>
                  <a:fillRect l="-833" r="-1667"/>
                </a:stretch>
              </a:blipFill>
            </p:spPr>
            <p:txBody>
              <a:bodyPr/>
              <a:lstStyle/>
              <a:p>
                <a:r>
                  <a:rPr lang="en-AU">
                    <a:noFill/>
                  </a:rPr>
                  <a:t> </a:t>
                </a:r>
              </a:p>
            </p:txBody>
          </p:sp>
        </mc:Fallback>
      </mc:AlternateContent>
      <p:sp>
        <p:nvSpPr>
          <p:cNvPr id="14" name="Right Brace 13">
            <a:extLst>
              <a:ext uri="{FF2B5EF4-FFF2-40B4-BE49-F238E27FC236}">
                <a16:creationId xmlns:a16="http://schemas.microsoft.com/office/drawing/2014/main" id="{7199C1B4-E10B-0EB0-E623-8FE61C2547DD}"/>
              </a:ext>
              <a:ext uri="{C183D7F6-B498-43B3-948B-1728B52AA6E4}">
                <adec:decorative xmlns:adec="http://schemas.microsoft.com/office/drawing/2017/decorative" val="1"/>
              </a:ext>
            </a:extLst>
          </p:cNvPr>
          <p:cNvSpPr/>
          <p:nvPr/>
        </p:nvSpPr>
        <p:spPr>
          <a:xfrm rot="16200000">
            <a:off x="8696107" y="1524867"/>
            <a:ext cx="606228" cy="5806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5" name="Right Brace 14">
            <a:extLst>
              <a:ext uri="{FF2B5EF4-FFF2-40B4-BE49-F238E27FC236}">
                <a16:creationId xmlns:a16="http://schemas.microsoft.com/office/drawing/2014/main" id="{DDD56911-C47E-2F6C-67BA-8B86420B08A5}"/>
              </a:ext>
              <a:ext uri="{C183D7F6-B498-43B3-948B-1728B52AA6E4}">
                <adec:decorative xmlns:adec="http://schemas.microsoft.com/office/drawing/2017/decorative" val="1"/>
              </a:ext>
            </a:extLst>
          </p:cNvPr>
          <p:cNvSpPr/>
          <p:nvPr/>
        </p:nvSpPr>
        <p:spPr>
          <a:xfrm rot="5400000">
            <a:off x="8696104" y="2785437"/>
            <a:ext cx="606228" cy="5806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E2F740AB-3C81-C7D4-4D13-EB7D7586C319}"/>
                  </a:ext>
                </a:extLst>
              </p:cNvPr>
              <p:cNvGraphicFramePr>
                <a:graphicFrameLocks noGrp="1"/>
              </p:cNvGraphicFramePr>
              <p:nvPr>
                <p:extLst>
                  <p:ext uri="{D42A27DB-BD31-4B8C-83A1-F6EECF244321}">
                    <p14:modId xmlns:p14="http://schemas.microsoft.com/office/powerpoint/2010/main" val="3478022904"/>
                  </p:ext>
                </p:extLst>
              </p:nvPr>
            </p:nvGraphicFramePr>
            <p:xfrm>
              <a:off x="6118176" y="4807895"/>
              <a:ext cx="5784264" cy="370840"/>
            </p:xfrm>
            <a:graphic>
              <a:graphicData uri="http://schemas.openxmlformats.org/drawingml/2006/table">
                <a:tbl>
                  <a:tblPr firstRow="1" bandRow="1">
                    <a:tableStyleId>{5940675A-B579-460E-94D1-54222C63F5DA}</a:tableStyleId>
                  </a:tblPr>
                  <a:tblGrid>
                    <a:gridCol w="1928088">
                      <a:extLst>
                        <a:ext uri="{9D8B030D-6E8A-4147-A177-3AD203B41FA5}">
                          <a16:colId xmlns:a16="http://schemas.microsoft.com/office/drawing/2014/main" val="3772775460"/>
                        </a:ext>
                      </a:extLst>
                    </a:gridCol>
                    <a:gridCol w="1928088">
                      <a:extLst>
                        <a:ext uri="{9D8B030D-6E8A-4147-A177-3AD203B41FA5}">
                          <a16:colId xmlns:a16="http://schemas.microsoft.com/office/drawing/2014/main" val="2297732136"/>
                        </a:ext>
                      </a:extLst>
                    </a:gridCol>
                    <a:gridCol w="1928088">
                      <a:extLst>
                        <a:ext uri="{9D8B030D-6E8A-4147-A177-3AD203B41FA5}">
                          <a16:colId xmlns:a16="http://schemas.microsoft.com/office/drawing/2014/main" val="217121658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oMath>
                            </m:oMathPara>
                          </a14:m>
                          <a:endParaRPr lang="en-AU" b="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oMath>
                            </m:oMathPara>
                          </a14:m>
                          <a:endParaRPr lang="en-AU" b="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oMath>
                            </m:oMathPara>
                          </a14:m>
                          <a:endParaRPr lang="en-AU" b="0" dirty="0"/>
                        </a:p>
                      </a:txBody>
                      <a:tcPr/>
                    </a:tc>
                    <a:extLst>
                      <a:ext uri="{0D108BD9-81ED-4DB2-BD59-A6C34878D82A}">
                        <a16:rowId xmlns:a16="http://schemas.microsoft.com/office/drawing/2014/main" val="1977982090"/>
                      </a:ext>
                    </a:extLst>
                  </a:tr>
                </a:tbl>
              </a:graphicData>
            </a:graphic>
          </p:graphicFrame>
        </mc:Choice>
        <mc:Fallback xmlns="">
          <p:graphicFrame>
            <p:nvGraphicFramePr>
              <p:cNvPr id="13" name="Table 12">
                <a:extLst>
                  <a:ext uri="{FF2B5EF4-FFF2-40B4-BE49-F238E27FC236}">
                    <a16:creationId xmlns:a16="http://schemas.microsoft.com/office/drawing/2014/main" id="{E2F740AB-3C81-C7D4-4D13-EB7D7586C319}"/>
                  </a:ext>
                </a:extLst>
              </p:cNvPr>
              <p:cNvGraphicFramePr>
                <a:graphicFrameLocks noGrp="1"/>
              </p:cNvGraphicFramePr>
              <p:nvPr>
                <p:extLst>
                  <p:ext uri="{D42A27DB-BD31-4B8C-83A1-F6EECF244321}">
                    <p14:modId xmlns:p14="http://schemas.microsoft.com/office/powerpoint/2010/main" val="3478022904"/>
                  </p:ext>
                </p:extLst>
              </p:nvPr>
            </p:nvGraphicFramePr>
            <p:xfrm>
              <a:off x="6118176" y="4807895"/>
              <a:ext cx="5784264" cy="370840"/>
            </p:xfrm>
            <a:graphic>
              <a:graphicData uri="http://schemas.openxmlformats.org/drawingml/2006/table">
                <a:tbl>
                  <a:tblPr firstRow="1" bandRow="1">
                    <a:tableStyleId>{5940675A-B579-460E-94D1-54222C63F5DA}</a:tableStyleId>
                  </a:tblPr>
                  <a:tblGrid>
                    <a:gridCol w="1928088">
                      <a:extLst>
                        <a:ext uri="{9D8B030D-6E8A-4147-A177-3AD203B41FA5}">
                          <a16:colId xmlns:a16="http://schemas.microsoft.com/office/drawing/2014/main" val="3772775460"/>
                        </a:ext>
                      </a:extLst>
                    </a:gridCol>
                    <a:gridCol w="1928088">
                      <a:extLst>
                        <a:ext uri="{9D8B030D-6E8A-4147-A177-3AD203B41FA5}">
                          <a16:colId xmlns:a16="http://schemas.microsoft.com/office/drawing/2014/main" val="2297732136"/>
                        </a:ext>
                      </a:extLst>
                    </a:gridCol>
                    <a:gridCol w="1928088">
                      <a:extLst>
                        <a:ext uri="{9D8B030D-6E8A-4147-A177-3AD203B41FA5}">
                          <a16:colId xmlns:a16="http://schemas.microsoft.com/office/drawing/2014/main" val="2171216582"/>
                        </a:ext>
                      </a:extLst>
                    </a:gridCol>
                  </a:tblGrid>
                  <a:tr h="370840">
                    <a:tc>
                      <a:txBody>
                        <a:bodyPr/>
                        <a:lstStyle/>
                        <a:p>
                          <a:endParaRPr lang="en-US"/>
                        </a:p>
                      </a:txBody>
                      <a:tcPr>
                        <a:blipFill>
                          <a:blip r:embed="rId6"/>
                          <a:stretch>
                            <a:fillRect l="-315" t="-1613" r="-200315" b="-3226"/>
                          </a:stretch>
                        </a:blipFill>
                      </a:tcPr>
                    </a:tc>
                    <a:tc>
                      <a:txBody>
                        <a:bodyPr/>
                        <a:lstStyle/>
                        <a:p>
                          <a:endParaRPr lang="en-US"/>
                        </a:p>
                      </a:txBody>
                      <a:tcPr>
                        <a:blipFill>
                          <a:blip r:embed="rId6"/>
                          <a:stretch>
                            <a:fillRect l="-100633" t="-1613" r="-100949" b="-3226"/>
                          </a:stretch>
                        </a:blipFill>
                      </a:tcPr>
                    </a:tc>
                    <a:tc>
                      <a:txBody>
                        <a:bodyPr/>
                        <a:lstStyle/>
                        <a:p>
                          <a:endParaRPr lang="en-US"/>
                        </a:p>
                      </a:txBody>
                      <a:tcPr>
                        <a:blipFill>
                          <a:blip r:embed="rId6"/>
                          <a:stretch>
                            <a:fillRect l="-200000" t="-1613" r="-631" b="-3226"/>
                          </a:stretch>
                        </a:blipFill>
                      </a:tcPr>
                    </a:tc>
                    <a:extLst>
                      <a:ext uri="{0D108BD9-81ED-4DB2-BD59-A6C34878D82A}">
                        <a16:rowId xmlns:a16="http://schemas.microsoft.com/office/drawing/2014/main" val="1977982090"/>
                      </a:ext>
                    </a:extLst>
                  </a:tr>
                </a:tbl>
              </a:graphicData>
            </a:graphic>
          </p:graphicFrame>
        </mc:Fallback>
      </mc:AlternateContent>
      <p:pic>
        <p:nvPicPr>
          <p:cNvPr id="19" name="Picture 18" descr="=10^3">
            <a:extLst>
              <a:ext uri="{FF2B5EF4-FFF2-40B4-BE49-F238E27FC236}">
                <a16:creationId xmlns:a16="http://schemas.microsoft.com/office/drawing/2014/main" id="{76F26D9E-2A89-51A1-6F09-6769ED560A5A}"/>
              </a:ext>
            </a:extLst>
          </p:cNvPr>
          <p:cNvPicPr>
            <a:picLocks noChangeAspect="1"/>
          </p:cNvPicPr>
          <p:nvPr/>
        </p:nvPicPr>
        <p:blipFill>
          <a:blip r:embed="rId7"/>
          <a:stretch>
            <a:fillRect/>
          </a:stretch>
        </p:blipFill>
        <p:spPr>
          <a:xfrm>
            <a:off x="2327118" y="5842407"/>
            <a:ext cx="695004" cy="29873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907FE2C-D376-F9C7-54AD-41AB27D6B91E}"/>
                  </a:ext>
                </a:extLst>
              </p:cNvPr>
              <p:cNvSpPr txBox="1"/>
              <p:nvPr/>
            </p:nvSpPr>
            <p:spPr>
              <a:xfrm>
                <a:off x="8633833" y="5991772"/>
                <a:ext cx="730770" cy="30979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0</m:t>
                          </m:r>
                        </m:e>
                        <m:sup>
                          <m:r>
                            <a:rPr lang="en-AU" sz="1800" b="0" i="1" smtClean="0">
                              <a:latin typeface="Cambria Math" panose="02040503050406030204" pitchFamily="18" charset="0"/>
                            </a:rPr>
                            <m:t>3</m:t>
                          </m:r>
                        </m:sup>
                      </m:sSup>
                    </m:oMath>
                  </m:oMathPara>
                </a14:m>
                <a:endParaRPr lang="en-AU" sz="1800" dirty="0"/>
              </a:p>
            </p:txBody>
          </p:sp>
        </mc:Choice>
        <mc:Fallback xmlns="">
          <p:sp>
            <p:nvSpPr>
              <p:cNvPr id="16" name="TextBox 15">
                <a:extLst>
                  <a:ext uri="{FF2B5EF4-FFF2-40B4-BE49-F238E27FC236}">
                    <a16:creationId xmlns:a16="http://schemas.microsoft.com/office/drawing/2014/main" id="{0907FE2C-D376-F9C7-54AD-41AB27D6B91E}"/>
                  </a:ext>
                </a:extLst>
              </p:cNvPr>
              <p:cNvSpPr txBox="1">
                <a:spLocks noRot="1" noChangeAspect="1" noMove="1" noResize="1" noEditPoints="1" noAdjustHandles="1" noChangeArrowheads="1" noChangeShapeType="1" noTextEdit="1"/>
              </p:cNvSpPr>
              <p:nvPr/>
            </p:nvSpPr>
            <p:spPr>
              <a:xfrm>
                <a:off x="8633833" y="5991772"/>
                <a:ext cx="730770" cy="309797"/>
              </a:xfrm>
              <a:prstGeom prst="rect">
                <a:avLst/>
              </a:prstGeom>
              <a:blipFill>
                <a:blip r:embed="rId8"/>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833C9AF-C16A-B5D1-D18B-2E020A37AE36}"/>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5465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F5C7-ADB1-D19C-104D-7A16DF90F3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D502C7-A5C4-1E40-37F8-D1AE5A570C63}"/>
              </a:ext>
            </a:extLst>
          </p:cNvPr>
          <p:cNvSpPr>
            <a:spLocks noGrp="1"/>
          </p:cNvSpPr>
          <p:nvPr>
            <p:ph type="title"/>
          </p:nvPr>
        </p:nvSpPr>
        <p:spPr/>
        <p:txBody>
          <a:bodyPr/>
          <a:lstStyle/>
          <a:p>
            <a:r>
              <a:rPr lang="en-AU" dirty="0"/>
              <a:t>Normal conversation and rock concert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5FF4DD6-F286-58CF-44F0-BCED6F1592DB}"/>
                  </a:ext>
                </a:extLst>
              </p:cNvPr>
              <p:cNvGraphicFramePr>
                <a:graphicFrameLocks noGrp="1"/>
              </p:cNvGraphicFramePr>
              <p:nvPr>
                <p:extLst>
                  <p:ext uri="{D42A27DB-BD31-4B8C-83A1-F6EECF244321}">
                    <p14:modId xmlns:p14="http://schemas.microsoft.com/office/powerpoint/2010/main" val="1678557840"/>
                  </p:ext>
                </p:extLst>
              </p:nvPr>
            </p:nvGraphicFramePr>
            <p:xfrm>
              <a:off x="2032000" y="1369454"/>
              <a:ext cx="8127999" cy="2015865"/>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208050583"/>
                        </a:ext>
                      </a:extLst>
                    </a:gridCol>
                    <a:gridCol w="2709333">
                      <a:extLst>
                        <a:ext uri="{9D8B030D-6E8A-4147-A177-3AD203B41FA5}">
                          <a16:colId xmlns:a16="http://schemas.microsoft.com/office/drawing/2014/main" val="595995553"/>
                        </a:ext>
                      </a:extLst>
                    </a:gridCol>
                    <a:gridCol w="2709333">
                      <a:extLst>
                        <a:ext uri="{9D8B030D-6E8A-4147-A177-3AD203B41FA5}">
                          <a16:colId xmlns:a16="http://schemas.microsoft.com/office/drawing/2014/main" val="2962302894"/>
                        </a:ext>
                      </a:extLst>
                    </a:gridCol>
                  </a:tblGrid>
                  <a:tr h="671955">
                    <a:tc>
                      <a:txBody>
                        <a:bodyPr/>
                        <a:lstStyle/>
                        <a:p>
                          <a:r>
                            <a:rPr lang="en-AU" dirty="0"/>
                            <a:t>Sound</a:t>
                          </a:r>
                        </a:p>
                      </a:txBody>
                      <a:tcPr/>
                    </a:tc>
                    <a:tc>
                      <a:txBody>
                        <a:bodyPr/>
                        <a:lstStyle/>
                        <a:p>
                          <a:pPr algn="ctr"/>
                          <a:r>
                            <a:rPr lang="en-AU" dirty="0"/>
                            <a:t>Pressure</a:t>
                          </a:r>
                        </a:p>
                      </a:txBody>
                      <a:tcPr/>
                    </a:tc>
                    <a:tc>
                      <a:txBody>
                        <a:bodyPr/>
                        <a:lstStyle/>
                        <a:p>
                          <a:pPr algn="ctr"/>
                          <a:r>
                            <a:rPr lang="en-AU" dirty="0"/>
                            <a:t>Decibels</a:t>
                          </a:r>
                        </a:p>
                      </a:txBody>
                      <a:tcPr/>
                    </a:tc>
                    <a:extLst>
                      <a:ext uri="{0D108BD9-81ED-4DB2-BD59-A6C34878D82A}">
                        <a16:rowId xmlns:a16="http://schemas.microsoft.com/office/drawing/2014/main" val="3940746778"/>
                      </a:ext>
                    </a:extLst>
                  </a:tr>
                  <a:tr h="671955">
                    <a:tc>
                      <a:txBody>
                        <a:bodyPr/>
                        <a:lstStyle/>
                        <a:p>
                          <a:r>
                            <a:rPr lang="en-AU" dirty="0"/>
                            <a:t>Normal conversation</a:t>
                          </a:r>
                        </a:p>
                      </a:txBody>
                      <a:tcPr anchor="ct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0.02</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60</m:t>
                                </m:r>
                              </m:oMath>
                            </m:oMathPara>
                          </a14:m>
                          <a:endParaRPr lang="en-AU" dirty="0"/>
                        </a:p>
                      </a:txBody>
                      <a:tcPr anchor="ctr"/>
                    </a:tc>
                    <a:extLst>
                      <a:ext uri="{0D108BD9-81ED-4DB2-BD59-A6C34878D82A}">
                        <a16:rowId xmlns:a16="http://schemas.microsoft.com/office/drawing/2014/main" val="1076638109"/>
                      </a:ext>
                    </a:extLst>
                  </a:tr>
                  <a:tr h="671955">
                    <a:tc>
                      <a:txBody>
                        <a:bodyPr/>
                        <a:lstStyle/>
                        <a:p>
                          <a:r>
                            <a:rPr lang="en-AU" dirty="0"/>
                            <a:t>Rock concert</a:t>
                          </a:r>
                        </a:p>
                      </a:txBody>
                      <a:tcPr anchor="ct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6.3</m:t>
                                </m:r>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110</m:t>
                                </m:r>
                              </m:oMath>
                            </m:oMathPara>
                          </a14:m>
                          <a:endParaRPr lang="en-AU" dirty="0"/>
                        </a:p>
                      </a:txBody>
                      <a:tcPr anchor="ctr"/>
                    </a:tc>
                    <a:extLst>
                      <a:ext uri="{0D108BD9-81ED-4DB2-BD59-A6C34878D82A}">
                        <a16:rowId xmlns:a16="http://schemas.microsoft.com/office/drawing/2014/main" val="2259867114"/>
                      </a:ext>
                    </a:extLst>
                  </a:tr>
                </a:tbl>
              </a:graphicData>
            </a:graphic>
          </p:graphicFrame>
        </mc:Choice>
        <mc:Fallback xmlns="">
          <p:graphicFrame>
            <p:nvGraphicFramePr>
              <p:cNvPr id="6" name="Table 5">
                <a:extLst>
                  <a:ext uri="{FF2B5EF4-FFF2-40B4-BE49-F238E27FC236}">
                    <a16:creationId xmlns:a16="http://schemas.microsoft.com/office/drawing/2014/main" id="{B5FF4DD6-F286-58CF-44F0-BCED6F1592DB}"/>
                  </a:ext>
                </a:extLst>
              </p:cNvPr>
              <p:cNvGraphicFramePr>
                <a:graphicFrameLocks noGrp="1"/>
              </p:cNvGraphicFramePr>
              <p:nvPr>
                <p:extLst>
                  <p:ext uri="{D42A27DB-BD31-4B8C-83A1-F6EECF244321}">
                    <p14:modId xmlns:p14="http://schemas.microsoft.com/office/powerpoint/2010/main" val="1678557840"/>
                  </p:ext>
                </p:extLst>
              </p:nvPr>
            </p:nvGraphicFramePr>
            <p:xfrm>
              <a:off x="2032000" y="1369454"/>
              <a:ext cx="8127999" cy="2015865"/>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208050583"/>
                        </a:ext>
                      </a:extLst>
                    </a:gridCol>
                    <a:gridCol w="2709333">
                      <a:extLst>
                        <a:ext uri="{9D8B030D-6E8A-4147-A177-3AD203B41FA5}">
                          <a16:colId xmlns:a16="http://schemas.microsoft.com/office/drawing/2014/main" val="595995553"/>
                        </a:ext>
                      </a:extLst>
                    </a:gridCol>
                    <a:gridCol w="2709333">
                      <a:extLst>
                        <a:ext uri="{9D8B030D-6E8A-4147-A177-3AD203B41FA5}">
                          <a16:colId xmlns:a16="http://schemas.microsoft.com/office/drawing/2014/main" val="2962302894"/>
                        </a:ext>
                      </a:extLst>
                    </a:gridCol>
                  </a:tblGrid>
                  <a:tr h="671955">
                    <a:tc>
                      <a:txBody>
                        <a:bodyPr/>
                        <a:lstStyle/>
                        <a:p>
                          <a:r>
                            <a:rPr lang="en-AU" dirty="0"/>
                            <a:t>Sound</a:t>
                          </a:r>
                        </a:p>
                      </a:txBody>
                      <a:tcPr/>
                    </a:tc>
                    <a:tc>
                      <a:txBody>
                        <a:bodyPr/>
                        <a:lstStyle/>
                        <a:p>
                          <a:pPr algn="ctr"/>
                          <a:r>
                            <a:rPr lang="en-AU" dirty="0"/>
                            <a:t>Pressure</a:t>
                          </a:r>
                        </a:p>
                      </a:txBody>
                      <a:tcPr/>
                    </a:tc>
                    <a:tc>
                      <a:txBody>
                        <a:bodyPr/>
                        <a:lstStyle/>
                        <a:p>
                          <a:pPr algn="ctr"/>
                          <a:r>
                            <a:rPr lang="en-AU" dirty="0"/>
                            <a:t>Decibels</a:t>
                          </a:r>
                        </a:p>
                      </a:txBody>
                      <a:tcPr/>
                    </a:tc>
                    <a:extLst>
                      <a:ext uri="{0D108BD9-81ED-4DB2-BD59-A6C34878D82A}">
                        <a16:rowId xmlns:a16="http://schemas.microsoft.com/office/drawing/2014/main" val="3940746778"/>
                      </a:ext>
                    </a:extLst>
                  </a:tr>
                  <a:tr h="671955">
                    <a:tc>
                      <a:txBody>
                        <a:bodyPr/>
                        <a:lstStyle/>
                        <a:p>
                          <a:r>
                            <a:rPr lang="en-AU" dirty="0"/>
                            <a:t>Normal conversation</a:t>
                          </a:r>
                        </a:p>
                      </a:txBody>
                      <a:tcPr anchor="ctr"/>
                    </a:tc>
                    <a:tc>
                      <a:txBody>
                        <a:bodyPr/>
                        <a:lstStyle/>
                        <a:p>
                          <a:endParaRPr lang="en-US"/>
                        </a:p>
                      </a:txBody>
                      <a:tcPr anchor="ctr">
                        <a:blipFill>
                          <a:blip r:embed="rId2"/>
                          <a:stretch>
                            <a:fillRect l="-100450" t="-105455" r="-100450" b="-101818"/>
                          </a:stretch>
                        </a:blipFill>
                      </a:tcPr>
                    </a:tc>
                    <a:tc>
                      <a:txBody>
                        <a:bodyPr/>
                        <a:lstStyle/>
                        <a:p>
                          <a:endParaRPr lang="en-US"/>
                        </a:p>
                      </a:txBody>
                      <a:tcPr anchor="ctr">
                        <a:blipFill>
                          <a:blip r:embed="rId2"/>
                          <a:stretch>
                            <a:fillRect l="-200000" t="-105455" r="-225" b="-101818"/>
                          </a:stretch>
                        </a:blipFill>
                      </a:tcPr>
                    </a:tc>
                    <a:extLst>
                      <a:ext uri="{0D108BD9-81ED-4DB2-BD59-A6C34878D82A}">
                        <a16:rowId xmlns:a16="http://schemas.microsoft.com/office/drawing/2014/main" val="1076638109"/>
                      </a:ext>
                    </a:extLst>
                  </a:tr>
                  <a:tr h="671955">
                    <a:tc>
                      <a:txBody>
                        <a:bodyPr/>
                        <a:lstStyle/>
                        <a:p>
                          <a:r>
                            <a:rPr lang="en-AU" dirty="0"/>
                            <a:t>Rock concert</a:t>
                          </a:r>
                        </a:p>
                      </a:txBody>
                      <a:tcPr anchor="ctr"/>
                    </a:tc>
                    <a:tc>
                      <a:txBody>
                        <a:bodyPr/>
                        <a:lstStyle/>
                        <a:p>
                          <a:endParaRPr lang="en-US"/>
                        </a:p>
                      </a:txBody>
                      <a:tcPr anchor="ctr">
                        <a:blipFill>
                          <a:blip r:embed="rId2"/>
                          <a:stretch>
                            <a:fillRect l="-100450" t="-203604" r="-100450" b="-901"/>
                          </a:stretch>
                        </a:blipFill>
                      </a:tcPr>
                    </a:tc>
                    <a:tc>
                      <a:txBody>
                        <a:bodyPr/>
                        <a:lstStyle/>
                        <a:p>
                          <a:endParaRPr lang="en-US"/>
                        </a:p>
                      </a:txBody>
                      <a:tcPr anchor="ctr">
                        <a:blipFill>
                          <a:blip r:embed="rId2"/>
                          <a:stretch>
                            <a:fillRect l="-200000" t="-203604" r="-225" b="-901"/>
                          </a:stretch>
                        </a:blipFill>
                      </a:tcPr>
                    </a:tc>
                    <a:extLst>
                      <a:ext uri="{0D108BD9-81ED-4DB2-BD59-A6C34878D82A}">
                        <a16:rowId xmlns:a16="http://schemas.microsoft.com/office/drawing/2014/main" val="2259867114"/>
                      </a:ext>
                    </a:extLst>
                  </a:tr>
                </a:tbl>
              </a:graphicData>
            </a:graphic>
          </p:graphicFrame>
        </mc:Fallback>
      </mc:AlternateContent>
      <p:sp>
        <p:nvSpPr>
          <p:cNvPr id="5" name="Arrow: Curved Left 4">
            <a:extLst>
              <a:ext uri="{FF2B5EF4-FFF2-40B4-BE49-F238E27FC236}">
                <a16:creationId xmlns:a16="http://schemas.microsoft.com/office/drawing/2014/main" id="{232AB939-7DEB-BEB0-BEBB-076F03D6B55F}"/>
              </a:ext>
              <a:ext uri="{C183D7F6-B498-43B3-948B-1728B52AA6E4}">
                <adec:decorative xmlns:adec="http://schemas.microsoft.com/office/drawing/2017/decorative" val="1"/>
              </a:ext>
            </a:extLst>
          </p:cNvPr>
          <p:cNvSpPr/>
          <p:nvPr/>
        </p:nvSpPr>
        <p:spPr>
          <a:xfrm>
            <a:off x="10230787" y="2315980"/>
            <a:ext cx="344774" cy="83195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1B39E8-A626-C402-6296-AB85E790B038}"/>
                  </a:ext>
                </a:extLst>
              </p:cNvPr>
              <p:cNvSpPr txBox="1"/>
              <p:nvPr/>
            </p:nvSpPr>
            <p:spPr>
              <a:xfrm>
                <a:off x="10755443" y="2548327"/>
                <a:ext cx="720000"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50 </m:t>
                      </m:r>
                      <m:r>
                        <m:rPr>
                          <m:nor/>
                        </m:rPr>
                        <a:rPr lang="en-AU" sz="1800" b="0" i="0" smtClean="0">
                          <a:latin typeface="Arial" panose="020B0604020202020204" pitchFamily="34" charset="0"/>
                          <a:cs typeface="Arial" panose="020B0604020202020204" pitchFamily="34" charset="0"/>
                        </a:rPr>
                        <m:t>dB</m:t>
                      </m:r>
                    </m:oMath>
                  </m:oMathPara>
                </a14:m>
                <a:endParaRPr lang="en-AU" sz="1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91B39E8-A626-C402-6296-AB85E790B038}"/>
                  </a:ext>
                </a:extLst>
              </p:cNvPr>
              <p:cNvSpPr txBox="1">
                <a:spLocks noRot="1" noChangeAspect="1" noMove="1" noResize="1" noEditPoints="1" noAdjustHandles="1" noChangeArrowheads="1" noChangeShapeType="1" noTextEdit="1"/>
              </p:cNvSpPr>
              <p:nvPr/>
            </p:nvSpPr>
            <p:spPr>
              <a:xfrm>
                <a:off x="10755443" y="2548327"/>
                <a:ext cx="720000" cy="310015"/>
              </a:xfrm>
              <a:prstGeom prst="rect">
                <a:avLst/>
              </a:prstGeom>
              <a:blipFill>
                <a:blip r:embed="rId4"/>
                <a:stretch>
                  <a:fillRect l="-2542" r="-25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1CD4E8-D7FC-60AE-D5A2-AA908AFEA7BC}"/>
                  </a:ext>
                </a:extLst>
              </p:cNvPr>
              <p:cNvSpPr txBox="1"/>
              <p:nvPr/>
            </p:nvSpPr>
            <p:spPr>
              <a:xfrm>
                <a:off x="359999" y="3777521"/>
                <a:ext cx="3678601" cy="1228819"/>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50</m:t>
                          </m:r>
                        </m:num>
                        <m:den>
                          <m:r>
                            <a:rPr lang="en-AU" sz="1800" b="0" i="1" smtClean="0">
                              <a:latin typeface="Cambria Math" panose="02040503050406030204" pitchFamily="18" charset="0"/>
                            </a:rPr>
                            <m:t>20</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2.5</m:t>
                      </m:r>
                    </m:oMath>
                    <m:oMath xmlns:m="http://schemas.openxmlformats.org/officeDocument/2006/math">
                      <m:r>
                        <a:rPr lang="en-AU" sz="1800" b="0" i="1" smtClean="0">
                          <a:latin typeface="Cambria Math" panose="02040503050406030204" pitchFamily="18" charset="0"/>
                        </a:rPr>
                        <m:t>0.02×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2.5</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6.3 (</m:t>
                      </m:r>
                      <m:r>
                        <m:rPr>
                          <m:nor/>
                        </m:rPr>
                        <a:rPr lang="en-AU" sz="1800" b="0" i="0" smtClean="0">
                          <a:latin typeface="+mj-lt"/>
                        </a:rPr>
                        <m:t>correct</m:t>
                      </m:r>
                      <m:r>
                        <m:rPr>
                          <m:nor/>
                        </m:rPr>
                        <a:rPr lang="en-AU" sz="1800" b="0" i="0" smtClean="0">
                          <a:latin typeface="+mj-lt"/>
                        </a:rPr>
                        <m:t> </m:t>
                      </m:r>
                      <m:r>
                        <m:rPr>
                          <m:nor/>
                        </m:rPr>
                        <a:rPr lang="en-AU" sz="1800" b="0" i="0" smtClean="0">
                          <a:latin typeface="+mj-lt"/>
                        </a:rPr>
                        <m:t>to</m:t>
                      </m:r>
                      <m:r>
                        <m:rPr>
                          <m:nor/>
                        </m:rPr>
                        <a:rPr lang="en-AU" sz="1800" b="0" i="0" smtClean="0">
                          <a:latin typeface="+mj-lt"/>
                        </a:rPr>
                        <m:t> </m:t>
                      </m:r>
                      <m:r>
                        <a:rPr lang="en-AU" sz="1800" b="0" i="1" smtClean="0">
                          <a:latin typeface="Cambria Math" panose="02040503050406030204" pitchFamily="18" charset="0"/>
                        </a:rPr>
                        <m:t>1 </m:t>
                      </m:r>
                      <m:r>
                        <m:rPr>
                          <m:nor/>
                        </m:rPr>
                        <a:rPr lang="en-AU" sz="1800" b="0" i="0" smtClean="0">
                          <a:latin typeface="+mj-lt"/>
                        </a:rPr>
                        <m:t>d</m:t>
                      </m:r>
                      <m:r>
                        <m:rPr>
                          <m:nor/>
                        </m:rPr>
                        <a:rPr lang="en-AU" sz="1800" b="0" i="0" smtClean="0">
                          <a:latin typeface="+mj-lt"/>
                        </a:rPr>
                        <m:t>.</m:t>
                      </m:r>
                      <m:r>
                        <m:rPr>
                          <m:nor/>
                        </m:rPr>
                        <a:rPr lang="en-AU" sz="1800" b="0" i="0" smtClean="0">
                          <a:latin typeface="+mj-lt"/>
                        </a:rPr>
                        <m:t>p</m:t>
                      </m:r>
                      <m:r>
                        <m:rPr>
                          <m:nor/>
                        </m:rPr>
                        <a:rPr lang="en-AU" sz="1800" b="0" i="0" smtClean="0">
                          <a:latin typeface="+mj-lt"/>
                        </a:rPr>
                        <m:t>.</m:t>
                      </m:r>
                      <m:r>
                        <a:rPr lang="en-AU" sz="1800" b="0" i="1" smtClean="0">
                          <a:latin typeface="Cambria Math" panose="02040503050406030204" pitchFamily="18" charset="0"/>
                        </a:rPr>
                        <m:t>)</m:t>
                      </m:r>
                    </m:oMath>
                  </m:oMathPara>
                </a14:m>
                <a:endParaRPr lang="en-AU" sz="1800" dirty="0"/>
              </a:p>
            </p:txBody>
          </p:sp>
        </mc:Choice>
        <mc:Fallback xmlns="">
          <p:sp>
            <p:nvSpPr>
              <p:cNvPr id="8" name="TextBox 7">
                <a:extLst>
                  <a:ext uri="{FF2B5EF4-FFF2-40B4-BE49-F238E27FC236}">
                    <a16:creationId xmlns:a16="http://schemas.microsoft.com/office/drawing/2014/main" id="{EF1CD4E8-D7FC-60AE-D5A2-AA908AFEA7BC}"/>
                  </a:ext>
                </a:extLst>
              </p:cNvPr>
              <p:cNvSpPr txBox="1">
                <a:spLocks noRot="1" noChangeAspect="1" noMove="1" noResize="1" noEditPoints="1" noAdjustHandles="1" noChangeArrowheads="1" noChangeShapeType="1" noTextEdit="1"/>
              </p:cNvSpPr>
              <p:nvPr/>
            </p:nvSpPr>
            <p:spPr>
              <a:xfrm>
                <a:off x="359999" y="3777521"/>
                <a:ext cx="3678601" cy="12288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D6F9C0D0-A364-6D5E-9B09-90F7001BB3B0}"/>
                  </a:ext>
                </a:extLst>
              </p:cNvPr>
              <p:cNvSpPr/>
              <p:nvPr/>
            </p:nvSpPr>
            <p:spPr>
              <a:xfrm>
                <a:off x="6027420" y="4331480"/>
                <a:ext cx="3705838" cy="1043807"/>
              </a:xfrm>
              <a:prstGeom prst="wedgeRoundRectCallout">
                <a:avLst>
                  <a:gd name="adj1" fmla="val 25371"/>
                  <a:gd name="adj2" fmla="val -1252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A chainsaw is </a:t>
                </a:r>
                <a14:m>
                  <m:oMath xmlns:m="http://schemas.openxmlformats.org/officeDocument/2006/math">
                    <m:r>
                      <a:rPr lang="en-AU" sz="1800" b="0" i="1" smtClean="0">
                        <a:latin typeface="Cambria Math" panose="02040503050406030204" pitchFamily="18" charset="0"/>
                      </a:rPr>
                      <m:t>115 </m:t>
                    </m:r>
                    <m:r>
                      <m:rPr>
                        <m:nor/>
                      </m:rPr>
                      <a:rPr lang="en-AU" sz="1800" b="0" i="0" smtClean="0">
                        <a:latin typeface="Arial" panose="020B0604020202020204" pitchFamily="34" charset="0"/>
                        <a:cs typeface="Arial" panose="020B0604020202020204" pitchFamily="34" charset="0"/>
                      </a:rPr>
                      <m:t>dB</m:t>
                    </m:r>
                  </m:oMath>
                </a14:m>
                <a:r>
                  <a:rPr lang="en-AU" sz="1800" dirty="0"/>
                  <a:t>, what is its air pressure?</a:t>
                </a:r>
              </a:p>
            </p:txBody>
          </p:sp>
        </mc:Choice>
        <mc:Fallback xmlns="">
          <p:sp>
            <p:nvSpPr>
              <p:cNvPr id="9" name="Speech Bubble: Rectangle with Corners Rounded 8">
                <a:extLst>
                  <a:ext uri="{FF2B5EF4-FFF2-40B4-BE49-F238E27FC236}">
                    <a16:creationId xmlns:a16="http://schemas.microsoft.com/office/drawing/2014/main" id="{D6F9C0D0-A364-6D5E-9B09-90F7001BB3B0}"/>
                  </a:ext>
                </a:extLst>
              </p:cNvPr>
              <p:cNvSpPr>
                <a:spLocks noRot="1" noChangeAspect="1" noMove="1" noResize="1" noEditPoints="1" noAdjustHandles="1" noChangeArrowheads="1" noChangeShapeType="1" noTextEdit="1"/>
              </p:cNvSpPr>
              <p:nvPr/>
            </p:nvSpPr>
            <p:spPr>
              <a:xfrm>
                <a:off x="6027420" y="4331480"/>
                <a:ext cx="3705838" cy="1043807"/>
              </a:xfrm>
              <a:prstGeom prst="wedgeRoundRectCallout">
                <a:avLst>
                  <a:gd name="adj1" fmla="val 25371"/>
                  <a:gd name="adj2" fmla="val -125255"/>
                  <a:gd name="adj3" fmla="val 16667"/>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F8400F8-AC31-18D6-E6FD-28CE7690059C}"/>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58370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Logarithmic scale</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p:txBody>
          <a:bodyPr/>
          <a:lstStyle/>
          <a:p>
            <a:r>
              <a:rPr lang="en-AU" dirty="0"/>
              <a:t>A logarithmic scale is where successive endpoint values of intervals increase by a constant factor (multiplicatively). Contrast with linear scales in which the increase is a constant amount. (NESA 2024)</a:t>
            </a:r>
          </a:p>
          <a:p>
            <a:endParaRPr lang="en-AU" dirty="0"/>
          </a:p>
          <a:p>
            <a:r>
              <a:rPr lang="en-AU" dirty="0"/>
              <a:t>Some common uses are in decibels (dB) in acoustics, seismic scales for earthquakes, magnitudes of stars and the pH scale in chemistry.</a:t>
            </a:r>
          </a:p>
        </p:txBody>
      </p: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Worked example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The earthquake magnitude scale is a logarithmic scale where each increase of 1 corresponds to a tenfold </a:t>
                </a:r>
                <a14:m>
                  <m:oMath xmlns:m="http://schemas.openxmlformats.org/officeDocument/2006/math">
                    <m:r>
                      <a:rPr lang="en-AU" b="0" i="1" smtClean="0">
                        <a:latin typeface="Cambria Math" panose="02040503050406030204" pitchFamily="18" charset="0"/>
                      </a:rPr>
                      <m:t>(×10)</m:t>
                    </m:r>
                  </m:oMath>
                </a14:m>
                <a:r>
                  <a:rPr lang="en-AU" dirty="0">
                    <a:latin typeface="+mn-lt"/>
                  </a:rPr>
                  <a:t> increase in intensity.</a:t>
                </a:r>
              </a:p>
              <a:p>
                <a:r>
                  <a:rPr lang="en-AU" dirty="0">
                    <a:latin typeface="+mn-lt"/>
                  </a:rPr>
                  <a:t>An earthquake has a magnitude of </a:t>
                </a:r>
                <a14:m>
                  <m:oMath xmlns:m="http://schemas.openxmlformats.org/officeDocument/2006/math">
                    <m:r>
                      <a:rPr lang="en-AU" b="0" i="1" smtClean="0">
                        <a:latin typeface="Cambria Math" panose="02040503050406030204" pitchFamily="18" charset="0"/>
                      </a:rPr>
                      <m:t>6.8</m:t>
                    </m:r>
                  </m:oMath>
                </a14:m>
                <a:r>
                  <a:rPr lang="en-AU" dirty="0">
                    <a:latin typeface="+mn-lt"/>
                  </a:rPr>
                  <a:t> on the logarithmic scale. The aftershock has a magnitude of </a:t>
                </a:r>
                <a14:m>
                  <m:oMath xmlns:m="http://schemas.openxmlformats.org/officeDocument/2006/math">
                    <m:r>
                      <a:rPr lang="en-AU" b="0" i="1" smtClean="0">
                        <a:latin typeface="Cambria Math" panose="02040503050406030204" pitchFamily="18" charset="0"/>
                      </a:rPr>
                      <m:t>5.2</m:t>
                    </m:r>
                  </m:oMath>
                </a14:m>
                <a:r>
                  <a:rPr lang="en-AU" dirty="0">
                    <a:latin typeface="+mn-lt"/>
                  </a:rPr>
                  <a:t>. How many times less intense is the aftershock?</a:t>
                </a:r>
              </a:p>
              <a:p>
                <a:r>
                  <a:rPr lang="en-AU" b="1" dirty="0">
                    <a:latin typeface="+mn-lt"/>
                  </a:rPr>
                  <a:t>Solution:</a:t>
                </a:r>
              </a:p>
              <a:p>
                <a:pPr/>
                <a14:m>
                  <m:oMathPara xmlns:m="http://schemas.openxmlformats.org/officeDocument/2006/math">
                    <m:oMathParaPr>
                      <m:jc m:val="left"/>
                    </m:oMathParaPr>
                    <m:oMath xmlns:m="http://schemas.openxmlformats.org/officeDocument/2006/math">
                      <m:r>
                        <m:rPr>
                          <m:nor/>
                        </m:rPr>
                        <a:rPr lang="en-AU" b="0" i="0" smtClean="0">
                          <a:latin typeface="+mj-lt"/>
                        </a:rPr>
                        <m:t>Difference</m:t>
                      </m:r>
                      <m:r>
                        <m:rPr>
                          <m:nor/>
                        </m:rPr>
                        <a:rPr lang="en-AU" b="0" i="0" smtClean="0">
                          <a:latin typeface="+mj-lt"/>
                        </a:rPr>
                        <m:t>:</m:t>
                      </m:r>
                      <m:r>
                        <a:rPr lang="en-AU" b="0" i="1" smtClean="0">
                          <a:latin typeface="Cambria Math" panose="02040503050406030204" pitchFamily="18" charset="0"/>
                        </a:rPr>
                        <m:t> 6.8−5.2</m:t>
                      </m:r>
                      <m:r>
                        <m:rPr>
                          <m:aln/>
                        </m:rPr>
                        <a:rPr lang="en-AU" b="0" i="1" smtClean="0">
                          <a:latin typeface="Cambria Math" panose="02040503050406030204" pitchFamily="18" charset="0"/>
                        </a:rPr>
                        <m:t>=</m:t>
                      </m:r>
                      <m:r>
                        <a:rPr lang="en-AU" b="0" i="1" smtClean="0">
                          <a:latin typeface="Cambria Math" panose="02040503050406030204" pitchFamily="18" charset="0"/>
                        </a:rPr>
                        <m:t>1.6</m:t>
                      </m:r>
                    </m:oMath>
                    <m:oMath xmlns:m="http://schemas.openxmlformats.org/officeDocument/2006/math">
                      <m:r>
                        <m:rPr>
                          <m:nor/>
                        </m:rPr>
                        <a:rPr lang="en-AU" b="0" i="0" smtClean="0">
                          <a:latin typeface="+mj-lt"/>
                        </a:rPr>
                        <m:t>Change</m:t>
                      </m:r>
                      <m:r>
                        <m:rPr>
                          <m:nor/>
                        </m:rPr>
                        <a:rPr lang="en-AU" b="0" i="0" smtClean="0">
                          <a:latin typeface="+mj-lt"/>
                        </a:rPr>
                        <m:t> </m:t>
                      </m:r>
                      <m:r>
                        <m:rPr>
                          <m:nor/>
                        </m:rPr>
                        <a:rPr lang="en-AU" b="0" i="0" smtClean="0">
                          <a:latin typeface="+mj-lt"/>
                        </a:rPr>
                        <m:t>of</m:t>
                      </m:r>
                      <m:r>
                        <m:rPr>
                          <m:nor/>
                        </m:rPr>
                        <a:rPr lang="en-AU" b="0" i="0" smtClean="0">
                          <a:latin typeface="+mj-lt"/>
                        </a:rPr>
                        <m:t> </m:t>
                      </m:r>
                      <m:r>
                        <a:rPr lang="en-AU" b="0" i="1" smtClean="0">
                          <a:latin typeface="Cambria Math" panose="02040503050406030204" pitchFamily="18" charset="0"/>
                        </a:rPr>
                        <m:t>1 </m:t>
                      </m:r>
                      <m:r>
                        <m:rPr>
                          <m:nor/>
                        </m:rPr>
                        <a:rPr lang="en-AU" b="0" i="0" smtClean="0">
                          <a:latin typeface="+mj-lt"/>
                        </a:rPr>
                        <m:t>in</m:t>
                      </m:r>
                      <m:r>
                        <m:rPr>
                          <m:nor/>
                        </m:rPr>
                        <a:rPr lang="en-AU" b="0" i="0" smtClean="0">
                          <a:latin typeface="+mj-lt"/>
                        </a:rPr>
                        <m:t> </m:t>
                      </m:r>
                      <m:r>
                        <m:rPr>
                          <m:nor/>
                        </m:rPr>
                        <a:rPr lang="en-AU" b="0" i="0" smtClean="0">
                          <a:latin typeface="+mj-lt"/>
                        </a:rPr>
                        <m:t>magnitude</m:t>
                      </m:r>
                      <m:r>
                        <a:rPr lang="en-AU" b="0" i="1" smtClean="0">
                          <a:latin typeface="Cambria Math" panose="02040503050406030204" pitchFamily="18" charset="0"/>
                        </a:rPr>
                        <m:t>→ ×10</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1.6</m:t>
                          </m:r>
                        </m:sup>
                      </m:sSup>
                      <m:r>
                        <m:rPr>
                          <m:aln/>
                        </m:rPr>
                        <a:rPr lang="en-AU" b="0" i="1" smtClean="0">
                          <a:latin typeface="Cambria Math" panose="02040503050406030204" pitchFamily="18" charset="0"/>
                        </a:rPr>
                        <m:t>=</m:t>
                      </m:r>
                      <m:r>
                        <a:rPr lang="en-AU" b="0" i="1" smtClean="0">
                          <a:latin typeface="Cambria Math" panose="02040503050406030204" pitchFamily="18" charset="0"/>
                        </a:rPr>
                        <m:t>39.8</m:t>
                      </m:r>
                    </m:oMath>
                    <m:oMath xmlns:m="http://schemas.openxmlformats.org/officeDocument/2006/math">
                      <m:r>
                        <a:rPr lang="en-AU" b="0" i="1" smtClean="0">
                          <a:latin typeface="Cambria Math" panose="02040503050406030204" pitchFamily="18" charset="0"/>
                        </a:rPr>
                        <m:t>∴</m:t>
                      </m:r>
                      <m:r>
                        <m:rPr>
                          <m:nor/>
                        </m:rPr>
                        <a:rPr lang="en-AU" b="0" i="0" smtClean="0">
                          <a:latin typeface="+mj-lt"/>
                        </a:rPr>
                        <m:t>the</m:t>
                      </m:r>
                      <m:r>
                        <m:rPr>
                          <m:nor/>
                        </m:rPr>
                        <a:rPr lang="en-AU" b="0" i="0" smtClean="0">
                          <a:latin typeface="+mj-lt"/>
                        </a:rPr>
                        <m:t> </m:t>
                      </m:r>
                      <m:r>
                        <m:rPr>
                          <m:nor/>
                        </m:rPr>
                        <a:rPr lang="en-AU" b="0" i="0" smtClean="0">
                          <a:latin typeface="+mj-lt"/>
                        </a:rPr>
                        <m:t>aftershock</m:t>
                      </m:r>
                      <m:r>
                        <m:rPr>
                          <m:nor/>
                        </m:rPr>
                        <a:rPr lang="en-AU" b="0" i="0" smtClean="0">
                          <a:latin typeface="+mj-lt"/>
                        </a:rPr>
                        <m:t> </m:t>
                      </m:r>
                      <m:r>
                        <m:rPr>
                          <m:nor/>
                        </m:rPr>
                        <a:rPr lang="en-AU" b="0" i="0" smtClean="0">
                          <a:latin typeface="+mj-lt"/>
                        </a:rPr>
                        <m:t>is</m:t>
                      </m:r>
                      <m:r>
                        <m:rPr>
                          <m:nor/>
                        </m:rPr>
                        <a:rPr lang="en-AU" b="0" i="0" smtClean="0">
                          <a:latin typeface="+mj-lt"/>
                        </a:rPr>
                        <m:t> </m:t>
                      </m:r>
                      <m:r>
                        <a:rPr lang="en-AU" b="0" i="1" smtClean="0">
                          <a:latin typeface="Cambria Math" panose="02040503050406030204" pitchFamily="18" charset="0"/>
                        </a:rPr>
                        <m:t>39.8 </m:t>
                      </m:r>
                      <m:r>
                        <m:rPr>
                          <m:nor/>
                        </m:rPr>
                        <a:rPr lang="en-AU" b="0" i="0" smtClean="0">
                          <a:latin typeface="+mj-lt"/>
                        </a:rPr>
                        <m:t>times</m:t>
                      </m:r>
                      <m:r>
                        <m:rPr>
                          <m:nor/>
                        </m:rPr>
                        <a:rPr lang="en-AU" b="0" i="0" smtClean="0">
                          <a:latin typeface="+mj-lt"/>
                        </a:rPr>
                        <m:t> </m:t>
                      </m:r>
                      <m:r>
                        <m:rPr>
                          <m:nor/>
                        </m:rPr>
                        <a:rPr lang="en-AU" b="0" i="0" smtClean="0">
                          <a:latin typeface="+mj-lt"/>
                        </a:rPr>
                        <m:t>less</m:t>
                      </m:r>
                      <m:r>
                        <m:rPr>
                          <m:nor/>
                        </m:rPr>
                        <a:rPr lang="en-AU" b="0" i="0" smtClean="0">
                          <a:latin typeface="+mj-lt"/>
                        </a:rPr>
                        <m:t> </m:t>
                      </m:r>
                      <m:r>
                        <m:rPr>
                          <m:nor/>
                        </m:rPr>
                        <a:rPr lang="en-AU" b="0" i="0" smtClean="0">
                          <a:latin typeface="+mj-lt"/>
                        </a:rPr>
                        <m:t>intense</m:t>
                      </m:r>
                      <m:r>
                        <m:rPr>
                          <m:nor/>
                        </m:rPr>
                        <a:rPr lang="en-AU" b="0" i="0" smtClean="0">
                          <a:latin typeface="+mj-lt"/>
                        </a:rPr>
                        <m:t> </m:t>
                      </m:r>
                      <m:r>
                        <m:rPr>
                          <m:nor/>
                        </m:rPr>
                        <a:rPr lang="en-AU" b="0" i="0" smtClean="0">
                          <a:latin typeface="+mj-lt"/>
                        </a:rPr>
                        <m:t>than</m:t>
                      </m:r>
                      <m:r>
                        <m:rPr>
                          <m:nor/>
                        </m:rPr>
                        <a:rPr lang="en-AU" b="0" i="0" smtClean="0">
                          <a:latin typeface="+mj-lt"/>
                        </a:rPr>
                        <m:t> </m:t>
                      </m:r>
                      <m:r>
                        <m:rPr>
                          <m:nor/>
                        </m:rPr>
                        <a:rPr lang="en-AU" b="0" i="0" smtClean="0">
                          <a:latin typeface="+mj-lt"/>
                        </a:rPr>
                        <m:t>the</m:t>
                      </m:r>
                      <m:r>
                        <m:rPr>
                          <m:nor/>
                        </m:rPr>
                        <a:rPr lang="en-AU" b="0" i="0" smtClean="0">
                          <a:latin typeface="+mj-lt"/>
                        </a:rPr>
                        <m:t> </m:t>
                      </m:r>
                      <m:r>
                        <m:rPr>
                          <m:nor/>
                        </m:rPr>
                        <a:rPr lang="en-AU" b="0" i="0" smtClean="0">
                          <a:latin typeface="+mj-lt"/>
                        </a:rPr>
                        <m:t>earthquake</m:t>
                      </m:r>
                    </m:oMath>
                  </m:oMathPara>
                </a14:m>
                <a:endParaRPr lang="en-AU" dirty="0">
                  <a:latin typeface="+mj-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844095" y="4504403"/>
                <a:ext cx="3272985" cy="1142211"/>
              </a:xfrm>
              <a:prstGeom prst="wedgeRoundRectCallout">
                <a:avLst>
                  <a:gd name="adj1" fmla="val -88003"/>
                  <a:gd name="adj2" fmla="val 356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does a difference of </a:t>
                </a:r>
                <a14:m>
                  <m:oMath xmlns:m="http://schemas.openxmlformats.org/officeDocument/2006/math">
                    <m:r>
                      <a:rPr lang="en-AU" sz="1800" b="0" i="1" smtClean="0">
                        <a:latin typeface="Cambria Math" panose="02040503050406030204" pitchFamily="18" charset="0"/>
                      </a:rPr>
                      <m:t>1.6</m:t>
                    </m:r>
                  </m:oMath>
                </a14:m>
                <a:r>
                  <a:rPr lang="en-AU" sz="1800" dirty="0"/>
                  <a:t> lead to calculating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1.6</m:t>
                        </m:r>
                      </m:sup>
                    </m:sSup>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4844095" y="4504403"/>
                <a:ext cx="3272985" cy="1142211"/>
              </a:xfrm>
              <a:prstGeom prst="wedgeRoundRectCallout">
                <a:avLst>
                  <a:gd name="adj1" fmla="val -88003"/>
                  <a:gd name="adj2" fmla="val 35633"/>
                  <a:gd name="adj3" fmla="val 16667"/>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749FAF33-8516-F2EC-E0B6-4DA5340008CB}"/>
                  </a:ext>
                </a:extLst>
              </p:cNvPr>
              <p:cNvSpPr/>
              <p:nvPr/>
            </p:nvSpPr>
            <p:spPr>
              <a:xfrm>
                <a:off x="8209806" y="3048001"/>
                <a:ext cx="3634191" cy="2043630"/>
              </a:xfrm>
              <a:prstGeom prst="wedgeRoundRectCallout">
                <a:avLst>
                  <a:gd name="adj1" fmla="val -21869"/>
                  <a:gd name="adj2" fmla="val 282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If another aftershock of magnitude </a:t>
                </a:r>
                <a14:m>
                  <m:oMath xmlns:m="http://schemas.openxmlformats.org/officeDocument/2006/math">
                    <m:r>
                      <a:rPr lang="en-AU" sz="1800" b="0" i="1" smtClean="0">
                        <a:latin typeface="Cambria Math" panose="02040503050406030204" pitchFamily="18" charset="0"/>
                      </a:rPr>
                      <m:t>4.5</m:t>
                    </m:r>
                  </m:oMath>
                </a14:m>
                <a:r>
                  <a:rPr lang="en-AU" sz="1800" dirty="0"/>
                  <a:t> was felt, how much less intense is this compared to the original earthquake?</a:t>
                </a:r>
              </a:p>
            </p:txBody>
          </p:sp>
        </mc:Choice>
        <mc:Fallback xmlns="">
          <p:sp>
            <p:nvSpPr>
              <p:cNvPr id="5" name="Speech Bubble: Rectangle with Corners Rounded 4">
                <a:extLst>
                  <a:ext uri="{FF2B5EF4-FFF2-40B4-BE49-F238E27FC236}">
                    <a16:creationId xmlns:a16="http://schemas.microsoft.com/office/drawing/2014/main" id="{749FAF33-8516-F2EC-E0B6-4DA5340008CB}"/>
                  </a:ext>
                </a:extLst>
              </p:cNvPr>
              <p:cNvSpPr>
                <a:spLocks noRot="1" noChangeAspect="1" noMove="1" noResize="1" noEditPoints="1" noAdjustHandles="1" noChangeArrowheads="1" noChangeShapeType="1" noTextEdit="1"/>
              </p:cNvSpPr>
              <p:nvPr/>
            </p:nvSpPr>
            <p:spPr>
              <a:xfrm>
                <a:off x="8209806" y="3048001"/>
                <a:ext cx="3634191" cy="2043630"/>
              </a:xfrm>
              <a:prstGeom prst="wedgeRoundRectCallout">
                <a:avLst>
                  <a:gd name="adj1" fmla="val -21869"/>
                  <a:gd name="adj2" fmla="val 28294"/>
                  <a:gd name="adj3" fmla="val 16667"/>
                </a:avLst>
              </a:prstGeom>
              <a:blipFill>
                <a:blip r:embed="rId6"/>
                <a:stretch>
                  <a:fillRect b="-623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3C45A68F-3710-3D02-5581-5F89372173D1}"/>
                  </a:ext>
                </a:extLst>
              </p:cNvPr>
              <p:cNvSpPr/>
              <p:nvPr/>
            </p:nvSpPr>
            <p:spPr>
              <a:xfrm>
                <a:off x="8264928" y="5232710"/>
                <a:ext cx="3272985" cy="1463290"/>
              </a:xfrm>
              <a:prstGeom prst="wedgeRoundRectCallout">
                <a:avLst>
                  <a:gd name="adj1" fmla="val -43070"/>
                  <a:gd name="adj2" fmla="val -23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If the aftershock was </a:t>
                </a:r>
                <a14:m>
                  <m:oMath xmlns:m="http://schemas.openxmlformats.org/officeDocument/2006/math">
                    <m:r>
                      <a:rPr lang="en-AU" sz="1800" b="0" i="1" smtClean="0">
                        <a:latin typeface="Cambria Math" panose="02040503050406030204" pitchFamily="18" charset="0"/>
                      </a:rPr>
                      <m:t>8.4</m:t>
                    </m:r>
                  </m:oMath>
                </a14:m>
                <a:r>
                  <a:rPr lang="en-AU" sz="1800" dirty="0"/>
                  <a:t>, would it change the result? Why/why not?</a:t>
                </a:r>
              </a:p>
            </p:txBody>
          </p:sp>
        </mc:Choice>
        <mc:Fallback xmlns="">
          <p:sp>
            <p:nvSpPr>
              <p:cNvPr id="6" name="Speech Bubble: Rectangle with Corners Rounded 5">
                <a:extLst>
                  <a:ext uri="{FF2B5EF4-FFF2-40B4-BE49-F238E27FC236}">
                    <a16:creationId xmlns:a16="http://schemas.microsoft.com/office/drawing/2014/main" id="{3C45A68F-3710-3D02-5581-5F89372173D1}"/>
                  </a:ext>
                </a:extLst>
              </p:cNvPr>
              <p:cNvSpPr>
                <a:spLocks noRot="1" noChangeAspect="1" noMove="1" noResize="1" noEditPoints="1" noAdjustHandles="1" noChangeArrowheads="1" noChangeShapeType="1" noTextEdit="1"/>
              </p:cNvSpPr>
              <p:nvPr/>
            </p:nvSpPr>
            <p:spPr>
              <a:xfrm>
                <a:off x="8264928" y="5232710"/>
                <a:ext cx="3272985" cy="1463290"/>
              </a:xfrm>
              <a:prstGeom prst="wedgeRoundRectCallout">
                <a:avLst>
                  <a:gd name="adj1" fmla="val -43070"/>
                  <a:gd name="adj2" fmla="val -2393"/>
                  <a:gd name="adj3" fmla="val 16667"/>
                </a:avLst>
              </a:prstGeom>
              <a:blipFill>
                <a:blip r:embed="rId7"/>
                <a:stretch>
                  <a:fillRect b="-413"/>
                </a:stretch>
              </a:blipFill>
            </p:spPr>
            <p:txBody>
              <a:bodyPr/>
              <a:lstStyle/>
              <a:p>
                <a:r>
                  <a:rPr lang="en-AU">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Your turn (1)</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The pH scale is a logarithmic scale where each decrease of </a:t>
                </a:r>
                <a14:m>
                  <m:oMath xmlns:m="http://schemas.openxmlformats.org/officeDocument/2006/math">
                    <m:r>
                      <a:rPr lang="en-AU" b="0" i="1" smtClean="0">
                        <a:latin typeface="Cambria Math" panose="02040503050406030204" pitchFamily="18" charset="0"/>
                      </a:rPr>
                      <m:t>1</m:t>
                    </m:r>
                  </m:oMath>
                </a14:m>
                <a:r>
                  <a:rPr lang="en-AU" dirty="0"/>
                  <a:t> pH unit corresponds to a tenfold </a:t>
                </a:r>
                <a14:m>
                  <m:oMath xmlns:m="http://schemas.openxmlformats.org/officeDocument/2006/math">
                    <m:r>
                      <a:rPr lang="en-AU" b="0" i="1" smtClean="0">
                        <a:latin typeface="Cambria Math" panose="02040503050406030204" pitchFamily="18" charset="0"/>
                      </a:rPr>
                      <m:t>(×10)</m:t>
                    </m:r>
                  </m:oMath>
                </a14:m>
                <a:r>
                  <a:rPr lang="en-AU" dirty="0"/>
                  <a:t> increase in acidity.</a:t>
                </a:r>
              </a:p>
              <a:p>
                <a:r>
                  <a:rPr lang="en-AU" dirty="0"/>
                  <a:t>Hydrochloric acid has pH </a:t>
                </a:r>
                <a14:m>
                  <m:oMath xmlns:m="http://schemas.openxmlformats.org/officeDocument/2006/math">
                    <m:r>
                      <a:rPr lang="en-AU" b="0" i="1" smtClean="0">
                        <a:latin typeface="Cambria Math" panose="02040503050406030204" pitchFamily="18" charset="0"/>
                      </a:rPr>
                      <m:t>3.2</m:t>
                    </m:r>
                  </m:oMath>
                </a14:m>
                <a:r>
                  <a:rPr lang="en-AU" dirty="0"/>
                  <a:t> and vinegar has pH </a:t>
                </a:r>
                <a14:m>
                  <m:oMath xmlns:m="http://schemas.openxmlformats.org/officeDocument/2006/math">
                    <m:r>
                      <a:rPr lang="en-AU" b="0" i="1" smtClean="0">
                        <a:latin typeface="Cambria Math" panose="02040503050406030204" pitchFamily="18" charset="0"/>
                      </a:rPr>
                      <m:t>5.7</m:t>
                    </m:r>
                  </m:oMath>
                </a14:m>
                <a:r>
                  <a:rPr lang="en-AU" dirty="0"/>
                  <a:t>. How many times more acidic is hydrochloric acid than vinegar? </a:t>
                </a:r>
              </a:p>
              <a:p>
                <a:r>
                  <a:rPr lang="en-AU" b="1" dirty="0"/>
                  <a:t>Solution:</a:t>
                </a:r>
                <a:endParaRPr lang="en-AU" dirty="0"/>
              </a:p>
              <a:p>
                <a:pPr/>
                <a14:m>
                  <m:oMathPara xmlns:m="http://schemas.openxmlformats.org/officeDocument/2006/math">
                    <m:oMathParaPr>
                      <m:jc m:val="left"/>
                    </m:oMathParaPr>
                    <m:oMath xmlns:m="http://schemas.openxmlformats.org/officeDocument/2006/math">
                      <m:r>
                        <m:rPr>
                          <m:nor/>
                        </m:rPr>
                        <a:rPr lang="en-AU" b="0" i="0" smtClean="0">
                          <a:latin typeface="+mj-lt"/>
                        </a:rPr>
                        <m:t>Difference</m:t>
                      </m:r>
                      <m:r>
                        <m:rPr>
                          <m:nor/>
                        </m:rPr>
                        <a:rPr lang="en-AU" b="0" i="0" smtClean="0">
                          <a:latin typeface="+mj-lt"/>
                        </a:rPr>
                        <m:t>:</m:t>
                      </m:r>
                      <m:r>
                        <a:rPr lang="en-AU" b="0" i="1" smtClean="0">
                          <a:latin typeface="Cambria Math" panose="02040503050406030204" pitchFamily="18" charset="0"/>
                        </a:rPr>
                        <m:t> 5.7−3.2</m:t>
                      </m:r>
                      <m:r>
                        <m:rPr>
                          <m:aln/>
                        </m:rPr>
                        <a:rPr lang="en-AU" b="0" i="1" smtClean="0">
                          <a:latin typeface="Cambria Math" panose="02040503050406030204" pitchFamily="18" charset="0"/>
                        </a:rPr>
                        <m:t>=</m:t>
                      </m:r>
                      <m:r>
                        <a:rPr lang="en-AU" b="0" i="1" smtClean="0">
                          <a:latin typeface="Cambria Math" panose="02040503050406030204" pitchFamily="18" charset="0"/>
                        </a:rPr>
                        <m:t>2.5</m:t>
                      </m:r>
                    </m:oMath>
                    <m:oMath xmlns:m="http://schemas.openxmlformats.org/officeDocument/2006/math">
                      <m:r>
                        <m:rPr>
                          <m:nor/>
                        </m:rPr>
                        <a:rPr lang="en-AU" b="0" i="0" smtClean="0">
                          <a:latin typeface="+mj-lt"/>
                        </a:rPr>
                        <m:t>Change</m:t>
                      </m:r>
                      <m:r>
                        <m:rPr>
                          <m:nor/>
                        </m:rPr>
                        <a:rPr lang="en-AU" b="0" i="0" smtClean="0">
                          <a:latin typeface="+mj-lt"/>
                        </a:rPr>
                        <m:t> </m:t>
                      </m:r>
                      <m:r>
                        <m:rPr>
                          <m:nor/>
                        </m:rPr>
                        <a:rPr lang="en-AU" b="0" i="0" smtClean="0">
                          <a:latin typeface="+mj-lt"/>
                        </a:rPr>
                        <m:t>of</m:t>
                      </m:r>
                      <m:r>
                        <m:rPr>
                          <m:nor/>
                        </m:rPr>
                        <a:rPr lang="en-AU" b="0" i="0" smtClean="0">
                          <a:latin typeface="+mj-lt"/>
                        </a:rPr>
                        <m:t> </m:t>
                      </m:r>
                      <m:r>
                        <a:rPr lang="en-AU" b="0" i="1" smtClean="0">
                          <a:latin typeface="Cambria Math" panose="02040503050406030204" pitchFamily="18" charset="0"/>
                        </a:rPr>
                        <m:t>1 </m:t>
                      </m:r>
                      <m:r>
                        <m:rPr>
                          <m:nor/>
                        </m:rPr>
                        <a:rPr lang="en-AU" b="0" i="0" smtClean="0">
                          <a:latin typeface="+mj-lt"/>
                        </a:rPr>
                        <m:t>in</m:t>
                      </m:r>
                      <m:r>
                        <m:rPr>
                          <m:nor/>
                        </m:rPr>
                        <a:rPr lang="en-AU" b="0" i="0" smtClean="0">
                          <a:latin typeface="+mj-lt"/>
                        </a:rPr>
                        <m:t> </m:t>
                      </m:r>
                      <m:r>
                        <m:rPr>
                          <m:nor/>
                        </m:rPr>
                        <a:rPr lang="en-AU" b="0" i="0" smtClean="0">
                          <a:latin typeface="+mj-lt"/>
                        </a:rPr>
                        <m:t>pH</m:t>
                      </m:r>
                      <m:r>
                        <m:rPr>
                          <m:nor/>
                        </m:rPr>
                        <a:rPr lang="en-AU" b="0" i="0" smtClean="0">
                          <a:latin typeface="Cambria Math" panose="02040503050406030204" pitchFamily="18" charset="0"/>
                        </a:rPr>
                        <m:t> </m:t>
                      </m:r>
                      <m:r>
                        <a:rPr lang="en-AU" b="0" i="1" smtClean="0">
                          <a:latin typeface="Cambria Math" panose="02040503050406030204" pitchFamily="18" charset="0"/>
                        </a:rPr>
                        <m:t>→ ×10</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2.5</m:t>
                          </m:r>
                        </m:sup>
                      </m:sSup>
                      <m:r>
                        <m:rPr>
                          <m:aln/>
                        </m:rPr>
                        <a:rPr lang="en-AU" b="0" i="1" smtClean="0">
                          <a:latin typeface="Cambria Math" panose="02040503050406030204" pitchFamily="18" charset="0"/>
                        </a:rPr>
                        <m:t>=</m:t>
                      </m:r>
                      <m:r>
                        <a:rPr lang="en-AU" b="0" i="1" smtClean="0">
                          <a:latin typeface="Cambria Math" panose="02040503050406030204" pitchFamily="18" charset="0"/>
                        </a:rPr>
                        <m:t>316.2</m:t>
                      </m:r>
                    </m:oMath>
                    <m:oMath xmlns:m="http://schemas.openxmlformats.org/officeDocument/2006/math">
                      <m:r>
                        <a:rPr lang="en-AU" b="0" i="1" smtClean="0">
                          <a:latin typeface="Cambria Math" panose="02040503050406030204" pitchFamily="18" charset="0"/>
                        </a:rPr>
                        <m:t>∴</m:t>
                      </m:r>
                      <m:r>
                        <m:rPr>
                          <m:nor/>
                        </m:rPr>
                        <a:rPr lang="en-AU" b="0" i="0" smtClean="0">
                          <a:latin typeface="+mj-lt"/>
                        </a:rPr>
                        <m:t>Hydrochloric</m:t>
                      </m:r>
                      <m:r>
                        <m:rPr>
                          <m:nor/>
                        </m:rPr>
                        <a:rPr lang="en-AU" b="0" i="0" smtClean="0">
                          <a:latin typeface="+mj-lt"/>
                        </a:rPr>
                        <m:t> </m:t>
                      </m:r>
                      <m:r>
                        <m:rPr>
                          <m:nor/>
                        </m:rPr>
                        <a:rPr lang="en-AU" b="0" i="0" smtClean="0">
                          <a:latin typeface="+mj-lt"/>
                        </a:rPr>
                        <m:t>acid</m:t>
                      </m:r>
                      <m:r>
                        <m:rPr>
                          <m:nor/>
                        </m:rPr>
                        <a:rPr lang="en-AU" b="0" i="0" smtClean="0">
                          <a:latin typeface="+mj-lt"/>
                        </a:rPr>
                        <m:t> </m:t>
                      </m:r>
                      <m:r>
                        <m:rPr>
                          <m:nor/>
                        </m:rPr>
                        <a:rPr lang="en-AU" b="0" i="0" smtClean="0">
                          <a:latin typeface="+mj-lt"/>
                        </a:rPr>
                        <m:t>is</m:t>
                      </m:r>
                      <m:r>
                        <m:rPr>
                          <m:nor/>
                        </m:rPr>
                        <a:rPr lang="en-AU" b="0" i="0" smtClean="0">
                          <a:latin typeface="Cambria Math" panose="02040503050406030204" pitchFamily="18" charset="0"/>
                        </a:rPr>
                        <m:t> </m:t>
                      </m:r>
                      <m:r>
                        <a:rPr lang="en-AU" b="0" i="1" smtClean="0">
                          <a:latin typeface="Cambria Math" panose="02040503050406030204" pitchFamily="18" charset="0"/>
                        </a:rPr>
                        <m:t>316.2 </m:t>
                      </m:r>
                      <m:r>
                        <m:rPr>
                          <m:nor/>
                        </m:rPr>
                        <a:rPr lang="en-AU" b="0" i="0" smtClean="0">
                          <a:latin typeface="+mj-lt"/>
                        </a:rPr>
                        <m:t>times</m:t>
                      </m:r>
                      <m:r>
                        <m:rPr>
                          <m:nor/>
                        </m:rPr>
                        <a:rPr lang="en-AU" b="0" i="0" smtClean="0">
                          <a:latin typeface="+mj-lt"/>
                        </a:rPr>
                        <m:t> </m:t>
                      </m:r>
                      <m:r>
                        <m:rPr>
                          <m:nor/>
                        </m:rPr>
                        <a:rPr lang="en-AU" b="0" i="0" smtClean="0">
                          <a:latin typeface="+mj-lt"/>
                        </a:rPr>
                        <m:t>more</m:t>
                      </m:r>
                      <m:r>
                        <m:rPr>
                          <m:nor/>
                        </m:rPr>
                        <a:rPr lang="en-AU" b="0" i="0" smtClean="0">
                          <a:latin typeface="+mj-lt"/>
                        </a:rPr>
                        <m:t> </m:t>
                      </m:r>
                      <m:r>
                        <m:rPr>
                          <m:nor/>
                        </m:rPr>
                        <a:rPr lang="en-AU" b="0" i="0" smtClean="0">
                          <a:latin typeface="+mj-lt"/>
                        </a:rPr>
                        <m:t>acidic</m:t>
                      </m:r>
                      <m:r>
                        <m:rPr>
                          <m:nor/>
                        </m:rPr>
                        <a:rPr lang="en-AU" b="0" i="0" smtClean="0">
                          <a:latin typeface="+mj-lt"/>
                        </a:rPr>
                        <m:t> </m:t>
                      </m:r>
                      <m:r>
                        <m:rPr>
                          <m:nor/>
                        </m:rPr>
                        <a:rPr lang="en-AU" b="0" i="0" smtClean="0">
                          <a:latin typeface="+mj-lt"/>
                        </a:rPr>
                        <m:t>than</m:t>
                      </m:r>
                      <m:r>
                        <m:rPr>
                          <m:nor/>
                        </m:rPr>
                        <a:rPr lang="en-AU" b="0" i="0" smtClean="0">
                          <a:latin typeface="+mj-lt"/>
                        </a:rPr>
                        <m:t> </m:t>
                      </m:r>
                      <m:r>
                        <m:rPr>
                          <m:nor/>
                        </m:rPr>
                        <a:rPr lang="en-AU" b="0" i="0" smtClean="0">
                          <a:latin typeface="+mj-lt"/>
                        </a:rPr>
                        <m:t>vinegar</m:t>
                      </m:r>
                    </m:oMath>
                  </m:oMathPara>
                </a14:m>
                <a:endParaRPr lang="en-AU" dirty="0">
                  <a:latin typeface="+mj-lt"/>
                </a:endParaRP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0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latin typeface="+mj-lt"/>
              </a:rPr>
              <a:t>Worked example (2)</a:t>
            </a: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dirty="0">
                <a:latin typeface="+mj-lt"/>
              </a:rPr>
              <a:t>Question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p:txBody>
              <a:bodyPr/>
              <a:lstStyle/>
              <a:p>
                <a:r>
                  <a:rPr lang="en-AU" dirty="0">
                    <a:latin typeface="+mn-lt"/>
                  </a:rPr>
                  <a:t>The earthquake magnitude scale is a logarithmic scale, where each increase of </a:t>
                </a:r>
                <a14:m>
                  <m:oMath xmlns:m="http://schemas.openxmlformats.org/officeDocument/2006/math">
                    <m:r>
                      <a:rPr lang="en-AU" b="0" i="1" smtClean="0">
                        <a:latin typeface="Cambria Math" panose="02040503050406030204" pitchFamily="18" charset="0"/>
                      </a:rPr>
                      <m:t>1</m:t>
                    </m:r>
                  </m:oMath>
                </a14:m>
                <a:r>
                  <a:rPr lang="en-AU" dirty="0">
                    <a:latin typeface="+mn-lt"/>
                  </a:rPr>
                  <a:t> corresponds to a tenfold </a:t>
                </a:r>
                <a14:m>
                  <m:oMath xmlns:m="http://schemas.openxmlformats.org/officeDocument/2006/math">
                    <m:r>
                      <a:rPr lang="en-AU" b="0" i="1" smtClean="0">
                        <a:latin typeface="Cambria Math" panose="02040503050406030204" pitchFamily="18" charset="0"/>
                      </a:rPr>
                      <m:t>(×10)</m:t>
                    </m:r>
                  </m:oMath>
                </a14:m>
                <a:r>
                  <a:rPr lang="en-AU" dirty="0">
                    <a:latin typeface="+mn-lt"/>
                  </a:rPr>
                  <a:t> increase in intensity.</a:t>
                </a:r>
              </a:p>
              <a:p>
                <a:r>
                  <a:rPr lang="en-AU" dirty="0">
                    <a:latin typeface="+mn-lt"/>
                  </a:rPr>
                  <a:t>A historical earthquake is measured at </a:t>
                </a:r>
                <a14:m>
                  <m:oMath xmlns:m="http://schemas.openxmlformats.org/officeDocument/2006/math">
                    <m:r>
                      <a:rPr lang="en-AU" b="0" i="1" smtClean="0">
                        <a:latin typeface="Cambria Math" panose="02040503050406030204" pitchFamily="18" charset="0"/>
                      </a:rPr>
                      <m:t>6.1</m:t>
                    </m:r>
                  </m:oMath>
                </a14:m>
                <a:r>
                  <a:rPr lang="en-AU" dirty="0">
                    <a:latin typeface="+mn-lt"/>
                  </a:rPr>
                  <a:t>. A new earthquake is reported as </a:t>
                </a:r>
                <a14:m>
                  <m:oMath xmlns:m="http://schemas.openxmlformats.org/officeDocument/2006/math">
                    <m:r>
                      <a:rPr lang="en-AU" b="0" i="1" smtClean="0">
                        <a:latin typeface="Cambria Math" panose="02040503050406030204" pitchFamily="18" charset="0"/>
                      </a:rPr>
                      <m:t>500</m:t>
                    </m:r>
                  </m:oMath>
                </a14:m>
                <a:r>
                  <a:rPr lang="en-AU" dirty="0">
                    <a:latin typeface="+mn-lt"/>
                  </a:rPr>
                  <a:t> times more intense than the historical earthquake. What is the magnitude of the new earthquake?</a:t>
                </a:r>
              </a:p>
              <a:p>
                <a:pPr/>
                <a14:m>
                  <m:oMathPara xmlns:m="http://schemas.openxmlformats.org/officeDocument/2006/math">
                    <m:oMathParaPr>
                      <m:jc m:val="left"/>
                    </m:oMathParaPr>
                    <m:oMath xmlns:m="http://schemas.openxmlformats.org/officeDocument/2006/math">
                      <m:r>
                        <m:rPr>
                          <m:nor/>
                        </m:rPr>
                        <a:rPr lang="en-AU" b="1" i="0" dirty="0" smtClean="0">
                          <a:latin typeface="+mj-lt"/>
                        </a:rPr>
                        <m:t>Solution</m:t>
                      </m:r>
                      <m:r>
                        <m:rPr>
                          <m:nor/>
                        </m:rPr>
                        <a:rPr lang="en-AU" b="1" i="0" dirty="0" smtClean="0">
                          <a:latin typeface="+mj-lt"/>
                        </a:rPr>
                        <m:t>:</m:t>
                      </m:r>
                      <m:r>
                        <a:rPr lang="en-AU" b="0" i="1" dirty="0" smtClean="0">
                          <a:latin typeface="Cambria Math" panose="02040503050406030204" pitchFamily="18" charset="0"/>
                        </a:rPr>
                        <m:t> </m:t>
                      </m:r>
                      <m:r>
                        <a:rPr lang="en-AU" b="0" i="1" smtClean="0">
                          <a:latin typeface="Cambria Math" panose="02040503050406030204" pitchFamily="18" charset="0"/>
                        </a:rPr>
                        <m:t>1</m:t>
                      </m:r>
                      <m:sSup>
                        <m:sSupPr>
                          <m:ctrlPr>
                            <a:rPr lang="en-AU" i="1" smtClean="0">
                              <a:latin typeface="Cambria Math" panose="02040503050406030204" pitchFamily="18" charset="0"/>
                            </a:rPr>
                          </m:ctrlPr>
                        </m:sSupPr>
                        <m:e>
                          <m:r>
                            <a:rPr lang="en-AU" b="0" i="1" smtClean="0">
                              <a:latin typeface="Cambria Math" panose="02040503050406030204" pitchFamily="18" charset="0"/>
                            </a:rPr>
                            <m:t>0</m:t>
                          </m:r>
                        </m:e>
                        <m:sup>
                          <m:r>
                            <a:rPr lang="en-AU" b="0" i="1" smtClean="0">
                              <a:latin typeface="Cambria Math" panose="02040503050406030204" pitchFamily="18" charset="0"/>
                            </a:rPr>
                            <m:t>𝑥</m:t>
                          </m:r>
                        </m:sup>
                      </m:sSup>
                      <m:r>
                        <m:rPr>
                          <m:aln/>
                        </m:rPr>
                        <a:rPr lang="en-AU" b="0" i="1" smtClean="0">
                          <a:latin typeface="Cambria Math" panose="02040503050406030204" pitchFamily="18" charset="0"/>
                        </a:rPr>
                        <m:t>=</m:t>
                      </m:r>
                      <m:r>
                        <a:rPr lang="en-AU" b="0" i="1" smtClean="0">
                          <a:latin typeface="Cambria Math" panose="02040503050406030204" pitchFamily="18" charset="0"/>
                        </a:rPr>
                        <m:t>500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500</m:t>
                          </m:r>
                        </m:e>
                      </m:func>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2.7</m:t>
                      </m:r>
                    </m:oMath>
                    <m:oMath xmlns:m="http://schemas.openxmlformats.org/officeDocument/2006/math">
                      <m:r>
                        <a:rPr lang="en-AU" b="0" i="1" smtClean="0">
                          <a:latin typeface="Cambria Math" panose="02040503050406030204" pitchFamily="18" charset="0"/>
                        </a:rPr>
                        <m:t>6.1+2.7</m:t>
                      </m:r>
                      <m:r>
                        <m:rPr>
                          <m:aln/>
                        </m:rPr>
                        <a:rPr lang="en-AU" b="0" i="1" smtClean="0">
                          <a:latin typeface="Cambria Math" panose="02040503050406030204" pitchFamily="18" charset="0"/>
                        </a:rPr>
                        <m:t>=</m:t>
                      </m:r>
                      <m:r>
                        <a:rPr lang="en-AU" b="0" i="1" smtClean="0">
                          <a:latin typeface="Cambria Math" panose="02040503050406030204" pitchFamily="18" charset="0"/>
                        </a:rPr>
                        <m:t>8.8</m:t>
                      </m:r>
                    </m:oMath>
                    <m:oMath xmlns:m="http://schemas.openxmlformats.org/officeDocument/2006/math">
                      <m:r>
                        <a:rPr lang="en-AU" b="0" i="1" smtClean="0">
                          <a:latin typeface="Cambria Math" panose="02040503050406030204" pitchFamily="18" charset="0"/>
                        </a:rPr>
                        <m:t>∴</m:t>
                      </m:r>
                      <m:r>
                        <m:rPr>
                          <m:nor/>
                        </m:rPr>
                        <a:rPr lang="en-AU" b="0" i="0" smtClean="0">
                          <a:latin typeface="+mj-lt"/>
                        </a:rPr>
                        <m:t>the</m:t>
                      </m:r>
                      <m:r>
                        <m:rPr>
                          <m:nor/>
                        </m:rPr>
                        <a:rPr lang="en-AU" b="0" i="0" smtClean="0">
                          <a:latin typeface="+mj-lt"/>
                        </a:rPr>
                        <m:t> </m:t>
                      </m:r>
                      <m:r>
                        <m:rPr>
                          <m:nor/>
                        </m:rPr>
                        <a:rPr lang="en-AU" b="0" i="0" smtClean="0">
                          <a:latin typeface="+mj-lt"/>
                        </a:rPr>
                        <m:t>new</m:t>
                      </m:r>
                      <m:r>
                        <m:rPr>
                          <m:nor/>
                        </m:rPr>
                        <a:rPr lang="en-AU" b="0" i="0" smtClean="0">
                          <a:latin typeface="+mj-lt"/>
                        </a:rPr>
                        <m:t> </m:t>
                      </m:r>
                      <m:r>
                        <m:rPr>
                          <m:nor/>
                        </m:rPr>
                        <a:rPr lang="en-AU" b="0" i="0" smtClean="0">
                          <a:latin typeface="+mj-lt"/>
                        </a:rPr>
                        <m:t>earthquake</m:t>
                      </m:r>
                      <m:r>
                        <m:rPr>
                          <m:nor/>
                        </m:rPr>
                        <a:rPr lang="en-AU" b="0" i="0" smtClean="0">
                          <a:latin typeface="+mj-lt"/>
                        </a:rPr>
                        <m:t> </m:t>
                      </m:r>
                      <m:r>
                        <m:rPr>
                          <m:nor/>
                        </m:rPr>
                        <a:rPr lang="en-AU" b="0" i="0" smtClean="0">
                          <a:latin typeface="+mj-lt"/>
                        </a:rPr>
                        <m:t>has</m:t>
                      </m:r>
                      <m:r>
                        <m:rPr>
                          <m:nor/>
                        </m:rPr>
                        <a:rPr lang="en-AU" b="0" i="0" smtClean="0">
                          <a:latin typeface="+mj-lt"/>
                        </a:rPr>
                        <m:t> </m:t>
                      </m:r>
                      <m:r>
                        <m:rPr>
                          <m:nor/>
                        </m:rPr>
                        <a:rPr lang="en-AU" b="0" i="0" smtClean="0">
                          <a:latin typeface="+mj-lt"/>
                        </a:rPr>
                        <m:t>a</m:t>
                      </m:r>
                      <m:r>
                        <m:rPr>
                          <m:nor/>
                        </m:rPr>
                        <a:rPr lang="en-AU" b="0" i="0" smtClean="0">
                          <a:latin typeface="+mj-lt"/>
                        </a:rPr>
                        <m:t> </m:t>
                      </m:r>
                      <m:r>
                        <m:rPr>
                          <m:nor/>
                        </m:rPr>
                        <a:rPr lang="en-AU" b="0" i="0" smtClean="0">
                          <a:latin typeface="+mj-lt"/>
                        </a:rPr>
                        <m:t>magnitude</m:t>
                      </m:r>
                      <m:r>
                        <m:rPr>
                          <m:nor/>
                        </m:rPr>
                        <a:rPr lang="en-AU" b="0" i="0" smtClean="0">
                          <a:latin typeface="+mj-lt"/>
                        </a:rPr>
                        <m:t> </m:t>
                      </m:r>
                      <m:r>
                        <m:rPr>
                          <m:nor/>
                        </m:rPr>
                        <a:rPr lang="en-AU" b="0" i="0" smtClean="0">
                          <a:latin typeface="+mj-lt"/>
                        </a:rPr>
                        <m:t>of</m:t>
                      </m:r>
                      <m:r>
                        <m:rPr>
                          <m:nor/>
                        </m:rPr>
                        <a:rPr lang="en-AU" b="0" i="0" smtClean="0">
                          <a:latin typeface="+mj-lt"/>
                        </a:rPr>
                        <m:t> </m:t>
                      </m:r>
                      <m:r>
                        <a:rPr lang="en-AU" b="0" i="1" smtClean="0">
                          <a:latin typeface="Cambria Math" panose="02040503050406030204" pitchFamily="18" charset="0"/>
                        </a:rPr>
                        <m:t>8.8</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
        <p:nvSpPr>
          <p:cNvPr id="2" name="Speech Bubble: Rectangle with Corners Rounded 1">
            <a:extLst>
              <a:ext uri="{FF2B5EF4-FFF2-40B4-BE49-F238E27FC236}">
                <a16:creationId xmlns:a16="http://schemas.microsoft.com/office/drawing/2014/main" id="{66D44219-9D90-941E-2CD4-BFB1FD6E6220}"/>
              </a:ext>
            </a:extLst>
          </p:cNvPr>
          <p:cNvSpPr/>
          <p:nvPr/>
        </p:nvSpPr>
        <p:spPr>
          <a:xfrm>
            <a:off x="4435302" y="3701932"/>
            <a:ext cx="3541466" cy="1142211"/>
          </a:xfrm>
          <a:prstGeom prst="wedgeRoundRectCallout">
            <a:avLst>
              <a:gd name="adj1" fmla="val -96747"/>
              <a:gd name="adj2" fmla="val -264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does this relate to the logarithmic scale?</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01AF1E17-F627-1051-8D1F-EC232DC703D6}"/>
                  </a:ext>
                </a:extLst>
              </p:cNvPr>
              <p:cNvSpPr/>
              <p:nvPr/>
            </p:nvSpPr>
            <p:spPr>
              <a:xfrm>
                <a:off x="7976768" y="4504888"/>
                <a:ext cx="3541466" cy="1740111"/>
              </a:xfrm>
              <a:prstGeom prst="wedgeRoundRectCallout">
                <a:avLst>
                  <a:gd name="adj1" fmla="val -17566"/>
                  <a:gd name="adj2" fmla="val 16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If the increase corresponded to a fivefold </a:t>
                </a:r>
                <a14:m>
                  <m:oMath xmlns:m="http://schemas.openxmlformats.org/officeDocument/2006/math">
                    <m:r>
                      <a:rPr lang="en-AU" sz="1800" b="0" i="1" smtClean="0">
                        <a:latin typeface="Cambria Math" panose="02040503050406030204" pitchFamily="18" charset="0"/>
                      </a:rPr>
                      <m:t>(×5)</m:t>
                    </m:r>
                  </m:oMath>
                </a14:m>
                <a:r>
                  <a:rPr lang="en-AU" sz="1800" dirty="0"/>
                  <a:t> increase, how would that change the working out?</a:t>
                </a:r>
              </a:p>
            </p:txBody>
          </p:sp>
        </mc:Choice>
        <mc:Fallback xmlns="">
          <p:sp>
            <p:nvSpPr>
              <p:cNvPr id="6" name="Speech Bubble: Rectangle with Corners Rounded 5">
                <a:extLst>
                  <a:ext uri="{FF2B5EF4-FFF2-40B4-BE49-F238E27FC236}">
                    <a16:creationId xmlns:a16="http://schemas.microsoft.com/office/drawing/2014/main" id="{01AF1E17-F627-1051-8D1F-EC232DC703D6}"/>
                  </a:ext>
                </a:extLst>
              </p:cNvPr>
              <p:cNvSpPr>
                <a:spLocks noRot="1" noChangeAspect="1" noMove="1" noResize="1" noEditPoints="1" noAdjustHandles="1" noChangeArrowheads="1" noChangeShapeType="1" noTextEdit="1"/>
              </p:cNvSpPr>
              <p:nvPr/>
            </p:nvSpPr>
            <p:spPr>
              <a:xfrm>
                <a:off x="7976768" y="4504888"/>
                <a:ext cx="3541466" cy="1740111"/>
              </a:xfrm>
              <a:prstGeom prst="wedgeRoundRectCallout">
                <a:avLst>
                  <a:gd name="adj1" fmla="val -17566"/>
                  <a:gd name="adj2" fmla="val 16286"/>
                  <a:gd name="adj3" fmla="val 16667"/>
                </a:avLst>
              </a:prstGeom>
              <a:blipFill>
                <a:blip r:embed="rId4"/>
                <a:stretch>
                  <a:fillRect r="-172" b="-3833"/>
                </a:stretch>
              </a:blipFill>
            </p:spPr>
            <p:txBody>
              <a:bodyPr/>
              <a:lstStyle/>
              <a:p>
                <a:r>
                  <a:rPr lang="en-AU">
                    <a:noFill/>
                  </a:rPr>
                  <a:t> </a:t>
                </a:r>
              </a:p>
            </p:txBody>
          </p:sp>
        </mc:Fallback>
      </mc:AlternateContent>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recognise when a logarithmic scale is useful to represent a variable.</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apply and interpret logarithmic scales in a variety of contexts.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the differences between linear and logarithmic scales.</a:t>
            </a:r>
          </a:p>
          <a:p>
            <a:pPr marL="342900" indent="-342900">
              <a:lnSpc>
                <a:spcPct val="150000"/>
              </a:lnSpc>
              <a:spcAft>
                <a:spcPts val="600"/>
              </a:spcAft>
              <a:buFont typeface="Arial"/>
              <a:buChar char="•"/>
            </a:pPr>
            <a:r>
              <a:rPr lang="en-AU" sz="2000" dirty="0">
                <a:cs typeface="Arial" panose="020B0604020202020204" pitchFamily="34" charset="0"/>
              </a:rPr>
              <a:t>I can explain when and why a logarithmic scale is used.</a:t>
            </a:r>
          </a:p>
          <a:p>
            <a:pPr marL="342900" indent="-342900">
              <a:lnSpc>
                <a:spcPct val="150000"/>
              </a:lnSpc>
              <a:spcAft>
                <a:spcPts val="600"/>
              </a:spcAft>
              <a:buFont typeface="Arial"/>
              <a:buChar char="•"/>
            </a:pPr>
            <a:r>
              <a:rPr lang="en-AU" sz="2000" dirty="0">
                <a:cs typeface="Arial" panose="020B0604020202020204" pitchFamily="34" charset="0"/>
              </a:rPr>
              <a:t>I can find and plot values on a logarithmic scale.</a:t>
            </a:r>
          </a:p>
          <a:p>
            <a:pPr marL="342900" indent="-342900">
              <a:lnSpc>
                <a:spcPct val="150000"/>
              </a:lnSpc>
              <a:spcAft>
                <a:spcPts val="600"/>
              </a:spcAft>
              <a:buFont typeface="Arial"/>
              <a:buChar char="•"/>
            </a:pPr>
            <a:r>
              <a:rPr lang="en-AU" sz="2000" dirty="0">
                <a:cs typeface="Arial" panose="020B0604020202020204" pitchFamily="34" charset="0"/>
              </a:rPr>
              <a:t>I can interpret data shown on a logarithmic scale and draw meaningful conclusions.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latin typeface="+mj-lt"/>
              </a:rPr>
              <a:t>Your turn (2)</a:t>
            </a:r>
            <a:endParaRPr lang="en-AU" dirty="0"/>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Question 4</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60000" y="1442906"/>
                <a:ext cx="11484000" cy="4932015"/>
              </a:xfrm>
            </p:spPr>
            <p:txBody>
              <a:bodyPr/>
              <a:lstStyle/>
              <a:p>
                <a:r>
                  <a:rPr lang="en-AU" dirty="0"/>
                  <a:t>The pH scale is a logarithmic scale, where each decrease of </a:t>
                </a:r>
                <a14:m>
                  <m:oMath xmlns:m="http://schemas.openxmlformats.org/officeDocument/2006/math">
                    <m:r>
                      <a:rPr lang="en-AU" b="0" i="1" smtClean="0">
                        <a:latin typeface="Cambria Math" panose="02040503050406030204" pitchFamily="18" charset="0"/>
                      </a:rPr>
                      <m:t>1</m:t>
                    </m:r>
                  </m:oMath>
                </a14:m>
                <a:r>
                  <a:rPr lang="en-AU" dirty="0"/>
                  <a:t> pH unit corresponds to a tenfold </a:t>
                </a:r>
                <a14:m>
                  <m:oMath xmlns:m="http://schemas.openxmlformats.org/officeDocument/2006/math">
                    <m:r>
                      <a:rPr lang="en-AU" b="0" i="1" smtClean="0">
                        <a:latin typeface="Cambria Math" panose="02040503050406030204" pitchFamily="18" charset="0"/>
                      </a:rPr>
                      <m:t>(×10)</m:t>
                    </m:r>
                  </m:oMath>
                </a14:m>
                <a:r>
                  <a:rPr lang="en-AU" dirty="0"/>
                  <a:t> increase in acidity.</a:t>
                </a:r>
              </a:p>
              <a:p>
                <a:r>
                  <a:rPr lang="en-AU" dirty="0"/>
                  <a:t>Lemon juice is approximately </a:t>
                </a:r>
                <a14:m>
                  <m:oMath xmlns:m="http://schemas.openxmlformats.org/officeDocument/2006/math">
                    <m:r>
                      <a:rPr lang="en-AU" b="0" i="1" smtClean="0">
                        <a:latin typeface="Cambria Math" panose="02040503050406030204" pitchFamily="18" charset="0"/>
                      </a:rPr>
                      <m:t>300</m:t>
                    </m:r>
                  </m:oMath>
                </a14:m>
                <a:r>
                  <a:rPr lang="en-AU" dirty="0"/>
                  <a:t> times more acidic than water which has a pH of </a:t>
                </a:r>
                <a14:m>
                  <m:oMath xmlns:m="http://schemas.openxmlformats.org/officeDocument/2006/math">
                    <m:r>
                      <a:rPr lang="en-AU" b="0" i="1" smtClean="0">
                        <a:latin typeface="Cambria Math" panose="02040503050406030204" pitchFamily="18" charset="0"/>
                      </a:rPr>
                      <m:t>7</m:t>
                    </m:r>
                  </m:oMath>
                </a14:m>
                <a:r>
                  <a:rPr lang="en-AU" dirty="0"/>
                  <a:t>. </a:t>
                </a:r>
              </a:p>
              <a:p>
                <a:r>
                  <a:rPr lang="en-AU" dirty="0"/>
                  <a:t>What is the pH of Lemon juice?</a:t>
                </a:r>
              </a:p>
              <a:p>
                <a:pPr/>
                <a14:m>
                  <m:oMathPara xmlns:m="http://schemas.openxmlformats.org/officeDocument/2006/math">
                    <m:oMathParaPr>
                      <m:jc m:val="left"/>
                    </m:oMathParaPr>
                    <m:oMath xmlns:m="http://schemas.openxmlformats.org/officeDocument/2006/math">
                      <m:r>
                        <m:rPr>
                          <m:nor/>
                        </m:rPr>
                        <a:rPr lang="en-AU" b="1" i="0" smtClean="0">
                          <a:latin typeface="+mj-lt"/>
                        </a:rPr>
                        <m:t>Solution</m:t>
                      </m:r>
                      <m:r>
                        <m:rPr>
                          <m:nor/>
                        </m:rPr>
                        <a:rPr lang="en-AU" b="1" i="0" smtClean="0">
                          <a:latin typeface="+mj-lt"/>
                        </a:rPr>
                        <m:t>:</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m:rPr>
                          <m:aln/>
                        </m:rPr>
                        <a:rPr lang="en-AU" b="0" i="1" smtClean="0">
                          <a:latin typeface="Cambria Math" panose="02040503050406030204" pitchFamily="18" charset="0"/>
                        </a:rPr>
                        <m:t>=</m:t>
                      </m:r>
                      <m:r>
                        <a:rPr lang="en-AU" b="0" i="1" smtClean="0">
                          <a:latin typeface="Cambria Math" panose="02040503050406030204" pitchFamily="18" charset="0"/>
                        </a:rPr>
                        <m:t>300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300</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2.5</m:t>
                      </m:r>
                    </m:oMath>
                    <m:oMath xmlns:m="http://schemas.openxmlformats.org/officeDocument/2006/math">
                      <m:r>
                        <a:rPr lang="en-AU" b="0" i="1" smtClean="0">
                          <a:latin typeface="Cambria Math" panose="02040503050406030204" pitchFamily="18" charset="0"/>
                        </a:rPr>
                        <m:t>7−2.5</m:t>
                      </m:r>
                      <m:r>
                        <m:rPr>
                          <m:aln/>
                        </m:rPr>
                        <a:rPr lang="en-AU" b="0" i="1" smtClean="0">
                          <a:latin typeface="Cambria Math" panose="02040503050406030204" pitchFamily="18" charset="0"/>
                        </a:rPr>
                        <m:t>=</m:t>
                      </m:r>
                      <m:r>
                        <a:rPr lang="en-AU" b="0" i="1" smtClean="0">
                          <a:latin typeface="Cambria Math" panose="02040503050406030204" pitchFamily="18" charset="0"/>
                        </a:rPr>
                        <m:t>4.5</m:t>
                      </m:r>
                    </m:oMath>
                    <m:oMath xmlns:m="http://schemas.openxmlformats.org/officeDocument/2006/math">
                      <m:r>
                        <a:rPr lang="en-AU" b="0" i="1" smtClean="0">
                          <a:latin typeface="Cambria Math" panose="02040503050406030204" pitchFamily="18" charset="0"/>
                        </a:rPr>
                        <m:t>∴</m:t>
                      </m:r>
                      <m:r>
                        <m:rPr>
                          <m:nor/>
                        </m:rPr>
                        <a:rPr lang="en-AU" b="0" i="0" smtClean="0">
                          <a:latin typeface="+mj-lt"/>
                        </a:rPr>
                        <m:t>pH</m:t>
                      </m:r>
                      <m:r>
                        <m:rPr>
                          <m:nor/>
                        </m:rPr>
                        <a:rPr lang="en-AU" b="0" i="0" smtClean="0">
                          <a:latin typeface="+mj-lt"/>
                        </a:rPr>
                        <m:t> </m:t>
                      </m:r>
                      <m:r>
                        <m:rPr>
                          <m:nor/>
                        </m:rPr>
                        <a:rPr lang="en-AU" b="0" i="0" smtClean="0">
                          <a:latin typeface="+mj-lt"/>
                        </a:rPr>
                        <m:t>of</m:t>
                      </m:r>
                      <m:r>
                        <m:rPr>
                          <m:nor/>
                        </m:rPr>
                        <a:rPr lang="en-AU" b="0" i="0" smtClean="0">
                          <a:latin typeface="+mj-lt"/>
                        </a:rPr>
                        <m:t> </m:t>
                      </m:r>
                      <m:r>
                        <m:rPr>
                          <m:nor/>
                        </m:rPr>
                        <a:rPr lang="en-AU" b="0" i="0" smtClean="0">
                          <a:latin typeface="+mj-lt"/>
                        </a:rPr>
                        <m:t>Lemon</m:t>
                      </m:r>
                      <m:r>
                        <m:rPr>
                          <m:nor/>
                        </m:rPr>
                        <a:rPr lang="en-AU" b="0" i="0" smtClean="0">
                          <a:latin typeface="+mj-lt"/>
                        </a:rPr>
                        <m:t> </m:t>
                      </m:r>
                      <m:r>
                        <m:rPr>
                          <m:nor/>
                        </m:rPr>
                        <a:rPr lang="en-AU" b="0" i="0" smtClean="0">
                          <a:latin typeface="+mj-lt"/>
                        </a:rPr>
                        <m:t>is</m:t>
                      </m:r>
                      <m:r>
                        <m:rPr>
                          <m:nor/>
                        </m:rPr>
                        <a:rPr lang="en-AU" b="0" i="0" smtClean="0">
                          <a:latin typeface="+mj-lt"/>
                        </a:rPr>
                        <m:t> </m:t>
                      </m:r>
                      <m:r>
                        <a:rPr lang="en-AU" b="0" i="1" smtClean="0">
                          <a:latin typeface="Cambria Math" panose="02040503050406030204" pitchFamily="18" charset="0"/>
                        </a:rPr>
                        <m:t>4.5</m:t>
                      </m:r>
                    </m:oMath>
                  </m:oMathPara>
                </a14:m>
                <a:endParaRPr lang="en-AU" b="1" dirty="0"/>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60000" y="1442906"/>
                <a:ext cx="11484000" cy="4932015"/>
              </a:xfrm>
              <a:blipFill>
                <a:blip r:embed="rId2"/>
                <a:stretch>
                  <a:fillRect l="-1327" r="-74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91E2-CAA1-6AAB-E83A-766A401E6F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E1BE9C8-1356-79A7-4F11-EF253B8EB96A}"/>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59466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394AE-F1C5-0143-9DBF-776123163E2F}"/>
              </a:ext>
            </a:extLst>
          </p:cNvPr>
          <p:cNvSpPr>
            <a:spLocks noGrp="1"/>
          </p:cNvSpPr>
          <p:nvPr>
            <p:ph type="title"/>
          </p:nvPr>
        </p:nvSpPr>
        <p:spPr/>
        <p:txBody>
          <a:bodyPr/>
          <a:lstStyle/>
          <a:p>
            <a:r>
              <a:rPr lang="en-AU" dirty="0"/>
              <a:t>Brightness of stars</a:t>
            </a:r>
          </a:p>
        </p:txBody>
      </p:sp>
      <p:sp>
        <p:nvSpPr>
          <p:cNvPr id="4" name="Text Placeholder 3">
            <a:extLst>
              <a:ext uri="{FF2B5EF4-FFF2-40B4-BE49-F238E27FC236}">
                <a16:creationId xmlns:a16="http://schemas.microsoft.com/office/drawing/2014/main" id="{30D4D06B-64EA-B994-3567-0EB160C39131}"/>
              </a:ext>
            </a:extLst>
          </p:cNvPr>
          <p:cNvSpPr>
            <a:spLocks noGrp="1"/>
          </p:cNvSpPr>
          <p:nvPr>
            <p:ph type="body" sz="quarter" idx="17"/>
          </p:nvPr>
        </p:nvSpPr>
        <p:spPr>
          <a:xfrm>
            <a:off x="360000" y="1182914"/>
            <a:ext cx="11484000" cy="5192007"/>
          </a:xfrm>
        </p:spPr>
        <p:txBody>
          <a:bodyPr/>
          <a:lstStyle/>
          <a:p>
            <a:r>
              <a:rPr lang="en-AU" dirty="0"/>
              <a:t>The apparent brightness of stars is measured on a logarithmic scale called magnitude. A decrease of 1 magnitude corresponds to 2.5 times the brightness with brighter stars having smaller magnitude values.</a:t>
            </a:r>
          </a:p>
          <a:p>
            <a:r>
              <a:rPr lang="en-AU" dirty="0"/>
              <a:t>Sirius and Polaris are 2 stars visible from Earth.</a:t>
            </a:r>
          </a:p>
          <a:p>
            <a:r>
              <a:rPr lang="en-AU" dirty="0"/>
              <a:t>Sirius has an absolute magnitude of 1.5 and Polaris has an absolute magnitude of 4.0.</a:t>
            </a:r>
          </a:p>
          <a:p>
            <a:pPr marL="457200" lvl="0" indent="-457200">
              <a:buFont typeface="+mj-lt"/>
              <a:buAutoNum type="alphaLcPeriod"/>
            </a:pPr>
            <a:r>
              <a:rPr lang="en-AU" dirty="0"/>
              <a:t>How many times brighter is Sirius than Polaris? Give your answer correct to one decimal place.</a:t>
            </a:r>
          </a:p>
          <a:p>
            <a:pPr marL="457200" lvl="0" indent="-457200">
              <a:buFont typeface="+mj-lt"/>
              <a:buAutoNum type="alphaLcPeriod"/>
            </a:pPr>
            <a:r>
              <a:rPr lang="en-AU" dirty="0"/>
              <a:t>Sirius is observed to be approximately 60 times brighter than another star. Determine the magnitude of this star, correct to one decimal place.</a:t>
            </a:r>
          </a:p>
          <a:p>
            <a:endParaRPr lang="en-AU" dirty="0"/>
          </a:p>
        </p:txBody>
      </p:sp>
    </p:spTree>
    <p:extLst>
      <p:ext uri="{BB962C8B-B14F-4D97-AF65-F5344CB8AC3E}">
        <p14:creationId xmlns:p14="http://schemas.microsoft.com/office/powerpoint/2010/main" val="20764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30CE-D7EE-C6E7-26D3-B3E3B43349F6}"/>
              </a:ext>
            </a:extLst>
          </p:cNvPr>
          <p:cNvSpPr>
            <a:spLocks noGrp="1"/>
          </p:cNvSpPr>
          <p:nvPr>
            <p:ph type="ctrTitle"/>
          </p:nvPr>
        </p:nvSpPr>
        <p:spPr/>
        <p:txBody>
          <a:bodyPr/>
          <a:lstStyle/>
          <a:p>
            <a:r>
              <a:rPr lang="en-AU" dirty="0"/>
              <a:t>Retreival practice</a:t>
            </a:r>
          </a:p>
        </p:txBody>
      </p:sp>
    </p:spTree>
    <p:extLst>
      <p:ext uri="{BB962C8B-B14F-4D97-AF65-F5344CB8AC3E}">
        <p14:creationId xmlns:p14="http://schemas.microsoft.com/office/powerpoint/2010/main" val="238263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9F460-BE81-C6B6-2EB4-1A93D71EBDE4}"/>
              </a:ext>
            </a:extLst>
          </p:cNvPr>
          <p:cNvSpPr>
            <a:spLocks noGrp="1"/>
          </p:cNvSpPr>
          <p:nvPr>
            <p:ph type="title"/>
          </p:nvPr>
        </p:nvSpPr>
        <p:spPr/>
        <p:txBody>
          <a:bodyPr/>
          <a:lstStyle/>
          <a:p>
            <a:r>
              <a:rPr lang="en-AU" dirty="0"/>
              <a:t>Retrieval questions</a:t>
            </a:r>
          </a:p>
        </p:txBody>
      </p:sp>
      <p:sp>
        <p:nvSpPr>
          <p:cNvPr id="5" name="Text Placeholder 4">
            <a:extLst>
              <a:ext uri="{FF2B5EF4-FFF2-40B4-BE49-F238E27FC236}">
                <a16:creationId xmlns:a16="http://schemas.microsoft.com/office/drawing/2014/main" id="{5CB7E1D1-C5CB-362F-1340-3D609F4F6451}"/>
              </a:ext>
            </a:extLst>
          </p:cNvPr>
          <p:cNvSpPr>
            <a:spLocks noGrp="1"/>
          </p:cNvSpPr>
          <p:nvPr>
            <p:ph type="body" sz="quarter" idx="18"/>
          </p:nvPr>
        </p:nvSpPr>
        <p:spPr/>
        <p:txBody>
          <a:bodyPr/>
          <a:lstStyle/>
          <a:p>
            <a:r>
              <a:rPr lang="en-AU" dirty="0"/>
              <a:t>Complete the following questions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D8435CB-A6AC-CF73-41D9-A6FE0F32A1F0}"/>
                  </a:ext>
                </a:extLst>
              </p:cNvPr>
              <p:cNvSpPr>
                <a:spLocks noGrp="1"/>
              </p:cNvSpPr>
              <p:nvPr>
                <p:ph type="body" sz="quarter" idx="17"/>
              </p:nvPr>
            </p:nvSpPr>
            <p:spPr>
              <a:xfrm>
                <a:off x="360000" y="1567086"/>
                <a:ext cx="5812200" cy="4807835"/>
              </a:xfrm>
            </p:spPr>
            <p:txBody>
              <a:bodyPr/>
              <a:lstStyle/>
              <a:p>
                <a:pPr marL="457200" indent="-457200">
                  <a:buFont typeface="+mj-lt"/>
                  <a:buAutoNum type="arabicPeriod"/>
                </a:pPr>
                <a:r>
                  <a:rPr lang="en-AU" dirty="0"/>
                  <a:t>Calculate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1000</m:t>
                        </m:r>
                      </m:e>
                    </m:func>
                    <m:r>
                      <a:rPr lang="en-AU" b="0" i="1" smtClean="0">
                        <a:latin typeface="Cambria Math" panose="02040503050406030204" pitchFamily="18" charset="0"/>
                      </a:rPr>
                      <m:t>.</m:t>
                    </m:r>
                  </m:oMath>
                </a14:m>
                <a:endParaRPr lang="en-AU" b="0" dirty="0"/>
              </a:p>
              <a:p>
                <a:pPr marL="457200" indent="-457200">
                  <a:buFont typeface="+mj-lt"/>
                  <a:buAutoNum type="arabicPeriod"/>
                </a:pPr>
                <a:r>
                  <a:rPr lang="en-AU" dirty="0"/>
                  <a:t>If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=5</m:t>
                    </m:r>
                  </m:oMath>
                </a14:m>
                <a:r>
                  <a:rPr lang="en-AU" dirty="0"/>
                  <a:t>, what is the value of </a:t>
                </a:r>
                <a14:m>
                  <m:oMath xmlns:m="http://schemas.openxmlformats.org/officeDocument/2006/math">
                    <m:r>
                      <a:rPr lang="en-AU" b="0" i="1" smtClean="0">
                        <a:latin typeface="Cambria Math" panose="02040503050406030204" pitchFamily="18" charset="0"/>
                      </a:rPr>
                      <m:t>𝑥</m:t>
                    </m:r>
                  </m:oMath>
                </a14:m>
                <a:r>
                  <a:rPr lang="en-AU" dirty="0"/>
                  <a:t>?</a:t>
                </a:r>
              </a:p>
              <a:p>
                <a:pPr marL="457200" indent="-457200">
                  <a:buFont typeface="+mj-lt"/>
                  <a:buAutoNum type="arabicPeriod"/>
                </a:pPr>
                <a:r>
                  <a:rPr lang="en-AU" dirty="0"/>
                  <a:t>Simplify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×5</m:t>
                            </m:r>
                          </m:e>
                        </m:d>
                      </m:e>
                    </m:func>
                  </m:oMath>
                </a14:m>
                <a:endParaRPr lang="en-AU" b="0" dirty="0"/>
              </a:p>
              <a:p>
                <a:pPr marL="457200" indent="-457200">
                  <a:buFont typeface="+mj-lt"/>
                  <a:buAutoNum type="arabicPeriod"/>
                </a:pPr>
                <a:r>
                  <a:rPr lang="en-AU" b="0" dirty="0"/>
                  <a:t>Evalu</a:t>
                </a:r>
                <a:r>
                  <a:rPr lang="en-AU" dirty="0"/>
                  <a:t>ate </a:t>
                </a:r>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20</m:t>
                        </m:r>
                      </m:e>
                    </m:func>
                  </m:oMath>
                </a14:m>
                <a:r>
                  <a:rPr lang="en-AU" b="0" dirty="0"/>
                  <a:t>, correct to 2 decimal places.</a:t>
                </a:r>
              </a:p>
            </p:txBody>
          </p:sp>
        </mc:Choice>
        <mc:Fallback xmlns="">
          <p:sp>
            <p:nvSpPr>
              <p:cNvPr id="4" name="Text Placeholder 3">
                <a:extLst>
                  <a:ext uri="{FF2B5EF4-FFF2-40B4-BE49-F238E27FC236}">
                    <a16:creationId xmlns:a16="http://schemas.microsoft.com/office/drawing/2014/main" id="{2D8435CB-A6AC-CF73-41D9-A6FE0F32A1F0}"/>
                  </a:ext>
                </a:extLst>
              </p:cNvPr>
              <p:cNvSpPr>
                <a:spLocks noGrp="1" noRot="1" noChangeAspect="1" noMove="1" noResize="1" noEditPoints="1" noAdjustHandles="1" noChangeArrowheads="1" noChangeShapeType="1" noTextEdit="1"/>
              </p:cNvSpPr>
              <p:nvPr>
                <p:ph type="body" sz="quarter" idx="17"/>
              </p:nvPr>
            </p:nvSpPr>
            <p:spPr>
              <a:xfrm>
                <a:off x="360000" y="1567086"/>
                <a:ext cx="5812200" cy="4807835"/>
              </a:xfrm>
              <a:blipFill>
                <a:blip r:embed="rId2"/>
                <a:stretch>
                  <a:fillRect l="-25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71C8F8F6-05FC-3CC5-C8C2-821513D119F0}"/>
                  </a:ext>
                </a:extLst>
              </p:cNvPr>
              <p:cNvSpPr txBox="1">
                <a:spLocks/>
              </p:cNvSpPr>
              <p:nvPr/>
            </p:nvSpPr>
            <p:spPr>
              <a:xfrm>
                <a:off x="6421582" y="1567085"/>
                <a:ext cx="551895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 </a:t>
                </a:r>
                <a14:m>
                  <m:oMath xmlns:m="http://schemas.openxmlformats.org/officeDocument/2006/math">
                    <m:r>
                      <a:rPr lang="en-AU" i="1" dirty="0" smtClean="0">
                        <a:latin typeface="Cambria Math" panose="02040503050406030204" pitchFamily="18" charset="0"/>
                      </a:rPr>
                      <m:t>3</m:t>
                    </m:r>
                  </m:oMath>
                </a14:m>
                <a:endParaRPr lang="en-AU" dirty="0"/>
              </a:p>
              <a:p>
                <a:pPr marL="457200" indent="-457200">
                  <a:buFont typeface="+mj-lt"/>
                  <a:buAutoNum type="arabicPeriod"/>
                </a:pPr>
                <a:r>
                  <a:rPr lang="en-AU" dirty="0"/>
                  <a:t> </a:t>
                </a:r>
                <a14:m>
                  <m:oMath xmlns:m="http://schemas.openxmlformats.org/officeDocument/2006/math">
                    <m:r>
                      <a:rPr lang="en-AU" i="1" dirty="0" smtClean="0">
                        <a:latin typeface="Cambria Math" panose="02040503050406030204" pitchFamily="18" charset="0"/>
                      </a:rPr>
                      <m:t>100</m:t>
                    </m:r>
                    <m:r>
                      <a:rPr lang="en-AU" b="0" i="1" dirty="0" smtClean="0">
                        <a:latin typeface="Cambria Math" panose="02040503050406030204" pitchFamily="18" charset="0"/>
                      </a:rPr>
                      <m:t> </m:t>
                    </m:r>
                    <m:r>
                      <a:rPr lang="en-AU" i="1" dirty="0" smtClean="0">
                        <a:latin typeface="Cambria Math" panose="02040503050406030204" pitchFamily="18" charset="0"/>
                      </a:rPr>
                      <m:t>0</m:t>
                    </m:r>
                    <m:r>
                      <a:rPr lang="en-AU" b="0" i="1" dirty="0" smtClean="0">
                        <a:latin typeface="Cambria Math" panose="02040503050406030204" pitchFamily="18" charset="0"/>
                      </a:rPr>
                      <m:t>00</m:t>
                    </m:r>
                  </m:oMath>
                </a14:m>
                <a:endParaRPr lang="en-AU" dirty="0"/>
              </a:p>
              <a:p>
                <a:pPr marL="457200" indent="-457200">
                  <a:buFont typeface="+mj-lt"/>
                  <a:buAutoNum type="arabicPeriod"/>
                </a:pPr>
                <a:r>
                  <a:rPr lang="en-AU" dirty="0"/>
                  <a:t> </a:t>
                </a:r>
                <a14:m>
                  <m:oMath xmlns:m="http://schemas.openxmlformats.org/officeDocument/2006/math">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0" dirty="0" smtClean="0">
                            <a:latin typeface="Cambria Math" panose="02040503050406030204" pitchFamily="18" charset="0"/>
                          </a:rPr>
                          <m:t>10</m:t>
                        </m:r>
                      </m:sub>
                    </m:sSub>
                    <m:d>
                      <m:dPr>
                        <m:ctrlPr>
                          <a:rPr lang="en-AU" b="0" i="1" dirty="0" smtClean="0">
                            <a:latin typeface="Cambria Math" panose="02040503050406030204" pitchFamily="18" charset="0"/>
                          </a:rPr>
                        </m:ctrlPr>
                      </m:dPr>
                      <m:e>
                        <m:sSup>
                          <m:sSupPr>
                            <m:ctrlPr>
                              <a:rPr lang="en-AU" b="0" i="1" dirty="0" smtClean="0">
                                <a:latin typeface="Cambria Math" panose="02040503050406030204" pitchFamily="18" charset="0"/>
                              </a:rPr>
                            </m:ctrlPr>
                          </m:sSupPr>
                          <m:e>
                            <m:r>
                              <a:rPr lang="en-AU" b="0" i="0" dirty="0" smtClean="0">
                                <a:latin typeface="Cambria Math" panose="02040503050406030204" pitchFamily="18" charset="0"/>
                              </a:rPr>
                              <m:t>10</m:t>
                            </m:r>
                          </m:e>
                          <m:sup>
                            <m:r>
                              <a:rPr lang="en-AU" b="0" i="0" dirty="0" smtClean="0">
                                <a:latin typeface="Cambria Math" panose="02040503050406030204" pitchFamily="18" charset="0"/>
                              </a:rPr>
                              <m:t>2</m:t>
                            </m:r>
                          </m:sup>
                        </m:sSup>
                      </m:e>
                    </m:d>
                    <m:r>
                      <a:rPr lang="en-AU" b="0" i="0" dirty="0" smtClean="0">
                        <a:latin typeface="Cambria Math" panose="02040503050406030204" pitchFamily="18" charset="0"/>
                      </a:rPr>
                      <m:t>+</m:t>
                    </m:r>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0" dirty="0" smtClean="0">
                            <a:latin typeface="Cambria Math" panose="02040503050406030204" pitchFamily="18" charset="0"/>
                          </a:rPr>
                          <m:t>10</m:t>
                        </m:r>
                      </m:sub>
                    </m:sSub>
                    <m:r>
                      <a:rPr lang="en-AU" b="0" i="0" dirty="0" smtClean="0">
                        <a:latin typeface="Cambria Math" panose="02040503050406030204" pitchFamily="18" charset="0"/>
                      </a:rPr>
                      <m:t>5=2</m:t>
                    </m:r>
                    <m:r>
                      <a:rPr lang="en-AU" b="0" i="1" dirty="0" smtClean="0">
                        <a:latin typeface="Cambria Math" panose="02040503050406030204" pitchFamily="18" charset="0"/>
                      </a:rPr>
                      <m:t>+</m:t>
                    </m:r>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1" dirty="0" smtClean="0">
                                <a:latin typeface="Cambria Math" panose="02040503050406030204" pitchFamily="18" charset="0"/>
                              </a:rPr>
                              <m:t>10</m:t>
                            </m:r>
                          </m:sub>
                        </m:sSub>
                      </m:fName>
                      <m:e>
                        <m:r>
                          <a:rPr lang="en-AU" b="0" i="1" dirty="0" smtClean="0">
                            <a:latin typeface="Cambria Math" panose="02040503050406030204" pitchFamily="18" charset="0"/>
                          </a:rPr>
                          <m:t>5</m:t>
                        </m:r>
                      </m:e>
                    </m:func>
                  </m:oMath>
                </a14:m>
                <a:endParaRPr lang="en-AU" b="0" dirty="0"/>
              </a:p>
              <a:p>
                <a:pPr marL="457200" indent="-457200">
                  <a:buFont typeface="+mj-lt"/>
                  <a:buAutoNum type="arabicPeriod"/>
                </a:pPr>
                <a:r>
                  <a:rPr lang="en-AU" dirty="0"/>
                  <a:t> </a:t>
                </a:r>
                <a14:m>
                  <m:oMath xmlns:m="http://schemas.openxmlformats.org/officeDocument/2006/math">
                    <m:r>
                      <a:rPr lang="en-AU" b="0" i="1" smtClean="0">
                        <a:latin typeface="Cambria Math" panose="02040503050406030204" pitchFamily="18" charset="0"/>
                      </a:rPr>
                      <m:t>2.73</m:t>
                    </m:r>
                  </m:oMath>
                </a14:m>
                <a:endParaRPr lang="en-AU" dirty="0"/>
              </a:p>
            </p:txBody>
          </p:sp>
        </mc:Choice>
        <mc:Fallback xmlns="">
          <p:sp>
            <p:nvSpPr>
              <p:cNvPr id="6" name="Text Placeholder 3">
                <a:extLst>
                  <a:ext uri="{FF2B5EF4-FFF2-40B4-BE49-F238E27FC236}">
                    <a16:creationId xmlns:a16="http://schemas.microsoft.com/office/drawing/2014/main" id="{71C8F8F6-05FC-3CC5-C8C2-821513D119F0}"/>
                  </a:ext>
                </a:extLst>
              </p:cNvPr>
              <p:cNvSpPr txBox="1">
                <a:spLocks noRot="1" noChangeAspect="1" noMove="1" noResize="1" noEditPoints="1" noAdjustHandles="1" noChangeArrowheads="1" noChangeShapeType="1" noTextEdit="1"/>
              </p:cNvSpPr>
              <p:nvPr/>
            </p:nvSpPr>
            <p:spPr>
              <a:xfrm>
                <a:off x="6421582" y="1567085"/>
                <a:ext cx="5518958" cy="4807835"/>
              </a:xfrm>
              <a:prstGeom prst="rect">
                <a:avLst/>
              </a:prstGeom>
              <a:blipFill>
                <a:blip r:embed="rId3"/>
                <a:stretch>
                  <a:fillRect l="-2649"/>
                </a:stretch>
              </a:blipFill>
            </p:spPr>
            <p:txBody>
              <a:bodyPr/>
              <a:lstStyle/>
              <a:p>
                <a:r>
                  <a:rPr lang="en-AU">
                    <a:noFill/>
                  </a:rPr>
                  <a:t> </a:t>
                </a:r>
              </a:p>
            </p:txBody>
          </p:sp>
        </mc:Fallback>
      </mc:AlternateContent>
    </p:spTree>
    <p:extLst>
      <p:ext uri="{BB962C8B-B14F-4D97-AF65-F5344CB8AC3E}">
        <p14:creationId xmlns:p14="http://schemas.microsoft.com/office/powerpoint/2010/main" val="15087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EC9E9-02D5-0578-7A66-D2935C0B2BDF}"/>
              </a:ext>
            </a:extLst>
          </p:cNvPr>
          <p:cNvSpPr>
            <a:spLocks noGrp="1"/>
          </p:cNvSpPr>
          <p:nvPr>
            <p:ph type="title"/>
          </p:nvPr>
        </p:nvSpPr>
        <p:spPr/>
        <p:txBody>
          <a:bodyPr/>
          <a:lstStyle/>
          <a:p>
            <a:r>
              <a:rPr lang="en-AU" dirty="0"/>
              <a:t>Table of values</a:t>
            </a:r>
          </a:p>
        </p:txBody>
      </p:sp>
      <p:sp>
        <p:nvSpPr>
          <p:cNvPr id="4" name="Text Placeholder 3">
            <a:extLst>
              <a:ext uri="{FF2B5EF4-FFF2-40B4-BE49-F238E27FC236}">
                <a16:creationId xmlns:a16="http://schemas.microsoft.com/office/drawing/2014/main" id="{12DF171A-D922-889B-AD34-0EF16F067FBF}"/>
              </a:ext>
            </a:extLst>
          </p:cNvPr>
          <p:cNvSpPr>
            <a:spLocks noGrp="1"/>
          </p:cNvSpPr>
          <p:nvPr>
            <p:ph type="body" sz="quarter" idx="18"/>
          </p:nvPr>
        </p:nvSpPr>
        <p:spPr/>
        <p:txBody>
          <a:bodyPr/>
          <a:lstStyle/>
          <a:p>
            <a:r>
              <a:rPr lang="en-AU" dirty="0"/>
              <a:t>Use the pattern to complete the table of values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4AAD3A5-D25E-4A77-715A-0FA987A6F746}"/>
                  </a:ext>
                </a:extLst>
              </p:cNvPr>
              <p:cNvGraphicFramePr>
                <a:graphicFrameLocks noGrp="1"/>
              </p:cNvGraphicFramePr>
              <p:nvPr>
                <p:extLst>
                  <p:ext uri="{D42A27DB-BD31-4B8C-83A1-F6EECF244321}">
                    <p14:modId xmlns:p14="http://schemas.microsoft.com/office/powerpoint/2010/main" val="3457926421"/>
                  </p:ext>
                </p:extLst>
              </p:nvPr>
            </p:nvGraphicFramePr>
            <p:xfrm>
              <a:off x="1628140" y="1679227"/>
              <a:ext cx="8128000" cy="333756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3295072"/>
                        </a:ext>
                      </a:extLst>
                    </a:gridCol>
                    <a:gridCol w="4064000">
                      <a:extLst>
                        <a:ext uri="{9D8B030D-6E8A-4147-A177-3AD203B41FA5}">
                          <a16:colId xmlns:a16="http://schemas.microsoft.com/office/drawing/2014/main" val="2903178872"/>
                        </a:ext>
                      </a:extLst>
                    </a:gridCol>
                  </a:tblGrid>
                  <a:tr h="370840">
                    <a:tc>
                      <a:txBody>
                        <a:bodyPr/>
                        <a:lstStyle/>
                        <a:p>
                          <a:pPr algn="ctr"/>
                          <a:r>
                            <a:rPr lang="en-AU" dirty="0"/>
                            <a:t>Input</a:t>
                          </a:r>
                        </a:p>
                      </a:txBody>
                      <a:tcPr/>
                    </a:tc>
                    <a:tc>
                      <a:txBody>
                        <a:bodyPr/>
                        <a:lstStyle/>
                        <a:p>
                          <a:pPr algn="ctr"/>
                          <a:r>
                            <a:rPr lang="en-AU" dirty="0"/>
                            <a:t>Output</a:t>
                          </a:r>
                        </a:p>
                      </a:txBody>
                      <a:tcPr/>
                    </a:tc>
                    <a:extLst>
                      <a:ext uri="{0D108BD9-81ED-4DB2-BD59-A6C34878D82A}">
                        <a16:rowId xmlns:a16="http://schemas.microsoft.com/office/drawing/2014/main" val="3883138863"/>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0.001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−3</m:t>
                                </m:r>
                              </m:oMath>
                            </m:oMathPara>
                          </a14:m>
                          <a:endParaRPr lang="en-AU" dirty="0"/>
                        </a:p>
                      </a:txBody>
                      <a:tcPr/>
                    </a:tc>
                    <a:extLst>
                      <a:ext uri="{0D108BD9-81ED-4DB2-BD59-A6C34878D82A}">
                        <a16:rowId xmlns:a16="http://schemas.microsoft.com/office/drawing/2014/main" val="490422190"/>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0.01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−2</m:t>
                                </m:r>
                              </m:oMath>
                            </m:oMathPara>
                          </a14:m>
                          <a:endParaRPr lang="en-AU" dirty="0"/>
                        </a:p>
                      </a:txBody>
                      <a:tcPr/>
                    </a:tc>
                    <a:extLst>
                      <a:ext uri="{0D108BD9-81ED-4DB2-BD59-A6C34878D82A}">
                        <a16:rowId xmlns:a16="http://schemas.microsoft.com/office/drawing/2014/main" val="1739604274"/>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m:t>
                                </m:r>
                              </m:oMath>
                            </m:oMathPara>
                          </a14:m>
                          <a:endParaRPr lang="en-AU" dirty="0"/>
                        </a:p>
                      </a:txBody>
                      <a:tcPr/>
                    </a:tc>
                    <a:extLst>
                      <a:ext uri="{0D108BD9-81ED-4DB2-BD59-A6C34878D82A}">
                        <a16:rowId xmlns:a16="http://schemas.microsoft.com/office/drawing/2014/main" val="1453638956"/>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m:t>
                                </m:r>
                              </m:oMath>
                            </m:oMathPara>
                          </a14:m>
                          <a:endParaRPr lang="en-AU" dirty="0"/>
                        </a:p>
                      </a:txBody>
                      <a:tcPr/>
                    </a:tc>
                    <a:extLst>
                      <a:ext uri="{0D108BD9-81ED-4DB2-BD59-A6C34878D82A}">
                        <a16:rowId xmlns:a16="http://schemas.microsoft.com/office/drawing/2014/main" val="1258691721"/>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10</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m:t>
                                </m:r>
                              </m:oMath>
                            </m:oMathPara>
                          </a14:m>
                          <a:endParaRPr lang="en-AU" dirty="0"/>
                        </a:p>
                      </a:txBody>
                      <a:tcPr/>
                    </a:tc>
                    <a:extLst>
                      <a:ext uri="{0D108BD9-81ED-4DB2-BD59-A6C34878D82A}">
                        <a16:rowId xmlns:a16="http://schemas.microsoft.com/office/drawing/2014/main" val="1400406502"/>
                      </a:ext>
                    </a:extLst>
                  </a:tr>
                  <a:tr h="370840">
                    <a:tc>
                      <a:txBody>
                        <a:bodyPr/>
                        <a:lstStyle/>
                        <a:p>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2</m:t>
                                </m:r>
                              </m:oMath>
                            </m:oMathPara>
                          </a14:m>
                          <a:endParaRPr lang="en-AU" dirty="0"/>
                        </a:p>
                      </a:txBody>
                      <a:tcPr/>
                    </a:tc>
                    <a:extLst>
                      <a:ext uri="{0D108BD9-81ED-4DB2-BD59-A6C34878D82A}">
                        <a16:rowId xmlns:a16="http://schemas.microsoft.com/office/drawing/2014/main" val="3868380229"/>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1000</m:t>
                                </m:r>
                              </m:oMath>
                            </m:oMathPara>
                          </a14:m>
                          <a:endParaRPr lang="en-AU" dirty="0"/>
                        </a:p>
                      </a:txBody>
                      <a:tcPr/>
                    </a:tc>
                    <a:tc>
                      <a:txBody>
                        <a:bodyPr/>
                        <a:lstStyle/>
                        <a:p>
                          <a:endParaRPr lang="en-AU" dirty="0"/>
                        </a:p>
                      </a:txBody>
                      <a:tcPr/>
                    </a:tc>
                    <a:extLst>
                      <a:ext uri="{0D108BD9-81ED-4DB2-BD59-A6C34878D82A}">
                        <a16:rowId xmlns:a16="http://schemas.microsoft.com/office/drawing/2014/main" val="2462661151"/>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10000</m:t>
                                </m:r>
                              </m:oMath>
                            </m:oMathPara>
                          </a14:m>
                          <a:endParaRPr lang="en-AU"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4</m:t>
                                </m:r>
                              </m:oMath>
                            </m:oMathPara>
                          </a14:m>
                          <a:endParaRPr lang="en-AU" dirty="0"/>
                        </a:p>
                      </a:txBody>
                      <a:tcPr/>
                    </a:tc>
                    <a:extLst>
                      <a:ext uri="{0D108BD9-81ED-4DB2-BD59-A6C34878D82A}">
                        <a16:rowId xmlns:a16="http://schemas.microsoft.com/office/drawing/2014/main" val="2535689860"/>
                      </a:ext>
                    </a:extLst>
                  </a:tr>
                </a:tbl>
              </a:graphicData>
            </a:graphic>
          </p:graphicFrame>
        </mc:Choice>
        <mc:Fallback xmlns="">
          <p:graphicFrame>
            <p:nvGraphicFramePr>
              <p:cNvPr id="6" name="Table 5">
                <a:extLst>
                  <a:ext uri="{FF2B5EF4-FFF2-40B4-BE49-F238E27FC236}">
                    <a16:creationId xmlns:a16="http://schemas.microsoft.com/office/drawing/2014/main" id="{F4AAD3A5-D25E-4A77-715A-0FA987A6F746}"/>
                  </a:ext>
                </a:extLst>
              </p:cNvPr>
              <p:cNvGraphicFramePr>
                <a:graphicFrameLocks noGrp="1"/>
              </p:cNvGraphicFramePr>
              <p:nvPr>
                <p:extLst>
                  <p:ext uri="{D42A27DB-BD31-4B8C-83A1-F6EECF244321}">
                    <p14:modId xmlns:p14="http://schemas.microsoft.com/office/powerpoint/2010/main" val="3457926421"/>
                  </p:ext>
                </p:extLst>
              </p:nvPr>
            </p:nvGraphicFramePr>
            <p:xfrm>
              <a:off x="1628140" y="1679227"/>
              <a:ext cx="8128000" cy="333756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3295072"/>
                        </a:ext>
                      </a:extLst>
                    </a:gridCol>
                    <a:gridCol w="4064000">
                      <a:extLst>
                        <a:ext uri="{9D8B030D-6E8A-4147-A177-3AD203B41FA5}">
                          <a16:colId xmlns:a16="http://schemas.microsoft.com/office/drawing/2014/main" val="2903178872"/>
                        </a:ext>
                      </a:extLst>
                    </a:gridCol>
                  </a:tblGrid>
                  <a:tr h="370840">
                    <a:tc>
                      <a:txBody>
                        <a:bodyPr/>
                        <a:lstStyle/>
                        <a:p>
                          <a:pPr algn="ctr"/>
                          <a:r>
                            <a:rPr lang="en-AU" dirty="0"/>
                            <a:t>Input</a:t>
                          </a:r>
                        </a:p>
                      </a:txBody>
                      <a:tcPr/>
                    </a:tc>
                    <a:tc>
                      <a:txBody>
                        <a:bodyPr/>
                        <a:lstStyle/>
                        <a:p>
                          <a:pPr algn="ctr"/>
                          <a:r>
                            <a:rPr lang="en-AU" dirty="0"/>
                            <a:t>Output</a:t>
                          </a:r>
                        </a:p>
                      </a:txBody>
                      <a:tcPr/>
                    </a:tc>
                    <a:extLst>
                      <a:ext uri="{0D108BD9-81ED-4DB2-BD59-A6C34878D82A}">
                        <a16:rowId xmlns:a16="http://schemas.microsoft.com/office/drawing/2014/main" val="3883138863"/>
                      </a:ext>
                    </a:extLst>
                  </a:tr>
                  <a:tr h="370840">
                    <a:tc>
                      <a:txBody>
                        <a:bodyPr/>
                        <a:lstStyle/>
                        <a:p>
                          <a:endParaRPr lang="en-US"/>
                        </a:p>
                      </a:txBody>
                      <a:tcPr>
                        <a:blipFill>
                          <a:blip r:embed="rId2"/>
                          <a:stretch>
                            <a:fillRect l="-150" t="-108197" r="-100150" b="-701639"/>
                          </a:stretch>
                        </a:blipFill>
                      </a:tcPr>
                    </a:tc>
                    <a:tc>
                      <a:txBody>
                        <a:bodyPr/>
                        <a:lstStyle/>
                        <a:p>
                          <a:endParaRPr lang="en-US"/>
                        </a:p>
                      </a:txBody>
                      <a:tcPr>
                        <a:blipFill>
                          <a:blip r:embed="rId2"/>
                          <a:stretch>
                            <a:fillRect l="-100150" t="-108197" r="-150" b="-701639"/>
                          </a:stretch>
                        </a:blipFill>
                      </a:tcPr>
                    </a:tc>
                    <a:extLst>
                      <a:ext uri="{0D108BD9-81ED-4DB2-BD59-A6C34878D82A}">
                        <a16:rowId xmlns:a16="http://schemas.microsoft.com/office/drawing/2014/main" val="490422190"/>
                      </a:ext>
                    </a:extLst>
                  </a:tr>
                  <a:tr h="370840">
                    <a:tc>
                      <a:txBody>
                        <a:bodyPr/>
                        <a:lstStyle/>
                        <a:p>
                          <a:endParaRPr lang="en-US"/>
                        </a:p>
                      </a:txBody>
                      <a:tcPr>
                        <a:blipFill>
                          <a:blip r:embed="rId2"/>
                          <a:stretch>
                            <a:fillRect l="-150" t="-208197" r="-100150" b="-601639"/>
                          </a:stretch>
                        </a:blipFill>
                      </a:tcPr>
                    </a:tc>
                    <a:tc>
                      <a:txBody>
                        <a:bodyPr/>
                        <a:lstStyle/>
                        <a:p>
                          <a:endParaRPr lang="en-US"/>
                        </a:p>
                      </a:txBody>
                      <a:tcPr>
                        <a:blipFill>
                          <a:blip r:embed="rId2"/>
                          <a:stretch>
                            <a:fillRect l="-100150" t="-208197" r="-150" b="-601639"/>
                          </a:stretch>
                        </a:blipFill>
                      </a:tcPr>
                    </a:tc>
                    <a:extLst>
                      <a:ext uri="{0D108BD9-81ED-4DB2-BD59-A6C34878D82A}">
                        <a16:rowId xmlns:a16="http://schemas.microsoft.com/office/drawing/2014/main" val="1739604274"/>
                      </a:ext>
                    </a:extLst>
                  </a:tr>
                  <a:tr h="370840">
                    <a:tc>
                      <a:txBody>
                        <a:bodyPr/>
                        <a:lstStyle/>
                        <a:p>
                          <a:endParaRPr lang="en-US"/>
                        </a:p>
                      </a:txBody>
                      <a:tcPr>
                        <a:blipFill>
                          <a:blip r:embed="rId2"/>
                          <a:stretch>
                            <a:fillRect l="-150" t="-308197" r="-100150" b="-501639"/>
                          </a:stretch>
                        </a:blipFill>
                      </a:tcPr>
                    </a:tc>
                    <a:tc>
                      <a:txBody>
                        <a:bodyPr/>
                        <a:lstStyle/>
                        <a:p>
                          <a:endParaRPr lang="en-US"/>
                        </a:p>
                      </a:txBody>
                      <a:tcPr>
                        <a:blipFill>
                          <a:blip r:embed="rId2"/>
                          <a:stretch>
                            <a:fillRect l="-100150" t="-308197" r="-150" b="-501639"/>
                          </a:stretch>
                        </a:blipFill>
                      </a:tcPr>
                    </a:tc>
                    <a:extLst>
                      <a:ext uri="{0D108BD9-81ED-4DB2-BD59-A6C34878D82A}">
                        <a16:rowId xmlns:a16="http://schemas.microsoft.com/office/drawing/2014/main" val="1453638956"/>
                      </a:ext>
                    </a:extLst>
                  </a:tr>
                  <a:tr h="370840">
                    <a:tc>
                      <a:txBody>
                        <a:bodyPr/>
                        <a:lstStyle/>
                        <a:p>
                          <a:endParaRPr lang="en-US"/>
                        </a:p>
                      </a:txBody>
                      <a:tcPr>
                        <a:blipFill>
                          <a:blip r:embed="rId2"/>
                          <a:stretch>
                            <a:fillRect l="-150" t="-415000" r="-100150" b="-410000"/>
                          </a:stretch>
                        </a:blipFill>
                      </a:tcPr>
                    </a:tc>
                    <a:tc>
                      <a:txBody>
                        <a:bodyPr/>
                        <a:lstStyle/>
                        <a:p>
                          <a:endParaRPr lang="en-US"/>
                        </a:p>
                      </a:txBody>
                      <a:tcPr>
                        <a:blipFill>
                          <a:blip r:embed="rId2"/>
                          <a:stretch>
                            <a:fillRect l="-100150" t="-415000" r="-150" b="-410000"/>
                          </a:stretch>
                        </a:blipFill>
                      </a:tcPr>
                    </a:tc>
                    <a:extLst>
                      <a:ext uri="{0D108BD9-81ED-4DB2-BD59-A6C34878D82A}">
                        <a16:rowId xmlns:a16="http://schemas.microsoft.com/office/drawing/2014/main" val="1258691721"/>
                      </a:ext>
                    </a:extLst>
                  </a:tr>
                  <a:tr h="370840">
                    <a:tc>
                      <a:txBody>
                        <a:bodyPr/>
                        <a:lstStyle/>
                        <a:p>
                          <a:endParaRPr lang="en-US"/>
                        </a:p>
                      </a:txBody>
                      <a:tcPr>
                        <a:blipFill>
                          <a:blip r:embed="rId2"/>
                          <a:stretch>
                            <a:fillRect l="-150" t="-506557" r="-100150" b="-303279"/>
                          </a:stretch>
                        </a:blipFill>
                      </a:tcPr>
                    </a:tc>
                    <a:tc>
                      <a:txBody>
                        <a:bodyPr/>
                        <a:lstStyle/>
                        <a:p>
                          <a:endParaRPr lang="en-US"/>
                        </a:p>
                      </a:txBody>
                      <a:tcPr>
                        <a:blipFill>
                          <a:blip r:embed="rId2"/>
                          <a:stretch>
                            <a:fillRect l="-100150" t="-506557" r="-150" b="-303279"/>
                          </a:stretch>
                        </a:blipFill>
                      </a:tcPr>
                    </a:tc>
                    <a:extLst>
                      <a:ext uri="{0D108BD9-81ED-4DB2-BD59-A6C34878D82A}">
                        <a16:rowId xmlns:a16="http://schemas.microsoft.com/office/drawing/2014/main" val="1400406502"/>
                      </a:ext>
                    </a:extLst>
                  </a:tr>
                  <a:tr h="370840">
                    <a:tc>
                      <a:txBody>
                        <a:bodyPr/>
                        <a:lstStyle/>
                        <a:p>
                          <a:endParaRPr lang="en-AU" dirty="0"/>
                        </a:p>
                      </a:txBody>
                      <a:tcPr/>
                    </a:tc>
                    <a:tc>
                      <a:txBody>
                        <a:bodyPr/>
                        <a:lstStyle/>
                        <a:p>
                          <a:endParaRPr lang="en-US"/>
                        </a:p>
                      </a:txBody>
                      <a:tcPr>
                        <a:blipFill>
                          <a:blip r:embed="rId2"/>
                          <a:stretch>
                            <a:fillRect l="-100150" t="-606557" r="-150" b="-203279"/>
                          </a:stretch>
                        </a:blipFill>
                      </a:tcPr>
                    </a:tc>
                    <a:extLst>
                      <a:ext uri="{0D108BD9-81ED-4DB2-BD59-A6C34878D82A}">
                        <a16:rowId xmlns:a16="http://schemas.microsoft.com/office/drawing/2014/main" val="3868380229"/>
                      </a:ext>
                    </a:extLst>
                  </a:tr>
                  <a:tr h="370840">
                    <a:tc>
                      <a:txBody>
                        <a:bodyPr/>
                        <a:lstStyle/>
                        <a:p>
                          <a:endParaRPr lang="en-US"/>
                        </a:p>
                      </a:txBody>
                      <a:tcPr>
                        <a:blipFill>
                          <a:blip r:embed="rId2"/>
                          <a:stretch>
                            <a:fillRect l="-150" t="-706557" r="-100150" b="-103279"/>
                          </a:stretch>
                        </a:blipFill>
                      </a:tcPr>
                    </a:tc>
                    <a:tc>
                      <a:txBody>
                        <a:bodyPr/>
                        <a:lstStyle/>
                        <a:p>
                          <a:endParaRPr lang="en-AU" dirty="0"/>
                        </a:p>
                      </a:txBody>
                      <a:tcPr/>
                    </a:tc>
                    <a:extLst>
                      <a:ext uri="{0D108BD9-81ED-4DB2-BD59-A6C34878D82A}">
                        <a16:rowId xmlns:a16="http://schemas.microsoft.com/office/drawing/2014/main" val="2462661151"/>
                      </a:ext>
                    </a:extLst>
                  </a:tr>
                  <a:tr h="370840">
                    <a:tc>
                      <a:txBody>
                        <a:bodyPr/>
                        <a:lstStyle/>
                        <a:p>
                          <a:endParaRPr lang="en-US"/>
                        </a:p>
                      </a:txBody>
                      <a:tcPr>
                        <a:blipFill>
                          <a:blip r:embed="rId2"/>
                          <a:stretch>
                            <a:fillRect l="-150" t="-806557" r="-100150" b="-3279"/>
                          </a:stretch>
                        </a:blipFill>
                      </a:tcPr>
                    </a:tc>
                    <a:tc>
                      <a:txBody>
                        <a:bodyPr/>
                        <a:lstStyle/>
                        <a:p>
                          <a:endParaRPr lang="en-US"/>
                        </a:p>
                      </a:txBody>
                      <a:tcPr>
                        <a:blipFill>
                          <a:blip r:embed="rId2"/>
                          <a:stretch>
                            <a:fillRect l="-100150" t="-806557" r="-150" b="-3279"/>
                          </a:stretch>
                        </a:blipFill>
                      </a:tcPr>
                    </a:tc>
                    <a:extLst>
                      <a:ext uri="{0D108BD9-81ED-4DB2-BD59-A6C34878D82A}">
                        <a16:rowId xmlns:a16="http://schemas.microsoft.com/office/drawing/2014/main" val="2535689860"/>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B73A893-9005-A49D-C9A3-6719A92BC918}"/>
                  </a:ext>
                </a:extLst>
              </p:cNvPr>
              <p:cNvSpPr txBox="1"/>
              <p:nvPr/>
            </p:nvSpPr>
            <p:spPr>
              <a:xfrm>
                <a:off x="2940820" y="3957403"/>
                <a:ext cx="1439056"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100</m:t>
                      </m:r>
                    </m:oMath>
                  </m:oMathPara>
                </a14:m>
                <a:endParaRPr lang="en-AU" sz="1800" dirty="0"/>
              </a:p>
            </p:txBody>
          </p:sp>
        </mc:Choice>
        <mc:Fallback xmlns="">
          <p:sp>
            <p:nvSpPr>
              <p:cNvPr id="5" name="TextBox 4">
                <a:extLst>
                  <a:ext uri="{FF2B5EF4-FFF2-40B4-BE49-F238E27FC236}">
                    <a16:creationId xmlns:a16="http://schemas.microsoft.com/office/drawing/2014/main" id="{AB73A893-9005-A49D-C9A3-6719A92BC918}"/>
                  </a:ext>
                </a:extLst>
              </p:cNvPr>
              <p:cNvSpPr txBox="1">
                <a:spLocks noRot="1" noChangeAspect="1" noMove="1" noResize="1" noEditPoints="1" noAdjustHandles="1" noChangeArrowheads="1" noChangeShapeType="1" noTextEdit="1"/>
              </p:cNvSpPr>
              <p:nvPr/>
            </p:nvSpPr>
            <p:spPr>
              <a:xfrm>
                <a:off x="2940820" y="3957403"/>
                <a:ext cx="1439056" cy="310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0A61BD-2AB2-65FD-7B34-4B440AA0878F}"/>
                  </a:ext>
                </a:extLst>
              </p:cNvPr>
              <p:cNvSpPr txBox="1"/>
              <p:nvPr/>
            </p:nvSpPr>
            <p:spPr>
              <a:xfrm>
                <a:off x="7002280" y="4335998"/>
                <a:ext cx="1439056"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9" name="TextBox 8">
                <a:extLst>
                  <a:ext uri="{FF2B5EF4-FFF2-40B4-BE49-F238E27FC236}">
                    <a16:creationId xmlns:a16="http://schemas.microsoft.com/office/drawing/2014/main" id="{380A61BD-2AB2-65FD-7B34-4B440AA0878F}"/>
                  </a:ext>
                </a:extLst>
              </p:cNvPr>
              <p:cNvSpPr txBox="1">
                <a:spLocks noRot="1" noChangeAspect="1" noMove="1" noResize="1" noEditPoints="1" noAdjustHandles="1" noChangeArrowheads="1" noChangeShapeType="1" noTextEdit="1"/>
              </p:cNvSpPr>
              <p:nvPr/>
            </p:nvSpPr>
            <p:spPr>
              <a:xfrm>
                <a:off x="7002280" y="4335998"/>
                <a:ext cx="1439056" cy="3100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0865341-A26A-D231-9141-C2FC17CACACD}"/>
                  </a:ext>
                </a:extLst>
              </p:cNvPr>
              <p:cNvSpPr/>
              <p:nvPr/>
            </p:nvSpPr>
            <p:spPr>
              <a:xfrm>
                <a:off x="7970520" y="5390660"/>
                <a:ext cx="3705838" cy="1043807"/>
              </a:xfrm>
              <a:prstGeom prst="wedgeRoundRectCallout">
                <a:avLst>
                  <a:gd name="adj1" fmla="val -49005"/>
                  <a:gd name="adj2" fmla="val -733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If the output value was </a:t>
                </a:r>
                <a14:m>
                  <m:oMath xmlns:m="http://schemas.openxmlformats.org/officeDocument/2006/math">
                    <m:r>
                      <a:rPr lang="en-AU" sz="1800" b="0" i="1" smtClean="0">
                        <a:latin typeface="Cambria Math" panose="02040503050406030204" pitchFamily="18" charset="0"/>
                      </a:rPr>
                      <m:t>5</m:t>
                    </m:r>
                  </m:oMath>
                </a14:m>
                <a:r>
                  <a:rPr lang="en-AU" sz="1800" dirty="0"/>
                  <a:t>, what would the input value be?</a:t>
                </a:r>
              </a:p>
            </p:txBody>
          </p:sp>
        </mc:Choice>
        <mc:Fallback xmlns="">
          <p:sp>
            <p:nvSpPr>
              <p:cNvPr id="7" name="Speech Bubble: Rectangle with Corners Rounded 6">
                <a:extLst>
                  <a:ext uri="{FF2B5EF4-FFF2-40B4-BE49-F238E27FC236}">
                    <a16:creationId xmlns:a16="http://schemas.microsoft.com/office/drawing/2014/main" id="{90865341-A26A-D231-9141-C2FC17CACACD}"/>
                  </a:ext>
                </a:extLst>
              </p:cNvPr>
              <p:cNvSpPr>
                <a:spLocks noRot="1" noChangeAspect="1" noMove="1" noResize="1" noEditPoints="1" noAdjustHandles="1" noChangeArrowheads="1" noChangeShapeType="1" noTextEdit="1"/>
              </p:cNvSpPr>
              <p:nvPr/>
            </p:nvSpPr>
            <p:spPr>
              <a:xfrm>
                <a:off x="7970520" y="5390660"/>
                <a:ext cx="3705838" cy="1043807"/>
              </a:xfrm>
              <a:prstGeom prst="wedgeRoundRectCallout">
                <a:avLst>
                  <a:gd name="adj1" fmla="val -49005"/>
                  <a:gd name="adj2" fmla="val -73354"/>
                  <a:gd name="adj3" fmla="val 16667"/>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4801F20-BE26-B9C2-80F8-ADFAC49ADEC4}"/>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8" name="Speech Bubble: Rectangle with Corners Rounded 7">
            <a:extLst>
              <a:ext uri="{FF2B5EF4-FFF2-40B4-BE49-F238E27FC236}">
                <a16:creationId xmlns:a16="http://schemas.microsoft.com/office/drawing/2014/main" id="{93544D1E-6773-716C-2C4B-9F0D3A047FFD}"/>
              </a:ext>
            </a:extLst>
          </p:cNvPr>
          <p:cNvSpPr/>
          <p:nvPr/>
        </p:nvSpPr>
        <p:spPr>
          <a:xfrm>
            <a:off x="9181730" y="238553"/>
            <a:ext cx="2772190" cy="1953103"/>
          </a:xfrm>
          <a:prstGeom prst="wedgeRoundRectCallout">
            <a:avLst>
              <a:gd name="adj1" fmla="val -86428"/>
              <a:gd name="adj2" fmla="val 470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Estimate what the output value could be if the input value was 50?</a:t>
            </a:r>
          </a:p>
        </p:txBody>
      </p:sp>
    </p:spTree>
    <p:extLst>
      <p:ext uri="{BB962C8B-B14F-4D97-AF65-F5344CB8AC3E}">
        <p14:creationId xmlns:p14="http://schemas.microsoft.com/office/powerpoint/2010/main" val="3815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70D24-C49F-6C4D-0178-619CC95C3760}"/>
              </a:ext>
            </a:extLst>
          </p:cNvPr>
          <p:cNvSpPr>
            <a:spLocks noGrp="1"/>
          </p:cNvSpPr>
          <p:nvPr>
            <p:ph type="title"/>
          </p:nvPr>
        </p:nvSpPr>
        <p:spPr/>
        <p:txBody>
          <a:bodyPr/>
          <a:lstStyle/>
          <a:p>
            <a:r>
              <a:rPr lang="en-AU" dirty="0"/>
              <a:t>Sources of sound</a:t>
            </a:r>
          </a:p>
        </p:txBody>
      </p:sp>
      <p:sp>
        <p:nvSpPr>
          <p:cNvPr id="4" name="Text Placeholder 3">
            <a:extLst>
              <a:ext uri="{FF2B5EF4-FFF2-40B4-BE49-F238E27FC236}">
                <a16:creationId xmlns:a16="http://schemas.microsoft.com/office/drawing/2014/main" id="{229B8DCB-1904-6490-74E1-57032DF7BE8B}"/>
              </a:ext>
            </a:extLst>
          </p:cNvPr>
          <p:cNvSpPr>
            <a:spLocks noGrp="1"/>
          </p:cNvSpPr>
          <p:nvPr>
            <p:ph type="body" sz="quarter" idx="18"/>
          </p:nvPr>
        </p:nvSpPr>
        <p:spPr/>
        <p:txBody>
          <a:bodyPr/>
          <a:lstStyle/>
          <a:p>
            <a:r>
              <a:rPr lang="en-AU" dirty="0"/>
              <a:t>Rank from quietest to loudest</a:t>
            </a:r>
          </a:p>
        </p:txBody>
      </p:sp>
      <p:sp>
        <p:nvSpPr>
          <p:cNvPr id="5" name="Text Placeholder 4">
            <a:extLst>
              <a:ext uri="{FF2B5EF4-FFF2-40B4-BE49-F238E27FC236}">
                <a16:creationId xmlns:a16="http://schemas.microsoft.com/office/drawing/2014/main" id="{400B2796-C9A4-6B35-F0F0-95B2D4B74F5A}"/>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t>Rock concert</a:t>
            </a:r>
          </a:p>
          <a:p>
            <a:pPr marL="342900" indent="-342900">
              <a:buFont typeface="Arial" panose="020B0604020202020204" pitchFamily="34" charset="0"/>
              <a:buChar char="•"/>
            </a:pPr>
            <a:r>
              <a:rPr lang="en-AU" dirty="0"/>
              <a:t>Total silence</a:t>
            </a:r>
          </a:p>
          <a:p>
            <a:pPr marL="342900" indent="-342900">
              <a:buFont typeface="Arial" panose="020B0604020202020204" pitchFamily="34" charset="0"/>
              <a:buChar char="•"/>
            </a:pPr>
            <a:r>
              <a:rPr lang="en-AU" dirty="0"/>
              <a:t>Jet plane taking off</a:t>
            </a:r>
          </a:p>
          <a:p>
            <a:pPr marL="342900" indent="-342900">
              <a:buFont typeface="Arial" panose="020B0604020202020204" pitchFamily="34" charset="0"/>
              <a:buChar char="•"/>
            </a:pPr>
            <a:r>
              <a:rPr lang="en-AU" dirty="0"/>
              <a:t>Breathing</a:t>
            </a:r>
          </a:p>
          <a:p>
            <a:pPr marL="342900" indent="-342900">
              <a:buFont typeface="Arial" panose="020B0604020202020204" pitchFamily="34" charset="0"/>
              <a:buChar char="•"/>
            </a:pPr>
            <a:r>
              <a:rPr lang="en-AU" dirty="0"/>
              <a:t>Hair dryer</a:t>
            </a:r>
          </a:p>
          <a:p>
            <a:pPr marL="342900" indent="-342900">
              <a:buFont typeface="Arial" panose="020B0604020202020204" pitchFamily="34" charset="0"/>
              <a:buChar char="•"/>
            </a:pPr>
            <a:r>
              <a:rPr lang="en-AU" dirty="0"/>
              <a:t>Normal conversation</a:t>
            </a:r>
          </a:p>
        </p:txBody>
      </p:sp>
      <p:sp>
        <p:nvSpPr>
          <p:cNvPr id="2" name="Slide Number Placeholder 1">
            <a:extLst>
              <a:ext uri="{FF2B5EF4-FFF2-40B4-BE49-F238E27FC236}">
                <a16:creationId xmlns:a16="http://schemas.microsoft.com/office/drawing/2014/main" id="{35BDAA2B-B9E5-D188-24B1-BF8B24DFF625}"/>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5351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181CE-5489-8CD5-0316-CC96AAD8D561}"/>
              </a:ext>
            </a:extLst>
          </p:cNvPr>
          <p:cNvSpPr>
            <a:spLocks noGrp="1"/>
          </p:cNvSpPr>
          <p:nvPr>
            <p:ph type="title"/>
          </p:nvPr>
        </p:nvSpPr>
        <p:spPr/>
        <p:txBody>
          <a:bodyPr/>
          <a:lstStyle/>
          <a:p>
            <a:r>
              <a:rPr lang="en-AU" dirty="0"/>
              <a:t>Sounds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681E519-370F-B878-C010-39C24FC6C6F6}"/>
                  </a:ext>
                </a:extLst>
              </p:cNvPr>
              <p:cNvGraphicFramePr>
                <a:graphicFrameLocks noGrp="1"/>
              </p:cNvGraphicFramePr>
              <p:nvPr>
                <p:extLst>
                  <p:ext uri="{D42A27DB-BD31-4B8C-83A1-F6EECF244321}">
                    <p14:modId xmlns:p14="http://schemas.microsoft.com/office/powerpoint/2010/main" val="1368363996"/>
                  </p:ext>
                </p:extLst>
              </p:nvPr>
            </p:nvGraphicFramePr>
            <p:xfrm>
              <a:off x="2032000" y="1369454"/>
              <a:ext cx="8127999" cy="4703685"/>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208050583"/>
                        </a:ext>
                      </a:extLst>
                    </a:gridCol>
                    <a:gridCol w="2709333">
                      <a:extLst>
                        <a:ext uri="{9D8B030D-6E8A-4147-A177-3AD203B41FA5}">
                          <a16:colId xmlns:a16="http://schemas.microsoft.com/office/drawing/2014/main" val="595995553"/>
                        </a:ext>
                      </a:extLst>
                    </a:gridCol>
                    <a:gridCol w="2709333">
                      <a:extLst>
                        <a:ext uri="{9D8B030D-6E8A-4147-A177-3AD203B41FA5}">
                          <a16:colId xmlns:a16="http://schemas.microsoft.com/office/drawing/2014/main" val="2962302894"/>
                        </a:ext>
                      </a:extLst>
                    </a:gridCol>
                  </a:tblGrid>
                  <a:tr h="671955">
                    <a:tc>
                      <a:txBody>
                        <a:bodyPr/>
                        <a:lstStyle/>
                        <a:p>
                          <a:r>
                            <a:rPr lang="en-AU" dirty="0"/>
                            <a:t>Sound</a:t>
                          </a:r>
                        </a:p>
                      </a:txBody>
                      <a:tcPr/>
                    </a:tc>
                    <a:tc>
                      <a:txBody>
                        <a:bodyPr/>
                        <a:lstStyle/>
                        <a:p>
                          <a:pPr algn="ctr"/>
                          <a:r>
                            <a:rPr lang="en-AU" dirty="0"/>
                            <a:t>Pressure</a:t>
                          </a:r>
                        </a:p>
                      </a:txBody>
                      <a:tcPr/>
                    </a:tc>
                    <a:tc>
                      <a:txBody>
                        <a:bodyPr/>
                        <a:lstStyle/>
                        <a:p>
                          <a:pPr algn="ctr"/>
                          <a:r>
                            <a:rPr lang="en-AU" dirty="0"/>
                            <a:t>Decibels</a:t>
                          </a:r>
                        </a:p>
                      </a:txBody>
                      <a:tcPr/>
                    </a:tc>
                    <a:extLst>
                      <a:ext uri="{0D108BD9-81ED-4DB2-BD59-A6C34878D82A}">
                        <a16:rowId xmlns:a16="http://schemas.microsoft.com/office/drawing/2014/main" val="3940746778"/>
                      </a:ext>
                    </a:extLst>
                  </a:tr>
                  <a:tr h="671955">
                    <a:tc>
                      <a:txBody>
                        <a:bodyPr/>
                        <a:lstStyle/>
                        <a:p>
                          <a:r>
                            <a:rPr lang="en-AU" dirty="0"/>
                            <a:t>Total silence</a:t>
                          </a:r>
                        </a:p>
                      </a:txBody>
                      <a:tcPr/>
                    </a:tc>
                    <a:tc>
                      <a:txBody>
                        <a:bodyPr/>
                        <a:lstStyle/>
                        <a:p>
                          <a:pPr algn="l"/>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0.000</m:t>
                                </m:r>
                                <m:r>
                                  <a:rPr lang="en-AU" b="0" dirty="0" smtClean="0">
                                    <a:latin typeface="Cambria Math" panose="02040503050406030204" pitchFamily="18" charset="0"/>
                                  </a:rPr>
                                  <m:t>0</m:t>
                                </m:r>
                                <m:r>
                                  <a:rPr lang="en-AU" dirty="0" smtClean="0">
                                    <a:latin typeface="Cambria Math" panose="02040503050406030204" pitchFamily="18" charset="0"/>
                                  </a:rPr>
                                  <m:t>2</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m:t>
                                </m:r>
                              </m:oMath>
                            </m:oMathPara>
                          </a14:m>
                          <a:endParaRPr lang="en-AU" dirty="0"/>
                        </a:p>
                      </a:txBody>
                      <a:tcPr anchor="ctr"/>
                    </a:tc>
                    <a:extLst>
                      <a:ext uri="{0D108BD9-81ED-4DB2-BD59-A6C34878D82A}">
                        <a16:rowId xmlns:a16="http://schemas.microsoft.com/office/drawing/2014/main" val="2689573804"/>
                      </a:ext>
                    </a:extLst>
                  </a:tr>
                  <a:tr h="671955">
                    <a:tc>
                      <a:txBody>
                        <a:bodyPr/>
                        <a:lstStyle/>
                        <a:p>
                          <a:r>
                            <a:rPr lang="en-AU" dirty="0"/>
                            <a:t>Breathing</a:t>
                          </a:r>
                        </a:p>
                      </a:txBody>
                      <a:tcP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0.0002</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20</m:t>
                                </m:r>
                              </m:oMath>
                            </m:oMathPara>
                          </a14:m>
                          <a:endParaRPr lang="en-AU" dirty="0"/>
                        </a:p>
                      </a:txBody>
                      <a:tcPr anchor="ctr"/>
                    </a:tc>
                    <a:extLst>
                      <a:ext uri="{0D108BD9-81ED-4DB2-BD59-A6C34878D82A}">
                        <a16:rowId xmlns:a16="http://schemas.microsoft.com/office/drawing/2014/main" val="475158848"/>
                      </a:ext>
                    </a:extLst>
                  </a:tr>
                  <a:tr h="671955">
                    <a:tc>
                      <a:txBody>
                        <a:bodyPr/>
                        <a:lstStyle/>
                        <a:p>
                          <a:r>
                            <a:rPr lang="en-AU" dirty="0"/>
                            <a:t>Normal conversation</a:t>
                          </a:r>
                        </a:p>
                      </a:txBody>
                      <a:tcP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0.02</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60</m:t>
                                </m:r>
                              </m:oMath>
                            </m:oMathPara>
                          </a14:m>
                          <a:endParaRPr lang="en-AU" dirty="0"/>
                        </a:p>
                      </a:txBody>
                      <a:tcPr anchor="ctr"/>
                    </a:tc>
                    <a:extLst>
                      <a:ext uri="{0D108BD9-81ED-4DB2-BD59-A6C34878D82A}">
                        <a16:rowId xmlns:a16="http://schemas.microsoft.com/office/drawing/2014/main" val="1076638109"/>
                      </a:ext>
                    </a:extLst>
                  </a:tr>
                  <a:tr h="671955">
                    <a:tc>
                      <a:txBody>
                        <a:bodyPr/>
                        <a:lstStyle/>
                        <a:p>
                          <a:r>
                            <a:rPr lang="en-AU" dirty="0"/>
                            <a:t>Hair dryer</a:t>
                          </a:r>
                        </a:p>
                      </a:txBody>
                      <a:tcP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0.2</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80</m:t>
                                </m:r>
                              </m:oMath>
                            </m:oMathPara>
                          </a14:m>
                          <a:endParaRPr lang="en-AU" dirty="0"/>
                        </a:p>
                      </a:txBody>
                      <a:tcPr anchor="ctr"/>
                    </a:tc>
                    <a:extLst>
                      <a:ext uri="{0D108BD9-81ED-4DB2-BD59-A6C34878D82A}">
                        <a16:rowId xmlns:a16="http://schemas.microsoft.com/office/drawing/2014/main" val="1478381594"/>
                      </a:ext>
                    </a:extLst>
                  </a:tr>
                  <a:tr h="671955">
                    <a:tc>
                      <a:txBody>
                        <a:bodyPr/>
                        <a:lstStyle/>
                        <a:p>
                          <a:r>
                            <a:rPr lang="en-AU" dirty="0"/>
                            <a:t>Rock concert</a:t>
                          </a:r>
                        </a:p>
                      </a:txBody>
                      <a:tcP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6.3</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110</m:t>
                                </m:r>
                              </m:oMath>
                            </m:oMathPara>
                          </a14:m>
                          <a:endParaRPr lang="en-AU" dirty="0"/>
                        </a:p>
                      </a:txBody>
                      <a:tcPr anchor="ctr"/>
                    </a:tc>
                    <a:extLst>
                      <a:ext uri="{0D108BD9-81ED-4DB2-BD59-A6C34878D82A}">
                        <a16:rowId xmlns:a16="http://schemas.microsoft.com/office/drawing/2014/main" val="2259867114"/>
                      </a:ext>
                    </a:extLst>
                  </a:tr>
                  <a:tr h="671955">
                    <a:tc>
                      <a:txBody>
                        <a:bodyPr/>
                        <a:lstStyle/>
                        <a:p>
                          <a:r>
                            <a:rPr lang="en-AU" dirty="0"/>
                            <a:t>Jet plane taking off</a:t>
                          </a:r>
                        </a:p>
                      </a:txBody>
                      <a:tcP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20</m:t>
                                </m:r>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120</m:t>
                                </m:r>
                              </m:oMath>
                            </m:oMathPara>
                          </a14:m>
                          <a:endParaRPr lang="en-AU" dirty="0"/>
                        </a:p>
                      </a:txBody>
                      <a:tcPr anchor="ctr"/>
                    </a:tc>
                    <a:extLst>
                      <a:ext uri="{0D108BD9-81ED-4DB2-BD59-A6C34878D82A}">
                        <a16:rowId xmlns:a16="http://schemas.microsoft.com/office/drawing/2014/main" val="3191237997"/>
                      </a:ext>
                    </a:extLst>
                  </a:tr>
                </a:tbl>
              </a:graphicData>
            </a:graphic>
          </p:graphicFrame>
        </mc:Choice>
        <mc:Fallback xmlns="">
          <p:graphicFrame>
            <p:nvGraphicFramePr>
              <p:cNvPr id="6" name="Table 5">
                <a:extLst>
                  <a:ext uri="{FF2B5EF4-FFF2-40B4-BE49-F238E27FC236}">
                    <a16:creationId xmlns:a16="http://schemas.microsoft.com/office/drawing/2014/main" id="{D681E519-370F-B878-C010-39C24FC6C6F6}"/>
                  </a:ext>
                </a:extLst>
              </p:cNvPr>
              <p:cNvGraphicFramePr>
                <a:graphicFrameLocks noGrp="1"/>
              </p:cNvGraphicFramePr>
              <p:nvPr>
                <p:extLst>
                  <p:ext uri="{D42A27DB-BD31-4B8C-83A1-F6EECF244321}">
                    <p14:modId xmlns:p14="http://schemas.microsoft.com/office/powerpoint/2010/main" val="1368363996"/>
                  </p:ext>
                </p:extLst>
              </p:nvPr>
            </p:nvGraphicFramePr>
            <p:xfrm>
              <a:off x="2032000" y="1369454"/>
              <a:ext cx="8127999" cy="4703685"/>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208050583"/>
                        </a:ext>
                      </a:extLst>
                    </a:gridCol>
                    <a:gridCol w="2709333">
                      <a:extLst>
                        <a:ext uri="{9D8B030D-6E8A-4147-A177-3AD203B41FA5}">
                          <a16:colId xmlns:a16="http://schemas.microsoft.com/office/drawing/2014/main" val="595995553"/>
                        </a:ext>
                      </a:extLst>
                    </a:gridCol>
                    <a:gridCol w="2709333">
                      <a:extLst>
                        <a:ext uri="{9D8B030D-6E8A-4147-A177-3AD203B41FA5}">
                          <a16:colId xmlns:a16="http://schemas.microsoft.com/office/drawing/2014/main" val="2962302894"/>
                        </a:ext>
                      </a:extLst>
                    </a:gridCol>
                  </a:tblGrid>
                  <a:tr h="671955">
                    <a:tc>
                      <a:txBody>
                        <a:bodyPr/>
                        <a:lstStyle/>
                        <a:p>
                          <a:r>
                            <a:rPr lang="en-AU" dirty="0"/>
                            <a:t>Sound</a:t>
                          </a:r>
                        </a:p>
                      </a:txBody>
                      <a:tcPr/>
                    </a:tc>
                    <a:tc>
                      <a:txBody>
                        <a:bodyPr/>
                        <a:lstStyle/>
                        <a:p>
                          <a:pPr algn="ctr"/>
                          <a:r>
                            <a:rPr lang="en-AU" dirty="0"/>
                            <a:t>Pressure</a:t>
                          </a:r>
                        </a:p>
                      </a:txBody>
                      <a:tcPr/>
                    </a:tc>
                    <a:tc>
                      <a:txBody>
                        <a:bodyPr/>
                        <a:lstStyle/>
                        <a:p>
                          <a:pPr algn="ctr"/>
                          <a:r>
                            <a:rPr lang="en-AU" dirty="0"/>
                            <a:t>Decibels</a:t>
                          </a:r>
                        </a:p>
                      </a:txBody>
                      <a:tcPr/>
                    </a:tc>
                    <a:extLst>
                      <a:ext uri="{0D108BD9-81ED-4DB2-BD59-A6C34878D82A}">
                        <a16:rowId xmlns:a16="http://schemas.microsoft.com/office/drawing/2014/main" val="3940746778"/>
                      </a:ext>
                    </a:extLst>
                  </a:tr>
                  <a:tr h="671955">
                    <a:tc>
                      <a:txBody>
                        <a:bodyPr/>
                        <a:lstStyle/>
                        <a:p>
                          <a:r>
                            <a:rPr lang="en-AU" dirty="0"/>
                            <a:t>Total silence</a:t>
                          </a:r>
                        </a:p>
                      </a:txBody>
                      <a:tcPr/>
                    </a:tc>
                    <a:tc>
                      <a:txBody>
                        <a:bodyPr/>
                        <a:lstStyle/>
                        <a:p>
                          <a:endParaRPr lang="en-US"/>
                        </a:p>
                      </a:txBody>
                      <a:tcPr anchor="ctr">
                        <a:blipFill>
                          <a:blip r:embed="rId2"/>
                          <a:stretch>
                            <a:fillRect l="-100450" t="-103604" r="-100450" b="-498198"/>
                          </a:stretch>
                        </a:blipFill>
                      </a:tcPr>
                    </a:tc>
                    <a:tc>
                      <a:txBody>
                        <a:bodyPr/>
                        <a:lstStyle/>
                        <a:p>
                          <a:endParaRPr lang="en-US"/>
                        </a:p>
                      </a:txBody>
                      <a:tcPr anchor="ctr">
                        <a:blipFill>
                          <a:blip r:embed="rId2"/>
                          <a:stretch>
                            <a:fillRect l="-200000" t="-103604" r="-225" b="-498198"/>
                          </a:stretch>
                        </a:blipFill>
                      </a:tcPr>
                    </a:tc>
                    <a:extLst>
                      <a:ext uri="{0D108BD9-81ED-4DB2-BD59-A6C34878D82A}">
                        <a16:rowId xmlns:a16="http://schemas.microsoft.com/office/drawing/2014/main" val="2689573804"/>
                      </a:ext>
                    </a:extLst>
                  </a:tr>
                  <a:tr h="671955">
                    <a:tc>
                      <a:txBody>
                        <a:bodyPr/>
                        <a:lstStyle/>
                        <a:p>
                          <a:r>
                            <a:rPr lang="en-AU" dirty="0"/>
                            <a:t>Breathing</a:t>
                          </a:r>
                        </a:p>
                      </a:txBody>
                      <a:tcPr/>
                    </a:tc>
                    <a:tc>
                      <a:txBody>
                        <a:bodyPr/>
                        <a:lstStyle/>
                        <a:p>
                          <a:endParaRPr lang="en-US"/>
                        </a:p>
                      </a:txBody>
                      <a:tcPr anchor="ctr">
                        <a:blipFill>
                          <a:blip r:embed="rId2"/>
                          <a:stretch>
                            <a:fillRect l="-100450" t="-205455" r="-100450" b="-402727"/>
                          </a:stretch>
                        </a:blipFill>
                      </a:tcPr>
                    </a:tc>
                    <a:tc>
                      <a:txBody>
                        <a:bodyPr/>
                        <a:lstStyle/>
                        <a:p>
                          <a:endParaRPr lang="en-US"/>
                        </a:p>
                      </a:txBody>
                      <a:tcPr anchor="ctr">
                        <a:blipFill>
                          <a:blip r:embed="rId2"/>
                          <a:stretch>
                            <a:fillRect l="-200000" t="-205455" r="-225" b="-402727"/>
                          </a:stretch>
                        </a:blipFill>
                      </a:tcPr>
                    </a:tc>
                    <a:extLst>
                      <a:ext uri="{0D108BD9-81ED-4DB2-BD59-A6C34878D82A}">
                        <a16:rowId xmlns:a16="http://schemas.microsoft.com/office/drawing/2014/main" val="475158848"/>
                      </a:ext>
                    </a:extLst>
                  </a:tr>
                  <a:tr h="671955">
                    <a:tc>
                      <a:txBody>
                        <a:bodyPr/>
                        <a:lstStyle/>
                        <a:p>
                          <a:r>
                            <a:rPr lang="en-AU" dirty="0"/>
                            <a:t>Normal conversation</a:t>
                          </a:r>
                        </a:p>
                      </a:txBody>
                      <a:tcPr/>
                    </a:tc>
                    <a:tc>
                      <a:txBody>
                        <a:bodyPr/>
                        <a:lstStyle/>
                        <a:p>
                          <a:endParaRPr lang="en-US"/>
                        </a:p>
                      </a:txBody>
                      <a:tcPr anchor="ctr">
                        <a:blipFill>
                          <a:blip r:embed="rId2"/>
                          <a:stretch>
                            <a:fillRect l="-100450" t="-302703" r="-100450" b="-299099"/>
                          </a:stretch>
                        </a:blipFill>
                      </a:tcPr>
                    </a:tc>
                    <a:tc>
                      <a:txBody>
                        <a:bodyPr/>
                        <a:lstStyle/>
                        <a:p>
                          <a:endParaRPr lang="en-US"/>
                        </a:p>
                      </a:txBody>
                      <a:tcPr anchor="ctr">
                        <a:blipFill>
                          <a:blip r:embed="rId2"/>
                          <a:stretch>
                            <a:fillRect l="-200000" t="-302703" r="-225" b="-299099"/>
                          </a:stretch>
                        </a:blipFill>
                      </a:tcPr>
                    </a:tc>
                    <a:extLst>
                      <a:ext uri="{0D108BD9-81ED-4DB2-BD59-A6C34878D82A}">
                        <a16:rowId xmlns:a16="http://schemas.microsoft.com/office/drawing/2014/main" val="1076638109"/>
                      </a:ext>
                    </a:extLst>
                  </a:tr>
                  <a:tr h="671955">
                    <a:tc>
                      <a:txBody>
                        <a:bodyPr/>
                        <a:lstStyle/>
                        <a:p>
                          <a:r>
                            <a:rPr lang="en-AU" dirty="0"/>
                            <a:t>Hair dryer</a:t>
                          </a:r>
                        </a:p>
                      </a:txBody>
                      <a:tcPr/>
                    </a:tc>
                    <a:tc>
                      <a:txBody>
                        <a:bodyPr/>
                        <a:lstStyle/>
                        <a:p>
                          <a:endParaRPr lang="en-US"/>
                        </a:p>
                      </a:txBody>
                      <a:tcPr anchor="ctr">
                        <a:blipFill>
                          <a:blip r:embed="rId2"/>
                          <a:stretch>
                            <a:fillRect l="-100450" t="-406364" r="-100450" b="-201818"/>
                          </a:stretch>
                        </a:blipFill>
                      </a:tcPr>
                    </a:tc>
                    <a:tc>
                      <a:txBody>
                        <a:bodyPr/>
                        <a:lstStyle/>
                        <a:p>
                          <a:endParaRPr lang="en-US"/>
                        </a:p>
                      </a:txBody>
                      <a:tcPr anchor="ctr">
                        <a:blipFill>
                          <a:blip r:embed="rId2"/>
                          <a:stretch>
                            <a:fillRect l="-200000" t="-406364" r="-225" b="-201818"/>
                          </a:stretch>
                        </a:blipFill>
                      </a:tcPr>
                    </a:tc>
                    <a:extLst>
                      <a:ext uri="{0D108BD9-81ED-4DB2-BD59-A6C34878D82A}">
                        <a16:rowId xmlns:a16="http://schemas.microsoft.com/office/drawing/2014/main" val="1478381594"/>
                      </a:ext>
                    </a:extLst>
                  </a:tr>
                  <a:tr h="671955">
                    <a:tc>
                      <a:txBody>
                        <a:bodyPr/>
                        <a:lstStyle/>
                        <a:p>
                          <a:r>
                            <a:rPr lang="en-AU" dirty="0"/>
                            <a:t>Rock concert</a:t>
                          </a:r>
                        </a:p>
                      </a:txBody>
                      <a:tcPr/>
                    </a:tc>
                    <a:tc>
                      <a:txBody>
                        <a:bodyPr/>
                        <a:lstStyle/>
                        <a:p>
                          <a:endParaRPr lang="en-US"/>
                        </a:p>
                      </a:txBody>
                      <a:tcPr anchor="ctr">
                        <a:blipFill>
                          <a:blip r:embed="rId2"/>
                          <a:stretch>
                            <a:fillRect l="-100450" t="-501802" r="-100450" b="-100000"/>
                          </a:stretch>
                        </a:blipFill>
                      </a:tcPr>
                    </a:tc>
                    <a:tc>
                      <a:txBody>
                        <a:bodyPr/>
                        <a:lstStyle/>
                        <a:p>
                          <a:endParaRPr lang="en-US"/>
                        </a:p>
                      </a:txBody>
                      <a:tcPr anchor="ctr">
                        <a:blipFill>
                          <a:blip r:embed="rId2"/>
                          <a:stretch>
                            <a:fillRect l="-200000" t="-501802" r="-225" b="-100000"/>
                          </a:stretch>
                        </a:blipFill>
                      </a:tcPr>
                    </a:tc>
                    <a:extLst>
                      <a:ext uri="{0D108BD9-81ED-4DB2-BD59-A6C34878D82A}">
                        <a16:rowId xmlns:a16="http://schemas.microsoft.com/office/drawing/2014/main" val="2259867114"/>
                      </a:ext>
                    </a:extLst>
                  </a:tr>
                  <a:tr h="671955">
                    <a:tc>
                      <a:txBody>
                        <a:bodyPr/>
                        <a:lstStyle/>
                        <a:p>
                          <a:r>
                            <a:rPr lang="en-AU" dirty="0"/>
                            <a:t>Jet plane taking off</a:t>
                          </a:r>
                        </a:p>
                      </a:txBody>
                      <a:tcPr/>
                    </a:tc>
                    <a:tc>
                      <a:txBody>
                        <a:bodyPr/>
                        <a:lstStyle/>
                        <a:p>
                          <a:endParaRPr lang="en-US"/>
                        </a:p>
                      </a:txBody>
                      <a:tcPr anchor="ctr">
                        <a:blipFill>
                          <a:blip r:embed="rId2"/>
                          <a:stretch>
                            <a:fillRect l="-100450" t="-607273" r="-100450" b="-909"/>
                          </a:stretch>
                        </a:blipFill>
                      </a:tcPr>
                    </a:tc>
                    <a:tc>
                      <a:txBody>
                        <a:bodyPr/>
                        <a:lstStyle/>
                        <a:p>
                          <a:endParaRPr lang="en-US"/>
                        </a:p>
                      </a:txBody>
                      <a:tcPr anchor="ctr">
                        <a:blipFill>
                          <a:blip r:embed="rId2"/>
                          <a:stretch>
                            <a:fillRect l="-200000" t="-607273" r="-225" b="-909"/>
                          </a:stretch>
                        </a:blipFill>
                      </a:tcPr>
                    </a:tc>
                    <a:extLst>
                      <a:ext uri="{0D108BD9-81ED-4DB2-BD59-A6C34878D82A}">
                        <a16:rowId xmlns:a16="http://schemas.microsoft.com/office/drawing/2014/main" val="3191237997"/>
                      </a:ext>
                    </a:extLst>
                  </a:tr>
                </a:tbl>
              </a:graphicData>
            </a:graphic>
          </p:graphicFrame>
        </mc:Fallback>
      </mc:AlternateContent>
      <p:sp>
        <p:nvSpPr>
          <p:cNvPr id="2" name="Slide Number Placeholder 1">
            <a:extLst>
              <a:ext uri="{FF2B5EF4-FFF2-40B4-BE49-F238E27FC236}">
                <a16:creationId xmlns:a16="http://schemas.microsoft.com/office/drawing/2014/main" id="{8DE053F7-0007-C396-A6A4-220E4D132F66}"/>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57288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3D581-6515-4084-8889-82E5ED9F6D31}">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0d94be99-a0f6-44e7-93d1-7f56be2e14d5"/>
    <ds:schemaRef ds:uri="http://www.w3.org/XML/1998/namespace"/>
    <ds:schemaRef ds:uri="http://schemas.openxmlformats.org/package/2006/metadata/core-properties"/>
    <ds:schemaRef ds:uri="8c6f0761-0ef4-4d3b-8fe8-3b60dff82ea3"/>
  </ds:schemaRefs>
</ds:datastoreItem>
</file>

<file path=customXml/itemProps2.xml><?xml version="1.0" encoding="utf-8"?>
<ds:datastoreItem xmlns:ds="http://schemas.openxmlformats.org/officeDocument/2006/customXml" ds:itemID="{3FAAEE6A-99E1-469D-BC9F-7B4827161588}">
  <ds:schemaRefs>
    <ds:schemaRef ds:uri="http://schemas.microsoft.com/sharepoint/v3/contenttype/forms"/>
  </ds:schemaRefs>
</ds:datastoreItem>
</file>

<file path=customXml/itemProps3.xml><?xml version="1.0" encoding="utf-8"?>
<ds:datastoreItem xmlns:ds="http://schemas.openxmlformats.org/officeDocument/2006/customXml" ds:itemID="{341D231E-9E59-4754-8E7C-B4D259045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1494</Words>
  <Application>Microsoft Office PowerPoint</Application>
  <PresentationFormat>Widescreen</PresentationFormat>
  <Paragraphs>190</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Public Sans</vt:lpstr>
      <vt:lpstr>Arial</vt:lpstr>
      <vt:lpstr>Cambria Math</vt:lpstr>
      <vt:lpstr>Times New Roman</vt:lpstr>
      <vt:lpstr>NSWG Corporate</vt:lpstr>
      <vt:lpstr>Logarithmic scales</vt:lpstr>
      <vt:lpstr>Learning intentions and success criteria</vt:lpstr>
      <vt:lpstr>Retreival practice</vt:lpstr>
      <vt:lpstr>Retrieval questions</vt:lpstr>
      <vt:lpstr>Activating prior knowledge</vt:lpstr>
      <vt:lpstr>Table of values</vt:lpstr>
      <vt:lpstr>Connecting learning</vt:lpstr>
      <vt:lpstr>Sources of sound</vt:lpstr>
      <vt:lpstr>Sounds</vt:lpstr>
      <vt:lpstr>Pascal values on number lines</vt:lpstr>
      <vt:lpstr>Sounds on number lines (1)</vt:lpstr>
      <vt:lpstr>Sounds on number lines (2)</vt:lpstr>
      <vt:lpstr>Normal conversation and jet plane</vt:lpstr>
      <vt:lpstr>Normal conversation and rock concert</vt:lpstr>
      <vt:lpstr>Releasing responsibility</vt:lpstr>
      <vt:lpstr>Logarithmic scale</vt:lpstr>
      <vt:lpstr>Worked example (1)</vt:lpstr>
      <vt:lpstr>Your turn (1)</vt:lpstr>
      <vt:lpstr>Worked example (2)</vt:lpstr>
      <vt:lpstr>Your turn (2)</vt:lpstr>
      <vt:lpstr>Independent practice</vt:lpstr>
      <vt:lpstr>Brightness of stars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 – Logarithmic scales – Slide deck</dc:title>
  <dc:creator>NSW Department of Education</dc:creator>
  <dcterms:created xsi:type="dcterms:W3CDTF">2026-05-19T07:08:26Z</dcterms:created>
  <dcterms:modified xsi:type="dcterms:W3CDTF">2026-06-17T00:30:47Z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0x010100655E080995292A458D08911AB2F9EE60</vt:lpwstr>
  </property>
</Properties>
</file>