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6" r:id="rId5"/>
    <p:sldId id="26507" r:id="rId6"/>
    <p:sldId id="26508" r:id="rId7"/>
    <p:sldId id="26543" r:id="rId8"/>
    <p:sldId id="26544" r:id="rId9"/>
    <p:sldId id="26545" r:id="rId10"/>
    <p:sldId id="26546" r:id="rId11"/>
    <p:sldId id="26547" r:id="rId12"/>
    <p:sldId id="26548" r:id="rId13"/>
    <p:sldId id="26533" r:id="rId14"/>
    <p:sldId id="26535" r:id="rId15"/>
    <p:sldId id="26542" r:id="rId16"/>
    <p:sldId id="26549" r:id="rId17"/>
    <p:sldId id="26550" r:id="rId18"/>
    <p:sldId id="26551" r:id="rId19"/>
    <p:sldId id="26552" r:id="rId20"/>
    <p:sldId id="26553" r:id="rId21"/>
    <p:sldId id="26554" r:id="rId22"/>
  </p:sldIdLst>
  <p:sldSz cx="12192000" cy="6858000"/>
  <p:notesSz cx="6858000" cy="9144000"/>
  <p:embeddedFontLst>
    <p:embeddedFont>
      <p:font typeface="Cambria Math" panose="02040503050406030204" pitchFamily="18" charset="0"/>
      <p:regular r:id="rId25"/>
    </p:embeddedFont>
    <p:embeddedFont>
      <p:font typeface="Montserrat" panose="00000500000000000000" pitchFamily="2" charset="0"/>
      <p:regular r:id="rId26"/>
      <p:bold r:id="rId27"/>
      <p:italic r:id="rId28"/>
      <p:boldItalic r:id="rId29"/>
    </p:embeddedFont>
    <p:embeddedFont>
      <p:font typeface="Public Sans"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6B664A83-1218-2148-8039-3A8B8F025D6F}">
          <p14:sldIdLst>
            <p14:sldId id="26506"/>
            <p14:sldId id="26507"/>
            <p14:sldId id="26508"/>
            <p14:sldId id="26543"/>
            <p14:sldId id="26544"/>
            <p14:sldId id="26545"/>
            <p14:sldId id="26546"/>
            <p14:sldId id="26547"/>
            <p14:sldId id="26548"/>
            <p14:sldId id="26533"/>
            <p14:sldId id="26535"/>
            <p14:sldId id="26542"/>
            <p14:sldId id="26549"/>
            <p14:sldId id="26550"/>
            <p14:sldId id="26551"/>
            <p14:sldId id="26552"/>
            <p14:sldId id="26553"/>
            <p14:sldId id="26554"/>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0"/>
    <p:restoredTop sz="94664"/>
  </p:normalViewPr>
  <p:slideViewPr>
    <p:cSldViewPr snapToGrid="0">
      <p:cViewPr varScale="1">
        <p:scale>
          <a:sx n="117" d="100"/>
          <a:sy n="117" d="100"/>
        </p:scale>
        <p:origin x="540"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C68F-DFCA-F96B-33B6-8929647CD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21DB8-12E8-4846-8654-35C278E9C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31347-ADDA-E05C-8C91-4071F7EDAB5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65F499E-9606-165D-F232-8B7547EAEE88}"/>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75231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207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2795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11481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71470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8772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43" r:id="rId6"/>
    <p:sldLayoutId id="214748374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Intersections and unions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Probability and data</a:t>
            </a:r>
          </a:p>
        </p:txBody>
      </p:sp>
    </p:spTree>
    <p:extLst>
      <p:ext uri="{BB962C8B-B14F-4D97-AF65-F5344CB8AC3E}">
        <p14:creationId xmlns:p14="http://schemas.microsoft.com/office/powerpoint/2010/main" val="357607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2518A-F328-609B-3B33-4335DFFEB44A}"/>
              </a:ext>
            </a:extLst>
          </p:cNvPr>
          <p:cNvSpPr>
            <a:spLocks noGrp="1"/>
          </p:cNvSpPr>
          <p:nvPr>
            <p:ph type="title"/>
          </p:nvPr>
        </p:nvSpPr>
        <p:spPr/>
        <p:txBody>
          <a:bodyPr/>
          <a:lstStyle/>
          <a:p>
            <a:r>
              <a:rPr lang="en-AU"/>
              <a:t>Intersection and unions (1)</a:t>
            </a:r>
          </a:p>
        </p:txBody>
      </p:sp>
      <p:sp>
        <p:nvSpPr>
          <p:cNvPr id="4" name="Text Placeholder 3">
            <a:extLst>
              <a:ext uri="{FF2B5EF4-FFF2-40B4-BE49-F238E27FC236}">
                <a16:creationId xmlns:a16="http://schemas.microsoft.com/office/drawing/2014/main" id="{4AFE07B7-7B9F-D1E4-A52F-CDC1B14CB47F}"/>
              </a:ext>
            </a:extLst>
          </p:cNvPr>
          <p:cNvSpPr>
            <a:spLocks noGrp="1"/>
          </p:cNvSpPr>
          <p:nvPr>
            <p:ph type="body" sz="quarter" idx="18"/>
          </p:nvPr>
        </p:nvSpPr>
        <p:spPr/>
        <p:txBody>
          <a:bodyPr/>
          <a:lstStyle/>
          <a:p>
            <a:r>
              <a:rPr lang="en-AU"/>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2EBE90F-3381-EB80-2528-9CA1305605E5}"/>
                  </a:ext>
                </a:extLst>
              </p:cNvPr>
              <p:cNvSpPr>
                <a:spLocks noGrp="1"/>
              </p:cNvSpPr>
              <p:nvPr>
                <p:ph type="body" sz="quarter" idx="17"/>
              </p:nvPr>
            </p:nvSpPr>
            <p:spPr/>
            <p:txBody>
              <a:bodyPr/>
              <a:lstStyle/>
              <a:p>
                <a:r>
                  <a:rPr lang="en-AU" dirty="0"/>
                  <a:t>Consider the universal set, </a:t>
                </a:r>
                <a14:m>
                  <m:oMath xmlns:m="http://schemas.openxmlformats.org/officeDocument/2006/math">
                    <m:r>
                      <a:rPr lang="en-AU" b="0" i="1" smtClean="0">
                        <a:latin typeface="Cambria Math" panose="02040503050406030204" pitchFamily="18" charset="0"/>
                      </a:rPr>
                      <m:t>𝑈</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1, 2, 3, 4, 5, 6, 7, 8, 9, 10</m:t>
                        </m:r>
                      </m:e>
                    </m:d>
                    <m:r>
                      <a:rPr lang="en-AU" b="0" i="1" smtClean="0">
                        <a:latin typeface="Cambria Math" panose="02040503050406030204" pitchFamily="18" charset="0"/>
                      </a:rPr>
                      <m:t>. </m:t>
                    </m:r>
                  </m:oMath>
                </a14:m>
                <a:r>
                  <a:rPr lang="en-AU" dirty="0"/>
                  <a:t>Two sets </a:t>
                </a:r>
                <a14:m>
                  <m:oMath xmlns:m="http://schemas.openxmlformats.org/officeDocument/2006/math">
                    <m:r>
                      <a:rPr lang="en-AU" b="0" i="1" smtClean="0">
                        <a:latin typeface="Cambria Math" panose="02040503050406030204" pitchFamily="18" charset="0"/>
                      </a:rPr>
                      <m:t>𝐴</m:t>
                    </m:r>
                  </m:oMath>
                </a14:m>
                <a:r>
                  <a:rPr lang="en-AU" dirty="0"/>
                  <a:t> and </a:t>
                </a:r>
                <a14:m>
                  <m:oMath xmlns:m="http://schemas.openxmlformats.org/officeDocument/2006/math">
                    <m:r>
                      <a:rPr lang="en-AU" b="0" i="1" smtClean="0">
                        <a:latin typeface="Cambria Math" panose="02040503050406030204" pitchFamily="18" charset="0"/>
                      </a:rPr>
                      <m:t>𝐵</m:t>
                    </m:r>
                  </m:oMath>
                </a14:m>
                <a:r>
                  <a:rPr lang="en-AU" dirty="0"/>
                  <a:t> are given as</a:t>
                </a:r>
              </a:p>
              <a:p>
                <a:pPr marL="1076325" lvl="5" indent="1208088">
                  <a:lnSpc>
                    <a:spcPct val="200000"/>
                  </a:lnSpc>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1, 3, 5, 6, 8, 10</m:t>
                          </m:r>
                        </m:e>
                      </m:d>
                    </m:oMath>
                  </m:oMathPara>
                </a14:m>
                <a:endParaRPr lang="en-AU" b="0" dirty="0"/>
              </a:p>
              <a:p>
                <a:pPr marL="1076325" lvl="5" indent="0">
                  <a:lnSpc>
                    <a:spcPct val="200000"/>
                  </a:lnSpc>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2, 4, 6, 8, 10</m:t>
                          </m:r>
                        </m:e>
                      </m:d>
                    </m:oMath>
                  </m:oMathPara>
                </a14:m>
                <a:endParaRPr lang="en-AU" b="0" dirty="0"/>
              </a:p>
              <a:p>
                <a:pPr marL="2285943" lvl="5" indent="0">
                  <a:buNone/>
                </a:pPr>
                <a:endParaRPr lang="en-AU" b="0" dirty="0"/>
              </a:p>
              <a:p>
                <a:pPr marL="474306" lvl="4" indent="-342900">
                  <a:buFont typeface="+mj-lt"/>
                  <a:buAutoNum type="alphaLcParenR"/>
                </a:pPr>
                <a:r>
                  <a:rPr lang="en-AU" dirty="0"/>
                  <a:t>Find </a:t>
                </a:r>
                <a14:m>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oMath>
                </a14:m>
                <a:endParaRPr lang="en-AU" dirty="0"/>
              </a:p>
              <a:p>
                <a:pPr marL="1076325" lvl="5" indent="0">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 2, 3, 4, 5, 6, 8, 10}</m:t>
                      </m:r>
                    </m:oMath>
                  </m:oMathPara>
                </a14:m>
                <a:endParaRPr lang="en-AU" dirty="0"/>
              </a:p>
              <a:p>
                <a:pPr marL="474306" lvl="4" indent="-342900">
                  <a:buFont typeface="+mj-lt"/>
                  <a:buAutoNum type="alphaLcParenR"/>
                </a:pPr>
                <a:endParaRPr lang="en-AU" dirty="0"/>
              </a:p>
              <a:p>
                <a:pPr marL="474306" lvl="4" indent="-342900">
                  <a:buFont typeface="+mj-lt"/>
                  <a:buAutoNum type="alphaLcParenR"/>
                </a:pPr>
                <a:r>
                  <a:rPr lang="en-AU" dirty="0"/>
                  <a:t>Find |</a:t>
                </a:r>
                <a14:m>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oMath>
                </a14:m>
                <a:r>
                  <a:rPr lang="en-AU" b="0" dirty="0">
                    <a:ea typeface="Cambria Math" panose="02040503050406030204" pitchFamily="18" charset="0"/>
                  </a:rPr>
                  <a:t>|</a:t>
                </a:r>
              </a:p>
              <a:p>
                <a:pPr marL="131406" lvl="4" indent="0">
                  <a:buNone/>
                </a:pPr>
                <a:r>
                  <a:rPr lang="en-AU" dirty="0">
                    <a:ea typeface="Cambria Math" panose="02040503050406030204" pitchFamily="18" charset="0"/>
                  </a:rPr>
                  <a:t>	  </a:t>
                </a:r>
                <a:r>
                  <a:rPr lang="en-AU" dirty="0"/>
                  <a:t>|</a:t>
                </a:r>
                <a14:m>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oMath>
                </a14:m>
                <a:r>
                  <a:rPr lang="en-AU" b="0" dirty="0">
                    <a:ea typeface="Cambria Math" panose="02040503050406030204" pitchFamily="18" charset="0"/>
                  </a:rPr>
                  <a:t>| = </a:t>
                </a:r>
                <a:r>
                  <a:rPr lang="en-AU" dirty="0">
                    <a:ea typeface="Cambria Math" panose="02040503050406030204" pitchFamily="18" charset="0"/>
                  </a:rPr>
                  <a:t>3</a:t>
                </a:r>
                <a:endParaRPr lang="en-AU" b="0" dirty="0">
                  <a:ea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62EBE90F-3381-EB80-2528-9CA1305605E5}"/>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12" name="Rounded Rectangular Callout 11">
            <a:extLst>
              <a:ext uri="{FF2B5EF4-FFF2-40B4-BE49-F238E27FC236}">
                <a16:creationId xmlns:a16="http://schemas.microsoft.com/office/drawing/2014/main" id="{3EF34317-9A55-3E1B-A60A-3003B2509AD4}"/>
              </a:ext>
            </a:extLst>
          </p:cNvPr>
          <p:cNvSpPr/>
          <p:nvPr/>
        </p:nvSpPr>
        <p:spPr>
          <a:xfrm>
            <a:off x="3246391" y="4902050"/>
            <a:ext cx="1482518" cy="1038845"/>
          </a:xfrm>
          <a:prstGeom prst="wedgeRoundRectCallout">
            <a:avLst>
              <a:gd name="adj1" fmla="val -96958"/>
              <a:gd name="adj2" fmla="val 1197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How was the answer of 3 found?</a:t>
            </a:r>
          </a:p>
        </p:txBody>
      </p:sp>
      <p:grpSp>
        <p:nvGrpSpPr>
          <p:cNvPr id="11" name="Group 10" descr="Double venn diagram with overlapping circles. In the Venn diagram, the 2 circles are labelled  and A and B. Circle A contains the numbers 1, 3 and 5, circle B contains the numbers 2 and 4, and the overlapping area contains the numbers 6, 8 and 10. The numbers 7 and 9 sit outside the circles.">
            <a:extLst>
              <a:ext uri="{FF2B5EF4-FFF2-40B4-BE49-F238E27FC236}">
                <a16:creationId xmlns:a16="http://schemas.microsoft.com/office/drawing/2014/main" id="{75D61EA5-D1E3-3764-A2BF-F371947249A7}"/>
              </a:ext>
            </a:extLst>
          </p:cNvPr>
          <p:cNvGrpSpPr/>
          <p:nvPr/>
        </p:nvGrpSpPr>
        <p:grpSpPr>
          <a:xfrm>
            <a:off x="6728643" y="3228975"/>
            <a:ext cx="4862082" cy="2914999"/>
            <a:chOff x="6728643" y="3228975"/>
            <a:chExt cx="4862082" cy="2914999"/>
          </a:xfrm>
        </p:grpSpPr>
        <p:grpSp>
          <p:nvGrpSpPr>
            <p:cNvPr id="10" name="Group 9" descr="Double venn diagram with overlapping circles. In the Venn diagram, the 2 circles are labelled  and A and B. Circle A contains the numbers 1, 3 and 5, circle B contains the numbers 2 and 4, and the overlapping area contains the numbers 6, 8 and 10. The numbers 7 and 9 sit outside the circles.">
              <a:extLst>
                <a:ext uri="{FF2B5EF4-FFF2-40B4-BE49-F238E27FC236}">
                  <a16:creationId xmlns:a16="http://schemas.microsoft.com/office/drawing/2014/main" id="{91A83839-94D1-DA54-4F51-BE2CCAB307BE}"/>
                </a:ext>
              </a:extLst>
            </p:cNvPr>
            <p:cNvGrpSpPr/>
            <p:nvPr/>
          </p:nvGrpSpPr>
          <p:grpSpPr>
            <a:xfrm>
              <a:off x="6728643" y="3228975"/>
              <a:ext cx="4405750" cy="2914999"/>
              <a:chOff x="6728643" y="3228975"/>
              <a:chExt cx="4405750" cy="2914999"/>
            </a:xfrm>
          </p:grpSpPr>
          <p:pic>
            <p:nvPicPr>
              <p:cNvPr id="15" name="Picture 14" descr="Double venn diagram with overlapping circles. In the Venn diagram, the 2 circles are labelled  and A and B. Circle A contains the numbers 1, 3 and 5, circle B contains the numbers 2 and 4, and the overlapping area contains the numbers 6, 8 and 10. The numbers 7 and 9 sit outside the circles.">
                <a:extLst>
                  <a:ext uri="{FF2B5EF4-FFF2-40B4-BE49-F238E27FC236}">
                    <a16:creationId xmlns:a16="http://schemas.microsoft.com/office/drawing/2014/main" id="{112AE15D-85F8-4607-0096-4C43318E310D}"/>
                  </a:ext>
                </a:extLst>
              </p:cNvPr>
              <p:cNvPicPr>
                <a:picLocks noChangeAspect="1"/>
              </p:cNvPicPr>
              <p:nvPr/>
            </p:nvPicPr>
            <p:blipFill>
              <a:blip r:embed="rId3"/>
              <a:stretch>
                <a:fillRect/>
              </a:stretch>
            </p:blipFill>
            <p:spPr>
              <a:xfrm>
                <a:off x="6728643" y="3228975"/>
                <a:ext cx="4405750" cy="2914999"/>
              </a:xfrm>
              <a:prstGeom prst="rect">
                <a:avLst/>
              </a:prstGeom>
            </p:spPr>
          </p:pic>
          <p:sp>
            <p:nvSpPr>
              <p:cNvPr id="16" name="Google Shape;83;p15">
                <a:extLst>
                  <a:ext uri="{FF2B5EF4-FFF2-40B4-BE49-F238E27FC236}">
                    <a16:creationId xmlns:a16="http://schemas.microsoft.com/office/drawing/2014/main" id="{33C8699C-AEAF-7782-B841-7641338AF176}"/>
                  </a:ext>
                </a:extLst>
              </p:cNvPr>
              <p:cNvSpPr txBox="1"/>
              <p:nvPr/>
            </p:nvSpPr>
            <p:spPr>
              <a:xfrm>
                <a:off x="7722736" y="3966446"/>
                <a:ext cx="856901" cy="1974962"/>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1</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3</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5</a:t>
                </a:r>
              </a:p>
            </p:txBody>
          </p:sp>
          <p:sp>
            <p:nvSpPr>
              <p:cNvPr id="17" name="Google Shape;83;p15">
                <a:extLst>
                  <a:ext uri="{FF2B5EF4-FFF2-40B4-BE49-F238E27FC236}">
                    <a16:creationId xmlns:a16="http://schemas.microsoft.com/office/drawing/2014/main" id="{4A7E2EF2-7A79-A128-2C49-309CCFE2939E}"/>
                  </a:ext>
                </a:extLst>
              </p:cNvPr>
              <p:cNvSpPr txBox="1"/>
              <p:nvPr/>
            </p:nvSpPr>
            <p:spPr>
              <a:xfrm>
                <a:off x="9927896" y="4317142"/>
                <a:ext cx="519461" cy="11081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2</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4</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p:txBody>
          </p:sp>
          <p:sp>
            <p:nvSpPr>
              <p:cNvPr id="18" name="Google Shape;83;p15">
                <a:extLst>
                  <a:ext uri="{FF2B5EF4-FFF2-40B4-BE49-F238E27FC236}">
                    <a16:creationId xmlns:a16="http://schemas.microsoft.com/office/drawing/2014/main" id="{0E9BF9CF-5FA6-78AC-6EC6-5DF56B69D09B}"/>
                  </a:ext>
                </a:extLst>
              </p:cNvPr>
              <p:cNvSpPr txBox="1"/>
              <p:nvPr/>
            </p:nvSpPr>
            <p:spPr>
              <a:xfrm>
                <a:off x="8721400" y="3966446"/>
                <a:ext cx="519461" cy="1498712"/>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6</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8</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10</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p:txBody>
          </p:sp>
        </p:grpSp>
        <p:sp>
          <p:nvSpPr>
            <p:cNvPr id="19" name="TextBox 18">
              <a:extLst>
                <a:ext uri="{FF2B5EF4-FFF2-40B4-BE49-F238E27FC236}">
                  <a16:creationId xmlns:a16="http://schemas.microsoft.com/office/drawing/2014/main" id="{3B7D4B19-A78C-3387-9D58-27C816DDC97D}"/>
                </a:ext>
              </a:extLst>
            </p:cNvPr>
            <p:cNvSpPr txBox="1"/>
            <p:nvPr/>
          </p:nvSpPr>
          <p:spPr>
            <a:xfrm>
              <a:off x="10730882" y="5288692"/>
              <a:ext cx="859843" cy="738664"/>
            </a:xfrm>
            <a:prstGeom prst="rect">
              <a:avLst/>
            </a:prstGeom>
            <a:noFill/>
          </p:spPr>
          <p:txBody>
            <a:bodyPr wrap="square">
              <a:spAutoFit/>
            </a:bodyPr>
            <a:lstStyle/>
            <a:p>
              <a:pPr defTabSz="1219170">
                <a:buClr>
                  <a:srgbClr val="000000"/>
                </a:buClr>
                <a:buSzPts val="1200"/>
              </a:pPr>
              <a:r>
                <a:rPr lang="en" sz="1400" kern="0">
                  <a:solidFill>
                    <a:srgbClr val="000000"/>
                  </a:solidFill>
                  <a:ea typeface="Montserrat"/>
                  <a:cs typeface="Arial" panose="020B0604020202020204" pitchFamily="34" charset="0"/>
                  <a:sym typeface="Montserrat"/>
                </a:rPr>
                <a:t>7</a:t>
              </a:r>
            </a:p>
            <a:p>
              <a:pPr defTabSz="1219170">
                <a:buClr>
                  <a:srgbClr val="000000"/>
                </a:buClr>
                <a:buSzPts val="1200"/>
              </a:pPr>
              <a:endParaRPr lang="en" sz="1400" kern="0">
                <a:solidFill>
                  <a:srgbClr val="000000"/>
                </a:solidFill>
                <a:ea typeface="Montserrat"/>
                <a:cs typeface="Arial" panose="020B0604020202020204" pitchFamily="34" charset="0"/>
                <a:sym typeface="Montserrat"/>
              </a:endParaRPr>
            </a:p>
            <a:p>
              <a:pPr defTabSz="1219170">
                <a:buClr>
                  <a:srgbClr val="000000"/>
                </a:buClr>
                <a:buSzPts val="1200"/>
              </a:pPr>
              <a:r>
                <a:rPr lang="en" sz="1400" kern="0">
                  <a:solidFill>
                    <a:srgbClr val="000000"/>
                  </a:solidFill>
                  <a:ea typeface="Montserrat"/>
                  <a:cs typeface="Arial" panose="020B0604020202020204" pitchFamily="34" charset="0"/>
                  <a:sym typeface="Montserrat"/>
                </a:rPr>
                <a:t>9</a:t>
              </a:r>
            </a:p>
          </p:txBody>
        </p:sp>
      </p:grpSp>
      <p:sp>
        <p:nvSpPr>
          <p:cNvPr id="13" name="Rounded Rectangular Callout 12">
            <a:extLst>
              <a:ext uri="{FF2B5EF4-FFF2-40B4-BE49-F238E27FC236}">
                <a16:creationId xmlns:a16="http://schemas.microsoft.com/office/drawing/2014/main" id="{82E43A4C-6884-A2C1-C664-080B211D5615}"/>
              </a:ext>
            </a:extLst>
          </p:cNvPr>
          <p:cNvSpPr/>
          <p:nvPr/>
        </p:nvSpPr>
        <p:spPr>
          <a:xfrm>
            <a:off x="4907461" y="2992089"/>
            <a:ext cx="1593436" cy="1060037"/>
          </a:xfrm>
          <a:prstGeom prst="wedgeRoundRectCallout">
            <a:avLst>
              <a:gd name="adj1" fmla="val 93918"/>
              <a:gd name="adj2" fmla="val 4947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Why might this have been drawn?</a:t>
            </a:r>
          </a:p>
        </p:txBody>
      </p:sp>
      <p:sp>
        <p:nvSpPr>
          <p:cNvPr id="14" name="Rounded Rectangular Callout 13">
            <a:extLst>
              <a:ext uri="{FF2B5EF4-FFF2-40B4-BE49-F238E27FC236}">
                <a16:creationId xmlns:a16="http://schemas.microsoft.com/office/drawing/2014/main" id="{3F4E2330-6BED-E5EB-99B5-1A89B24D1A6D}"/>
              </a:ext>
            </a:extLst>
          </p:cNvPr>
          <p:cNvSpPr/>
          <p:nvPr/>
        </p:nvSpPr>
        <p:spPr>
          <a:xfrm>
            <a:off x="10228384" y="1985707"/>
            <a:ext cx="1821135" cy="1624865"/>
          </a:xfrm>
          <a:custGeom>
            <a:avLst/>
            <a:gdLst>
              <a:gd name="connsiteX0" fmla="*/ 0 w 2032151"/>
              <a:gd name="connsiteY0" fmla="*/ 201626 h 1209733"/>
              <a:gd name="connsiteX1" fmla="*/ 201626 w 2032151"/>
              <a:gd name="connsiteY1" fmla="*/ 0 h 1209733"/>
              <a:gd name="connsiteX2" fmla="*/ 338692 w 2032151"/>
              <a:gd name="connsiteY2" fmla="*/ 0 h 1209733"/>
              <a:gd name="connsiteX3" fmla="*/ 338692 w 2032151"/>
              <a:gd name="connsiteY3" fmla="*/ 0 h 1209733"/>
              <a:gd name="connsiteX4" fmla="*/ 846730 w 2032151"/>
              <a:gd name="connsiteY4" fmla="*/ 0 h 1209733"/>
              <a:gd name="connsiteX5" fmla="*/ 1830525 w 2032151"/>
              <a:gd name="connsiteY5" fmla="*/ 0 h 1209733"/>
              <a:gd name="connsiteX6" fmla="*/ 2032151 w 2032151"/>
              <a:gd name="connsiteY6" fmla="*/ 201626 h 1209733"/>
              <a:gd name="connsiteX7" fmla="*/ 2032151 w 2032151"/>
              <a:gd name="connsiteY7" fmla="*/ 705678 h 1209733"/>
              <a:gd name="connsiteX8" fmla="*/ 2032151 w 2032151"/>
              <a:gd name="connsiteY8" fmla="*/ 705678 h 1209733"/>
              <a:gd name="connsiteX9" fmla="*/ 2032151 w 2032151"/>
              <a:gd name="connsiteY9" fmla="*/ 1008111 h 1209733"/>
              <a:gd name="connsiteX10" fmla="*/ 2032151 w 2032151"/>
              <a:gd name="connsiteY10" fmla="*/ 1008107 h 1209733"/>
              <a:gd name="connsiteX11" fmla="*/ 1830525 w 2032151"/>
              <a:gd name="connsiteY11" fmla="*/ 1209733 h 1209733"/>
              <a:gd name="connsiteX12" fmla="*/ 846730 w 2032151"/>
              <a:gd name="connsiteY12" fmla="*/ 1209733 h 1209733"/>
              <a:gd name="connsiteX13" fmla="*/ 414295 w 2032151"/>
              <a:gd name="connsiteY13" fmla="*/ 1624865 h 1209733"/>
              <a:gd name="connsiteX14" fmla="*/ 338692 w 2032151"/>
              <a:gd name="connsiteY14" fmla="*/ 1209733 h 1209733"/>
              <a:gd name="connsiteX15" fmla="*/ 201626 w 2032151"/>
              <a:gd name="connsiteY15" fmla="*/ 1209733 h 1209733"/>
              <a:gd name="connsiteX16" fmla="*/ 0 w 2032151"/>
              <a:gd name="connsiteY16" fmla="*/ 1008107 h 1209733"/>
              <a:gd name="connsiteX17" fmla="*/ 0 w 2032151"/>
              <a:gd name="connsiteY17" fmla="*/ 1008111 h 1209733"/>
              <a:gd name="connsiteX18" fmla="*/ 0 w 2032151"/>
              <a:gd name="connsiteY18" fmla="*/ 705678 h 1209733"/>
              <a:gd name="connsiteX19" fmla="*/ 0 w 2032151"/>
              <a:gd name="connsiteY19" fmla="*/ 705678 h 1209733"/>
              <a:gd name="connsiteX20" fmla="*/ 0 w 2032151"/>
              <a:gd name="connsiteY20" fmla="*/ 201626 h 1209733"/>
              <a:gd name="connsiteX0" fmla="*/ 0 w 2032151"/>
              <a:gd name="connsiteY0" fmla="*/ 201626 h 1624865"/>
              <a:gd name="connsiteX1" fmla="*/ 201626 w 2032151"/>
              <a:gd name="connsiteY1" fmla="*/ 0 h 1624865"/>
              <a:gd name="connsiteX2" fmla="*/ 338692 w 2032151"/>
              <a:gd name="connsiteY2" fmla="*/ 0 h 1624865"/>
              <a:gd name="connsiteX3" fmla="*/ 338692 w 2032151"/>
              <a:gd name="connsiteY3" fmla="*/ 0 h 1624865"/>
              <a:gd name="connsiteX4" fmla="*/ 846730 w 2032151"/>
              <a:gd name="connsiteY4" fmla="*/ 0 h 1624865"/>
              <a:gd name="connsiteX5" fmla="*/ 1830525 w 2032151"/>
              <a:gd name="connsiteY5" fmla="*/ 0 h 1624865"/>
              <a:gd name="connsiteX6" fmla="*/ 2032151 w 2032151"/>
              <a:gd name="connsiteY6" fmla="*/ 201626 h 1624865"/>
              <a:gd name="connsiteX7" fmla="*/ 2032151 w 2032151"/>
              <a:gd name="connsiteY7" fmla="*/ 705678 h 1624865"/>
              <a:gd name="connsiteX8" fmla="*/ 2032151 w 2032151"/>
              <a:gd name="connsiteY8" fmla="*/ 705678 h 1624865"/>
              <a:gd name="connsiteX9" fmla="*/ 2032151 w 2032151"/>
              <a:gd name="connsiteY9" fmla="*/ 1008111 h 1624865"/>
              <a:gd name="connsiteX10" fmla="*/ 2032151 w 2032151"/>
              <a:gd name="connsiteY10" fmla="*/ 1008107 h 1624865"/>
              <a:gd name="connsiteX11" fmla="*/ 1830525 w 2032151"/>
              <a:gd name="connsiteY11" fmla="*/ 1209733 h 1624865"/>
              <a:gd name="connsiteX12" fmla="*/ 846730 w 2032151"/>
              <a:gd name="connsiteY12" fmla="*/ 1209733 h 1624865"/>
              <a:gd name="connsiteX13" fmla="*/ 414295 w 2032151"/>
              <a:gd name="connsiteY13" fmla="*/ 1624865 h 1624865"/>
              <a:gd name="connsiteX14" fmla="*/ 495601 w 2032151"/>
              <a:gd name="connsiteY14" fmla="*/ 1220555 h 1624865"/>
              <a:gd name="connsiteX15" fmla="*/ 201626 w 2032151"/>
              <a:gd name="connsiteY15" fmla="*/ 1209733 h 1624865"/>
              <a:gd name="connsiteX16" fmla="*/ 0 w 2032151"/>
              <a:gd name="connsiteY16" fmla="*/ 1008107 h 1624865"/>
              <a:gd name="connsiteX17" fmla="*/ 0 w 2032151"/>
              <a:gd name="connsiteY17" fmla="*/ 1008111 h 1624865"/>
              <a:gd name="connsiteX18" fmla="*/ 0 w 2032151"/>
              <a:gd name="connsiteY18" fmla="*/ 705678 h 1624865"/>
              <a:gd name="connsiteX19" fmla="*/ 0 w 2032151"/>
              <a:gd name="connsiteY19" fmla="*/ 705678 h 1624865"/>
              <a:gd name="connsiteX20" fmla="*/ 0 w 2032151"/>
              <a:gd name="connsiteY20" fmla="*/ 201626 h 1624865"/>
              <a:gd name="connsiteX0" fmla="*/ 0 w 2032151"/>
              <a:gd name="connsiteY0" fmla="*/ 201626 h 1624865"/>
              <a:gd name="connsiteX1" fmla="*/ 201626 w 2032151"/>
              <a:gd name="connsiteY1" fmla="*/ 0 h 1624865"/>
              <a:gd name="connsiteX2" fmla="*/ 338692 w 2032151"/>
              <a:gd name="connsiteY2" fmla="*/ 0 h 1624865"/>
              <a:gd name="connsiteX3" fmla="*/ 338692 w 2032151"/>
              <a:gd name="connsiteY3" fmla="*/ 0 h 1624865"/>
              <a:gd name="connsiteX4" fmla="*/ 846730 w 2032151"/>
              <a:gd name="connsiteY4" fmla="*/ 0 h 1624865"/>
              <a:gd name="connsiteX5" fmla="*/ 1830525 w 2032151"/>
              <a:gd name="connsiteY5" fmla="*/ 0 h 1624865"/>
              <a:gd name="connsiteX6" fmla="*/ 2032151 w 2032151"/>
              <a:gd name="connsiteY6" fmla="*/ 201626 h 1624865"/>
              <a:gd name="connsiteX7" fmla="*/ 2032151 w 2032151"/>
              <a:gd name="connsiteY7" fmla="*/ 705678 h 1624865"/>
              <a:gd name="connsiteX8" fmla="*/ 2032151 w 2032151"/>
              <a:gd name="connsiteY8" fmla="*/ 705678 h 1624865"/>
              <a:gd name="connsiteX9" fmla="*/ 2032151 w 2032151"/>
              <a:gd name="connsiteY9" fmla="*/ 1008111 h 1624865"/>
              <a:gd name="connsiteX10" fmla="*/ 2032151 w 2032151"/>
              <a:gd name="connsiteY10" fmla="*/ 1008107 h 1624865"/>
              <a:gd name="connsiteX11" fmla="*/ 1830525 w 2032151"/>
              <a:gd name="connsiteY11" fmla="*/ 1209733 h 1624865"/>
              <a:gd name="connsiteX12" fmla="*/ 846730 w 2032151"/>
              <a:gd name="connsiteY12" fmla="*/ 1209733 h 1624865"/>
              <a:gd name="connsiteX13" fmla="*/ 414295 w 2032151"/>
              <a:gd name="connsiteY13" fmla="*/ 1624865 h 1624865"/>
              <a:gd name="connsiteX14" fmla="*/ 555118 w 2032151"/>
              <a:gd name="connsiteY14" fmla="*/ 1220555 h 1624865"/>
              <a:gd name="connsiteX15" fmla="*/ 201626 w 2032151"/>
              <a:gd name="connsiteY15" fmla="*/ 1209733 h 1624865"/>
              <a:gd name="connsiteX16" fmla="*/ 0 w 2032151"/>
              <a:gd name="connsiteY16" fmla="*/ 1008107 h 1624865"/>
              <a:gd name="connsiteX17" fmla="*/ 0 w 2032151"/>
              <a:gd name="connsiteY17" fmla="*/ 1008111 h 1624865"/>
              <a:gd name="connsiteX18" fmla="*/ 0 w 2032151"/>
              <a:gd name="connsiteY18" fmla="*/ 705678 h 1624865"/>
              <a:gd name="connsiteX19" fmla="*/ 0 w 2032151"/>
              <a:gd name="connsiteY19" fmla="*/ 705678 h 1624865"/>
              <a:gd name="connsiteX20" fmla="*/ 0 w 2032151"/>
              <a:gd name="connsiteY20" fmla="*/ 201626 h 16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2151" h="1624865">
                <a:moveTo>
                  <a:pt x="0" y="201626"/>
                </a:moveTo>
                <a:cubicBezTo>
                  <a:pt x="0" y="90271"/>
                  <a:pt x="90271" y="0"/>
                  <a:pt x="201626" y="0"/>
                </a:cubicBezTo>
                <a:lnTo>
                  <a:pt x="338692" y="0"/>
                </a:lnTo>
                <a:lnTo>
                  <a:pt x="338692" y="0"/>
                </a:lnTo>
                <a:lnTo>
                  <a:pt x="846730" y="0"/>
                </a:lnTo>
                <a:lnTo>
                  <a:pt x="1830525" y="0"/>
                </a:lnTo>
                <a:cubicBezTo>
                  <a:pt x="1941880" y="0"/>
                  <a:pt x="2032151" y="90271"/>
                  <a:pt x="2032151" y="201626"/>
                </a:cubicBezTo>
                <a:lnTo>
                  <a:pt x="2032151" y="705678"/>
                </a:lnTo>
                <a:lnTo>
                  <a:pt x="2032151" y="705678"/>
                </a:lnTo>
                <a:lnTo>
                  <a:pt x="2032151" y="1008111"/>
                </a:lnTo>
                <a:lnTo>
                  <a:pt x="2032151" y="1008107"/>
                </a:lnTo>
                <a:cubicBezTo>
                  <a:pt x="2032151" y="1119462"/>
                  <a:pt x="1941880" y="1209733"/>
                  <a:pt x="1830525" y="1209733"/>
                </a:cubicBezTo>
                <a:lnTo>
                  <a:pt x="846730" y="1209733"/>
                </a:lnTo>
                <a:lnTo>
                  <a:pt x="414295" y="1624865"/>
                </a:lnTo>
                <a:lnTo>
                  <a:pt x="555118" y="1220555"/>
                </a:lnTo>
                <a:cubicBezTo>
                  <a:pt x="509429" y="1220555"/>
                  <a:pt x="247315" y="1209733"/>
                  <a:pt x="201626" y="1209733"/>
                </a:cubicBezTo>
                <a:cubicBezTo>
                  <a:pt x="90271" y="1209733"/>
                  <a:pt x="0" y="1119462"/>
                  <a:pt x="0" y="1008107"/>
                </a:cubicBezTo>
                <a:lnTo>
                  <a:pt x="0" y="1008111"/>
                </a:lnTo>
                <a:lnTo>
                  <a:pt x="0" y="705678"/>
                </a:lnTo>
                <a:lnTo>
                  <a:pt x="0" y="705678"/>
                </a:lnTo>
                <a:lnTo>
                  <a:pt x="0" y="20162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90000" rtlCol="0" anchor="t"/>
          <a:lstStyle/>
          <a:p>
            <a:r>
              <a:rPr lang="en-AU" sz="1600" dirty="0"/>
              <a:t>Why might 7</a:t>
            </a:r>
            <a:br>
              <a:rPr lang="en-AU" sz="1600" dirty="0"/>
            </a:br>
            <a:r>
              <a:rPr lang="en-AU" sz="1600" dirty="0"/>
              <a:t>and 9 have been placed outside the circles?</a:t>
            </a:r>
          </a:p>
        </p:txBody>
      </p:sp>
      <p:sp>
        <p:nvSpPr>
          <p:cNvPr id="2" name="Slide Number Placeholder 1">
            <a:extLst>
              <a:ext uri="{FF2B5EF4-FFF2-40B4-BE49-F238E27FC236}">
                <a16:creationId xmlns:a16="http://schemas.microsoft.com/office/drawing/2014/main" id="{60638024-EEEF-7ECB-5DB6-2B115FA696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21505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BEA0E-13A3-9255-AC7D-713971F4BC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2B4DF4-830C-B694-8718-FC4F045439E6}"/>
              </a:ext>
            </a:extLst>
          </p:cNvPr>
          <p:cNvSpPr>
            <a:spLocks noGrp="1"/>
          </p:cNvSpPr>
          <p:nvPr>
            <p:ph type="title"/>
          </p:nvPr>
        </p:nvSpPr>
        <p:spPr/>
        <p:txBody>
          <a:bodyPr/>
          <a:lstStyle/>
          <a:p>
            <a:r>
              <a:rPr lang="en-AU"/>
              <a:t>Intersection and unions (2)</a:t>
            </a:r>
          </a:p>
        </p:txBody>
      </p:sp>
      <p:sp>
        <p:nvSpPr>
          <p:cNvPr id="4" name="Text Placeholder 3">
            <a:extLst>
              <a:ext uri="{FF2B5EF4-FFF2-40B4-BE49-F238E27FC236}">
                <a16:creationId xmlns:a16="http://schemas.microsoft.com/office/drawing/2014/main" id="{512BAC97-D14E-ED18-B25C-8A4EDBA8503D}"/>
              </a:ext>
            </a:extLst>
          </p:cNvPr>
          <p:cNvSpPr>
            <a:spLocks noGrp="1"/>
          </p:cNvSpPr>
          <p:nvPr>
            <p:ph type="body" sz="quarter" idx="18"/>
          </p:nvPr>
        </p:nvSpPr>
        <p:spPr/>
        <p:txBody>
          <a:bodyPr/>
          <a:lstStyle/>
          <a:p>
            <a:r>
              <a:rPr lang="en-AU"/>
              <a:t>Your turn – question 1</a:t>
            </a:r>
          </a:p>
        </p:txBody>
      </p:sp>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ACC98113-EABF-FEF6-C186-DD166C336680}"/>
                  </a:ext>
                </a:extLst>
              </p:cNvPr>
              <p:cNvSpPr>
                <a:spLocks noGrp="1"/>
              </p:cNvSpPr>
              <p:nvPr>
                <p:ph type="body" sz="quarter" idx="17"/>
              </p:nvPr>
            </p:nvSpPr>
            <p:spPr>
              <a:xfrm>
                <a:off x="360000" y="1567086"/>
                <a:ext cx="11484000" cy="4807835"/>
              </a:xfrm>
            </p:spPr>
            <p:txBody>
              <a:bodyPr/>
              <a:lstStyle/>
              <a:p>
                <a:r>
                  <a:rPr lang="en-AU"/>
                  <a:t>Consider the universal set, </a:t>
                </a:r>
                <a14:m>
                  <m:oMath xmlns:m="http://schemas.openxmlformats.org/officeDocument/2006/math">
                    <m:r>
                      <a:rPr lang="en-AU" b="0" i="1" smtClean="0">
                        <a:latin typeface="Cambria Math" panose="02040503050406030204" pitchFamily="18" charset="0"/>
                      </a:rPr>
                      <m:t>𝑈</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1, 2, 3, 4, 5, 6, 7, 8, 9, 10</m:t>
                        </m:r>
                      </m:e>
                    </m:d>
                    <m:r>
                      <a:rPr lang="en-AU" b="0" i="1" smtClean="0">
                        <a:latin typeface="Cambria Math" panose="02040503050406030204" pitchFamily="18" charset="0"/>
                      </a:rPr>
                      <m:t>. </m:t>
                    </m:r>
                  </m:oMath>
                </a14:m>
                <a:r>
                  <a:rPr lang="en-AU"/>
                  <a:t>Two sets </a:t>
                </a:r>
                <a14:m>
                  <m:oMath xmlns:m="http://schemas.openxmlformats.org/officeDocument/2006/math">
                    <m:r>
                      <a:rPr lang="en-AU" b="0" i="1" smtClean="0">
                        <a:latin typeface="Cambria Math" panose="02040503050406030204" pitchFamily="18" charset="0"/>
                      </a:rPr>
                      <m:t>𝐴</m:t>
                    </m:r>
                  </m:oMath>
                </a14:m>
                <a:r>
                  <a:rPr lang="en-AU"/>
                  <a:t> and </a:t>
                </a:r>
                <a14:m>
                  <m:oMath xmlns:m="http://schemas.openxmlformats.org/officeDocument/2006/math">
                    <m:r>
                      <a:rPr lang="en-AU" b="0" i="1" smtClean="0">
                        <a:latin typeface="Cambria Math" panose="02040503050406030204" pitchFamily="18" charset="0"/>
                      </a:rPr>
                      <m:t>𝐵</m:t>
                    </m:r>
                  </m:oMath>
                </a14:m>
                <a:r>
                  <a:rPr lang="en-AU"/>
                  <a:t> are given as</a:t>
                </a:r>
              </a:p>
              <a:p>
                <a:pPr marL="1076325" lvl="5" indent="1208088">
                  <a:lnSpc>
                    <a:spcPct val="200000"/>
                  </a:lnSpc>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2, 4, 6, 8, 10</m:t>
                          </m:r>
                        </m:e>
                      </m:d>
                    </m:oMath>
                  </m:oMathPara>
                </a14:m>
                <a:endParaRPr lang="en-AU" b="0"/>
              </a:p>
              <a:p>
                <a:pPr marL="1076325" lvl="5" indent="0">
                  <a:lnSpc>
                    <a:spcPct val="200000"/>
                  </a:lnSpc>
                  <a:buNone/>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3, 6, 9</m:t>
                          </m:r>
                        </m:e>
                      </m:d>
                    </m:oMath>
                  </m:oMathPara>
                </a14:m>
                <a:endParaRPr lang="en-AU" b="0"/>
              </a:p>
              <a:p>
                <a:pPr marL="2285943" lvl="5" indent="0">
                  <a:buNone/>
                </a:pPr>
                <a:endParaRPr lang="en-AU" b="0"/>
              </a:p>
              <a:p>
                <a:pPr marL="474306" lvl="4" indent="-342900">
                  <a:buFont typeface="+mj-lt"/>
                  <a:buAutoNum type="alphaLcParenR"/>
                </a:pPr>
                <a:r>
                  <a:rPr lang="en-AU"/>
                  <a:t>Find </a:t>
                </a:r>
                <a14:m>
                  <m:oMath xmlns:m="http://schemas.openxmlformats.org/officeDocument/2006/math">
                    <m:r>
                      <a:rPr lang="en-AU" b="0" i="1" smtClean="0">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oMath>
                </a14:m>
                <a:endParaRPr lang="en-AU"/>
              </a:p>
              <a:p>
                <a:pPr marL="131406" lvl="4" indent="0">
                  <a:buNone/>
                </a:pPr>
                <a:r>
                  <a:rPr lang="en-AU"/>
                  <a:t>	</a:t>
                </a:r>
                <a14:m>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r>
                      <a:rPr lang="en-AU" b="0" i="1" smtClean="0">
                        <a:latin typeface="Cambria Math" panose="02040503050406030204" pitchFamily="18" charset="0"/>
                        <a:ea typeface="Cambria Math" panose="02040503050406030204" pitchFamily="18" charset="0"/>
                      </a:rPr>
                      <m:t>={6}</m:t>
                    </m:r>
                  </m:oMath>
                </a14:m>
                <a:endParaRPr lang="en-AU"/>
              </a:p>
              <a:p>
                <a:pPr marL="474306" lvl="4" indent="-342900">
                  <a:buFont typeface="+mj-lt"/>
                  <a:buAutoNum type="alphaLcParenR"/>
                </a:pPr>
                <a:endParaRPr lang="en-AU"/>
              </a:p>
              <a:p>
                <a:pPr marL="474306" lvl="4" indent="-342900">
                  <a:buFont typeface="+mj-lt"/>
                  <a:buAutoNum type="alphaLcParenR"/>
                </a:pPr>
                <a:r>
                  <a:rPr lang="en-AU"/>
                  <a:t>Find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m:t>
                        </m:r>
                      </m:e>
                    </m:d>
                  </m:oMath>
                </a14:m>
                <a:endParaRPr lang="en-AU" b="0">
                  <a:ea typeface="Cambria Math" panose="02040503050406030204" pitchFamily="18" charset="0"/>
                </a:endParaRPr>
              </a:p>
              <a:p>
                <a:r>
                  <a:rPr lang="en-AU"/>
                  <a:t>	</a:t>
                </a:r>
                <a14:m>
                  <m:oMath xmlns:m="http://schemas.openxmlformats.org/officeDocument/2006/math">
                    <m:d>
                      <m:dPr>
                        <m:begChr m:val="|"/>
                        <m:endChr m:val="|"/>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m:t>
                        </m:r>
                      </m:e>
                    </m:d>
                    <m:r>
                      <a:rPr lang="en-AU" b="0" i="1" smtClean="0">
                        <a:latin typeface="Cambria Math" panose="02040503050406030204" pitchFamily="18" charset="0"/>
                        <a:ea typeface="Cambria Math" panose="02040503050406030204" pitchFamily="18" charset="0"/>
                      </a:rPr>
                      <m:t>=7</m:t>
                    </m:r>
                  </m:oMath>
                </a14:m>
                <a:endParaRPr lang="en-AU"/>
              </a:p>
            </p:txBody>
          </p:sp>
        </mc:Choice>
        <mc:Fallback xmlns="">
          <p:sp>
            <p:nvSpPr>
              <p:cNvPr id="14" name="Text Placeholder 4">
                <a:extLst>
                  <a:ext uri="{FF2B5EF4-FFF2-40B4-BE49-F238E27FC236}">
                    <a16:creationId xmlns:a16="http://schemas.microsoft.com/office/drawing/2014/main" id="{ACC98113-EABF-FEF6-C186-DD166C336680}"/>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2"/>
                <a:stretch>
                  <a:fillRect l="-1327"/>
                </a:stretch>
              </a:blipFill>
            </p:spPr>
            <p:txBody>
              <a:bodyPr/>
              <a:lstStyle/>
              <a:p>
                <a:r>
                  <a:rPr lang="en-US">
                    <a:noFill/>
                  </a:rPr>
                  <a:t> </a:t>
                </a:r>
              </a:p>
            </p:txBody>
          </p:sp>
        </mc:Fallback>
      </mc:AlternateContent>
      <p:grpSp>
        <p:nvGrpSpPr>
          <p:cNvPr id="10" name="Group 9" descr="Double venn diagram with overlapping circles. In the Venn diagram, the 2 circles are labelled  and A and B. Circle A contains the numbers 2, 4, 8 and 10, circle B contains the numbers 3 and 9, and the overlapping area contains the number 6. The numbers 1, 5 and 7 sit outside the circles.">
            <a:extLst>
              <a:ext uri="{FF2B5EF4-FFF2-40B4-BE49-F238E27FC236}">
                <a16:creationId xmlns:a16="http://schemas.microsoft.com/office/drawing/2014/main" id="{1A521449-3C86-3ABA-100A-FFFEF85F9D44}"/>
              </a:ext>
            </a:extLst>
          </p:cNvPr>
          <p:cNvGrpSpPr/>
          <p:nvPr/>
        </p:nvGrpSpPr>
        <p:grpSpPr>
          <a:xfrm>
            <a:off x="6728643" y="3228975"/>
            <a:ext cx="4949211" cy="2914999"/>
            <a:chOff x="6728643" y="3228975"/>
            <a:chExt cx="4949211" cy="2914999"/>
          </a:xfrm>
        </p:grpSpPr>
        <p:pic>
          <p:nvPicPr>
            <p:cNvPr id="5" name="Picture 4" descr="Double venn diagram with overlapping circles. In the Venn diagram, the 2 circles are labelled  and A and B. Circle A contains the numbers 2, 4, 8 and 10, circle B contains the numbers 3 and 9, and the overlapping area contains the number 6. The numbers 1, 5 and 7 sit outside the circles.">
              <a:extLst>
                <a:ext uri="{FF2B5EF4-FFF2-40B4-BE49-F238E27FC236}">
                  <a16:creationId xmlns:a16="http://schemas.microsoft.com/office/drawing/2014/main" id="{8F9AAB46-A2E2-6FB0-5EA9-C932B73840B5}"/>
                </a:ext>
              </a:extLst>
            </p:cNvPr>
            <p:cNvPicPr>
              <a:picLocks noChangeAspect="1"/>
            </p:cNvPicPr>
            <p:nvPr/>
          </p:nvPicPr>
          <p:blipFill>
            <a:blip r:embed="rId3"/>
            <a:stretch>
              <a:fillRect/>
            </a:stretch>
          </p:blipFill>
          <p:spPr>
            <a:xfrm>
              <a:off x="6728643" y="3228975"/>
              <a:ext cx="4405750" cy="2914999"/>
            </a:xfrm>
            <a:prstGeom prst="rect">
              <a:avLst/>
            </a:prstGeom>
          </p:spPr>
        </p:pic>
        <p:sp>
          <p:nvSpPr>
            <p:cNvPr id="6" name="Google Shape;83;p15">
              <a:extLst>
                <a:ext uri="{FF2B5EF4-FFF2-40B4-BE49-F238E27FC236}">
                  <a16:creationId xmlns:a16="http://schemas.microsoft.com/office/drawing/2014/main" id="{DA8FCB7A-0012-754B-3B4D-69D55E090C10}"/>
                </a:ext>
              </a:extLst>
            </p:cNvPr>
            <p:cNvSpPr txBox="1"/>
            <p:nvPr/>
          </p:nvSpPr>
          <p:spPr>
            <a:xfrm>
              <a:off x="7722736" y="3728321"/>
              <a:ext cx="856901" cy="1974962"/>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2</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4</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8</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10</a:t>
              </a:r>
            </a:p>
          </p:txBody>
        </p:sp>
        <p:sp>
          <p:nvSpPr>
            <p:cNvPr id="7" name="Google Shape;83;p15">
              <a:extLst>
                <a:ext uri="{FF2B5EF4-FFF2-40B4-BE49-F238E27FC236}">
                  <a16:creationId xmlns:a16="http://schemas.microsoft.com/office/drawing/2014/main" id="{9CA4A7EE-105D-E9EB-8052-308D95BA5271}"/>
                </a:ext>
              </a:extLst>
            </p:cNvPr>
            <p:cNvSpPr txBox="1"/>
            <p:nvPr/>
          </p:nvSpPr>
          <p:spPr>
            <a:xfrm>
              <a:off x="8674710" y="4518197"/>
              <a:ext cx="519461" cy="1498712"/>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6</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p:txBody>
        </p:sp>
        <p:sp>
          <p:nvSpPr>
            <p:cNvPr id="8" name="TextBox 7">
              <a:extLst>
                <a:ext uri="{FF2B5EF4-FFF2-40B4-BE49-F238E27FC236}">
                  <a16:creationId xmlns:a16="http://schemas.microsoft.com/office/drawing/2014/main" id="{641C995B-C131-80CA-4C83-C4E997250296}"/>
                </a:ext>
              </a:extLst>
            </p:cNvPr>
            <p:cNvSpPr txBox="1"/>
            <p:nvPr/>
          </p:nvSpPr>
          <p:spPr>
            <a:xfrm>
              <a:off x="10818011" y="4965126"/>
              <a:ext cx="859843" cy="1169551"/>
            </a:xfrm>
            <a:prstGeom prst="rect">
              <a:avLst/>
            </a:prstGeom>
            <a:noFill/>
          </p:spPr>
          <p:txBody>
            <a:bodyPr wrap="square">
              <a:spAutoFit/>
            </a:bodyPr>
            <a:lstStyle/>
            <a:p>
              <a:pPr defTabSz="1219170">
                <a:buClr>
                  <a:srgbClr val="000000"/>
                </a:buClr>
                <a:buSzPts val="1200"/>
              </a:pPr>
              <a:r>
                <a:rPr lang="en" sz="1400" kern="0">
                  <a:solidFill>
                    <a:srgbClr val="000000"/>
                  </a:solidFill>
                  <a:ea typeface="Montserrat"/>
                  <a:cs typeface="Arial" panose="020B0604020202020204" pitchFamily="34" charset="0"/>
                  <a:sym typeface="Montserrat"/>
                </a:rPr>
                <a:t>1</a:t>
              </a:r>
            </a:p>
            <a:p>
              <a:pPr defTabSz="1219170">
                <a:buClr>
                  <a:srgbClr val="000000"/>
                </a:buClr>
                <a:buSzPts val="1200"/>
              </a:pPr>
              <a:endParaRPr lang="en" sz="1400" kern="0">
                <a:solidFill>
                  <a:srgbClr val="000000"/>
                </a:solidFill>
                <a:ea typeface="Montserrat"/>
                <a:cs typeface="Arial" panose="020B0604020202020204" pitchFamily="34" charset="0"/>
                <a:sym typeface="Montserrat"/>
              </a:endParaRPr>
            </a:p>
            <a:p>
              <a:pPr defTabSz="1219170">
                <a:buClr>
                  <a:srgbClr val="000000"/>
                </a:buClr>
                <a:buSzPts val="1200"/>
              </a:pPr>
              <a:r>
                <a:rPr lang="en" sz="1400" kern="0">
                  <a:solidFill>
                    <a:srgbClr val="000000"/>
                  </a:solidFill>
                  <a:ea typeface="Montserrat"/>
                  <a:cs typeface="Arial" panose="020B0604020202020204" pitchFamily="34" charset="0"/>
                  <a:sym typeface="Montserrat"/>
                </a:rPr>
                <a:t>5</a:t>
              </a:r>
            </a:p>
            <a:p>
              <a:pPr defTabSz="1219170">
                <a:buClr>
                  <a:srgbClr val="000000"/>
                </a:buClr>
                <a:buSzPts val="1200"/>
              </a:pPr>
              <a:endParaRPr lang="en" sz="1400" kern="0">
                <a:solidFill>
                  <a:srgbClr val="000000"/>
                </a:solidFill>
                <a:ea typeface="Montserrat"/>
                <a:cs typeface="Arial" panose="020B0604020202020204" pitchFamily="34" charset="0"/>
                <a:sym typeface="Montserrat"/>
              </a:endParaRPr>
            </a:p>
            <a:p>
              <a:pPr defTabSz="1219170">
                <a:buClr>
                  <a:srgbClr val="000000"/>
                </a:buClr>
                <a:buSzPts val="1200"/>
              </a:pPr>
              <a:r>
                <a:rPr lang="en" sz="1400" kern="0">
                  <a:solidFill>
                    <a:srgbClr val="000000"/>
                  </a:solidFill>
                  <a:ea typeface="Montserrat"/>
                  <a:cs typeface="Arial" panose="020B0604020202020204" pitchFamily="34" charset="0"/>
                  <a:sym typeface="Montserrat"/>
                </a:rPr>
                <a:t>7</a:t>
              </a:r>
            </a:p>
          </p:txBody>
        </p:sp>
        <p:sp>
          <p:nvSpPr>
            <p:cNvPr id="9" name="Google Shape;83;p15">
              <a:extLst>
                <a:ext uri="{FF2B5EF4-FFF2-40B4-BE49-F238E27FC236}">
                  <a16:creationId xmlns:a16="http://schemas.microsoft.com/office/drawing/2014/main" id="{289529AE-FAAC-E42E-CBC3-FA467D4C3BFF}"/>
                </a:ext>
              </a:extLst>
            </p:cNvPr>
            <p:cNvSpPr txBox="1"/>
            <p:nvPr/>
          </p:nvSpPr>
          <p:spPr>
            <a:xfrm>
              <a:off x="9856617" y="4197363"/>
              <a:ext cx="519462" cy="1091329"/>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3</a:t>
              </a:r>
            </a:p>
            <a:p>
              <a:pPr defTabSz="1219170">
                <a:buClr>
                  <a:srgbClr val="000000"/>
                </a:buClr>
                <a:buSzPts val="1200"/>
              </a:pPr>
              <a:endParaRPr lang="en" sz="1600" kern="0">
                <a:solidFill>
                  <a:srgbClr val="000000"/>
                </a:solidFill>
                <a:ea typeface="Montserrat"/>
                <a:cs typeface="Arial" panose="020B0604020202020204" pitchFamily="34" charset="0"/>
                <a:sym typeface="Montserrat"/>
              </a:endParaRPr>
            </a:p>
            <a:p>
              <a:pPr defTabSz="1219170">
                <a:buClr>
                  <a:srgbClr val="000000"/>
                </a:buClr>
                <a:buSzPts val="1200"/>
              </a:pPr>
              <a:r>
                <a:rPr lang="en" sz="1600" kern="0">
                  <a:solidFill>
                    <a:srgbClr val="000000"/>
                  </a:solidFill>
                  <a:ea typeface="Montserrat"/>
                  <a:cs typeface="Arial" panose="020B0604020202020204" pitchFamily="34" charset="0"/>
                  <a:sym typeface="Montserrat"/>
                </a:rPr>
                <a:t>9</a:t>
              </a:r>
            </a:p>
          </p:txBody>
        </p:sp>
      </p:grpSp>
      <p:sp>
        <p:nvSpPr>
          <p:cNvPr id="2" name="Slide Number Placeholder 1">
            <a:extLst>
              <a:ext uri="{FF2B5EF4-FFF2-40B4-BE49-F238E27FC236}">
                <a16:creationId xmlns:a16="http://schemas.microsoft.com/office/drawing/2014/main" id="{DDB0B5BB-464A-37C7-CFD9-B68FCD8F6F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5770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78D74-8639-2E70-D32A-E75419A4307D}"/>
              </a:ext>
            </a:extLst>
          </p:cNvPr>
          <p:cNvSpPr>
            <a:spLocks noGrp="1"/>
          </p:cNvSpPr>
          <p:nvPr>
            <p:ph type="title"/>
          </p:nvPr>
        </p:nvSpPr>
        <p:spPr/>
        <p:txBody>
          <a:bodyPr/>
          <a:lstStyle/>
          <a:p>
            <a:r>
              <a:rPr lang="en-AU"/>
              <a:t>Definitions and notation (4)</a:t>
            </a:r>
          </a:p>
        </p:txBody>
      </p:sp>
      <p:sp>
        <p:nvSpPr>
          <p:cNvPr id="4" name="Text Placeholder 3">
            <a:extLst>
              <a:ext uri="{FF2B5EF4-FFF2-40B4-BE49-F238E27FC236}">
                <a16:creationId xmlns:a16="http://schemas.microsoft.com/office/drawing/2014/main" id="{017DE2B3-65C5-5460-1D3B-62E0F1D390F6}"/>
              </a:ext>
            </a:extLst>
          </p:cNvPr>
          <p:cNvSpPr>
            <a:spLocks noGrp="1"/>
          </p:cNvSpPr>
          <p:nvPr>
            <p:ph type="body" sz="quarter" idx="18"/>
          </p:nvPr>
        </p:nvSpPr>
        <p:spPr/>
        <p:txBody>
          <a:bodyPr/>
          <a:lstStyle/>
          <a:p>
            <a:r>
              <a:rPr lang="en-AU"/>
              <a:t>Rule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676CC08-1C95-9E5B-F418-7A3C0602CE52}"/>
                  </a:ext>
                </a:extLst>
              </p:cNvPr>
              <p:cNvSpPr>
                <a:spLocks noGrp="1"/>
              </p:cNvSpPr>
              <p:nvPr>
                <p:ph type="body" sz="quarter" idx="17"/>
              </p:nvPr>
            </p:nvSpPr>
            <p:spPr>
              <a:xfrm>
                <a:off x="438433" y="1892207"/>
                <a:ext cx="11484000" cy="830674"/>
              </a:xfrm>
            </p:spPr>
            <p:txBody>
              <a:bodyPr/>
              <a:lstStyle/>
              <a:p>
                <a:pPr/>
                <a14:m>
                  <m:oMathPara xmlns:m="http://schemas.openxmlformats.org/officeDocument/2006/math">
                    <m:oMathParaPr>
                      <m:jc m:val="centerGroup"/>
                    </m:oMathParaPr>
                    <m:oMath xmlns:m="http://schemas.openxmlformats.org/officeDocument/2006/math">
                      <m:d>
                        <m:dPr>
                          <m:begChr m:val="|"/>
                          <m:endChr m:val="|"/>
                          <m:ctrlPr>
                            <a:rPr lang="en-AU" sz="2800" i="1" smtClean="0">
                              <a:latin typeface="Cambria Math" panose="02040503050406030204" pitchFamily="18" charset="0"/>
                            </a:rPr>
                          </m:ctrlPr>
                        </m:dPr>
                        <m:e>
                          <m:r>
                            <a:rPr lang="en-AU" sz="2800" b="0" i="1" smtClean="0">
                              <a:latin typeface="Cambria Math" panose="02040503050406030204" pitchFamily="18" charset="0"/>
                            </a:rPr>
                            <m:t>𝐴</m:t>
                          </m:r>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𝐵</m:t>
                          </m:r>
                        </m:e>
                      </m:d>
                      <m:r>
                        <a:rPr lang="en-AU" sz="2800" b="0" i="1" smtClean="0">
                          <a:latin typeface="Cambria Math" panose="02040503050406030204" pitchFamily="18" charset="0"/>
                        </a:rPr>
                        <m:t>=</m:t>
                      </m:r>
                      <m:d>
                        <m:dPr>
                          <m:begChr m:val="|"/>
                          <m:endChr m:val="|"/>
                          <m:ctrlPr>
                            <a:rPr lang="en-AU" sz="2800" b="0" i="1" smtClean="0">
                              <a:latin typeface="Cambria Math" panose="02040503050406030204" pitchFamily="18" charset="0"/>
                            </a:rPr>
                          </m:ctrlPr>
                        </m:dPr>
                        <m:e>
                          <m:r>
                            <a:rPr lang="en-AU" sz="2800" b="0" i="1" smtClean="0">
                              <a:latin typeface="Cambria Math" panose="02040503050406030204" pitchFamily="18" charset="0"/>
                            </a:rPr>
                            <m:t>𝐴</m:t>
                          </m:r>
                        </m:e>
                      </m:d>
                      <m:r>
                        <a:rPr lang="en-AU" sz="2800" b="0" i="1" smtClean="0">
                          <a:latin typeface="Cambria Math" panose="02040503050406030204" pitchFamily="18" charset="0"/>
                        </a:rPr>
                        <m:t>+</m:t>
                      </m:r>
                      <m:d>
                        <m:dPr>
                          <m:begChr m:val="|"/>
                          <m:endChr m:val="|"/>
                          <m:ctrlPr>
                            <a:rPr lang="en-AU" sz="2800" b="0" i="1" smtClean="0">
                              <a:latin typeface="Cambria Math" panose="02040503050406030204" pitchFamily="18" charset="0"/>
                            </a:rPr>
                          </m:ctrlPr>
                        </m:dPr>
                        <m:e>
                          <m:r>
                            <a:rPr lang="en-AU" sz="2800" b="0" i="1" smtClean="0">
                              <a:latin typeface="Cambria Math" panose="02040503050406030204" pitchFamily="18" charset="0"/>
                            </a:rPr>
                            <m:t>𝐵</m:t>
                          </m:r>
                        </m:e>
                      </m:d>
                      <m:r>
                        <a:rPr lang="en-AU" sz="2800" b="0" i="1" smtClean="0">
                          <a:latin typeface="Cambria Math" panose="02040503050406030204" pitchFamily="18" charset="0"/>
                        </a:rPr>
                        <m:t>−</m:t>
                      </m:r>
                      <m:d>
                        <m:dPr>
                          <m:begChr m:val="|"/>
                          <m:endChr m:val="|"/>
                          <m:ctrlPr>
                            <a:rPr lang="en-AU" sz="2800" b="0" i="1" smtClean="0">
                              <a:latin typeface="Cambria Math" panose="02040503050406030204" pitchFamily="18" charset="0"/>
                            </a:rPr>
                          </m:ctrlPr>
                        </m:dPr>
                        <m:e>
                          <m:r>
                            <a:rPr lang="en-AU" sz="2800" b="0" i="1" smtClean="0">
                              <a:latin typeface="Cambria Math" panose="02040503050406030204" pitchFamily="18" charset="0"/>
                            </a:rPr>
                            <m:t>𝐴</m:t>
                          </m:r>
                          <m:r>
                            <a:rPr lang="en-AU" sz="2800" i="1">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𝐵</m:t>
                          </m:r>
                        </m:e>
                      </m:d>
                    </m:oMath>
                  </m:oMathPara>
                </a14:m>
                <a:endParaRPr lang="en-AU" sz="2800"/>
              </a:p>
            </p:txBody>
          </p:sp>
        </mc:Choice>
        <mc:Fallback xmlns="">
          <p:sp>
            <p:nvSpPr>
              <p:cNvPr id="5" name="Text Placeholder 4">
                <a:extLst>
                  <a:ext uri="{FF2B5EF4-FFF2-40B4-BE49-F238E27FC236}">
                    <a16:creationId xmlns:a16="http://schemas.microsoft.com/office/drawing/2014/main" id="{8676CC08-1C95-9E5B-F418-7A3C0602CE52}"/>
                  </a:ext>
                </a:extLst>
              </p:cNvPr>
              <p:cNvSpPr>
                <a:spLocks noGrp="1" noRot="1" noChangeAspect="1" noMove="1" noResize="1" noEditPoints="1" noAdjustHandles="1" noChangeArrowheads="1" noChangeShapeType="1" noTextEdit="1"/>
              </p:cNvSpPr>
              <p:nvPr>
                <p:ph type="body" sz="quarter" idx="17"/>
              </p:nvPr>
            </p:nvSpPr>
            <p:spPr>
              <a:xfrm>
                <a:off x="438433" y="1892207"/>
                <a:ext cx="11484000" cy="830674"/>
              </a:xfrm>
              <a:blipFill>
                <a:blip r:embed="rId2"/>
                <a:stretch>
                  <a:fillRect/>
                </a:stretch>
              </a:blipFill>
            </p:spPr>
            <p:txBody>
              <a:bodyPr/>
              <a:lstStyle/>
              <a:p>
                <a:r>
                  <a:rPr lang="en-US">
                    <a:noFill/>
                  </a:rPr>
                  <a:t> </a:t>
                </a:r>
              </a:p>
            </p:txBody>
          </p:sp>
        </mc:Fallback>
      </mc:AlternateContent>
      <p:pic>
        <p:nvPicPr>
          <p:cNvPr id="7" name="Picture 6" descr="Double venn diagram with overlapping circles. In the Venn diagram, the 2 circles are labelled A and B. Both circles are shaded grey.">
            <a:extLst>
              <a:ext uri="{FF2B5EF4-FFF2-40B4-BE49-F238E27FC236}">
                <a16:creationId xmlns:a16="http://schemas.microsoft.com/office/drawing/2014/main" id="{DB74C867-6571-C495-D728-10FDCDDA189A}"/>
              </a:ext>
            </a:extLst>
          </p:cNvPr>
          <p:cNvPicPr>
            <a:picLocks noChangeAspect="1"/>
          </p:cNvPicPr>
          <p:nvPr/>
        </p:nvPicPr>
        <p:blipFill>
          <a:blip r:embed="rId3"/>
          <a:stretch>
            <a:fillRect/>
          </a:stretch>
        </p:blipFill>
        <p:spPr>
          <a:xfrm>
            <a:off x="121874" y="3027276"/>
            <a:ext cx="2801687" cy="1801899"/>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D6D438F-BC19-0BE8-58B5-B1D9849D100C}"/>
                  </a:ext>
                </a:extLst>
              </p:cNvPr>
              <p:cNvSpPr txBox="1"/>
              <p:nvPr/>
            </p:nvSpPr>
            <p:spPr>
              <a:xfrm>
                <a:off x="2768141" y="3781426"/>
                <a:ext cx="533400" cy="53340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m:t>
                      </m:r>
                    </m:oMath>
                  </m:oMathPara>
                </a14:m>
                <a:endParaRPr lang="en-AU" b="1"/>
              </a:p>
            </p:txBody>
          </p:sp>
        </mc:Choice>
        <mc:Fallback xmlns="">
          <p:sp>
            <p:nvSpPr>
              <p:cNvPr id="17" name="TextBox 16">
                <a:extLst>
                  <a:ext uri="{FF2B5EF4-FFF2-40B4-BE49-F238E27FC236}">
                    <a16:creationId xmlns:a16="http://schemas.microsoft.com/office/drawing/2014/main" id="{4D6D438F-BC19-0BE8-58B5-B1D9849D100C}"/>
                  </a:ext>
                </a:extLst>
              </p:cNvPr>
              <p:cNvSpPr txBox="1">
                <a:spLocks noRot="1" noChangeAspect="1" noMove="1" noResize="1" noEditPoints="1" noAdjustHandles="1" noChangeArrowheads="1" noChangeShapeType="1" noTextEdit="1"/>
              </p:cNvSpPr>
              <p:nvPr/>
            </p:nvSpPr>
            <p:spPr>
              <a:xfrm>
                <a:off x="2768141" y="3781426"/>
                <a:ext cx="533400" cy="533400"/>
              </a:xfrm>
              <a:prstGeom prst="rect">
                <a:avLst/>
              </a:prstGeom>
              <a:blipFill>
                <a:blip r:embed="rId4"/>
                <a:stretch>
                  <a:fillRect/>
                </a:stretch>
              </a:blipFill>
              <a:ln>
                <a:noFill/>
              </a:ln>
            </p:spPr>
            <p:txBody>
              <a:bodyPr/>
              <a:lstStyle/>
              <a:p>
                <a:r>
                  <a:rPr lang="en-US">
                    <a:noFill/>
                  </a:rPr>
                  <a:t> </a:t>
                </a:r>
              </a:p>
            </p:txBody>
          </p:sp>
        </mc:Fallback>
      </mc:AlternateContent>
      <p:pic>
        <p:nvPicPr>
          <p:cNvPr id="9" name="Picture 8" descr="Double venn diagram with overlapping circles. In the Venn diagram, the 2 circles are labelled A and B. Circle A is shaded grey.">
            <a:extLst>
              <a:ext uri="{FF2B5EF4-FFF2-40B4-BE49-F238E27FC236}">
                <a16:creationId xmlns:a16="http://schemas.microsoft.com/office/drawing/2014/main" id="{5EFB6B5F-4B81-8AF5-A7F6-AF411D1C0788}"/>
              </a:ext>
            </a:extLst>
          </p:cNvPr>
          <p:cNvPicPr>
            <a:picLocks noChangeAspect="1"/>
          </p:cNvPicPr>
          <p:nvPr/>
        </p:nvPicPr>
        <p:blipFill>
          <a:blip r:embed="rId5"/>
          <a:stretch>
            <a:fillRect/>
          </a:stretch>
        </p:blipFill>
        <p:spPr>
          <a:xfrm>
            <a:off x="3160962" y="3041431"/>
            <a:ext cx="2801688" cy="178774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E8429CC-E476-BA13-8054-97806A404129}"/>
                  </a:ext>
                </a:extLst>
              </p:cNvPr>
              <p:cNvSpPr txBox="1"/>
              <p:nvPr/>
            </p:nvSpPr>
            <p:spPr>
              <a:xfrm>
                <a:off x="5777337" y="3781428"/>
                <a:ext cx="533400" cy="53340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m:t>
                      </m:r>
                    </m:oMath>
                  </m:oMathPara>
                </a14:m>
                <a:endParaRPr lang="en-AU" b="1"/>
              </a:p>
            </p:txBody>
          </p:sp>
        </mc:Choice>
        <mc:Fallback xmlns="">
          <p:sp>
            <p:nvSpPr>
              <p:cNvPr id="18" name="TextBox 17">
                <a:extLst>
                  <a:ext uri="{FF2B5EF4-FFF2-40B4-BE49-F238E27FC236}">
                    <a16:creationId xmlns:a16="http://schemas.microsoft.com/office/drawing/2014/main" id="{FE8429CC-E476-BA13-8054-97806A404129}"/>
                  </a:ext>
                </a:extLst>
              </p:cNvPr>
              <p:cNvSpPr txBox="1">
                <a:spLocks noRot="1" noChangeAspect="1" noMove="1" noResize="1" noEditPoints="1" noAdjustHandles="1" noChangeArrowheads="1" noChangeShapeType="1" noTextEdit="1"/>
              </p:cNvSpPr>
              <p:nvPr/>
            </p:nvSpPr>
            <p:spPr>
              <a:xfrm>
                <a:off x="5777337" y="3781428"/>
                <a:ext cx="533400" cy="533400"/>
              </a:xfrm>
              <a:prstGeom prst="rect">
                <a:avLst/>
              </a:prstGeom>
              <a:blipFill>
                <a:blip r:embed="rId6"/>
                <a:stretch>
                  <a:fillRect/>
                </a:stretch>
              </a:blipFill>
              <a:ln>
                <a:noFill/>
              </a:ln>
            </p:spPr>
            <p:txBody>
              <a:bodyPr/>
              <a:lstStyle/>
              <a:p>
                <a:r>
                  <a:rPr lang="en-US">
                    <a:noFill/>
                  </a:rPr>
                  <a:t> </a:t>
                </a:r>
              </a:p>
            </p:txBody>
          </p:sp>
        </mc:Fallback>
      </mc:AlternateContent>
      <p:pic>
        <p:nvPicPr>
          <p:cNvPr id="11" name="Picture 10" descr="Double venn diagram with overlapping circles. In the Venn diagram, the 2 circles are labelled A and B. Circle B is shaded grey.">
            <a:extLst>
              <a:ext uri="{FF2B5EF4-FFF2-40B4-BE49-F238E27FC236}">
                <a16:creationId xmlns:a16="http://schemas.microsoft.com/office/drawing/2014/main" id="{8307216B-8495-6B11-70EF-A559B151AF93}"/>
              </a:ext>
            </a:extLst>
          </p:cNvPr>
          <p:cNvPicPr>
            <a:picLocks noChangeAspect="1"/>
          </p:cNvPicPr>
          <p:nvPr/>
        </p:nvPicPr>
        <p:blipFill>
          <a:blip r:embed="rId7"/>
          <a:stretch>
            <a:fillRect/>
          </a:stretch>
        </p:blipFill>
        <p:spPr>
          <a:xfrm>
            <a:off x="6164971" y="3043878"/>
            <a:ext cx="2801689" cy="176868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08F069-412E-EBEB-237A-5F4CCF5E5229}"/>
                  </a:ext>
                </a:extLst>
              </p:cNvPr>
              <p:cNvSpPr txBox="1"/>
              <p:nvPr/>
            </p:nvSpPr>
            <p:spPr>
              <a:xfrm>
                <a:off x="8840049" y="3781426"/>
                <a:ext cx="533400" cy="53340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1" i="1" smtClean="0">
                          <a:latin typeface="Cambria Math" panose="02040503050406030204" pitchFamily="18" charset="0"/>
                        </a:rPr>
                        <m:t>−</m:t>
                      </m:r>
                    </m:oMath>
                  </m:oMathPara>
                </a14:m>
                <a:endParaRPr lang="en-AU" sz="2800" b="1"/>
              </a:p>
            </p:txBody>
          </p:sp>
        </mc:Choice>
        <mc:Fallback xmlns="">
          <p:sp>
            <p:nvSpPr>
              <p:cNvPr id="19" name="TextBox 18">
                <a:extLst>
                  <a:ext uri="{FF2B5EF4-FFF2-40B4-BE49-F238E27FC236}">
                    <a16:creationId xmlns:a16="http://schemas.microsoft.com/office/drawing/2014/main" id="{2808F069-412E-EBEB-237A-5F4CCF5E5229}"/>
                  </a:ext>
                </a:extLst>
              </p:cNvPr>
              <p:cNvSpPr txBox="1">
                <a:spLocks noRot="1" noChangeAspect="1" noMove="1" noResize="1" noEditPoints="1" noAdjustHandles="1" noChangeArrowheads="1" noChangeShapeType="1" noTextEdit="1"/>
              </p:cNvSpPr>
              <p:nvPr/>
            </p:nvSpPr>
            <p:spPr>
              <a:xfrm>
                <a:off x="8840049" y="3781426"/>
                <a:ext cx="533400" cy="533400"/>
              </a:xfrm>
              <a:prstGeom prst="rect">
                <a:avLst/>
              </a:prstGeom>
              <a:blipFill>
                <a:blip r:embed="rId8"/>
                <a:stretch>
                  <a:fillRect/>
                </a:stretch>
              </a:blipFill>
              <a:ln>
                <a:noFill/>
              </a:ln>
            </p:spPr>
            <p:txBody>
              <a:bodyPr/>
              <a:lstStyle/>
              <a:p>
                <a:r>
                  <a:rPr lang="en-US">
                    <a:noFill/>
                  </a:rPr>
                  <a:t> </a:t>
                </a:r>
              </a:p>
            </p:txBody>
          </p:sp>
        </mc:Fallback>
      </mc:AlternateContent>
      <p:pic>
        <p:nvPicPr>
          <p:cNvPr id="13" name="Picture 12" descr="Double venn diagram with overlapping circles. In the Venn diagram, the 2 circles are labelled A and B. The overlapping area is shaded grey.">
            <a:extLst>
              <a:ext uri="{FF2B5EF4-FFF2-40B4-BE49-F238E27FC236}">
                <a16:creationId xmlns:a16="http://schemas.microsoft.com/office/drawing/2014/main" id="{6711EA1A-D8DA-A3A2-6A36-3DDF0EF997E9}"/>
              </a:ext>
            </a:extLst>
          </p:cNvPr>
          <p:cNvPicPr>
            <a:picLocks noChangeAspect="1"/>
          </p:cNvPicPr>
          <p:nvPr/>
        </p:nvPicPr>
        <p:blipFill>
          <a:blip r:embed="rId9"/>
          <a:stretch>
            <a:fillRect/>
          </a:stretch>
        </p:blipFill>
        <p:spPr>
          <a:xfrm>
            <a:off x="9215926" y="3050736"/>
            <a:ext cx="2795100" cy="1782492"/>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52AE63D-7A1F-04BA-F566-CB9EFC84CC33}"/>
                  </a:ext>
                </a:extLst>
              </p:cNvPr>
              <p:cNvSpPr txBox="1">
                <a:spLocks/>
              </p:cNvSpPr>
              <p:nvPr/>
            </p:nvSpPr>
            <p:spPr>
              <a:xfrm>
                <a:off x="438433" y="5127186"/>
                <a:ext cx="11484000" cy="118563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𝑃</m:t>
                      </m:r>
                      <m:d>
                        <m:dPr>
                          <m:ctrlPr>
                            <a:rPr lang="en-AU" sz="2800" i="1">
                              <a:latin typeface="Cambria Math" panose="02040503050406030204" pitchFamily="18" charset="0"/>
                            </a:rPr>
                          </m:ctrlPr>
                        </m:dPr>
                        <m:e>
                          <m:r>
                            <a:rPr lang="en-AU" sz="2800" i="1">
                              <a:latin typeface="Cambria Math" panose="02040503050406030204" pitchFamily="18" charset="0"/>
                            </a:rPr>
                            <m:t>𝐴</m:t>
                          </m:r>
                          <m:r>
                            <a:rPr lang="en-AU" sz="2800" i="1">
                              <a:latin typeface="Cambria Math" panose="02040503050406030204" pitchFamily="18" charset="0"/>
                            </a:rPr>
                            <m:t>∪</m:t>
                          </m:r>
                          <m:r>
                            <a:rPr lang="en-AU" sz="2800" i="1">
                              <a:latin typeface="Cambria Math" panose="02040503050406030204" pitchFamily="18" charset="0"/>
                            </a:rPr>
                            <m:t>𝐵</m:t>
                          </m:r>
                        </m:e>
                      </m:d>
                      <m:r>
                        <a:rPr lang="en-AU" sz="2800" i="1">
                          <a:latin typeface="Cambria Math" panose="02040503050406030204" pitchFamily="18" charset="0"/>
                        </a:rPr>
                        <m:t>=</m:t>
                      </m:r>
                      <m:r>
                        <a:rPr lang="en-AU" sz="2800" i="1">
                          <a:latin typeface="Cambria Math" panose="02040503050406030204" pitchFamily="18" charset="0"/>
                        </a:rPr>
                        <m:t>𝑃</m:t>
                      </m:r>
                      <m:d>
                        <m:dPr>
                          <m:ctrlPr>
                            <a:rPr lang="en-AU" sz="2800" i="1">
                              <a:latin typeface="Cambria Math" panose="02040503050406030204" pitchFamily="18" charset="0"/>
                            </a:rPr>
                          </m:ctrlPr>
                        </m:dPr>
                        <m:e>
                          <m:r>
                            <a:rPr lang="en-AU" sz="2800" i="1">
                              <a:latin typeface="Cambria Math" panose="02040503050406030204" pitchFamily="18" charset="0"/>
                            </a:rPr>
                            <m:t>𝐴</m:t>
                          </m:r>
                        </m:e>
                      </m:d>
                      <m:r>
                        <a:rPr lang="en-AU" sz="2800" i="1">
                          <a:latin typeface="Cambria Math" panose="02040503050406030204" pitchFamily="18" charset="0"/>
                        </a:rPr>
                        <m:t>+</m:t>
                      </m:r>
                      <m:r>
                        <a:rPr lang="en-AU" sz="2800" i="1">
                          <a:latin typeface="Cambria Math" panose="02040503050406030204" pitchFamily="18" charset="0"/>
                        </a:rPr>
                        <m:t>𝑃</m:t>
                      </m:r>
                      <m:d>
                        <m:dPr>
                          <m:ctrlPr>
                            <a:rPr lang="en-AU" sz="2800" i="1">
                              <a:latin typeface="Cambria Math" panose="02040503050406030204" pitchFamily="18" charset="0"/>
                            </a:rPr>
                          </m:ctrlPr>
                        </m:dPr>
                        <m:e>
                          <m:r>
                            <a:rPr lang="en-AU" sz="2800" i="1">
                              <a:latin typeface="Cambria Math" panose="02040503050406030204" pitchFamily="18" charset="0"/>
                            </a:rPr>
                            <m:t>𝐵</m:t>
                          </m:r>
                        </m:e>
                      </m:d>
                      <m:r>
                        <a:rPr lang="en-AU" sz="2800" i="1">
                          <a:latin typeface="Cambria Math" panose="02040503050406030204" pitchFamily="18" charset="0"/>
                        </a:rPr>
                        <m:t>−</m:t>
                      </m:r>
                      <m:r>
                        <a:rPr lang="en-AU" sz="2800" i="1">
                          <a:latin typeface="Cambria Math" panose="02040503050406030204" pitchFamily="18" charset="0"/>
                        </a:rPr>
                        <m:t>𝑃</m:t>
                      </m:r>
                      <m:r>
                        <a:rPr lang="en-AU" sz="2800" i="1">
                          <a:latin typeface="Cambria Math" panose="02040503050406030204" pitchFamily="18" charset="0"/>
                        </a:rPr>
                        <m:t>(</m:t>
                      </m:r>
                      <m:r>
                        <a:rPr lang="en-AU" sz="2800" i="1">
                          <a:latin typeface="Cambria Math" panose="02040503050406030204" pitchFamily="18" charset="0"/>
                        </a:rPr>
                        <m:t>𝐴</m:t>
                      </m:r>
                      <m:r>
                        <a:rPr lang="en-AU" sz="2800" i="1">
                          <a:latin typeface="Cambria Math" panose="02040503050406030204" pitchFamily="18" charset="0"/>
                        </a:rPr>
                        <m:t>∩</m:t>
                      </m:r>
                      <m:r>
                        <a:rPr lang="en-AU" sz="2800" i="1">
                          <a:latin typeface="Cambria Math" panose="02040503050406030204" pitchFamily="18" charset="0"/>
                        </a:rPr>
                        <m:t>𝐵</m:t>
                      </m:r>
                      <m:r>
                        <a:rPr lang="en-AU" sz="2800" i="1">
                          <a:latin typeface="Cambria Math" panose="02040503050406030204" pitchFamily="18" charset="0"/>
                        </a:rPr>
                        <m:t>)</m:t>
                      </m:r>
                    </m:oMath>
                  </m:oMathPara>
                </a14:m>
                <a:endParaRPr lang="en-AU" sz="2800"/>
              </a:p>
            </p:txBody>
          </p:sp>
        </mc:Choice>
        <mc:Fallback xmlns="">
          <p:sp>
            <p:nvSpPr>
              <p:cNvPr id="6" name="Text Placeholder 4">
                <a:extLst>
                  <a:ext uri="{FF2B5EF4-FFF2-40B4-BE49-F238E27FC236}">
                    <a16:creationId xmlns:a16="http://schemas.microsoft.com/office/drawing/2014/main" id="{C52AE63D-7A1F-04BA-F566-CB9EFC84CC33}"/>
                  </a:ext>
                </a:extLst>
              </p:cNvPr>
              <p:cNvSpPr txBox="1">
                <a:spLocks noRot="1" noChangeAspect="1" noMove="1" noResize="1" noEditPoints="1" noAdjustHandles="1" noChangeArrowheads="1" noChangeShapeType="1" noTextEdit="1"/>
              </p:cNvSpPr>
              <p:nvPr/>
            </p:nvSpPr>
            <p:spPr>
              <a:xfrm>
                <a:off x="438433" y="5127186"/>
                <a:ext cx="11484000" cy="1185639"/>
              </a:xfrm>
              <a:prstGeom prst="rect">
                <a:avLst/>
              </a:prstGeom>
              <a:blipFill>
                <a:blip r:embed="rId10"/>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288DC40-1AB1-D5C2-D7E1-95BBA418CA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68243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777-AAD4-20AB-0BCA-EE2D170FF3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AD8339-E563-B0DB-9C53-3796C6F30CC1}"/>
              </a:ext>
            </a:extLst>
          </p:cNvPr>
          <p:cNvSpPr>
            <a:spLocks noGrp="1"/>
          </p:cNvSpPr>
          <p:nvPr>
            <p:ph type="title"/>
          </p:nvPr>
        </p:nvSpPr>
        <p:spPr/>
        <p:txBody>
          <a:bodyPr/>
          <a:lstStyle/>
          <a:p>
            <a:r>
              <a:rPr lang="en-AU"/>
              <a:t>Intersection and unions (3)</a:t>
            </a:r>
          </a:p>
        </p:txBody>
      </p:sp>
      <p:sp>
        <p:nvSpPr>
          <p:cNvPr id="4" name="Text Placeholder 3">
            <a:extLst>
              <a:ext uri="{FF2B5EF4-FFF2-40B4-BE49-F238E27FC236}">
                <a16:creationId xmlns:a16="http://schemas.microsoft.com/office/drawing/2014/main" id="{7895D6A7-457A-840E-B5AD-C192F8E12C6C}"/>
              </a:ext>
            </a:extLst>
          </p:cNvPr>
          <p:cNvSpPr>
            <a:spLocks noGrp="1"/>
          </p:cNvSpPr>
          <p:nvPr>
            <p:ph type="body" sz="quarter" idx="18"/>
          </p:nvPr>
        </p:nvSpPr>
        <p:spPr/>
        <p:txBody>
          <a:bodyPr/>
          <a:lstStyle/>
          <a:p>
            <a:r>
              <a:rPr lang="en-AU"/>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8F7C770-20E7-A2A0-94FD-B950300108B1}"/>
                  </a:ext>
                </a:extLst>
              </p:cNvPr>
              <p:cNvSpPr>
                <a:spLocks noGrp="1"/>
              </p:cNvSpPr>
              <p:nvPr>
                <p:ph type="body" sz="quarter" idx="17"/>
              </p:nvPr>
            </p:nvSpPr>
            <p:spPr>
              <a:xfrm>
                <a:off x="370160" y="1424846"/>
                <a:ext cx="11484000" cy="4807835"/>
              </a:xfrm>
            </p:spPr>
            <p:txBody>
              <a:bodyPr/>
              <a:lstStyle/>
              <a:p>
                <a:r>
                  <a:rPr lang="en-AU" sz="1800" dirty="0"/>
                  <a:t>In a year group, 36 students watch movies in their free time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𝑀</m:t>
                    </m:r>
                    <m:r>
                      <a:rPr lang="en-AU" sz="1800" b="0" i="1" smtClean="0">
                        <a:latin typeface="Cambria Math" panose="02040503050406030204" pitchFamily="18" charset="0"/>
                      </a:rPr>
                      <m:t>)</m:t>
                    </m:r>
                  </m:oMath>
                </a14:m>
                <a:r>
                  <a:rPr lang="en-AU" sz="1800" dirty="0"/>
                  <a:t>, 29 students enjoy listening to music in their free time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𝐿</m:t>
                    </m:r>
                    <m:r>
                      <a:rPr lang="en-AU" sz="1800" b="0" i="1" smtClean="0">
                        <a:latin typeface="Cambria Math" panose="02040503050406030204" pitchFamily="18" charset="0"/>
                      </a:rPr>
                      <m:t>)</m:t>
                    </m:r>
                  </m:oMath>
                </a14:m>
                <a:r>
                  <a:rPr lang="en-AU" sz="1800" dirty="0"/>
                  <a:t> and 14 do both. Find </a:t>
                </a:r>
                <a14:m>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𝑀</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m:t>
                        </m:r>
                      </m:e>
                    </m:d>
                  </m:oMath>
                </a14:m>
                <a:r>
                  <a:rPr lang="en-AU" sz="1800" dirty="0"/>
                  <a:t>.</a:t>
                </a:r>
              </a:p>
              <a:p>
                <a:endParaRPr lang="en-AU" sz="800" dirty="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𝑀</m:t>
                          </m:r>
                        </m:e>
                      </m:d>
                      <m:r>
                        <a:rPr lang="en-AU" sz="1800" b="0" i="1" smtClean="0">
                          <a:latin typeface="Cambria Math" panose="02040503050406030204" pitchFamily="18" charset="0"/>
                        </a:rPr>
                        <m:t>=36</m:t>
                      </m:r>
                    </m:oMath>
                  </m:oMathPara>
                </a14:m>
                <a:endParaRPr lang="en-AU" sz="1800" dirty="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𝐿</m:t>
                          </m:r>
                        </m:e>
                      </m:d>
                      <m:r>
                        <a:rPr lang="en-AU" sz="1800" b="0" i="1" smtClean="0">
                          <a:latin typeface="Cambria Math" panose="02040503050406030204" pitchFamily="18" charset="0"/>
                        </a:rPr>
                        <m:t>=29</m:t>
                      </m:r>
                    </m:oMath>
                  </m:oMathPara>
                </a14:m>
                <a:endParaRPr lang="en-AU" sz="1800" dirty="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𝑀</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m:t>
                          </m:r>
                        </m:e>
                      </m:d>
                      <m:r>
                        <a:rPr lang="en-AU" sz="1800" b="0" i="1" smtClean="0">
                          <a:latin typeface="Cambria Math" panose="02040503050406030204" pitchFamily="18" charset="0"/>
                        </a:rPr>
                        <m:t>=14</m:t>
                      </m:r>
                    </m:oMath>
                  </m:oMathPara>
                </a14:m>
                <a:endParaRPr lang="en-AU" sz="1800" dirty="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𝑀</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𝑀</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𝐿</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𝑀</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m:t>
                          </m:r>
                        </m:e>
                      </m:d>
                    </m:oMath>
                  </m:oMathPara>
                </a14:m>
                <a:endParaRPr lang="en-AU" sz="1800" b="0" dirty="0"/>
              </a:p>
              <a:p>
                <a:pPr marL="806450" indent="-8064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=36+29−14</m:t>
                      </m:r>
                    </m:oMath>
                  </m:oMathPara>
                </a14:m>
                <a:endParaRPr lang="en-AU" sz="1800" dirty="0"/>
              </a:p>
              <a:p>
                <a:pPr marL="806450" indent="-8064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=51</m:t>
                      </m:r>
                    </m:oMath>
                  </m:oMathPara>
                </a14:m>
                <a:endParaRPr lang="en-AU" sz="1800" dirty="0"/>
              </a:p>
            </p:txBody>
          </p:sp>
        </mc:Choice>
        <mc:Fallback xmlns="">
          <p:sp>
            <p:nvSpPr>
              <p:cNvPr id="5" name="Text Placeholder 4">
                <a:extLst>
                  <a:ext uri="{FF2B5EF4-FFF2-40B4-BE49-F238E27FC236}">
                    <a16:creationId xmlns:a16="http://schemas.microsoft.com/office/drawing/2014/main" id="{48F7C770-20E7-A2A0-94FD-B950300108B1}"/>
                  </a:ext>
                </a:extLst>
              </p:cNvPr>
              <p:cNvSpPr>
                <a:spLocks noGrp="1" noRot="1" noChangeAspect="1" noMove="1" noResize="1" noEditPoints="1" noAdjustHandles="1" noChangeArrowheads="1" noChangeShapeType="1" noTextEdit="1"/>
              </p:cNvSpPr>
              <p:nvPr>
                <p:ph type="body" sz="quarter" idx="17"/>
              </p:nvPr>
            </p:nvSpPr>
            <p:spPr>
              <a:xfrm>
                <a:off x="370160" y="1424846"/>
                <a:ext cx="11484000" cy="4807835"/>
              </a:xfrm>
              <a:blipFill>
                <a:blip r:embed="rId2"/>
                <a:stretch>
                  <a:fillRect l="-1274" r="-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a:extLst>
                  <a:ext uri="{FF2B5EF4-FFF2-40B4-BE49-F238E27FC236}">
                    <a16:creationId xmlns:a16="http://schemas.microsoft.com/office/drawing/2014/main" id="{B74AD503-B7D5-AB55-9C89-5095E35A642A}"/>
                  </a:ext>
                </a:extLst>
              </p:cNvPr>
              <p:cNvSpPr/>
              <p:nvPr/>
            </p:nvSpPr>
            <p:spPr>
              <a:xfrm>
                <a:off x="3118339" y="2758349"/>
                <a:ext cx="1927274" cy="1044256"/>
              </a:xfrm>
              <a:prstGeom prst="wedgeRoundRectCallout">
                <a:avLst>
                  <a:gd name="adj1" fmla="val -53680"/>
                  <a:gd name="adj2" fmla="val 11324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Why does</a:t>
                </a:r>
                <a14:m>
                  <m:oMath xmlns:m="http://schemas.openxmlformats.org/officeDocument/2006/math">
                    <m:d>
                      <m:dPr>
                        <m:begChr m:val="|"/>
                        <m:endChr m:val="|"/>
                        <m:ctrlPr>
                          <a:rPr lang="en-AU" sz="1600" i="1">
                            <a:latin typeface="Cambria Math" panose="02040503050406030204" pitchFamily="18" charset="0"/>
                          </a:rPr>
                        </m:ctrlPr>
                      </m:dPr>
                      <m:e>
                        <m:r>
                          <a:rPr lang="en-AU" sz="1600" i="1">
                            <a:latin typeface="Cambria Math" panose="02040503050406030204" pitchFamily="18" charset="0"/>
                          </a:rPr>
                          <m:t>𝑀</m:t>
                        </m:r>
                        <m:r>
                          <a:rPr lang="en-AU" sz="1600" i="1">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𝐿</m:t>
                        </m:r>
                      </m:e>
                    </m:d>
                  </m:oMath>
                </a14:m>
                <a:r>
                  <a:rPr lang="en-AU" sz="1600" dirty="0"/>
                  <a:t> need to be subtracted?</a:t>
                </a:r>
              </a:p>
            </p:txBody>
          </p:sp>
        </mc:Choice>
        <mc:Fallback xmlns="">
          <p:sp>
            <p:nvSpPr>
              <p:cNvPr id="9" name="Rounded Rectangular Callout 8">
                <a:extLst>
                  <a:ext uri="{FF2B5EF4-FFF2-40B4-BE49-F238E27FC236}">
                    <a16:creationId xmlns:a16="http://schemas.microsoft.com/office/drawing/2014/main" id="{B74AD503-B7D5-AB55-9C89-5095E35A642A}"/>
                  </a:ext>
                </a:extLst>
              </p:cNvPr>
              <p:cNvSpPr>
                <a:spLocks noRot="1" noChangeAspect="1" noMove="1" noResize="1" noEditPoints="1" noAdjustHandles="1" noChangeArrowheads="1" noChangeShapeType="1" noTextEdit="1"/>
              </p:cNvSpPr>
              <p:nvPr/>
            </p:nvSpPr>
            <p:spPr>
              <a:xfrm>
                <a:off x="3118339" y="2758349"/>
                <a:ext cx="1927274" cy="1044256"/>
              </a:xfrm>
              <a:prstGeom prst="wedgeRoundRectCallout">
                <a:avLst>
                  <a:gd name="adj1" fmla="val -53680"/>
                  <a:gd name="adj2" fmla="val 113243"/>
                  <a:gd name="adj3" fmla="val 16667"/>
                </a:avLst>
              </a:prstGeom>
              <a:blipFill>
                <a:blip r:embed="rId3"/>
                <a:stretch>
                  <a:fillRect/>
                </a:stretch>
              </a:blipFill>
              <a:ln>
                <a:noFill/>
              </a:ln>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E68B5EA1-F178-8712-A750-782A2BA5A695}"/>
              </a:ext>
            </a:extLst>
          </p:cNvPr>
          <p:cNvSpPr txBox="1">
            <a:spLocks/>
          </p:cNvSpPr>
          <p:nvPr/>
        </p:nvSpPr>
        <p:spPr>
          <a:xfrm>
            <a:off x="7302834" y="2236092"/>
            <a:ext cx="3688125" cy="681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i="1"/>
              <a:t>Alternate method:</a:t>
            </a:r>
          </a:p>
        </p:txBody>
      </p:sp>
      <p:pic>
        <p:nvPicPr>
          <p:cNvPr id="14" name="Picture 13" descr="Double venn diagram with overlapping circles. In the Venn diagram, the 2 circles are labelled  and M and L. Circle M contains 36 - 14 = 22, circle L contains 29 - 14 = 15, and the overlapping area contains the number 14.">
            <a:extLst>
              <a:ext uri="{FF2B5EF4-FFF2-40B4-BE49-F238E27FC236}">
                <a16:creationId xmlns:a16="http://schemas.microsoft.com/office/drawing/2014/main" id="{CF25F1B5-6B7C-04E2-C505-CC4703348ABE}"/>
              </a:ext>
            </a:extLst>
          </p:cNvPr>
          <p:cNvPicPr>
            <a:picLocks noChangeAspect="1"/>
          </p:cNvPicPr>
          <p:nvPr/>
        </p:nvPicPr>
        <p:blipFill>
          <a:blip r:embed="rId4"/>
          <a:stretch>
            <a:fillRect/>
          </a:stretch>
        </p:blipFill>
        <p:spPr>
          <a:xfrm>
            <a:off x="7211631" y="2765066"/>
            <a:ext cx="4702319" cy="3076934"/>
          </a:xfrm>
          <a:prstGeom prst="rect">
            <a:avLst/>
          </a:prstGeom>
        </p:spPr>
      </p:pic>
      <mc:AlternateContent xmlns:mc="http://schemas.openxmlformats.org/markup-compatibility/2006" xmlns:a14="http://schemas.microsoft.com/office/drawing/2010/main">
        <mc:Choice Requires="a14">
          <p:sp>
            <p:nvSpPr>
              <p:cNvPr id="21" name="Text Placeholder 4">
                <a:extLst>
                  <a:ext uri="{FF2B5EF4-FFF2-40B4-BE49-F238E27FC236}">
                    <a16:creationId xmlns:a16="http://schemas.microsoft.com/office/drawing/2014/main" id="{9853EA02-96A9-46E2-5645-7CF8E875BB18}"/>
                  </a:ext>
                </a:extLst>
              </p:cNvPr>
              <p:cNvSpPr txBox="1">
                <a:spLocks/>
              </p:cNvSpPr>
              <p:nvPr/>
            </p:nvSpPr>
            <p:spPr>
              <a:xfrm>
                <a:off x="7312994" y="5916641"/>
                <a:ext cx="3688125" cy="681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𝑀</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𝐿</m:t>
                          </m:r>
                        </m:e>
                      </m:d>
                      <m:r>
                        <a:rPr lang="en-AU" sz="1800" b="0" i="1" smtClean="0">
                          <a:latin typeface="Cambria Math" panose="02040503050406030204" pitchFamily="18" charset="0"/>
                        </a:rPr>
                        <m:t>=22+14+15</m:t>
                      </m:r>
                    </m:oMath>
                  </m:oMathPara>
                </a14:m>
                <a:endParaRPr lang="en-AU" sz="1800"/>
              </a:p>
              <a:p>
                <a:pPr marL="809625">
                  <a:lnSpc>
                    <a:spcPct val="1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=51</m:t>
                      </m:r>
                    </m:oMath>
                  </m:oMathPara>
                </a14:m>
                <a:endParaRPr lang="en-AU" sz="1800"/>
              </a:p>
            </p:txBody>
          </p:sp>
        </mc:Choice>
        <mc:Fallback xmlns="">
          <p:sp>
            <p:nvSpPr>
              <p:cNvPr id="21" name="Text Placeholder 4">
                <a:extLst>
                  <a:ext uri="{FF2B5EF4-FFF2-40B4-BE49-F238E27FC236}">
                    <a16:creationId xmlns:a16="http://schemas.microsoft.com/office/drawing/2014/main" id="{9853EA02-96A9-46E2-5645-7CF8E875BB18}"/>
                  </a:ext>
                </a:extLst>
              </p:cNvPr>
              <p:cNvSpPr txBox="1">
                <a:spLocks noRot="1" noChangeAspect="1" noMove="1" noResize="1" noEditPoints="1" noAdjustHandles="1" noChangeArrowheads="1" noChangeShapeType="1" noTextEdit="1"/>
              </p:cNvSpPr>
              <p:nvPr/>
            </p:nvSpPr>
            <p:spPr>
              <a:xfrm>
                <a:off x="7312994" y="5916641"/>
                <a:ext cx="3688125" cy="681800"/>
              </a:xfrm>
              <a:prstGeom prst="rect">
                <a:avLst/>
              </a:prstGeom>
              <a:blipFill>
                <a:blip r:embed="rId5"/>
                <a:stretch>
                  <a:fillRect/>
                </a:stretch>
              </a:blipFill>
            </p:spPr>
            <p:txBody>
              <a:bodyPr/>
              <a:lstStyle/>
              <a:p>
                <a:r>
                  <a:rPr lang="en-US">
                    <a:noFill/>
                  </a:rPr>
                  <a:t> </a:t>
                </a:r>
              </a:p>
            </p:txBody>
          </p:sp>
        </mc:Fallback>
      </mc:AlternateContent>
      <p:sp>
        <p:nvSpPr>
          <p:cNvPr id="12" name="Rounded Rectangular Callout 11">
            <a:extLst>
              <a:ext uri="{FF2B5EF4-FFF2-40B4-BE49-F238E27FC236}">
                <a16:creationId xmlns:a16="http://schemas.microsoft.com/office/drawing/2014/main" id="{13621FE5-6A2C-8CC2-5A5D-2DF14B901F42}"/>
              </a:ext>
            </a:extLst>
          </p:cNvPr>
          <p:cNvSpPr/>
          <p:nvPr/>
        </p:nvSpPr>
        <p:spPr>
          <a:xfrm>
            <a:off x="5353051" y="3200402"/>
            <a:ext cx="1801091" cy="947274"/>
          </a:xfrm>
          <a:prstGeom prst="wedgeRoundRectCallout">
            <a:avLst>
              <a:gd name="adj1" fmla="val 74685"/>
              <a:gd name="adj2" fmla="val -4856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Why was 14 subtracted from both 36 and 29?</a:t>
            </a:r>
          </a:p>
        </p:txBody>
      </p:sp>
      <p:sp>
        <p:nvSpPr>
          <p:cNvPr id="11" name="Rounded Rectangular Callout 10">
            <a:extLst>
              <a:ext uri="{FF2B5EF4-FFF2-40B4-BE49-F238E27FC236}">
                <a16:creationId xmlns:a16="http://schemas.microsoft.com/office/drawing/2014/main" id="{12367D88-3352-4E48-0A09-C4B9BDDE1B62}"/>
              </a:ext>
            </a:extLst>
          </p:cNvPr>
          <p:cNvSpPr/>
          <p:nvPr/>
        </p:nvSpPr>
        <p:spPr>
          <a:xfrm>
            <a:off x="3415144" y="5351318"/>
            <a:ext cx="1801091" cy="858951"/>
          </a:xfrm>
          <a:prstGeom prst="wedgeRoundRectCallout">
            <a:avLst>
              <a:gd name="adj1" fmla="val 50743"/>
              <a:gd name="adj2" fmla="val 8965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Which method do you prefer?</a:t>
            </a:r>
          </a:p>
        </p:txBody>
      </p:sp>
      <p:sp>
        <p:nvSpPr>
          <p:cNvPr id="2" name="Slide Number Placeholder 1">
            <a:extLst>
              <a:ext uri="{FF2B5EF4-FFF2-40B4-BE49-F238E27FC236}">
                <a16:creationId xmlns:a16="http://schemas.microsoft.com/office/drawing/2014/main" id="{5BDB7E49-1885-1938-4881-7AE5FF9616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0643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5BAC-A99E-33CE-9C66-7F0FF754D9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C62421-CC3E-7E69-BA1C-862D981BC4B2}"/>
              </a:ext>
            </a:extLst>
          </p:cNvPr>
          <p:cNvSpPr>
            <a:spLocks noGrp="1"/>
          </p:cNvSpPr>
          <p:nvPr>
            <p:ph type="title"/>
          </p:nvPr>
        </p:nvSpPr>
        <p:spPr/>
        <p:txBody>
          <a:bodyPr/>
          <a:lstStyle/>
          <a:p>
            <a:r>
              <a:rPr lang="en-AU"/>
              <a:t>Intersection and unions (4)</a:t>
            </a:r>
          </a:p>
        </p:txBody>
      </p:sp>
      <p:sp>
        <p:nvSpPr>
          <p:cNvPr id="4" name="Text Placeholder 3">
            <a:extLst>
              <a:ext uri="{FF2B5EF4-FFF2-40B4-BE49-F238E27FC236}">
                <a16:creationId xmlns:a16="http://schemas.microsoft.com/office/drawing/2014/main" id="{C4A46150-6AA7-A753-3D2B-8FCB897B2166}"/>
              </a:ext>
            </a:extLst>
          </p:cNvPr>
          <p:cNvSpPr>
            <a:spLocks noGrp="1"/>
          </p:cNvSpPr>
          <p:nvPr>
            <p:ph type="body" sz="quarter" idx="18"/>
          </p:nvPr>
        </p:nvSpPr>
        <p:spPr/>
        <p:txBody>
          <a:bodyPr/>
          <a:lstStyle/>
          <a:p>
            <a:r>
              <a:rPr lang="en-AU"/>
              <a:t>Your turn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8ED991-8D02-E577-9DF5-3D6BD1AD72AD}"/>
                  </a:ext>
                </a:extLst>
              </p:cNvPr>
              <p:cNvSpPr>
                <a:spLocks noGrp="1"/>
              </p:cNvSpPr>
              <p:nvPr>
                <p:ph type="body" sz="quarter" idx="17"/>
              </p:nvPr>
            </p:nvSpPr>
            <p:spPr/>
            <p:txBody>
              <a:bodyPr/>
              <a:lstStyle/>
              <a:p>
                <a:r>
                  <a:rPr lang="en-AU" sz="1800"/>
                  <a:t>In a group of 50 students, 32 students go to the gym (G), 28 students go for a walk (W), and 12 students do both activities. Find </a:t>
                </a:r>
                <a14:m>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𝐺</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𝑊</m:t>
                        </m:r>
                      </m:e>
                    </m:d>
                  </m:oMath>
                </a14:m>
                <a:r>
                  <a:rPr lang="en-AU" sz="1800"/>
                  <a:t>, the total number of students who either go to the gym, go for a walk, or do both.</a:t>
                </a:r>
                <a:endParaRPr lang="en-AU" sz="80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𝐺</m:t>
                          </m:r>
                        </m:e>
                      </m:d>
                      <m:r>
                        <a:rPr lang="en-AU" sz="1800" b="0" i="1" smtClean="0">
                          <a:latin typeface="Cambria Math" panose="02040503050406030204" pitchFamily="18" charset="0"/>
                        </a:rPr>
                        <m:t>=32</m:t>
                      </m:r>
                    </m:oMath>
                  </m:oMathPara>
                </a14:m>
                <a:endParaRPr lang="en-AU" sz="1800"/>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𝑊</m:t>
                          </m:r>
                        </m:e>
                      </m:d>
                      <m:r>
                        <a:rPr lang="en-AU" sz="1800" b="0" i="1" smtClean="0">
                          <a:latin typeface="Cambria Math" panose="02040503050406030204" pitchFamily="18" charset="0"/>
                        </a:rPr>
                        <m:t>=28</m:t>
                      </m:r>
                    </m:oMath>
                  </m:oMathPara>
                </a14:m>
                <a:endParaRPr lang="en-AU" sz="1800"/>
              </a:p>
              <a:p>
                <a14:m>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𝐺</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𝑊</m:t>
                        </m:r>
                      </m:e>
                    </m:d>
                    <m:r>
                      <a:rPr lang="en-AU" sz="1800" b="0" i="1" smtClean="0">
                        <a:latin typeface="Cambria Math" panose="02040503050406030204" pitchFamily="18" charset="0"/>
                      </a:rPr>
                      <m:t>=12</m:t>
                    </m:r>
                  </m:oMath>
                </a14:m>
                <a:r>
                  <a:rPr lang="en-AU" sz="1800"/>
                  <a:t>  </a:t>
                </a:r>
              </a:p>
              <a:p>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𝐺</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𝑊</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𝐺</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𝑊</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𝐺</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𝑊</m:t>
                          </m:r>
                        </m:e>
                      </m:d>
                    </m:oMath>
                  </m:oMathPara>
                </a14:m>
                <a:endParaRPr lang="en-AU" sz="1800" b="0"/>
              </a:p>
              <a:p>
                <a:pPr marL="806450" indent="-8064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=32+28−12</m:t>
                      </m:r>
                    </m:oMath>
                  </m:oMathPara>
                </a14:m>
                <a:endParaRPr lang="en-AU" sz="1800"/>
              </a:p>
              <a:p>
                <a:pPr marL="806450" indent="-8064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=48</m:t>
                      </m:r>
                    </m:oMath>
                  </m:oMathPara>
                </a14:m>
                <a:endParaRPr lang="en-AU" sz="1800"/>
              </a:p>
            </p:txBody>
          </p:sp>
        </mc:Choice>
        <mc:Fallback xmlns="">
          <p:sp>
            <p:nvSpPr>
              <p:cNvPr id="5" name="Text Placeholder 4">
                <a:extLst>
                  <a:ext uri="{FF2B5EF4-FFF2-40B4-BE49-F238E27FC236}">
                    <a16:creationId xmlns:a16="http://schemas.microsoft.com/office/drawing/2014/main" id="{5C8ED991-8D02-E577-9DF5-3D6BD1AD72A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r="-690"/>
                </a:stretch>
              </a:blipFill>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445B6972-F19F-7B3C-56F8-6DCFFD7C3762}"/>
              </a:ext>
            </a:extLst>
          </p:cNvPr>
          <p:cNvSpPr txBox="1">
            <a:spLocks/>
          </p:cNvSpPr>
          <p:nvPr/>
        </p:nvSpPr>
        <p:spPr>
          <a:xfrm>
            <a:off x="7302834" y="2439292"/>
            <a:ext cx="3688125" cy="681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i="1"/>
              <a:t>Alternate method:</a:t>
            </a:r>
          </a:p>
        </p:txBody>
      </p:sp>
      <p:pic>
        <p:nvPicPr>
          <p:cNvPr id="16" name="Picture 15" descr="Double venn diagram with overlapping circles. In the Venn diagram, the 2 circles are labelled  and G and W. Circle G contains 32-12=20, circle W contains 28-12=16, and the overlapping area contains the number 12.">
            <a:extLst>
              <a:ext uri="{FF2B5EF4-FFF2-40B4-BE49-F238E27FC236}">
                <a16:creationId xmlns:a16="http://schemas.microsoft.com/office/drawing/2014/main" id="{3B223D75-C812-3BCE-CB98-D3FF9821A30B}"/>
              </a:ext>
            </a:extLst>
          </p:cNvPr>
          <p:cNvPicPr>
            <a:picLocks noChangeAspect="1"/>
          </p:cNvPicPr>
          <p:nvPr/>
        </p:nvPicPr>
        <p:blipFill>
          <a:blip r:embed="rId4"/>
          <a:stretch>
            <a:fillRect/>
          </a:stretch>
        </p:blipFill>
        <p:spPr>
          <a:xfrm>
            <a:off x="7260302" y="2838723"/>
            <a:ext cx="4161403" cy="2745218"/>
          </a:xfrm>
          <a:prstGeom prst="rect">
            <a:avLst/>
          </a:prstGeom>
        </p:spPr>
      </p:pic>
      <mc:AlternateContent xmlns:mc="http://schemas.openxmlformats.org/markup-compatibility/2006" xmlns:a14="http://schemas.microsoft.com/office/drawing/2010/main">
        <mc:Choice Requires="a14">
          <p:sp>
            <p:nvSpPr>
              <p:cNvPr id="21" name="Text Placeholder 4">
                <a:extLst>
                  <a:ext uri="{FF2B5EF4-FFF2-40B4-BE49-F238E27FC236}">
                    <a16:creationId xmlns:a16="http://schemas.microsoft.com/office/drawing/2014/main" id="{9C405281-E2F6-902B-9A73-6186BFEB5E0D}"/>
                  </a:ext>
                </a:extLst>
              </p:cNvPr>
              <p:cNvSpPr txBox="1">
                <a:spLocks/>
              </p:cNvSpPr>
              <p:nvPr/>
            </p:nvSpPr>
            <p:spPr>
              <a:xfrm>
                <a:off x="7302834" y="5693121"/>
                <a:ext cx="3688125" cy="681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d>
                        <m:dPr>
                          <m:begChr m:val="|"/>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𝐺</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𝑊</m:t>
                          </m:r>
                        </m:e>
                      </m:d>
                      <m:r>
                        <a:rPr lang="en-AU" sz="1800" b="0" i="1" smtClean="0">
                          <a:latin typeface="Cambria Math" panose="02040503050406030204" pitchFamily="18" charset="0"/>
                        </a:rPr>
                        <m:t>=20+16+12</m:t>
                      </m:r>
                    </m:oMath>
                  </m:oMathPara>
                </a14:m>
                <a:endParaRPr lang="en-AU" sz="1800"/>
              </a:p>
              <a:p>
                <a:pPr marL="809625">
                  <a:lnSpc>
                    <a:spcPct val="1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=48</m:t>
                      </m:r>
                    </m:oMath>
                  </m:oMathPara>
                </a14:m>
                <a:endParaRPr lang="en-AU" sz="1800"/>
              </a:p>
            </p:txBody>
          </p:sp>
        </mc:Choice>
        <mc:Fallback xmlns="">
          <p:sp>
            <p:nvSpPr>
              <p:cNvPr id="21" name="Text Placeholder 4">
                <a:extLst>
                  <a:ext uri="{FF2B5EF4-FFF2-40B4-BE49-F238E27FC236}">
                    <a16:creationId xmlns:a16="http://schemas.microsoft.com/office/drawing/2014/main" id="{9C405281-E2F6-902B-9A73-6186BFEB5E0D}"/>
                  </a:ext>
                </a:extLst>
              </p:cNvPr>
              <p:cNvSpPr txBox="1">
                <a:spLocks noRot="1" noChangeAspect="1" noMove="1" noResize="1" noEditPoints="1" noAdjustHandles="1" noChangeArrowheads="1" noChangeShapeType="1" noTextEdit="1"/>
              </p:cNvSpPr>
              <p:nvPr/>
            </p:nvSpPr>
            <p:spPr>
              <a:xfrm>
                <a:off x="7302834" y="5693121"/>
                <a:ext cx="3688125" cy="681800"/>
              </a:xfrm>
              <a:prstGeom prst="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A3BF550-1501-AE47-DF05-27A9CC3AF3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5410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E1F7-069E-1612-0CF9-B2B56A3589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46E4BB-DA24-164D-745C-12716332CEAF}"/>
              </a:ext>
            </a:extLst>
          </p:cNvPr>
          <p:cNvSpPr>
            <a:spLocks noGrp="1"/>
          </p:cNvSpPr>
          <p:nvPr>
            <p:ph type="title"/>
          </p:nvPr>
        </p:nvSpPr>
        <p:spPr/>
        <p:txBody>
          <a:bodyPr/>
          <a:lstStyle/>
          <a:p>
            <a:r>
              <a:rPr lang="en-AU"/>
              <a:t>Intersection and unions (5)</a:t>
            </a:r>
          </a:p>
        </p:txBody>
      </p:sp>
      <p:sp>
        <p:nvSpPr>
          <p:cNvPr id="4" name="Text Placeholder 3">
            <a:extLst>
              <a:ext uri="{FF2B5EF4-FFF2-40B4-BE49-F238E27FC236}">
                <a16:creationId xmlns:a16="http://schemas.microsoft.com/office/drawing/2014/main" id="{EBC3DAF0-A429-0307-96E2-6BD6C708B2FF}"/>
              </a:ext>
            </a:extLst>
          </p:cNvPr>
          <p:cNvSpPr>
            <a:spLocks noGrp="1"/>
          </p:cNvSpPr>
          <p:nvPr>
            <p:ph type="body" sz="quarter" idx="18"/>
          </p:nvPr>
        </p:nvSpPr>
        <p:spPr/>
        <p:txBody>
          <a:bodyPr/>
          <a:lstStyle/>
          <a:p>
            <a:r>
              <a:rPr lang="en-AU"/>
              <a:t>Worked example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4062796-2FBB-BE16-EF66-C298EE48ED8F}"/>
                  </a:ext>
                </a:extLst>
              </p:cNvPr>
              <p:cNvSpPr>
                <a:spLocks noGrp="1"/>
              </p:cNvSpPr>
              <p:nvPr>
                <p:ph type="body" sz="quarter" idx="17"/>
              </p:nvPr>
            </p:nvSpPr>
            <p:spPr/>
            <p:txBody>
              <a:bodyPr/>
              <a:lstStyle/>
              <a:p>
                <a:r>
                  <a:rPr lang="en-AU" sz="1800" dirty="0"/>
                  <a:t>In a group of 80 students, 50 students play soccer (S), 45 students play volleyball (V), 20 students play both sports. What is the probability that a student chosen at random plays either soccer or volleyball?</a:t>
                </a:r>
              </a:p>
              <a:p>
                <a:endParaRPr lang="en-AU" sz="800" dirty="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𝑆</m:t>
                          </m:r>
                          <m:r>
                            <a:rPr lang="en-AU" sz="1800" i="1">
                              <a:latin typeface="Cambria Math" panose="02040503050406030204" pitchFamily="18" charset="0"/>
                            </a:rPr>
                            <m:t>∪</m:t>
                          </m:r>
                          <m:r>
                            <a:rPr lang="en-AU" sz="1800" b="0" i="1" smtClean="0">
                              <a:latin typeface="Cambria Math" panose="02040503050406030204" pitchFamily="18" charset="0"/>
                            </a:rPr>
                            <m:t>𝑉</m:t>
                          </m:r>
                        </m:e>
                      </m:d>
                      <m:r>
                        <m:rPr>
                          <m:aln/>
                        </m:rPr>
                        <a:rPr lang="en-AU" sz="1800" i="1">
                          <a:latin typeface="Cambria Math" panose="02040503050406030204" pitchFamily="18" charset="0"/>
                        </a:rPr>
                        <m:t>=</m:t>
                      </m:r>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𝑆</m:t>
                          </m:r>
                        </m:e>
                      </m:d>
                      <m:r>
                        <a:rPr lang="en-AU" sz="1800" i="1">
                          <a:latin typeface="Cambria Math" panose="02040503050406030204" pitchFamily="18" charset="0"/>
                        </a:rPr>
                        <m:t>+</m:t>
                      </m:r>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𝑉</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𝑆</m:t>
                      </m:r>
                      <m:r>
                        <a:rPr lang="en-AU" sz="1800" i="1">
                          <a:latin typeface="Cambria Math" panose="02040503050406030204" pitchFamily="18" charset="0"/>
                        </a:rPr>
                        <m:t>∩</m:t>
                      </m:r>
                      <m:r>
                        <a:rPr lang="en-AU" sz="1800" b="0" i="1" smtClean="0">
                          <a:latin typeface="Cambria Math" panose="02040503050406030204" pitchFamily="18" charset="0"/>
                        </a:rPr>
                        <m:t>𝑉</m:t>
                      </m:r>
                      <m:r>
                        <a:rPr lang="en-AU" sz="1800" i="1">
                          <a:latin typeface="Cambria Math" panose="02040503050406030204" pitchFamily="18" charset="0"/>
                        </a:rPr>
                        <m:t>)</m:t>
                      </m:r>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50</m:t>
                          </m:r>
                        </m:num>
                        <m:den>
                          <m:r>
                            <a:rPr lang="en-AU" sz="1800" b="0" i="1" smtClean="0">
                              <a:latin typeface="Cambria Math" panose="02040503050406030204" pitchFamily="18" charset="0"/>
                            </a:rPr>
                            <m:t>8</m:t>
                          </m:r>
                          <m:r>
                            <a:rPr lang="en-AU" sz="1800" i="1">
                              <a:latin typeface="Cambria Math" panose="02040503050406030204" pitchFamily="18" charset="0"/>
                            </a:rPr>
                            <m:t>0</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45</m:t>
                          </m:r>
                        </m:num>
                        <m:den>
                          <m:r>
                            <a:rPr lang="en-AU" sz="1800" b="0" i="1" smtClean="0">
                              <a:latin typeface="Cambria Math" panose="02040503050406030204" pitchFamily="18" charset="0"/>
                            </a:rPr>
                            <m:t>8</m:t>
                          </m:r>
                          <m:r>
                            <a:rPr lang="en-AU" sz="1800" i="1">
                              <a:latin typeface="Cambria Math" panose="02040503050406030204" pitchFamily="18" charset="0"/>
                            </a:rPr>
                            <m:t>0</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r>
                            <a:rPr lang="en-AU" sz="1800" b="0" i="1" smtClean="0">
                              <a:latin typeface="Cambria Math" panose="02040503050406030204" pitchFamily="18" charset="0"/>
                            </a:rPr>
                            <m:t>0</m:t>
                          </m:r>
                        </m:num>
                        <m:den>
                          <m:r>
                            <a:rPr lang="en-AU" sz="1800" b="0" i="1" smtClean="0">
                              <a:latin typeface="Cambria Math" panose="02040503050406030204" pitchFamily="18" charset="0"/>
                            </a:rPr>
                            <m:t>8</m:t>
                          </m:r>
                          <m:r>
                            <a:rPr lang="en-AU" sz="1800" i="1">
                              <a:latin typeface="Cambria Math" panose="02040503050406030204" pitchFamily="18" charset="0"/>
                            </a:rPr>
                            <m:t>0</m:t>
                          </m:r>
                        </m:den>
                      </m:f>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1</m:t>
                          </m:r>
                          <m:r>
                            <a:rPr lang="en-AU" sz="1800" i="1">
                              <a:latin typeface="Cambria Math" panose="02040503050406030204" pitchFamily="18" charset="0"/>
                            </a:rPr>
                            <m:t>5</m:t>
                          </m:r>
                        </m:num>
                        <m:den>
                          <m:r>
                            <a:rPr lang="en-AU" sz="1800" b="0" i="1" smtClean="0">
                              <a:latin typeface="Cambria Math" panose="02040503050406030204" pitchFamily="18" charset="0"/>
                            </a:rPr>
                            <m:t>1</m:t>
                          </m:r>
                          <m:r>
                            <a:rPr lang="en-AU" sz="1800" i="1">
                              <a:latin typeface="Cambria Math" panose="02040503050406030204" pitchFamily="18" charset="0"/>
                            </a:rPr>
                            <m:t>6</m:t>
                          </m:r>
                        </m:den>
                      </m:f>
                    </m:oMath>
                  </m:oMathPara>
                </a14:m>
                <a:endParaRPr lang="en-AU" sz="1800" dirty="0"/>
              </a:p>
              <a:p>
                <a:pPr marL="806450" indent="-806450"/>
                <a:endParaRPr lang="en-AU" sz="1800" dirty="0"/>
              </a:p>
            </p:txBody>
          </p:sp>
        </mc:Choice>
        <mc:Fallback xmlns="">
          <p:sp>
            <p:nvSpPr>
              <p:cNvPr id="5" name="Text Placeholder 4">
                <a:extLst>
                  <a:ext uri="{FF2B5EF4-FFF2-40B4-BE49-F238E27FC236}">
                    <a16:creationId xmlns:a16="http://schemas.microsoft.com/office/drawing/2014/main" id="{B4062796-2FBB-BE16-EF66-C298EE48ED8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a:extLst>
                  <a:ext uri="{FF2B5EF4-FFF2-40B4-BE49-F238E27FC236}">
                    <a16:creationId xmlns:a16="http://schemas.microsoft.com/office/drawing/2014/main" id="{92FC82FE-E2ED-53B1-8C72-60F114670E63}"/>
                  </a:ext>
                </a:extLst>
              </p:cNvPr>
              <p:cNvSpPr/>
              <p:nvPr/>
            </p:nvSpPr>
            <p:spPr>
              <a:xfrm>
                <a:off x="4208319" y="3008167"/>
                <a:ext cx="2041813" cy="1070264"/>
              </a:xfrm>
              <a:prstGeom prst="wedgeRoundRectCallout">
                <a:avLst>
                  <a:gd name="adj1" fmla="val -78451"/>
                  <a:gd name="adj2" fmla="val 230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Why does </a:t>
                </a:r>
                <a14:m>
                  <m:oMath xmlns:m="http://schemas.openxmlformats.org/officeDocument/2006/math">
                    <m:f>
                      <m:fPr>
                        <m:ctrlPr>
                          <a:rPr lang="en-AU" sz="1600" i="1">
                            <a:latin typeface="Cambria Math" panose="02040503050406030204" pitchFamily="18" charset="0"/>
                          </a:rPr>
                        </m:ctrlPr>
                      </m:fPr>
                      <m:num>
                        <m:r>
                          <a:rPr lang="en-AU" sz="1600" i="1">
                            <a:latin typeface="Cambria Math" panose="02040503050406030204" pitchFamily="18" charset="0"/>
                          </a:rPr>
                          <m:t>20</m:t>
                        </m:r>
                      </m:num>
                      <m:den>
                        <m:r>
                          <a:rPr lang="en-AU" sz="1600" i="1">
                            <a:latin typeface="Cambria Math" panose="02040503050406030204" pitchFamily="18" charset="0"/>
                          </a:rPr>
                          <m:t>80</m:t>
                        </m:r>
                      </m:den>
                    </m:f>
                  </m:oMath>
                </a14:m>
                <a:r>
                  <a:rPr lang="en-AU" sz="1600" dirty="0"/>
                  <a:t> need to be subtracted?</a:t>
                </a:r>
              </a:p>
            </p:txBody>
          </p:sp>
        </mc:Choice>
        <mc:Fallback xmlns="">
          <p:sp>
            <p:nvSpPr>
              <p:cNvPr id="9" name="Rounded Rectangular Callout 8">
                <a:extLst>
                  <a:ext uri="{FF2B5EF4-FFF2-40B4-BE49-F238E27FC236}">
                    <a16:creationId xmlns:a16="http://schemas.microsoft.com/office/drawing/2014/main" id="{92FC82FE-E2ED-53B1-8C72-60F114670E63}"/>
                  </a:ext>
                </a:extLst>
              </p:cNvPr>
              <p:cNvSpPr>
                <a:spLocks noRot="1" noChangeAspect="1" noMove="1" noResize="1" noEditPoints="1" noAdjustHandles="1" noChangeArrowheads="1" noChangeShapeType="1" noTextEdit="1"/>
              </p:cNvSpPr>
              <p:nvPr/>
            </p:nvSpPr>
            <p:spPr>
              <a:xfrm>
                <a:off x="4208319" y="3008167"/>
                <a:ext cx="2041813" cy="1070264"/>
              </a:xfrm>
              <a:prstGeom prst="wedgeRoundRectCallout">
                <a:avLst>
                  <a:gd name="adj1" fmla="val -78451"/>
                  <a:gd name="adj2" fmla="val 2306"/>
                  <a:gd name="adj3" fmla="val 16667"/>
                </a:avLst>
              </a:prstGeom>
              <a:blipFill>
                <a:blip r:embed="rId3"/>
                <a:stretch>
                  <a:fillRect/>
                </a:stretch>
              </a:blipFill>
              <a:ln>
                <a:noFill/>
              </a:ln>
            </p:spPr>
            <p:txBody>
              <a:bodyPr/>
              <a:lstStyle/>
              <a:p>
                <a:r>
                  <a:rPr lang="en-US">
                    <a:noFill/>
                  </a:rPr>
                  <a:t> </a:t>
                </a:r>
              </a:p>
            </p:txBody>
          </p:sp>
        </mc:Fallback>
      </mc:AlternateContent>
      <p:sp>
        <p:nvSpPr>
          <p:cNvPr id="10" name="Rounded Rectangular Callout 9">
            <a:extLst>
              <a:ext uri="{FF2B5EF4-FFF2-40B4-BE49-F238E27FC236}">
                <a16:creationId xmlns:a16="http://schemas.microsoft.com/office/drawing/2014/main" id="{71F552DE-CE95-CA57-0066-37A8BA424964}"/>
              </a:ext>
            </a:extLst>
          </p:cNvPr>
          <p:cNvSpPr/>
          <p:nvPr/>
        </p:nvSpPr>
        <p:spPr>
          <a:xfrm>
            <a:off x="5746172" y="4473286"/>
            <a:ext cx="2282998" cy="1196687"/>
          </a:xfrm>
          <a:prstGeom prst="wedgeRoundRectCallout">
            <a:avLst>
              <a:gd name="adj1" fmla="val 50302"/>
              <a:gd name="adj2" fmla="val 9259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r>
              <a:rPr lang="en-AU" sz="1600" dirty="0"/>
              <a:t>Can you think of an alternate method that doesn’t require the formula?</a:t>
            </a:r>
          </a:p>
        </p:txBody>
      </p:sp>
      <p:sp>
        <p:nvSpPr>
          <p:cNvPr id="2" name="Slide Number Placeholder 1">
            <a:extLst>
              <a:ext uri="{FF2B5EF4-FFF2-40B4-BE49-F238E27FC236}">
                <a16:creationId xmlns:a16="http://schemas.microsoft.com/office/drawing/2014/main" id="{F66D349D-6BA7-B3FB-BCD9-676030DC3B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5281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B984-E661-3912-E7F3-7824D4E0AB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11AE91-6AF4-A552-1305-317D1E8A0543}"/>
              </a:ext>
            </a:extLst>
          </p:cNvPr>
          <p:cNvSpPr>
            <a:spLocks noGrp="1"/>
          </p:cNvSpPr>
          <p:nvPr>
            <p:ph type="title"/>
          </p:nvPr>
        </p:nvSpPr>
        <p:spPr/>
        <p:txBody>
          <a:bodyPr/>
          <a:lstStyle/>
          <a:p>
            <a:r>
              <a:rPr lang="en-AU"/>
              <a:t>Intersection and unions (6)</a:t>
            </a:r>
          </a:p>
        </p:txBody>
      </p:sp>
      <p:sp>
        <p:nvSpPr>
          <p:cNvPr id="4" name="Text Placeholder 3">
            <a:extLst>
              <a:ext uri="{FF2B5EF4-FFF2-40B4-BE49-F238E27FC236}">
                <a16:creationId xmlns:a16="http://schemas.microsoft.com/office/drawing/2014/main" id="{B410F637-BBFA-D944-2BA2-385E9BCE07DB}"/>
              </a:ext>
            </a:extLst>
          </p:cNvPr>
          <p:cNvSpPr>
            <a:spLocks noGrp="1"/>
          </p:cNvSpPr>
          <p:nvPr>
            <p:ph type="body" sz="quarter" idx="18"/>
          </p:nvPr>
        </p:nvSpPr>
        <p:spPr/>
        <p:txBody>
          <a:bodyPr/>
          <a:lstStyle/>
          <a:p>
            <a:r>
              <a:rPr lang="en-AU"/>
              <a:t>Your turn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F61152-FCCB-2137-72BF-BDCEFBD308B5}"/>
                  </a:ext>
                </a:extLst>
              </p:cNvPr>
              <p:cNvSpPr>
                <a:spLocks noGrp="1"/>
              </p:cNvSpPr>
              <p:nvPr>
                <p:ph type="body" sz="quarter" idx="17"/>
              </p:nvPr>
            </p:nvSpPr>
            <p:spPr/>
            <p:txBody>
              <a:bodyPr/>
              <a:lstStyle/>
              <a:p>
                <a:pPr>
                  <a:buNone/>
                </a:pPr>
                <a:r>
                  <a:rPr lang="en-AU" sz="1800"/>
                  <a:t>In a group of 40 students, 25 students take Dance (D), 18 students take Drama (R) and 10 students take both Dance and Drama. What is the probability that a student chosen at random takes either Dance or Drama?</a:t>
                </a:r>
              </a:p>
              <a:p>
                <a:endParaRPr lang="en-AU" sz="80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𝐷</m:t>
                          </m:r>
                          <m:r>
                            <a:rPr lang="en-AU" sz="1800" i="1">
                              <a:latin typeface="Cambria Math" panose="02040503050406030204" pitchFamily="18" charset="0"/>
                            </a:rPr>
                            <m:t>∪</m:t>
                          </m:r>
                          <m:r>
                            <a:rPr lang="en-AU" sz="1800" b="0" i="1" smtClean="0">
                              <a:latin typeface="Cambria Math" panose="02040503050406030204" pitchFamily="18" charset="0"/>
                            </a:rPr>
                            <m:t>𝑅</m:t>
                          </m:r>
                        </m:e>
                      </m:d>
                      <m:r>
                        <m:rPr>
                          <m:aln/>
                        </m:rPr>
                        <a:rPr lang="en-AU" sz="1800" i="1">
                          <a:latin typeface="Cambria Math" panose="02040503050406030204" pitchFamily="18" charset="0"/>
                        </a:rPr>
                        <m:t>=</m:t>
                      </m:r>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𝐷</m:t>
                          </m:r>
                        </m:e>
                      </m:d>
                      <m:r>
                        <a:rPr lang="en-AU" sz="1800" i="1">
                          <a:latin typeface="Cambria Math" panose="02040503050406030204" pitchFamily="18" charset="0"/>
                        </a:rPr>
                        <m:t>+</m:t>
                      </m:r>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b="0" i="1" smtClean="0">
                              <a:latin typeface="Cambria Math" panose="02040503050406030204" pitchFamily="18" charset="0"/>
                            </a:rPr>
                            <m:t>𝑅</m:t>
                          </m:r>
                        </m:e>
                      </m:d>
                      <m:r>
                        <a:rPr lang="en-AU" sz="1800" i="1">
                          <a:latin typeface="Cambria Math" panose="02040503050406030204" pitchFamily="18" charset="0"/>
                        </a:rPr>
                        <m:t>−</m:t>
                      </m:r>
                      <m:r>
                        <a:rPr lang="en-AU" sz="1800" i="1">
                          <a:latin typeface="Cambria Math" panose="02040503050406030204" pitchFamily="18" charset="0"/>
                        </a:rPr>
                        <m:t>𝑃</m:t>
                      </m:r>
                      <m:r>
                        <a:rPr lang="en-AU" sz="1800" i="1">
                          <a:latin typeface="Cambria Math" panose="02040503050406030204" pitchFamily="18" charset="0"/>
                        </a:rPr>
                        <m:t>(</m:t>
                      </m:r>
                      <m:r>
                        <a:rPr lang="en-AU" sz="1800" b="0" i="1" smtClean="0">
                          <a:latin typeface="Cambria Math" panose="02040503050406030204" pitchFamily="18" charset="0"/>
                        </a:rPr>
                        <m:t>𝐷</m:t>
                      </m:r>
                      <m:r>
                        <a:rPr lang="en-AU" sz="1800" i="1">
                          <a:latin typeface="Cambria Math" panose="02040503050406030204" pitchFamily="18" charset="0"/>
                        </a:rPr>
                        <m:t>∩</m:t>
                      </m:r>
                      <m:r>
                        <a:rPr lang="en-AU" sz="1800" b="0" i="1" smtClean="0">
                          <a:latin typeface="Cambria Math" panose="02040503050406030204" pitchFamily="18" charset="0"/>
                        </a:rPr>
                        <m:t>𝑅</m:t>
                      </m:r>
                      <m:r>
                        <a:rPr lang="en-AU" sz="1800" i="1">
                          <a:latin typeface="Cambria Math" panose="02040503050406030204" pitchFamily="18" charset="0"/>
                        </a:rPr>
                        <m:t>)</m:t>
                      </m:r>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25</m:t>
                          </m:r>
                        </m:num>
                        <m:den>
                          <m:r>
                            <a:rPr lang="en-AU" sz="1800" b="0" i="1" smtClean="0">
                              <a:latin typeface="Cambria Math" panose="02040503050406030204" pitchFamily="18" charset="0"/>
                            </a:rPr>
                            <m:t>4</m:t>
                          </m:r>
                          <m:r>
                            <a:rPr lang="en-AU" sz="1800" i="1">
                              <a:latin typeface="Cambria Math" panose="02040503050406030204" pitchFamily="18" charset="0"/>
                            </a:rPr>
                            <m:t>0</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18</m:t>
                          </m:r>
                        </m:num>
                        <m:den>
                          <m:r>
                            <a:rPr lang="en-AU" sz="1800" b="0" i="1" smtClean="0">
                              <a:latin typeface="Cambria Math" panose="02040503050406030204" pitchFamily="18" charset="0"/>
                            </a:rPr>
                            <m:t>4</m:t>
                          </m:r>
                          <m:r>
                            <a:rPr lang="en-AU" sz="1800" i="1">
                              <a:latin typeface="Cambria Math" panose="02040503050406030204" pitchFamily="18" charset="0"/>
                            </a:rPr>
                            <m:t>0</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10</m:t>
                          </m:r>
                        </m:num>
                        <m:den>
                          <m:r>
                            <a:rPr lang="en-AU" sz="1800" b="0" i="1" smtClean="0">
                              <a:latin typeface="Cambria Math" panose="02040503050406030204" pitchFamily="18" charset="0"/>
                            </a:rPr>
                            <m:t>4</m:t>
                          </m:r>
                          <m:r>
                            <a:rPr lang="en-AU" sz="1800" i="1">
                              <a:latin typeface="Cambria Math" panose="02040503050406030204" pitchFamily="18" charset="0"/>
                            </a:rPr>
                            <m:t>0</m:t>
                          </m:r>
                        </m:den>
                      </m:f>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33</m:t>
                          </m:r>
                        </m:num>
                        <m:den>
                          <m:r>
                            <a:rPr lang="en-AU" sz="1800" b="0" i="1" smtClean="0">
                              <a:latin typeface="Cambria Math" panose="02040503050406030204" pitchFamily="18" charset="0"/>
                            </a:rPr>
                            <m:t>40</m:t>
                          </m:r>
                        </m:den>
                      </m:f>
                    </m:oMath>
                  </m:oMathPara>
                </a14:m>
                <a:endParaRPr lang="en-AU" sz="1800"/>
              </a:p>
              <a:p>
                <a:pPr marL="806450" indent="-806450"/>
                <a:endParaRPr lang="en-AU" sz="1800"/>
              </a:p>
            </p:txBody>
          </p:sp>
        </mc:Choice>
        <mc:Fallback xmlns="">
          <p:sp>
            <p:nvSpPr>
              <p:cNvPr id="5" name="Text Placeholder 4">
                <a:extLst>
                  <a:ext uri="{FF2B5EF4-FFF2-40B4-BE49-F238E27FC236}">
                    <a16:creationId xmlns:a16="http://schemas.microsoft.com/office/drawing/2014/main" id="{9BF61152-FCCB-2137-72BF-BDCEFBD308B5}"/>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2C28C43-DF5D-412E-19D4-3911F8D49D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5104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a:solidFill>
                  <a:schemeClr val="accent2">
                    <a:lumMod val="7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a:solidFill>
                  <a:schemeClr val="accent2">
                    <a:lumMod val="75000"/>
                  </a:schemeClr>
                </a:solidFill>
                <a:effectLst/>
                <a:latin typeface="Arial" panose="020B0604020202020204" pitchFamily="34" charset="0"/>
                <a:ea typeface="Calibri" panose="020F0502020204030204" pitchFamily="34" charset="0"/>
              </a:rPr>
              <a:t> </a:t>
            </a:r>
            <a:r>
              <a:rPr lang="en-AU" sz="120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4217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299255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935720"/>
            <a:ext cx="11185012" cy="42627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spcBef>
                <a:spcPts val="1200"/>
              </a:spcBef>
              <a:spcAft>
                <a:spcPts val="600"/>
              </a:spcAft>
              <a:buFont typeface="Symbol" panose="05050102010706020507" pitchFamily="18" charset="2"/>
              <a:buChar char=""/>
            </a:pPr>
            <a:r>
              <a:rPr lang="en-AU" sz="1800" dirty="0">
                <a:effectLst/>
                <a:ea typeface="Calibri" panose="020F0502020204030204" pitchFamily="34" charset="0"/>
              </a:rPr>
              <a:t>To know how to represent sets using Venn diagrams. </a:t>
            </a:r>
          </a:p>
          <a:p>
            <a:pPr marL="342900" lvl="0" indent="-342900">
              <a:spcBef>
                <a:spcPts val="1200"/>
              </a:spcBef>
              <a:spcAft>
                <a:spcPts val="600"/>
              </a:spcAft>
              <a:buFont typeface="Symbol" panose="05050102010706020507" pitchFamily="18" charset="2"/>
              <a:buChar char=""/>
            </a:pPr>
            <a:r>
              <a:rPr lang="en-AU" sz="1800" dirty="0">
                <a:effectLst/>
                <a:ea typeface="Calibri" panose="020F0502020204030204" pitchFamily="34" charset="0"/>
              </a:rPr>
              <a:t>To understand how to interpret intersections, unions and disjoint </a:t>
            </a:r>
            <a:r>
              <a:rPr lang="en-AU" sz="1600" dirty="0">
                <a:effectLst/>
                <a:ea typeface="Calibri" panose="020F0502020204030204" pitchFamily="34" charset="0"/>
              </a:rPr>
              <a:t>sets</a:t>
            </a:r>
            <a:br>
              <a:rPr lang="en-AU" sz="1600" dirty="0">
                <a:effectLst/>
                <a:ea typeface="Calibri" panose="020F0502020204030204" pitchFamily="34" charset="0"/>
              </a:rPr>
            </a:br>
            <a:endParaRPr lang="en-AU" sz="1600" dirty="0">
              <a:cs typeface="Arial" panose="020B0604020202020204" pitchFamily="34" charset="0"/>
            </a:endParaRPr>
          </a:p>
          <a:p>
            <a:pPr>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construct Venn diagrams.</a:t>
            </a:r>
          </a:p>
          <a:p>
            <a:pPr marL="342900" lvl="0" indent="-342900">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interpret Venn diagrams and use them to make informed decisions. </a:t>
            </a:r>
          </a:p>
          <a:p>
            <a:pPr marL="342900" lvl="0" indent="-342900">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set notation to describe relationships between sets, including the notation for intersections, unions and disjoint sets. </a:t>
            </a:r>
          </a:p>
          <a:p>
            <a:pPr marL="342900" lvl="0" indent="-342900">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apply my understanding of unions and intersections to solve problems</a:t>
            </a:r>
            <a:r>
              <a:rPr lang="en-AU" sz="1800" dirty="0">
                <a:ea typeface="+mn-lt"/>
                <a:cs typeface="Arial" panose="020B0604020202020204" pitchFamily="34" charset="0"/>
              </a:rPr>
              <a: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5976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1149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8044-D195-C8A9-7952-E7A95B0C45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10A517-EC26-05A9-3F36-FF9A038EDA1A}"/>
              </a:ext>
            </a:extLst>
          </p:cNvPr>
          <p:cNvSpPr>
            <a:spLocks noGrp="1"/>
          </p:cNvSpPr>
          <p:nvPr>
            <p:ph type="title"/>
          </p:nvPr>
        </p:nvSpPr>
        <p:spPr/>
        <p:txBody>
          <a:bodyPr/>
          <a:lstStyle/>
          <a:p>
            <a:r>
              <a:rPr lang="en-AU">
                <a:latin typeface="+mj-lt"/>
              </a:rPr>
              <a:t>Set notation review</a:t>
            </a:r>
          </a:p>
        </p:txBody>
      </p:sp>
      <p:sp>
        <p:nvSpPr>
          <p:cNvPr id="7" name="Text Placeholder 6">
            <a:extLst>
              <a:ext uri="{FF2B5EF4-FFF2-40B4-BE49-F238E27FC236}">
                <a16:creationId xmlns:a16="http://schemas.microsoft.com/office/drawing/2014/main" id="{2059950A-FD6E-4C02-B402-6202FE366B98}"/>
              </a:ext>
            </a:extLst>
          </p:cNvPr>
          <p:cNvSpPr>
            <a:spLocks noGrp="1"/>
          </p:cNvSpPr>
          <p:nvPr>
            <p:ph type="body" sz="quarter" idx="18"/>
          </p:nvPr>
        </p:nvSpPr>
        <p:spPr/>
        <p:txBody>
          <a:bodyPr/>
          <a:lstStyle/>
          <a:p>
            <a:r>
              <a:rPr lang="en-AU"/>
              <a:t>Set notation</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D2F6BA32-B770-D6AB-CDD4-1399D116107F}"/>
                  </a:ext>
                </a:extLst>
              </p:cNvPr>
              <p:cNvSpPr>
                <a:spLocks noGrp="1"/>
              </p:cNvSpPr>
              <p:nvPr>
                <p:ph type="body" sz="quarter" idx="17"/>
              </p:nvPr>
            </p:nvSpPr>
            <p:spPr>
              <a:xfrm>
                <a:off x="360000" y="1567086"/>
                <a:ext cx="11327908" cy="4807835"/>
              </a:xfrm>
            </p:spPr>
            <p:txBody>
              <a:bodyPr/>
              <a:lstStyle/>
              <a:p>
                <a:r>
                  <a:rPr lang="en-AU" sz="1800"/>
                  <a:t>Consider the universal set, </a:t>
                </a:r>
                <a14:m>
                  <m:oMath xmlns:m="http://schemas.openxmlformats.org/officeDocument/2006/math">
                    <m:r>
                      <a:rPr lang="en-AU" sz="1800" b="0" i="1" smtClean="0">
                        <a:latin typeface="Cambria Math" panose="02040503050406030204" pitchFamily="18" charset="0"/>
                      </a:rPr>
                      <m:t>𝑈</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1, 2, 3, 4, 5, 6, 7, 8, 9, 10</m:t>
                        </m:r>
                      </m:e>
                    </m:d>
                    <m:r>
                      <a:rPr lang="en-AU" sz="1800" b="0" i="1" smtClean="0">
                        <a:latin typeface="Cambria Math" panose="02040503050406030204" pitchFamily="18" charset="0"/>
                      </a:rPr>
                      <m:t>. </m:t>
                    </m:r>
                  </m:oMath>
                </a14:m>
                <a:endParaRPr lang="en-AU" sz="1800" b="0"/>
              </a:p>
              <a:p>
                <a:r>
                  <a:rPr lang="en-AU" sz="1800"/>
                  <a:t>Let </a:t>
                </a:r>
                <a14:m>
                  <m:oMath xmlns:m="http://schemas.openxmlformats.org/officeDocument/2006/math">
                    <m:r>
                      <a:rPr lang="en-AU" sz="1800" b="0" i="1" smtClean="0">
                        <a:latin typeface="Cambria Math" panose="02040503050406030204" pitchFamily="18" charset="0"/>
                      </a:rPr>
                      <m:t>𝐴</m:t>
                    </m:r>
                  </m:oMath>
                </a14:m>
                <a:r>
                  <a:rPr lang="en-AU" sz="1800"/>
                  <a:t> and </a:t>
                </a:r>
                <a14:m>
                  <m:oMath xmlns:m="http://schemas.openxmlformats.org/officeDocument/2006/math">
                    <m:r>
                      <a:rPr lang="en-AU" sz="1800" b="0" i="1" smtClean="0">
                        <a:latin typeface="Cambria Math" panose="02040503050406030204" pitchFamily="18" charset="0"/>
                      </a:rPr>
                      <m:t>𝐵</m:t>
                    </m:r>
                  </m:oMath>
                </a14:m>
                <a:r>
                  <a:rPr lang="en-AU" sz="1800"/>
                  <a:t> be subsets of </a:t>
                </a:r>
                <a14:m>
                  <m:oMath xmlns:m="http://schemas.openxmlformats.org/officeDocument/2006/math">
                    <m:r>
                      <a:rPr lang="en-AU" sz="1800" b="0" i="1" smtClean="0">
                        <a:latin typeface="Cambria Math" panose="02040503050406030204" pitchFamily="18" charset="0"/>
                      </a:rPr>
                      <m:t>𝑈</m:t>
                    </m:r>
                  </m:oMath>
                </a14:m>
                <a:r>
                  <a:rPr lang="en-AU" sz="1800"/>
                  <a:t>. </a:t>
                </a:r>
              </a:p>
              <a:p>
                <a:r>
                  <a:rPr lang="en-AU" sz="1800"/>
                  <a:t>List the elements of </a:t>
                </a:r>
                <a14:m>
                  <m:oMath xmlns:m="http://schemas.openxmlformats.org/officeDocument/2006/math">
                    <m:r>
                      <a:rPr lang="en-AU" sz="1800" b="0" i="1" smtClean="0">
                        <a:latin typeface="Cambria Math" panose="02040503050406030204" pitchFamily="18" charset="0"/>
                      </a:rPr>
                      <m:t>𝐴</m:t>
                    </m:r>
                  </m:oMath>
                </a14:m>
                <a:r>
                  <a:rPr lang="en-AU" sz="1800"/>
                  <a:t> and </a:t>
                </a:r>
                <a:r>
                  <a:rPr lang="en-AU" sz="1800" b="0" i="0">
                    <a:latin typeface="+mj-lt"/>
                  </a:rPr>
                  <a:t>the elements of</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𝐵</m:t>
                    </m:r>
                  </m:oMath>
                </a14:m>
                <a:r>
                  <a:rPr lang="en-AU" sz="1800"/>
                  <a:t>, if </a:t>
                </a:r>
                <a14:m>
                  <m:oMath xmlns:m="http://schemas.openxmlformats.org/officeDocument/2006/math">
                    <m:r>
                      <a:rPr lang="en-AU" sz="1800" b="0" i="1" smtClean="0">
                        <a:latin typeface="Cambria Math" panose="02040503050406030204" pitchFamily="18" charset="0"/>
                      </a:rPr>
                      <m:t>𝐴</m:t>
                    </m:r>
                  </m:oMath>
                </a14:m>
                <a:r>
                  <a:rPr lang="en-AU" sz="1800"/>
                  <a:t> is defined as factors of 12 and </a:t>
                </a:r>
                <a14:m>
                  <m:oMath xmlns:m="http://schemas.openxmlformats.org/officeDocument/2006/math">
                    <m:r>
                      <a:rPr lang="en-AU" sz="1800" b="0" i="1" smtClean="0">
                        <a:latin typeface="Cambria Math" panose="02040503050406030204" pitchFamily="18" charset="0"/>
                      </a:rPr>
                      <m:t>𝐵</m:t>
                    </m:r>
                  </m:oMath>
                </a14:m>
                <a:r>
                  <a:rPr lang="en-AU" sz="1800"/>
                  <a:t> is defined as factors 20.</a:t>
                </a:r>
              </a:p>
              <a:p>
                <a:endParaRPr lang="en-AU" sz="1800"/>
              </a:p>
              <a:p>
                <a:r>
                  <a:rPr lang="en-AU" sz="1800"/>
                  <a:t>Solution:</a:t>
                </a:r>
              </a:p>
              <a:p>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={1, 2, 3, 4, 6}</m:t>
                    </m:r>
                  </m:oMath>
                </a14:m>
                <a:r>
                  <a:rPr lang="en-AU" sz="1800"/>
                  <a:t> </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𝐵</m:t>
                      </m:r>
                      <m:r>
                        <a:rPr lang="en-AU" sz="1800" b="0" i="1" smtClean="0">
                          <a:latin typeface="Cambria Math" panose="02040503050406030204" pitchFamily="18" charset="0"/>
                        </a:rPr>
                        <m:t>={1, 2, 4, 5, 10}</m:t>
                      </m:r>
                    </m:oMath>
                  </m:oMathPara>
                </a14:m>
                <a:endParaRPr lang="en-AU" sz="1800"/>
              </a:p>
            </p:txBody>
          </p:sp>
        </mc:Choice>
        <mc:Fallback xmlns="">
          <p:sp>
            <p:nvSpPr>
              <p:cNvPr id="8" name="Text Placeholder 7">
                <a:extLst>
                  <a:ext uri="{FF2B5EF4-FFF2-40B4-BE49-F238E27FC236}">
                    <a16:creationId xmlns:a16="http://schemas.microsoft.com/office/drawing/2014/main" id="{D2F6BA32-B770-D6AB-CDD4-1399D116107F}"/>
                  </a:ext>
                </a:extLst>
              </p:cNvPr>
              <p:cNvSpPr>
                <a:spLocks noGrp="1" noRot="1" noChangeAspect="1" noMove="1" noResize="1" noEditPoints="1" noAdjustHandles="1" noChangeArrowheads="1" noChangeShapeType="1" noTextEdit="1"/>
              </p:cNvSpPr>
              <p:nvPr>
                <p:ph type="body" sz="quarter" idx="17"/>
              </p:nvPr>
            </p:nvSpPr>
            <p:spPr>
              <a:xfrm>
                <a:off x="360000" y="1567086"/>
                <a:ext cx="11327908" cy="4807835"/>
              </a:xfrm>
              <a:blipFill>
                <a:blip r:embed="rId3"/>
                <a:stretch>
                  <a:fillRect l="-123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36FFBA8-5AD3-850E-9DA7-7B3BFC9B79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7848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47696-6D8C-4121-8274-0CA11A763C6C}"/>
              </a:ext>
            </a:extLst>
          </p:cNvPr>
          <p:cNvSpPr>
            <a:spLocks noGrp="1"/>
          </p:cNvSpPr>
          <p:nvPr>
            <p:ph type="title"/>
          </p:nvPr>
        </p:nvSpPr>
        <p:spPr/>
        <p:txBody>
          <a:bodyPr/>
          <a:lstStyle/>
          <a:p>
            <a:r>
              <a:rPr lang="en-AU"/>
              <a:t>Venn diagram</a:t>
            </a:r>
          </a:p>
        </p:txBody>
      </p:sp>
      <p:sp>
        <p:nvSpPr>
          <p:cNvPr id="4" name="Text Placeholder 3">
            <a:extLst>
              <a:ext uri="{FF2B5EF4-FFF2-40B4-BE49-F238E27FC236}">
                <a16:creationId xmlns:a16="http://schemas.microsoft.com/office/drawing/2014/main" id="{FC4818DF-D7A5-0329-05EE-6AEAD67CB5E3}"/>
              </a:ext>
            </a:extLst>
          </p:cNvPr>
          <p:cNvSpPr>
            <a:spLocks noGrp="1"/>
          </p:cNvSpPr>
          <p:nvPr>
            <p:ph type="body" sz="quarter" idx="18"/>
          </p:nvPr>
        </p:nvSpPr>
        <p:spPr/>
        <p:txBody>
          <a:bodyPr/>
          <a:lstStyle/>
          <a:p>
            <a:r>
              <a:rPr lang="en-AU"/>
              <a:t>Definition</a:t>
            </a:r>
          </a:p>
        </p:txBody>
      </p:sp>
      <p:sp>
        <p:nvSpPr>
          <p:cNvPr id="5" name="Text Placeholder 4">
            <a:extLst>
              <a:ext uri="{FF2B5EF4-FFF2-40B4-BE49-F238E27FC236}">
                <a16:creationId xmlns:a16="http://schemas.microsoft.com/office/drawing/2014/main" id="{96218B7C-4336-0411-A421-526CBD62DA42}"/>
              </a:ext>
            </a:extLst>
          </p:cNvPr>
          <p:cNvSpPr>
            <a:spLocks noGrp="1"/>
          </p:cNvSpPr>
          <p:nvPr>
            <p:ph type="body" sz="quarter" idx="17"/>
          </p:nvPr>
        </p:nvSpPr>
        <p:spPr>
          <a:xfrm>
            <a:off x="360000" y="1386026"/>
            <a:ext cx="11484000" cy="1148954"/>
          </a:xfrm>
        </p:spPr>
        <p:txBody>
          <a:bodyPr/>
          <a:lstStyle/>
          <a:p>
            <a:r>
              <a:rPr lang="en-AU" sz="1800"/>
              <a:t>A Venn diagram is a graphical representation containing several, typically, overlapping circles. </a:t>
            </a:r>
          </a:p>
          <a:p>
            <a:r>
              <a:rPr lang="en-AU" sz="1800"/>
              <a:t>The example contains the numbers from 1 – 10, categorising them as factors of 12 and/or 20. </a:t>
            </a:r>
          </a:p>
        </p:txBody>
      </p:sp>
      <p:pic>
        <p:nvPicPr>
          <p:cNvPr id="16" name="Picture 15" descr="Double venn diagram with overlapping circles. In the Venn diagram, the 2 circles are labelled 'Factors of 12' and 'Factors of 20'. Circle 'Factors of 12' contains the numbers 3 and 6, circle 'Factors of 20' contains the numbers 5 and 10, and the overlapping area contains the numbers 1, 2 and 4. The numbers 7, 8 and 9 sit outside the circles.">
            <a:extLst>
              <a:ext uri="{FF2B5EF4-FFF2-40B4-BE49-F238E27FC236}">
                <a16:creationId xmlns:a16="http://schemas.microsoft.com/office/drawing/2014/main" id="{ED5181E7-B886-1B88-D777-824EA614285A}"/>
              </a:ext>
            </a:extLst>
          </p:cNvPr>
          <p:cNvPicPr>
            <a:picLocks noChangeAspect="1"/>
          </p:cNvPicPr>
          <p:nvPr/>
        </p:nvPicPr>
        <p:blipFill>
          <a:blip r:embed="rId2"/>
          <a:stretch>
            <a:fillRect/>
          </a:stretch>
        </p:blipFill>
        <p:spPr>
          <a:xfrm>
            <a:off x="2563816" y="2593393"/>
            <a:ext cx="7154014" cy="3952372"/>
          </a:xfrm>
          <a:prstGeom prst="rect">
            <a:avLst/>
          </a:prstGeom>
        </p:spPr>
      </p:pic>
      <p:sp>
        <p:nvSpPr>
          <p:cNvPr id="2" name="Slide Number Placeholder 1">
            <a:extLst>
              <a:ext uri="{FF2B5EF4-FFF2-40B4-BE49-F238E27FC236}">
                <a16:creationId xmlns:a16="http://schemas.microsoft.com/office/drawing/2014/main" id="{095802E2-BC68-7CFC-2C2A-EA36BD8EA3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2985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8953-E57C-9FFA-2F30-7C1B2CEB1D0D}"/>
              </a:ext>
            </a:extLst>
          </p:cNvPr>
          <p:cNvSpPr>
            <a:spLocks noGrp="1"/>
          </p:cNvSpPr>
          <p:nvPr>
            <p:ph type="ctrTitle"/>
          </p:nvPr>
        </p:nvSpPr>
        <p:spPr/>
        <p:txBody>
          <a:bodyPr/>
          <a:lstStyle/>
          <a:p>
            <a:r>
              <a:rPr lang="en-AU"/>
              <a:t>Releasing responsibility</a:t>
            </a:r>
          </a:p>
        </p:txBody>
      </p:sp>
    </p:spTree>
    <p:extLst>
      <p:ext uri="{BB962C8B-B14F-4D97-AF65-F5344CB8AC3E}">
        <p14:creationId xmlns:p14="http://schemas.microsoft.com/office/powerpoint/2010/main" val="12191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BE4C18-2609-FFBA-D4A2-B77E593D39FD}"/>
              </a:ext>
            </a:extLst>
          </p:cNvPr>
          <p:cNvSpPr>
            <a:spLocks noGrp="1"/>
          </p:cNvSpPr>
          <p:nvPr>
            <p:ph type="title"/>
          </p:nvPr>
        </p:nvSpPr>
        <p:spPr/>
        <p:txBody>
          <a:bodyPr/>
          <a:lstStyle/>
          <a:p>
            <a:r>
              <a:rPr lang="en-AU"/>
              <a:t>Definitions and notation (1)</a:t>
            </a:r>
          </a:p>
        </p:txBody>
      </p:sp>
      <p:pic>
        <p:nvPicPr>
          <p:cNvPr id="11" name="Picture 10" descr="Double venn diagram with overlapping circles. In the Venn diagram, the 2 circles are labelled 'Biology' and 'Chemistry'. Circle 'Biology' contains Ava, Dax, Gus and Liv, circle 'Chemistry' contains Hao, Jai and Mae, and the overlapping area contains Cal, Fin, Ian, Kau and Nat. The names Ben and Eli sit outside the circles.">
            <a:extLst>
              <a:ext uri="{FF2B5EF4-FFF2-40B4-BE49-F238E27FC236}">
                <a16:creationId xmlns:a16="http://schemas.microsoft.com/office/drawing/2014/main" id="{8D12E376-A681-45E7-1B0D-83B68BE833D7}"/>
              </a:ext>
            </a:extLst>
          </p:cNvPr>
          <p:cNvPicPr>
            <a:picLocks noChangeAspect="1"/>
          </p:cNvPicPr>
          <p:nvPr/>
        </p:nvPicPr>
        <p:blipFill>
          <a:blip r:embed="rId3"/>
          <a:stretch>
            <a:fillRect/>
          </a:stretch>
        </p:blipFill>
        <p:spPr>
          <a:xfrm>
            <a:off x="562271" y="1252176"/>
            <a:ext cx="5173194" cy="339699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E75631C-2350-88B9-0E71-D9FD43FB6116}"/>
                  </a:ext>
                </a:extLst>
              </p:cNvPr>
              <p:cNvSpPr txBox="1"/>
              <p:nvPr/>
            </p:nvSpPr>
            <p:spPr>
              <a:xfrm>
                <a:off x="479518" y="5021590"/>
                <a:ext cx="5634573" cy="923330"/>
              </a:xfrm>
              <a:prstGeom prst="rect">
                <a:avLst/>
              </a:prstGeom>
              <a:noFill/>
            </p:spPr>
            <p:txBody>
              <a:bodyPr wrap="square">
                <a:spAutoFit/>
              </a:bodyPr>
              <a:lstStyle/>
              <a:p>
                <a:pPr marL="0" lvl="5">
                  <a:buNone/>
                </a:pP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Biology</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B</m:t>
                      </m:r>
                      <m:r>
                        <a:rPr lang="en-AU" sz="1800" b="0" i="0"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m:rPr>
                              <m:nor/>
                            </m:rPr>
                            <a:rPr lang="en-AU" sz="1800" b="0" i="0" smtClean="0">
                              <a:latin typeface="Cambria Math" panose="02040503050406030204" pitchFamily="18" charset="0"/>
                            </a:rPr>
                            <m:t>Ava</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Cal</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Dax</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Fin</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Gus</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Ian</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Kau</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Liv</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Nat</m:t>
                          </m:r>
                        </m:e>
                      </m:d>
                    </m:oMath>
                  </m:oMathPara>
                </a14:m>
                <a:endParaRPr lang="en-AU" sz="1800" b="0"/>
              </a:p>
              <a:p>
                <a:pPr marL="0" lvl="5">
                  <a:buNone/>
                </a:pPr>
                <a:endParaRPr lang="en-AU" sz="1800" b="0"/>
              </a:p>
              <a:p>
                <a:pPr marL="0" lvl="5">
                  <a:buNone/>
                </a:pPr>
                <a14:m>
                  <m:oMath xmlns:m="http://schemas.openxmlformats.org/officeDocument/2006/math">
                    <m:r>
                      <m:rPr>
                        <m:nor/>
                      </m:rPr>
                      <a:rPr lang="en-AU" sz="1800" b="0" i="0" smtClean="0">
                        <a:latin typeface="Cambria Math" panose="02040503050406030204" pitchFamily="18" charset="0"/>
                      </a:rPr>
                      <m:t>Chemistry</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C</m:t>
                    </m:r>
                    <m:r>
                      <m:rPr>
                        <m:nor/>
                      </m:rPr>
                      <a:rPr lang="en-AU" sz="1800" b="0" i="0" smtClean="0">
                        <a:latin typeface="Cambria Math" panose="02040503050406030204" pitchFamily="18" charset="0"/>
                      </a:rPr>
                      <m:t>)</m:t>
                    </m:r>
                    <m:r>
                      <a:rPr lang="en-AU" sz="1800" b="0" i="1" smtClean="0">
                        <a:latin typeface="Cambria Math" panose="02040503050406030204" pitchFamily="18" charset="0"/>
                      </a:rPr>
                      <m:t>={</m:t>
                    </m:r>
                    <m:r>
                      <m:rPr>
                        <m:nor/>
                      </m:rPr>
                      <a:rPr lang="en-AU" sz="1800" b="0" i="0" smtClean="0">
                        <a:latin typeface="Cambria Math" panose="02040503050406030204" pitchFamily="18" charset="0"/>
                      </a:rPr>
                      <m:t>Cal</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Fin</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Hao</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Ian</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Jai</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Kau</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Mae</m:t>
                    </m:r>
                    <m:r>
                      <m:rPr>
                        <m:nor/>
                      </m:rPr>
                      <a:rPr lang="en-AU" sz="1800" b="0" i="0" smtClean="0">
                        <a:latin typeface="Cambria Math" panose="02040503050406030204" pitchFamily="18" charset="0"/>
                      </a:rPr>
                      <m:t>, </m:t>
                    </m:r>
                    <m:r>
                      <m:rPr>
                        <m:nor/>
                      </m:rPr>
                      <a:rPr lang="en-AU" sz="1800" b="0" i="0" smtClean="0">
                        <a:latin typeface="Cambria Math" panose="02040503050406030204" pitchFamily="18" charset="0"/>
                      </a:rPr>
                      <m:t>Nat</m:t>
                    </m:r>
                    <m:r>
                      <a:rPr lang="en-AU" sz="1800" b="0" i="1" smtClean="0">
                        <a:latin typeface="Cambria Math" panose="02040503050406030204" pitchFamily="18" charset="0"/>
                      </a:rPr>
                      <m:t>}</m:t>
                    </m:r>
                  </m:oMath>
                </a14:m>
                <a:r>
                  <a:rPr lang="en-AU" sz="1800"/>
                  <a:t> </a:t>
                </a:r>
                <a:endParaRPr lang="en-AU" sz="1800" b="0"/>
              </a:p>
            </p:txBody>
          </p:sp>
        </mc:Choice>
        <mc:Fallback xmlns="">
          <p:sp>
            <p:nvSpPr>
              <p:cNvPr id="30" name="TextBox 29">
                <a:extLst>
                  <a:ext uri="{FF2B5EF4-FFF2-40B4-BE49-F238E27FC236}">
                    <a16:creationId xmlns:a16="http://schemas.microsoft.com/office/drawing/2014/main" id="{EE75631C-2350-88B9-0E71-D9FD43FB6116}"/>
                  </a:ext>
                </a:extLst>
              </p:cNvPr>
              <p:cNvSpPr txBox="1">
                <a:spLocks noRot="1" noChangeAspect="1" noMove="1" noResize="1" noEditPoints="1" noAdjustHandles="1" noChangeArrowheads="1" noChangeShapeType="1" noTextEdit="1"/>
              </p:cNvSpPr>
              <p:nvPr/>
            </p:nvSpPr>
            <p:spPr>
              <a:xfrm>
                <a:off x="479518" y="5021590"/>
                <a:ext cx="5634573" cy="923330"/>
              </a:xfrm>
              <a:prstGeom prst="rect">
                <a:avLst/>
              </a:prstGeom>
              <a:blipFill>
                <a:blip r:embed="rId4"/>
                <a:stretch>
                  <a:fillRect l="-325" b="-6623"/>
                </a:stretch>
              </a:blipFill>
            </p:spPr>
            <p:txBody>
              <a:bodyPr/>
              <a:lstStyle/>
              <a:p>
                <a:r>
                  <a:rPr lang="en-US">
                    <a:noFill/>
                  </a:rPr>
                  <a:t> </a:t>
                </a:r>
              </a:p>
            </p:txBody>
          </p:sp>
        </mc:Fallback>
      </mc:AlternateContent>
      <p:pic>
        <p:nvPicPr>
          <p:cNvPr id="28" name="Picture 27" descr="Double venn diagram with overlapping circles. In the Venn diagram, the 2 circles are labelled 'Biology' and 'Chemistry'. Circle 'Biology' contains the number 4, circle 'Chemistry' contains the number 3, and the overlapping area contains the number 5. The number 2 sits outside the circles.">
            <a:extLst>
              <a:ext uri="{FF2B5EF4-FFF2-40B4-BE49-F238E27FC236}">
                <a16:creationId xmlns:a16="http://schemas.microsoft.com/office/drawing/2014/main" id="{A2697310-AE93-44A9-ED33-7358A107D2FC}"/>
              </a:ext>
            </a:extLst>
          </p:cNvPr>
          <p:cNvPicPr>
            <a:picLocks noChangeAspect="1"/>
          </p:cNvPicPr>
          <p:nvPr/>
        </p:nvPicPr>
        <p:blipFill>
          <a:blip r:embed="rId5"/>
          <a:stretch>
            <a:fillRect/>
          </a:stretch>
        </p:blipFill>
        <p:spPr>
          <a:xfrm>
            <a:off x="6456536" y="1276846"/>
            <a:ext cx="5096586" cy="3372321"/>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876CD27-0D3E-49BC-E1B1-FE83ADE718AA}"/>
                  </a:ext>
                </a:extLst>
              </p:cNvPr>
              <p:cNvSpPr txBox="1"/>
              <p:nvPr/>
            </p:nvSpPr>
            <p:spPr>
              <a:xfrm>
                <a:off x="6649161" y="5014244"/>
                <a:ext cx="4711336" cy="923330"/>
              </a:xfrm>
              <a:prstGeom prst="rect">
                <a:avLst/>
              </a:prstGeom>
              <a:noFill/>
            </p:spPr>
            <p:txBody>
              <a:bodyPr wrap="square">
                <a:spAutoFit/>
              </a:bodyPr>
              <a:lstStyle/>
              <a:p>
                <a:pPr marL="0" lvl="5" algn="ctr">
                  <a:buNone/>
                </a:pPr>
                <a14:m>
                  <m:oMathPara xmlns:m="http://schemas.openxmlformats.org/officeDocument/2006/math">
                    <m:oMathParaPr>
                      <m:jc m:val="center"/>
                    </m:oMathParaPr>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𝐵</m:t>
                      </m:r>
                      <m:r>
                        <a:rPr lang="en-AU" sz="1800" i="1" dirty="0" smtClean="0">
                          <a:latin typeface="Cambria Math" panose="02040503050406030204" pitchFamily="18" charset="0"/>
                        </a:rPr>
                        <m:t>| = 9 </m:t>
                      </m:r>
                    </m:oMath>
                  </m:oMathPara>
                </a14:m>
                <a:endParaRPr lang="en-AU" sz="1800"/>
              </a:p>
              <a:p>
                <a:pPr marL="0" lvl="5" algn="ctr">
                  <a:buNone/>
                </a:pPr>
                <a:endParaRPr lang="en-AU" sz="1800"/>
              </a:p>
              <a:p>
                <a:pPr marL="0" lvl="5" algn="ctr">
                  <a:buNone/>
                </a:pPr>
                <a14:m>
                  <m:oMathPara xmlns:m="http://schemas.openxmlformats.org/officeDocument/2006/math">
                    <m:oMathParaPr>
                      <m:jc m:val="center"/>
                    </m:oMathParaPr>
                    <m:oMath xmlns:m="http://schemas.openxmlformats.org/officeDocument/2006/math">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𝐶</m:t>
                          </m:r>
                        </m:e>
                      </m:d>
                      <m:r>
                        <a:rPr lang="en-AU" sz="1800" b="0" i="1" smtClean="0">
                          <a:latin typeface="Cambria Math" panose="02040503050406030204" pitchFamily="18" charset="0"/>
                        </a:rPr>
                        <m:t>=8</m:t>
                      </m:r>
                    </m:oMath>
                  </m:oMathPara>
                </a14:m>
                <a:endParaRPr lang="en-AU" sz="1800" b="0"/>
              </a:p>
            </p:txBody>
          </p:sp>
        </mc:Choice>
        <mc:Fallback xmlns="">
          <p:sp>
            <p:nvSpPr>
              <p:cNvPr id="31" name="TextBox 30">
                <a:extLst>
                  <a:ext uri="{FF2B5EF4-FFF2-40B4-BE49-F238E27FC236}">
                    <a16:creationId xmlns:a16="http://schemas.microsoft.com/office/drawing/2014/main" id="{6876CD27-0D3E-49BC-E1B1-FE83ADE718AA}"/>
                  </a:ext>
                </a:extLst>
              </p:cNvPr>
              <p:cNvSpPr txBox="1">
                <a:spLocks noRot="1" noChangeAspect="1" noMove="1" noResize="1" noEditPoints="1" noAdjustHandles="1" noChangeArrowheads="1" noChangeShapeType="1" noTextEdit="1"/>
              </p:cNvSpPr>
              <p:nvPr/>
            </p:nvSpPr>
            <p:spPr>
              <a:xfrm>
                <a:off x="6649161" y="5014244"/>
                <a:ext cx="4711336" cy="923330"/>
              </a:xfrm>
              <a:prstGeom prst="rect">
                <a:avLst/>
              </a:prstGeom>
              <a:blipFill>
                <a:blip r:embed="rId6"/>
                <a:stretch>
                  <a:fillRect/>
                </a:stretch>
              </a:blipFill>
            </p:spPr>
            <p:txBody>
              <a:bodyPr/>
              <a:lstStyle/>
              <a:p>
                <a:r>
                  <a:rPr lang="en-US">
                    <a:noFill/>
                  </a:rPr>
                  <a:t> </a:t>
                </a:r>
              </a:p>
            </p:txBody>
          </p:sp>
        </mc:Fallback>
      </mc:AlternateContent>
      <p:sp>
        <p:nvSpPr>
          <p:cNvPr id="4" name="Rounded Rectangular Callout 3">
            <a:extLst>
              <a:ext uri="{FF2B5EF4-FFF2-40B4-BE49-F238E27FC236}">
                <a16:creationId xmlns:a16="http://schemas.microsoft.com/office/drawing/2014/main" id="{E8E16826-B57B-6783-65FF-9C400EF9686E}"/>
              </a:ext>
            </a:extLst>
          </p:cNvPr>
          <p:cNvSpPr/>
          <p:nvPr/>
        </p:nvSpPr>
        <p:spPr>
          <a:xfrm>
            <a:off x="10020284" y="5063844"/>
            <a:ext cx="1755548" cy="932509"/>
          </a:xfrm>
          <a:prstGeom prst="wedgeRoundRectCallout">
            <a:avLst>
              <a:gd name="adj1" fmla="val -78692"/>
              <a:gd name="adj2" fmla="val -3214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lang="en-AU" sz="1600" dirty="0"/>
              <a:t>Where have these numbers come from?</a:t>
            </a:r>
            <a:endParaRPr lang="en-US" sz="1600" dirty="0"/>
          </a:p>
        </p:txBody>
      </p:sp>
      <p:sp>
        <p:nvSpPr>
          <p:cNvPr id="2" name="Slide Number Placeholder 1">
            <a:extLst>
              <a:ext uri="{FF2B5EF4-FFF2-40B4-BE49-F238E27FC236}">
                <a16:creationId xmlns:a16="http://schemas.microsoft.com/office/drawing/2014/main" id="{3561889B-D373-102A-DB4D-0A7A3DA3A2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7979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E174A0-3AF3-80BB-3A72-716644BFABB0}"/>
              </a:ext>
            </a:extLst>
          </p:cNvPr>
          <p:cNvSpPr>
            <a:spLocks noGrp="1"/>
          </p:cNvSpPr>
          <p:nvPr>
            <p:ph type="title"/>
          </p:nvPr>
        </p:nvSpPr>
        <p:spPr/>
        <p:txBody>
          <a:bodyPr/>
          <a:lstStyle/>
          <a:p>
            <a:r>
              <a:rPr lang="en-AU"/>
              <a:t>Definitions and notation (2)</a:t>
            </a:r>
          </a:p>
        </p:txBody>
      </p:sp>
      <p:sp>
        <p:nvSpPr>
          <p:cNvPr id="4" name="TextBox 3">
            <a:extLst>
              <a:ext uri="{FF2B5EF4-FFF2-40B4-BE49-F238E27FC236}">
                <a16:creationId xmlns:a16="http://schemas.microsoft.com/office/drawing/2014/main" id="{00CAB279-690E-B0D1-8439-C0187A5C68A5}"/>
              </a:ext>
            </a:extLst>
          </p:cNvPr>
          <p:cNvSpPr txBox="1"/>
          <p:nvPr/>
        </p:nvSpPr>
        <p:spPr>
          <a:xfrm>
            <a:off x="496045" y="1521189"/>
            <a:ext cx="4908293" cy="523220"/>
          </a:xfrm>
          <a:prstGeom prst="rect">
            <a:avLst/>
          </a:prstGeom>
          <a:noFill/>
        </p:spPr>
        <p:txBody>
          <a:bodyPr wrap="square">
            <a:spAutoFit/>
          </a:bodyPr>
          <a:lstStyle/>
          <a:p>
            <a:pPr algn="ctr"/>
            <a:r>
              <a:rPr lang="en-AU" sz="2800">
                <a:solidFill>
                  <a:schemeClr val="tx2"/>
                </a:solidFill>
              </a:rPr>
              <a:t>Union</a:t>
            </a:r>
          </a:p>
        </p:txBody>
      </p:sp>
      <p:sp>
        <p:nvSpPr>
          <p:cNvPr id="10" name="Rounded Rectangular Callout 9">
            <a:extLst>
              <a:ext uri="{FF2B5EF4-FFF2-40B4-BE49-F238E27FC236}">
                <a16:creationId xmlns:a16="http://schemas.microsoft.com/office/drawing/2014/main" id="{81F5D7A8-3AF2-D495-8A94-D74271884BE9}"/>
              </a:ext>
            </a:extLst>
          </p:cNvPr>
          <p:cNvSpPr/>
          <p:nvPr/>
        </p:nvSpPr>
        <p:spPr>
          <a:xfrm>
            <a:off x="4314094" y="1178169"/>
            <a:ext cx="1641229" cy="885091"/>
          </a:xfrm>
          <a:prstGeom prst="wedgeRoundRectCallout">
            <a:avLst>
              <a:gd name="adj1" fmla="val -102182"/>
              <a:gd name="adj2" fmla="val 24229"/>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might union mean?</a:t>
            </a:r>
          </a:p>
        </p:txBody>
      </p:sp>
      <p:pic>
        <p:nvPicPr>
          <p:cNvPr id="7" name="Content Placeholder 6" descr="Double venn diagram with overlapping circles. In the Venn diagram, the 2 circles are labelled  and Biology and Chemistry. Circle Biology contains the number 4, circle Chemistry contains the number 3, and the overlapping area contains the number 5. The number 2 sits outside the circles. The two circles are shaded grey. ">
            <a:extLst>
              <a:ext uri="{FF2B5EF4-FFF2-40B4-BE49-F238E27FC236}">
                <a16:creationId xmlns:a16="http://schemas.microsoft.com/office/drawing/2014/main" id="{70AE68E7-2DA4-FC8A-64D2-6582B39899DC}"/>
              </a:ext>
            </a:extLst>
          </p:cNvPr>
          <p:cNvPicPr>
            <a:picLocks noGrp="1" noChangeAspect="1"/>
          </p:cNvPicPr>
          <p:nvPr>
            <p:ph sz="quarter" idx="19"/>
          </p:nvPr>
        </p:nvPicPr>
        <p:blipFill>
          <a:blip r:embed="rId3">
            <a:extLst>
              <a:ext uri="{28A0092B-C50C-407E-A947-70E740481C1C}">
                <a14:useLocalDpi xmlns:a14="http://schemas.microsoft.com/office/drawing/2010/main"/>
              </a:ext>
            </a:extLst>
          </a:blip>
          <a:srcRect/>
          <a:stretch/>
        </p:blipFill>
        <p:spPr>
          <a:xfrm>
            <a:off x="447898" y="2240600"/>
            <a:ext cx="4544082" cy="297972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19EAA6-F6DD-D6E5-90EC-0105EB05BE06}"/>
                  </a:ext>
                </a:extLst>
              </p:cNvPr>
              <p:cNvSpPr txBox="1"/>
              <p:nvPr/>
            </p:nvSpPr>
            <p:spPr>
              <a:xfrm>
                <a:off x="579171" y="5288043"/>
                <a:ext cx="5292103" cy="461665"/>
              </a:xfrm>
              <a:prstGeom prst="rect">
                <a:avLst/>
              </a:prstGeom>
              <a:noFill/>
            </p:spPr>
            <p:txBody>
              <a:bodyPr wrap="square">
                <a:spAutoFit/>
              </a:bodyPr>
              <a:lstStyle/>
              <a:p>
                <a:r>
                  <a:rPr lang="en-AU"/>
                  <a:t>Biology or Chemistry = </a:t>
                </a:r>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𝐶</m:t>
                    </m:r>
                  </m:oMath>
                </a14:m>
                <a:endParaRPr lang="en-AU"/>
              </a:p>
            </p:txBody>
          </p:sp>
        </mc:Choice>
        <mc:Fallback xmlns="">
          <p:sp>
            <p:nvSpPr>
              <p:cNvPr id="13" name="TextBox 12">
                <a:extLst>
                  <a:ext uri="{FF2B5EF4-FFF2-40B4-BE49-F238E27FC236}">
                    <a16:creationId xmlns:a16="http://schemas.microsoft.com/office/drawing/2014/main" id="{D219EAA6-F6DD-D6E5-90EC-0105EB05BE06}"/>
                  </a:ext>
                </a:extLst>
              </p:cNvPr>
              <p:cNvSpPr txBox="1">
                <a:spLocks noRot="1" noChangeAspect="1" noMove="1" noResize="1" noEditPoints="1" noAdjustHandles="1" noChangeArrowheads="1" noChangeShapeType="1" noTextEdit="1"/>
              </p:cNvSpPr>
              <p:nvPr/>
            </p:nvSpPr>
            <p:spPr>
              <a:xfrm>
                <a:off x="579171" y="5288043"/>
                <a:ext cx="5292103" cy="461665"/>
              </a:xfrm>
              <a:prstGeom prst="rect">
                <a:avLst/>
              </a:prstGeom>
              <a:blipFill>
                <a:blip r:embed="rId4"/>
                <a:stretch>
                  <a:fillRect l="-172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E7A43C-03F2-15DF-C2FF-BF9AFA3A5F52}"/>
                  </a:ext>
                </a:extLst>
              </p:cNvPr>
              <p:cNvSpPr txBox="1"/>
              <p:nvPr/>
            </p:nvSpPr>
            <p:spPr>
              <a:xfrm>
                <a:off x="579170" y="5907290"/>
                <a:ext cx="52921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AU" i="1" smtClean="0">
                              <a:latin typeface="Cambria Math" panose="02040503050406030204" pitchFamily="18" charset="0"/>
                            </a:rPr>
                          </m:ctrlPr>
                        </m:dPr>
                        <m:e>
                          <m:r>
                            <a:rPr lang="en-AU" b="0" i="1" smtClean="0">
                              <a:latin typeface="Cambria Math" panose="02040503050406030204" pitchFamily="18" charset="0"/>
                            </a:rPr>
                            <m:t>𝐵</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𝐶</m:t>
                          </m:r>
                        </m:e>
                      </m:d>
                      <m:r>
                        <a:rPr lang="en-AU" b="0" i="1" smtClean="0">
                          <a:latin typeface="Cambria Math" panose="02040503050406030204" pitchFamily="18" charset="0"/>
                        </a:rPr>
                        <m:t>=12</m:t>
                      </m:r>
                    </m:oMath>
                  </m:oMathPara>
                </a14:m>
                <a:endParaRPr lang="en-AU"/>
              </a:p>
            </p:txBody>
          </p:sp>
        </mc:Choice>
        <mc:Fallback xmlns="">
          <p:sp>
            <p:nvSpPr>
              <p:cNvPr id="14" name="TextBox 13">
                <a:extLst>
                  <a:ext uri="{FF2B5EF4-FFF2-40B4-BE49-F238E27FC236}">
                    <a16:creationId xmlns:a16="http://schemas.microsoft.com/office/drawing/2014/main" id="{84E7A43C-03F2-15DF-C2FF-BF9AFA3A5F52}"/>
                  </a:ext>
                </a:extLst>
              </p:cNvPr>
              <p:cNvSpPr txBox="1">
                <a:spLocks noRot="1" noChangeAspect="1" noMove="1" noResize="1" noEditPoints="1" noAdjustHandles="1" noChangeArrowheads="1" noChangeShapeType="1" noTextEdit="1"/>
              </p:cNvSpPr>
              <p:nvPr/>
            </p:nvSpPr>
            <p:spPr>
              <a:xfrm>
                <a:off x="579170" y="5907290"/>
                <a:ext cx="529210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a:extLst>
                  <a:ext uri="{FF2B5EF4-FFF2-40B4-BE49-F238E27FC236}">
                    <a16:creationId xmlns:a16="http://schemas.microsoft.com/office/drawing/2014/main" id="{CCFEBD0A-84EE-E59D-58E8-C8BE250DC171}"/>
                  </a:ext>
                </a:extLst>
              </p:cNvPr>
              <p:cNvSpPr/>
              <p:nvPr/>
            </p:nvSpPr>
            <p:spPr>
              <a:xfrm>
                <a:off x="4730263" y="5691554"/>
                <a:ext cx="1676399" cy="767862"/>
              </a:xfrm>
              <a:prstGeom prst="wedgeRoundRectCallout">
                <a:avLst>
                  <a:gd name="adj1" fmla="val -80793"/>
                  <a:gd name="adj2" fmla="val -5292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t>What might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dirty="0"/>
                  <a:t> represent?</a:t>
                </a:r>
              </a:p>
            </p:txBody>
          </p:sp>
        </mc:Choice>
        <mc:Fallback xmlns="">
          <p:sp>
            <p:nvSpPr>
              <p:cNvPr id="18" name="Rounded Rectangular Callout 17">
                <a:extLst>
                  <a:ext uri="{FF2B5EF4-FFF2-40B4-BE49-F238E27FC236}">
                    <a16:creationId xmlns:a16="http://schemas.microsoft.com/office/drawing/2014/main" id="{CCFEBD0A-84EE-E59D-58E8-C8BE250DC171}"/>
                  </a:ext>
                </a:extLst>
              </p:cNvPr>
              <p:cNvSpPr>
                <a:spLocks noRot="1" noChangeAspect="1" noMove="1" noResize="1" noEditPoints="1" noAdjustHandles="1" noChangeArrowheads="1" noChangeShapeType="1" noTextEdit="1"/>
              </p:cNvSpPr>
              <p:nvPr/>
            </p:nvSpPr>
            <p:spPr>
              <a:xfrm>
                <a:off x="4730263" y="5691554"/>
                <a:ext cx="1676399" cy="767862"/>
              </a:xfrm>
              <a:prstGeom prst="wedgeRoundRectCallout">
                <a:avLst>
                  <a:gd name="adj1" fmla="val -80793"/>
                  <a:gd name="adj2" fmla="val -52922"/>
                  <a:gd name="adj3" fmla="val 16667"/>
                </a:avLst>
              </a:prstGeom>
              <a:blipFill>
                <a:blip r:embed="rId6"/>
                <a:stretch>
                  <a:fillRect/>
                </a:stretch>
              </a:blipFill>
              <a:ln>
                <a:no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3995ABD4-D145-6002-4236-3B1F7AFF5B47}"/>
              </a:ext>
            </a:extLst>
          </p:cNvPr>
          <p:cNvSpPr txBox="1"/>
          <p:nvPr/>
        </p:nvSpPr>
        <p:spPr>
          <a:xfrm>
            <a:off x="6637191" y="1494267"/>
            <a:ext cx="4908293" cy="523220"/>
          </a:xfrm>
          <a:prstGeom prst="rect">
            <a:avLst/>
          </a:prstGeom>
          <a:noFill/>
        </p:spPr>
        <p:txBody>
          <a:bodyPr wrap="square">
            <a:spAutoFit/>
          </a:bodyPr>
          <a:lstStyle/>
          <a:p>
            <a:pPr algn="ctr"/>
            <a:r>
              <a:rPr lang="en-AU" sz="2800">
                <a:solidFill>
                  <a:schemeClr val="tx2"/>
                </a:solidFill>
              </a:rPr>
              <a:t>Intersection</a:t>
            </a:r>
          </a:p>
        </p:txBody>
      </p:sp>
      <p:sp>
        <p:nvSpPr>
          <p:cNvPr id="17" name="Rounded Rectangular Callout 16">
            <a:extLst>
              <a:ext uri="{FF2B5EF4-FFF2-40B4-BE49-F238E27FC236}">
                <a16:creationId xmlns:a16="http://schemas.microsoft.com/office/drawing/2014/main" id="{EEF36AC7-36FE-9242-0396-E4DA9663BFCC}"/>
              </a:ext>
            </a:extLst>
          </p:cNvPr>
          <p:cNvSpPr/>
          <p:nvPr/>
        </p:nvSpPr>
        <p:spPr>
          <a:xfrm>
            <a:off x="10474569" y="562709"/>
            <a:ext cx="1553307" cy="978878"/>
          </a:xfrm>
          <a:prstGeom prst="wedgeRoundRectCallout">
            <a:avLst>
              <a:gd name="adj1" fmla="val -92558"/>
              <a:gd name="adj2" fmla="val 5394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t>What might intersection mean?</a:t>
            </a:r>
          </a:p>
        </p:txBody>
      </p:sp>
      <p:pic>
        <p:nvPicPr>
          <p:cNvPr id="8" name="Picture 7" descr="Double venn diagram with overlapping circles. In the Venn diagram, the 2 circles are labelled  and Biology and Chemistry. Circle Biology contains the number 4, circle Chemistry contains the number 3, and the overlapping area contains the number 5. The number 2 sits outside the circles. The overlapping area is shaded grey. ">
            <a:extLst>
              <a:ext uri="{FF2B5EF4-FFF2-40B4-BE49-F238E27FC236}">
                <a16:creationId xmlns:a16="http://schemas.microsoft.com/office/drawing/2014/main" id="{759AD09B-BC83-BE81-9E14-33FF29BC2E97}"/>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6674119" y="2238699"/>
            <a:ext cx="4583328" cy="297942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6462DDB-F85E-0482-C878-78FF7E88E92C}"/>
                  </a:ext>
                </a:extLst>
              </p:cNvPr>
              <p:cNvSpPr txBox="1"/>
              <p:nvPr/>
            </p:nvSpPr>
            <p:spPr>
              <a:xfrm>
                <a:off x="6862057" y="5288043"/>
                <a:ext cx="5542372" cy="461665"/>
              </a:xfrm>
              <a:prstGeom prst="rect">
                <a:avLst/>
              </a:prstGeom>
              <a:noFill/>
            </p:spPr>
            <p:txBody>
              <a:bodyPr wrap="square">
                <a:spAutoFit/>
              </a:bodyPr>
              <a:lstStyle/>
              <a:p>
                <a:r>
                  <a:rPr lang="en-AU" dirty="0"/>
                  <a:t>Biology and Chemistry = </a:t>
                </a:r>
                <a14:m>
                  <m:oMath xmlns:m="http://schemas.openxmlformats.org/officeDocument/2006/math">
                    <m:r>
                      <a:rPr lang="en-AU" b="0" i="1" smtClean="0">
                        <a:latin typeface="Cambria Math" panose="02040503050406030204" pitchFamily="18" charset="0"/>
                      </a:rPr>
                      <m:t>𝐵</m:t>
                    </m:r>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𝐶</m:t>
                    </m:r>
                  </m:oMath>
                </a14:m>
                <a:endParaRPr lang="en-AU" dirty="0"/>
              </a:p>
            </p:txBody>
          </p:sp>
        </mc:Choice>
        <mc:Fallback xmlns="">
          <p:sp>
            <p:nvSpPr>
              <p:cNvPr id="11" name="TextBox 10">
                <a:extLst>
                  <a:ext uri="{FF2B5EF4-FFF2-40B4-BE49-F238E27FC236}">
                    <a16:creationId xmlns:a16="http://schemas.microsoft.com/office/drawing/2014/main" id="{F6462DDB-F85E-0482-C878-78FF7E88E92C}"/>
                  </a:ext>
                </a:extLst>
              </p:cNvPr>
              <p:cNvSpPr txBox="1">
                <a:spLocks noRot="1" noChangeAspect="1" noMove="1" noResize="1" noEditPoints="1" noAdjustHandles="1" noChangeArrowheads="1" noChangeShapeType="1" noTextEdit="1"/>
              </p:cNvSpPr>
              <p:nvPr/>
            </p:nvSpPr>
            <p:spPr>
              <a:xfrm>
                <a:off x="6862057" y="5288043"/>
                <a:ext cx="5542372" cy="461665"/>
              </a:xfrm>
              <a:prstGeom prst="rect">
                <a:avLst/>
              </a:prstGeom>
              <a:blipFill>
                <a:blip r:embed="rId8"/>
                <a:stretch>
                  <a:fillRect l="-1760"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09D0E2-D6BC-360B-F149-6B0DD388C043}"/>
                  </a:ext>
                </a:extLst>
              </p:cNvPr>
              <p:cNvSpPr txBox="1"/>
              <p:nvPr/>
            </p:nvSpPr>
            <p:spPr>
              <a:xfrm>
                <a:off x="6269983" y="5907290"/>
                <a:ext cx="529210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AU" i="1" smtClean="0">
                              <a:latin typeface="Cambria Math" panose="02040503050406030204" pitchFamily="18" charset="0"/>
                            </a:rPr>
                          </m:ctrlPr>
                        </m:dPr>
                        <m:e>
                          <m:r>
                            <a:rPr lang="en-AU" b="0" i="1" smtClean="0">
                              <a:latin typeface="Cambria Math" panose="02040503050406030204" pitchFamily="18" charset="0"/>
                            </a:rPr>
                            <m:t>𝐵</m:t>
                          </m:r>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𝐶</m:t>
                          </m:r>
                        </m:e>
                      </m:d>
                      <m:r>
                        <a:rPr lang="en-AU" b="0" i="1" smtClean="0">
                          <a:latin typeface="Cambria Math" panose="02040503050406030204" pitchFamily="18" charset="0"/>
                        </a:rPr>
                        <m:t>=5</m:t>
                      </m:r>
                    </m:oMath>
                  </m:oMathPara>
                </a14:m>
                <a:endParaRPr lang="en-AU"/>
              </a:p>
            </p:txBody>
          </p:sp>
        </mc:Choice>
        <mc:Fallback xmlns="">
          <p:sp>
            <p:nvSpPr>
              <p:cNvPr id="12" name="TextBox 11">
                <a:extLst>
                  <a:ext uri="{FF2B5EF4-FFF2-40B4-BE49-F238E27FC236}">
                    <a16:creationId xmlns:a16="http://schemas.microsoft.com/office/drawing/2014/main" id="{B609D0E2-D6BC-360B-F149-6B0DD388C043}"/>
                  </a:ext>
                </a:extLst>
              </p:cNvPr>
              <p:cNvSpPr txBox="1">
                <a:spLocks noRot="1" noChangeAspect="1" noMove="1" noResize="1" noEditPoints="1" noAdjustHandles="1" noChangeArrowheads="1" noChangeShapeType="1" noTextEdit="1"/>
              </p:cNvSpPr>
              <p:nvPr/>
            </p:nvSpPr>
            <p:spPr>
              <a:xfrm>
                <a:off x="6269983" y="5907290"/>
                <a:ext cx="5292103"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ular Callout 18">
                <a:extLst>
                  <a:ext uri="{FF2B5EF4-FFF2-40B4-BE49-F238E27FC236}">
                    <a16:creationId xmlns:a16="http://schemas.microsoft.com/office/drawing/2014/main" id="{71C4FD8F-BED1-4780-A0A6-4B3F27E10FF3}"/>
                  </a:ext>
                </a:extLst>
              </p:cNvPr>
              <p:cNvSpPr/>
              <p:nvPr/>
            </p:nvSpPr>
            <p:spPr>
              <a:xfrm>
                <a:off x="10348771" y="5733036"/>
                <a:ext cx="1676399" cy="767862"/>
              </a:xfrm>
              <a:prstGeom prst="wedgeRoundRectCallout">
                <a:avLst>
                  <a:gd name="adj1" fmla="val -84666"/>
                  <a:gd name="adj2" fmla="val -4376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t>What might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dirty="0"/>
                  <a:t> represent?</a:t>
                </a:r>
              </a:p>
            </p:txBody>
          </p:sp>
        </mc:Choice>
        <mc:Fallback xmlns="">
          <p:sp>
            <p:nvSpPr>
              <p:cNvPr id="19" name="Rounded Rectangular Callout 18">
                <a:extLst>
                  <a:ext uri="{FF2B5EF4-FFF2-40B4-BE49-F238E27FC236}">
                    <a16:creationId xmlns:a16="http://schemas.microsoft.com/office/drawing/2014/main" id="{71C4FD8F-BED1-4780-A0A6-4B3F27E10FF3}"/>
                  </a:ext>
                </a:extLst>
              </p:cNvPr>
              <p:cNvSpPr>
                <a:spLocks noRot="1" noChangeAspect="1" noMove="1" noResize="1" noEditPoints="1" noAdjustHandles="1" noChangeArrowheads="1" noChangeShapeType="1" noTextEdit="1"/>
              </p:cNvSpPr>
              <p:nvPr/>
            </p:nvSpPr>
            <p:spPr>
              <a:xfrm>
                <a:off x="10348771" y="5733036"/>
                <a:ext cx="1676399" cy="767862"/>
              </a:xfrm>
              <a:prstGeom prst="wedgeRoundRectCallout">
                <a:avLst>
                  <a:gd name="adj1" fmla="val -84666"/>
                  <a:gd name="adj2" fmla="val -43762"/>
                  <a:gd name="adj3" fmla="val 16667"/>
                </a:avLst>
              </a:prstGeom>
              <a:blipFill>
                <a:blip r:embed="rId10"/>
                <a:stretch>
                  <a:fillRect b="-1639"/>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DC67796-B7D2-F49F-C21E-31BC5A3413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49888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60808-7AA9-8D1F-0504-65624F296652}"/>
              </a:ext>
            </a:extLst>
          </p:cNvPr>
          <p:cNvSpPr>
            <a:spLocks noGrp="1"/>
          </p:cNvSpPr>
          <p:nvPr>
            <p:ph type="title"/>
          </p:nvPr>
        </p:nvSpPr>
        <p:spPr/>
        <p:txBody>
          <a:bodyPr/>
          <a:lstStyle/>
          <a:p>
            <a:r>
              <a:rPr lang="en-AU" dirty="0"/>
              <a:t>Definitions and notation (3)</a:t>
            </a:r>
          </a:p>
        </p:txBody>
      </p:sp>
      <p:sp>
        <p:nvSpPr>
          <p:cNvPr id="6" name="Text Placeholder 5">
            <a:extLst>
              <a:ext uri="{FF2B5EF4-FFF2-40B4-BE49-F238E27FC236}">
                <a16:creationId xmlns:a16="http://schemas.microsoft.com/office/drawing/2014/main" id="{6AFACF70-B95A-790C-AF71-E9D70639857E}"/>
              </a:ext>
            </a:extLst>
          </p:cNvPr>
          <p:cNvSpPr>
            <a:spLocks noGrp="1"/>
          </p:cNvSpPr>
          <p:nvPr>
            <p:ph type="body" sz="quarter" idx="18"/>
          </p:nvPr>
        </p:nvSpPr>
        <p:spPr/>
        <p:txBody>
          <a:bodyPr/>
          <a:lstStyle/>
          <a:p>
            <a:r>
              <a:rPr lang="en-AU"/>
              <a:t>Notice and wonder</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B3E1E29-B7B4-D485-5AF7-4E2F970D83C4}"/>
                  </a:ext>
                </a:extLst>
              </p:cNvPr>
              <p:cNvSpPr>
                <a:spLocks noGrp="1"/>
              </p:cNvSpPr>
              <p:nvPr>
                <p:ph type="body" sz="quarter" idx="17"/>
              </p:nvPr>
            </p:nvSpPr>
            <p:spPr>
              <a:xfrm>
                <a:off x="359998" y="1464445"/>
                <a:ext cx="10998881" cy="89483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marL="177800">
                  <a:lnSpc>
                    <a:spcPct val="100000"/>
                  </a:lnSpc>
                  <a:spcAft>
                    <a:spcPts val="150"/>
                  </a:spcAft>
                </a:pPr>
                <a:r>
                  <a:rPr lang="en-AU" sz="1800">
                    <a:solidFill>
                      <a:schemeClr val="tx1"/>
                    </a:solidFill>
                  </a:rPr>
                  <a:t>An empty set is a set with no elements, denoted in set notation as </a:t>
                </a:r>
                <a14:m>
                  <m:oMath xmlns:m="http://schemas.openxmlformats.org/officeDocument/2006/math">
                    <m:r>
                      <a:rPr lang="en-AU" sz="1800" i="1" smtClean="0">
                        <a:solidFill>
                          <a:schemeClr val="tx1"/>
                        </a:solidFill>
                        <a:latin typeface="Cambria Math" panose="02040503050406030204" pitchFamily="18" charset="0"/>
                        <a:ea typeface="Cambria Math" panose="02040503050406030204" pitchFamily="18" charset="0"/>
                      </a:rPr>
                      <m:t>∅</m:t>
                    </m:r>
                  </m:oMath>
                </a14:m>
                <a:r>
                  <a:rPr lang="en-AU" sz="1800">
                    <a:solidFill>
                      <a:schemeClr val="tx1"/>
                    </a:solidFill>
                  </a:rPr>
                  <a:t>. </a:t>
                </a:r>
              </a:p>
              <a:p>
                <a:pPr marL="177800">
                  <a:lnSpc>
                    <a:spcPct val="100000"/>
                  </a:lnSpc>
                  <a:spcAft>
                    <a:spcPts val="150"/>
                  </a:spcAft>
                </a:pPr>
                <a:r>
                  <a:rPr lang="en-AU" sz="1800">
                    <a:solidFill>
                      <a:schemeClr val="tx1"/>
                    </a:solidFill>
                  </a:rPr>
                  <a:t>Sets </a:t>
                </a:r>
                <a14:m>
                  <m:oMath xmlns:m="http://schemas.openxmlformats.org/officeDocument/2006/math">
                    <m:r>
                      <a:rPr lang="en-AU" sz="1800" b="0" i="1" smtClean="0">
                        <a:solidFill>
                          <a:schemeClr val="tx1"/>
                        </a:solidFill>
                        <a:latin typeface="Cambria Math" panose="02040503050406030204" pitchFamily="18" charset="0"/>
                      </a:rPr>
                      <m:t>𝐴</m:t>
                    </m:r>
                  </m:oMath>
                </a14:m>
                <a:r>
                  <a:rPr lang="en-AU" sz="1800">
                    <a:solidFill>
                      <a:schemeClr val="tx1"/>
                    </a:solidFill>
                  </a:rPr>
                  <a:t> and </a:t>
                </a:r>
                <a14:m>
                  <m:oMath xmlns:m="http://schemas.openxmlformats.org/officeDocument/2006/math">
                    <m:r>
                      <a:rPr lang="en-AU" sz="1800" b="0" i="1" smtClean="0">
                        <a:solidFill>
                          <a:schemeClr val="tx1"/>
                        </a:solidFill>
                        <a:latin typeface="Cambria Math" panose="02040503050406030204" pitchFamily="18" charset="0"/>
                      </a:rPr>
                      <m:t>𝐵</m:t>
                    </m:r>
                  </m:oMath>
                </a14:m>
                <a:r>
                  <a:rPr lang="en-AU" sz="1800">
                    <a:solidFill>
                      <a:schemeClr val="tx1"/>
                    </a:solidFill>
                  </a:rPr>
                  <a:t> are said to be disjoint if </a:t>
                </a:r>
                <a14:m>
                  <m:oMath xmlns:m="http://schemas.openxmlformats.org/officeDocument/2006/math">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ea typeface="Cambria Math" panose="02040503050406030204" pitchFamily="18" charset="0"/>
                      </a:rPr>
                      <m:t>𝐵</m:t>
                    </m:r>
                    <m:r>
                      <a:rPr lang="en-AU" sz="1800" b="0" i="1" smtClean="0">
                        <a:solidFill>
                          <a:schemeClr val="tx1"/>
                        </a:solidFill>
                        <a:latin typeface="Cambria Math" panose="02040503050406030204" pitchFamily="18" charset="0"/>
                        <a:ea typeface="Cambria Math" panose="02040503050406030204" pitchFamily="18" charset="0"/>
                      </a:rPr>
                      <m:t>=∅</m:t>
                    </m:r>
                  </m:oMath>
                </a14:m>
                <a:r>
                  <a:rPr lang="en-AU" sz="1800">
                    <a:solidFill>
                      <a:schemeClr val="tx1"/>
                    </a:solidFill>
                  </a:rPr>
                  <a:t>, that is, they have no elements in common.</a:t>
                </a:r>
              </a:p>
            </p:txBody>
          </p:sp>
        </mc:Choice>
        <mc:Fallback xmlns="">
          <p:sp>
            <p:nvSpPr>
              <p:cNvPr id="4" name="Text Placeholder 3">
                <a:extLst>
                  <a:ext uri="{FF2B5EF4-FFF2-40B4-BE49-F238E27FC236}">
                    <a16:creationId xmlns:a16="http://schemas.microsoft.com/office/drawing/2014/main" id="{1B3E1E29-B7B4-D485-5AF7-4E2F970D83C4}"/>
                  </a:ext>
                </a:extLst>
              </p:cNvPr>
              <p:cNvSpPr>
                <a:spLocks noGrp="1" noRot="1" noChangeAspect="1" noMove="1" noResize="1" noEditPoints="1" noAdjustHandles="1" noChangeArrowheads="1" noChangeShapeType="1" noTextEdit="1"/>
              </p:cNvSpPr>
              <p:nvPr>
                <p:ph type="body" sz="quarter" idx="17"/>
              </p:nvPr>
            </p:nvSpPr>
            <p:spPr>
              <a:xfrm>
                <a:off x="359998" y="1464445"/>
                <a:ext cx="10998881" cy="894835"/>
              </a:xfrm>
              <a:prstGeom prst="roundRect">
                <a:avLst/>
              </a:prstGeom>
              <a:blipFill>
                <a:blip r:embed="rId3"/>
                <a:stretch>
                  <a:fillRect/>
                </a:stretch>
              </a:blipFill>
            </p:spPr>
            <p:txBody>
              <a:bodyPr/>
              <a:lstStyle/>
              <a:p>
                <a:r>
                  <a:rPr lang="en-US">
                    <a:noFill/>
                  </a:rPr>
                  <a:t> </a:t>
                </a:r>
              </a:p>
            </p:txBody>
          </p:sp>
        </mc:Fallback>
      </mc:AlternateContent>
      <p:pic>
        <p:nvPicPr>
          <p:cNvPr id="22" name="Picture 21" descr="Double venn diagram with overlapping circles. In the Venn diagram, the 2 circles are labelled  and Mathematics Standard and Mathematics Advanced. Circle Mathematics Standard contains Ava, Ben, Gus, Liv and Mae, circle Mathematics Advanced contains the letters Cal, Eli, Fin, Hao, Jai, Kau and Nat. The names Dax and Ian sit outside the circles. ">
            <a:extLst>
              <a:ext uri="{FF2B5EF4-FFF2-40B4-BE49-F238E27FC236}">
                <a16:creationId xmlns:a16="http://schemas.microsoft.com/office/drawing/2014/main" id="{517CFAE1-3423-7498-B4CF-C147669BFBD4}"/>
              </a:ext>
            </a:extLst>
          </p:cNvPr>
          <p:cNvPicPr>
            <a:picLocks noChangeAspect="1"/>
          </p:cNvPicPr>
          <p:nvPr/>
        </p:nvPicPr>
        <p:blipFill>
          <a:blip r:embed="rId4"/>
          <a:stretch>
            <a:fillRect/>
          </a:stretch>
        </p:blipFill>
        <p:spPr>
          <a:xfrm>
            <a:off x="351556" y="2427934"/>
            <a:ext cx="5402483" cy="3456000"/>
          </a:xfrm>
          <a:prstGeom prst="rect">
            <a:avLst/>
          </a:prstGeom>
        </p:spPr>
      </p:pic>
      <p:sp>
        <p:nvSpPr>
          <p:cNvPr id="8" name="Rounded Rectangular Callout 7">
            <a:extLst>
              <a:ext uri="{FF2B5EF4-FFF2-40B4-BE49-F238E27FC236}">
                <a16:creationId xmlns:a16="http://schemas.microsoft.com/office/drawing/2014/main" id="{3883F4E7-F94C-2EB0-1B69-DB69C8C1989A}"/>
              </a:ext>
            </a:extLst>
          </p:cNvPr>
          <p:cNvSpPr/>
          <p:nvPr/>
        </p:nvSpPr>
        <p:spPr>
          <a:xfrm>
            <a:off x="2088512" y="4859846"/>
            <a:ext cx="3089481" cy="1735737"/>
          </a:xfrm>
          <a:custGeom>
            <a:avLst/>
            <a:gdLst>
              <a:gd name="connsiteX0" fmla="*/ 0 w 3089481"/>
              <a:gd name="connsiteY0" fmla="*/ 158716 h 952275"/>
              <a:gd name="connsiteX1" fmla="*/ 158716 w 3089481"/>
              <a:gd name="connsiteY1" fmla="*/ 0 h 952275"/>
              <a:gd name="connsiteX2" fmla="*/ 514914 w 3089481"/>
              <a:gd name="connsiteY2" fmla="*/ 0 h 952275"/>
              <a:gd name="connsiteX3" fmla="*/ 1111781 w 3089481"/>
              <a:gd name="connsiteY3" fmla="*/ -853800 h 952275"/>
              <a:gd name="connsiteX4" fmla="*/ 1287284 w 3089481"/>
              <a:gd name="connsiteY4" fmla="*/ 0 h 952275"/>
              <a:gd name="connsiteX5" fmla="*/ 2930765 w 3089481"/>
              <a:gd name="connsiteY5" fmla="*/ 0 h 952275"/>
              <a:gd name="connsiteX6" fmla="*/ 3089481 w 3089481"/>
              <a:gd name="connsiteY6" fmla="*/ 158716 h 952275"/>
              <a:gd name="connsiteX7" fmla="*/ 3089481 w 3089481"/>
              <a:gd name="connsiteY7" fmla="*/ 158713 h 952275"/>
              <a:gd name="connsiteX8" fmla="*/ 3089481 w 3089481"/>
              <a:gd name="connsiteY8" fmla="*/ 158713 h 952275"/>
              <a:gd name="connsiteX9" fmla="*/ 3089481 w 3089481"/>
              <a:gd name="connsiteY9" fmla="*/ 396781 h 952275"/>
              <a:gd name="connsiteX10" fmla="*/ 3089481 w 3089481"/>
              <a:gd name="connsiteY10" fmla="*/ 793559 h 952275"/>
              <a:gd name="connsiteX11" fmla="*/ 2930765 w 3089481"/>
              <a:gd name="connsiteY11" fmla="*/ 952275 h 952275"/>
              <a:gd name="connsiteX12" fmla="*/ 1287284 w 3089481"/>
              <a:gd name="connsiteY12" fmla="*/ 952275 h 952275"/>
              <a:gd name="connsiteX13" fmla="*/ 514914 w 3089481"/>
              <a:gd name="connsiteY13" fmla="*/ 952275 h 952275"/>
              <a:gd name="connsiteX14" fmla="*/ 514914 w 3089481"/>
              <a:gd name="connsiteY14" fmla="*/ 952275 h 952275"/>
              <a:gd name="connsiteX15" fmla="*/ 158716 w 3089481"/>
              <a:gd name="connsiteY15" fmla="*/ 952275 h 952275"/>
              <a:gd name="connsiteX16" fmla="*/ 0 w 3089481"/>
              <a:gd name="connsiteY16" fmla="*/ 793559 h 952275"/>
              <a:gd name="connsiteX17" fmla="*/ 0 w 3089481"/>
              <a:gd name="connsiteY17" fmla="*/ 396781 h 952275"/>
              <a:gd name="connsiteX18" fmla="*/ 0 w 3089481"/>
              <a:gd name="connsiteY18" fmla="*/ 158713 h 952275"/>
              <a:gd name="connsiteX19" fmla="*/ 0 w 3089481"/>
              <a:gd name="connsiteY19" fmla="*/ 158713 h 952275"/>
              <a:gd name="connsiteX20" fmla="*/ 0 w 3089481"/>
              <a:gd name="connsiteY20" fmla="*/ 158716 h 952275"/>
              <a:gd name="connsiteX0" fmla="*/ 0 w 3089481"/>
              <a:gd name="connsiteY0" fmla="*/ 1012516 h 1806075"/>
              <a:gd name="connsiteX1" fmla="*/ 158716 w 3089481"/>
              <a:gd name="connsiteY1" fmla="*/ 853800 h 1806075"/>
              <a:gd name="connsiteX2" fmla="*/ 514914 w 3089481"/>
              <a:gd name="connsiteY2" fmla="*/ 853800 h 1806075"/>
              <a:gd name="connsiteX3" fmla="*/ 1111781 w 3089481"/>
              <a:gd name="connsiteY3" fmla="*/ 0 h 1806075"/>
              <a:gd name="connsiteX4" fmla="*/ 951824 w 3089481"/>
              <a:gd name="connsiteY4" fmla="*/ 848390 h 1806075"/>
              <a:gd name="connsiteX5" fmla="*/ 2930765 w 3089481"/>
              <a:gd name="connsiteY5" fmla="*/ 853800 h 1806075"/>
              <a:gd name="connsiteX6" fmla="*/ 3089481 w 3089481"/>
              <a:gd name="connsiteY6" fmla="*/ 1012516 h 1806075"/>
              <a:gd name="connsiteX7" fmla="*/ 3089481 w 3089481"/>
              <a:gd name="connsiteY7" fmla="*/ 1012513 h 1806075"/>
              <a:gd name="connsiteX8" fmla="*/ 3089481 w 3089481"/>
              <a:gd name="connsiteY8" fmla="*/ 1012513 h 1806075"/>
              <a:gd name="connsiteX9" fmla="*/ 3089481 w 3089481"/>
              <a:gd name="connsiteY9" fmla="*/ 1250581 h 1806075"/>
              <a:gd name="connsiteX10" fmla="*/ 3089481 w 3089481"/>
              <a:gd name="connsiteY10" fmla="*/ 1647359 h 1806075"/>
              <a:gd name="connsiteX11" fmla="*/ 2930765 w 3089481"/>
              <a:gd name="connsiteY11" fmla="*/ 1806075 h 1806075"/>
              <a:gd name="connsiteX12" fmla="*/ 1287284 w 3089481"/>
              <a:gd name="connsiteY12" fmla="*/ 1806075 h 1806075"/>
              <a:gd name="connsiteX13" fmla="*/ 514914 w 3089481"/>
              <a:gd name="connsiteY13" fmla="*/ 1806075 h 1806075"/>
              <a:gd name="connsiteX14" fmla="*/ 514914 w 3089481"/>
              <a:gd name="connsiteY14" fmla="*/ 1806075 h 1806075"/>
              <a:gd name="connsiteX15" fmla="*/ 158716 w 3089481"/>
              <a:gd name="connsiteY15" fmla="*/ 1806075 h 1806075"/>
              <a:gd name="connsiteX16" fmla="*/ 0 w 3089481"/>
              <a:gd name="connsiteY16" fmla="*/ 1647359 h 1806075"/>
              <a:gd name="connsiteX17" fmla="*/ 0 w 3089481"/>
              <a:gd name="connsiteY17" fmla="*/ 1250581 h 1806075"/>
              <a:gd name="connsiteX18" fmla="*/ 0 w 3089481"/>
              <a:gd name="connsiteY18" fmla="*/ 1012513 h 1806075"/>
              <a:gd name="connsiteX19" fmla="*/ 0 w 3089481"/>
              <a:gd name="connsiteY19" fmla="*/ 1012513 h 1806075"/>
              <a:gd name="connsiteX20" fmla="*/ 0 w 3089481"/>
              <a:gd name="connsiteY20" fmla="*/ 1012516 h 1806075"/>
              <a:gd name="connsiteX0" fmla="*/ 0 w 3089481"/>
              <a:gd name="connsiteY0" fmla="*/ 1012516 h 1806075"/>
              <a:gd name="connsiteX1" fmla="*/ 158716 w 3089481"/>
              <a:gd name="connsiteY1" fmla="*/ 853800 h 1806075"/>
              <a:gd name="connsiteX2" fmla="*/ 514914 w 3089481"/>
              <a:gd name="connsiteY2" fmla="*/ 853800 h 1806075"/>
              <a:gd name="connsiteX3" fmla="*/ 1111781 w 3089481"/>
              <a:gd name="connsiteY3" fmla="*/ 0 h 1806075"/>
              <a:gd name="connsiteX4" fmla="*/ 903128 w 3089481"/>
              <a:gd name="connsiteY4" fmla="*/ 848390 h 1806075"/>
              <a:gd name="connsiteX5" fmla="*/ 2930765 w 3089481"/>
              <a:gd name="connsiteY5" fmla="*/ 853800 h 1806075"/>
              <a:gd name="connsiteX6" fmla="*/ 3089481 w 3089481"/>
              <a:gd name="connsiteY6" fmla="*/ 1012516 h 1806075"/>
              <a:gd name="connsiteX7" fmla="*/ 3089481 w 3089481"/>
              <a:gd name="connsiteY7" fmla="*/ 1012513 h 1806075"/>
              <a:gd name="connsiteX8" fmla="*/ 3089481 w 3089481"/>
              <a:gd name="connsiteY8" fmla="*/ 1012513 h 1806075"/>
              <a:gd name="connsiteX9" fmla="*/ 3089481 w 3089481"/>
              <a:gd name="connsiteY9" fmla="*/ 1250581 h 1806075"/>
              <a:gd name="connsiteX10" fmla="*/ 3089481 w 3089481"/>
              <a:gd name="connsiteY10" fmla="*/ 1647359 h 1806075"/>
              <a:gd name="connsiteX11" fmla="*/ 2930765 w 3089481"/>
              <a:gd name="connsiteY11" fmla="*/ 1806075 h 1806075"/>
              <a:gd name="connsiteX12" fmla="*/ 1287284 w 3089481"/>
              <a:gd name="connsiteY12" fmla="*/ 1806075 h 1806075"/>
              <a:gd name="connsiteX13" fmla="*/ 514914 w 3089481"/>
              <a:gd name="connsiteY13" fmla="*/ 1806075 h 1806075"/>
              <a:gd name="connsiteX14" fmla="*/ 514914 w 3089481"/>
              <a:gd name="connsiteY14" fmla="*/ 1806075 h 1806075"/>
              <a:gd name="connsiteX15" fmla="*/ 158716 w 3089481"/>
              <a:gd name="connsiteY15" fmla="*/ 1806075 h 1806075"/>
              <a:gd name="connsiteX16" fmla="*/ 0 w 3089481"/>
              <a:gd name="connsiteY16" fmla="*/ 1647359 h 1806075"/>
              <a:gd name="connsiteX17" fmla="*/ 0 w 3089481"/>
              <a:gd name="connsiteY17" fmla="*/ 1250581 h 1806075"/>
              <a:gd name="connsiteX18" fmla="*/ 0 w 3089481"/>
              <a:gd name="connsiteY18" fmla="*/ 1012513 h 1806075"/>
              <a:gd name="connsiteX19" fmla="*/ 0 w 3089481"/>
              <a:gd name="connsiteY19" fmla="*/ 1012513 h 1806075"/>
              <a:gd name="connsiteX20" fmla="*/ 0 w 3089481"/>
              <a:gd name="connsiteY20" fmla="*/ 1012516 h 18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89481" h="1806075">
                <a:moveTo>
                  <a:pt x="0" y="1012516"/>
                </a:moveTo>
                <a:cubicBezTo>
                  <a:pt x="0" y="924860"/>
                  <a:pt x="71060" y="853800"/>
                  <a:pt x="158716" y="853800"/>
                </a:cubicBezTo>
                <a:lnTo>
                  <a:pt x="514914" y="853800"/>
                </a:lnTo>
                <a:lnTo>
                  <a:pt x="1111781" y="0"/>
                </a:lnTo>
                <a:lnTo>
                  <a:pt x="903128" y="848390"/>
                </a:lnTo>
                <a:lnTo>
                  <a:pt x="2930765" y="853800"/>
                </a:lnTo>
                <a:cubicBezTo>
                  <a:pt x="3018421" y="853800"/>
                  <a:pt x="3089481" y="924860"/>
                  <a:pt x="3089481" y="1012516"/>
                </a:cubicBezTo>
                <a:lnTo>
                  <a:pt x="3089481" y="1012513"/>
                </a:lnTo>
                <a:lnTo>
                  <a:pt x="3089481" y="1012513"/>
                </a:lnTo>
                <a:lnTo>
                  <a:pt x="3089481" y="1250581"/>
                </a:lnTo>
                <a:lnTo>
                  <a:pt x="3089481" y="1647359"/>
                </a:lnTo>
                <a:cubicBezTo>
                  <a:pt x="3089481" y="1735015"/>
                  <a:pt x="3018421" y="1806075"/>
                  <a:pt x="2930765" y="1806075"/>
                </a:cubicBezTo>
                <a:lnTo>
                  <a:pt x="1287284" y="1806075"/>
                </a:lnTo>
                <a:lnTo>
                  <a:pt x="514914" y="1806075"/>
                </a:lnTo>
                <a:lnTo>
                  <a:pt x="514914" y="1806075"/>
                </a:lnTo>
                <a:lnTo>
                  <a:pt x="158716" y="1806075"/>
                </a:lnTo>
                <a:cubicBezTo>
                  <a:pt x="71060" y="1806075"/>
                  <a:pt x="0" y="1735015"/>
                  <a:pt x="0" y="1647359"/>
                </a:cubicBezTo>
                <a:lnTo>
                  <a:pt x="0" y="1250581"/>
                </a:lnTo>
                <a:lnTo>
                  <a:pt x="0" y="1012513"/>
                </a:lnTo>
                <a:lnTo>
                  <a:pt x="0" y="1012513"/>
                </a:lnTo>
                <a:lnTo>
                  <a:pt x="0" y="101251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lIns="180000" tIns="864000" bIns="0" rtlCol="0" anchor="ctr"/>
          <a:lstStyle/>
          <a:p>
            <a:pPr>
              <a:spcBef>
                <a:spcPts val="100"/>
              </a:spcBef>
            </a:pPr>
            <a:r>
              <a:rPr lang="en-AU" sz="1800" dirty="0"/>
              <a:t>What do you notice about the Venn diagrams?</a:t>
            </a:r>
          </a:p>
        </p:txBody>
      </p:sp>
      <p:pic>
        <p:nvPicPr>
          <p:cNvPr id="13" name="Picture 12" descr="Double venn diagram with overlapping circles. In the Venn diagram, the 2 circles are labelled  and Mathematics Standard and Mathematics Advanced. Circle Mathematics Standard contains the number 5, circle Mathematics Advanced contains the number 7. The 2 sits outside the circles. ">
            <a:extLst>
              <a:ext uri="{FF2B5EF4-FFF2-40B4-BE49-F238E27FC236}">
                <a16:creationId xmlns:a16="http://schemas.microsoft.com/office/drawing/2014/main" id="{6768CE0F-A0FC-3AD7-BF74-2057B3A1882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078929" y="2460943"/>
            <a:ext cx="5284944" cy="3435519"/>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008AE43-224B-A1E7-3C6C-AFE6A7B66564}"/>
                  </a:ext>
                </a:extLst>
              </p:cNvPr>
              <p:cNvSpPr txBox="1"/>
              <p:nvPr/>
            </p:nvSpPr>
            <p:spPr>
              <a:xfrm>
                <a:off x="3405301" y="5998125"/>
                <a:ext cx="529210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𝑆</m:t>
                      </m:r>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𝐴</m:t>
                      </m:r>
                      <m:r>
                        <a:rPr lang="en-AU" sz="2800" b="0" i="1" smtClean="0">
                          <a:latin typeface="Cambria Math" panose="02040503050406030204" pitchFamily="18" charset="0"/>
                          <a:ea typeface="Cambria Math" panose="02040503050406030204" pitchFamily="18" charset="0"/>
                        </a:rPr>
                        <m:t>=∅</m:t>
                      </m:r>
                    </m:oMath>
                  </m:oMathPara>
                </a14:m>
                <a:endParaRPr lang="en-AU" sz="2800" dirty="0"/>
              </a:p>
            </p:txBody>
          </p:sp>
        </mc:Choice>
        <mc:Fallback xmlns="">
          <p:sp>
            <p:nvSpPr>
              <p:cNvPr id="17" name="TextBox 16">
                <a:extLst>
                  <a:ext uri="{FF2B5EF4-FFF2-40B4-BE49-F238E27FC236}">
                    <a16:creationId xmlns:a16="http://schemas.microsoft.com/office/drawing/2014/main" id="{F008AE43-224B-A1E7-3C6C-AFE6A7B66564}"/>
                  </a:ext>
                </a:extLst>
              </p:cNvPr>
              <p:cNvSpPr txBox="1">
                <a:spLocks noRot="1" noChangeAspect="1" noMove="1" noResize="1" noEditPoints="1" noAdjustHandles="1" noChangeArrowheads="1" noChangeShapeType="1" noTextEdit="1"/>
              </p:cNvSpPr>
              <p:nvPr/>
            </p:nvSpPr>
            <p:spPr>
              <a:xfrm>
                <a:off x="3405301" y="5998125"/>
                <a:ext cx="529210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ular Callout 9">
                <a:extLst>
                  <a:ext uri="{FF2B5EF4-FFF2-40B4-BE49-F238E27FC236}">
                    <a16:creationId xmlns:a16="http://schemas.microsoft.com/office/drawing/2014/main" id="{D2E5ED03-B7B8-E8D7-41E7-F682FF4927A1}"/>
                  </a:ext>
                </a:extLst>
              </p:cNvPr>
              <p:cNvSpPr/>
              <p:nvPr/>
            </p:nvSpPr>
            <p:spPr>
              <a:xfrm>
                <a:off x="7899550" y="5740701"/>
                <a:ext cx="1769283" cy="800776"/>
              </a:xfrm>
              <a:prstGeom prst="wedgeRoundRectCallout">
                <a:avLst>
                  <a:gd name="adj1" fmla="val -102825"/>
                  <a:gd name="adj2" fmla="val 172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r>
                  <a:rPr lang="en-AU" sz="1800" dirty="0"/>
                  <a:t>What might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dirty="0"/>
                  <a:t> represent?</a:t>
                </a:r>
              </a:p>
            </p:txBody>
          </p:sp>
        </mc:Choice>
        <mc:Fallback xmlns="">
          <p:sp>
            <p:nvSpPr>
              <p:cNvPr id="10" name="Rounded Rectangular Callout 9">
                <a:extLst>
                  <a:ext uri="{FF2B5EF4-FFF2-40B4-BE49-F238E27FC236}">
                    <a16:creationId xmlns:a16="http://schemas.microsoft.com/office/drawing/2014/main" id="{D2E5ED03-B7B8-E8D7-41E7-F682FF4927A1}"/>
                  </a:ext>
                </a:extLst>
              </p:cNvPr>
              <p:cNvSpPr>
                <a:spLocks noRot="1" noChangeAspect="1" noMove="1" noResize="1" noEditPoints="1" noAdjustHandles="1" noChangeArrowheads="1" noChangeShapeType="1" noTextEdit="1"/>
              </p:cNvSpPr>
              <p:nvPr/>
            </p:nvSpPr>
            <p:spPr>
              <a:xfrm>
                <a:off x="7899550" y="5740701"/>
                <a:ext cx="1769283" cy="800776"/>
              </a:xfrm>
              <a:prstGeom prst="wedgeRoundRectCallout">
                <a:avLst>
                  <a:gd name="adj1" fmla="val -102825"/>
                  <a:gd name="adj2" fmla="val 17238"/>
                  <a:gd name="adj3" fmla="val 16667"/>
                </a:avLst>
              </a:prstGeom>
              <a:blipFill>
                <a:blip r:embed="rId7"/>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C77FF29-8B03-92B6-196A-380503A9CC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8744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animBg="1"/>
      <p:bldP spid="17" grpId="0"/>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945216-1382-49F0-8634-AF7580D6AFE9}">
  <ds:schemaRefs>
    <ds:schemaRef ds:uri="http://schemas.microsoft.com/office/2006/metadata/properties"/>
    <ds:schemaRef ds:uri="http://purl.org/dc/dcmitype/"/>
    <ds:schemaRef ds:uri="http://schemas.microsoft.com/office/infopath/2007/PartnerControls"/>
    <ds:schemaRef ds:uri="98740c54-966f-451d-a76c-e38eb7fddd55"/>
    <ds:schemaRef ds:uri="http://purl.org/dc/terms/"/>
    <ds:schemaRef ds:uri="http://purl.org/dc/elements/1.1/"/>
    <ds:schemaRef ds:uri="094ce8ca-8c20-4eb0-bb23-b47a1c76b753"/>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3E4014B4-B9AE-46EA-A2DB-647349AE0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2DC305-82A4-490A-A787-333522724C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45</TotalTime>
  <Words>1563</Words>
  <Application>Microsoft Office PowerPoint</Application>
  <PresentationFormat>Widescreen</PresentationFormat>
  <Paragraphs>204</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Times New Roman</vt:lpstr>
      <vt:lpstr>Montserrat</vt:lpstr>
      <vt:lpstr>Arial</vt:lpstr>
      <vt:lpstr>Cambria Math</vt:lpstr>
      <vt:lpstr>Symbol</vt:lpstr>
      <vt:lpstr>Public Sans</vt:lpstr>
      <vt:lpstr>NSWG Corporate</vt:lpstr>
      <vt:lpstr>Intersections and unions</vt:lpstr>
      <vt:lpstr>Learning intentions and success criteria</vt:lpstr>
      <vt:lpstr>Activating prior knowledge</vt:lpstr>
      <vt:lpstr>Set notation review</vt:lpstr>
      <vt:lpstr>Venn diagram</vt:lpstr>
      <vt:lpstr>Releasing responsibility</vt:lpstr>
      <vt:lpstr>Definitions and notation (1)</vt:lpstr>
      <vt:lpstr>Definitions and notation (2)</vt:lpstr>
      <vt:lpstr>Definitions and notation (3)</vt:lpstr>
      <vt:lpstr>Intersection and unions (1)</vt:lpstr>
      <vt:lpstr>Intersection and unions (2)</vt:lpstr>
      <vt:lpstr>Definitions and notation (4)</vt:lpstr>
      <vt:lpstr>Intersection and unions (3)</vt:lpstr>
      <vt:lpstr>Intersection and unions (4)</vt:lpstr>
      <vt:lpstr>Intersection and unions (5)</vt:lpstr>
      <vt:lpstr>Intersection and unions (6)</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 – Intersections and unions – slide deck</dc:title>
  <dc:subject>Maths</dc:subject>
  <dc:creator>NSW Department of Education</dc:creator>
  <cp:keywords/>
  <dc:description/>
  <dcterms:created xsi:type="dcterms:W3CDTF">2025-05-16T05:01:42Z</dcterms:created>
  <dcterms:modified xsi:type="dcterms:W3CDTF">2025-06-02T01:33:55Z</dcterms:modified>
  <cp:category>Advanced unit – Stage 6 Year 11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