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handoutMasterIdLst>
    <p:handoutMasterId r:id="rId30"/>
  </p:handoutMasterIdLst>
  <p:sldIdLst>
    <p:sldId id="26505" r:id="rId5"/>
    <p:sldId id="26383" r:id="rId6"/>
    <p:sldId id="271" r:id="rId7"/>
    <p:sldId id="289" r:id="rId8"/>
    <p:sldId id="26525" r:id="rId9"/>
    <p:sldId id="26530" r:id="rId10"/>
    <p:sldId id="26506" r:id="rId11"/>
    <p:sldId id="26507" r:id="rId12"/>
    <p:sldId id="26529" r:id="rId13"/>
    <p:sldId id="26526" r:id="rId14"/>
    <p:sldId id="26508" r:id="rId15"/>
    <p:sldId id="26513" r:id="rId16"/>
    <p:sldId id="26527" r:id="rId17"/>
    <p:sldId id="26528" r:id="rId18"/>
    <p:sldId id="26509" r:id="rId19"/>
    <p:sldId id="26512" r:id="rId20"/>
    <p:sldId id="26531" r:id="rId21"/>
    <p:sldId id="26523" r:id="rId22"/>
    <p:sldId id="26524" r:id="rId23"/>
    <p:sldId id="26532" r:id="rId24"/>
    <p:sldId id="26522" r:id="rId25"/>
    <p:sldId id="26533" r:id="rId26"/>
    <p:sldId id="360" r:id="rId27"/>
    <p:sldId id="361" r:id="rId28"/>
  </p:sldIdLst>
  <p:sldSz cx="12192000" cy="6858000"/>
  <p:notesSz cx="6858000" cy="9144000"/>
  <p:embeddedFontLst>
    <p:embeddedFont>
      <p:font typeface="Cambria Math" panose="02040503050406030204" pitchFamily="18" charset="0"/>
      <p:regular r:id="rId31"/>
    </p:embeddedFont>
    <p:embeddedFont>
      <p:font typeface="Public Sans" pitchFamily="2" charset="0"/>
      <p:regular r:id="rId32"/>
      <p:bold r:id="rId33"/>
      <p:italic r:id="rId34"/>
      <p:boldItalic r:id="rId35"/>
    </p:embeddedFont>
    <p:embeddedFont>
      <p:font typeface="Wide Latin" panose="020A0A07050505020404" pitchFamily="18" charset="0"/>
      <p:regular r:id="rId3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rigonometric function equations and modelling" id="{37641C72-2B0D-4DA7-863C-82465FA72A95}">
          <p14:sldIdLst>
            <p14:sldId id="26505"/>
            <p14:sldId id="26383"/>
            <p14:sldId id="271"/>
            <p14:sldId id="289"/>
            <p14:sldId id="26525"/>
            <p14:sldId id="26530"/>
            <p14:sldId id="26506"/>
            <p14:sldId id="26507"/>
            <p14:sldId id="26529"/>
            <p14:sldId id="26526"/>
            <p14:sldId id="26508"/>
            <p14:sldId id="26513"/>
            <p14:sldId id="26527"/>
            <p14:sldId id="26528"/>
            <p14:sldId id="26509"/>
            <p14:sldId id="26512"/>
            <p14:sldId id="26531"/>
            <p14:sldId id="26523"/>
            <p14:sldId id="26524"/>
            <p14:sldId id="26532"/>
            <p14:sldId id="26522"/>
            <p14:sldId id="26533"/>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55932-DC5D-4B30-81BB-80201EB29799}" v="2" dt="2026-06-17T00:29:56.67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2" y="32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4.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 Howard" userId="e43a82a0-9159-4f0f-aa14-ac7f95b5b562" providerId="ADAL" clId="{C87B0BC5-BEF9-4006-98BC-9F1FAB210A8B}"/>
    <pc:docChg chg="mod">
      <pc:chgData name="Liv Howard" userId="e43a82a0-9159-4f0f-aa14-ac7f95b5b562" providerId="ADAL" clId="{C87B0BC5-BEF9-4006-98BC-9F1FAB210A8B}" dt="2026-06-17T00:29:42.026"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17/06/2026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17/06/2026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72563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FE5F-183D-2578-5E80-0079E6C26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21835-83AD-427B-B217-252F544A9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59E10-2964-4C2B-2C9F-38C2396178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DAB7154-5F22-1B71-61C9-049BB5C93870}"/>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19487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5766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187C4-AC46-BC11-88C6-D4FCF2E06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1EE99-806C-1D8D-F2B6-8A5F4A9CEB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F6429-2C0B-6C69-273C-70B48016562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C92B7C6-FDB0-411F-8F92-548C1425921F}"/>
              </a:ext>
            </a:extLst>
          </p:cNvPr>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1202074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4196404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350251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23597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47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nsw.gov.au/education-and-training/nesa/copyright"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www.nsw.gov.au/education-and-training/nes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150.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40.png"/><Relationship Id="rId11" Type="http://schemas.openxmlformats.org/officeDocument/2006/relationships/image" Target="../media/image190.png"/><Relationship Id="rId5" Type="http://schemas.openxmlformats.org/officeDocument/2006/relationships/image" Target="../media/image130.png"/><Relationship Id="rId15" Type="http://schemas.openxmlformats.org/officeDocument/2006/relationships/image" Target="../media/image23.png"/><Relationship Id="rId10" Type="http://schemas.openxmlformats.org/officeDocument/2006/relationships/image" Target="../media/image180.png"/><Relationship Id="rId4" Type="http://schemas.openxmlformats.org/officeDocument/2006/relationships/image" Target="../media/image19.png"/><Relationship Id="rId9" Type="http://schemas.openxmlformats.org/officeDocument/2006/relationships/image" Target="../media/image170.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t>Trigonometric functions and modelling</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differentiation, modelling and graphing</a:t>
            </a:r>
          </a:p>
        </p:txBody>
      </p:sp>
      <p:pic>
        <p:nvPicPr>
          <p:cNvPr id="5" name="Picture Placeholder 4">
            <a:extLst>
              <a:ext uri="{FF2B5EF4-FFF2-40B4-BE49-F238E27FC236}">
                <a16:creationId xmlns:a16="http://schemas.microsoft.com/office/drawing/2014/main" id="{44CFF12D-A746-BAF9-7E58-4E40EC98020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7284A0-0CE5-2310-BF3B-E1660E188DC2}"/>
              </a:ext>
            </a:extLst>
          </p:cNvPr>
          <p:cNvSpPr>
            <a:spLocks noGrp="1"/>
          </p:cNvSpPr>
          <p:nvPr>
            <p:ph type="title"/>
          </p:nvPr>
        </p:nvSpPr>
        <p:spPr/>
        <p:txBody>
          <a:bodyPr/>
          <a:lstStyle/>
          <a:p>
            <a:r>
              <a:rPr lang="en-AU" dirty="0"/>
              <a:t>Contextual problem</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208F637-86ED-C03D-25C5-CA95A72A752B}"/>
                  </a:ext>
                </a:extLst>
              </p:cNvPr>
              <p:cNvSpPr>
                <a:spLocks noGrp="1"/>
              </p:cNvSpPr>
              <p:nvPr>
                <p:ph type="body" sz="quarter" idx="17"/>
              </p:nvPr>
            </p:nvSpPr>
            <p:spPr>
              <a:xfrm>
                <a:off x="360000" y="1192696"/>
                <a:ext cx="11484000" cy="5182225"/>
              </a:xfrm>
            </p:spPr>
            <p:txBody>
              <a:bodyPr/>
              <a:lstStyle/>
              <a:p>
                <a:r>
                  <a:rPr lang="en-AU" dirty="0"/>
                  <a:t>Between </a:t>
                </a:r>
                <a14:m>
                  <m:oMath xmlns:m="http://schemas.openxmlformats.org/officeDocument/2006/math">
                    <m:r>
                      <a:rPr lang="en-AU" b="0" i="1" smtClean="0">
                        <a:latin typeface="Cambria Math" panose="02040503050406030204" pitchFamily="18" charset="0"/>
                      </a:rPr>
                      <m:t>6</m:t>
                    </m:r>
                  </m:oMath>
                </a14:m>
                <a:r>
                  <a:rPr lang="en-AU" dirty="0"/>
                  <a:t> am and </a:t>
                </a:r>
                <a14:m>
                  <m:oMath xmlns:m="http://schemas.openxmlformats.org/officeDocument/2006/math">
                    <m:r>
                      <a:rPr lang="en-AU" b="0" i="1" smtClean="0">
                        <a:latin typeface="Cambria Math" panose="02040503050406030204" pitchFamily="18" charset="0"/>
                      </a:rPr>
                      <m:t>6</m:t>
                    </m:r>
                  </m:oMath>
                </a14:m>
                <a:r>
                  <a:rPr lang="en-AU" dirty="0"/>
                  <a:t> pm. The height of the water, </a:t>
                </a:r>
                <a14:m>
                  <m:oMath xmlns:m="http://schemas.openxmlformats.org/officeDocument/2006/math">
                    <m:r>
                      <a:rPr lang="en-AU" b="0" i="1" smtClean="0">
                        <a:latin typeface="Cambria Math" panose="02040503050406030204" pitchFamily="18" charset="0"/>
                      </a:rPr>
                      <m:t>h</m:t>
                    </m:r>
                  </m:oMath>
                </a14:m>
                <a:r>
                  <a:rPr lang="en-AU" dirty="0"/>
                  <a:t>, at the entrance to a harbour is modelled by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rPr>
                        <m:t>=1.2+0.6</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𝑡</m:t>
                              </m:r>
                            </m:e>
                          </m:d>
                        </m:e>
                      </m:func>
                      <m:r>
                        <a:rPr lang="en-AU" b="0" i="1" smtClean="0">
                          <a:latin typeface="Cambria Math" panose="02040503050406030204" pitchFamily="18" charset="0"/>
                        </a:rPr>
                        <m:t>, 0≤</m:t>
                      </m:r>
                      <m:r>
                        <a:rPr lang="en-AU" b="0" i="1" smtClean="0">
                          <a:latin typeface="Cambria Math" panose="02040503050406030204" pitchFamily="18" charset="0"/>
                        </a:rPr>
                        <m:t>𝑡</m:t>
                      </m:r>
                      <m:r>
                        <a:rPr lang="en-AU" b="0" i="1" smtClean="0">
                          <a:latin typeface="Cambria Math" panose="02040503050406030204" pitchFamily="18" charset="0"/>
                        </a:rPr>
                        <m:t>≤12</m:t>
                      </m:r>
                    </m:oMath>
                  </m:oMathPara>
                </a14:m>
                <a:endParaRPr lang="en-AU" dirty="0"/>
              </a:p>
              <a:p>
                <a:r>
                  <a:rPr lang="en-AU" dirty="0"/>
                  <a:t>where </a:t>
                </a:r>
                <a14:m>
                  <m:oMath xmlns:m="http://schemas.openxmlformats.org/officeDocument/2006/math">
                    <m:r>
                      <a:rPr lang="en-AU" b="0" i="1" smtClean="0">
                        <a:latin typeface="Cambria Math" panose="02040503050406030204" pitchFamily="18" charset="0"/>
                      </a:rPr>
                      <m:t>h</m:t>
                    </m:r>
                  </m:oMath>
                </a14:m>
                <a:r>
                  <a:rPr lang="en-AU" dirty="0"/>
                  <a:t> is the height in metres and </a:t>
                </a:r>
                <a14:m>
                  <m:oMath xmlns:m="http://schemas.openxmlformats.org/officeDocument/2006/math">
                    <m:r>
                      <a:rPr lang="en-AU" b="0" i="1" smtClean="0">
                        <a:latin typeface="Cambria Math" panose="02040503050406030204" pitchFamily="18" charset="0"/>
                      </a:rPr>
                      <m:t>𝑡</m:t>
                    </m:r>
                  </m:oMath>
                </a14:m>
                <a:r>
                  <a:rPr lang="en-AU" dirty="0"/>
                  <a:t> is in hours, with </a:t>
                </a:r>
                <a14:m>
                  <m:oMath xmlns:m="http://schemas.openxmlformats.org/officeDocument/2006/math">
                    <m:r>
                      <a:rPr lang="en-AU" b="0" i="1" smtClean="0">
                        <a:latin typeface="Cambria Math" panose="02040503050406030204" pitchFamily="18" charset="0"/>
                      </a:rPr>
                      <m:t>𝑡</m:t>
                    </m:r>
                    <m:r>
                      <a:rPr lang="en-AU" b="0" i="1" smtClean="0">
                        <a:latin typeface="Cambria Math" panose="02040503050406030204" pitchFamily="18" charset="0"/>
                      </a:rPr>
                      <m:t>=0</m:t>
                    </m:r>
                  </m:oMath>
                </a14:m>
                <a:r>
                  <a:rPr lang="en-AU" dirty="0"/>
                  <a:t> at </a:t>
                </a:r>
                <a14:m>
                  <m:oMath xmlns:m="http://schemas.openxmlformats.org/officeDocument/2006/math">
                    <m:r>
                      <a:rPr lang="en-AU" b="0" i="1" smtClean="0">
                        <a:latin typeface="Cambria Math" panose="02040503050406030204" pitchFamily="18" charset="0"/>
                      </a:rPr>
                      <m:t>6</m:t>
                    </m:r>
                  </m:oMath>
                </a14:m>
                <a:r>
                  <a:rPr lang="en-AU" dirty="0"/>
                  <a:t> am.</a:t>
                </a:r>
              </a:p>
              <a:p>
                <a:pPr marL="457200" indent="-457200">
                  <a:buFont typeface="+mj-lt"/>
                  <a:buAutoNum type="alphaLcPeriod"/>
                </a:pPr>
                <a:r>
                  <a:rPr lang="en-AU" dirty="0"/>
                  <a:t>What is the period of the function </a:t>
                </a:r>
                <a14:m>
                  <m:oMath xmlns:m="http://schemas.openxmlformats.org/officeDocument/2006/math">
                    <m:r>
                      <a:rPr lang="en-AU" b="0" i="1" smtClean="0">
                        <a:latin typeface="Cambria Math" panose="02040503050406030204" pitchFamily="18" charset="0"/>
                      </a:rPr>
                      <m:t>h</m:t>
                    </m:r>
                  </m:oMath>
                </a14:m>
                <a:r>
                  <a:rPr lang="en-AU" dirty="0"/>
                  <a:t>?</a:t>
                </a:r>
              </a:p>
              <a:p>
                <a:pPr marL="457200" indent="-457200">
                  <a:buFont typeface="+mj-lt"/>
                  <a:buAutoNum type="alphaLcPeriod"/>
                </a:pPr>
                <a:r>
                  <a:rPr lang="en-AU" dirty="0"/>
                  <a:t>What is the value of </a:t>
                </a:r>
                <a14:m>
                  <m:oMath xmlns:m="http://schemas.openxmlformats.org/officeDocument/2006/math">
                    <m:r>
                      <a:rPr lang="en-AU" b="0" i="1" smtClean="0">
                        <a:latin typeface="Cambria Math" panose="02040503050406030204" pitchFamily="18" charset="0"/>
                      </a:rPr>
                      <m:t>h</m:t>
                    </m:r>
                  </m:oMath>
                </a14:m>
                <a:r>
                  <a:rPr lang="en-AU" dirty="0"/>
                  <a:t> at low tide and at what time did low tide occur?</a:t>
                </a:r>
              </a:p>
              <a:p>
                <a:pPr marL="457200" indent="-457200">
                  <a:buFont typeface="+mj-lt"/>
                  <a:buAutoNum type="alphaLcPeriod"/>
                </a:pPr>
                <a:r>
                  <a:rPr lang="en-AU" dirty="0"/>
                  <a:t>A yacht needs a minimum height of </a:t>
                </a:r>
                <a14:m>
                  <m:oMath xmlns:m="http://schemas.openxmlformats.org/officeDocument/2006/math">
                    <m:r>
                      <a:rPr lang="en-AU" b="0" i="1" smtClean="0">
                        <a:latin typeface="Cambria Math" panose="02040503050406030204" pitchFamily="18" charset="0"/>
                      </a:rPr>
                      <m:t>1.5 </m:t>
                    </m:r>
                  </m:oMath>
                </a14:m>
                <a:r>
                  <a:rPr lang="en-AU" dirty="0"/>
                  <a:t>m to safely enter the harbour. </a:t>
                </a:r>
              </a:p>
              <a:p>
                <a:r>
                  <a:rPr lang="en-AU" dirty="0"/>
                  <a:t>Find all the times between </a:t>
                </a:r>
                <a14:m>
                  <m:oMath xmlns:m="http://schemas.openxmlformats.org/officeDocument/2006/math">
                    <m:r>
                      <a:rPr lang="en-AU" b="0" i="1" smtClean="0">
                        <a:latin typeface="Cambria Math" panose="02040503050406030204" pitchFamily="18" charset="0"/>
                      </a:rPr>
                      <m:t>6</m:t>
                    </m:r>
                  </m:oMath>
                </a14:m>
                <a:r>
                  <a:rPr lang="en-AU" dirty="0"/>
                  <a:t> am and </a:t>
                </a:r>
                <a14:m>
                  <m:oMath xmlns:m="http://schemas.openxmlformats.org/officeDocument/2006/math">
                    <m:r>
                      <a:rPr lang="en-AU" b="0" i="1" smtClean="0">
                        <a:latin typeface="Cambria Math" panose="02040503050406030204" pitchFamily="18" charset="0"/>
                      </a:rPr>
                      <m:t>6</m:t>
                    </m:r>
                  </m:oMath>
                </a14:m>
                <a:r>
                  <a:rPr lang="en-AU" dirty="0"/>
                  <a:t> pm when the yacht can safely enter the harbour.</a:t>
                </a:r>
              </a:p>
            </p:txBody>
          </p:sp>
        </mc:Choice>
        <mc:Fallback xmlns="">
          <p:sp>
            <p:nvSpPr>
              <p:cNvPr id="5" name="Text Placeholder 4">
                <a:extLst>
                  <a:ext uri="{FF2B5EF4-FFF2-40B4-BE49-F238E27FC236}">
                    <a16:creationId xmlns:a16="http://schemas.microsoft.com/office/drawing/2014/main" id="{8208F637-86ED-C03D-25C5-CA95A72A752B}"/>
                  </a:ext>
                </a:extLst>
              </p:cNvPr>
              <p:cNvSpPr>
                <a:spLocks noGrp="1" noRot="1" noChangeAspect="1" noMove="1" noResize="1" noEditPoints="1" noAdjustHandles="1" noChangeArrowheads="1" noChangeShapeType="1" noTextEdit="1"/>
              </p:cNvSpPr>
              <p:nvPr>
                <p:ph type="body" sz="quarter" idx="17"/>
              </p:nvPr>
            </p:nvSpPr>
            <p:spPr>
              <a:xfrm>
                <a:off x="360000" y="1192696"/>
                <a:ext cx="11484000" cy="5182225"/>
              </a:xfrm>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165A335-667F-DAB0-1461-7D543981A5E0}"/>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40916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Question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p:txBody>
              <a:bodyPr/>
              <a:lstStyle/>
              <a:p>
                <a:r>
                  <a:rPr lang="en-AU" dirty="0"/>
                  <a:t>A tracking camera follows a moving object. The angle of elevation </a:t>
                </a:r>
                <a14:m>
                  <m:oMath xmlns:m="http://schemas.openxmlformats.org/officeDocument/2006/math">
                    <m:r>
                      <a:rPr lang="en-AU" b="0" i="1" smtClean="0">
                        <a:latin typeface="Cambria Math" panose="02040503050406030204" pitchFamily="18" charset="0"/>
                      </a:rPr>
                      <m:t>𝜃</m:t>
                    </m:r>
                  </m:oMath>
                </a14:m>
                <a:r>
                  <a:rPr lang="en-AU" dirty="0"/>
                  <a:t> degrees of the camera is modelled by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𝜃</m:t>
                      </m:r>
                      <m:r>
                        <a:rPr lang="en-AU" b="0" i="1" smtClean="0">
                          <a:latin typeface="Cambria Math" panose="02040503050406030204" pitchFamily="18" charset="0"/>
                        </a:rPr>
                        <m:t>=15</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𝑡</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e>
                      </m:func>
                      <m:r>
                        <a:rPr lang="en-AU" b="0" i="1" smtClean="0">
                          <a:latin typeface="Cambria Math" panose="02040503050406030204" pitchFamily="18" charset="0"/>
                        </a:rPr>
                        <m:t>, 0&lt;</m:t>
                      </m:r>
                      <m:r>
                        <a:rPr lang="en-AU" b="0" i="1" smtClean="0">
                          <a:latin typeface="Cambria Math" panose="02040503050406030204" pitchFamily="18" charset="0"/>
                        </a:rPr>
                        <m:t>𝑡</m:t>
                      </m:r>
                      <m:r>
                        <a:rPr lang="en-AU" b="0" i="1" smtClean="0">
                          <a:latin typeface="Cambria Math" panose="02040503050406030204" pitchFamily="18" charset="0"/>
                        </a:rPr>
                        <m:t>&lt;12</m:t>
                      </m:r>
                    </m:oMath>
                  </m:oMathPara>
                </a14:m>
                <a:endParaRPr lang="en-AU" dirty="0"/>
              </a:p>
              <a:p>
                <a:r>
                  <a:rPr lang="en-AU" dirty="0"/>
                  <a:t>where </a:t>
                </a:r>
                <a14:m>
                  <m:oMath xmlns:m="http://schemas.openxmlformats.org/officeDocument/2006/math">
                    <m:r>
                      <a:rPr lang="en-AU" b="0" i="1" smtClean="0">
                        <a:latin typeface="Cambria Math" panose="02040503050406030204" pitchFamily="18" charset="0"/>
                      </a:rPr>
                      <m:t>𝑡</m:t>
                    </m:r>
                  </m:oMath>
                </a14:m>
                <a:r>
                  <a:rPr lang="en-AU" dirty="0"/>
                  <a:t> is the time in seconds.</a:t>
                </a:r>
              </a:p>
              <a:p>
                <a:r>
                  <a:rPr lang="en-AU" dirty="0"/>
                  <a:t>The camera can rotate only within the range </a:t>
                </a:r>
                <a14:m>
                  <m:oMath xmlns:m="http://schemas.openxmlformats.org/officeDocument/2006/math">
                    <m:r>
                      <a:rPr lang="en-AU" b="0" i="1" smtClean="0">
                        <a:latin typeface="Cambria Math" panose="02040503050406030204" pitchFamily="18" charset="0"/>
                      </a:rPr>
                      <m:t>−15°≤</m:t>
                    </m:r>
                    <m:r>
                      <a:rPr lang="en-AU" b="0" i="1" smtClean="0">
                        <a:latin typeface="Cambria Math" panose="02040503050406030204" pitchFamily="18" charset="0"/>
                      </a:rPr>
                      <m:t>𝜃</m:t>
                    </m:r>
                    <m:r>
                      <a:rPr lang="en-AU" b="0" i="1" smtClean="0">
                        <a:latin typeface="Cambria Math" panose="02040503050406030204" pitchFamily="18" charset="0"/>
                      </a:rPr>
                      <m:t>≤15°</m:t>
                    </m:r>
                  </m:oMath>
                </a14:m>
                <a:r>
                  <a:rPr lang="en-AU" dirty="0"/>
                  <a:t>. When the angle reaches either limit, the camera must automatically reset to its starting position before continuing to track objects.</a:t>
                </a:r>
              </a:p>
              <a:p>
                <a:r>
                  <a:rPr lang="en-AU" dirty="0"/>
                  <a:t>Find the length of time for which the camera can track the object before it must reset.</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r="-1168"/>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2A2FD4-561B-7DFA-2B51-230FB97165AB}"/>
              </a:ext>
            </a:extLst>
          </p:cNvPr>
          <p:cNvSpPr>
            <a:spLocks noGrp="1"/>
          </p:cNvSpPr>
          <p:nvPr>
            <p:ph type="title"/>
          </p:nvPr>
        </p:nvSpPr>
        <p:spPr/>
        <p:txBody>
          <a:bodyPr/>
          <a:lstStyle/>
          <a:p>
            <a:r>
              <a:rPr lang="en-AU" dirty="0"/>
              <a:t>Method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764B403-4722-E46E-9097-0EF3B4C76F40}"/>
                  </a:ext>
                </a:extLst>
              </p:cNvPr>
              <p:cNvSpPr>
                <a:spLocks noGrp="1"/>
              </p:cNvSpPr>
              <p:nvPr>
                <p:ph type="body" sz="quarter" idx="18"/>
              </p:nvPr>
            </p:nvSpPr>
            <p:spPr/>
            <p:txBody>
              <a:bodyPr/>
              <a:lstStyle/>
              <a:p>
                <a:r>
                  <a:rPr lang="en-AU" dirty="0"/>
                  <a:t>Algebraic solution to </a:t>
                </a:r>
                <a14:m>
                  <m:oMath xmlns:m="http://schemas.openxmlformats.org/officeDocument/2006/math">
                    <m:r>
                      <a:rPr lang="en-AU" i="1">
                        <a:latin typeface="Cambria Math" panose="02040503050406030204" pitchFamily="18" charset="0"/>
                      </a:rPr>
                      <m:t>𝜃</m:t>
                    </m:r>
                    <m:r>
                      <a:rPr lang="en-AU" i="1">
                        <a:latin typeface="Cambria Math" panose="02040503050406030204" pitchFamily="18" charset="0"/>
                      </a:rPr>
                      <m:t>=15</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𝑡</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2</m:t>
                                </m:r>
                              </m:den>
                            </m:f>
                          </m:e>
                        </m:d>
                      </m:e>
                    </m:func>
                    <m:r>
                      <a:rPr lang="en-AU" i="1">
                        <a:latin typeface="Cambria Math" panose="02040503050406030204" pitchFamily="18" charset="0"/>
                      </a:rPr>
                      <m:t>, 0&lt;</m:t>
                    </m:r>
                    <m:r>
                      <a:rPr lang="en-AU" i="1">
                        <a:latin typeface="Cambria Math" panose="02040503050406030204" pitchFamily="18" charset="0"/>
                      </a:rPr>
                      <m:t>𝑡</m:t>
                    </m:r>
                    <m:r>
                      <a:rPr lang="en-AU" i="1">
                        <a:latin typeface="Cambria Math" panose="02040503050406030204" pitchFamily="18" charset="0"/>
                      </a:rPr>
                      <m:t>&lt;12</m:t>
                    </m:r>
                  </m:oMath>
                </a14:m>
                <a:endParaRPr lang="en-AU" dirty="0"/>
              </a:p>
            </p:txBody>
          </p:sp>
        </mc:Choice>
        <mc:Fallback xmlns="">
          <p:sp>
            <p:nvSpPr>
              <p:cNvPr id="4" name="Text Placeholder 3">
                <a:extLst>
                  <a:ext uri="{FF2B5EF4-FFF2-40B4-BE49-F238E27FC236}">
                    <a16:creationId xmlns:a16="http://schemas.microsoft.com/office/drawing/2014/main" id="{7764B403-4722-E46E-9097-0EF3B4C76F40}"/>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1327" t="-49020" b="-254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7690828-4B7E-20FF-6089-83F7FC46EA14}"/>
                  </a:ext>
                </a:extLst>
              </p:cNvPr>
              <p:cNvSpPr>
                <a:spLocks noGrp="1"/>
              </p:cNvSpPr>
              <p:nvPr>
                <p:ph type="body" sz="quarter" idx="17"/>
              </p:nvPr>
            </p:nvSpPr>
            <p:spPr>
              <a:xfrm>
                <a:off x="360000" y="1567086"/>
                <a:ext cx="5568360" cy="4807835"/>
              </a:xfrm>
            </p:spPr>
            <p:txBody>
              <a:bodyPr/>
              <a:lstStyle/>
              <a:p>
                <a:pPr>
                  <a:lnSpc>
                    <a:spcPct val="125000"/>
                  </a:lnSpc>
                </a:pPr>
                <a:r>
                  <a:rPr lang="en-AU" b="1" dirty="0"/>
                  <a:t>Adjust the domain:</a:t>
                </a:r>
              </a:p>
              <a:p>
                <a:pPr>
                  <a:lnSpc>
                    <a:spcPct val="125000"/>
                  </a:lnSpc>
                </a:pPr>
                <a14:m>
                  <m:oMathPara xmlns:m="http://schemas.openxmlformats.org/officeDocument/2006/math">
                    <m:oMathParaPr>
                      <m:jc m:val="left"/>
                    </m:oMathParaPr>
                    <m:oMath xmlns:m="http://schemas.openxmlformats.org/officeDocument/2006/math">
                      <m:r>
                        <m:rPr>
                          <m:nor/>
                        </m:rPr>
                        <a:rPr lang="en-AU" b="0" i="0" smtClean="0">
                          <a:latin typeface="Cambria Math" panose="02040503050406030204" pitchFamily="18" charset="0"/>
                        </a:rPr>
                        <m:t>Domain</m:t>
                      </m:r>
                      <m:r>
                        <a:rPr lang="en-AU" b="0" i="1" smtClean="0">
                          <a:latin typeface="Cambria Math" panose="02040503050406030204" pitchFamily="18" charset="0"/>
                        </a:rPr>
                        <m:t>:0&lt;</m:t>
                      </m:r>
                      <m:r>
                        <a:rPr lang="en-AU" b="0" i="1" smtClean="0">
                          <a:latin typeface="Cambria Math" panose="02040503050406030204" pitchFamily="18" charset="0"/>
                        </a:rPr>
                        <m:t>𝑡</m:t>
                      </m:r>
                      <m:r>
                        <a:rPr lang="en-AU" b="0" i="1" smtClean="0">
                          <a:latin typeface="Cambria Math" panose="02040503050406030204" pitchFamily="18" charset="0"/>
                        </a:rPr>
                        <m:t>&lt;12 →</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2</m:t>
                          </m:r>
                        </m:den>
                      </m:f>
                      <m:r>
                        <a:rPr lang="en-AU" i="1">
                          <a:latin typeface="Cambria Math" panose="02040503050406030204" pitchFamily="18" charset="0"/>
                        </a:rPr>
                        <m:t>&lt;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𝑡</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2</m:t>
                          </m:r>
                        </m:den>
                      </m:f>
                      <m:r>
                        <a:rPr lang="en-AU" i="1">
                          <a:latin typeface="Cambria Math" panose="02040503050406030204" pitchFamily="18" charset="0"/>
                        </a:rPr>
                        <m:t>&lt;</m:t>
                      </m:r>
                      <m:f>
                        <m:fPr>
                          <m:ctrlPr>
                            <a:rPr lang="en-AU" i="1">
                              <a:latin typeface="Cambria Math" panose="02040503050406030204" pitchFamily="18" charset="0"/>
                            </a:rPr>
                          </m:ctrlPr>
                        </m:fPr>
                        <m:num>
                          <m:r>
                            <a:rPr lang="en-AU" i="1">
                              <a:latin typeface="Cambria Math" panose="02040503050406030204" pitchFamily="18" charset="0"/>
                            </a:rPr>
                            <m:t>3</m:t>
                          </m:r>
                          <m:r>
                            <a:rPr lang="en-AU" i="1">
                              <a:latin typeface="Cambria Math" panose="02040503050406030204" pitchFamily="18" charset="0"/>
                            </a:rPr>
                            <m:t>𝜋</m:t>
                          </m:r>
                        </m:num>
                        <m:den>
                          <m:r>
                            <a:rPr lang="en-AU" i="1">
                              <a:latin typeface="Cambria Math" panose="02040503050406030204" pitchFamily="18" charset="0"/>
                            </a:rPr>
                            <m:t>2</m:t>
                          </m:r>
                        </m:den>
                      </m:f>
                    </m:oMath>
                  </m:oMathPara>
                </a14:m>
                <a:endParaRPr lang="en-AU" dirty="0"/>
              </a:p>
              <a:p>
                <a:pPr>
                  <a:lnSpc>
                    <a:spcPct val="125000"/>
                  </a:lnSpc>
                </a:pPr>
                <a:r>
                  <a:rPr lang="en-AU" b="1" dirty="0"/>
                  <a:t>Set </a:t>
                </a:r>
                <a14:m>
                  <m:oMath xmlns:m="http://schemas.openxmlformats.org/officeDocument/2006/math">
                    <m:r>
                      <a:rPr lang="en-AU" b="1" i="1" smtClean="0">
                        <a:latin typeface="Cambria Math" panose="02040503050406030204" pitchFamily="18" charset="0"/>
                      </a:rPr>
                      <m:t>𝜽</m:t>
                    </m:r>
                  </m:oMath>
                </a14:m>
                <a:r>
                  <a:rPr lang="en-AU" b="1" dirty="0"/>
                  <a:t> to endpoint at </a:t>
                </a:r>
                <a14:m>
                  <m:oMath xmlns:m="http://schemas.openxmlformats.org/officeDocument/2006/math">
                    <m:r>
                      <a:rPr lang="en-AU" b="1" i="1" smtClean="0">
                        <a:latin typeface="Cambria Math" panose="02040503050406030204" pitchFamily="18" charset="0"/>
                      </a:rPr>
                      <m:t>𝜽</m:t>
                    </m:r>
                    <m:r>
                      <a:rPr lang="en-AU" b="1" i="1" smtClean="0">
                        <a:latin typeface="Cambria Math" panose="02040503050406030204" pitchFamily="18" charset="0"/>
                      </a:rPr>
                      <m:t>=−</m:t>
                    </m:r>
                    <m:r>
                      <a:rPr lang="en-AU" b="1" i="1" smtClean="0">
                        <a:latin typeface="Cambria Math" panose="02040503050406030204" pitchFamily="18" charset="0"/>
                      </a:rPr>
                      <m:t>𝟏𝟓</m:t>
                    </m:r>
                  </m:oMath>
                </a14:m>
                <a:r>
                  <a:rPr lang="en-AU" b="1" dirty="0"/>
                  <a:t>:</a:t>
                </a:r>
              </a:p>
              <a:p>
                <a:pPr marL="36000">
                  <a:lnSpc>
                    <a:spcPct val="125000"/>
                  </a:lnSpc>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−15</m:t>
                      </m:r>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a:rPr lang="en-AU" b="0" i="0" smtClean="0">
                              <a:latin typeface="Cambria Math" panose="02040503050406030204" pitchFamily="18" charset="0"/>
                            </a:rPr>
                            <m:t>15</m:t>
                          </m:r>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𝑡</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e>
                      </m:func>
                    </m:oMath>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𝑡</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e>
                      </m:func>
                      <m:r>
                        <m:rPr>
                          <m:aln/>
                        </m:rPr>
                        <a:rPr lang="en-AU" b="0" i="1" smtClean="0">
                          <a:latin typeface="Cambria Math" panose="02040503050406030204" pitchFamily="18" charset="0"/>
                        </a:rPr>
                        <m:t>=</m:t>
                      </m:r>
                      <m:r>
                        <a:rPr lang="en-AU" b="0" i="1" smtClean="0">
                          <a:latin typeface="Cambria Math" panose="02040503050406030204" pitchFamily="18" charset="0"/>
                        </a:rPr>
                        <m:t>−1</m:t>
                      </m:r>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𝑡</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𝜋</m:t>
                          </m:r>
                        </m:num>
                        <m:den>
                          <m:r>
                            <a:rPr lang="en-AU" b="0" i="1" smtClean="0">
                              <a:latin typeface="Cambria Math" panose="02040503050406030204" pitchFamily="18" charset="0"/>
                            </a:rPr>
                            <m:t>4</m:t>
                          </m:r>
                        </m:den>
                      </m:f>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𝑡</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oMath>
                    <m:oMath xmlns:m="http://schemas.openxmlformats.org/officeDocument/2006/math">
                      <m:r>
                        <a:rPr lang="en-AU" b="0" i="1" smtClean="0">
                          <a:latin typeface="Cambria Math" panose="02040503050406030204" pitchFamily="18" charset="0"/>
                        </a:rPr>
                        <m:t>𝑡</m:t>
                      </m:r>
                      <m:r>
                        <m:rPr>
                          <m:aln/>
                        </m:rPr>
                        <a:rPr lang="en-AU" b="0" i="1" smtClean="0">
                          <a:latin typeface="Cambria Math" panose="02040503050406030204" pitchFamily="18" charset="0"/>
                        </a:rPr>
                        <m:t>=</m:t>
                      </m:r>
                      <m:r>
                        <a:rPr lang="en-AU" b="0" i="1" smtClean="0">
                          <a:latin typeface="Cambria Math" panose="02040503050406030204" pitchFamily="18" charset="0"/>
                        </a:rPr>
                        <m:t>3</m:t>
                      </m:r>
                    </m:oMath>
                  </m:oMathPara>
                </a14:m>
                <a:endParaRPr lang="en-AU" dirty="0"/>
              </a:p>
            </p:txBody>
          </p:sp>
        </mc:Choice>
        <mc:Fallback xmlns="">
          <p:sp>
            <p:nvSpPr>
              <p:cNvPr id="5" name="Text Placeholder 4">
                <a:extLst>
                  <a:ext uri="{FF2B5EF4-FFF2-40B4-BE49-F238E27FC236}">
                    <a16:creationId xmlns:a16="http://schemas.microsoft.com/office/drawing/2014/main" id="{F7690828-4B7E-20FF-6089-83F7FC46EA14}"/>
                  </a:ext>
                </a:extLst>
              </p:cNvPr>
              <p:cNvSpPr>
                <a:spLocks noGrp="1" noRot="1" noChangeAspect="1" noMove="1" noResize="1" noEditPoints="1" noAdjustHandles="1" noChangeArrowheads="1" noChangeShapeType="1" noTextEdit="1"/>
              </p:cNvSpPr>
              <p:nvPr>
                <p:ph type="body" sz="quarter" idx="17"/>
              </p:nvPr>
            </p:nvSpPr>
            <p:spPr>
              <a:xfrm>
                <a:off x="360000" y="1567086"/>
                <a:ext cx="5568360" cy="4807835"/>
              </a:xfrm>
              <a:blipFill>
                <a:blip r:embed="rId3"/>
                <a:stretch>
                  <a:fillRect l="-2735" t="-760" b="-25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F08D51A6-757C-D8FC-4EBA-8391A73F0849}"/>
                  </a:ext>
                </a:extLst>
              </p:cNvPr>
              <p:cNvSpPr/>
              <p:nvPr/>
            </p:nvSpPr>
            <p:spPr>
              <a:xfrm>
                <a:off x="3067549" y="4470715"/>
                <a:ext cx="2233322" cy="1078617"/>
              </a:xfrm>
              <a:prstGeom prst="wedgeRoundRectCallout">
                <a:avLst>
                  <a:gd name="adj1" fmla="val -68923"/>
                  <a:gd name="adj2" fmla="val 312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is this value not </a:t>
                </a:r>
                <a14:m>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𝜋</m:t>
                        </m:r>
                      </m:num>
                      <m:den>
                        <m:r>
                          <a:rPr lang="en-AU" sz="1800" b="0" i="1" smtClean="0">
                            <a:latin typeface="Cambria Math" panose="02040503050406030204" pitchFamily="18" charset="0"/>
                          </a:rPr>
                          <m:t>4</m:t>
                        </m:r>
                      </m:den>
                    </m:f>
                  </m:oMath>
                </a14:m>
                <a:r>
                  <a:rPr lang="en-AU" sz="1800" dirty="0"/>
                  <a:t>?</a:t>
                </a:r>
              </a:p>
            </p:txBody>
          </p:sp>
        </mc:Choice>
        <mc:Fallback xmlns="">
          <p:sp>
            <p:nvSpPr>
              <p:cNvPr id="9" name="Speech Bubble: Rectangle with Corners Rounded 8">
                <a:extLst>
                  <a:ext uri="{FF2B5EF4-FFF2-40B4-BE49-F238E27FC236}">
                    <a16:creationId xmlns:a16="http://schemas.microsoft.com/office/drawing/2014/main" id="{F08D51A6-757C-D8FC-4EBA-8391A73F0849}"/>
                  </a:ext>
                </a:extLst>
              </p:cNvPr>
              <p:cNvSpPr>
                <a:spLocks noRot="1" noChangeAspect="1" noMove="1" noResize="1" noEditPoints="1" noAdjustHandles="1" noChangeArrowheads="1" noChangeShapeType="1" noTextEdit="1"/>
              </p:cNvSpPr>
              <p:nvPr/>
            </p:nvSpPr>
            <p:spPr>
              <a:xfrm>
                <a:off x="3067549" y="4470715"/>
                <a:ext cx="2233322" cy="1078617"/>
              </a:xfrm>
              <a:prstGeom prst="wedgeRoundRectCallout">
                <a:avLst>
                  <a:gd name="adj1" fmla="val -68923"/>
                  <a:gd name="adj2" fmla="val 31243"/>
                  <a:gd name="adj3" fmla="val 16667"/>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4E0EA430-4DE2-43F2-CA10-F4396A518672}"/>
                  </a:ext>
                </a:extLst>
              </p:cNvPr>
              <p:cNvSpPr txBox="1">
                <a:spLocks/>
              </p:cNvSpPr>
              <p:nvPr/>
            </p:nvSpPr>
            <p:spPr>
              <a:xfrm>
                <a:off x="6275638" y="1567085"/>
                <a:ext cx="556836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latin typeface="+mj-lt"/>
                  </a:rPr>
                  <a:t>Set </a:t>
                </a:r>
                <a14:m>
                  <m:oMath xmlns:m="http://schemas.openxmlformats.org/officeDocument/2006/math">
                    <m:r>
                      <a:rPr lang="en-AU" b="1" i="1" smtClean="0">
                        <a:latin typeface="Cambria Math" panose="02040503050406030204" pitchFamily="18" charset="0"/>
                      </a:rPr>
                      <m:t>𝜽</m:t>
                    </m:r>
                  </m:oMath>
                </a14:m>
                <a:r>
                  <a:rPr lang="en-AU" b="1" dirty="0">
                    <a:latin typeface="+mj-lt"/>
                  </a:rPr>
                  <a:t> to endpoint at </a:t>
                </a:r>
                <a14:m>
                  <m:oMath xmlns:m="http://schemas.openxmlformats.org/officeDocument/2006/math">
                    <m:r>
                      <a:rPr lang="en-AU" b="1" i="1" smtClean="0">
                        <a:latin typeface="Cambria Math" panose="02040503050406030204" pitchFamily="18" charset="0"/>
                      </a:rPr>
                      <m:t>𝜽</m:t>
                    </m:r>
                    <m:r>
                      <a:rPr lang="en-AU" b="1" i="1" smtClean="0">
                        <a:latin typeface="Cambria Math" panose="02040503050406030204" pitchFamily="18" charset="0"/>
                      </a:rPr>
                      <m:t>=</m:t>
                    </m:r>
                    <m:r>
                      <a:rPr lang="en-AU" b="1" i="1" smtClean="0">
                        <a:latin typeface="Cambria Math" panose="02040503050406030204" pitchFamily="18" charset="0"/>
                      </a:rPr>
                      <m:t>𝟏𝟓</m:t>
                    </m:r>
                  </m:oMath>
                </a14:m>
                <a:r>
                  <a:rPr lang="en-AU" b="1" dirty="0">
                    <a:latin typeface="+mj-lt"/>
                  </a:rPr>
                  <a:t>:</a:t>
                </a:r>
              </a:p>
              <a:p>
                <a:pPr>
                  <a:lnSpc>
                    <a:spcPct val="125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15</m:t>
                      </m:r>
                      <m:r>
                        <m:rPr>
                          <m:aln/>
                        </m:rPr>
                        <a:rPr lang="en-AU" b="0" i="1" smtClean="0">
                          <a:latin typeface="Cambria Math" panose="02040503050406030204" pitchFamily="18" charset="0"/>
                        </a:rPr>
                        <m:t>=</m:t>
                      </m:r>
                      <m:r>
                        <a:rPr lang="en-AU" b="0" i="1" smtClean="0">
                          <a:latin typeface="Cambria Math" panose="02040503050406030204" pitchFamily="18" charset="0"/>
                        </a:rPr>
                        <m:t>15</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𝑡</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e>
                      </m:func>
                    </m:oMath>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𝑡</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2</m:t>
                                  </m:r>
                                </m:den>
                              </m:f>
                            </m:e>
                          </m:d>
                        </m:e>
                      </m:func>
                      <m:r>
                        <m:rPr>
                          <m:aln/>
                        </m:rPr>
                        <a:rPr lang="en-AU" b="0" i="1" smtClean="0">
                          <a:latin typeface="Cambria Math" panose="02040503050406030204" pitchFamily="18" charset="0"/>
                        </a:rPr>
                        <m:t>=</m:t>
                      </m:r>
                      <m:r>
                        <a:rPr lang="en-AU" b="0" i="1" smtClean="0">
                          <a:latin typeface="Cambria Math" panose="02040503050406030204" pitchFamily="18" charset="0"/>
                        </a:rPr>
                        <m:t>1</m:t>
                      </m:r>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𝑡</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r>
                            <a:rPr lang="en-AU" b="0" i="1" smtClean="0">
                              <a:latin typeface="Cambria Math" panose="02040503050406030204" pitchFamily="18" charset="0"/>
                            </a:rPr>
                            <m:t>𝜋</m:t>
                          </m:r>
                        </m:num>
                        <m:den>
                          <m:r>
                            <a:rPr lang="en-AU" b="0" i="1" smtClean="0">
                              <a:latin typeface="Cambria Math" panose="02040503050406030204" pitchFamily="18" charset="0"/>
                            </a:rPr>
                            <m:t>4</m:t>
                          </m:r>
                        </m:den>
                      </m:f>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𝑡</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𝜋</m:t>
                          </m:r>
                        </m:num>
                        <m:den>
                          <m:r>
                            <a:rPr lang="en-AU" b="0" i="1" smtClean="0">
                              <a:latin typeface="Cambria Math" panose="02040503050406030204" pitchFamily="18" charset="0"/>
                            </a:rPr>
                            <m:t>4</m:t>
                          </m:r>
                        </m:den>
                      </m:f>
                    </m:oMath>
                    <m:oMath xmlns:m="http://schemas.openxmlformats.org/officeDocument/2006/math">
                      <m:r>
                        <a:rPr lang="en-AU" b="0" i="1" smtClean="0">
                          <a:latin typeface="Cambria Math" panose="02040503050406030204" pitchFamily="18" charset="0"/>
                        </a:rPr>
                        <m:t>𝑡</m:t>
                      </m:r>
                      <m:r>
                        <m:rPr>
                          <m:aln/>
                        </m:rPr>
                        <a:rPr lang="en-AU" b="0" i="1" smtClean="0">
                          <a:latin typeface="Cambria Math" panose="02040503050406030204" pitchFamily="18" charset="0"/>
                        </a:rPr>
                        <m:t>=</m:t>
                      </m:r>
                      <m:r>
                        <a:rPr lang="en-AU" b="0" i="1" smtClean="0">
                          <a:latin typeface="Cambria Math" panose="02040503050406030204" pitchFamily="18" charset="0"/>
                        </a:rPr>
                        <m:t>9</m:t>
                      </m:r>
                    </m:oMath>
                  </m:oMathPara>
                </a14:m>
                <a:endParaRPr lang="en-AU" dirty="0"/>
              </a:p>
              <a:p>
                <a:pPr>
                  <a:lnSpc>
                    <a:spcPct val="125000"/>
                  </a:lnSpc>
                </a:pPr>
                <a14:m>
                  <m:oMathPara xmlns:m="http://schemas.openxmlformats.org/officeDocument/2006/math">
                    <m:oMathParaPr>
                      <m:jc m:val="left"/>
                    </m:oMathParaPr>
                    <m:oMath xmlns:m="http://schemas.openxmlformats.org/officeDocument/2006/math">
                      <m:r>
                        <m:rPr>
                          <m:nor/>
                        </m:rPr>
                        <a:rPr lang="en-AU" i="0" dirty="0" smtClean="0">
                          <a:latin typeface="Cambria Math" panose="02040503050406030204" pitchFamily="18" charset="0"/>
                        </a:rPr>
                        <m:t>Camera</m:t>
                      </m:r>
                      <m:r>
                        <m:rPr>
                          <m:nor/>
                        </m:rPr>
                        <a:rPr lang="en-AU" i="0" dirty="0" smtClean="0">
                          <a:latin typeface="Cambria Math" panose="02040503050406030204" pitchFamily="18" charset="0"/>
                        </a:rPr>
                        <m:t> </m:t>
                      </m:r>
                      <m:r>
                        <m:rPr>
                          <m:nor/>
                        </m:rPr>
                        <a:rPr lang="en-AU" i="0" dirty="0" smtClean="0">
                          <a:latin typeface="Cambria Math" panose="02040503050406030204" pitchFamily="18" charset="0"/>
                        </a:rPr>
                        <m:t>operates</m:t>
                      </m:r>
                      <m:r>
                        <m:rPr>
                          <m:nor/>
                        </m:rPr>
                        <a:rPr lang="en-AU" i="0" dirty="0" smtClean="0">
                          <a:latin typeface="Cambria Math" panose="02040503050406030204" pitchFamily="18" charset="0"/>
                        </a:rPr>
                        <m:t> </m:t>
                      </m:r>
                      <m:r>
                        <m:rPr>
                          <m:nor/>
                        </m:rPr>
                        <a:rPr lang="en-AU" i="0" dirty="0" smtClean="0">
                          <a:latin typeface="Cambria Math" panose="02040503050406030204" pitchFamily="18" charset="0"/>
                        </a:rPr>
                        <m:t>between</m:t>
                      </m:r>
                      <m:r>
                        <m:rPr>
                          <m:nor/>
                        </m:rPr>
                        <a:rPr lang="en-AU" i="0" dirty="0" smtClean="0">
                          <a:latin typeface="Cambria Math" panose="02040503050406030204" pitchFamily="18" charset="0"/>
                        </a:rPr>
                        <m:t> </m:t>
                      </m:r>
                      <m:r>
                        <a:rPr lang="en-AU" b="0" i="1" smtClean="0">
                          <a:latin typeface="Cambria Math" panose="02040503050406030204" pitchFamily="18" charset="0"/>
                        </a:rPr>
                        <m:t>3≤</m:t>
                      </m:r>
                      <m:r>
                        <a:rPr lang="en-AU" b="0" i="1" smtClean="0">
                          <a:latin typeface="Cambria Math" panose="02040503050406030204" pitchFamily="18" charset="0"/>
                        </a:rPr>
                        <m:t>𝑡</m:t>
                      </m:r>
                      <m:r>
                        <a:rPr lang="en-AU" b="0" i="1" smtClean="0">
                          <a:latin typeface="Cambria Math" panose="02040503050406030204" pitchFamily="18" charset="0"/>
                        </a:rPr>
                        <m:t>≤9</m:t>
                      </m:r>
                    </m:oMath>
                  </m:oMathPara>
                </a14:m>
                <a:endParaRPr lang="en-AU" dirty="0"/>
              </a:p>
              <a:p>
                <a:pPr>
                  <a:lnSpc>
                    <a:spcPct val="125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m:rPr>
                          <m:nor/>
                        </m:rPr>
                        <a:rPr lang="en-AU" b="0" i="0" smtClean="0">
                          <a:latin typeface="Cambria Math" panose="02040503050406030204" pitchFamily="18" charset="0"/>
                        </a:rPr>
                        <m:t>the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camera</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operates</m:t>
                      </m:r>
                      <m:r>
                        <m:rPr>
                          <m:nor/>
                        </m:rPr>
                        <a:rPr lang="en-AU" b="0" i="0" smtClean="0">
                          <a:latin typeface="Cambria Math" panose="02040503050406030204" pitchFamily="18" charset="0"/>
                        </a:rPr>
                        <m:t> </m:t>
                      </m:r>
                      <m:r>
                        <m:rPr>
                          <m:nor/>
                        </m:rPr>
                        <a:rPr lang="en-AU" b="0" i="0" smtClean="0">
                          <a:latin typeface="Cambria Math" panose="02040503050406030204" pitchFamily="18" charset="0"/>
                        </a:rPr>
                        <m:t>for</m:t>
                      </m:r>
                      <m:r>
                        <m:rPr>
                          <m:nor/>
                        </m:rPr>
                        <a:rPr lang="en-AU" b="0" i="0" smtClean="0">
                          <a:latin typeface="Cambria Math" panose="02040503050406030204" pitchFamily="18" charset="0"/>
                        </a:rPr>
                        <m:t> </m:t>
                      </m:r>
                      <m:r>
                        <a:rPr lang="en-AU" b="0" i="1" smtClean="0">
                          <a:latin typeface="Cambria Math" panose="02040503050406030204" pitchFamily="18" charset="0"/>
                        </a:rPr>
                        <m:t>6 </m:t>
                      </m:r>
                      <m:r>
                        <m:rPr>
                          <m:nor/>
                        </m:rPr>
                        <a:rPr lang="en-AU" b="0" i="0" smtClean="0">
                          <a:latin typeface="Cambria Math" panose="02040503050406030204" pitchFamily="18" charset="0"/>
                        </a:rPr>
                        <m:t>seconds</m:t>
                      </m:r>
                      <m:r>
                        <m:rPr>
                          <m:nor/>
                        </m:rPr>
                        <a:rPr lang="en-AU" b="0" i="0" smtClean="0">
                          <a:latin typeface="Cambria Math" panose="02040503050406030204" pitchFamily="18" charset="0"/>
                        </a:rPr>
                        <m:t>.</m:t>
                      </m:r>
                    </m:oMath>
                  </m:oMathPara>
                </a14:m>
                <a:br>
                  <a:rPr lang="en-AU" b="0" dirty="0"/>
                </a:br>
                <a:endParaRPr lang="en-AU" dirty="0"/>
              </a:p>
            </p:txBody>
          </p:sp>
        </mc:Choice>
        <mc:Fallback xmlns="">
          <p:sp>
            <p:nvSpPr>
              <p:cNvPr id="6" name="Text Placeholder 4">
                <a:extLst>
                  <a:ext uri="{FF2B5EF4-FFF2-40B4-BE49-F238E27FC236}">
                    <a16:creationId xmlns:a16="http://schemas.microsoft.com/office/drawing/2014/main" id="{4E0EA430-4DE2-43F2-CA10-F4396A518672}"/>
                  </a:ext>
                </a:extLst>
              </p:cNvPr>
              <p:cNvSpPr txBox="1">
                <a:spLocks noRot="1" noChangeAspect="1" noMove="1" noResize="1" noEditPoints="1" noAdjustHandles="1" noChangeArrowheads="1" noChangeShapeType="1" noTextEdit="1"/>
              </p:cNvSpPr>
              <p:nvPr/>
            </p:nvSpPr>
            <p:spPr>
              <a:xfrm>
                <a:off x="6275638" y="1567085"/>
                <a:ext cx="5568360" cy="4807835"/>
              </a:xfrm>
              <a:prstGeom prst="rect">
                <a:avLst/>
              </a:prstGeom>
              <a:blipFill>
                <a:blip r:embed="rId5"/>
                <a:stretch>
                  <a:fillRect l="-2735"/>
                </a:stretch>
              </a:blipFill>
            </p:spPr>
            <p:txBody>
              <a:bodyPr/>
              <a:lstStyle/>
              <a:p>
                <a:r>
                  <a:rPr lang="en-AU">
                    <a:noFill/>
                  </a:rPr>
                  <a:t> </a:t>
                </a:r>
              </a:p>
            </p:txBody>
          </p:sp>
        </mc:Fallback>
      </mc:AlternateContent>
      <p:cxnSp>
        <p:nvCxnSpPr>
          <p:cNvPr id="8" name="Straight Connector 7">
            <a:extLst>
              <a:ext uri="{FF2B5EF4-FFF2-40B4-BE49-F238E27FC236}">
                <a16:creationId xmlns:a16="http://schemas.microsoft.com/office/drawing/2014/main" id="{491A1148-CA7E-CCBB-9A05-06A70AB7BAA5}"/>
              </a:ext>
              <a:ext uri="{C183D7F6-B498-43B3-948B-1728B52AA6E4}">
                <adec:decorative xmlns:adec="http://schemas.microsoft.com/office/drawing/2017/decorative" val="1"/>
              </a:ext>
            </a:extLst>
          </p:cNvPr>
          <p:cNvCxnSpPr/>
          <p:nvPr/>
        </p:nvCxnSpPr>
        <p:spPr>
          <a:xfrm>
            <a:off x="6096000" y="1439056"/>
            <a:ext cx="0" cy="50769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96BD729-FC92-AE37-F69E-1C64E789749B}"/>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56350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7E3564-44AB-916B-26F2-6D1D7B1B0707}"/>
              </a:ext>
            </a:extLst>
          </p:cNvPr>
          <p:cNvSpPr>
            <a:spLocks noGrp="1"/>
          </p:cNvSpPr>
          <p:nvPr>
            <p:ph type="title"/>
          </p:nvPr>
        </p:nvSpPr>
        <p:spPr/>
        <p:txBody>
          <a:bodyPr/>
          <a:lstStyle/>
          <a:p>
            <a:r>
              <a:rPr lang="en-AU" dirty="0"/>
              <a:t>Method 2</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DF496D02-84B5-374A-14BE-3CB0DC9EDC5A}"/>
                  </a:ext>
                </a:extLst>
              </p:cNvPr>
              <p:cNvSpPr>
                <a:spLocks noGrp="1"/>
              </p:cNvSpPr>
              <p:nvPr>
                <p:ph type="body" sz="quarter" idx="18"/>
              </p:nvPr>
            </p:nvSpPr>
            <p:spPr/>
            <p:txBody>
              <a:bodyPr/>
              <a:lstStyle/>
              <a:p>
                <a:r>
                  <a:rPr lang="en-AU" dirty="0"/>
                  <a:t>Graph transformation solution to </a:t>
                </a:r>
                <a14:m>
                  <m:oMath xmlns:m="http://schemas.openxmlformats.org/officeDocument/2006/math">
                    <m:r>
                      <a:rPr lang="en-AU" i="1">
                        <a:latin typeface="Cambria Math" panose="02040503050406030204" pitchFamily="18" charset="0"/>
                      </a:rPr>
                      <m:t>𝜃</m:t>
                    </m:r>
                    <m:r>
                      <a:rPr lang="en-AU" i="1">
                        <a:latin typeface="Cambria Math" panose="02040503050406030204" pitchFamily="18" charset="0"/>
                      </a:rPr>
                      <m:t>=15</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𝑡</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2</m:t>
                                </m:r>
                              </m:den>
                            </m:f>
                          </m:e>
                        </m:d>
                      </m:e>
                    </m:func>
                    <m:r>
                      <a:rPr lang="en-AU" i="1">
                        <a:latin typeface="Cambria Math" panose="02040503050406030204" pitchFamily="18" charset="0"/>
                      </a:rPr>
                      <m:t>, 0&lt;</m:t>
                    </m:r>
                    <m:r>
                      <a:rPr lang="en-AU" i="1">
                        <a:latin typeface="Cambria Math" panose="02040503050406030204" pitchFamily="18" charset="0"/>
                      </a:rPr>
                      <m:t>𝑡</m:t>
                    </m:r>
                    <m:r>
                      <a:rPr lang="en-AU" i="1">
                        <a:latin typeface="Cambria Math" panose="02040503050406030204" pitchFamily="18" charset="0"/>
                      </a:rPr>
                      <m:t>&lt;12</m:t>
                    </m:r>
                  </m:oMath>
                </a14:m>
                <a:endParaRPr lang="en-AU" dirty="0"/>
              </a:p>
            </p:txBody>
          </p:sp>
        </mc:Choice>
        <mc:Fallback xmlns="">
          <p:sp>
            <p:nvSpPr>
              <p:cNvPr id="4" name="Text Placeholder 3">
                <a:extLst>
                  <a:ext uri="{FF2B5EF4-FFF2-40B4-BE49-F238E27FC236}">
                    <a16:creationId xmlns:a16="http://schemas.microsoft.com/office/drawing/2014/main" id="{DF496D02-84B5-374A-14BE-3CB0DC9EDC5A}"/>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1327" t="-49020" b="-254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EFCC6DF-8CEB-4DAB-B617-B228E5E8D306}"/>
                  </a:ext>
                </a:extLst>
              </p:cNvPr>
              <p:cNvSpPr>
                <a:spLocks noGrp="1"/>
              </p:cNvSpPr>
              <p:nvPr>
                <p:ph type="body" sz="quarter" idx="17"/>
              </p:nvPr>
            </p:nvSpPr>
            <p:spPr>
              <a:xfrm>
                <a:off x="359999" y="1567086"/>
                <a:ext cx="4349504" cy="4807835"/>
              </a:xfrm>
            </p:spPr>
            <p:txBody>
              <a:bodyPr/>
              <a:lstStyle/>
              <a:p>
                <a:pPr>
                  <a:lnSpc>
                    <a:spcPct val="125000"/>
                  </a:lnSpc>
                </a:pPr>
                <a14:m>
                  <m:oMathPara xmlns:m="http://schemas.openxmlformats.org/officeDocument/2006/math">
                    <m:oMathParaPr>
                      <m:jc m:val="left"/>
                    </m:oMathParaPr>
                    <m:oMath xmlns:m="http://schemas.openxmlformats.org/officeDocument/2006/math">
                      <m:r>
                        <m:rPr>
                          <m:nor/>
                        </m:rPr>
                        <a:rPr lang="en-AU" b="1" smtClean="0">
                          <a:latin typeface="Cambria Math" panose="02040503050406030204" pitchFamily="18" charset="0"/>
                        </a:rPr>
                        <m:t>C</m:t>
                      </m:r>
                      <m:r>
                        <m:rPr>
                          <m:nor/>
                        </m:rPr>
                        <a:rPr lang="en-AU" b="1" i="0" smtClean="0">
                          <a:latin typeface="Cambria Math" panose="02040503050406030204" pitchFamily="18" charset="0"/>
                        </a:rPr>
                        <m:t>onsider</m:t>
                      </m:r>
                      <m:r>
                        <a:rPr lang="en-AU" b="1" i="1" smtClean="0">
                          <a:latin typeface="Cambria Math" panose="02040503050406030204" pitchFamily="18" charset="0"/>
                        </a:rPr>
                        <m:t> </m:t>
                      </m:r>
                      <m:r>
                        <a:rPr lang="en-AU" b="1" i="1" smtClean="0">
                          <a:latin typeface="Cambria Math" panose="02040503050406030204" pitchFamily="18" charset="0"/>
                        </a:rPr>
                        <m:t>𝒚</m:t>
                      </m:r>
                      <m:r>
                        <a:rPr lang="en-AU" b="1" i="1" smtClean="0">
                          <a:latin typeface="Cambria Math" panose="02040503050406030204" pitchFamily="18" charset="0"/>
                        </a:rPr>
                        <m:t>=</m:t>
                      </m:r>
                      <m:func>
                        <m:funcPr>
                          <m:ctrlPr>
                            <a:rPr lang="en-AU" b="1" i="1" smtClean="0">
                              <a:latin typeface="Cambria Math" panose="02040503050406030204" pitchFamily="18" charset="0"/>
                            </a:rPr>
                          </m:ctrlPr>
                        </m:funcPr>
                        <m:fName>
                          <m:r>
                            <a:rPr lang="en-AU" b="1" i="0" smtClean="0">
                              <a:latin typeface="Cambria Math" panose="02040503050406030204" pitchFamily="18" charset="0"/>
                            </a:rPr>
                            <m:t>𝐭𝐚𝐧</m:t>
                          </m:r>
                        </m:fName>
                        <m:e>
                          <m:r>
                            <a:rPr lang="en-AU" b="1" i="1" smtClean="0">
                              <a:latin typeface="Cambria Math" panose="02040503050406030204" pitchFamily="18" charset="0"/>
                            </a:rPr>
                            <m:t>𝒙</m:t>
                          </m:r>
                        </m:e>
                      </m:func>
                      <m:r>
                        <a:rPr lang="en-AU" b="1" i="1" smtClean="0">
                          <a:latin typeface="Cambria Math" panose="02040503050406030204" pitchFamily="18" charset="0"/>
                        </a:rPr>
                        <m:t> </m:t>
                      </m:r>
                      <m:r>
                        <m:rPr>
                          <m:nor/>
                        </m:rPr>
                        <a:rPr lang="en-AU" b="1" i="0" smtClean="0">
                          <a:latin typeface="Cambria Math" panose="02040503050406030204" pitchFamily="18" charset="0"/>
                        </a:rPr>
                        <m:t>to</m:t>
                      </m:r>
                      <m:r>
                        <m:rPr>
                          <m:nor/>
                        </m:rPr>
                        <a:rPr lang="en-AU" b="1" i="0" smtClean="0">
                          <a:latin typeface="Cambria Math" panose="02040503050406030204" pitchFamily="18" charset="0"/>
                        </a:rPr>
                        <m:t> </m:t>
                      </m:r>
                      <m:r>
                        <m:rPr>
                          <m:nor/>
                        </m:rPr>
                        <a:rPr lang="en-AU" b="1" i="0" smtClean="0">
                          <a:latin typeface="Cambria Math" panose="02040503050406030204" pitchFamily="18" charset="0"/>
                        </a:rPr>
                        <m:t>determine</m:t>
                      </m:r>
                      <m:r>
                        <m:rPr>
                          <m:nor/>
                        </m:rPr>
                        <a:rPr lang="en-AU" b="1" i="0" smtClean="0">
                          <a:latin typeface="Cambria Math" panose="02040503050406030204" pitchFamily="18" charset="0"/>
                        </a:rPr>
                        <m:t> </m:t>
                      </m:r>
                      <m:r>
                        <m:rPr>
                          <m:nor/>
                        </m:rPr>
                        <a:rPr lang="en-AU" b="1" i="0" smtClean="0">
                          <a:latin typeface="Cambria Math" panose="02040503050406030204" pitchFamily="18" charset="0"/>
                        </a:rPr>
                        <m:t>the</m:t>
                      </m:r>
                    </m:oMath>
                    <m:oMath xmlns:m="http://schemas.openxmlformats.org/officeDocument/2006/math">
                      <m:r>
                        <m:rPr>
                          <m:nor/>
                        </m:rPr>
                        <a:rPr lang="en-AU" b="1" i="0" smtClean="0">
                          <a:latin typeface="Cambria Math" panose="02040503050406030204" pitchFamily="18" charset="0"/>
                        </a:rPr>
                        <m:t>transformations</m:t>
                      </m:r>
                    </m:oMath>
                  </m:oMathPara>
                </a14:m>
                <a:endParaRPr lang="en-AU" b="1" i="1" dirty="0">
                  <a:latin typeface="Cambria Math" panose="02040503050406030204" pitchFamily="18" charset="0"/>
                </a:endParaRPr>
              </a:p>
              <a:p>
                <a:pPr>
                  <a:lnSpc>
                    <a:spcPct val="125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𝜃</m:t>
                      </m:r>
                      <m:r>
                        <a:rPr lang="en-AU" b="0" i="1" smtClean="0">
                          <a:latin typeface="Cambria Math" panose="02040503050406030204" pitchFamily="18" charset="0"/>
                        </a:rPr>
                        <m:t>=15</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𝑡</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e>
                      </m:func>
                    </m:oMath>
                    <m:oMath xmlns:m="http://schemas.openxmlformats.org/officeDocument/2006/math">
                      <m:r>
                        <a:rPr lang="en-AU" b="0" i="1" smtClean="0">
                          <a:latin typeface="Cambria Math" panose="02040503050406030204" pitchFamily="18" charset="0"/>
                        </a:rPr>
                        <m:t>=15</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d>
                                <m:dPr>
                                  <m:ctrlPr>
                                    <a:rPr lang="en-AU" b="0"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+6</m:t>
                                  </m:r>
                                </m:e>
                              </m:d>
                              <m:r>
                                <a:rPr lang="en-AU" b="0" i="1" smtClean="0">
                                  <a:latin typeface="Cambria Math" panose="02040503050406030204" pitchFamily="18" charset="0"/>
                                </a:rPr>
                                <m:t> </m:t>
                              </m:r>
                            </m:e>
                          </m:d>
                        </m:e>
                      </m:func>
                    </m:oMath>
                  </m:oMathPara>
                </a14:m>
                <a:endParaRPr lang="en-AU" dirty="0"/>
              </a:p>
              <a:p>
                <a:pPr>
                  <a:lnSpc>
                    <a:spcPct val="125000"/>
                  </a:lnSpc>
                </a:pPr>
                <a14:m>
                  <m:oMathPara xmlns:m="http://schemas.openxmlformats.org/officeDocument/2006/math">
                    <m:oMathParaPr>
                      <m:jc m:val="left"/>
                    </m:oMathParaPr>
                    <m:oMath xmlns:m="http://schemas.openxmlformats.org/officeDocument/2006/math">
                      <m:r>
                        <m:rPr>
                          <m:nor/>
                        </m:rPr>
                        <a:rPr lang="en-AU" i="0" dirty="0" smtClean="0">
                          <a:latin typeface="Cambria Math" panose="02040503050406030204" pitchFamily="18" charset="0"/>
                        </a:rPr>
                        <m:t>−</m:t>
                      </m:r>
                      <m:r>
                        <a:rPr lang="en-AU" i="1" dirty="0" smtClean="0">
                          <a:latin typeface="Cambria Math" panose="02040503050406030204" pitchFamily="18" charset="0"/>
                        </a:rPr>
                        <m:t> </m:t>
                      </m:r>
                      <m:r>
                        <m:rPr>
                          <m:nor/>
                        </m:rPr>
                        <a:rPr lang="en-AU" i="0" dirty="0" smtClean="0">
                          <a:latin typeface="Cambria Math" panose="02040503050406030204" pitchFamily="18" charset="0"/>
                        </a:rPr>
                        <m:t>Vertical</m:t>
                      </m:r>
                      <m:r>
                        <m:rPr>
                          <m:nor/>
                        </m:rPr>
                        <a:rPr lang="en-AU" i="0" dirty="0" smtClean="0">
                          <a:latin typeface="Cambria Math" panose="02040503050406030204" pitchFamily="18" charset="0"/>
                        </a:rPr>
                        <m:t> </m:t>
                      </m:r>
                      <m:r>
                        <m:rPr>
                          <m:nor/>
                        </m:rPr>
                        <a:rPr lang="en-AU" i="0" dirty="0" smtClean="0">
                          <a:latin typeface="Cambria Math" panose="02040503050406030204" pitchFamily="18" charset="0"/>
                        </a:rPr>
                        <m:t>dilation</m:t>
                      </m:r>
                      <m:r>
                        <m:rPr>
                          <m:nor/>
                        </m:rPr>
                        <a:rPr lang="en-AU" i="0" dirty="0" smtClean="0">
                          <a:latin typeface="Cambria Math" panose="02040503050406030204" pitchFamily="18" charset="0"/>
                        </a:rPr>
                        <m:t> </m:t>
                      </m:r>
                      <m:r>
                        <m:rPr>
                          <m:nor/>
                        </m:rPr>
                        <a:rPr lang="en-AU" i="0" dirty="0" smtClean="0">
                          <a:latin typeface="Cambria Math" panose="02040503050406030204" pitchFamily="18" charset="0"/>
                        </a:rPr>
                        <m:t>factor</m:t>
                      </m:r>
                      <m:r>
                        <m:rPr>
                          <m:nor/>
                        </m:rPr>
                        <a:rPr lang="en-AU" i="0" dirty="0" smtClean="0">
                          <a:latin typeface="Cambria Math" panose="02040503050406030204" pitchFamily="18" charset="0"/>
                        </a:rPr>
                        <m:t> </m:t>
                      </m:r>
                      <m:r>
                        <m:rPr>
                          <m:nor/>
                        </m:rPr>
                        <a:rPr lang="en-AU" i="0" dirty="0" smtClean="0">
                          <a:latin typeface="Cambria Math" panose="02040503050406030204" pitchFamily="18" charset="0"/>
                        </a:rPr>
                        <m:t>of</m:t>
                      </m:r>
                      <m:r>
                        <m:rPr>
                          <m:nor/>
                        </m:rPr>
                        <a:rPr lang="en-AU" i="0" dirty="0" smtClean="0">
                          <a:latin typeface="Cambria Math" panose="02040503050406030204" pitchFamily="18" charset="0"/>
                        </a:rPr>
                        <m:t> </m:t>
                      </m:r>
                      <m:r>
                        <a:rPr lang="en-AU" b="0" i="1" smtClean="0">
                          <a:latin typeface="Cambria Math" panose="02040503050406030204" pitchFamily="18" charset="0"/>
                        </a:rPr>
                        <m:t>15</m:t>
                      </m:r>
                    </m:oMath>
                    <m:oMath xmlns:m="http://schemas.openxmlformats.org/officeDocument/2006/math">
                      <m:r>
                        <m:rPr>
                          <m:nor/>
                        </m:rPr>
                        <a:rPr lang="en-AU" b="0" i="0" dirty="0" smtClean="0">
                          <a:latin typeface="Cambria Math" panose="02040503050406030204" pitchFamily="18" charset="0"/>
                        </a:rPr>
                        <m:t>− </m:t>
                      </m:r>
                      <m:r>
                        <m:rPr>
                          <m:nor/>
                        </m:rPr>
                        <a:rPr lang="en-AU" b="0" i="0" dirty="0" smtClean="0">
                          <a:latin typeface="Cambria Math" panose="02040503050406030204" pitchFamily="18" charset="0"/>
                        </a:rPr>
                        <m:t>Horizontal</m:t>
                      </m:r>
                      <m:r>
                        <m:rPr>
                          <m:nor/>
                        </m:rPr>
                        <a:rPr lang="en-AU" b="0" i="0" dirty="0" smtClean="0">
                          <a:latin typeface="Cambria Math" panose="02040503050406030204" pitchFamily="18" charset="0"/>
                        </a:rPr>
                        <m:t> </m:t>
                      </m:r>
                      <m:r>
                        <m:rPr>
                          <m:nor/>
                        </m:rPr>
                        <a:rPr lang="en-AU" b="0" i="0" dirty="0" smtClean="0">
                          <a:latin typeface="Cambria Math" panose="02040503050406030204" pitchFamily="18" charset="0"/>
                        </a:rPr>
                        <m:t>dilation</m:t>
                      </m:r>
                      <m:r>
                        <m:rPr>
                          <m:nor/>
                        </m:rPr>
                        <a:rPr lang="en-AU" b="0" i="0" dirty="0" smtClean="0">
                          <a:latin typeface="Cambria Math" panose="02040503050406030204" pitchFamily="18" charset="0"/>
                        </a:rPr>
                        <m:t> </m:t>
                      </m:r>
                      <m:r>
                        <m:rPr>
                          <m:nor/>
                        </m:rPr>
                        <a:rPr lang="en-AU" b="0" i="0" dirty="0" smtClean="0">
                          <a:latin typeface="Cambria Math" panose="02040503050406030204" pitchFamily="18" charset="0"/>
                        </a:rPr>
                        <m:t>factor</m:t>
                      </m:r>
                      <m:r>
                        <m:rPr>
                          <m:nor/>
                        </m:rPr>
                        <a:rPr lang="en-AU" b="0" i="0" dirty="0" smtClean="0">
                          <a:latin typeface="Cambria Math" panose="02040503050406030204" pitchFamily="18" charset="0"/>
                        </a:rPr>
                        <m:t> </m:t>
                      </m:r>
                      <m:r>
                        <m:rPr>
                          <m:nor/>
                        </m:rPr>
                        <a:rPr lang="en-AU" b="0" i="0" dirty="0" smtClean="0">
                          <a:latin typeface="Cambria Math" panose="02040503050406030204" pitchFamily="18" charset="0"/>
                        </a:rPr>
                        <m:t>of</m:t>
                      </m:r>
                      <m:r>
                        <m:rPr>
                          <m:nor/>
                        </m:rPr>
                        <a:rPr lang="en-AU" b="0" i="0" dirty="0"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12</m:t>
                          </m:r>
                        </m:num>
                        <m:den>
                          <m:r>
                            <a:rPr lang="en-AU" b="0" i="1" smtClean="0">
                              <a:latin typeface="Cambria Math" panose="02040503050406030204" pitchFamily="18" charset="0"/>
                            </a:rPr>
                            <m:t>𝜋</m:t>
                          </m:r>
                        </m:den>
                      </m:f>
                    </m:oMath>
                    <m:oMath xmlns:m="http://schemas.openxmlformats.org/officeDocument/2006/math">
                      <m:r>
                        <m:rPr>
                          <m:nor/>
                        </m:rPr>
                        <a:rPr lang="en-AU" i="0" dirty="0" smtClean="0">
                          <a:latin typeface="Cambria Math" panose="02040503050406030204" pitchFamily="18" charset="0"/>
                        </a:rPr>
                        <m:t>− </m:t>
                      </m:r>
                      <m:r>
                        <m:rPr>
                          <m:nor/>
                        </m:rPr>
                        <a:rPr lang="en-AU" b="0" i="0" dirty="0" smtClean="0">
                          <a:latin typeface="Cambria Math" panose="02040503050406030204" pitchFamily="18" charset="0"/>
                        </a:rPr>
                        <m:t>Translated</m:t>
                      </m:r>
                      <m:r>
                        <m:rPr>
                          <m:nor/>
                        </m:rPr>
                        <a:rPr lang="en-AU" i="0" dirty="0" smtClean="0">
                          <a:latin typeface="Cambria Math" panose="02040503050406030204" pitchFamily="18" charset="0"/>
                        </a:rPr>
                        <m:t> </m:t>
                      </m:r>
                      <m:r>
                        <m:rPr>
                          <m:nor/>
                        </m:rPr>
                        <a:rPr lang="en-AU" i="0" dirty="0" smtClean="0">
                          <a:latin typeface="Cambria Math" panose="02040503050406030204" pitchFamily="18" charset="0"/>
                        </a:rPr>
                        <m:t>left</m:t>
                      </m:r>
                      <m:r>
                        <m:rPr>
                          <m:nor/>
                        </m:rPr>
                        <a:rPr lang="en-AU" i="0" dirty="0" smtClean="0">
                          <a:latin typeface="Cambria Math" panose="02040503050406030204" pitchFamily="18" charset="0"/>
                        </a:rPr>
                        <m:t> </m:t>
                      </m:r>
                      <m:r>
                        <m:rPr>
                          <m:nor/>
                        </m:rPr>
                        <a:rPr lang="en-AU" i="0" dirty="0" smtClean="0">
                          <a:latin typeface="Cambria Math" panose="02040503050406030204" pitchFamily="18" charset="0"/>
                        </a:rPr>
                        <m:t>by</m:t>
                      </m:r>
                      <m:r>
                        <m:rPr>
                          <m:nor/>
                        </m:rPr>
                        <a:rPr lang="en-AU" i="0" dirty="0" smtClean="0">
                          <a:latin typeface="Cambria Math" panose="02040503050406030204" pitchFamily="18" charset="0"/>
                        </a:rPr>
                        <m:t> </m:t>
                      </m:r>
                      <m:r>
                        <a:rPr lang="en-AU" b="0" i="1" smtClean="0">
                          <a:latin typeface="Cambria Math" panose="02040503050406030204" pitchFamily="18" charset="0"/>
                        </a:rPr>
                        <m:t>6</m:t>
                      </m:r>
                      <m:r>
                        <a:rPr lang="en-AU" i="1" dirty="0" smtClean="0">
                          <a:latin typeface="Cambria Math" panose="02040503050406030204" pitchFamily="18" charset="0"/>
                        </a:rPr>
                        <m:t> </m:t>
                      </m:r>
                      <m:r>
                        <m:rPr>
                          <m:nor/>
                        </m:rPr>
                        <a:rPr lang="en-AU" i="0" dirty="0" smtClean="0">
                          <a:latin typeface="Cambria Math" panose="02040503050406030204" pitchFamily="18" charset="0"/>
                        </a:rPr>
                        <m:t>units</m:t>
                      </m:r>
                      <m:r>
                        <m:rPr>
                          <m:nor/>
                        </m:rPr>
                        <a:rPr lang="en-AU" i="0" dirty="0" smtClean="0">
                          <a:latin typeface="Cambria Math" panose="02040503050406030204" pitchFamily="18" charset="0"/>
                        </a:rPr>
                        <m:t>.</m:t>
                      </m:r>
                    </m:oMath>
                  </m:oMathPara>
                </a14:m>
                <a:endParaRPr lang="en-AU" dirty="0"/>
              </a:p>
              <a:p>
                <a:br>
                  <a:rPr lang="en-AU" dirty="0"/>
                </a:br>
                <a:endParaRPr lang="en-AU" dirty="0"/>
              </a:p>
            </p:txBody>
          </p:sp>
        </mc:Choice>
        <mc:Fallback xmlns="">
          <p:sp>
            <p:nvSpPr>
              <p:cNvPr id="5" name="Text Placeholder 4">
                <a:extLst>
                  <a:ext uri="{FF2B5EF4-FFF2-40B4-BE49-F238E27FC236}">
                    <a16:creationId xmlns:a16="http://schemas.microsoft.com/office/drawing/2014/main" id="{8EFCC6DF-8CEB-4DAB-B617-B228E5E8D306}"/>
                  </a:ext>
                </a:extLst>
              </p:cNvPr>
              <p:cNvSpPr>
                <a:spLocks noGrp="1" noRot="1" noChangeAspect="1" noMove="1" noResize="1" noEditPoints="1" noAdjustHandles="1" noChangeArrowheads="1" noChangeShapeType="1" noTextEdit="1"/>
              </p:cNvSpPr>
              <p:nvPr>
                <p:ph type="body" sz="quarter" idx="17"/>
              </p:nvPr>
            </p:nvSpPr>
            <p:spPr>
              <a:xfrm>
                <a:off x="359999" y="1567086"/>
                <a:ext cx="4349504" cy="4807835"/>
              </a:xfrm>
              <a:blipFill>
                <a:blip r:embed="rId3"/>
                <a:stretch>
                  <a:fillRect/>
                </a:stretch>
              </a:blipFill>
            </p:spPr>
            <p:txBody>
              <a:bodyPr/>
              <a:lstStyle/>
              <a:p>
                <a:r>
                  <a:rPr lang="en-AU">
                    <a:noFill/>
                  </a:rPr>
                  <a:t> </a:t>
                </a:r>
              </a:p>
            </p:txBody>
          </p:sp>
        </mc:Fallback>
      </mc:AlternateContent>
      <p:sp>
        <p:nvSpPr>
          <p:cNvPr id="13" name="Speech Bubble: Rectangle with Corners Rounded 12">
            <a:extLst>
              <a:ext uri="{FF2B5EF4-FFF2-40B4-BE49-F238E27FC236}">
                <a16:creationId xmlns:a16="http://schemas.microsoft.com/office/drawing/2014/main" id="{78AEA8D3-BF69-3B7E-69B7-DFE5197A1B25}"/>
              </a:ext>
            </a:extLst>
          </p:cNvPr>
          <p:cNvSpPr/>
          <p:nvPr/>
        </p:nvSpPr>
        <p:spPr>
          <a:xfrm>
            <a:off x="2948612" y="5572539"/>
            <a:ext cx="3491194" cy="1172000"/>
          </a:xfrm>
          <a:prstGeom prst="wedgeRoundRectCallout">
            <a:avLst>
              <a:gd name="adj1" fmla="val 47233"/>
              <a:gd name="adj2" fmla="val -750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Were vertical or horizontal transformations applied here?</a:t>
            </a:r>
          </a:p>
        </p:txBody>
      </p:sp>
      <p:cxnSp>
        <p:nvCxnSpPr>
          <p:cNvPr id="12" name="Straight Connector 11">
            <a:extLst>
              <a:ext uri="{FF2B5EF4-FFF2-40B4-BE49-F238E27FC236}">
                <a16:creationId xmlns:a16="http://schemas.microsoft.com/office/drawing/2014/main" id="{71CEDA27-C3A3-A10E-45E4-D93B94550D69}"/>
              </a:ext>
              <a:ext uri="{C183D7F6-B498-43B3-948B-1728B52AA6E4}">
                <adec:decorative xmlns:adec="http://schemas.microsoft.com/office/drawing/2017/decorative" val="1"/>
              </a:ext>
            </a:extLst>
          </p:cNvPr>
          <p:cNvCxnSpPr/>
          <p:nvPr/>
        </p:nvCxnSpPr>
        <p:spPr>
          <a:xfrm>
            <a:off x="4798939" y="1421056"/>
            <a:ext cx="0" cy="5076944"/>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3" name="Group 22" descr="Worked solution showing that when theta equals negative 15, tangent x equals negative 1, so x equals negative pi over 4. The value negative pi over 4 is then divided by 12 over pi to give negative 3, followed by adding 6 to give 3.">
            <a:extLst>
              <a:ext uri="{FF2B5EF4-FFF2-40B4-BE49-F238E27FC236}">
                <a16:creationId xmlns:a16="http://schemas.microsoft.com/office/drawing/2014/main" id="{67A973B4-4231-81AC-BED1-E292B176C49B}"/>
              </a:ext>
            </a:extLst>
          </p:cNvPr>
          <p:cNvGrpSpPr/>
          <p:nvPr/>
        </p:nvGrpSpPr>
        <p:grpSpPr>
          <a:xfrm>
            <a:off x="5104381" y="1573610"/>
            <a:ext cx="2785178" cy="4807835"/>
            <a:chOff x="5104381" y="1573610"/>
            <a:chExt cx="2785178" cy="4807835"/>
          </a:xfrm>
        </p:grpSpPr>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EAD6699B-2725-D93A-1267-5A585D318765}"/>
                    </a:ext>
                  </a:extLst>
                </p:cNvPr>
                <p:cNvSpPr txBox="1">
                  <a:spLocks/>
                </p:cNvSpPr>
                <p:nvPr/>
              </p:nvSpPr>
              <p:spPr>
                <a:xfrm>
                  <a:off x="5104381" y="1573610"/>
                  <a:ext cx="191838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m:rPr>
                            <m:nor/>
                          </m:rPr>
                          <a:rPr lang="en-AU" b="0" i="0" smtClean="0">
                            <a:latin typeface="+mn-lt"/>
                          </a:rPr>
                          <m:t>When</m:t>
                        </m:r>
                        <m:r>
                          <m:rPr>
                            <m:nor/>
                          </m:rPr>
                          <a:rPr lang="en-AU" b="0" i="0" smtClean="0">
                            <a:latin typeface="+mn-lt"/>
                          </a:rPr>
                          <m:t> </m:t>
                        </m:r>
                        <m:r>
                          <a:rPr lang="en-AU" b="0" i="1" smtClean="0">
                            <a:latin typeface="Cambria Math" panose="02040503050406030204" pitchFamily="18" charset="0"/>
                          </a:rPr>
                          <m:t>𝜃</m:t>
                        </m:r>
                        <m:r>
                          <a:rPr lang="en-AU" b="0" i="1" smtClean="0">
                            <a:latin typeface="Cambria Math" panose="02040503050406030204" pitchFamily="18" charset="0"/>
                          </a:rPr>
                          <m:t>=−15</m:t>
                        </m:r>
                      </m:oMath>
                    </m:oMathPara>
                  </a14:m>
                  <a:endParaRPr lang="en-AU" i="1" dirty="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−15</m:t>
                        </m:r>
                      </m:oMath>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𝑥</m:t>
                            </m:r>
                          </m:e>
                        </m:func>
                        <m:r>
                          <a:rPr lang="en-AU" b="0" i="1" smtClean="0">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oMath>
                    </m:oMathPara>
                  </a14:m>
                  <a:br>
                    <a:rPr lang="en-AU" dirty="0"/>
                  </a:br>
                  <a:br>
                    <a:rPr lang="en-AU" dirty="0"/>
                  </a:br>
                  <a:endParaRPr lang="en-AU" dirty="0"/>
                </a:p>
              </p:txBody>
            </p:sp>
          </mc:Choice>
          <mc:Fallback xmlns="">
            <p:sp>
              <p:nvSpPr>
                <p:cNvPr id="9" name="Text Placeholder 4">
                  <a:extLst>
                    <a:ext uri="{FF2B5EF4-FFF2-40B4-BE49-F238E27FC236}">
                      <a16:creationId xmlns:a16="http://schemas.microsoft.com/office/drawing/2014/main" id="{EAD6699B-2725-D93A-1267-5A585D318765}"/>
                    </a:ext>
                  </a:extLst>
                </p:cNvPr>
                <p:cNvSpPr txBox="1">
                  <a:spLocks noRot="1" noChangeAspect="1" noMove="1" noResize="1" noEditPoints="1" noAdjustHandles="1" noChangeArrowheads="1" noChangeShapeType="1" noTextEdit="1"/>
                </p:cNvSpPr>
                <p:nvPr/>
              </p:nvSpPr>
              <p:spPr>
                <a:xfrm>
                  <a:off x="5104381" y="1573610"/>
                  <a:ext cx="1918380" cy="4807835"/>
                </a:xfrm>
                <a:prstGeom prst="rect">
                  <a:avLst/>
                </a:prstGeom>
                <a:blipFill>
                  <a:blip r:embed="rId4"/>
                  <a:stretch>
                    <a:fillRect/>
                  </a:stretch>
                </a:blipFill>
              </p:spPr>
              <p:txBody>
                <a:bodyPr/>
                <a:lstStyle/>
                <a:p>
                  <a:r>
                    <a:rPr lang="en-AU">
                      <a:noFill/>
                    </a:rPr>
                    <a:t> </a:t>
                  </a:r>
                </a:p>
              </p:txBody>
            </p:sp>
          </mc:Fallback>
        </mc:AlternateContent>
        <p:grpSp>
          <p:nvGrpSpPr>
            <p:cNvPr id="8" name="Group 7">
              <a:extLst>
                <a:ext uri="{FF2B5EF4-FFF2-40B4-BE49-F238E27FC236}">
                  <a16:creationId xmlns:a16="http://schemas.microsoft.com/office/drawing/2014/main" id="{367FC675-2BFA-5FC7-9B05-B5E23D5EF548}"/>
                </a:ext>
              </a:extLst>
            </p:cNvPr>
            <p:cNvGrpSpPr/>
            <p:nvPr/>
          </p:nvGrpSpPr>
          <p:grpSpPr>
            <a:xfrm>
              <a:off x="5673621" y="2278076"/>
              <a:ext cx="543859" cy="282941"/>
              <a:chOff x="8405343" y="554933"/>
              <a:chExt cx="543859" cy="282941"/>
            </a:xfrm>
          </p:grpSpPr>
          <p:cxnSp>
            <p:nvCxnSpPr>
              <p:cNvPr id="6" name="Straight Arrow Connector 5">
                <a:extLst>
                  <a:ext uri="{FF2B5EF4-FFF2-40B4-BE49-F238E27FC236}">
                    <a16:creationId xmlns:a16="http://schemas.microsoft.com/office/drawing/2014/main" id="{AFC68594-3C02-BA92-5004-8EB1077CB2E4}"/>
                  </a:ext>
                </a:extLst>
              </p:cNvPr>
              <p:cNvCxnSpPr>
                <a:cxnSpLocks/>
              </p:cNvCxnSpPr>
              <p:nvPr/>
            </p:nvCxnSpPr>
            <p:spPr>
              <a:xfrm>
                <a:off x="8413357" y="837874"/>
                <a:ext cx="527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2D9FFA0-59B1-B129-DFA8-42A4DF3D31DD}"/>
                      </a:ext>
                    </a:extLst>
                  </p:cNvPr>
                  <p:cNvSpPr txBox="1"/>
                  <p:nvPr/>
                </p:nvSpPr>
                <p:spPr>
                  <a:xfrm>
                    <a:off x="8405343" y="554933"/>
                    <a:ext cx="543859"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m:t>
                          </m:r>
                          <m:r>
                            <a:rPr lang="en-AU" sz="1800" b="0" i="1" smtClean="0">
                              <a:latin typeface="Cambria Math" panose="02040503050406030204" pitchFamily="18" charset="0"/>
                            </a:rPr>
                            <m:t>15</m:t>
                          </m:r>
                        </m:oMath>
                      </m:oMathPara>
                    </a14:m>
                    <a:endParaRPr lang="en-AU" sz="1800" dirty="0"/>
                  </a:p>
                </p:txBody>
              </p:sp>
            </mc:Choice>
            <mc:Fallback xmlns="">
              <p:sp>
                <p:nvSpPr>
                  <p:cNvPr id="7" name="TextBox 6">
                    <a:extLst>
                      <a:ext uri="{FF2B5EF4-FFF2-40B4-BE49-F238E27FC236}">
                        <a16:creationId xmlns:a16="http://schemas.microsoft.com/office/drawing/2014/main" id="{62D9FFA0-59B1-B129-DFA8-42A4DF3D31DD}"/>
                      </a:ext>
                    </a:extLst>
                  </p:cNvPr>
                  <p:cNvSpPr txBox="1">
                    <a:spLocks noRot="1" noChangeAspect="1" noMove="1" noResize="1" noEditPoints="1" noAdjustHandles="1" noChangeArrowheads="1" noChangeShapeType="1" noTextEdit="1"/>
                  </p:cNvSpPr>
                  <p:nvPr/>
                </p:nvSpPr>
                <p:spPr>
                  <a:xfrm>
                    <a:off x="8405343" y="554933"/>
                    <a:ext cx="543859" cy="281066"/>
                  </a:xfrm>
                  <a:prstGeom prst="rect">
                    <a:avLst/>
                  </a:prstGeom>
                  <a:blipFill>
                    <a:blip r:embed="rId5"/>
                    <a:stretch>
                      <a:fillRect l="-5618" r="-10112" b="-8696"/>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67CDF5-5188-4D0E-C7C1-DB9469416FEC}"/>
                    </a:ext>
                  </a:extLst>
                </p:cNvPr>
                <p:cNvSpPr txBox="1"/>
                <p:nvPr/>
              </p:nvSpPr>
              <p:spPr>
                <a:xfrm>
                  <a:off x="6250992" y="2419547"/>
                  <a:ext cx="52783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−1</m:t>
                        </m:r>
                      </m:oMath>
                    </m:oMathPara>
                  </a14:m>
                  <a:endParaRPr lang="en-AU" sz="2000" dirty="0"/>
                </a:p>
              </p:txBody>
            </p:sp>
          </mc:Choice>
          <mc:Fallback xmlns="">
            <p:sp>
              <p:nvSpPr>
                <p:cNvPr id="14" name="TextBox 13">
                  <a:extLst>
                    <a:ext uri="{FF2B5EF4-FFF2-40B4-BE49-F238E27FC236}">
                      <a16:creationId xmlns:a16="http://schemas.microsoft.com/office/drawing/2014/main" id="{0167CDF5-5188-4D0E-C7C1-DB9469416FEC}"/>
                    </a:ext>
                  </a:extLst>
                </p:cNvPr>
                <p:cNvSpPr txBox="1">
                  <a:spLocks noRot="1" noChangeAspect="1" noMove="1" noResize="1" noEditPoints="1" noAdjustHandles="1" noChangeArrowheads="1" noChangeShapeType="1" noTextEdit="1"/>
                </p:cNvSpPr>
                <p:nvPr/>
              </p:nvSpPr>
              <p:spPr>
                <a:xfrm>
                  <a:off x="6250992" y="2419547"/>
                  <a:ext cx="527830" cy="281066"/>
                </a:xfrm>
                <a:prstGeom prst="rect">
                  <a:avLst/>
                </a:prstGeom>
                <a:blipFill>
                  <a:blip r:embed="rId6"/>
                  <a:stretch>
                    <a:fillRect b="-1956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ADB00C7-E87A-2FA9-CAEC-109599130BFE}"/>
                    </a:ext>
                  </a:extLst>
                </p:cNvPr>
                <p:cNvSpPr txBox="1"/>
                <p:nvPr/>
              </p:nvSpPr>
              <p:spPr>
                <a:xfrm>
                  <a:off x="6256804" y="4972152"/>
                  <a:ext cx="52783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−3</m:t>
                        </m:r>
                      </m:oMath>
                    </m:oMathPara>
                  </a14:m>
                  <a:endParaRPr lang="en-AU" sz="2000" dirty="0"/>
                </a:p>
              </p:txBody>
            </p:sp>
          </mc:Choice>
          <mc:Fallback xmlns="">
            <p:sp>
              <p:nvSpPr>
                <p:cNvPr id="15" name="TextBox 14">
                  <a:extLst>
                    <a:ext uri="{FF2B5EF4-FFF2-40B4-BE49-F238E27FC236}">
                      <a16:creationId xmlns:a16="http://schemas.microsoft.com/office/drawing/2014/main" id="{2ADB00C7-E87A-2FA9-CAEC-109599130BFE}"/>
                    </a:ext>
                  </a:extLst>
                </p:cNvPr>
                <p:cNvSpPr txBox="1">
                  <a:spLocks noRot="1" noChangeAspect="1" noMove="1" noResize="1" noEditPoints="1" noAdjustHandles="1" noChangeArrowheads="1" noChangeShapeType="1" noTextEdit="1"/>
                </p:cNvSpPr>
                <p:nvPr/>
              </p:nvSpPr>
              <p:spPr>
                <a:xfrm>
                  <a:off x="6256804" y="4972152"/>
                  <a:ext cx="527830" cy="281066"/>
                </a:xfrm>
                <a:prstGeom prst="rect">
                  <a:avLst/>
                </a:prstGeom>
                <a:blipFill>
                  <a:blip r:embed="rId7"/>
                  <a:stretch>
                    <a:fillRect b="-1956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D4DDC4E-0FCF-680E-916B-3AD11417D282}"/>
                    </a:ext>
                  </a:extLst>
                </p:cNvPr>
                <p:cNvSpPr txBox="1"/>
                <p:nvPr/>
              </p:nvSpPr>
              <p:spPr>
                <a:xfrm>
                  <a:off x="7361729" y="4974027"/>
                  <a:ext cx="52783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3</m:t>
                        </m:r>
                      </m:oMath>
                    </m:oMathPara>
                  </a14:m>
                  <a:endParaRPr lang="en-AU" sz="2000" dirty="0"/>
                </a:p>
              </p:txBody>
            </p:sp>
          </mc:Choice>
          <mc:Fallback xmlns="">
            <p:sp>
              <p:nvSpPr>
                <p:cNvPr id="16" name="TextBox 15">
                  <a:extLst>
                    <a:ext uri="{FF2B5EF4-FFF2-40B4-BE49-F238E27FC236}">
                      <a16:creationId xmlns:a16="http://schemas.microsoft.com/office/drawing/2014/main" id="{BD4DDC4E-0FCF-680E-916B-3AD11417D282}"/>
                    </a:ext>
                  </a:extLst>
                </p:cNvPr>
                <p:cNvSpPr txBox="1">
                  <a:spLocks noRot="1" noChangeAspect="1" noMove="1" noResize="1" noEditPoints="1" noAdjustHandles="1" noChangeArrowheads="1" noChangeShapeType="1" noTextEdit="1"/>
                </p:cNvSpPr>
                <p:nvPr/>
              </p:nvSpPr>
              <p:spPr>
                <a:xfrm>
                  <a:off x="7361729" y="4974027"/>
                  <a:ext cx="527830" cy="281066"/>
                </a:xfrm>
                <a:prstGeom prst="rect">
                  <a:avLst/>
                </a:prstGeom>
                <a:blipFill>
                  <a:blip r:embed="rId8"/>
                  <a:stretch>
                    <a:fillRect b="-19565"/>
                  </a:stretch>
                </a:blipFill>
              </p:spPr>
              <p:txBody>
                <a:bodyPr/>
                <a:lstStyle/>
                <a:p>
                  <a:r>
                    <a:rPr lang="en-AU">
                      <a:noFill/>
                    </a:rPr>
                    <a:t> </a:t>
                  </a:r>
                </a:p>
              </p:txBody>
            </p:sp>
          </mc:Fallback>
        </mc:AlternateContent>
        <p:grpSp>
          <p:nvGrpSpPr>
            <p:cNvPr id="17" name="Group 16">
              <a:extLst>
                <a:ext uri="{FF2B5EF4-FFF2-40B4-BE49-F238E27FC236}">
                  <a16:creationId xmlns:a16="http://schemas.microsoft.com/office/drawing/2014/main" id="{8FD40B52-9739-152B-2A6C-4F60B119D4B3}"/>
                </a:ext>
              </a:extLst>
            </p:cNvPr>
            <p:cNvGrpSpPr/>
            <p:nvPr/>
          </p:nvGrpSpPr>
          <p:grpSpPr>
            <a:xfrm>
              <a:off x="6798022" y="4825802"/>
              <a:ext cx="543859" cy="282941"/>
              <a:chOff x="8405343" y="554933"/>
              <a:chExt cx="543859" cy="282941"/>
            </a:xfrm>
          </p:grpSpPr>
          <p:cxnSp>
            <p:nvCxnSpPr>
              <p:cNvPr id="18" name="Straight Arrow Connector 17">
                <a:extLst>
                  <a:ext uri="{FF2B5EF4-FFF2-40B4-BE49-F238E27FC236}">
                    <a16:creationId xmlns:a16="http://schemas.microsoft.com/office/drawing/2014/main" id="{C1A32353-CEBB-72D8-2F7C-C5985A8DBC01}"/>
                  </a:ext>
                </a:extLst>
              </p:cNvPr>
              <p:cNvCxnSpPr>
                <a:cxnSpLocks/>
              </p:cNvCxnSpPr>
              <p:nvPr/>
            </p:nvCxnSpPr>
            <p:spPr>
              <a:xfrm>
                <a:off x="8413357" y="837874"/>
                <a:ext cx="527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F87F487-CA68-8BD1-B415-3CB81B7F01A5}"/>
                      </a:ext>
                    </a:extLst>
                  </p:cNvPr>
                  <p:cNvSpPr txBox="1"/>
                  <p:nvPr/>
                </p:nvSpPr>
                <p:spPr>
                  <a:xfrm>
                    <a:off x="8405343" y="554933"/>
                    <a:ext cx="543859"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m:t>
                          </m:r>
                        </m:oMath>
                      </m:oMathPara>
                    </a14:m>
                    <a:endParaRPr lang="en-AU" sz="1800" dirty="0"/>
                  </a:p>
                </p:txBody>
              </p:sp>
            </mc:Choice>
            <mc:Fallback xmlns="">
              <p:sp>
                <p:nvSpPr>
                  <p:cNvPr id="19" name="TextBox 18">
                    <a:extLst>
                      <a:ext uri="{FF2B5EF4-FFF2-40B4-BE49-F238E27FC236}">
                        <a16:creationId xmlns:a16="http://schemas.microsoft.com/office/drawing/2014/main" id="{FF87F487-CA68-8BD1-B415-3CB81B7F01A5}"/>
                      </a:ext>
                    </a:extLst>
                  </p:cNvPr>
                  <p:cNvSpPr txBox="1">
                    <a:spLocks noRot="1" noChangeAspect="1" noMove="1" noResize="1" noEditPoints="1" noAdjustHandles="1" noChangeArrowheads="1" noChangeShapeType="1" noTextEdit="1"/>
                  </p:cNvSpPr>
                  <p:nvPr/>
                </p:nvSpPr>
                <p:spPr>
                  <a:xfrm>
                    <a:off x="8405343" y="554933"/>
                    <a:ext cx="543859" cy="281066"/>
                  </a:xfrm>
                  <a:prstGeom prst="rect">
                    <a:avLst/>
                  </a:prstGeom>
                  <a:blipFill>
                    <a:blip r:embed="rId9"/>
                    <a:stretch>
                      <a:fillRect b="-6522"/>
                    </a:stretch>
                  </a:blipFill>
                </p:spPr>
                <p:txBody>
                  <a:bodyPr/>
                  <a:lstStyle/>
                  <a:p>
                    <a:r>
                      <a:rPr lang="en-AU">
                        <a:noFill/>
                      </a:rPr>
                      <a:t> </a:t>
                    </a:r>
                  </a:p>
                </p:txBody>
              </p:sp>
            </mc:Fallback>
          </mc:AlternateContent>
        </p:grpSp>
        <p:grpSp>
          <p:nvGrpSpPr>
            <p:cNvPr id="20" name="Group 19">
              <a:extLst>
                <a:ext uri="{FF2B5EF4-FFF2-40B4-BE49-F238E27FC236}">
                  <a16:creationId xmlns:a16="http://schemas.microsoft.com/office/drawing/2014/main" id="{05F792AD-57B3-2814-F671-89EAF658D461}"/>
                </a:ext>
              </a:extLst>
            </p:cNvPr>
            <p:cNvGrpSpPr/>
            <p:nvPr/>
          </p:nvGrpSpPr>
          <p:grpSpPr>
            <a:xfrm>
              <a:off x="5665754" y="4538919"/>
              <a:ext cx="543859" cy="575641"/>
              <a:chOff x="8405343" y="262233"/>
              <a:chExt cx="543859" cy="575641"/>
            </a:xfrm>
          </p:grpSpPr>
          <p:cxnSp>
            <p:nvCxnSpPr>
              <p:cNvPr id="21" name="Straight Arrow Connector 20">
                <a:extLst>
                  <a:ext uri="{FF2B5EF4-FFF2-40B4-BE49-F238E27FC236}">
                    <a16:creationId xmlns:a16="http://schemas.microsoft.com/office/drawing/2014/main" id="{46FB15A3-44C9-68FD-52A8-E8A25A63F4A8}"/>
                  </a:ext>
                </a:extLst>
              </p:cNvPr>
              <p:cNvCxnSpPr>
                <a:cxnSpLocks/>
              </p:cNvCxnSpPr>
              <p:nvPr/>
            </p:nvCxnSpPr>
            <p:spPr>
              <a:xfrm>
                <a:off x="8413357" y="837874"/>
                <a:ext cx="527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A63CE55-1840-EA29-F318-C74A8FC10716}"/>
                      </a:ext>
                    </a:extLst>
                  </p:cNvPr>
                  <p:cNvSpPr txBox="1"/>
                  <p:nvPr/>
                </p:nvSpPr>
                <p:spPr>
                  <a:xfrm>
                    <a:off x="8405343" y="262233"/>
                    <a:ext cx="543859" cy="5737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m:t>
                              </m:r>
                            </m:num>
                            <m:den>
                              <m:r>
                                <a:rPr lang="en-AU" sz="1800" b="0" i="1" smtClean="0">
                                  <a:latin typeface="Cambria Math" panose="02040503050406030204" pitchFamily="18" charset="0"/>
                                </a:rPr>
                                <m:t>𝜋</m:t>
                              </m:r>
                            </m:den>
                          </m:f>
                          <m:r>
                            <a:rPr lang="en-AU" sz="1800" b="0" i="1" smtClean="0">
                              <a:latin typeface="Cambria Math" panose="02040503050406030204" pitchFamily="18" charset="0"/>
                            </a:rPr>
                            <m:t> </m:t>
                          </m:r>
                        </m:oMath>
                      </m:oMathPara>
                    </a14:m>
                    <a:endParaRPr lang="en-AU" sz="1800" dirty="0"/>
                  </a:p>
                </p:txBody>
              </p:sp>
            </mc:Choice>
            <mc:Fallback xmlns="">
              <p:sp>
                <p:nvSpPr>
                  <p:cNvPr id="22" name="TextBox 21">
                    <a:extLst>
                      <a:ext uri="{FF2B5EF4-FFF2-40B4-BE49-F238E27FC236}">
                        <a16:creationId xmlns:a16="http://schemas.microsoft.com/office/drawing/2014/main" id="{6A63CE55-1840-EA29-F318-C74A8FC10716}"/>
                      </a:ext>
                    </a:extLst>
                  </p:cNvPr>
                  <p:cNvSpPr txBox="1">
                    <a:spLocks noRot="1" noChangeAspect="1" noMove="1" noResize="1" noEditPoints="1" noAdjustHandles="1" noChangeArrowheads="1" noChangeShapeType="1" noTextEdit="1"/>
                  </p:cNvSpPr>
                  <p:nvPr/>
                </p:nvSpPr>
                <p:spPr>
                  <a:xfrm>
                    <a:off x="8405343" y="262233"/>
                    <a:ext cx="543859" cy="573766"/>
                  </a:xfrm>
                  <a:prstGeom prst="rect">
                    <a:avLst/>
                  </a:prstGeom>
                  <a:blipFill>
                    <a:blip r:embed="rId10"/>
                    <a:stretch>
                      <a:fillRect/>
                    </a:stretch>
                  </a:blipFill>
                </p:spPr>
                <p:txBody>
                  <a:bodyPr/>
                  <a:lstStyle/>
                  <a:p>
                    <a:r>
                      <a:rPr lang="en-AU">
                        <a:noFill/>
                      </a:rPr>
                      <a:t> </a:t>
                    </a:r>
                  </a:p>
                </p:txBody>
              </p:sp>
            </mc:Fallback>
          </mc:AlternateContent>
        </p:grpSp>
      </p:grpSp>
      <p:cxnSp>
        <p:nvCxnSpPr>
          <p:cNvPr id="11" name="Straight Connector 10">
            <a:extLst>
              <a:ext uri="{FF2B5EF4-FFF2-40B4-BE49-F238E27FC236}">
                <a16:creationId xmlns:a16="http://schemas.microsoft.com/office/drawing/2014/main" id="{C94770FE-2DCA-1113-D689-1E83C964EC8B}"/>
              </a:ext>
              <a:ext uri="{C183D7F6-B498-43B3-948B-1728B52AA6E4}">
                <adec:decorative xmlns:adec="http://schemas.microsoft.com/office/drawing/2017/decorative" val="1"/>
              </a:ext>
            </a:extLst>
          </p:cNvPr>
          <p:cNvCxnSpPr/>
          <p:nvPr/>
        </p:nvCxnSpPr>
        <p:spPr>
          <a:xfrm>
            <a:off x="8051736" y="1421056"/>
            <a:ext cx="0" cy="5076944"/>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5" name="Group 34" descr="Worked solution showing that when theta equals 15, dividing by 15 gives 1, so tangent x equals 1 and x equals pi over 4. Pi over 4 is divided by 12 over pi to give 3, then adding 6 gives 9. Concludes that the camera operates for 6 seconds.">
            <a:extLst>
              <a:ext uri="{FF2B5EF4-FFF2-40B4-BE49-F238E27FC236}">
                <a16:creationId xmlns:a16="http://schemas.microsoft.com/office/drawing/2014/main" id="{3255C9E9-00FA-5C06-0CF8-C12AB9FF5151}"/>
              </a:ext>
            </a:extLst>
          </p:cNvPr>
          <p:cNvGrpSpPr/>
          <p:nvPr/>
        </p:nvGrpSpPr>
        <p:grpSpPr>
          <a:xfrm>
            <a:off x="8391389" y="1457326"/>
            <a:ext cx="3452609" cy="4807835"/>
            <a:chOff x="8391389" y="1457326"/>
            <a:chExt cx="3452609" cy="4807835"/>
          </a:xfrm>
        </p:grpSpPr>
        <mc:AlternateContent xmlns:mc="http://schemas.openxmlformats.org/markup-compatibility/2006" xmlns:a14="http://schemas.microsoft.com/office/drawing/2010/main">
          <mc:Choice Requires="a14">
            <p:sp>
              <p:nvSpPr>
                <p:cNvPr id="10" name="Text Placeholder 4">
                  <a:extLst>
                    <a:ext uri="{FF2B5EF4-FFF2-40B4-BE49-F238E27FC236}">
                      <a16:creationId xmlns:a16="http://schemas.microsoft.com/office/drawing/2014/main" id="{68881BDC-47DE-7F3E-60AC-331D098E3E26}"/>
                    </a:ext>
                  </a:extLst>
                </p:cNvPr>
                <p:cNvSpPr txBox="1">
                  <a:spLocks/>
                </p:cNvSpPr>
                <p:nvPr/>
              </p:nvSpPr>
              <p:spPr>
                <a:xfrm>
                  <a:off x="8391389" y="1457326"/>
                  <a:ext cx="345260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m:rPr>
                            <m:nor/>
                          </m:rPr>
                          <a:rPr lang="en-AU" b="0" i="0" smtClean="0">
                            <a:latin typeface="+mn-lt"/>
                          </a:rPr>
                          <m:t>When</m:t>
                        </m:r>
                        <m:r>
                          <m:rPr>
                            <m:nor/>
                          </m:rPr>
                          <a:rPr lang="en-AU" b="0" i="0" smtClean="0">
                            <a:latin typeface="+mn-lt"/>
                          </a:rPr>
                          <m:t> </m:t>
                        </m:r>
                        <m:r>
                          <a:rPr lang="en-AU" b="0" i="1" smtClean="0">
                            <a:latin typeface="Cambria Math" panose="02040503050406030204" pitchFamily="18" charset="0"/>
                          </a:rPr>
                          <m:t>𝜃</m:t>
                        </m:r>
                        <m:r>
                          <a:rPr lang="en-AU" b="0" i="1" smtClean="0">
                            <a:latin typeface="Cambria Math" panose="02040503050406030204" pitchFamily="18" charset="0"/>
                          </a:rPr>
                          <m:t>=15</m:t>
                        </m:r>
                      </m:oMath>
                    </m:oMathPara>
                  </a14:m>
                  <a:endParaRPr lang="en-AU" i="1" dirty="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15</m:t>
                        </m:r>
                      </m:oMath>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𝑥</m:t>
                            </m:r>
                          </m:e>
                        </m:func>
                        <m:r>
                          <a:rPr lang="en-AU" b="0" i="1" smtClean="0">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oMath>
                      <m:oMath xmlns:m="http://schemas.openxmlformats.org/officeDocument/2006/math">
                        <m:r>
                          <a:rPr lang="en-AU">
                            <a:latin typeface="Cambria Math" panose="02040503050406030204" pitchFamily="18" charset="0"/>
                          </a:rPr>
                          <m:t>∴</m:t>
                        </m:r>
                        <m:r>
                          <m:rPr>
                            <m:nor/>
                          </m:rPr>
                          <a:rPr lang="en-AU">
                            <a:latin typeface="+mn-lt"/>
                          </a:rPr>
                          <m:t>the</m:t>
                        </m:r>
                        <m:r>
                          <m:rPr>
                            <m:nor/>
                          </m:rPr>
                          <a:rPr lang="en-AU">
                            <a:latin typeface="+mn-lt"/>
                          </a:rPr>
                          <m:t> </m:t>
                        </m:r>
                        <m:r>
                          <m:rPr>
                            <m:nor/>
                          </m:rPr>
                          <a:rPr lang="en-AU">
                            <a:latin typeface="+mn-lt"/>
                          </a:rPr>
                          <m:t>camera</m:t>
                        </m:r>
                        <m:r>
                          <m:rPr>
                            <m:nor/>
                          </m:rPr>
                          <a:rPr lang="en-AU">
                            <a:latin typeface="+mn-lt"/>
                          </a:rPr>
                          <m:t> </m:t>
                        </m:r>
                        <m:r>
                          <m:rPr>
                            <m:nor/>
                          </m:rPr>
                          <a:rPr lang="en-AU">
                            <a:latin typeface="+mn-lt"/>
                          </a:rPr>
                          <m:t>operates</m:t>
                        </m:r>
                        <m:r>
                          <m:rPr>
                            <m:nor/>
                          </m:rPr>
                          <a:rPr lang="en-AU">
                            <a:latin typeface="+mn-lt"/>
                          </a:rPr>
                          <m:t> </m:t>
                        </m:r>
                        <m:r>
                          <m:rPr>
                            <m:nor/>
                          </m:rPr>
                          <a:rPr lang="en-AU">
                            <a:latin typeface="+mn-lt"/>
                          </a:rPr>
                          <m:t>for</m:t>
                        </m:r>
                        <m:r>
                          <m:rPr>
                            <m:nor/>
                          </m:rPr>
                          <a:rPr lang="en-AU">
                            <a:latin typeface="+mn-lt"/>
                          </a:rPr>
                          <m:t> </m:t>
                        </m:r>
                        <m:r>
                          <a:rPr lang="en-AU">
                            <a:latin typeface="Cambria Math" panose="02040503050406030204" pitchFamily="18" charset="0"/>
                          </a:rPr>
                          <m:t>6 </m:t>
                        </m:r>
                        <m:r>
                          <m:rPr>
                            <m:nor/>
                          </m:rPr>
                          <a:rPr lang="en-AU" i="0">
                            <a:latin typeface="+mn-lt"/>
                          </a:rPr>
                          <m:t>seconds</m:t>
                        </m:r>
                      </m:oMath>
                    </m:oMathPara>
                  </a14:m>
                  <a:br>
                    <a:rPr lang="en-AU" dirty="0"/>
                  </a:br>
                  <a:br>
                    <a:rPr lang="en-AU" dirty="0"/>
                  </a:br>
                  <a:endParaRPr lang="en-AU" dirty="0"/>
                </a:p>
              </p:txBody>
            </p:sp>
          </mc:Choice>
          <mc:Fallback xmlns="">
            <p:sp>
              <p:nvSpPr>
                <p:cNvPr id="10" name="Text Placeholder 4">
                  <a:extLst>
                    <a:ext uri="{FF2B5EF4-FFF2-40B4-BE49-F238E27FC236}">
                      <a16:creationId xmlns:a16="http://schemas.microsoft.com/office/drawing/2014/main" id="{68881BDC-47DE-7F3E-60AC-331D098E3E26}"/>
                    </a:ext>
                  </a:extLst>
                </p:cNvPr>
                <p:cNvSpPr txBox="1">
                  <a:spLocks noRot="1" noChangeAspect="1" noMove="1" noResize="1" noEditPoints="1" noAdjustHandles="1" noChangeArrowheads="1" noChangeShapeType="1" noTextEdit="1"/>
                </p:cNvSpPr>
                <p:nvPr/>
              </p:nvSpPr>
              <p:spPr>
                <a:xfrm>
                  <a:off x="8391389" y="1457326"/>
                  <a:ext cx="3452609" cy="4807835"/>
                </a:xfrm>
                <a:prstGeom prst="rect">
                  <a:avLst/>
                </a:prstGeom>
                <a:blipFill>
                  <a:blip r:embed="rId11"/>
                  <a:stretch>
                    <a:fillRect l="-177" b="-3169"/>
                  </a:stretch>
                </a:blipFill>
              </p:spPr>
              <p:txBody>
                <a:bodyPr/>
                <a:lstStyle/>
                <a:p>
                  <a:r>
                    <a:rPr lang="en-AU">
                      <a:noFill/>
                    </a:rPr>
                    <a:t> </a:t>
                  </a:r>
                </a:p>
              </p:txBody>
            </p:sp>
          </mc:Fallback>
        </mc:AlternateContent>
        <p:grpSp>
          <p:nvGrpSpPr>
            <p:cNvPr id="34" name="Group 33">
              <a:extLst>
                <a:ext uri="{FF2B5EF4-FFF2-40B4-BE49-F238E27FC236}">
                  <a16:creationId xmlns:a16="http://schemas.microsoft.com/office/drawing/2014/main" id="{75F318B7-C70B-7C59-F4AB-4B12FD14C8AD}"/>
                </a:ext>
              </a:extLst>
            </p:cNvPr>
            <p:cNvGrpSpPr/>
            <p:nvPr/>
          </p:nvGrpSpPr>
          <p:grpSpPr>
            <a:xfrm>
              <a:off x="8840154" y="2165553"/>
              <a:ext cx="1105201" cy="422537"/>
              <a:chOff x="9610621" y="2136605"/>
              <a:chExt cx="1105201" cy="422537"/>
            </a:xfrm>
          </p:grpSpPr>
          <p:cxnSp>
            <p:nvCxnSpPr>
              <p:cNvPr id="24" name="Straight Arrow Connector 23">
                <a:extLst>
                  <a:ext uri="{FF2B5EF4-FFF2-40B4-BE49-F238E27FC236}">
                    <a16:creationId xmlns:a16="http://schemas.microsoft.com/office/drawing/2014/main" id="{859C171A-1218-FB0B-B396-86DDC0EA7CC2}"/>
                  </a:ext>
                </a:extLst>
              </p:cNvPr>
              <p:cNvCxnSpPr>
                <a:cxnSpLocks/>
              </p:cNvCxnSpPr>
              <p:nvPr/>
            </p:nvCxnSpPr>
            <p:spPr>
              <a:xfrm>
                <a:off x="9618635" y="2419546"/>
                <a:ext cx="527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05C28EA-944F-733E-E8E1-5FDC5AA1E007}"/>
                      </a:ext>
                    </a:extLst>
                  </p:cNvPr>
                  <p:cNvSpPr txBox="1"/>
                  <p:nvPr/>
                </p:nvSpPr>
                <p:spPr>
                  <a:xfrm>
                    <a:off x="9610621" y="2136605"/>
                    <a:ext cx="543859"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m:t>
                          </m:r>
                          <m:r>
                            <a:rPr lang="en-AU" sz="1800" b="0" i="1" smtClean="0">
                              <a:latin typeface="Cambria Math" panose="02040503050406030204" pitchFamily="18" charset="0"/>
                            </a:rPr>
                            <m:t>15</m:t>
                          </m:r>
                        </m:oMath>
                      </m:oMathPara>
                    </a14:m>
                    <a:endParaRPr lang="en-AU" sz="1800" dirty="0"/>
                  </a:p>
                </p:txBody>
              </p:sp>
            </mc:Choice>
            <mc:Fallback xmlns="">
              <p:sp>
                <p:nvSpPr>
                  <p:cNvPr id="25" name="TextBox 24">
                    <a:extLst>
                      <a:ext uri="{FF2B5EF4-FFF2-40B4-BE49-F238E27FC236}">
                        <a16:creationId xmlns:a16="http://schemas.microsoft.com/office/drawing/2014/main" id="{205C28EA-944F-733E-E8E1-5FDC5AA1E007}"/>
                      </a:ext>
                    </a:extLst>
                  </p:cNvPr>
                  <p:cNvSpPr txBox="1">
                    <a:spLocks noRot="1" noChangeAspect="1" noMove="1" noResize="1" noEditPoints="1" noAdjustHandles="1" noChangeArrowheads="1" noChangeShapeType="1" noTextEdit="1"/>
                  </p:cNvSpPr>
                  <p:nvPr/>
                </p:nvSpPr>
                <p:spPr>
                  <a:xfrm>
                    <a:off x="9610621" y="2136605"/>
                    <a:ext cx="543859" cy="281066"/>
                  </a:xfrm>
                  <a:prstGeom prst="rect">
                    <a:avLst/>
                  </a:prstGeom>
                  <a:blipFill>
                    <a:blip r:embed="rId12"/>
                    <a:stretch>
                      <a:fillRect l="-5618" r="-10112" b="-869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3CC3BFD-E960-F73F-64CF-3074AE911EC7}"/>
                      </a:ext>
                    </a:extLst>
                  </p:cNvPr>
                  <p:cNvSpPr txBox="1"/>
                  <p:nvPr/>
                </p:nvSpPr>
                <p:spPr>
                  <a:xfrm>
                    <a:off x="10187992" y="2278076"/>
                    <a:ext cx="52783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1</m:t>
                          </m:r>
                        </m:oMath>
                      </m:oMathPara>
                    </a14:m>
                    <a:endParaRPr lang="en-AU" sz="2000" dirty="0"/>
                  </a:p>
                </p:txBody>
              </p:sp>
            </mc:Choice>
            <mc:Fallback xmlns="">
              <p:sp>
                <p:nvSpPr>
                  <p:cNvPr id="26" name="TextBox 25">
                    <a:extLst>
                      <a:ext uri="{FF2B5EF4-FFF2-40B4-BE49-F238E27FC236}">
                        <a16:creationId xmlns:a16="http://schemas.microsoft.com/office/drawing/2014/main" id="{83CC3BFD-E960-F73F-64CF-3074AE911EC7}"/>
                      </a:ext>
                    </a:extLst>
                  </p:cNvPr>
                  <p:cNvSpPr txBox="1">
                    <a:spLocks noRot="1" noChangeAspect="1" noMove="1" noResize="1" noEditPoints="1" noAdjustHandles="1" noChangeArrowheads="1" noChangeShapeType="1" noTextEdit="1"/>
                  </p:cNvSpPr>
                  <p:nvPr/>
                </p:nvSpPr>
                <p:spPr>
                  <a:xfrm>
                    <a:off x="10187992" y="2278076"/>
                    <a:ext cx="527830" cy="281066"/>
                  </a:xfrm>
                  <a:prstGeom prst="rect">
                    <a:avLst/>
                  </a:prstGeom>
                  <a:blipFill>
                    <a:blip r:embed="rId13"/>
                    <a:stretch>
                      <a:fillRect b="-19149"/>
                    </a:stretch>
                  </a:blipFill>
                </p:spPr>
                <p:txBody>
                  <a:bodyPr/>
                  <a:lstStyle/>
                  <a:p>
                    <a:r>
                      <a:rPr lang="en-AU">
                        <a:noFill/>
                      </a:rPr>
                      <a:t> </a:t>
                    </a:r>
                  </a:p>
                </p:txBody>
              </p:sp>
            </mc:Fallback>
          </mc:AlternateContent>
        </p:grpSp>
        <p:grpSp>
          <p:nvGrpSpPr>
            <p:cNvPr id="33" name="Group 32">
              <a:extLst>
                <a:ext uri="{FF2B5EF4-FFF2-40B4-BE49-F238E27FC236}">
                  <a16:creationId xmlns:a16="http://schemas.microsoft.com/office/drawing/2014/main" id="{9587A722-6B27-C703-19A6-90028F2CCC44}"/>
                </a:ext>
              </a:extLst>
            </p:cNvPr>
            <p:cNvGrpSpPr/>
            <p:nvPr/>
          </p:nvGrpSpPr>
          <p:grpSpPr>
            <a:xfrm>
              <a:off x="8761592" y="4409506"/>
              <a:ext cx="2223805" cy="716174"/>
              <a:chOff x="5818154" y="4691319"/>
              <a:chExt cx="2223805" cy="716174"/>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7EA11C6-69F7-A958-C156-F079527CA879}"/>
                      </a:ext>
                    </a:extLst>
                  </p:cNvPr>
                  <p:cNvSpPr txBox="1"/>
                  <p:nvPr/>
                </p:nvSpPr>
                <p:spPr>
                  <a:xfrm>
                    <a:off x="6409204" y="5124552"/>
                    <a:ext cx="52783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3</m:t>
                          </m:r>
                        </m:oMath>
                      </m:oMathPara>
                    </a14:m>
                    <a:endParaRPr lang="en-AU" sz="2000" dirty="0"/>
                  </a:p>
                </p:txBody>
              </p:sp>
            </mc:Choice>
            <mc:Fallback xmlns="">
              <p:sp>
                <p:nvSpPr>
                  <p:cNvPr id="27" name="TextBox 26">
                    <a:extLst>
                      <a:ext uri="{FF2B5EF4-FFF2-40B4-BE49-F238E27FC236}">
                        <a16:creationId xmlns:a16="http://schemas.microsoft.com/office/drawing/2014/main" id="{C7EA11C6-69F7-A958-C156-F079527CA879}"/>
                      </a:ext>
                    </a:extLst>
                  </p:cNvPr>
                  <p:cNvSpPr txBox="1">
                    <a:spLocks noRot="1" noChangeAspect="1" noMove="1" noResize="1" noEditPoints="1" noAdjustHandles="1" noChangeArrowheads="1" noChangeShapeType="1" noTextEdit="1"/>
                  </p:cNvSpPr>
                  <p:nvPr/>
                </p:nvSpPr>
                <p:spPr>
                  <a:xfrm>
                    <a:off x="6409204" y="5124552"/>
                    <a:ext cx="527830" cy="281066"/>
                  </a:xfrm>
                  <a:prstGeom prst="rect">
                    <a:avLst/>
                  </a:prstGeom>
                  <a:blipFill>
                    <a:blip r:embed="rId14"/>
                    <a:stretch>
                      <a:fillRect b="-1914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7CB099E-5677-DA51-9B2A-BC2F62B9E165}"/>
                      </a:ext>
                    </a:extLst>
                  </p:cNvPr>
                  <p:cNvSpPr txBox="1"/>
                  <p:nvPr/>
                </p:nvSpPr>
                <p:spPr>
                  <a:xfrm>
                    <a:off x="7514129" y="5126427"/>
                    <a:ext cx="52783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9</m:t>
                          </m:r>
                        </m:oMath>
                      </m:oMathPara>
                    </a14:m>
                    <a:endParaRPr lang="en-AU" sz="2000" dirty="0"/>
                  </a:p>
                </p:txBody>
              </p:sp>
            </mc:Choice>
            <mc:Fallback xmlns="">
              <p:sp>
                <p:nvSpPr>
                  <p:cNvPr id="28" name="TextBox 27">
                    <a:extLst>
                      <a:ext uri="{FF2B5EF4-FFF2-40B4-BE49-F238E27FC236}">
                        <a16:creationId xmlns:a16="http://schemas.microsoft.com/office/drawing/2014/main" id="{77CB099E-5677-DA51-9B2A-BC2F62B9E165}"/>
                      </a:ext>
                    </a:extLst>
                  </p:cNvPr>
                  <p:cNvSpPr txBox="1">
                    <a:spLocks noRot="1" noChangeAspect="1" noMove="1" noResize="1" noEditPoints="1" noAdjustHandles="1" noChangeArrowheads="1" noChangeShapeType="1" noTextEdit="1"/>
                  </p:cNvSpPr>
                  <p:nvPr/>
                </p:nvSpPr>
                <p:spPr>
                  <a:xfrm>
                    <a:off x="7514129" y="5126427"/>
                    <a:ext cx="527830" cy="281066"/>
                  </a:xfrm>
                  <a:prstGeom prst="rect">
                    <a:avLst/>
                  </a:prstGeom>
                  <a:blipFill>
                    <a:blip r:embed="rId15"/>
                    <a:stretch>
                      <a:fillRect b="-19565"/>
                    </a:stretch>
                  </a:blipFill>
                </p:spPr>
                <p:txBody>
                  <a:bodyPr/>
                  <a:lstStyle/>
                  <a:p>
                    <a:r>
                      <a:rPr lang="en-AU">
                        <a:noFill/>
                      </a:rPr>
                      <a:t> </a:t>
                    </a:r>
                  </a:p>
                </p:txBody>
              </p:sp>
            </mc:Fallback>
          </mc:AlternateContent>
          <p:cxnSp>
            <p:nvCxnSpPr>
              <p:cNvPr id="29" name="Straight Arrow Connector 28">
                <a:extLst>
                  <a:ext uri="{FF2B5EF4-FFF2-40B4-BE49-F238E27FC236}">
                    <a16:creationId xmlns:a16="http://schemas.microsoft.com/office/drawing/2014/main" id="{612C2C09-7320-B1C2-3E15-33A7A4D28548}"/>
                  </a:ext>
                </a:extLst>
              </p:cNvPr>
              <p:cNvCxnSpPr>
                <a:cxnSpLocks/>
              </p:cNvCxnSpPr>
              <p:nvPr/>
            </p:nvCxnSpPr>
            <p:spPr>
              <a:xfrm>
                <a:off x="6958436" y="5261143"/>
                <a:ext cx="527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F44BAE1-276B-06BA-CE5D-9187CD00406D}"/>
                      </a:ext>
                    </a:extLst>
                  </p:cNvPr>
                  <p:cNvSpPr txBox="1"/>
                  <p:nvPr/>
                </p:nvSpPr>
                <p:spPr>
                  <a:xfrm>
                    <a:off x="6950422" y="4978202"/>
                    <a:ext cx="543859"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m:t>
                          </m:r>
                        </m:oMath>
                      </m:oMathPara>
                    </a14:m>
                    <a:endParaRPr lang="en-AU" sz="1800" dirty="0"/>
                  </a:p>
                </p:txBody>
              </p:sp>
            </mc:Choice>
            <mc:Fallback xmlns="">
              <p:sp>
                <p:nvSpPr>
                  <p:cNvPr id="30" name="TextBox 29">
                    <a:extLst>
                      <a:ext uri="{FF2B5EF4-FFF2-40B4-BE49-F238E27FC236}">
                        <a16:creationId xmlns:a16="http://schemas.microsoft.com/office/drawing/2014/main" id="{CF44BAE1-276B-06BA-CE5D-9187CD00406D}"/>
                      </a:ext>
                    </a:extLst>
                  </p:cNvPr>
                  <p:cNvSpPr txBox="1">
                    <a:spLocks noRot="1" noChangeAspect="1" noMove="1" noResize="1" noEditPoints="1" noAdjustHandles="1" noChangeArrowheads="1" noChangeShapeType="1" noTextEdit="1"/>
                  </p:cNvSpPr>
                  <p:nvPr/>
                </p:nvSpPr>
                <p:spPr>
                  <a:xfrm>
                    <a:off x="6950422" y="4978202"/>
                    <a:ext cx="543859" cy="281066"/>
                  </a:xfrm>
                  <a:prstGeom prst="rect">
                    <a:avLst/>
                  </a:prstGeom>
                  <a:blipFill>
                    <a:blip r:embed="rId16"/>
                    <a:stretch>
                      <a:fillRect b="-6383"/>
                    </a:stretch>
                  </a:blipFill>
                </p:spPr>
                <p:txBody>
                  <a:bodyPr/>
                  <a:lstStyle/>
                  <a:p>
                    <a:r>
                      <a:rPr lang="en-AU">
                        <a:noFill/>
                      </a:rPr>
                      <a:t> </a:t>
                    </a:r>
                  </a:p>
                </p:txBody>
              </p:sp>
            </mc:Fallback>
          </mc:AlternateContent>
          <p:cxnSp>
            <p:nvCxnSpPr>
              <p:cNvPr id="31" name="Straight Arrow Connector 30">
                <a:extLst>
                  <a:ext uri="{FF2B5EF4-FFF2-40B4-BE49-F238E27FC236}">
                    <a16:creationId xmlns:a16="http://schemas.microsoft.com/office/drawing/2014/main" id="{44714245-CA86-0457-B1E8-8F43CC970412}"/>
                  </a:ext>
                </a:extLst>
              </p:cNvPr>
              <p:cNvCxnSpPr>
                <a:cxnSpLocks/>
              </p:cNvCxnSpPr>
              <p:nvPr/>
            </p:nvCxnSpPr>
            <p:spPr>
              <a:xfrm>
                <a:off x="5826168" y="5266960"/>
                <a:ext cx="527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2487705-3A73-86BA-11A9-13C7C0FEEBEA}"/>
                      </a:ext>
                    </a:extLst>
                  </p:cNvPr>
                  <p:cNvSpPr txBox="1"/>
                  <p:nvPr/>
                </p:nvSpPr>
                <p:spPr>
                  <a:xfrm>
                    <a:off x="5818154" y="4691319"/>
                    <a:ext cx="543859" cy="5737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m:t>
                              </m:r>
                            </m:num>
                            <m:den>
                              <m:r>
                                <a:rPr lang="en-AU" sz="1800" b="0" i="1" smtClean="0">
                                  <a:latin typeface="Cambria Math" panose="02040503050406030204" pitchFamily="18" charset="0"/>
                                </a:rPr>
                                <m:t>𝜋</m:t>
                              </m:r>
                            </m:den>
                          </m:f>
                          <m:r>
                            <a:rPr lang="en-AU" sz="1800" b="0" i="1" smtClean="0">
                              <a:latin typeface="Cambria Math" panose="02040503050406030204" pitchFamily="18" charset="0"/>
                            </a:rPr>
                            <m:t> </m:t>
                          </m:r>
                        </m:oMath>
                      </m:oMathPara>
                    </a14:m>
                    <a:endParaRPr lang="en-AU" sz="1800" dirty="0"/>
                  </a:p>
                </p:txBody>
              </p:sp>
            </mc:Choice>
            <mc:Fallback xmlns="">
              <p:sp>
                <p:nvSpPr>
                  <p:cNvPr id="32" name="TextBox 31">
                    <a:extLst>
                      <a:ext uri="{FF2B5EF4-FFF2-40B4-BE49-F238E27FC236}">
                        <a16:creationId xmlns:a16="http://schemas.microsoft.com/office/drawing/2014/main" id="{62487705-3A73-86BA-11A9-13C7C0FEEBEA}"/>
                      </a:ext>
                    </a:extLst>
                  </p:cNvPr>
                  <p:cNvSpPr txBox="1">
                    <a:spLocks noRot="1" noChangeAspect="1" noMove="1" noResize="1" noEditPoints="1" noAdjustHandles="1" noChangeArrowheads="1" noChangeShapeType="1" noTextEdit="1"/>
                  </p:cNvSpPr>
                  <p:nvPr/>
                </p:nvSpPr>
                <p:spPr>
                  <a:xfrm>
                    <a:off x="5818154" y="4691319"/>
                    <a:ext cx="543859" cy="573766"/>
                  </a:xfrm>
                  <a:prstGeom prst="rect">
                    <a:avLst/>
                  </a:prstGeom>
                  <a:blipFill>
                    <a:blip r:embed="rId17"/>
                    <a:stretch>
                      <a:fillRect/>
                    </a:stretch>
                  </a:blipFill>
                </p:spPr>
                <p:txBody>
                  <a:bodyPr/>
                  <a:lstStyle/>
                  <a:p>
                    <a:r>
                      <a:rPr lang="en-AU">
                        <a:noFill/>
                      </a:rPr>
                      <a:t> </a:t>
                    </a:r>
                  </a:p>
                </p:txBody>
              </p:sp>
            </mc:Fallback>
          </mc:AlternateContent>
        </p:grpSp>
      </p:grpSp>
      <p:sp>
        <p:nvSpPr>
          <p:cNvPr id="2" name="Slide Number Placeholder 1">
            <a:extLst>
              <a:ext uri="{FF2B5EF4-FFF2-40B4-BE49-F238E27FC236}">
                <a16:creationId xmlns:a16="http://schemas.microsoft.com/office/drawing/2014/main" id="{193777AA-AE5B-6FA6-0334-92B85C471E7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409440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Question 2</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Your turn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dirty="0">
                    <a:latin typeface="+mn-lt"/>
                  </a:rPr>
                  <a:t> The intensity of sunlight during a clear day can be approximated by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𝐼</m:t>
                      </m:r>
                      <m:r>
                        <a:rPr lang="en-AU" b="0" i="1" smtClean="0">
                          <a:latin typeface="Cambria Math" panose="02040503050406030204" pitchFamily="18" charset="0"/>
                        </a:rPr>
                        <m:t>=4+4</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𝑡</m:t>
                              </m:r>
                            </m:e>
                          </m:d>
                        </m:e>
                      </m:func>
                    </m:oMath>
                  </m:oMathPara>
                </a14:m>
                <a:endParaRPr lang="en-AU" b="0" dirty="0">
                  <a:latin typeface="+mn-lt"/>
                </a:endParaRPr>
              </a:p>
              <a:p>
                <a:r>
                  <a:rPr lang="en-AU" dirty="0">
                    <a:latin typeface="+mn-lt"/>
                  </a:rPr>
                  <a:t>where </a:t>
                </a:r>
                <a14:m>
                  <m:oMath xmlns:m="http://schemas.openxmlformats.org/officeDocument/2006/math">
                    <m:r>
                      <a:rPr lang="en-AU" b="0" i="1" smtClean="0">
                        <a:latin typeface="Cambria Math" panose="02040503050406030204" pitchFamily="18" charset="0"/>
                      </a:rPr>
                      <m:t>𝐼</m:t>
                    </m:r>
                  </m:oMath>
                </a14:m>
                <a:r>
                  <a:rPr lang="en-AU" dirty="0">
                    <a:latin typeface="+mn-lt"/>
                  </a:rPr>
                  <a:t> is the light intensity and </a:t>
                </a:r>
                <a14:m>
                  <m:oMath xmlns:m="http://schemas.openxmlformats.org/officeDocument/2006/math">
                    <m:r>
                      <a:rPr lang="en-AU" b="0" i="1" smtClean="0">
                        <a:latin typeface="Cambria Math" panose="02040503050406030204" pitchFamily="18" charset="0"/>
                      </a:rPr>
                      <m:t>𝑡</m:t>
                    </m:r>
                  </m:oMath>
                </a14:m>
                <a:r>
                  <a:rPr lang="en-AU" dirty="0">
                    <a:latin typeface="+mn-lt"/>
                  </a:rPr>
                  <a:t> is the number of hours after midday.</a:t>
                </a:r>
              </a:p>
              <a:p>
                <a:pPr marL="514350" indent="-514350">
                  <a:buFont typeface="+mj-lt"/>
                  <a:buAutoNum type="alphaLcPeriod"/>
                </a:pPr>
                <a:r>
                  <a:rPr lang="en-AU" dirty="0">
                    <a:latin typeface="+mn-lt"/>
                  </a:rPr>
                  <a:t>Find the minimum intensity and the time at which it occurs.</a:t>
                </a:r>
              </a:p>
              <a:p>
                <a:pPr marL="514350" indent="-514350">
                  <a:buAutoNum type="alphaLcPeriod"/>
                </a:pPr>
                <a:r>
                  <a:rPr lang="en-AU" dirty="0">
                    <a:latin typeface="+mn-lt"/>
                  </a:rPr>
                  <a:t>Solar panels begin generating power efficiently when the intensity is at least 6 units. Find all the times in the day when this occurs.</a:t>
                </a: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Question 2 – part (a) solution</a:t>
            </a:r>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a:xfrm>
                <a:off x="360000" y="971550"/>
                <a:ext cx="11484000" cy="5403371"/>
              </a:xfrm>
            </p:spPr>
            <p:txBody>
              <a:bodyPr/>
              <a:lstStyle/>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𝐼</m:t>
                      </m:r>
                      <m:r>
                        <a:rPr lang="en-AU" i="1">
                          <a:latin typeface="Cambria Math" panose="02040503050406030204" pitchFamily="18" charset="0"/>
                        </a:rPr>
                        <m:t>=4+4</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𝑡</m:t>
                              </m:r>
                            </m:e>
                          </m:d>
                        </m:e>
                      </m:func>
                    </m:oMath>
                    <m:oMath xmlns:m="http://schemas.openxmlformats.org/officeDocument/2006/math">
                      <m:r>
                        <m:rPr>
                          <m:nor/>
                        </m:rPr>
                        <a:rPr lang="en-AU" b="0" i="0" smtClean="0">
                          <a:latin typeface="Cambria Math" panose="02040503050406030204" pitchFamily="18" charset="0"/>
                        </a:rPr>
                        <m:t>Period</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𝜋</m:t>
                          </m:r>
                        </m:num>
                        <m:den>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den>
                      </m:f>
                      <m:r>
                        <a:rPr lang="en-AU" b="0" i="1" smtClean="0">
                          <a:latin typeface="Cambria Math" panose="02040503050406030204" pitchFamily="18" charset="0"/>
                        </a:rPr>
                        <m:t>=24</m:t>
                      </m:r>
                    </m:oMath>
                    <m:oMath xmlns:m="http://schemas.openxmlformats.org/officeDocument/2006/math">
                      <m:r>
                        <m:rPr>
                          <m:nor/>
                        </m:rPr>
                        <a:rPr lang="en-AU" b="0" i="0" smtClean="0">
                          <a:latin typeface="Cambria Math" panose="02040503050406030204" pitchFamily="18" charset="0"/>
                        </a:rPr>
                        <m:t>Minimum</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of</m:t>
                      </m:r>
                      <m:r>
                        <m:rPr>
                          <m:nor/>
                        </m:rPr>
                        <a:rPr lang="en-AU" b="0" i="0" smtClean="0">
                          <a:latin typeface="Cambria Math" panose="02040503050406030204" pitchFamily="18" charset="0"/>
                        </a:rPr>
                        <m:t> </m:t>
                      </m:r>
                      <m:r>
                        <m:rPr>
                          <m:nor/>
                        </m:rPr>
                        <a:rPr lang="en-AU" b="0" i="0" smtClean="0">
                          <a:latin typeface="Cambria Math" panose="02040503050406030204" pitchFamily="18" charset="0"/>
                        </a:rPr>
                        <m:t>a</m:t>
                      </m:r>
                      <m:r>
                        <m:rPr>
                          <m:nor/>
                        </m:rPr>
                        <a:rPr lang="en-AU" b="0" i="0" smtClean="0">
                          <a:latin typeface="Cambria Math" panose="02040503050406030204" pitchFamily="18" charset="0"/>
                        </a:rPr>
                        <m:t> </m:t>
                      </m:r>
                      <m:r>
                        <m:rPr>
                          <m:nor/>
                        </m:rPr>
                        <a:rPr lang="en-AU" b="0" i="0" smtClean="0">
                          <a:latin typeface="Cambria Math" panose="02040503050406030204" pitchFamily="18" charset="0"/>
                        </a:rPr>
                        <m:t>cosine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function</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occurs</m:t>
                      </m:r>
                      <m:r>
                        <m:rPr>
                          <m:nor/>
                        </m:rPr>
                        <a:rPr lang="en-AU" b="0" i="0" smtClean="0">
                          <a:latin typeface="Cambria Math" panose="02040503050406030204" pitchFamily="18" charset="0"/>
                        </a:rPr>
                        <m:t> </m:t>
                      </m:r>
                      <m:r>
                        <m:rPr>
                          <m:nor/>
                        </m:rPr>
                        <a:rPr lang="en-AU" b="0" i="0" smtClean="0">
                          <a:latin typeface="Cambria Math" panose="02040503050406030204" pitchFamily="18" charset="0"/>
                        </a:rPr>
                        <m:t>at</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the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midpoint</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of</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the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period</m:t>
                      </m:r>
                      <m:r>
                        <m:rPr>
                          <m:nor/>
                        </m:rPr>
                        <a:rPr lang="en-AU" b="0" i="0" smtClean="0">
                          <a:latin typeface="Cambria Math" panose="02040503050406030204" pitchFamily="18" charset="0"/>
                        </a:rPr>
                        <m:t>,  </m:t>
                      </m:r>
                      <m:r>
                        <a:rPr lang="en-AU" b="0" i="1" smtClean="0">
                          <a:latin typeface="Cambria Math" panose="02040503050406030204" pitchFamily="18" charset="0"/>
                        </a:rPr>
                        <m:t>𝑡</m:t>
                      </m:r>
                      <m:r>
                        <a:rPr lang="en-AU" b="0" i="1" smtClean="0">
                          <a:latin typeface="Cambria Math" panose="02040503050406030204" pitchFamily="18" charset="0"/>
                        </a:rPr>
                        <m:t>=12</m:t>
                      </m:r>
                    </m:oMath>
                    <m:oMath xmlns:m="http://schemas.openxmlformats.org/officeDocument/2006/math">
                      <m:r>
                        <a:rPr lang="en-AU" b="0" i="1" smtClean="0">
                          <a:latin typeface="Cambria Math" panose="02040503050406030204" pitchFamily="18" charset="0"/>
                        </a:rPr>
                        <m:t>𝐼</m:t>
                      </m:r>
                      <m:r>
                        <m:rPr>
                          <m:aln/>
                        </m:rPr>
                        <a:rPr lang="en-AU" b="0" i="1" smtClean="0">
                          <a:latin typeface="Cambria Math" panose="02040503050406030204" pitchFamily="18" charset="0"/>
                        </a:rPr>
                        <m:t>=</m:t>
                      </m:r>
                      <m:r>
                        <a:rPr lang="en-AU" b="0" i="1" smtClean="0">
                          <a:latin typeface="Cambria Math" panose="02040503050406030204" pitchFamily="18" charset="0"/>
                        </a:rPr>
                        <m:t>4+4</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×12</m:t>
                              </m:r>
                            </m:e>
                          </m:d>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4−4</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0</m:t>
                      </m:r>
                    </m:oMath>
                    <m:oMath xmlns:m="http://schemas.openxmlformats.org/officeDocument/2006/math">
                      <m:r>
                        <a:rPr lang="en-AU" b="0" i="1" smtClean="0">
                          <a:latin typeface="Cambria Math" panose="02040503050406030204" pitchFamily="18" charset="0"/>
                        </a:rPr>
                        <m:t>∴</m:t>
                      </m:r>
                      <m:r>
                        <m:rPr>
                          <m:nor/>
                        </m:rPr>
                        <a:rPr lang="en-AU" b="0" i="0" smtClean="0">
                          <a:latin typeface="Cambria Math" panose="02040503050406030204" pitchFamily="18" charset="0"/>
                        </a:rPr>
                        <m:t>minimum</m:t>
                      </m:r>
                      <m:r>
                        <m:rPr>
                          <m:nor/>
                        </m:rPr>
                        <a:rPr lang="en-AU" b="0" i="0" smtClean="0">
                          <a:latin typeface="Cambria Math" panose="02040503050406030204" pitchFamily="18" charset="0"/>
                        </a:rPr>
                        <m:t> </m:t>
                      </m:r>
                      <m:r>
                        <m:rPr>
                          <m:nor/>
                        </m:rPr>
                        <a:rPr lang="en-AU" b="0" i="0" smtClean="0">
                          <a:latin typeface="Cambria Math" panose="02040503050406030204" pitchFamily="18" charset="0"/>
                        </a:rPr>
                        <m:t>intensity</m:t>
                      </m:r>
                      <m:r>
                        <m:rPr>
                          <m:nor/>
                        </m:rPr>
                        <a:rPr lang="en-AU" b="0" i="0" smtClean="0">
                          <a:latin typeface="Cambria Math" panose="02040503050406030204" pitchFamily="18" charset="0"/>
                        </a:rPr>
                        <m:t> </m:t>
                      </m:r>
                      <m:r>
                        <m:rPr>
                          <m:nor/>
                        </m:rPr>
                        <a:rPr lang="en-AU" b="0" i="0" smtClean="0">
                          <a:latin typeface="Cambria Math" panose="02040503050406030204" pitchFamily="18" charset="0"/>
                        </a:rPr>
                        <m:t>is</m:t>
                      </m:r>
                      <m:r>
                        <m:rPr>
                          <m:nor/>
                        </m:rPr>
                        <a:rPr lang="en-AU" b="0" i="0" smtClean="0">
                          <a:latin typeface="Cambria Math" panose="02040503050406030204" pitchFamily="18" charset="0"/>
                        </a:rPr>
                        <m:t> </m:t>
                      </m:r>
                      <m:r>
                        <a:rPr lang="en-AU" b="0" i="1" smtClean="0">
                          <a:latin typeface="Cambria Math" panose="02040503050406030204" pitchFamily="18" charset="0"/>
                        </a:rPr>
                        <m:t>0 </m:t>
                      </m:r>
                      <m:r>
                        <m:rPr>
                          <m:nor/>
                        </m:rPr>
                        <a:rPr lang="en-AU" b="0" i="0" smtClean="0">
                          <a:latin typeface="Cambria Math" panose="02040503050406030204" pitchFamily="18" charset="0"/>
                        </a:rPr>
                        <m:t>units</m:t>
                      </m:r>
                      <m:r>
                        <m:rPr>
                          <m:nor/>
                        </m:rPr>
                        <a:rPr lang="en-AU" b="0" i="0" smtClean="0">
                          <a:latin typeface="Cambria Math" panose="02040503050406030204" pitchFamily="18" charset="0"/>
                        </a:rPr>
                        <m:t> </m:t>
                      </m:r>
                      <m:r>
                        <m:rPr>
                          <m:nor/>
                        </m:rPr>
                        <a:rPr lang="en-AU" b="0" i="0" smtClean="0">
                          <a:latin typeface="Cambria Math" panose="02040503050406030204" pitchFamily="18" charset="0"/>
                        </a:rPr>
                        <m:t>at</m:t>
                      </m:r>
                      <m:r>
                        <m:rPr>
                          <m:nor/>
                        </m:rPr>
                        <a:rPr lang="en-AU" b="0" i="0" smtClean="0">
                          <a:latin typeface="Cambria Math" panose="02040503050406030204" pitchFamily="18" charset="0"/>
                        </a:rPr>
                        <m:t> </m:t>
                      </m:r>
                      <m:r>
                        <m:rPr>
                          <m:nor/>
                        </m:rPr>
                        <a:rPr lang="en-AU" b="0" i="0" smtClean="0">
                          <a:latin typeface="Cambria Math" panose="02040503050406030204" pitchFamily="18" charset="0"/>
                        </a:rPr>
                        <m:t>midnight</m:t>
                      </m:r>
                      <m:r>
                        <a:rPr lang="en-AU" b="0" i="1" smtClean="0">
                          <a:latin typeface="Cambria Math" panose="02040503050406030204" pitchFamily="18" charset="0"/>
                        </a:rPr>
                        <m:t>.</m:t>
                      </m:r>
                    </m:oMath>
                  </m:oMathPara>
                </a14:m>
                <a:endParaRPr lang="en-AU" dirty="0"/>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xfrm>
                <a:off x="360000" y="971550"/>
                <a:ext cx="11484000" cy="5403371"/>
              </a:xfr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71FC4-20A4-50E6-9DC0-C4AE3EFD5A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4114B6-B049-0DEF-27C8-5CA8C8A19860}"/>
              </a:ext>
            </a:extLst>
          </p:cNvPr>
          <p:cNvSpPr>
            <a:spLocks noGrp="1"/>
          </p:cNvSpPr>
          <p:nvPr>
            <p:ph type="title"/>
          </p:nvPr>
        </p:nvSpPr>
        <p:spPr/>
        <p:txBody>
          <a:bodyPr/>
          <a:lstStyle/>
          <a:p>
            <a:r>
              <a:rPr lang="en-AU" dirty="0">
                <a:latin typeface="+mj-lt"/>
              </a:rPr>
              <a:t>Question 2 – part b solution</a:t>
            </a:r>
            <a:endParaRPr lang="en-AU" dirty="0"/>
          </a:p>
        </p:txBody>
      </p:sp>
      <p:cxnSp>
        <p:nvCxnSpPr>
          <p:cNvPr id="19" name="Straight Connector 18">
            <a:extLst>
              <a:ext uri="{FF2B5EF4-FFF2-40B4-BE49-F238E27FC236}">
                <a16:creationId xmlns:a16="http://schemas.microsoft.com/office/drawing/2014/main" id="{EF2252A7-6040-E4BD-0020-B49F5157684D}"/>
              </a:ext>
              <a:ext uri="{C183D7F6-B498-43B3-948B-1728B52AA6E4}">
                <adec:decorative xmlns:adec="http://schemas.microsoft.com/office/drawing/2017/decorative" val="1"/>
              </a:ext>
            </a:extLst>
          </p:cNvPr>
          <p:cNvCxnSpPr/>
          <p:nvPr/>
        </p:nvCxnSpPr>
        <p:spPr>
          <a:xfrm>
            <a:off x="4122148" y="999273"/>
            <a:ext cx="0" cy="5076944"/>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327F16D6-621F-C719-115E-32A4BECD5B55}"/>
                  </a:ext>
                </a:extLst>
              </p:cNvPr>
              <p:cNvSpPr txBox="1">
                <a:spLocks/>
              </p:cNvSpPr>
              <p:nvPr/>
            </p:nvSpPr>
            <p:spPr>
              <a:xfrm>
                <a:off x="478973" y="999273"/>
                <a:ext cx="3471725" cy="54987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𝐼</m:t>
                      </m:r>
                      <m:r>
                        <a:rPr lang="en-AU" i="1" smtClean="0">
                          <a:latin typeface="Cambria Math" panose="02040503050406030204" pitchFamily="18" charset="0"/>
                        </a:rPr>
                        <m:t>=4+4</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𝑡</m:t>
                              </m:r>
                            </m:e>
                          </m:d>
                        </m:e>
                      </m:func>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4</m:t>
                      </m:r>
                      <m:r>
                        <a:rPr lang="en-AU" i="1">
                          <a:latin typeface="Cambria Math" panose="02040503050406030204" pitchFamily="18" charset="0"/>
                        </a:rPr>
                        <m:t>+4</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𝑡</m:t>
                              </m:r>
                            </m:e>
                          </m:d>
                        </m:e>
                      </m:func>
                      <m:r>
                        <m:rPr>
                          <m:aln/>
                        </m:rPr>
                        <a:rPr lang="en-AU" b="0" i="1" smtClean="0">
                          <a:latin typeface="Cambria Math" panose="02040503050406030204" pitchFamily="18" charset="0"/>
                        </a:rPr>
                        <m:t>≥</m:t>
                      </m:r>
                      <m:r>
                        <a:rPr lang="en-AU" b="0" i="1" smtClean="0">
                          <a:latin typeface="Cambria Math" panose="02040503050406030204" pitchFamily="18" charset="0"/>
                        </a:rPr>
                        <m:t>6</m:t>
                      </m:r>
                    </m:oMath>
                    <m:oMath xmlns:m="http://schemas.openxmlformats.org/officeDocument/2006/math">
                      <m:r>
                        <a:rPr lang="en-AU" b="0" i="1" smtClean="0">
                          <a:latin typeface="Cambria Math" panose="02040503050406030204" pitchFamily="18" charset="0"/>
                        </a:rPr>
                        <m:t>4</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𝑡</m:t>
                              </m:r>
                            </m:e>
                          </m:d>
                        </m:e>
                      </m:func>
                      <m:r>
                        <m:rPr>
                          <m:aln/>
                        </m:rPr>
                        <a:rPr lang="en-AU" b="0" i="1" smtClean="0">
                          <a:latin typeface="Cambria Math" panose="02040503050406030204" pitchFamily="18" charset="0"/>
                        </a:rPr>
                        <m:t>≥</m:t>
                      </m:r>
                      <m:r>
                        <a:rPr lang="en-AU" b="0" i="1" smtClean="0">
                          <a:latin typeface="Cambria Math" panose="02040503050406030204" pitchFamily="18" charset="0"/>
                        </a:rPr>
                        <m:t>2</m:t>
                      </m:r>
                    </m:oMath>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r>
                                <a:rPr lang="en-AU" b="0" i="1" smtClean="0">
                                  <a:latin typeface="Cambria Math" panose="02040503050406030204" pitchFamily="18" charset="0"/>
                                </a:rPr>
                                <m:t>𝑡</m:t>
                              </m:r>
                            </m:e>
                          </m:d>
                        </m:e>
                      </m:func>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AU">
                          <a:latin typeface="Cambria Math" panose="02040503050406030204" pitchFamily="18" charset="0"/>
                        </a:rPr>
                        <m:t>Solve</m:t>
                      </m:r>
                      <m:r>
                        <m:rPr>
                          <m:nor/>
                        </m:rPr>
                        <a:rPr lang="en-AU">
                          <a:latin typeface="Cambria Math" panose="02040503050406030204" pitchFamily="18" charset="0"/>
                        </a:rPr>
                        <m:t> </m:t>
                      </m:r>
                      <m:r>
                        <m:rPr>
                          <m:nor/>
                        </m:rPr>
                        <a:rPr lang="en-AU">
                          <a:latin typeface="Cambria Math" panose="02040503050406030204" pitchFamily="18" charset="0"/>
                        </a:rPr>
                        <m:t>for</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𝑡</m:t>
                              </m:r>
                            </m:e>
                          </m:d>
                        </m:e>
                      </m:func>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oMath>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𝑡</m:t>
                      </m:r>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3</m:t>
                          </m:r>
                        </m:den>
                      </m:f>
                      <m:r>
                        <a:rPr lang="en-AU" i="1">
                          <a:latin typeface="Cambria Math" panose="02040503050406030204" pitchFamily="18" charset="0"/>
                        </a:rPr>
                        <m:t> </m:t>
                      </m:r>
                      <m:r>
                        <m:rPr>
                          <m:nor/>
                        </m:rPr>
                        <a:rPr lang="en-AU">
                          <a:latin typeface="Cambria Math" panose="02040503050406030204" pitchFamily="18" charset="0"/>
                        </a:rPr>
                        <m:t>or</m:t>
                      </m:r>
                      <m:f>
                        <m:fPr>
                          <m:ctrlPr>
                            <a:rPr lang="en-AU" i="1">
                              <a:latin typeface="Cambria Math" panose="02040503050406030204" pitchFamily="18" charset="0"/>
                            </a:rPr>
                          </m:ctrlPr>
                        </m:fPr>
                        <m:num>
                          <m:r>
                            <a:rPr lang="en-AU" i="1">
                              <a:latin typeface="Cambria Math" panose="02040503050406030204" pitchFamily="18" charset="0"/>
                            </a:rPr>
                            <m:t>5</m:t>
                          </m:r>
                          <m:r>
                            <a:rPr lang="en-AU" i="1">
                              <a:latin typeface="Cambria Math" panose="02040503050406030204" pitchFamily="18" charset="0"/>
                            </a:rPr>
                            <m:t>𝜋</m:t>
                          </m:r>
                        </m:num>
                        <m:den>
                          <m:r>
                            <a:rPr lang="en-AU" i="1">
                              <a:latin typeface="Cambria Math" panose="02040503050406030204" pitchFamily="18" charset="0"/>
                            </a:rPr>
                            <m:t>3</m:t>
                          </m:r>
                        </m:den>
                      </m:f>
                    </m:oMath>
                  </m:oMathPara>
                </a14:m>
                <a:endParaRPr lang="en-AU" b="0" i="1" dirty="0">
                  <a:latin typeface="Cambria Math" panose="02040503050406030204" pitchFamily="18" charset="0"/>
                </a:endParaRPr>
              </a:p>
              <a:p>
                <a:br>
                  <a:rPr lang="en-AU" b="0" i="1" dirty="0">
                    <a:latin typeface="Cambria Math" panose="02040503050406030204" pitchFamily="18" charset="0"/>
                  </a:rPr>
                </a:br>
                <a:endParaRPr lang="en-AU" dirty="0"/>
              </a:p>
            </p:txBody>
          </p:sp>
        </mc:Choice>
        <mc:Fallback xmlns="">
          <p:sp>
            <p:nvSpPr>
              <p:cNvPr id="6" name="Text Placeholder 4">
                <a:extLst>
                  <a:ext uri="{FF2B5EF4-FFF2-40B4-BE49-F238E27FC236}">
                    <a16:creationId xmlns:a16="http://schemas.microsoft.com/office/drawing/2014/main" id="{327F16D6-621F-C719-115E-32A4BECD5B55}"/>
                  </a:ext>
                </a:extLst>
              </p:cNvPr>
              <p:cNvSpPr txBox="1">
                <a:spLocks noRot="1" noChangeAspect="1" noMove="1" noResize="1" noEditPoints="1" noAdjustHandles="1" noChangeArrowheads="1" noChangeShapeType="1" noTextEdit="1"/>
              </p:cNvSpPr>
              <p:nvPr/>
            </p:nvSpPr>
            <p:spPr>
              <a:xfrm>
                <a:off x="478973" y="999273"/>
                <a:ext cx="3471725" cy="5498728"/>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 Placeholder 4">
                <a:extLst>
                  <a:ext uri="{FF2B5EF4-FFF2-40B4-BE49-F238E27FC236}">
                    <a16:creationId xmlns:a16="http://schemas.microsoft.com/office/drawing/2014/main" id="{551AF938-2581-E048-24DF-41642A88228A}"/>
                  </a:ext>
                </a:extLst>
              </p:cNvPr>
              <p:cNvSpPr txBox="1">
                <a:spLocks/>
              </p:cNvSpPr>
              <p:nvPr/>
            </p:nvSpPr>
            <p:spPr>
              <a:xfrm>
                <a:off x="5569056" y="1017272"/>
                <a:ext cx="5344495" cy="54987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m:rPr>
                          <m:nor/>
                        </m:rPr>
                        <a:rPr lang="en-AU" b="0" i="0" smtClean="0">
                          <a:latin typeface="Cambria Math" panose="02040503050406030204" pitchFamily="18" charset="0"/>
                        </a:rPr>
                        <m:t>Test</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to</m:t>
                      </m:r>
                      <m:r>
                        <m:rPr>
                          <m:nor/>
                        </m:rPr>
                        <a:rPr lang="en-AU" b="0" i="0" smtClean="0">
                          <a:latin typeface="Cambria Math" panose="02040503050406030204" pitchFamily="18" charset="0"/>
                        </a:rPr>
                        <m:t> </m:t>
                      </m:r>
                      <m:r>
                        <m:rPr>
                          <m:nor/>
                        </m:rPr>
                        <a:rPr lang="en-AU" b="0" i="0" smtClean="0">
                          <a:latin typeface="Cambria Math" panose="02040503050406030204" pitchFamily="18" charset="0"/>
                        </a:rPr>
                        <m:t>determine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appropriate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region</m:t>
                      </m:r>
                    </m:oMath>
                  </m:oMathPara>
                </a14:m>
                <a:endParaRPr lang="en-AU" b="0" dirty="0"/>
              </a:p>
              <a:p>
                <a:endParaRPr lang="en-AU" dirty="0"/>
              </a:p>
              <a:p>
                <a:endParaRPr lang="en-AU" dirty="0"/>
              </a:p>
              <a:p>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3</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𝑡</m:t>
                      </m:r>
                      <m:r>
                        <a:rPr lang="en-AU" i="1">
                          <a:latin typeface="Cambria Math" panose="02040503050406030204" pitchFamily="18" charset="0"/>
                        </a:rPr>
                        <m:t> </m:t>
                      </m:r>
                      <m:r>
                        <m:rPr>
                          <m:nor/>
                        </m:rPr>
                        <a:rPr lang="en-AU">
                          <a:latin typeface="Cambria Math" panose="02040503050406030204" pitchFamily="18" charset="0"/>
                        </a:rPr>
                        <m:t>or</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𝑡</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5</m:t>
                          </m:r>
                          <m:r>
                            <a:rPr lang="en-AU" i="1">
                              <a:latin typeface="Cambria Math" panose="02040503050406030204" pitchFamily="18" charset="0"/>
                            </a:rPr>
                            <m:t>𝜋</m:t>
                          </m:r>
                        </m:num>
                        <m:den>
                          <m:r>
                            <a:rPr lang="en-AU" i="1">
                              <a:latin typeface="Cambria Math" panose="02040503050406030204" pitchFamily="18" charset="0"/>
                            </a:rPr>
                            <m:t>3</m:t>
                          </m:r>
                        </m:den>
                      </m:f>
                    </m:oMath>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𝑡</m:t>
                      </m:r>
                      <m:r>
                        <a:rPr lang="en-AU" i="1">
                          <a:latin typeface="Cambria Math" panose="02040503050406030204" pitchFamily="18" charset="0"/>
                        </a:rPr>
                        <m:t>≤4 </m:t>
                      </m:r>
                      <m:r>
                        <m:rPr>
                          <m:nor/>
                        </m:rPr>
                        <a:rPr lang="en-AU">
                          <a:latin typeface="Cambria Math" panose="02040503050406030204" pitchFamily="18" charset="0"/>
                        </a:rPr>
                        <m:t>or</m:t>
                      </m:r>
                      <m:r>
                        <a:rPr lang="en-AU" i="1">
                          <a:latin typeface="Cambria Math" panose="02040503050406030204" pitchFamily="18" charset="0"/>
                        </a:rPr>
                        <m:t> </m:t>
                      </m:r>
                      <m:r>
                        <a:rPr lang="en-AU" i="1">
                          <a:latin typeface="Cambria Math" panose="02040503050406030204" pitchFamily="18" charset="0"/>
                        </a:rPr>
                        <m:t>𝑡</m:t>
                      </m:r>
                      <m:r>
                        <a:rPr lang="en-AU" i="1">
                          <a:latin typeface="Cambria Math" panose="02040503050406030204" pitchFamily="18" charset="0"/>
                        </a:rPr>
                        <m:t>≥20</m:t>
                      </m:r>
                    </m:oMath>
                    <m:oMath xmlns:m="http://schemas.openxmlformats.org/officeDocument/2006/math">
                      <m:r>
                        <a:rPr lang="en-AU" b="0" i="1" smtClean="0">
                          <a:latin typeface="Cambria Math" panose="02040503050406030204" pitchFamily="18" charset="0"/>
                        </a:rPr>
                        <m:t>4 </m:t>
                      </m:r>
                      <m:r>
                        <m:rPr>
                          <m:nor/>
                        </m:rPr>
                        <a:rPr lang="en-AU" b="0" i="0" smtClean="0">
                          <a:latin typeface="Cambria Math" panose="02040503050406030204" pitchFamily="18" charset="0"/>
                        </a:rPr>
                        <m:t>hours</m:t>
                      </m:r>
                      <m:r>
                        <m:rPr>
                          <m:nor/>
                        </m:rPr>
                        <a:rPr lang="en-AU" b="0" i="0" smtClean="0">
                          <a:latin typeface="Cambria Math" panose="02040503050406030204" pitchFamily="18" charset="0"/>
                        </a:rPr>
                        <m:t> </m:t>
                      </m:r>
                      <m:r>
                        <m:rPr>
                          <m:nor/>
                        </m:rPr>
                        <a:rPr lang="en-AU" b="0" i="0" smtClean="0">
                          <a:latin typeface="Cambria Math" panose="02040503050406030204" pitchFamily="18" charset="0"/>
                        </a:rPr>
                        <m:t>after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midday</m:t>
                      </m:r>
                      <m:r>
                        <m:rPr>
                          <m:nor/>
                        </m:rPr>
                        <a:rPr lang="en-AU" b="0" i="0" smtClean="0">
                          <a:latin typeface="Cambria Math" panose="02040503050406030204" pitchFamily="18" charset="0"/>
                        </a:rPr>
                        <m:t> </m:t>
                      </m:r>
                      <m:r>
                        <m:rPr>
                          <m:nor/>
                        </m:rPr>
                        <a:rPr lang="en-AU" b="0" i="0" smtClean="0">
                          <a:latin typeface="Cambria Math" panose="02040503050406030204" pitchFamily="18" charset="0"/>
                        </a:rPr>
                        <m:t>is</m:t>
                      </m:r>
                      <m:r>
                        <m:rPr>
                          <m:nor/>
                        </m:rPr>
                        <a:rPr lang="en-AU" b="0" i="0" smtClean="0">
                          <a:latin typeface="Cambria Math" panose="02040503050406030204" pitchFamily="18" charset="0"/>
                        </a:rPr>
                        <m:t> </m:t>
                      </m:r>
                      <m:r>
                        <a:rPr lang="en-AU" b="0" i="1" smtClean="0">
                          <a:latin typeface="Cambria Math" panose="02040503050406030204" pitchFamily="18" charset="0"/>
                        </a:rPr>
                        <m:t>4 </m:t>
                      </m:r>
                      <m:r>
                        <m:rPr>
                          <m:nor/>
                        </m:rPr>
                        <a:rPr lang="en-AU" b="0" i="0" smtClean="0">
                          <a:latin typeface="Cambria Math" panose="02040503050406030204" pitchFamily="18" charset="0"/>
                        </a:rPr>
                        <m:t>pm</m:t>
                      </m:r>
                      <m:r>
                        <a:rPr lang="en-AU" b="0" i="1" smtClean="0">
                          <a:latin typeface="Cambria Math" panose="02040503050406030204" pitchFamily="18" charset="0"/>
                        </a:rPr>
                        <m:t>.</m:t>
                      </m:r>
                    </m:oMath>
                    <m:oMath xmlns:m="http://schemas.openxmlformats.org/officeDocument/2006/math">
                      <m:r>
                        <a:rPr lang="en-AU" b="0" i="1" smtClean="0">
                          <a:latin typeface="Cambria Math" panose="02040503050406030204" pitchFamily="18" charset="0"/>
                        </a:rPr>
                        <m:t>20 </m:t>
                      </m:r>
                      <m:r>
                        <m:rPr>
                          <m:nor/>
                        </m:rPr>
                        <a:rPr lang="en-AU" b="0" i="0" smtClean="0">
                          <a:latin typeface="Cambria Math" panose="02040503050406030204" pitchFamily="18" charset="0"/>
                        </a:rPr>
                        <m:t>hours</m:t>
                      </m:r>
                      <m:r>
                        <m:rPr>
                          <m:nor/>
                        </m:rPr>
                        <a:rPr lang="en-AU" b="0" i="0" smtClean="0">
                          <a:latin typeface="Cambria Math" panose="02040503050406030204" pitchFamily="18" charset="0"/>
                        </a:rPr>
                        <m:t> </m:t>
                      </m:r>
                      <m:r>
                        <m:rPr>
                          <m:nor/>
                        </m:rPr>
                        <a:rPr lang="en-AU" b="0" i="0" smtClean="0">
                          <a:latin typeface="Cambria Math" panose="02040503050406030204" pitchFamily="18" charset="0"/>
                        </a:rPr>
                        <m:t>after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midday</m:t>
                      </m:r>
                      <m:r>
                        <m:rPr>
                          <m:nor/>
                        </m:rPr>
                        <a:rPr lang="en-AU" b="0" i="0" smtClean="0">
                          <a:latin typeface="Cambria Math" panose="02040503050406030204" pitchFamily="18" charset="0"/>
                        </a:rPr>
                        <m:t> </m:t>
                      </m:r>
                      <m:r>
                        <m:rPr>
                          <m:nor/>
                        </m:rPr>
                        <a:rPr lang="en-AU" b="0" i="0" smtClean="0">
                          <a:latin typeface="Cambria Math" panose="02040503050406030204" pitchFamily="18" charset="0"/>
                        </a:rPr>
                        <m:t>is</m:t>
                      </m:r>
                      <m:r>
                        <m:rPr>
                          <m:nor/>
                        </m:rPr>
                        <a:rPr lang="en-AU" b="0" i="0" smtClean="0">
                          <a:latin typeface="Cambria Math" panose="02040503050406030204" pitchFamily="18" charset="0"/>
                        </a:rPr>
                        <m:t> </m:t>
                      </m:r>
                      <m:r>
                        <a:rPr lang="en-AU" b="0" i="1" smtClean="0">
                          <a:latin typeface="Cambria Math" panose="02040503050406030204" pitchFamily="18" charset="0"/>
                        </a:rPr>
                        <m:t>8 </m:t>
                      </m:r>
                      <m:r>
                        <m:rPr>
                          <m:nor/>
                        </m:rPr>
                        <a:rPr lang="en-AU" b="0" i="0" smtClean="0">
                          <a:latin typeface="Cambria Math" panose="02040503050406030204" pitchFamily="18" charset="0"/>
                        </a:rPr>
                        <m:t>am</m:t>
                      </m:r>
                      <m:r>
                        <a:rPr lang="en-AU" b="0" i="1" smtClean="0">
                          <a:latin typeface="Cambria Math" panose="02040503050406030204" pitchFamily="18" charset="0"/>
                        </a:rPr>
                        <m:t>.</m:t>
                      </m:r>
                    </m:oMath>
                    <m:oMath xmlns:m="http://schemas.openxmlformats.org/officeDocument/2006/math">
                      <m:r>
                        <a:rPr lang="en-AU" i="1">
                          <a:latin typeface="Cambria Math" panose="02040503050406030204" pitchFamily="18" charset="0"/>
                        </a:rPr>
                        <m:t>∴</m:t>
                      </m:r>
                      <m:r>
                        <m:rPr>
                          <m:nor/>
                        </m:rPr>
                        <a:rPr lang="en-AU">
                          <a:latin typeface="Cambria Math" panose="02040503050406030204" pitchFamily="18" charset="0"/>
                        </a:rPr>
                        <m:t>efficiency</m:t>
                      </m:r>
                      <m:r>
                        <m:rPr>
                          <m:nor/>
                        </m:rPr>
                        <a:rPr lang="en-AU">
                          <a:latin typeface="Cambria Math" panose="02040503050406030204" pitchFamily="18" charset="0"/>
                        </a:rPr>
                        <m:t> </m:t>
                      </m:r>
                      <m:r>
                        <m:rPr>
                          <m:nor/>
                        </m:rPr>
                        <a:rPr lang="en-AU">
                          <a:latin typeface="Cambria Math" panose="02040503050406030204" pitchFamily="18" charset="0"/>
                        </a:rPr>
                        <m:t>between</m:t>
                      </m:r>
                      <m:r>
                        <m:rPr>
                          <m:nor/>
                        </m:rPr>
                        <a:rPr lang="en-AU">
                          <a:latin typeface="Cambria Math" panose="02040503050406030204" pitchFamily="18" charset="0"/>
                        </a:rPr>
                        <m:t> </m:t>
                      </m:r>
                      <m:r>
                        <a:rPr lang="en-AU" i="1">
                          <a:latin typeface="Cambria Math" panose="02040503050406030204" pitchFamily="18" charset="0"/>
                        </a:rPr>
                        <m:t>8 </m:t>
                      </m:r>
                      <m:r>
                        <m:rPr>
                          <m:nor/>
                        </m:rPr>
                        <a:rPr lang="en-AU">
                          <a:latin typeface="Cambria Math" panose="02040503050406030204" pitchFamily="18" charset="0"/>
                        </a:rPr>
                        <m:t>am</m:t>
                      </m:r>
                      <m:r>
                        <a:rPr lang="en-AU" i="1">
                          <a:latin typeface="Cambria Math" panose="02040503050406030204" pitchFamily="18" charset="0"/>
                        </a:rPr>
                        <m:t> </m:t>
                      </m:r>
                      <m:r>
                        <m:rPr>
                          <m:nor/>
                        </m:rPr>
                        <a:rPr lang="en-AU">
                          <a:latin typeface="Cambria Math" panose="02040503050406030204" pitchFamily="18" charset="0"/>
                        </a:rPr>
                        <m:t>and</m:t>
                      </m:r>
                      <m:r>
                        <a:rPr lang="en-AU" i="1">
                          <a:latin typeface="Cambria Math" panose="02040503050406030204" pitchFamily="18" charset="0"/>
                        </a:rPr>
                        <m:t> 4 </m:t>
                      </m:r>
                      <m:r>
                        <m:rPr>
                          <m:nor/>
                        </m:rPr>
                        <a:rPr lang="en-AU">
                          <a:latin typeface="Cambria Math" panose="02040503050406030204" pitchFamily="18" charset="0"/>
                        </a:rPr>
                        <m:t>pm</m:t>
                      </m:r>
                      <m:r>
                        <m:rPr>
                          <m:nor/>
                        </m:rPr>
                        <a:rPr lang="en-AU">
                          <a:latin typeface="Cambria Math" panose="02040503050406030204" pitchFamily="18" charset="0"/>
                        </a:rPr>
                        <m:t> </m:t>
                      </m:r>
                      <m:r>
                        <m:rPr>
                          <m:nor/>
                        </m:rPr>
                        <a:rPr lang="en-AU">
                          <a:latin typeface="Cambria Math" panose="02040503050406030204" pitchFamily="18" charset="0"/>
                        </a:rPr>
                        <m:t>daily</m:t>
                      </m:r>
                      <m:r>
                        <m:rPr>
                          <m:nor/>
                        </m:rPr>
                        <a:rPr lang="en-AU">
                          <a:latin typeface="Cambria Math" panose="02040503050406030204" pitchFamily="18" charset="0"/>
                        </a:rPr>
                        <m:t>.</m:t>
                      </m:r>
                    </m:oMath>
                  </m:oMathPara>
                </a14:m>
                <a:endParaRPr lang="en-AU" dirty="0"/>
              </a:p>
            </p:txBody>
          </p:sp>
        </mc:Choice>
        <mc:Fallback xmlns="">
          <p:sp>
            <p:nvSpPr>
              <p:cNvPr id="18" name="Text Placeholder 4">
                <a:extLst>
                  <a:ext uri="{FF2B5EF4-FFF2-40B4-BE49-F238E27FC236}">
                    <a16:creationId xmlns:a16="http://schemas.microsoft.com/office/drawing/2014/main" id="{551AF938-2581-E048-24DF-41642A88228A}"/>
                  </a:ext>
                </a:extLst>
              </p:cNvPr>
              <p:cNvSpPr txBox="1">
                <a:spLocks noRot="1" noChangeAspect="1" noMove="1" noResize="1" noEditPoints="1" noAdjustHandles="1" noChangeArrowheads="1" noChangeShapeType="1" noTextEdit="1"/>
              </p:cNvSpPr>
              <p:nvPr/>
            </p:nvSpPr>
            <p:spPr>
              <a:xfrm>
                <a:off x="5569056" y="1017272"/>
                <a:ext cx="5344495" cy="5498728"/>
              </a:xfrm>
              <a:prstGeom prst="rect">
                <a:avLst/>
              </a:prstGeom>
              <a:blipFill>
                <a:blip r:embed="rId3"/>
                <a:stretch>
                  <a:fillRect l="-114"/>
                </a:stretch>
              </a:blipFill>
            </p:spPr>
            <p:txBody>
              <a:bodyPr/>
              <a:lstStyle/>
              <a:p>
                <a:r>
                  <a:rPr lang="en-AU">
                    <a:noFill/>
                  </a:rPr>
                  <a:t> </a:t>
                </a:r>
              </a:p>
            </p:txBody>
          </p:sp>
        </mc:Fallback>
      </mc:AlternateContent>
      <p:grpSp>
        <p:nvGrpSpPr>
          <p:cNvPr id="7" name="Group 6" descr="Number line with marked points at pi over 3 and 5 pi over 3. A tick above pi over 3 has a tick symbol indicating correct, a tick between the two values has a cross, and a tick above 5 pi over 3 has a tick symbol indicating correct.">
            <a:extLst>
              <a:ext uri="{FF2B5EF4-FFF2-40B4-BE49-F238E27FC236}">
                <a16:creationId xmlns:a16="http://schemas.microsoft.com/office/drawing/2014/main" id="{A85EBD89-C5B4-2ED9-9FE4-DE220FCF0A5B}"/>
              </a:ext>
            </a:extLst>
          </p:cNvPr>
          <p:cNvGrpSpPr/>
          <p:nvPr/>
        </p:nvGrpSpPr>
        <p:grpSpPr>
          <a:xfrm>
            <a:off x="5589307" y="1529509"/>
            <a:ext cx="2847703" cy="1228303"/>
            <a:chOff x="8862501" y="3996839"/>
            <a:chExt cx="2847703" cy="1228303"/>
          </a:xfrm>
        </p:grpSpPr>
        <p:cxnSp>
          <p:nvCxnSpPr>
            <p:cNvPr id="9" name="Straight Connector 8">
              <a:extLst>
                <a:ext uri="{FF2B5EF4-FFF2-40B4-BE49-F238E27FC236}">
                  <a16:creationId xmlns:a16="http://schemas.microsoft.com/office/drawing/2014/main" id="{1DC203F0-A693-F095-5735-FC16F1CFF7B0}"/>
                </a:ext>
              </a:extLst>
            </p:cNvPr>
            <p:cNvCxnSpPr/>
            <p:nvPr/>
          </p:nvCxnSpPr>
          <p:spPr>
            <a:xfrm>
              <a:off x="8862501" y="4345577"/>
              <a:ext cx="284770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171D767-EBF1-CD9C-100F-7C917694088E}"/>
                </a:ext>
              </a:extLst>
            </p:cNvPr>
            <p:cNvCxnSpPr>
              <a:cxnSpLocks/>
            </p:cNvCxnSpPr>
            <p:nvPr/>
          </p:nvCxnSpPr>
          <p:spPr>
            <a:xfrm>
              <a:off x="9541769" y="4225834"/>
              <a:ext cx="0" cy="2699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C849D8-80E5-CB8D-A782-EC18E658397A}"/>
                </a:ext>
              </a:extLst>
            </p:cNvPr>
            <p:cNvCxnSpPr>
              <a:cxnSpLocks/>
            </p:cNvCxnSpPr>
            <p:nvPr/>
          </p:nvCxnSpPr>
          <p:spPr>
            <a:xfrm>
              <a:off x="10878534" y="4225834"/>
              <a:ext cx="0" cy="269966"/>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0746372-1D8C-7932-841C-E453DD80AFB9}"/>
                    </a:ext>
                  </a:extLst>
                </p:cNvPr>
                <p:cNvSpPr txBox="1"/>
                <p:nvPr/>
              </p:nvSpPr>
              <p:spPr>
                <a:xfrm>
                  <a:off x="9376306" y="4589417"/>
                  <a:ext cx="348341" cy="635725"/>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f>
                          <m:fPr>
                            <m:ctrlPr>
                              <a:rPr lang="en-AU" sz="1800" i="1" smtClean="0">
                                <a:latin typeface="Cambria Math" panose="02040503050406030204" pitchFamily="18" charset="0"/>
                              </a:rPr>
                            </m:ctrlPr>
                          </m:fPr>
                          <m:num>
                            <m:r>
                              <a:rPr lang="en-AU" sz="1800" i="1">
                                <a:latin typeface="Cambria Math" panose="02040503050406030204" pitchFamily="18" charset="0"/>
                              </a:rPr>
                              <m:t>𝜋</m:t>
                            </m:r>
                          </m:num>
                          <m:den>
                            <m:r>
                              <a:rPr lang="en-AU" sz="1800" b="0" i="1" smtClean="0">
                                <a:latin typeface="Cambria Math" panose="02040503050406030204" pitchFamily="18" charset="0"/>
                              </a:rPr>
                              <m:t>3</m:t>
                            </m:r>
                          </m:den>
                        </m:f>
                      </m:oMath>
                    </m:oMathPara>
                  </a14:m>
                  <a:endParaRPr lang="en-AU" sz="1800" dirty="0"/>
                </a:p>
              </p:txBody>
            </p:sp>
          </mc:Choice>
          <mc:Fallback xmlns="">
            <p:sp>
              <p:nvSpPr>
                <p:cNvPr id="12" name="TextBox 11">
                  <a:extLst>
                    <a:ext uri="{FF2B5EF4-FFF2-40B4-BE49-F238E27FC236}">
                      <a16:creationId xmlns:a16="http://schemas.microsoft.com/office/drawing/2014/main" id="{20746372-1D8C-7932-841C-E453DD80AFB9}"/>
                    </a:ext>
                  </a:extLst>
                </p:cNvPr>
                <p:cNvSpPr txBox="1">
                  <a:spLocks noRot="1" noChangeAspect="1" noMove="1" noResize="1" noEditPoints="1" noAdjustHandles="1" noChangeArrowheads="1" noChangeShapeType="1" noTextEdit="1"/>
                </p:cNvSpPr>
                <p:nvPr/>
              </p:nvSpPr>
              <p:spPr>
                <a:xfrm>
                  <a:off x="9376306" y="4589417"/>
                  <a:ext cx="348341" cy="635725"/>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A8E64B6-4C54-BAE7-A273-035F3ECFCE1A}"/>
                    </a:ext>
                  </a:extLst>
                </p:cNvPr>
                <p:cNvSpPr txBox="1"/>
                <p:nvPr/>
              </p:nvSpPr>
              <p:spPr>
                <a:xfrm>
                  <a:off x="10704363" y="4578147"/>
                  <a:ext cx="348341" cy="635725"/>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f>
                          <m:fPr>
                            <m:ctrlPr>
                              <a:rPr lang="en-AU" sz="1800" i="1" smtClean="0">
                                <a:latin typeface="Cambria Math" panose="02040503050406030204" pitchFamily="18" charset="0"/>
                              </a:rPr>
                            </m:ctrlPr>
                          </m:fPr>
                          <m:num>
                            <m:r>
                              <a:rPr lang="en-AU" sz="1800" b="0" i="1" smtClean="0">
                                <a:latin typeface="Cambria Math" panose="02040503050406030204" pitchFamily="18" charset="0"/>
                              </a:rPr>
                              <m:t>5</m:t>
                            </m:r>
                            <m:r>
                              <a:rPr lang="en-AU" sz="1800" i="1">
                                <a:latin typeface="Cambria Math" panose="02040503050406030204" pitchFamily="18" charset="0"/>
                              </a:rPr>
                              <m:t>𝜋</m:t>
                            </m:r>
                          </m:num>
                          <m:den>
                            <m:r>
                              <a:rPr lang="en-AU" sz="1800" b="0" i="1" smtClean="0">
                                <a:latin typeface="Cambria Math" panose="02040503050406030204" pitchFamily="18" charset="0"/>
                              </a:rPr>
                              <m:t>3</m:t>
                            </m:r>
                          </m:den>
                        </m:f>
                      </m:oMath>
                    </m:oMathPara>
                  </a14:m>
                  <a:endParaRPr lang="en-AU" sz="1800" dirty="0"/>
                </a:p>
              </p:txBody>
            </p:sp>
          </mc:Choice>
          <mc:Fallback xmlns="">
            <p:sp>
              <p:nvSpPr>
                <p:cNvPr id="13" name="TextBox 12">
                  <a:extLst>
                    <a:ext uri="{FF2B5EF4-FFF2-40B4-BE49-F238E27FC236}">
                      <a16:creationId xmlns:a16="http://schemas.microsoft.com/office/drawing/2014/main" id="{FA8E64B6-4C54-BAE7-A273-035F3ECFCE1A}"/>
                    </a:ext>
                  </a:extLst>
                </p:cNvPr>
                <p:cNvSpPr txBox="1">
                  <a:spLocks noRot="1" noChangeAspect="1" noMove="1" noResize="1" noEditPoints="1" noAdjustHandles="1" noChangeArrowheads="1" noChangeShapeType="1" noTextEdit="1"/>
                </p:cNvSpPr>
                <p:nvPr/>
              </p:nvSpPr>
              <p:spPr>
                <a:xfrm>
                  <a:off x="10704363" y="4578147"/>
                  <a:ext cx="348341" cy="635725"/>
                </a:xfrm>
                <a:prstGeom prst="rect">
                  <a:avLst/>
                </a:prstGeom>
                <a:blipFill>
                  <a:blip r:embed="rId5"/>
                  <a:stretch>
                    <a:fillRect/>
                  </a:stretch>
                </a:blipFill>
              </p:spPr>
              <p:txBody>
                <a:bodyPr/>
                <a:lstStyle/>
                <a:p>
                  <a:r>
                    <a:rPr lang="en-AU">
                      <a:noFill/>
                    </a:rPr>
                    <a:t> </a:t>
                  </a:r>
                </a:p>
              </p:txBody>
            </p:sp>
          </mc:Fallback>
        </mc:AlternateContent>
        <p:sp>
          <p:nvSpPr>
            <p:cNvPr id="14" name="TextBox 13">
              <a:extLst>
                <a:ext uri="{FF2B5EF4-FFF2-40B4-BE49-F238E27FC236}">
                  <a16:creationId xmlns:a16="http://schemas.microsoft.com/office/drawing/2014/main" id="{6676E2B9-CB4D-7523-093E-744274D80FA2}"/>
                </a:ext>
              </a:extLst>
            </p:cNvPr>
            <p:cNvSpPr txBox="1"/>
            <p:nvPr/>
          </p:nvSpPr>
          <p:spPr>
            <a:xfrm>
              <a:off x="9088922" y="4040347"/>
              <a:ext cx="213360" cy="310016"/>
            </a:xfrm>
            <a:prstGeom prst="rect">
              <a:avLst/>
            </a:prstGeom>
            <a:noFill/>
          </p:spPr>
          <p:txBody>
            <a:bodyPr wrap="square" lIns="0" tIns="0" rIns="0" bIns="0" rtlCol="0">
              <a:noAutofit/>
            </a:bodyPr>
            <a:lstStyle/>
            <a:p>
              <a:r>
                <a:rPr lang="en-AU" sz="1800" i="0" dirty="0">
                  <a:latin typeface="+mj-lt"/>
                  <a:sym typeface="Wingdings" panose="05000000000000000000" pitchFamily="2" charset="2"/>
                </a:rPr>
                <a:t></a:t>
              </a:r>
              <a:endParaRPr lang="en-AU" sz="1800" dirty="0">
                <a:latin typeface="Wide Latin" panose="020A0A07050505020404" pitchFamily="18" charset="0"/>
              </a:endParaRPr>
            </a:p>
          </p:txBody>
        </p:sp>
        <p:sp>
          <p:nvSpPr>
            <p:cNvPr id="15" name="TextBox 14">
              <a:extLst>
                <a:ext uri="{FF2B5EF4-FFF2-40B4-BE49-F238E27FC236}">
                  <a16:creationId xmlns:a16="http://schemas.microsoft.com/office/drawing/2014/main" id="{2CF3F7FC-63AE-B7FB-46DD-7C236972E884}"/>
                </a:ext>
              </a:extLst>
            </p:cNvPr>
            <p:cNvSpPr txBox="1"/>
            <p:nvPr/>
          </p:nvSpPr>
          <p:spPr>
            <a:xfrm>
              <a:off x="10106625" y="3996839"/>
              <a:ext cx="213360" cy="310016"/>
            </a:xfrm>
            <a:prstGeom prst="rect">
              <a:avLst/>
            </a:prstGeom>
            <a:noFill/>
          </p:spPr>
          <p:txBody>
            <a:bodyPr wrap="square" lIns="0" tIns="0" rIns="0" bIns="0" rtlCol="0">
              <a:noAutofit/>
            </a:bodyPr>
            <a:lstStyle/>
            <a:p>
              <a:r>
                <a:rPr lang="en-AU" sz="1800" i="0" dirty="0">
                  <a:latin typeface="+mj-lt"/>
                  <a:sym typeface="Wingdings" panose="05000000000000000000" pitchFamily="2" charset="2"/>
                </a:rPr>
                <a:t></a:t>
              </a:r>
              <a:endParaRPr lang="en-AU" sz="1800" dirty="0">
                <a:latin typeface="Wide Latin" panose="020A0A07050505020404" pitchFamily="18" charset="0"/>
              </a:endParaRPr>
            </a:p>
          </p:txBody>
        </p:sp>
        <p:sp>
          <p:nvSpPr>
            <p:cNvPr id="16" name="TextBox 15">
              <a:extLst>
                <a:ext uri="{FF2B5EF4-FFF2-40B4-BE49-F238E27FC236}">
                  <a16:creationId xmlns:a16="http://schemas.microsoft.com/office/drawing/2014/main" id="{2F30E98C-9494-080E-8D79-44F7823F97EC}"/>
                </a:ext>
              </a:extLst>
            </p:cNvPr>
            <p:cNvSpPr txBox="1"/>
            <p:nvPr/>
          </p:nvSpPr>
          <p:spPr>
            <a:xfrm>
              <a:off x="11257357" y="4040347"/>
              <a:ext cx="213360" cy="310016"/>
            </a:xfrm>
            <a:prstGeom prst="rect">
              <a:avLst/>
            </a:prstGeom>
            <a:noFill/>
          </p:spPr>
          <p:txBody>
            <a:bodyPr wrap="square" lIns="0" tIns="0" rIns="0" bIns="0" rtlCol="0">
              <a:noAutofit/>
            </a:bodyPr>
            <a:lstStyle/>
            <a:p>
              <a:r>
                <a:rPr lang="en-AU" sz="1800" i="0" dirty="0">
                  <a:latin typeface="+mj-lt"/>
                  <a:sym typeface="Wingdings" panose="05000000000000000000" pitchFamily="2" charset="2"/>
                </a:rPr>
                <a:t></a:t>
              </a:r>
              <a:endParaRPr lang="en-AU" sz="1800" dirty="0">
                <a:latin typeface="Wide Latin" panose="020A0A07050505020404" pitchFamily="18" charset="0"/>
              </a:endParaRPr>
            </a:p>
          </p:txBody>
        </p:sp>
      </p:grpSp>
      <p:sp>
        <p:nvSpPr>
          <p:cNvPr id="2" name="Slide Number Placeholder 1">
            <a:extLst>
              <a:ext uri="{FF2B5EF4-FFF2-40B4-BE49-F238E27FC236}">
                <a16:creationId xmlns:a16="http://schemas.microsoft.com/office/drawing/2014/main" id="{886C0ADB-14ED-578B-6D17-FDDB0E36523F}"/>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312260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023D-28BE-EB05-8805-FB70EA9BE3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D0EFE5-D114-67EF-3FC2-AAC5F3290C67}"/>
              </a:ext>
            </a:extLst>
          </p:cNvPr>
          <p:cNvSpPr>
            <a:spLocks noGrp="1"/>
          </p:cNvSpPr>
          <p:nvPr>
            <p:ph type="title"/>
          </p:nvPr>
        </p:nvSpPr>
        <p:spPr/>
        <p:txBody>
          <a:bodyPr/>
          <a:lstStyle/>
          <a:p>
            <a:r>
              <a:rPr lang="en-AU" dirty="0">
                <a:latin typeface="+mj-lt"/>
              </a:rPr>
              <a:t>Question 3</a:t>
            </a:r>
          </a:p>
        </p:txBody>
      </p:sp>
      <p:sp>
        <p:nvSpPr>
          <p:cNvPr id="13" name="Text Placeholder 12">
            <a:extLst>
              <a:ext uri="{FF2B5EF4-FFF2-40B4-BE49-F238E27FC236}">
                <a16:creationId xmlns:a16="http://schemas.microsoft.com/office/drawing/2014/main" id="{3C23A66D-9691-9B52-DBD0-B063B89FED1C}"/>
              </a:ext>
            </a:extLst>
          </p:cNvPr>
          <p:cNvSpPr>
            <a:spLocks noGrp="1"/>
          </p:cNvSpPr>
          <p:nvPr>
            <p:ph type="body" sz="quarter" idx="18"/>
          </p:nvPr>
        </p:nvSpPr>
        <p:spPr>
          <a:xfrm>
            <a:off x="360000" y="982520"/>
            <a:ext cx="11483998" cy="356423"/>
          </a:xfrm>
        </p:spPr>
        <p:txBody>
          <a:bodyPr/>
          <a:lstStyle/>
          <a:p>
            <a:r>
              <a:rPr lang="en-AU" dirty="0">
                <a:latin typeface="+mj-lt"/>
              </a:rPr>
              <a:t>Your turn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97B8292-A484-BC7D-15F0-6CA9955EDB8E}"/>
                  </a:ext>
                </a:extLst>
              </p:cNvPr>
              <p:cNvSpPr>
                <a:spLocks noGrp="1"/>
              </p:cNvSpPr>
              <p:nvPr>
                <p:ph type="body" sz="quarter" idx="17"/>
              </p:nvPr>
            </p:nvSpPr>
            <p:spPr/>
            <p:txBody>
              <a:bodyPr/>
              <a:lstStyle/>
              <a:p>
                <a:pPr/>
                <a:r>
                  <a:rPr lang="en-AU" dirty="0">
                    <a:latin typeface="+mn-lt"/>
                  </a:rPr>
                  <a:t> A buoy floating in the ocean rises and falls with passing waves. The height </a:t>
                </a:r>
                <a14:m>
                  <m:oMath xmlns:m="http://schemas.openxmlformats.org/officeDocument/2006/math">
                    <m:r>
                      <a:rPr lang="en-AU" b="0" i="1" smtClean="0">
                        <a:latin typeface="Cambria Math" panose="02040503050406030204" pitchFamily="18" charset="0"/>
                      </a:rPr>
                      <m:t>h</m:t>
                    </m:r>
                  </m:oMath>
                </a14:m>
                <a:r>
                  <a:rPr lang="en-AU" dirty="0">
                    <a:latin typeface="+mn-lt"/>
                  </a:rPr>
                  <a:t> metres of the buoy relative to the sea floor is modelled by</a:t>
                </a:r>
                <a:br>
                  <a:rPr lang="en-AU" dirty="0">
                    <a:latin typeface="+mn-lt"/>
                  </a:rPr>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rPr>
                        <m:t>=3+2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r>
                                <a:rPr lang="en-AU" b="0" i="1" smtClean="0">
                                  <a:latin typeface="Cambria Math" panose="02040503050406030204" pitchFamily="18" charset="0"/>
                                </a:rPr>
                                <m:t>𝑡</m:t>
                              </m:r>
                            </m:e>
                          </m:d>
                        </m:e>
                      </m:func>
                    </m:oMath>
                  </m:oMathPara>
                </a14:m>
                <a:endParaRPr lang="en-AU" dirty="0">
                  <a:latin typeface="+mn-lt"/>
                </a:endParaRPr>
              </a:p>
              <a:p>
                <a:r>
                  <a:rPr lang="en-AU" dirty="0">
                    <a:latin typeface="+mn-lt"/>
                  </a:rPr>
                  <a:t>where </a:t>
                </a:r>
                <a14:m>
                  <m:oMath xmlns:m="http://schemas.openxmlformats.org/officeDocument/2006/math">
                    <m:r>
                      <a:rPr lang="en-AU" b="0" i="1" smtClean="0">
                        <a:latin typeface="Cambria Math" panose="02040503050406030204" pitchFamily="18" charset="0"/>
                      </a:rPr>
                      <m:t>𝑡</m:t>
                    </m:r>
                  </m:oMath>
                </a14:m>
                <a:r>
                  <a:rPr lang="en-AU" dirty="0">
                    <a:latin typeface="+mn-lt"/>
                  </a:rPr>
                  <a:t> is the time in seconds</a:t>
                </a:r>
              </a:p>
              <a:p>
                <a:pPr marL="514350" indent="-514350">
                  <a:buFont typeface="+mj-lt"/>
                  <a:buAutoNum type="alphaLcPeriod"/>
                </a:pPr>
                <a:r>
                  <a:rPr lang="en-AU" dirty="0">
                    <a:latin typeface="+mn-lt"/>
                  </a:rPr>
                  <a:t>Find the maximum height of the buoy and the time at which it occurs.</a:t>
                </a:r>
              </a:p>
              <a:p>
                <a:pPr marL="514350" indent="-514350">
                  <a:buAutoNum type="alphaLcPeriod"/>
                </a:pPr>
                <a:r>
                  <a:rPr lang="en-AU" dirty="0">
                    <a:latin typeface="+mn-lt"/>
                  </a:rPr>
                  <a:t>A sensor reads data whenever the buoy is at least </a:t>
                </a:r>
                <a14:m>
                  <m:oMath xmlns:m="http://schemas.openxmlformats.org/officeDocument/2006/math">
                    <m:r>
                      <a:rPr lang="en-AU" b="0" i="1" smtClean="0">
                        <a:latin typeface="Cambria Math" panose="02040503050406030204" pitchFamily="18" charset="0"/>
                      </a:rPr>
                      <m:t>4</m:t>
                    </m:r>
                  </m:oMath>
                </a14:m>
                <a:r>
                  <a:rPr lang="en-AU" dirty="0">
                    <a:latin typeface="+mn-lt"/>
                  </a:rPr>
                  <a:t> m above the average sea level. Find the times the sensor records data over the first day.</a:t>
                </a:r>
              </a:p>
            </p:txBody>
          </p:sp>
        </mc:Choice>
        <mc:Fallback xmlns="">
          <p:sp>
            <p:nvSpPr>
              <p:cNvPr id="12" name="Text Placeholder 11">
                <a:extLst>
                  <a:ext uri="{FF2B5EF4-FFF2-40B4-BE49-F238E27FC236}">
                    <a16:creationId xmlns:a16="http://schemas.microsoft.com/office/drawing/2014/main" id="{997B8292-A484-BC7D-15F0-6CA9955EDB8E}"/>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40178E35-D46D-AAA3-A74D-C581C9F798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08894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DBC6-0507-6286-B452-B22EFEA410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63EFA2-358A-BB1D-A32D-72B75C0E6520}"/>
              </a:ext>
            </a:extLst>
          </p:cNvPr>
          <p:cNvSpPr>
            <a:spLocks noGrp="1"/>
          </p:cNvSpPr>
          <p:nvPr>
            <p:ph type="title"/>
          </p:nvPr>
        </p:nvSpPr>
        <p:spPr/>
        <p:txBody>
          <a:bodyPr/>
          <a:lstStyle/>
          <a:p>
            <a:r>
              <a:rPr lang="en-AU" dirty="0">
                <a:latin typeface="+mj-lt"/>
              </a:rPr>
              <a:t>Question 3 – part (a) solution</a:t>
            </a:r>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DB3AAD6-B0C8-9913-4AB6-4AD32E0E200F}"/>
                  </a:ext>
                </a:extLst>
              </p:cNvPr>
              <p:cNvSpPr>
                <a:spLocks noGrp="1"/>
              </p:cNvSpPr>
              <p:nvPr>
                <p:ph type="body" sz="quarter" idx="17"/>
              </p:nvPr>
            </p:nvSpPr>
            <p:spPr>
              <a:xfrm>
                <a:off x="360000" y="1045030"/>
                <a:ext cx="5828530" cy="5329892"/>
              </a:xfrm>
            </p:spPr>
            <p:txBody>
              <a:bodyPr/>
              <a:lstStyle/>
              <a:p>
                <a:pPr/>
                <a14:m>
                  <m:oMathPara xmlns:m="http://schemas.openxmlformats.org/officeDocument/2006/math">
                    <m:oMathParaPr>
                      <m:jc m:val="left"/>
                    </m:oMathParaPr>
                    <m:oMath xmlns:m="http://schemas.openxmlformats.org/officeDocument/2006/math">
                      <m:r>
                        <m:rPr>
                          <m:nor/>
                        </m:rPr>
                        <a:rPr lang="en-AU" smtClean="0">
                          <a:latin typeface="Cambria Math" panose="02040503050406030204" pitchFamily="18" charset="0"/>
                        </a:rPr>
                        <m:t>C</m:t>
                      </m:r>
                      <m:r>
                        <m:rPr>
                          <m:nor/>
                        </m:rPr>
                        <a:rPr lang="en-AU" b="0" i="0" smtClean="0">
                          <a:latin typeface="Cambria Math" panose="02040503050406030204" pitchFamily="18" charset="0"/>
                        </a:rPr>
                        <m:t>onsider</m:t>
                      </m:r>
                      <m:r>
                        <a:rPr lang="en-AU" b="0" i="1" smtClean="0">
                          <a:latin typeface="Cambria Math" panose="02040503050406030204" pitchFamily="18" charset="0"/>
                        </a:rPr>
                        <m:t> </m:t>
                      </m:r>
                      <m:r>
                        <a:rPr lang="en-AU" b="0" i="1" smtClean="0">
                          <a:latin typeface="Cambria Math" panose="02040503050406030204" pitchFamily="18" charset="0"/>
                        </a:rPr>
                        <m:t>𝑦</m:t>
                      </m:r>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 </m:t>
                      </m:r>
                      <m:r>
                        <m:rPr>
                          <m:nor/>
                        </m:rPr>
                        <a:rPr lang="en-AU" b="0" i="0" smtClean="0">
                          <a:latin typeface="Cambria Math" panose="02040503050406030204" pitchFamily="18" charset="0"/>
                        </a:rPr>
                        <m:t>to</m:t>
                      </m:r>
                      <m:r>
                        <m:rPr>
                          <m:nor/>
                        </m:rPr>
                        <a:rPr lang="en-AU" b="0" i="0" smtClean="0">
                          <a:latin typeface="Cambria Math" panose="02040503050406030204" pitchFamily="18" charset="0"/>
                        </a:rPr>
                        <m:t> </m:t>
                      </m:r>
                      <m:r>
                        <m:rPr>
                          <m:nor/>
                        </m:rPr>
                        <a:rPr lang="en-AU" b="0" i="0" smtClean="0">
                          <a:latin typeface="Cambria Math" panose="02040503050406030204" pitchFamily="18" charset="0"/>
                        </a:rPr>
                        <m:t>determine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the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tranformations</m:t>
                      </m:r>
                    </m:oMath>
                    <m:oMath xmlns:m="http://schemas.openxmlformats.org/officeDocument/2006/math">
                      <m:r>
                        <a:rPr lang="en-AU" i="1">
                          <a:latin typeface="Cambria Math" panose="02040503050406030204" pitchFamily="18" charset="0"/>
                        </a:rPr>
                        <m:t>h</m:t>
                      </m:r>
                      <m:r>
                        <m:rPr>
                          <m:aln/>
                        </m:rPr>
                        <a:rPr lang="en-AU" i="1">
                          <a:latin typeface="Cambria Math" panose="02040503050406030204" pitchFamily="18" charset="0"/>
                        </a:rPr>
                        <m:t>=</m:t>
                      </m:r>
                      <m:r>
                        <a:rPr lang="en-AU" i="1">
                          <a:latin typeface="Cambria Math" panose="02040503050406030204" pitchFamily="18" charset="0"/>
                        </a:rPr>
                        <m:t>3+2</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4</m:t>
                                  </m:r>
                                </m:den>
                              </m:f>
                              <m:r>
                                <a:rPr lang="en-AU" i="1">
                                  <a:latin typeface="Cambria Math" panose="02040503050406030204" pitchFamily="18" charset="0"/>
                                </a:rPr>
                                <m:t>𝑡</m:t>
                              </m:r>
                            </m:e>
                          </m:d>
                        </m:e>
                      </m:func>
                    </m:oMath>
                    <m:oMath xmlns:m="http://schemas.openxmlformats.org/officeDocument/2006/math">
                      <m:r>
                        <m:rPr>
                          <m:nor/>
                        </m:rPr>
                        <a:rPr lang="en-AU" b="0" i="0" smtClean="0">
                          <a:latin typeface="Cambria Math" panose="02040503050406030204" pitchFamily="18" charset="0"/>
                        </a:rPr>
                        <m:t>− </m:t>
                      </m:r>
                      <m:r>
                        <m:rPr>
                          <m:nor/>
                        </m:rPr>
                        <a:rPr lang="en-AU" b="0" i="0" smtClean="0">
                          <a:latin typeface="Cambria Math" panose="02040503050406030204" pitchFamily="18" charset="0"/>
                        </a:rPr>
                        <m:t>horizontal</m:t>
                      </m:r>
                      <m:r>
                        <m:rPr>
                          <m:nor/>
                        </m:rPr>
                        <a:rPr lang="en-AU" b="0" i="0" smtClean="0">
                          <a:latin typeface="Cambria Math" panose="02040503050406030204" pitchFamily="18" charset="0"/>
                        </a:rPr>
                        <m:t> </m:t>
                      </m:r>
                      <m:r>
                        <m:rPr>
                          <m:nor/>
                        </m:rPr>
                        <a:rPr lang="en-AU" b="0" i="0" smtClean="0">
                          <a:latin typeface="Cambria Math" panose="02040503050406030204" pitchFamily="18" charset="0"/>
                        </a:rPr>
                        <m:t>dilation</m:t>
                      </m:r>
                      <m:r>
                        <m:rPr>
                          <m:nor/>
                        </m:rPr>
                        <a:rPr lang="en-AU" b="0" i="0" smtClean="0">
                          <a:latin typeface="Cambria Math" panose="02040503050406030204" pitchFamily="18" charset="0"/>
                        </a:rPr>
                        <m:t> </m:t>
                      </m:r>
                      <m:r>
                        <m:rPr>
                          <m:nor/>
                        </m:rPr>
                        <a:rPr lang="en-AU" b="0" i="0" smtClean="0">
                          <a:latin typeface="Cambria Math" panose="02040503050406030204" pitchFamily="18" charset="0"/>
                        </a:rPr>
                        <m:t>factor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of</m:t>
                      </m:r>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0" smtClean="0">
                              <a:latin typeface="Cambria Math" panose="02040503050406030204" pitchFamily="18" charset="0"/>
                            </a:rPr>
                            <m:t>4</m:t>
                          </m:r>
                        </m:num>
                        <m:den>
                          <m:r>
                            <a:rPr lang="en-AU" b="0" i="1" smtClean="0">
                              <a:latin typeface="Cambria Math" panose="02040503050406030204" pitchFamily="18" charset="0"/>
                            </a:rPr>
                            <m:t>𝜋</m:t>
                          </m:r>
                        </m:den>
                      </m:f>
                    </m:oMath>
                    <m:oMath xmlns:m="http://schemas.openxmlformats.org/officeDocument/2006/math">
                      <m:r>
                        <m:rPr>
                          <m:nor/>
                        </m:rPr>
                        <a:rPr lang="en-AU" b="0" i="0" smtClean="0">
                          <a:latin typeface="Cambria Math" panose="02040503050406030204" pitchFamily="18" charset="0"/>
                        </a:rPr>
                        <m:t>− </m:t>
                      </m:r>
                      <m:r>
                        <m:rPr>
                          <m:nor/>
                        </m:rPr>
                        <a:rPr lang="en-AU" b="0" i="0" smtClean="0">
                          <a:latin typeface="Cambria Math" panose="02040503050406030204" pitchFamily="18" charset="0"/>
                        </a:rPr>
                        <m:t>vertical</m:t>
                      </m:r>
                      <m:r>
                        <m:rPr>
                          <m:nor/>
                        </m:rPr>
                        <a:rPr lang="en-AU" b="0" i="0" smtClean="0">
                          <a:latin typeface="Cambria Math" panose="02040503050406030204" pitchFamily="18" charset="0"/>
                        </a:rPr>
                        <m:t> </m:t>
                      </m:r>
                      <m:r>
                        <m:rPr>
                          <m:nor/>
                        </m:rPr>
                        <a:rPr lang="en-AU" b="0" i="0" smtClean="0">
                          <a:latin typeface="Cambria Math" panose="02040503050406030204" pitchFamily="18" charset="0"/>
                        </a:rPr>
                        <m:t>dialtion</m:t>
                      </m:r>
                      <m:r>
                        <m:rPr>
                          <m:nor/>
                        </m:rPr>
                        <a:rPr lang="en-AU" b="0" i="0" smtClean="0">
                          <a:latin typeface="Cambria Math" panose="02040503050406030204" pitchFamily="18" charset="0"/>
                        </a:rPr>
                        <m:t> </m:t>
                      </m:r>
                      <m:r>
                        <m:rPr>
                          <m:nor/>
                        </m:rPr>
                        <a:rPr lang="en-AU" b="0" i="0" smtClean="0">
                          <a:latin typeface="Cambria Math" panose="02040503050406030204" pitchFamily="18" charset="0"/>
                        </a:rPr>
                        <m:t>factor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of</m:t>
                      </m:r>
                      <m:r>
                        <m:rPr>
                          <m:nor/>
                        </m:rPr>
                        <a:rPr lang="en-AU" b="0" i="0" smtClean="0">
                          <a:latin typeface="Cambria Math" panose="02040503050406030204" pitchFamily="18" charset="0"/>
                        </a:rPr>
                        <m:t> </m:t>
                      </m:r>
                      <m:r>
                        <a:rPr lang="en-AU" b="0" i="1" smtClean="0">
                          <a:latin typeface="Cambria Math" panose="02040503050406030204" pitchFamily="18" charset="0"/>
                        </a:rPr>
                        <m:t>2</m:t>
                      </m:r>
                    </m:oMath>
                    <m:oMath xmlns:m="http://schemas.openxmlformats.org/officeDocument/2006/math">
                      <m:r>
                        <m:rPr>
                          <m:nor/>
                        </m:rPr>
                        <a:rPr lang="en-AU" b="0" i="0" smtClean="0">
                          <a:latin typeface="Cambria Math" panose="02040503050406030204" pitchFamily="18" charset="0"/>
                        </a:rPr>
                        <m:t>− </m:t>
                      </m:r>
                      <m:r>
                        <m:rPr>
                          <m:nor/>
                        </m:rPr>
                        <a:rPr lang="en-AU" b="0" i="0" smtClean="0">
                          <a:latin typeface="Cambria Math" panose="02040503050406030204" pitchFamily="18" charset="0"/>
                        </a:rPr>
                        <m:t>translated</m:t>
                      </m:r>
                      <m:r>
                        <m:rPr>
                          <m:nor/>
                        </m:rPr>
                        <a:rPr lang="en-AU" b="0" i="0" smtClean="0">
                          <a:latin typeface="Cambria Math" panose="02040503050406030204" pitchFamily="18" charset="0"/>
                        </a:rPr>
                        <m:t> </m:t>
                      </m:r>
                      <m:r>
                        <m:rPr>
                          <m:nor/>
                        </m:rPr>
                        <a:rPr lang="en-AU" b="0" i="0" smtClean="0">
                          <a:latin typeface="Cambria Math" panose="02040503050406030204" pitchFamily="18" charset="0"/>
                        </a:rPr>
                        <m:t>up</m:t>
                      </m:r>
                      <m:r>
                        <m:rPr>
                          <m:nor/>
                        </m:rPr>
                        <a:rPr lang="en-AU" b="0" i="0" smtClean="0">
                          <a:latin typeface="Cambria Math" panose="02040503050406030204" pitchFamily="18" charset="0"/>
                        </a:rPr>
                        <m:t> </m:t>
                      </m:r>
                      <m:r>
                        <a:rPr lang="en-AU" b="0" i="1" smtClean="0">
                          <a:latin typeface="Cambria Math" panose="02040503050406030204" pitchFamily="18" charset="0"/>
                        </a:rPr>
                        <m:t>3 </m:t>
                      </m:r>
                      <m:r>
                        <m:rPr>
                          <m:nor/>
                        </m:rPr>
                        <a:rPr lang="en-AU" b="0" i="0" smtClean="0">
                          <a:latin typeface="Cambria Math" panose="02040503050406030204" pitchFamily="18" charset="0"/>
                        </a:rPr>
                        <m:t>units</m:t>
                      </m:r>
                    </m:oMath>
                    <m:oMath xmlns:m="http://schemas.openxmlformats.org/officeDocument/2006/math">
                      <m:r>
                        <m:rPr>
                          <m:nor/>
                        </m:rPr>
                        <a:rPr lang="en-AU" b="0" i="0" smtClean="0">
                          <a:latin typeface="Cambria Math" panose="02040503050406030204" pitchFamily="18" charset="0"/>
                        </a:rPr>
                        <m:t>Maximum</m:t>
                      </m:r>
                      <m:r>
                        <m:rPr>
                          <m:nor/>
                        </m:rPr>
                        <a:rPr lang="en-AU" b="0" i="0" smtClean="0">
                          <a:latin typeface="Cambria Math" panose="02040503050406030204" pitchFamily="18" charset="0"/>
                        </a:rPr>
                        <m:t> </m:t>
                      </m:r>
                      <m:r>
                        <m:rPr>
                          <m:nor/>
                        </m:rPr>
                        <a:rPr lang="en-AU" b="0" i="0" smtClean="0">
                          <a:latin typeface="Cambria Math" panose="02040503050406030204" pitchFamily="18" charset="0"/>
                        </a:rPr>
                        <m:t>when</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=1 </m:t>
                      </m:r>
                      <m:r>
                        <m:rPr>
                          <m:nor/>
                        </m:rPr>
                        <a:rPr lang="en-AU" b="0" i="0" smtClean="0">
                          <a:latin typeface="Cambria Math" panose="02040503050406030204" pitchFamily="18" charset="0"/>
                        </a:rPr>
                        <m:t>when</m:t>
                      </m:r>
                      <m:r>
                        <m:rPr>
                          <m:nor/>
                        </m:rPr>
                        <a:rPr lang="en-AU" b="0" i="0"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r>
                        <a:rPr lang="en-AU" b="0" i="1" smtClean="0">
                          <a:latin typeface="Cambria Math" panose="02040503050406030204" pitchFamily="18" charset="0"/>
                        </a:rPr>
                        <m:t> </m:t>
                      </m:r>
                    </m:oMath>
                  </m:oMathPara>
                </a14:m>
                <a:endParaRPr lang="en-AU" b="0" i="1" dirty="0">
                  <a:latin typeface="Cambria Math" panose="02040503050406030204" pitchFamily="18" charset="0"/>
                </a:endParaRPr>
              </a:p>
              <a:p>
                <a:br>
                  <a:rPr lang="en-AU" i="1" dirty="0">
                    <a:latin typeface="Cambria Math" panose="02040503050406030204" pitchFamily="18" charset="0"/>
                  </a:rPr>
                </a:br>
                <a:br>
                  <a:rPr lang="en-AU" i="1" dirty="0">
                    <a:latin typeface="Cambria Math" panose="02040503050406030204" pitchFamily="18" charset="0"/>
                  </a:rPr>
                </a:br>
                <a:br>
                  <a:rPr lang="en-AU" b="0" dirty="0"/>
                </a:br>
                <a:endParaRPr lang="en-AU" dirty="0"/>
              </a:p>
            </p:txBody>
          </p:sp>
        </mc:Choice>
        <mc:Fallback xmlns="">
          <p:sp>
            <p:nvSpPr>
              <p:cNvPr id="5" name="Text Placeholder 4">
                <a:extLst>
                  <a:ext uri="{FF2B5EF4-FFF2-40B4-BE49-F238E27FC236}">
                    <a16:creationId xmlns:a16="http://schemas.microsoft.com/office/drawing/2014/main" id="{9DB3AAD6-B0C8-9913-4AB6-4AD32E0E200F}"/>
                  </a:ext>
                </a:extLst>
              </p:cNvPr>
              <p:cNvSpPr>
                <a:spLocks noGrp="1" noRot="1" noChangeAspect="1" noMove="1" noResize="1" noEditPoints="1" noAdjustHandles="1" noChangeArrowheads="1" noChangeShapeType="1" noTextEdit="1"/>
              </p:cNvSpPr>
              <p:nvPr>
                <p:ph type="body" sz="quarter" idx="17"/>
              </p:nvPr>
            </p:nvSpPr>
            <p:spPr>
              <a:xfrm>
                <a:off x="360000" y="1045030"/>
                <a:ext cx="5828530" cy="5329892"/>
              </a:xfrm>
              <a:blipFill>
                <a:blip r:embed="rId3"/>
                <a:stretch>
                  <a:fillRect/>
                </a:stretch>
              </a:blipFill>
            </p:spPr>
            <p:txBody>
              <a:bodyPr/>
              <a:lstStyle/>
              <a:p>
                <a:r>
                  <a:rPr lang="en-AU">
                    <a:noFill/>
                  </a:rPr>
                  <a:t> </a:t>
                </a:r>
              </a:p>
            </p:txBody>
          </p:sp>
        </mc:Fallback>
      </mc:AlternateContent>
      <p:grpSp>
        <p:nvGrpSpPr>
          <p:cNvPr id="23" name="Group 22" descr="Transformation working showing that when the sine value is 1, multiplying by 2 gives 2, then adding 3 gives a maximum height of 5. For time, x equals pi over 2 is multiplied by pi over 4 to give t equals 2. Therefore, the maximum height is 5 metres when t equals 2.">
            <a:extLst>
              <a:ext uri="{FF2B5EF4-FFF2-40B4-BE49-F238E27FC236}">
                <a16:creationId xmlns:a16="http://schemas.microsoft.com/office/drawing/2014/main" id="{32D5CFB7-69FD-C2B0-CC4D-A111BA7AB42B}"/>
              </a:ext>
            </a:extLst>
          </p:cNvPr>
          <p:cNvGrpSpPr/>
          <p:nvPr/>
        </p:nvGrpSpPr>
        <p:grpSpPr>
          <a:xfrm>
            <a:off x="253819" y="4845643"/>
            <a:ext cx="2889086" cy="1445778"/>
            <a:chOff x="253819" y="4845643"/>
            <a:chExt cx="2889086" cy="1445778"/>
          </a:xfrm>
        </p:grpSpPr>
        <p:grpSp>
          <p:nvGrpSpPr>
            <p:cNvPr id="19" name="Group 18">
              <a:extLst>
                <a:ext uri="{FF2B5EF4-FFF2-40B4-BE49-F238E27FC236}">
                  <a16:creationId xmlns:a16="http://schemas.microsoft.com/office/drawing/2014/main" id="{56402D99-D61B-D249-5454-E7CDC0A86018}"/>
                </a:ext>
              </a:extLst>
            </p:cNvPr>
            <p:cNvGrpSpPr/>
            <p:nvPr/>
          </p:nvGrpSpPr>
          <p:grpSpPr>
            <a:xfrm>
              <a:off x="359999" y="4845643"/>
              <a:ext cx="2782906" cy="429292"/>
              <a:chOff x="7990220" y="3065829"/>
              <a:chExt cx="2782906" cy="429292"/>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A59132-ACBB-9EC2-F11F-F2068283C793}"/>
                      </a:ext>
                    </a:extLst>
                  </p:cNvPr>
                  <p:cNvSpPr txBox="1"/>
                  <p:nvPr/>
                </p:nvSpPr>
                <p:spPr>
                  <a:xfrm>
                    <a:off x="9140371" y="3212180"/>
                    <a:ext cx="52783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2</m:t>
                          </m:r>
                        </m:oMath>
                      </m:oMathPara>
                    </a14:m>
                    <a:endParaRPr lang="en-AU" sz="2000" dirty="0"/>
                  </a:p>
                </p:txBody>
              </p:sp>
            </mc:Choice>
            <mc:Fallback xmlns="">
              <p:sp>
                <p:nvSpPr>
                  <p:cNvPr id="4" name="TextBox 3">
                    <a:extLst>
                      <a:ext uri="{FF2B5EF4-FFF2-40B4-BE49-F238E27FC236}">
                        <a16:creationId xmlns:a16="http://schemas.microsoft.com/office/drawing/2014/main" id="{B4A59132-ACBB-9EC2-F11F-F2068283C793}"/>
                      </a:ext>
                    </a:extLst>
                  </p:cNvPr>
                  <p:cNvSpPr txBox="1">
                    <a:spLocks noRot="1" noChangeAspect="1" noMove="1" noResize="1" noEditPoints="1" noAdjustHandles="1" noChangeArrowheads="1" noChangeShapeType="1" noTextEdit="1"/>
                  </p:cNvSpPr>
                  <p:nvPr/>
                </p:nvSpPr>
                <p:spPr>
                  <a:xfrm>
                    <a:off x="9140371" y="3212180"/>
                    <a:ext cx="527830" cy="281066"/>
                  </a:xfrm>
                  <a:prstGeom prst="rect">
                    <a:avLst/>
                  </a:prstGeom>
                  <a:blipFill>
                    <a:blip r:embed="rId4"/>
                    <a:stretch>
                      <a:fillRect b="-1956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A3B3E3-0F7A-7EB7-E46E-560A544E982C}"/>
                      </a:ext>
                    </a:extLst>
                  </p:cNvPr>
                  <p:cNvSpPr txBox="1"/>
                  <p:nvPr/>
                </p:nvSpPr>
                <p:spPr>
                  <a:xfrm>
                    <a:off x="10245296" y="3214055"/>
                    <a:ext cx="52783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5</m:t>
                          </m:r>
                        </m:oMath>
                      </m:oMathPara>
                    </a14:m>
                    <a:endParaRPr lang="en-AU" sz="2000" dirty="0"/>
                  </a:p>
                </p:txBody>
              </p:sp>
            </mc:Choice>
            <mc:Fallback xmlns="">
              <p:sp>
                <p:nvSpPr>
                  <p:cNvPr id="6" name="TextBox 5">
                    <a:extLst>
                      <a:ext uri="{FF2B5EF4-FFF2-40B4-BE49-F238E27FC236}">
                        <a16:creationId xmlns:a16="http://schemas.microsoft.com/office/drawing/2014/main" id="{E1A3B3E3-0F7A-7EB7-E46E-560A544E982C}"/>
                      </a:ext>
                    </a:extLst>
                  </p:cNvPr>
                  <p:cNvSpPr txBox="1">
                    <a:spLocks noRot="1" noChangeAspect="1" noMove="1" noResize="1" noEditPoints="1" noAdjustHandles="1" noChangeArrowheads="1" noChangeShapeType="1" noTextEdit="1"/>
                  </p:cNvSpPr>
                  <p:nvPr/>
                </p:nvSpPr>
                <p:spPr>
                  <a:xfrm>
                    <a:off x="10245296" y="3214055"/>
                    <a:ext cx="527830" cy="281066"/>
                  </a:xfrm>
                  <a:prstGeom prst="rect">
                    <a:avLst/>
                  </a:prstGeom>
                  <a:blipFill>
                    <a:blip r:embed="rId5"/>
                    <a:stretch>
                      <a:fillRect b="-21739"/>
                    </a:stretch>
                  </a:blipFill>
                </p:spPr>
                <p:txBody>
                  <a:bodyPr/>
                  <a:lstStyle/>
                  <a:p>
                    <a:r>
                      <a:rPr lang="en-AU">
                        <a:noFill/>
                      </a:rPr>
                      <a:t> </a:t>
                    </a:r>
                  </a:p>
                </p:txBody>
              </p:sp>
            </mc:Fallback>
          </mc:AlternateContent>
          <p:cxnSp>
            <p:nvCxnSpPr>
              <p:cNvPr id="10" name="Straight Arrow Connector 9">
                <a:extLst>
                  <a:ext uri="{FF2B5EF4-FFF2-40B4-BE49-F238E27FC236}">
                    <a16:creationId xmlns:a16="http://schemas.microsoft.com/office/drawing/2014/main" id="{6C469DC9-5500-AB19-F7D8-A2147E0EA03C}"/>
                  </a:ext>
                </a:extLst>
              </p:cNvPr>
              <p:cNvCxnSpPr>
                <a:cxnSpLocks/>
              </p:cNvCxnSpPr>
              <p:nvPr/>
            </p:nvCxnSpPr>
            <p:spPr>
              <a:xfrm>
                <a:off x="9689603" y="3348771"/>
                <a:ext cx="527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1701EA7-5669-A64C-9BC5-087A5613C329}"/>
                      </a:ext>
                    </a:extLst>
                  </p:cNvPr>
                  <p:cNvSpPr txBox="1"/>
                  <p:nvPr/>
                </p:nvSpPr>
                <p:spPr>
                  <a:xfrm>
                    <a:off x="9681589" y="3065830"/>
                    <a:ext cx="543859"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oMath>
                      </m:oMathPara>
                    </a14:m>
                    <a:endParaRPr lang="en-AU" sz="1800" dirty="0"/>
                  </a:p>
                </p:txBody>
              </p:sp>
            </mc:Choice>
            <mc:Fallback xmlns="">
              <p:sp>
                <p:nvSpPr>
                  <p:cNvPr id="11" name="TextBox 10">
                    <a:extLst>
                      <a:ext uri="{FF2B5EF4-FFF2-40B4-BE49-F238E27FC236}">
                        <a16:creationId xmlns:a16="http://schemas.microsoft.com/office/drawing/2014/main" id="{01701EA7-5669-A64C-9BC5-087A5613C329}"/>
                      </a:ext>
                    </a:extLst>
                  </p:cNvPr>
                  <p:cNvSpPr txBox="1">
                    <a:spLocks noRot="1" noChangeAspect="1" noMove="1" noResize="1" noEditPoints="1" noAdjustHandles="1" noChangeArrowheads="1" noChangeShapeType="1" noTextEdit="1"/>
                  </p:cNvSpPr>
                  <p:nvPr/>
                </p:nvSpPr>
                <p:spPr>
                  <a:xfrm>
                    <a:off x="9681589" y="3065830"/>
                    <a:ext cx="543859" cy="281066"/>
                  </a:xfrm>
                  <a:prstGeom prst="rect">
                    <a:avLst/>
                  </a:prstGeom>
                  <a:blipFill>
                    <a:blip r:embed="rId6"/>
                    <a:stretch>
                      <a:fillRect b="-6522"/>
                    </a:stretch>
                  </a:blipFill>
                </p:spPr>
                <p:txBody>
                  <a:bodyPr/>
                  <a:lstStyle/>
                  <a:p>
                    <a:r>
                      <a:rPr lang="en-AU">
                        <a:noFill/>
                      </a:rPr>
                      <a:t> </a:t>
                    </a:r>
                  </a:p>
                </p:txBody>
              </p:sp>
            </mc:Fallback>
          </mc:AlternateContent>
          <p:cxnSp>
            <p:nvCxnSpPr>
              <p:cNvPr id="12" name="Straight Arrow Connector 11">
                <a:extLst>
                  <a:ext uri="{FF2B5EF4-FFF2-40B4-BE49-F238E27FC236}">
                    <a16:creationId xmlns:a16="http://schemas.microsoft.com/office/drawing/2014/main" id="{9DC938F0-2033-AB6A-FF54-79F61F6E0E75}"/>
                  </a:ext>
                </a:extLst>
              </p:cNvPr>
              <p:cNvCxnSpPr>
                <a:cxnSpLocks/>
              </p:cNvCxnSpPr>
              <p:nvPr/>
            </p:nvCxnSpPr>
            <p:spPr>
              <a:xfrm>
                <a:off x="8557335" y="3354588"/>
                <a:ext cx="527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A48F981-D748-B24E-BBF7-FB0F8FBA8B67}"/>
                      </a:ext>
                    </a:extLst>
                  </p:cNvPr>
                  <p:cNvSpPr txBox="1"/>
                  <p:nvPr/>
                </p:nvSpPr>
                <p:spPr>
                  <a:xfrm>
                    <a:off x="8549321" y="3065829"/>
                    <a:ext cx="543859" cy="28688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oMath>
                      </m:oMathPara>
                    </a14:m>
                    <a:endParaRPr lang="en-AU" sz="1800" dirty="0"/>
                  </a:p>
                </p:txBody>
              </p:sp>
            </mc:Choice>
            <mc:Fallback xmlns="">
              <p:sp>
                <p:nvSpPr>
                  <p:cNvPr id="13" name="TextBox 12">
                    <a:extLst>
                      <a:ext uri="{FF2B5EF4-FFF2-40B4-BE49-F238E27FC236}">
                        <a16:creationId xmlns:a16="http://schemas.microsoft.com/office/drawing/2014/main" id="{EA48F981-D748-B24E-BBF7-FB0F8FBA8B67}"/>
                      </a:ext>
                    </a:extLst>
                  </p:cNvPr>
                  <p:cNvSpPr txBox="1">
                    <a:spLocks noRot="1" noChangeAspect="1" noMove="1" noResize="1" noEditPoints="1" noAdjustHandles="1" noChangeArrowheads="1" noChangeShapeType="1" noTextEdit="1"/>
                  </p:cNvSpPr>
                  <p:nvPr/>
                </p:nvSpPr>
                <p:spPr>
                  <a:xfrm>
                    <a:off x="8549321" y="3065829"/>
                    <a:ext cx="543859" cy="286883"/>
                  </a:xfrm>
                  <a:prstGeom prst="rect">
                    <a:avLst/>
                  </a:prstGeom>
                  <a:blipFill>
                    <a:blip r:embed="rId7"/>
                    <a:stretch>
                      <a:fillRect b="-425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D93461-1C87-E74E-5066-14AEC99EE362}"/>
                      </a:ext>
                    </a:extLst>
                  </p:cNvPr>
                  <p:cNvSpPr txBox="1"/>
                  <p:nvPr/>
                </p:nvSpPr>
                <p:spPr>
                  <a:xfrm>
                    <a:off x="7990220" y="3180591"/>
                    <a:ext cx="52783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h</m:t>
                          </m:r>
                          <m:r>
                            <a:rPr lang="en-AU" sz="2000" b="0" i="1" smtClean="0">
                              <a:latin typeface="Cambria Math" panose="02040503050406030204" pitchFamily="18" charset="0"/>
                            </a:rPr>
                            <m:t>:1</m:t>
                          </m:r>
                        </m:oMath>
                      </m:oMathPara>
                    </a14:m>
                    <a:endParaRPr lang="en-AU" sz="2000" dirty="0"/>
                  </a:p>
                </p:txBody>
              </p:sp>
            </mc:Choice>
            <mc:Fallback xmlns="">
              <p:sp>
                <p:nvSpPr>
                  <p:cNvPr id="14" name="TextBox 13">
                    <a:extLst>
                      <a:ext uri="{FF2B5EF4-FFF2-40B4-BE49-F238E27FC236}">
                        <a16:creationId xmlns:a16="http://schemas.microsoft.com/office/drawing/2014/main" id="{71D93461-1C87-E74E-5066-14AEC99EE362}"/>
                      </a:ext>
                    </a:extLst>
                  </p:cNvPr>
                  <p:cNvSpPr txBox="1">
                    <a:spLocks noRot="1" noChangeAspect="1" noMove="1" noResize="1" noEditPoints="1" noAdjustHandles="1" noChangeArrowheads="1" noChangeShapeType="1" noTextEdit="1"/>
                  </p:cNvSpPr>
                  <p:nvPr/>
                </p:nvSpPr>
                <p:spPr>
                  <a:xfrm>
                    <a:off x="7990220" y="3180591"/>
                    <a:ext cx="527830" cy="281066"/>
                  </a:xfrm>
                  <a:prstGeom prst="rect">
                    <a:avLst/>
                  </a:prstGeom>
                  <a:blipFill>
                    <a:blip r:embed="rId8"/>
                    <a:stretch>
                      <a:fillRect l="-4598" r="-4598" b="-21739"/>
                    </a:stretch>
                  </a:blipFill>
                </p:spPr>
                <p:txBody>
                  <a:bodyPr/>
                  <a:lstStyle/>
                  <a:p>
                    <a:r>
                      <a:rPr lang="en-AU">
                        <a:noFill/>
                      </a:rPr>
                      <a:t> </a:t>
                    </a:r>
                  </a:p>
                </p:txBody>
              </p:sp>
            </mc:Fallback>
          </mc:AlternateContent>
        </p:grpSp>
        <p:grpSp>
          <p:nvGrpSpPr>
            <p:cNvPr id="20" name="Group 19">
              <a:extLst>
                <a:ext uri="{FF2B5EF4-FFF2-40B4-BE49-F238E27FC236}">
                  <a16:creationId xmlns:a16="http://schemas.microsoft.com/office/drawing/2014/main" id="{C3384D75-B69F-DC41-6129-8E7190C46D93}"/>
                </a:ext>
              </a:extLst>
            </p:cNvPr>
            <p:cNvGrpSpPr/>
            <p:nvPr/>
          </p:nvGrpSpPr>
          <p:grpSpPr>
            <a:xfrm>
              <a:off x="253819" y="5412489"/>
              <a:ext cx="1805563" cy="878932"/>
              <a:chOff x="8139792" y="1910444"/>
              <a:chExt cx="1805563" cy="878932"/>
            </a:xfrm>
          </p:grpSpPr>
          <p:cxnSp>
            <p:nvCxnSpPr>
              <p:cNvPr id="15" name="Straight Arrow Connector 14">
                <a:extLst>
                  <a:ext uri="{FF2B5EF4-FFF2-40B4-BE49-F238E27FC236}">
                    <a16:creationId xmlns:a16="http://schemas.microsoft.com/office/drawing/2014/main" id="{4B447FB8-630C-6C03-95D9-807EE611BDA9}"/>
                  </a:ext>
                </a:extLst>
              </p:cNvPr>
              <p:cNvCxnSpPr>
                <a:cxnSpLocks/>
              </p:cNvCxnSpPr>
              <p:nvPr/>
            </p:nvCxnSpPr>
            <p:spPr>
              <a:xfrm>
                <a:off x="8848168" y="2448494"/>
                <a:ext cx="527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857C39B-1EB8-0BEB-867D-CF17F969CCF9}"/>
                      </a:ext>
                    </a:extLst>
                  </p:cNvPr>
                  <p:cNvSpPr txBox="1"/>
                  <p:nvPr/>
                </p:nvSpPr>
                <p:spPr>
                  <a:xfrm>
                    <a:off x="8840154" y="1910444"/>
                    <a:ext cx="543859" cy="53617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𝜋</m:t>
                              </m:r>
                            </m:num>
                            <m:den>
                              <m:r>
                                <a:rPr lang="en-AU" sz="1800" b="0" i="1" smtClean="0">
                                  <a:latin typeface="Cambria Math" panose="02040503050406030204" pitchFamily="18" charset="0"/>
                                </a:rPr>
                                <m:t>4</m:t>
                              </m:r>
                            </m:den>
                          </m:f>
                        </m:oMath>
                      </m:oMathPara>
                    </a14:m>
                    <a:endParaRPr lang="en-AU" sz="1800" dirty="0"/>
                  </a:p>
                </p:txBody>
              </p:sp>
            </mc:Choice>
            <mc:Fallback xmlns="">
              <p:sp>
                <p:nvSpPr>
                  <p:cNvPr id="16" name="TextBox 15">
                    <a:extLst>
                      <a:ext uri="{FF2B5EF4-FFF2-40B4-BE49-F238E27FC236}">
                        <a16:creationId xmlns:a16="http://schemas.microsoft.com/office/drawing/2014/main" id="{3857C39B-1EB8-0BEB-867D-CF17F969CCF9}"/>
                      </a:ext>
                    </a:extLst>
                  </p:cNvPr>
                  <p:cNvSpPr txBox="1">
                    <a:spLocks noRot="1" noChangeAspect="1" noMove="1" noResize="1" noEditPoints="1" noAdjustHandles="1" noChangeArrowheads="1" noChangeShapeType="1" noTextEdit="1"/>
                  </p:cNvSpPr>
                  <p:nvPr/>
                </p:nvSpPr>
                <p:spPr>
                  <a:xfrm>
                    <a:off x="8840154" y="1910444"/>
                    <a:ext cx="543859" cy="536175"/>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C907362-D842-D1DC-9E72-A8274FC96C40}"/>
                      </a:ext>
                    </a:extLst>
                  </p:cNvPr>
                  <p:cNvSpPr txBox="1"/>
                  <p:nvPr/>
                </p:nvSpPr>
                <p:spPr>
                  <a:xfrm>
                    <a:off x="9417525" y="2307024"/>
                    <a:ext cx="52783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2</m:t>
                          </m:r>
                        </m:oMath>
                      </m:oMathPara>
                    </a14:m>
                    <a:endParaRPr lang="en-AU" sz="2000" dirty="0"/>
                  </a:p>
                </p:txBody>
              </p:sp>
            </mc:Choice>
            <mc:Fallback xmlns="">
              <p:sp>
                <p:nvSpPr>
                  <p:cNvPr id="17" name="TextBox 16">
                    <a:extLst>
                      <a:ext uri="{FF2B5EF4-FFF2-40B4-BE49-F238E27FC236}">
                        <a16:creationId xmlns:a16="http://schemas.microsoft.com/office/drawing/2014/main" id="{EC907362-D842-D1DC-9E72-A8274FC96C40}"/>
                      </a:ext>
                    </a:extLst>
                  </p:cNvPr>
                  <p:cNvSpPr txBox="1">
                    <a:spLocks noRot="1" noChangeAspect="1" noMove="1" noResize="1" noEditPoints="1" noAdjustHandles="1" noChangeArrowheads="1" noChangeShapeType="1" noTextEdit="1"/>
                  </p:cNvSpPr>
                  <p:nvPr/>
                </p:nvSpPr>
                <p:spPr>
                  <a:xfrm>
                    <a:off x="9417525" y="2307024"/>
                    <a:ext cx="527830" cy="281066"/>
                  </a:xfrm>
                  <a:prstGeom prst="rect">
                    <a:avLst/>
                  </a:prstGeom>
                  <a:blipFill>
                    <a:blip r:embed="rId10"/>
                    <a:stretch>
                      <a:fillRect b="-1956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D17A5F4-70F1-0C3B-7C08-0BCF3008F3B6}"/>
                      </a:ext>
                    </a:extLst>
                  </p:cNvPr>
                  <p:cNvSpPr txBox="1"/>
                  <p:nvPr/>
                </p:nvSpPr>
                <p:spPr>
                  <a:xfrm>
                    <a:off x="8139792" y="2178413"/>
                    <a:ext cx="658835" cy="61096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𝑡</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𝜋</m:t>
                              </m:r>
                            </m:num>
                            <m:den>
                              <m:r>
                                <a:rPr lang="en-AU" sz="2000" b="0" i="1" smtClean="0">
                                  <a:latin typeface="Cambria Math" panose="02040503050406030204" pitchFamily="18" charset="0"/>
                                </a:rPr>
                                <m:t>2</m:t>
                              </m:r>
                            </m:den>
                          </m:f>
                        </m:oMath>
                      </m:oMathPara>
                    </a14:m>
                    <a:endParaRPr lang="en-AU" sz="2000" dirty="0"/>
                  </a:p>
                </p:txBody>
              </p:sp>
            </mc:Choice>
            <mc:Fallback xmlns="">
              <p:sp>
                <p:nvSpPr>
                  <p:cNvPr id="18" name="TextBox 17">
                    <a:extLst>
                      <a:ext uri="{FF2B5EF4-FFF2-40B4-BE49-F238E27FC236}">
                        <a16:creationId xmlns:a16="http://schemas.microsoft.com/office/drawing/2014/main" id="{3D17A5F4-70F1-0C3B-7C08-0BCF3008F3B6}"/>
                      </a:ext>
                    </a:extLst>
                  </p:cNvPr>
                  <p:cNvSpPr txBox="1">
                    <a:spLocks noRot="1" noChangeAspect="1" noMove="1" noResize="1" noEditPoints="1" noAdjustHandles="1" noChangeArrowheads="1" noChangeShapeType="1" noTextEdit="1"/>
                  </p:cNvSpPr>
                  <p:nvPr/>
                </p:nvSpPr>
                <p:spPr>
                  <a:xfrm>
                    <a:off x="8139792" y="2178413"/>
                    <a:ext cx="658835" cy="610963"/>
                  </a:xfrm>
                  <a:prstGeom prst="rect">
                    <a:avLst/>
                  </a:prstGeom>
                  <a:blipFill>
                    <a:blip r:embed="rId11"/>
                    <a:stretch>
                      <a:fillRect/>
                    </a:stretch>
                  </a:blipFill>
                </p:spPr>
                <p:txBody>
                  <a:bodyPr/>
                  <a:lstStyle/>
                  <a:p>
                    <a:r>
                      <a:rPr lang="en-AU">
                        <a:noFill/>
                      </a:rPr>
                      <a:t> </a:t>
                    </a:r>
                  </a:p>
                </p:txBody>
              </p:sp>
            </mc:Fallback>
          </mc:AlternateContent>
        </p:grp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6961A14-85FD-B73E-B4B9-348AD50D322D}"/>
                  </a:ext>
                </a:extLst>
              </p:cNvPr>
              <p:cNvSpPr txBox="1"/>
              <p:nvPr/>
            </p:nvSpPr>
            <p:spPr>
              <a:xfrm>
                <a:off x="2516643" y="5748609"/>
                <a:ext cx="4496479"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AU" sz="2000" i="1" smtClean="0">
                          <a:latin typeface="Cambria Math" panose="02040503050406030204" pitchFamily="18" charset="0"/>
                        </a:rPr>
                        <m:t>∴</m:t>
                      </m:r>
                      <m:r>
                        <m:rPr>
                          <m:nor/>
                        </m:rPr>
                        <a:rPr lang="en-AU" sz="2000">
                          <a:latin typeface="Cambria Math" panose="02040503050406030204" pitchFamily="18" charset="0"/>
                        </a:rPr>
                        <m:t>maximum</m:t>
                      </m:r>
                      <m:r>
                        <m:rPr>
                          <m:nor/>
                        </m:rPr>
                        <a:rPr lang="en-AU" sz="2000">
                          <a:latin typeface="Cambria Math" panose="02040503050406030204" pitchFamily="18" charset="0"/>
                        </a:rPr>
                        <m:t> </m:t>
                      </m:r>
                      <m:r>
                        <m:rPr>
                          <m:nor/>
                        </m:rPr>
                        <a:rPr lang="en-AU" sz="2000">
                          <a:latin typeface="Cambria Math" panose="02040503050406030204" pitchFamily="18" charset="0"/>
                        </a:rPr>
                        <m:t>height</m:t>
                      </m:r>
                      <m:r>
                        <m:rPr>
                          <m:nor/>
                        </m:rPr>
                        <a:rPr lang="en-AU" sz="2000">
                          <a:latin typeface="Cambria Math" panose="02040503050406030204" pitchFamily="18" charset="0"/>
                        </a:rPr>
                        <m:t> </m:t>
                      </m:r>
                      <m:r>
                        <m:rPr>
                          <m:nor/>
                        </m:rPr>
                        <a:rPr lang="en-AU" sz="2000">
                          <a:latin typeface="Cambria Math" panose="02040503050406030204" pitchFamily="18" charset="0"/>
                        </a:rPr>
                        <m:t>is</m:t>
                      </m:r>
                      <m:r>
                        <m:rPr>
                          <m:nor/>
                        </m:rPr>
                        <a:rPr lang="en-AU" sz="2000">
                          <a:latin typeface="Cambria Math" panose="02040503050406030204" pitchFamily="18" charset="0"/>
                        </a:rPr>
                        <m:t> </m:t>
                      </m:r>
                      <m:r>
                        <a:rPr lang="en-AU" sz="2000" i="1">
                          <a:latin typeface="Cambria Math" panose="02040503050406030204" pitchFamily="18" charset="0"/>
                        </a:rPr>
                        <m:t>5</m:t>
                      </m:r>
                      <m:r>
                        <a:rPr lang="en-AU" sz="2000" b="0" i="1" smtClean="0">
                          <a:latin typeface="Cambria Math" panose="02040503050406030204" pitchFamily="18" charset="0"/>
                        </a:rPr>
                        <m:t> </m:t>
                      </m:r>
                      <m:r>
                        <m:rPr>
                          <m:nor/>
                        </m:rPr>
                        <a:rPr lang="en-AU" sz="2000">
                          <a:latin typeface="Cambria Math" panose="02040503050406030204" pitchFamily="18" charset="0"/>
                        </a:rPr>
                        <m:t>m</m:t>
                      </m:r>
                      <m:r>
                        <m:rPr>
                          <m:nor/>
                        </m:rPr>
                        <a:rPr lang="en-AU" sz="2000">
                          <a:latin typeface="Cambria Math" panose="02040503050406030204" pitchFamily="18" charset="0"/>
                        </a:rPr>
                        <m:t> </m:t>
                      </m:r>
                      <m:r>
                        <m:rPr>
                          <m:nor/>
                        </m:rPr>
                        <a:rPr lang="en-AU" sz="2000">
                          <a:latin typeface="Cambria Math" panose="02040503050406030204" pitchFamily="18" charset="0"/>
                        </a:rPr>
                        <m:t>when</m:t>
                      </m:r>
                      <m:r>
                        <m:rPr>
                          <m:nor/>
                        </m:rPr>
                        <a:rPr lang="en-AU" sz="2000">
                          <a:latin typeface="Cambria Math" panose="02040503050406030204" pitchFamily="18" charset="0"/>
                        </a:rPr>
                        <m:t> </m:t>
                      </m:r>
                      <m:r>
                        <a:rPr lang="en-AU" sz="2000" i="1">
                          <a:latin typeface="Cambria Math" panose="02040503050406030204" pitchFamily="18" charset="0"/>
                        </a:rPr>
                        <m:t>𝑡</m:t>
                      </m:r>
                      <m:r>
                        <a:rPr lang="en-AU" sz="2000" i="1">
                          <a:latin typeface="Cambria Math" panose="02040503050406030204" pitchFamily="18" charset="0"/>
                        </a:rPr>
                        <m:t>=2</m:t>
                      </m:r>
                    </m:oMath>
                  </m:oMathPara>
                </a14:m>
                <a:endParaRPr lang="en-AU" sz="2000" dirty="0"/>
              </a:p>
            </p:txBody>
          </p:sp>
        </mc:Choice>
        <mc:Fallback xmlns="">
          <p:sp>
            <p:nvSpPr>
              <p:cNvPr id="22" name="TextBox 21">
                <a:extLst>
                  <a:ext uri="{FF2B5EF4-FFF2-40B4-BE49-F238E27FC236}">
                    <a16:creationId xmlns:a16="http://schemas.microsoft.com/office/drawing/2014/main" id="{06961A14-85FD-B73E-B4B9-348AD50D322D}"/>
                  </a:ext>
                </a:extLst>
              </p:cNvPr>
              <p:cNvSpPr txBox="1">
                <a:spLocks noRot="1" noChangeAspect="1" noMove="1" noResize="1" noEditPoints="1" noAdjustHandles="1" noChangeArrowheads="1" noChangeShapeType="1" noTextEdit="1"/>
              </p:cNvSpPr>
              <p:nvPr/>
            </p:nvSpPr>
            <p:spPr>
              <a:xfrm>
                <a:off x="2516643" y="5748609"/>
                <a:ext cx="4496479" cy="400110"/>
              </a:xfrm>
              <a:prstGeom prst="rect">
                <a:avLst/>
              </a:prstGeom>
              <a:blipFill>
                <a:blip r:embed="rId12"/>
                <a:stretch>
                  <a:fillRect b="-1666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F7D52CF-0D04-4C28-A198-DE1CBF2BBB0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8291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solve equations involving trigonometric function transformations.</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model and solve problems involving periodic phenomena.</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solve transformed trigonometric equations within specified domains.</a:t>
            </a:r>
          </a:p>
          <a:p>
            <a:pPr marL="342900" indent="-342900">
              <a:lnSpc>
                <a:spcPct val="150000"/>
              </a:lnSpc>
              <a:spcAft>
                <a:spcPts val="600"/>
              </a:spcAft>
              <a:buFont typeface="Arial"/>
              <a:buChar char="•"/>
            </a:pPr>
            <a:r>
              <a:rPr lang="en-AU" sz="2000" dirty="0">
                <a:cs typeface="Arial" panose="020B0604020202020204" pitchFamily="34" charset="0"/>
              </a:rPr>
              <a:t>I can model periodic phenomena using transformations of the trigonometric functions.</a:t>
            </a:r>
          </a:p>
          <a:p>
            <a:pPr marL="342900" indent="-342900">
              <a:lnSpc>
                <a:spcPct val="150000"/>
              </a:lnSpc>
              <a:spcAft>
                <a:spcPts val="600"/>
              </a:spcAft>
              <a:buFont typeface="Arial"/>
              <a:buChar char="•"/>
            </a:pPr>
            <a:r>
              <a:rPr lang="en-AU" sz="2000" dirty="0">
                <a:cs typeface="Arial" panose="020B0604020202020204" pitchFamily="34" charset="0"/>
              </a:rPr>
              <a:t>I can interpret solutions of transformed trigonometric functions in context.</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F955E-337F-8405-F718-51763F0141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ADE41A-BA2F-C4A0-312B-945BD1EC65BF}"/>
              </a:ext>
            </a:extLst>
          </p:cNvPr>
          <p:cNvSpPr>
            <a:spLocks noGrp="1"/>
          </p:cNvSpPr>
          <p:nvPr>
            <p:ph type="title"/>
          </p:nvPr>
        </p:nvSpPr>
        <p:spPr/>
        <p:txBody>
          <a:bodyPr/>
          <a:lstStyle/>
          <a:p>
            <a:r>
              <a:rPr lang="en-AU" dirty="0">
                <a:latin typeface="+mj-lt"/>
              </a:rPr>
              <a:t>Question 3 – part (b) solution</a:t>
            </a:r>
            <a:endParaRPr lang="en-AU" dirty="0"/>
          </a:p>
        </p:txBody>
      </p:sp>
      <p:grpSp>
        <p:nvGrpSpPr>
          <p:cNvPr id="20" name="Group 19" descr="Solution to the inequality h greater than or equal to 4. The transformations are undone by subtracting 3 from 4 to get 1, then dividing by 2 to get one-half. Therefore, y is greater than or equal to one-half when sine x is greater than or equal to one-half. Solving sine x equals one-half gives x equals pi over 6 or 5 pi over 6. Using the graph to check inequalities shows that sine x is greater than or equal to one-half for pi over 6 less than or equal to x less than or equal to 5 pi over 6.">
            <a:extLst>
              <a:ext uri="{FF2B5EF4-FFF2-40B4-BE49-F238E27FC236}">
                <a16:creationId xmlns:a16="http://schemas.microsoft.com/office/drawing/2014/main" id="{4D6D7014-CE78-F019-3424-7CB4FE758430}"/>
              </a:ext>
            </a:extLst>
          </p:cNvPr>
          <p:cNvGrpSpPr/>
          <p:nvPr/>
        </p:nvGrpSpPr>
        <p:grpSpPr>
          <a:xfrm>
            <a:off x="360001" y="864413"/>
            <a:ext cx="4620214" cy="5165326"/>
            <a:chOff x="360001" y="864412"/>
            <a:chExt cx="4620214" cy="5327713"/>
          </a:xfrm>
        </p:grpSpPr>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568A48CD-5776-1591-6C16-ACCEC9C13A2C}"/>
                    </a:ext>
                  </a:extLst>
                </p:cNvPr>
                <p:cNvSpPr txBox="1">
                  <a:spLocks/>
                </p:cNvSpPr>
                <p:nvPr/>
              </p:nvSpPr>
              <p:spPr>
                <a:xfrm>
                  <a:off x="360001" y="864412"/>
                  <a:ext cx="4620214" cy="532771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rPr>
                          <m:t>≥4</m:t>
                        </m:r>
                      </m:oMath>
                      <m:oMath xmlns:m="http://schemas.openxmlformats.org/officeDocument/2006/math">
                        <m:r>
                          <m:rPr>
                            <m:nor/>
                          </m:rPr>
                          <a:rPr lang="en-AU" b="1" i="0" smtClean="0">
                            <a:latin typeface="Cambria Math" panose="02040503050406030204" pitchFamily="18" charset="0"/>
                          </a:rPr>
                          <m:t>For</m:t>
                        </m:r>
                        <m:r>
                          <m:rPr>
                            <m:nor/>
                          </m:rPr>
                          <a:rPr lang="en-AU" b="1" i="0" smtClean="0">
                            <a:latin typeface="Cambria Math" panose="02040503050406030204" pitchFamily="18" charset="0"/>
                          </a:rPr>
                          <m:t> </m:t>
                        </m:r>
                        <m:r>
                          <a:rPr lang="en-AU" b="1" i="1" smtClean="0">
                            <a:latin typeface="Cambria Math" panose="02040503050406030204" pitchFamily="18" charset="0"/>
                          </a:rPr>
                          <m:t>𝒚</m:t>
                        </m:r>
                        <m:r>
                          <a:rPr lang="en-AU" b="1" i="1" smtClean="0">
                            <a:latin typeface="Cambria Math" panose="02040503050406030204" pitchFamily="18" charset="0"/>
                          </a:rPr>
                          <m:t>=</m:t>
                        </m:r>
                        <m:func>
                          <m:funcPr>
                            <m:ctrlPr>
                              <a:rPr lang="en-AU" b="1" i="1" smtClean="0">
                                <a:latin typeface="Cambria Math" panose="02040503050406030204" pitchFamily="18" charset="0"/>
                              </a:rPr>
                            </m:ctrlPr>
                          </m:funcPr>
                          <m:fName>
                            <m:r>
                              <a:rPr lang="en-AU" b="1" i="0" smtClean="0">
                                <a:latin typeface="Cambria Math" panose="02040503050406030204" pitchFamily="18" charset="0"/>
                              </a:rPr>
                              <m:t>𝐬𝐢𝐧</m:t>
                            </m:r>
                          </m:fName>
                          <m:e>
                            <m:r>
                              <a:rPr lang="en-AU" b="1" i="1" smtClean="0">
                                <a:latin typeface="Cambria Math" panose="02040503050406030204" pitchFamily="18" charset="0"/>
                              </a:rPr>
                              <m:t>𝒙</m:t>
                            </m:r>
                          </m:e>
                        </m:func>
                        <m:r>
                          <a:rPr lang="en-AU" b="1" i="1" smtClean="0">
                            <a:latin typeface="Cambria Math" panose="02040503050406030204" pitchFamily="18" charset="0"/>
                          </a:rPr>
                          <m:t>, </m:t>
                        </m:r>
                        <m:r>
                          <m:rPr>
                            <m:nor/>
                          </m:rPr>
                          <a:rPr lang="en-AU" b="1" i="0" smtClean="0">
                            <a:latin typeface="Cambria Math" panose="02040503050406030204" pitchFamily="18" charset="0"/>
                          </a:rPr>
                          <m:t>undo</m:t>
                        </m:r>
                        <m:r>
                          <m:rPr>
                            <m:nor/>
                          </m:rPr>
                          <a:rPr lang="en-AU" b="1" i="0" smtClean="0">
                            <a:latin typeface="Cambria Math" panose="02040503050406030204" pitchFamily="18" charset="0"/>
                          </a:rPr>
                          <m:t> </m:t>
                        </m:r>
                        <m:r>
                          <m:rPr>
                            <m:nor/>
                          </m:rPr>
                          <a:rPr lang="en-AU" b="1" i="0" smtClean="0">
                            <a:latin typeface="Cambria Math" panose="02040503050406030204" pitchFamily="18" charset="0"/>
                          </a:rPr>
                          <m:t>the</m:t>
                        </m:r>
                        <m:r>
                          <m:rPr>
                            <m:nor/>
                          </m:rPr>
                          <a:rPr lang="en-AU" b="1" i="0" smtClean="0">
                            <a:latin typeface="Cambria Math" panose="02040503050406030204" pitchFamily="18" charset="0"/>
                          </a:rPr>
                          <m:t> </m:t>
                        </m:r>
                        <m:r>
                          <m:rPr>
                            <m:nor/>
                          </m:rPr>
                          <a:rPr lang="en-AU" b="1" i="0" smtClean="0">
                            <a:latin typeface="Cambria Math" panose="02040503050406030204" pitchFamily="18" charset="0"/>
                          </a:rPr>
                          <m:t>transformations</m:t>
                        </m:r>
                        <m:r>
                          <m:rPr>
                            <m:nor/>
                          </m:rPr>
                          <a:rPr lang="en-AU" b="1" i="0" smtClean="0">
                            <a:latin typeface="Cambria Math" panose="02040503050406030204" pitchFamily="18" charset="0"/>
                          </a:rPr>
                          <m:t>.</m:t>
                        </m:r>
                      </m:oMath>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m:t>
                        </m:r>
                      </m:oMath>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m:rPr>
                            <m:nor/>
                          </m:rPr>
                          <a:rPr lang="en-AU" b="0" i="0" smtClean="0">
                            <a:latin typeface="Cambria Math" panose="02040503050406030204" pitchFamily="18" charset="0"/>
                          </a:rPr>
                          <m:t>when</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m:oMathPara>
                  </a14:m>
                  <a:endParaRPr lang="en-AU" b="0" i="1" dirty="0">
                    <a:latin typeface="Cambria Math" panose="02040503050406030204" pitchFamily="18" charset="0"/>
                  </a:endParaRPr>
                </a:p>
                <a:p>
                  <a:pPr>
                    <a:lnSpc>
                      <a:spcPct val="130000"/>
                    </a:lnSpc>
                  </a:pPr>
                  <a14:m>
                    <m:oMathPara xmlns:m="http://schemas.openxmlformats.org/officeDocument/2006/math">
                      <m:oMathParaPr>
                        <m:jc m:val="left"/>
                      </m:oMathParaPr>
                      <m:oMath xmlns:m="http://schemas.openxmlformats.org/officeDocument/2006/math">
                        <m:r>
                          <m:rPr>
                            <m:nor/>
                          </m:rPr>
                          <a:rPr lang="en-AU" b="0" i="0" smtClean="0">
                            <a:latin typeface="Cambria Math" panose="02040503050406030204" pitchFamily="18" charset="0"/>
                          </a:rPr>
                          <m:t>Solve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for</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 </m:t>
                        </m:r>
                        <m:r>
                          <m:rPr>
                            <m:nor/>
                          </m:rPr>
                          <a:rPr lang="en-AU" b="0" i="0" smtClean="0">
                            <a:latin typeface="Cambria Math" panose="02040503050406030204" pitchFamily="18" charset="0"/>
                          </a:rPr>
                          <m:t>or</m:t>
                        </m:r>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5</m:t>
                            </m:r>
                            <m:r>
                              <a:rPr lang="en-AU" b="0" i="1" smtClean="0">
                                <a:latin typeface="Cambria Math" panose="02040503050406030204" pitchFamily="18" charset="0"/>
                              </a:rPr>
                              <m:t>𝜋</m:t>
                            </m:r>
                          </m:num>
                          <m:den>
                            <m:r>
                              <a:rPr lang="en-AU" b="0" i="1" smtClean="0">
                                <a:latin typeface="Cambria Math" panose="02040503050406030204" pitchFamily="18" charset="0"/>
                              </a:rPr>
                              <m:t>6</m:t>
                            </m:r>
                          </m:den>
                        </m:f>
                      </m:oMath>
                    </m:oMathPara>
                  </a14:m>
                  <a:endParaRPr lang="en-AU" b="0" i="1" dirty="0">
                    <a:latin typeface="Cambria Math" panose="02040503050406030204" pitchFamily="18" charset="0"/>
                  </a:endParaRPr>
                </a:p>
                <a:p>
                  <a:pPr>
                    <a:lnSpc>
                      <a:spcPct val="130000"/>
                    </a:lnSpc>
                  </a:pPr>
                  <a14:m>
                    <m:oMathPara xmlns:m="http://schemas.openxmlformats.org/officeDocument/2006/math">
                      <m:oMathParaPr>
                        <m:jc m:val="left"/>
                      </m:oMathParaPr>
                      <m:oMath xmlns:m="http://schemas.openxmlformats.org/officeDocument/2006/math">
                        <m:r>
                          <m:rPr>
                            <m:nor/>
                          </m:rPr>
                          <a:rPr lang="en-AU">
                            <a:latin typeface="Cambria Math" panose="02040503050406030204" pitchFamily="18" charset="0"/>
                          </a:rPr>
                          <m:t>Use</m:t>
                        </m:r>
                        <m:r>
                          <m:rPr>
                            <m:nor/>
                          </m:rPr>
                          <a:rPr lang="en-AU">
                            <a:latin typeface="Cambria Math" panose="02040503050406030204" pitchFamily="18" charset="0"/>
                          </a:rPr>
                          <m:t> </m:t>
                        </m:r>
                        <m:r>
                          <m:rPr>
                            <m:nor/>
                          </m:rPr>
                          <a:rPr lang="en-AU">
                            <a:latin typeface="Cambria Math" panose="02040503050406030204" pitchFamily="18" charset="0"/>
                          </a:rPr>
                          <m:t>the</m:t>
                        </m:r>
                        <m:r>
                          <m:rPr>
                            <m:nor/>
                          </m:rPr>
                          <a:rPr lang="en-AU">
                            <a:latin typeface="Cambria Math" panose="02040503050406030204" pitchFamily="18" charset="0"/>
                          </a:rPr>
                          <m:t> </m:t>
                        </m:r>
                        <m:r>
                          <m:rPr>
                            <m:nor/>
                          </m:rPr>
                          <a:rPr lang="en-AU">
                            <a:latin typeface="Cambria Math" panose="02040503050406030204" pitchFamily="18" charset="0"/>
                          </a:rPr>
                          <m:t>graph</m:t>
                        </m:r>
                        <m:r>
                          <m:rPr>
                            <m:nor/>
                          </m:rPr>
                          <a:rPr lang="en-AU">
                            <a:latin typeface="Cambria Math" panose="02040503050406030204" pitchFamily="18" charset="0"/>
                          </a:rPr>
                          <m:t> </m:t>
                        </m:r>
                        <m:r>
                          <m:rPr>
                            <m:nor/>
                          </m:rPr>
                          <a:rPr lang="en-AU">
                            <a:latin typeface="Cambria Math" panose="02040503050406030204" pitchFamily="18" charset="0"/>
                          </a:rPr>
                          <m:t>to</m:t>
                        </m:r>
                        <m:r>
                          <m:rPr>
                            <m:nor/>
                          </m:rPr>
                          <a:rPr lang="en-AU">
                            <a:latin typeface="Cambria Math" panose="02040503050406030204" pitchFamily="18" charset="0"/>
                          </a:rPr>
                          <m:t> </m:t>
                        </m:r>
                        <m:r>
                          <m:rPr>
                            <m:nor/>
                          </m:rPr>
                          <a:rPr lang="en-AU">
                            <a:latin typeface="Cambria Math" panose="02040503050406030204" pitchFamily="18" charset="0"/>
                          </a:rPr>
                          <m:t>check</m:t>
                        </m:r>
                        <m:r>
                          <m:rPr>
                            <m:nor/>
                          </m:rPr>
                          <a:rPr lang="en-AU">
                            <a:latin typeface="Cambria Math" panose="02040503050406030204" pitchFamily="18" charset="0"/>
                          </a:rPr>
                          <m:t> </m:t>
                        </m:r>
                        <m:r>
                          <m:rPr>
                            <m:nor/>
                          </m:rPr>
                          <a:rPr lang="en-AU">
                            <a:latin typeface="Cambria Math" panose="02040503050406030204" pitchFamily="18" charset="0"/>
                          </a:rPr>
                          <m:t>inequalities</m:t>
                        </m:r>
                      </m:oMath>
                    </m:oMathPara>
                  </a14:m>
                  <a:endParaRPr lang="en-AU" i="1" dirty="0">
                    <a:latin typeface="Cambria Math" panose="02040503050406030204" pitchFamily="18" charset="0"/>
                  </a:endParaRPr>
                </a:p>
                <a:p>
                  <a:pPr>
                    <a:lnSpc>
                      <a:spcPct val="130000"/>
                    </a:lnSpc>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rPr>
                          <m:t> </m:t>
                        </m:r>
                        <m:r>
                          <m:rPr>
                            <m:nor/>
                          </m:rPr>
                          <a:rPr lang="en-AU">
                            <a:latin typeface="Cambria Math" panose="02040503050406030204" pitchFamily="18" charset="0"/>
                          </a:rPr>
                          <m:t>when</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6</m:t>
                            </m:r>
                          </m:den>
                        </m:f>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5</m:t>
                            </m:r>
                            <m:r>
                              <a:rPr lang="en-AU" i="1">
                                <a:latin typeface="Cambria Math" panose="02040503050406030204" pitchFamily="18" charset="0"/>
                              </a:rPr>
                              <m:t>𝜋</m:t>
                            </m:r>
                          </m:num>
                          <m:den>
                            <m:r>
                              <a:rPr lang="en-AU" i="1">
                                <a:latin typeface="Cambria Math" panose="02040503050406030204" pitchFamily="18" charset="0"/>
                              </a:rPr>
                              <m:t>6</m:t>
                            </m:r>
                          </m:den>
                        </m:f>
                      </m:oMath>
                    </m:oMathPara>
                  </a14:m>
                  <a:endParaRPr lang="en-AU" b="0" i="1" dirty="0">
                    <a:latin typeface="Cambria Math" panose="02040503050406030204" pitchFamily="18" charset="0"/>
                  </a:endParaRPr>
                </a:p>
                <a:p>
                  <a:br>
                    <a:rPr lang="en-AU" dirty="0"/>
                  </a:br>
                  <a:endParaRPr lang="en-AU" dirty="0"/>
                </a:p>
              </p:txBody>
            </p:sp>
          </mc:Choice>
          <mc:Fallback xmlns="">
            <p:sp>
              <p:nvSpPr>
                <p:cNvPr id="7" name="Text Placeholder 4">
                  <a:extLst>
                    <a:ext uri="{FF2B5EF4-FFF2-40B4-BE49-F238E27FC236}">
                      <a16:creationId xmlns:a16="http://schemas.microsoft.com/office/drawing/2014/main" id="{568A48CD-5776-1591-6C16-ACCEC9C13A2C}"/>
                    </a:ext>
                  </a:extLst>
                </p:cNvPr>
                <p:cNvSpPr txBox="1">
                  <a:spLocks noRot="1" noChangeAspect="1" noMove="1" noResize="1" noEditPoints="1" noAdjustHandles="1" noChangeArrowheads="1" noChangeShapeType="1" noTextEdit="1"/>
                </p:cNvSpPr>
                <p:nvPr/>
              </p:nvSpPr>
              <p:spPr>
                <a:xfrm>
                  <a:off x="360001" y="864412"/>
                  <a:ext cx="4620214" cy="5327713"/>
                </a:xfrm>
                <a:prstGeom prst="rect">
                  <a:avLst/>
                </a:prstGeom>
                <a:blipFill>
                  <a:blip r:embed="rId3"/>
                  <a:stretch>
                    <a:fillRect/>
                  </a:stretch>
                </a:blipFill>
              </p:spPr>
              <p:txBody>
                <a:bodyPr/>
                <a:lstStyle/>
                <a:p>
                  <a:r>
                    <a:rPr lang="en-AU">
                      <a:noFill/>
                    </a:rPr>
                    <a:t> </a:t>
                  </a:r>
                </a:p>
              </p:txBody>
            </p:sp>
          </mc:Fallback>
        </mc:AlternateContent>
        <p:grpSp>
          <p:nvGrpSpPr>
            <p:cNvPr id="16" name="Group 15">
              <a:extLst>
                <a:ext uri="{FF2B5EF4-FFF2-40B4-BE49-F238E27FC236}">
                  <a16:creationId xmlns:a16="http://schemas.microsoft.com/office/drawing/2014/main" id="{2B85ACA9-843B-CC11-FAEC-07A4B884F180}"/>
                </a:ext>
              </a:extLst>
            </p:cNvPr>
            <p:cNvGrpSpPr/>
            <p:nvPr/>
          </p:nvGrpSpPr>
          <p:grpSpPr>
            <a:xfrm>
              <a:off x="915554" y="1705173"/>
              <a:ext cx="2225359" cy="633622"/>
              <a:chOff x="8761592" y="4660644"/>
              <a:chExt cx="2225359" cy="633622"/>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E793D86-0E52-B550-9138-80A2B9632986}"/>
                      </a:ext>
                    </a:extLst>
                  </p:cNvPr>
                  <p:cNvSpPr txBox="1"/>
                  <p:nvPr/>
                </p:nvSpPr>
                <p:spPr>
                  <a:xfrm>
                    <a:off x="9352642" y="4842739"/>
                    <a:ext cx="52783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1</m:t>
                          </m:r>
                        </m:oMath>
                      </m:oMathPara>
                    </a14:m>
                    <a:endParaRPr lang="en-AU" sz="2000" dirty="0"/>
                  </a:p>
                </p:txBody>
              </p:sp>
            </mc:Choice>
            <mc:Fallback xmlns="">
              <p:sp>
                <p:nvSpPr>
                  <p:cNvPr id="10" name="TextBox 9">
                    <a:extLst>
                      <a:ext uri="{FF2B5EF4-FFF2-40B4-BE49-F238E27FC236}">
                        <a16:creationId xmlns:a16="http://schemas.microsoft.com/office/drawing/2014/main" id="{CE793D86-0E52-B550-9138-80A2B9632986}"/>
                      </a:ext>
                    </a:extLst>
                  </p:cNvPr>
                  <p:cNvSpPr txBox="1">
                    <a:spLocks noRot="1" noChangeAspect="1" noMove="1" noResize="1" noEditPoints="1" noAdjustHandles="1" noChangeArrowheads="1" noChangeShapeType="1" noTextEdit="1"/>
                  </p:cNvSpPr>
                  <p:nvPr/>
                </p:nvSpPr>
                <p:spPr>
                  <a:xfrm>
                    <a:off x="9352642" y="4842739"/>
                    <a:ext cx="527830" cy="281066"/>
                  </a:xfrm>
                  <a:prstGeom prst="rect">
                    <a:avLst/>
                  </a:prstGeom>
                  <a:blipFill>
                    <a:blip r:embed="rId4"/>
                    <a:stretch>
                      <a:fillRect b="-2444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6C7231D-BFDC-8BFE-5528-5265FE1E57A8}"/>
                      </a:ext>
                    </a:extLst>
                  </p:cNvPr>
                  <p:cNvSpPr txBox="1"/>
                  <p:nvPr/>
                </p:nvSpPr>
                <p:spPr>
                  <a:xfrm>
                    <a:off x="10459121" y="4660644"/>
                    <a:ext cx="527830" cy="63362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oMath>
                      </m:oMathPara>
                    </a14:m>
                    <a:endParaRPr lang="en-AU" sz="2000" dirty="0"/>
                  </a:p>
                </p:txBody>
              </p:sp>
            </mc:Choice>
            <mc:Fallback xmlns="">
              <p:sp>
                <p:nvSpPr>
                  <p:cNvPr id="11" name="TextBox 10">
                    <a:extLst>
                      <a:ext uri="{FF2B5EF4-FFF2-40B4-BE49-F238E27FC236}">
                        <a16:creationId xmlns:a16="http://schemas.microsoft.com/office/drawing/2014/main" id="{66C7231D-BFDC-8BFE-5528-5265FE1E57A8}"/>
                      </a:ext>
                    </a:extLst>
                  </p:cNvPr>
                  <p:cNvSpPr txBox="1">
                    <a:spLocks noRot="1" noChangeAspect="1" noMove="1" noResize="1" noEditPoints="1" noAdjustHandles="1" noChangeArrowheads="1" noChangeShapeType="1" noTextEdit="1"/>
                  </p:cNvSpPr>
                  <p:nvPr/>
                </p:nvSpPr>
                <p:spPr>
                  <a:xfrm>
                    <a:off x="10459121" y="4660644"/>
                    <a:ext cx="527830" cy="633622"/>
                  </a:xfrm>
                  <a:prstGeom prst="rect">
                    <a:avLst/>
                  </a:prstGeom>
                  <a:blipFill>
                    <a:blip r:embed="rId5"/>
                    <a:stretch>
                      <a:fillRect/>
                    </a:stretch>
                  </a:blipFill>
                </p:spPr>
                <p:txBody>
                  <a:bodyPr/>
                  <a:lstStyle/>
                  <a:p>
                    <a:r>
                      <a:rPr lang="en-AU">
                        <a:noFill/>
                      </a:rPr>
                      <a:t> </a:t>
                    </a:r>
                  </a:p>
                </p:txBody>
              </p:sp>
            </mc:Fallback>
          </mc:AlternateContent>
          <p:cxnSp>
            <p:nvCxnSpPr>
              <p:cNvPr id="12" name="Straight Arrow Connector 11">
                <a:extLst>
                  <a:ext uri="{FF2B5EF4-FFF2-40B4-BE49-F238E27FC236}">
                    <a16:creationId xmlns:a16="http://schemas.microsoft.com/office/drawing/2014/main" id="{26731E11-0A22-0F1E-C88F-637BEEE474DF}"/>
                  </a:ext>
                </a:extLst>
              </p:cNvPr>
              <p:cNvCxnSpPr>
                <a:cxnSpLocks/>
              </p:cNvCxnSpPr>
              <p:nvPr/>
            </p:nvCxnSpPr>
            <p:spPr>
              <a:xfrm>
                <a:off x="9901874" y="4979330"/>
                <a:ext cx="527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432325B-41DE-E374-E266-08B5EA12000F}"/>
                      </a:ext>
                    </a:extLst>
                  </p:cNvPr>
                  <p:cNvSpPr txBox="1"/>
                  <p:nvPr/>
                </p:nvSpPr>
                <p:spPr>
                  <a:xfrm>
                    <a:off x="9893860" y="4696389"/>
                    <a:ext cx="543859"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m:t>
                          </m:r>
                          <m:r>
                            <a:rPr lang="en-AU" sz="1800" b="0" i="1" smtClean="0">
                              <a:latin typeface="Cambria Math" panose="02040503050406030204" pitchFamily="18" charset="0"/>
                            </a:rPr>
                            <m:t>2</m:t>
                          </m:r>
                        </m:oMath>
                      </m:oMathPara>
                    </a14:m>
                    <a:endParaRPr lang="en-AU" sz="1800" dirty="0"/>
                  </a:p>
                </p:txBody>
              </p:sp>
            </mc:Choice>
            <mc:Fallback xmlns="">
              <p:sp>
                <p:nvSpPr>
                  <p:cNvPr id="13" name="TextBox 12">
                    <a:extLst>
                      <a:ext uri="{FF2B5EF4-FFF2-40B4-BE49-F238E27FC236}">
                        <a16:creationId xmlns:a16="http://schemas.microsoft.com/office/drawing/2014/main" id="{5432325B-41DE-E374-E266-08B5EA12000F}"/>
                      </a:ext>
                    </a:extLst>
                  </p:cNvPr>
                  <p:cNvSpPr txBox="1">
                    <a:spLocks noRot="1" noChangeAspect="1" noMove="1" noResize="1" noEditPoints="1" noAdjustHandles="1" noChangeArrowheads="1" noChangeShapeType="1" noTextEdit="1"/>
                  </p:cNvSpPr>
                  <p:nvPr/>
                </p:nvSpPr>
                <p:spPr>
                  <a:xfrm>
                    <a:off x="9893860" y="4696389"/>
                    <a:ext cx="543859" cy="281066"/>
                  </a:xfrm>
                  <a:prstGeom prst="rect">
                    <a:avLst/>
                  </a:prstGeom>
                  <a:blipFill>
                    <a:blip r:embed="rId6"/>
                    <a:stretch>
                      <a:fillRect b="-11111"/>
                    </a:stretch>
                  </a:blipFill>
                </p:spPr>
                <p:txBody>
                  <a:bodyPr/>
                  <a:lstStyle/>
                  <a:p>
                    <a:r>
                      <a:rPr lang="en-AU">
                        <a:noFill/>
                      </a:rPr>
                      <a:t> </a:t>
                    </a:r>
                  </a:p>
                </p:txBody>
              </p:sp>
            </mc:Fallback>
          </mc:AlternateContent>
          <p:cxnSp>
            <p:nvCxnSpPr>
              <p:cNvPr id="14" name="Straight Arrow Connector 13">
                <a:extLst>
                  <a:ext uri="{FF2B5EF4-FFF2-40B4-BE49-F238E27FC236}">
                    <a16:creationId xmlns:a16="http://schemas.microsoft.com/office/drawing/2014/main" id="{B0F00D59-CEE9-6EA3-38C7-18B9C27FB28E}"/>
                  </a:ext>
                </a:extLst>
              </p:cNvPr>
              <p:cNvCxnSpPr>
                <a:cxnSpLocks/>
              </p:cNvCxnSpPr>
              <p:nvPr/>
            </p:nvCxnSpPr>
            <p:spPr>
              <a:xfrm>
                <a:off x="8769606" y="4985147"/>
                <a:ext cx="527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C546C96-2163-6337-F6C5-A0C0F27FF222}"/>
                      </a:ext>
                    </a:extLst>
                  </p:cNvPr>
                  <p:cNvSpPr txBox="1"/>
                  <p:nvPr/>
                </p:nvSpPr>
                <p:spPr>
                  <a:xfrm>
                    <a:off x="8761592" y="4696388"/>
                    <a:ext cx="543859" cy="28688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oMath>
                      </m:oMathPara>
                    </a14:m>
                    <a:endParaRPr lang="en-AU" sz="1800" dirty="0"/>
                  </a:p>
                </p:txBody>
              </p:sp>
            </mc:Choice>
            <mc:Fallback xmlns="">
              <p:sp>
                <p:nvSpPr>
                  <p:cNvPr id="15" name="TextBox 14">
                    <a:extLst>
                      <a:ext uri="{FF2B5EF4-FFF2-40B4-BE49-F238E27FC236}">
                        <a16:creationId xmlns:a16="http://schemas.microsoft.com/office/drawing/2014/main" id="{3C546C96-2163-6337-F6C5-A0C0F27FF222}"/>
                      </a:ext>
                    </a:extLst>
                  </p:cNvPr>
                  <p:cNvSpPr txBox="1">
                    <a:spLocks noRot="1" noChangeAspect="1" noMove="1" noResize="1" noEditPoints="1" noAdjustHandles="1" noChangeArrowheads="1" noChangeShapeType="1" noTextEdit="1"/>
                  </p:cNvSpPr>
                  <p:nvPr/>
                </p:nvSpPr>
                <p:spPr>
                  <a:xfrm>
                    <a:off x="8761592" y="4696388"/>
                    <a:ext cx="543859" cy="286883"/>
                  </a:xfrm>
                  <a:prstGeom prst="rect">
                    <a:avLst/>
                  </a:prstGeom>
                  <a:blipFill>
                    <a:blip r:embed="rId7"/>
                    <a:stretch>
                      <a:fillRect b="-8696"/>
                    </a:stretch>
                  </a:blipFill>
                </p:spPr>
                <p:txBody>
                  <a:bodyPr/>
                  <a:lstStyle/>
                  <a:p>
                    <a:r>
                      <a:rPr lang="en-AU">
                        <a:noFill/>
                      </a:rPr>
                      <a:t> </a:t>
                    </a:r>
                  </a:p>
                </p:txBody>
              </p:sp>
            </mc:Fallback>
          </mc:AlternateContent>
        </p:grpSp>
      </p:grpSp>
      <p:pic>
        <p:nvPicPr>
          <p:cNvPr id="9" name="Picture 8" descr="Graph of y equals sine x with a horizontal dashed line above the x-axis. The sine curve has amplitude 1 and period 2 pi. It passes through 0,0, reaches a maximum of 1 at pi over 2, crosses the x-axis at pi, reaches a minimum of negative 1 at 3 pi over 2, and returns to 0 at 2 pi. The dashed horizontal line represents a constant value above 0 and intersects the sine curve at two points between 0 and pi.">
            <a:extLst>
              <a:ext uri="{FF2B5EF4-FFF2-40B4-BE49-F238E27FC236}">
                <a16:creationId xmlns:a16="http://schemas.microsoft.com/office/drawing/2014/main" id="{893F008C-2163-8AF9-4FCF-9C6F2070DFC1}"/>
              </a:ext>
            </a:extLst>
          </p:cNvPr>
          <p:cNvPicPr>
            <a:picLocks noChangeAspect="1"/>
          </p:cNvPicPr>
          <p:nvPr/>
        </p:nvPicPr>
        <p:blipFill>
          <a:blip r:embed="rId8"/>
          <a:stretch>
            <a:fillRect/>
          </a:stretch>
        </p:blipFill>
        <p:spPr>
          <a:xfrm>
            <a:off x="5486990" y="987088"/>
            <a:ext cx="5098392" cy="2483554"/>
          </a:xfrm>
          <a:prstGeom prst="rect">
            <a:avLst/>
          </a:prstGeom>
        </p:spPr>
      </p:pic>
      <mc:AlternateContent xmlns:mc="http://schemas.openxmlformats.org/markup-compatibility/2006" xmlns:a14="http://schemas.microsoft.com/office/drawing/2010/main">
        <mc:Choice Requires="a14">
          <p:sp>
            <p:nvSpPr>
              <p:cNvPr id="17" name="Text Placeholder 4">
                <a:extLst>
                  <a:ext uri="{FF2B5EF4-FFF2-40B4-BE49-F238E27FC236}">
                    <a16:creationId xmlns:a16="http://schemas.microsoft.com/office/drawing/2014/main" id="{C089F1CF-BDC7-24EA-7BDC-A5948AED0F81}"/>
                  </a:ext>
                </a:extLst>
              </p:cNvPr>
              <p:cNvSpPr txBox="1">
                <a:spLocks/>
              </p:cNvSpPr>
              <p:nvPr/>
            </p:nvSpPr>
            <p:spPr>
              <a:xfrm>
                <a:off x="5518832" y="3508677"/>
                <a:ext cx="5098392" cy="294587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m:rPr>
                          <m:nor/>
                        </m:rPr>
                        <a:rPr lang="en-AU" b="0" i="0" smtClean="0">
                          <a:latin typeface="Cambria Math" panose="02040503050406030204" pitchFamily="18" charset="0"/>
                        </a:rPr>
                        <m:t>Apply</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transformation</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to</m:t>
                      </m:r>
                      <m:r>
                        <m:rPr>
                          <m:nor/>
                        </m:rPr>
                        <a:rPr lang="en-AU" b="0" i="0"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 </m:t>
                      </m:r>
                      <m:r>
                        <m:rPr>
                          <m:nor/>
                        </m:rPr>
                        <a:rPr lang="en-AU" b="0" i="0" smtClean="0">
                          <a:latin typeface="Cambria Math" panose="02040503050406030204" pitchFamily="18" charset="0"/>
                        </a:rPr>
                        <m:t>to</m:t>
                      </m:r>
                      <m:r>
                        <m:rPr>
                          <m:nor/>
                        </m:rPr>
                        <a:rPr lang="en-AU" b="0" i="0" smtClean="0">
                          <a:latin typeface="Cambria Math" panose="02040503050406030204" pitchFamily="18" charset="0"/>
                        </a:rPr>
                        <m:t> </m:t>
                      </m:r>
                      <m:r>
                        <m:rPr>
                          <m:nor/>
                        </m:rPr>
                        <a:rPr lang="en-AU" b="0" i="0" smtClean="0">
                          <a:latin typeface="Cambria Math" panose="02040503050406030204" pitchFamily="18" charset="0"/>
                        </a:rPr>
                        <m:t>convert</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to</m:t>
                      </m:r>
                      <m:r>
                        <m:rPr>
                          <m:nor/>
                        </m:rPr>
                        <a:rPr lang="en-AU" b="0" i="0" smtClean="0">
                          <a:latin typeface="Cambria Math" panose="02040503050406030204" pitchFamily="18" charset="0"/>
                        </a:rPr>
                        <m:t> </m:t>
                      </m:r>
                      <m:r>
                        <a:rPr lang="en-AU" b="0" i="1" smtClean="0">
                          <a:latin typeface="Cambria Math" panose="02040503050406030204" pitchFamily="18" charset="0"/>
                        </a:rPr>
                        <m:t>𝑡</m:t>
                      </m:r>
                      <m:r>
                        <a:rPr lang="en-AU" b="0" i="1" smtClean="0">
                          <a:latin typeface="Cambria Math" panose="02040503050406030204" pitchFamily="18" charset="0"/>
                        </a:rPr>
                        <m:t>:</m:t>
                      </m:r>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𝜋</m:t>
                          </m:r>
                        </m:den>
                      </m:f>
                      <m:r>
                        <a:rPr lang="en-AU" b="0" i="1" smtClean="0">
                          <a:latin typeface="Cambria Math" panose="02040503050406030204" pitchFamily="18" charset="0"/>
                        </a:rPr>
                        <m:t>≤</m:t>
                      </m:r>
                      <m:r>
                        <a:rPr lang="en-AU" b="0" i="1" smtClean="0">
                          <a:latin typeface="Cambria Math" panose="02040503050406030204" pitchFamily="18" charset="0"/>
                        </a:rPr>
                        <m:t>𝑡</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𝜋</m:t>
                          </m:r>
                        </m:den>
                      </m:f>
                    </m:oMath>
                    <m:oMath xmlns:m="http://schemas.openxmlformats.org/officeDocument/2006/math">
                      <m:r>
                        <a:rPr lang="en-AU" b="0" i="1" smtClean="0">
                          <a:latin typeface="Cambria Math" panose="02040503050406030204" pitchFamily="18" charset="0"/>
                        </a:rPr>
                        <m:t>∴</m:t>
                      </m:r>
                      <m:r>
                        <m:rPr>
                          <m:nor/>
                        </m:rPr>
                        <a:rPr lang="en-AU" b="0" i="0" smtClean="0">
                          <a:latin typeface="Cambria Math" panose="02040503050406030204" pitchFamily="18" charset="0"/>
                        </a:rPr>
                        <m:t>sensor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records</m:t>
                      </m:r>
                      <m:r>
                        <m:rPr>
                          <m:nor/>
                        </m:rPr>
                        <a:rPr lang="en-AU" b="0" i="0" smtClean="0">
                          <a:latin typeface="Cambria Math" panose="02040503050406030204" pitchFamily="18" charset="0"/>
                        </a:rPr>
                        <m:t> </m:t>
                      </m:r>
                      <m:r>
                        <m:rPr>
                          <m:nor/>
                        </m:rPr>
                        <a:rPr lang="en-AU" b="0" i="0" smtClean="0">
                          <a:latin typeface="Cambria Math" panose="02040503050406030204" pitchFamily="18" charset="0"/>
                        </a:rPr>
                        <m:t>when</m:t>
                      </m:r>
                      <m:r>
                        <m:rPr>
                          <m:nor/>
                        </m:rPr>
                        <a:rPr lang="en-AU" b="0" i="0"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r>
                        <a:rPr lang="en-AU" b="0" i="1" smtClean="0">
                          <a:latin typeface="Cambria Math" panose="02040503050406030204" pitchFamily="18" charset="0"/>
                        </a:rPr>
                        <m:t>≤</m:t>
                      </m:r>
                      <m:r>
                        <a:rPr lang="en-AU" b="0" i="1" smtClean="0">
                          <a:latin typeface="Cambria Math" panose="02040503050406030204" pitchFamily="18" charset="0"/>
                        </a:rPr>
                        <m:t>𝑡</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m:t>
                          </m:r>
                        </m:num>
                        <m:den>
                          <m:r>
                            <a:rPr lang="en-AU" b="0" i="1" smtClean="0">
                              <a:latin typeface="Cambria Math" panose="02040503050406030204" pitchFamily="18" charset="0"/>
                            </a:rPr>
                            <m:t>3</m:t>
                          </m:r>
                        </m:den>
                      </m:f>
                    </m:oMath>
                  </m:oMathPara>
                </a14:m>
                <a:br>
                  <a:rPr lang="en-AU" dirty="0"/>
                </a:br>
                <a:endParaRPr lang="en-AU" dirty="0"/>
              </a:p>
            </p:txBody>
          </p:sp>
        </mc:Choice>
        <mc:Fallback xmlns="">
          <p:sp>
            <p:nvSpPr>
              <p:cNvPr id="17" name="Text Placeholder 4">
                <a:extLst>
                  <a:ext uri="{FF2B5EF4-FFF2-40B4-BE49-F238E27FC236}">
                    <a16:creationId xmlns:a16="http://schemas.microsoft.com/office/drawing/2014/main" id="{C089F1CF-BDC7-24EA-7BDC-A5948AED0F81}"/>
                  </a:ext>
                </a:extLst>
              </p:cNvPr>
              <p:cNvSpPr txBox="1">
                <a:spLocks noRot="1" noChangeAspect="1" noMove="1" noResize="1" noEditPoints="1" noAdjustHandles="1" noChangeArrowheads="1" noChangeShapeType="1" noTextEdit="1"/>
              </p:cNvSpPr>
              <p:nvPr/>
            </p:nvSpPr>
            <p:spPr>
              <a:xfrm>
                <a:off x="5518832" y="3508677"/>
                <a:ext cx="5098392" cy="2945871"/>
              </a:xfrm>
              <a:prstGeom prst="rect">
                <a:avLst/>
              </a:prstGeom>
              <a:blipFill>
                <a:blip r:embed="rId9"/>
                <a:stretch>
                  <a:fillRect/>
                </a:stretch>
              </a:blipFill>
            </p:spPr>
            <p:txBody>
              <a:bodyPr/>
              <a:lstStyle/>
              <a:p>
                <a:r>
                  <a:rPr lang="en-AU">
                    <a:noFill/>
                  </a:rPr>
                  <a:t> </a:t>
                </a:r>
              </a:p>
            </p:txBody>
          </p:sp>
        </mc:Fallback>
      </mc:AlternateContent>
      <p:cxnSp>
        <p:nvCxnSpPr>
          <p:cNvPr id="18" name="Straight Connector 17">
            <a:extLst>
              <a:ext uri="{FF2B5EF4-FFF2-40B4-BE49-F238E27FC236}">
                <a16:creationId xmlns:a16="http://schemas.microsoft.com/office/drawing/2014/main" id="{D3B408DF-E397-C3A4-30A4-24A3609B8B41}"/>
              </a:ext>
              <a:ext uri="{C183D7F6-B498-43B3-948B-1728B52AA6E4}">
                <adec:decorative xmlns:adec="http://schemas.microsoft.com/office/drawing/2017/decorative" val="1"/>
              </a:ext>
            </a:extLst>
          </p:cNvPr>
          <p:cNvCxnSpPr>
            <a:cxnSpLocks/>
          </p:cNvCxnSpPr>
          <p:nvPr/>
        </p:nvCxnSpPr>
        <p:spPr>
          <a:xfrm>
            <a:off x="5254104" y="968253"/>
            <a:ext cx="0" cy="56239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9BFAB33-329E-9A14-3FD9-9F10A718361A}"/>
              </a:ext>
            </a:extLst>
          </p:cNvPr>
          <p:cNvSpPr>
            <a:spLocks noGrp="1"/>
          </p:cNvSpPr>
          <p:nvPr>
            <p:ph type="sldNum" sz="quarter" idx="12"/>
          </p:nvPr>
        </p:nvSpPr>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157085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9C35E4E7-9F33-BEE4-67AF-A9B9B5E295FE}"/>
              </a:ext>
              <a:ext uri="{C183D7F6-B498-43B3-948B-1728B52AA6E4}">
                <adec:decorative xmlns:adec="http://schemas.microsoft.com/office/drawing/2017/decorative" val="1"/>
              </a:ext>
            </a:extLst>
          </p:cNvPr>
          <p:cNvSpPr txBox="1"/>
          <p:nvPr/>
        </p:nvSpPr>
        <p:spPr>
          <a:xfrm>
            <a:off x="447473" y="4467043"/>
            <a:ext cx="590706" cy="233464"/>
          </a:xfrm>
          <a:prstGeom prst="rect">
            <a:avLst/>
          </a:prstGeom>
          <a:noFill/>
        </p:spPr>
        <p:txBody>
          <a:bodyPr wrap="square" lIns="0" tIns="0" rIns="0" bIns="0" rtlCol="0">
            <a:noAutofit/>
          </a:bodyPr>
          <a:lstStyle/>
          <a:p>
            <a:pPr algn="l"/>
            <a:r>
              <a:rPr lang="en-AU" sz="1100" b="1" dirty="0"/>
              <a:t>…..</a:t>
            </a:r>
          </a:p>
        </p:txBody>
      </p:sp>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Lst>
          </p:cNvPr>
          <p:cNvSpPr>
            <a:spLocks noGrp="1"/>
          </p:cNvSpPr>
          <p:nvPr>
            <p:ph type="sldNum" sz="quarter" idx="12"/>
          </p:nvPr>
        </p:nvSpPr>
        <p:spPr/>
        <p:txBody>
          <a:bodyPr/>
          <a:lstStyle/>
          <a:p>
            <a:fld id="{10A01DC5-1685-4615-8240-15192985C6A2}" type="slidenum">
              <a:rPr lang="en-AU" smtClean="0"/>
              <a:t>21</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5A81F7-98B7-39A7-BAEA-671C3AFFC943}"/>
              </a:ext>
            </a:extLst>
          </p:cNvPr>
          <p:cNvSpPr>
            <a:spLocks noGrp="1"/>
          </p:cNvSpPr>
          <p:nvPr>
            <p:ph type="title"/>
          </p:nvPr>
        </p:nvSpPr>
        <p:spPr/>
        <p:txBody>
          <a:bodyPr/>
          <a:lstStyle/>
          <a:p>
            <a:r>
              <a:rPr lang="en-AU" dirty="0"/>
              <a:t>HSC style question</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6C10EF2-F984-1E0E-2F9C-C69829917B06}"/>
                  </a:ext>
                </a:extLst>
              </p:cNvPr>
              <p:cNvSpPr>
                <a:spLocks noGrp="1"/>
              </p:cNvSpPr>
              <p:nvPr>
                <p:ph type="body" sz="quarter" idx="17"/>
              </p:nvPr>
            </p:nvSpPr>
            <p:spPr>
              <a:xfrm>
                <a:off x="360000" y="1172818"/>
                <a:ext cx="11484000" cy="5202104"/>
              </a:xfrm>
            </p:spPr>
            <p:txBody>
              <a:bodyPr/>
              <a:lstStyle/>
              <a:p>
                <a:r>
                  <a:rPr lang="en-AU" dirty="0"/>
                  <a:t>The depth of water in a bay rises and falls with the tide. On a particular day the depth of water, </a:t>
                </a:r>
                <a14:m>
                  <m:oMath xmlns:m="http://schemas.openxmlformats.org/officeDocument/2006/math">
                    <m:r>
                      <a:rPr lang="en-AU" i="1">
                        <a:latin typeface="Cambria Math" panose="02040503050406030204" pitchFamily="18" charset="0"/>
                      </a:rPr>
                      <m:t>𝑑</m:t>
                    </m:r>
                  </m:oMath>
                </a14:m>
                <a:r>
                  <a:rPr lang="en-AU" dirty="0"/>
                  <a:t> metres, can be modelled by the equation</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𝑑</m:t>
                      </m:r>
                      <m:r>
                        <a:rPr lang="en-AU" i="1">
                          <a:latin typeface="Cambria Math" panose="02040503050406030204" pitchFamily="18" charset="0"/>
                        </a:rPr>
                        <m:t>=1.4−0.8</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4</m:t>
                                  </m:r>
                                  <m:r>
                                    <a:rPr lang="en-AU" i="1">
                                      <a:latin typeface="Cambria Math" panose="02040503050406030204" pitchFamily="18" charset="0"/>
                                    </a:rPr>
                                    <m:t>𝜋</m:t>
                                  </m:r>
                                </m:num>
                                <m:den>
                                  <m:r>
                                    <a:rPr lang="en-AU" i="1">
                                      <a:latin typeface="Cambria Math" panose="02040503050406030204" pitchFamily="18" charset="0"/>
                                    </a:rPr>
                                    <m:t>25</m:t>
                                  </m:r>
                                </m:den>
                              </m:f>
                              <m:r>
                                <a:rPr lang="en-AU" i="1">
                                  <a:latin typeface="Cambria Math" panose="02040503050406030204" pitchFamily="18" charset="0"/>
                                </a:rPr>
                                <m:t>𝑡</m:t>
                              </m:r>
                            </m:e>
                          </m:d>
                        </m:e>
                      </m:func>
                    </m:oMath>
                  </m:oMathPara>
                </a14:m>
                <a:endParaRPr lang="en-AU" dirty="0"/>
              </a:p>
              <a:p>
                <a:r>
                  <a:rPr lang="en-AU" dirty="0"/>
                  <a:t>where </a:t>
                </a:r>
                <a14:m>
                  <m:oMath xmlns:m="http://schemas.openxmlformats.org/officeDocument/2006/math">
                    <m:r>
                      <a:rPr lang="en-AU" i="1">
                        <a:latin typeface="Cambria Math" panose="02040503050406030204" pitchFamily="18" charset="0"/>
                      </a:rPr>
                      <m:t>𝑡</m:t>
                    </m:r>
                  </m:oMath>
                </a14:m>
                <a:r>
                  <a:rPr lang="en-AU" dirty="0"/>
                  <a:t> is the time in hours since low tide.</a:t>
                </a:r>
              </a:p>
              <a:p>
                <a:pPr lvl="0"/>
                <a:r>
                  <a:rPr lang="en-AU" dirty="0"/>
                  <a:t>Find the depth of water at low tide and at high tide.</a:t>
                </a:r>
              </a:p>
              <a:p>
                <a:pPr lvl="0"/>
                <a:r>
                  <a:rPr lang="en-AU" dirty="0"/>
                  <a:t>What is the time interval, in hours, between 2 successive low tides?</a:t>
                </a:r>
              </a:p>
              <a:p>
                <a:pPr lvl="0"/>
                <a:r>
                  <a:rPr lang="en-AU" dirty="0"/>
                  <a:t>Find how long between successive low tides will the depth of water be at least 1 metre?</a:t>
                </a:r>
              </a:p>
              <a:p>
                <a:endParaRPr lang="en-AU" dirty="0"/>
              </a:p>
            </p:txBody>
          </p:sp>
        </mc:Choice>
        <mc:Fallback xmlns="">
          <p:sp>
            <p:nvSpPr>
              <p:cNvPr id="4" name="Text Placeholder 3">
                <a:extLst>
                  <a:ext uri="{FF2B5EF4-FFF2-40B4-BE49-F238E27FC236}">
                    <a16:creationId xmlns:a16="http://schemas.microsoft.com/office/drawing/2014/main" id="{86C10EF2-F984-1E0E-2F9C-C69829917B06}"/>
                  </a:ext>
                </a:extLst>
              </p:cNvPr>
              <p:cNvSpPr>
                <a:spLocks noGrp="1" noRot="1" noChangeAspect="1" noMove="1" noResize="1" noEditPoints="1" noAdjustHandles="1" noChangeArrowheads="1" noChangeShapeType="1" noTextEdit="1"/>
              </p:cNvSpPr>
              <p:nvPr>
                <p:ph type="body" sz="quarter" idx="17"/>
              </p:nvPr>
            </p:nvSpPr>
            <p:spPr>
              <a:xfrm>
                <a:off x="360000" y="1172818"/>
                <a:ext cx="11484000" cy="5202104"/>
              </a:xfrm>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1344CFC-1655-85F5-6512-6686DFED5EB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dirty="0"/>
          </a:p>
        </p:txBody>
      </p:sp>
    </p:spTree>
    <p:extLst>
      <p:ext uri="{BB962C8B-B14F-4D97-AF65-F5344CB8AC3E}">
        <p14:creationId xmlns:p14="http://schemas.microsoft.com/office/powerpoint/2010/main" val="48776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dirty="0">
                <a:solidFill>
                  <a:schemeClr val="accent6"/>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accent6"/>
                </a:solidFill>
              </a:rPr>
              <a:t>Please refer to the NESA Copyright Disclaimer for more information </a:t>
            </a:r>
            <a:r>
              <a:rPr lang="en-AU" sz="1200" u="sng" dirty="0">
                <a:solidFill>
                  <a:schemeClr val="accent4"/>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accent6"/>
                </a:solidFill>
              </a:rPr>
              <a:t>.</a:t>
            </a:r>
          </a:p>
          <a:p>
            <a:pPr>
              <a:lnSpc>
                <a:spcPct val="150000"/>
              </a:lnSpc>
              <a:spcAft>
                <a:spcPts val="600"/>
              </a:spcAft>
            </a:pPr>
            <a:r>
              <a:rPr lang="en-AU" sz="1200" dirty="0">
                <a:solidFill>
                  <a:schemeClr val="accent6"/>
                </a:solidFill>
              </a:rPr>
              <a:t>NESA holds the only official and up-to-date versions of the NSW Curriculum and syllabus documents. Please visit NESA </a:t>
            </a:r>
            <a:r>
              <a:rPr lang="en-AU" sz="1200" u="sng" dirty="0">
                <a:solidFill>
                  <a:schemeClr val="accent4"/>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accent6"/>
                </a:solidFill>
              </a:rPr>
              <a:t> and NSW Curriculum </a:t>
            </a:r>
            <a:r>
              <a:rPr lang="en-AU" sz="1200" u="sng" dirty="0">
                <a:solidFill>
                  <a:schemeClr val="accent4"/>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accent6"/>
                </a:solidFill>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Problem</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 The function </a:t>
                </a:r>
                <a14:m>
                  <m:oMath xmlns:m="http://schemas.openxmlformats.org/officeDocument/2006/math">
                    <m:r>
                      <a:rPr lang="en-AU" b="0" i="1" smtClean="0">
                        <a:latin typeface="Cambria Math" panose="02040503050406030204" pitchFamily="18" charset="0"/>
                      </a:rPr>
                      <m:t>h</m:t>
                    </m:r>
                  </m:oMath>
                </a14:m>
                <a:r>
                  <a:rPr lang="en-AU" dirty="0">
                    <a:latin typeface="+mn-lt"/>
                  </a:rPr>
                  <a:t> is defined by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rPr>
                        <m:t>=1.2+0.6</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𝑡</m:t>
                              </m:r>
                            </m:e>
                          </m:d>
                        </m:e>
                      </m:func>
                      <m:r>
                        <a:rPr lang="en-AU" b="0" i="1" smtClean="0">
                          <a:latin typeface="Cambria Math" panose="02040503050406030204" pitchFamily="18" charset="0"/>
                        </a:rPr>
                        <m:t>,0≤</m:t>
                      </m:r>
                      <m:r>
                        <a:rPr lang="en-AU" b="0" i="1" smtClean="0">
                          <a:latin typeface="Cambria Math" panose="02040503050406030204" pitchFamily="18" charset="0"/>
                        </a:rPr>
                        <m:t>𝑡</m:t>
                      </m:r>
                      <m:r>
                        <a:rPr lang="en-AU" b="0" i="1" smtClean="0">
                          <a:latin typeface="Cambria Math" panose="02040503050406030204" pitchFamily="18" charset="0"/>
                        </a:rPr>
                        <m:t>≤12</m:t>
                      </m:r>
                    </m:oMath>
                  </m:oMathPara>
                </a14:m>
                <a:endParaRPr lang="en-AU" dirty="0">
                  <a:latin typeface="+mn-lt"/>
                </a:endParaRPr>
              </a:p>
              <a:p>
                <a:r>
                  <a:rPr lang="en-AU" dirty="0">
                    <a:latin typeface="+mn-lt"/>
                  </a:rPr>
                  <a:t>where </a:t>
                </a:r>
                <a14:m>
                  <m:oMath xmlns:m="http://schemas.openxmlformats.org/officeDocument/2006/math">
                    <m:r>
                      <a:rPr lang="en-AU" b="0" i="1" smtClean="0">
                        <a:latin typeface="Cambria Math" panose="02040503050406030204" pitchFamily="18" charset="0"/>
                      </a:rPr>
                      <m:t>h</m:t>
                    </m:r>
                  </m:oMath>
                </a14:m>
                <a:r>
                  <a:rPr lang="en-AU" dirty="0">
                    <a:latin typeface="+mn-lt"/>
                  </a:rPr>
                  <a:t> and </a:t>
                </a:r>
                <a14:m>
                  <m:oMath xmlns:m="http://schemas.openxmlformats.org/officeDocument/2006/math">
                    <m:r>
                      <a:rPr lang="en-AU" b="0" i="1" smtClean="0">
                        <a:latin typeface="Cambria Math" panose="02040503050406030204" pitchFamily="18" charset="0"/>
                      </a:rPr>
                      <m:t>𝑡</m:t>
                    </m:r>
                  </m:oMath>
                </a14:m>
                <a:r>
                  <a:rPr lang="en-AU" dirty="0">
                    <a:latin typeface="+mn-lt"/>
                  </a:rPr>
                  <a:t> are real numbers.</a:t>
                </a:r>
              </a:p>
              <a:p>
                <a:pPr marL="514350" indent="-514350">
                  <a:buFont typeface="+mj-lt"/>
                  <a:buAutoNum type="alphaLcPeriod"/>
                </a:pPr>
                <a:r>
                  <a:rPr lang="en-AU" dirty="0">
                    <a:latin typeface="+mn-lt"/>
                  </a:rPr>
                  <a:t>What is the period of the function </a:t>
                </a:r>
                <a14:m>
                  <m:oMath xmlns:m="http://schemas.openxmlformats.org/officeDocument/2006/math">
                    <m:r>
                      <a:rPr lang="en-AU" b="0" i="1" smtClean="0">
                        <a:latin typeface="Cambria Math" panose="02040503050406030204" pitchFamily="18" charset="0"/>
                      </a:rPr>
                      <m:t>h</m:t>
                    </m:r>
                  </m:oMath>
                </a14:m>
                <a:r>
                  <a:rPr lang="en-AU" dirty="0">
                    <a:latin typeface="+mn-lt"/>
                  </a:rPr>
                  <a:t>?</a:t>
                </a:r>
              </a:p>
              <a:p>
                <a:pPr marL="514350" indent="-514350">
                  <a:buAutoNum type="alphaLcPeriod"/>
                </a:pPr>
                <a:r>
                  <a:rPr lang="en-AU" dirty="0">
                    <a:latin typeface="+mn-lt"/>
                  </a:rPr>
                  <a:t>What is the smallest value of </a:t>
                </a:r>
                <a14:m>
                  <m:oMath xmlns:m="http://schemas.openxmlformats.org/officeDocument/2006/math">
                    <m:r>
                      <a:rPr lang="en-AU" b="0" i="1" smtClean="0">
                        <a:latin typeface="Cambria Math" panose="02040503050406030204" pitchFamily="18" charset="0"/>
                      </a:rPr>
                      <m:t>h</m:t>
                    </m:r>
                  </m:oMath>
                </a14:m>
                <a:r>
                  <a:rPr lang="en-AU" dirty="0">
                    <a:latin typeface="+mn-lt"/>
                  </a:rPr>
                  <a:t> and the value of </a:t>
                </a:r>
                <a14:m>
                  <m:oMath xmlns:m="http://schemas.openxmlformats.org/officeDocument/2006/math">
                    <m:r>
                      <a:rPr lang="en-AU" b="0" i="1" smtClean="0">
                        <a:latin typeface="Cambria Math" panose="02040503050406030204" pitchFamily="18" charset="0"/>
                      </a:rPr>
                      <m:t>𝑡</m:t>
                    </m:r>
                  </m:oMath>
                </a14:m>
                <a:r>
                  <a:rPr lang="en-AU" dirty="0">
                    <a:latin typeface="+mn-lt"/>
                  </a:rPr>
                  <a:t> at which this occurs.</a:t>
                </a:r>
              </a:p>
              <a:p>
                <a:pPr marL="514350" indent="-514350">
                  <a:buAutoNum type="alphaLcPeriod"/>
                </a:pPr>
                <a:r>
                  <a:rPr lang="en-AU" dirty="0">
                    <a:latin typeface="+mn-lt"/>
                  </a:rPr>
                  <a:t>Find all values of </a:t>
                </a:r>
                <a14:m>
                  <m:oMath xmlns:m="http://schemas.openxmlformats.org/officeDocument/2006/math">
                    <m:r>
                      <a:rPr lang="en-AU" b="0" i="1" smtClean="0">
                        <a:latin typeface="Cambria Math" panose="02040503050406030204" pitchFamily="18" charset="0"/>
                      </a:rPr>
                      <m:t>𝑡</m:t>
                    </m:r>
                  </m:oMath>
                </a14:m>
                <a:r>
                  <a:rPr lang="en-AU" dirty="0">
                    <a:latin typeface="+mn-lt"/>
                  </a:rPr>
                  <a:t> for which </a:t>
                </a:r>
                <a14:m>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rPr>
                      <m:t>≥1.5</m:t>
                    </m:r>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E7C08D-7742-49BC-9DC6-8A7034699FEC}"/>
              </a:ext>
            </a:extLst>
          </p:cNvPr>
          <p:cNvSpPr>
            <a:spLocks noGrp="1"/>
          </p:cNvSpPr>
          <p:nvPr>
            <p:ph type="title"/>
          </p:nvPr>
        </p:nvSpPr>
        <p:spPr/>
        <p:txBody>
          <a:bodyPr/>
          <a:lstStyle/>
          <a:p>
            <a:r>
              <a:rPr lang="en-AU" dirty="0"/>
              <a:t>Solution a. and b.</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53FDB3F-3B6E-329E-508F-1F2649DBD13E}"/>
                  </a:ext>
                </a:extLst>
              </p:cNvPr>
              <p:cNvSpPr>
                <a:spLocks noGrp="1"/>
              </p:cNvSpPr>
              <p:nvPr>
                <p:ph type="body" sz="quarter" idx="18"/>
              </p:nvPr>
            </p:nvSpPr>
            <p:spPr/>
            <p:txBody>
              <a:bodyPr/>
              <a:lstStyle/>
              <a:p>
                <a:r>
                  <a:rPr lang="en-AU" dirty="0"/>
                  <a:t>Solving algebraically </a:t>
                </a:r>
                <a14:m>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=1.2+0.6</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6</m:t>
                                </m:r>
                              </m:den>
                            </m:f>
                            <m:r>
                              <a:rPr lang="en-AU" i="1">
                                <a:latin typeface="Cambria Math" panose="02040503050406030204" pitchFamily="18" charset="0"/>
                              </a:rPr>
                              <m:t>𝑡</m:t>
                            </m:r>
                          </m:e>
                        </m:d>
                      </m:e>
                    </m:func>
                    <m:r>
                      <a:rPr lang="en-AU" i="1">
                        <a:latin typeface="Cambria Math" panose="02040503050406030204" pitchFamily="18" charset="0"/>
                      </a:rPr>
                      <m:t>,0≤</m:t>
                    </m:r>
                    <m:r>
                      <a:rPr lang="en-AU" i="1">
                        <a:latin typeface="Cambria Math" panose="02040503050406030204" pitchFamily="18" charset="0"/>
                      </a:rPr>
                      <m:t>𝑡</m:t>
                    </m:r>
                    <m:r>
                      <a:rPr lang="en-AU" i="1">
                        <a:latin typeface="Cambria Math" panose="02040503050406030204" pitchFamily="18" charset="0"/>
                      </a:rPr>
                      <m:t>≤12</m:t>
                    </m:r>
                  </m:oMath>
                </a14:m>
                <a:endParaRPr lang="en-AU" dirty="0"/>
              </a:p>
            </p:txBody>
          </p:sp>
        </mc:Choice>
        <mc:Fallback xmlns="">
          <p:sp>
            <p:nvSpPr>
              <p:cNvPr id="4" name="Text Placeholder 3">
                <a:extLst>
                  <a:ext uri="{FF2B5EF4-FFF2-40B4-BE49-F238E27FC236}">
                    <a16:creationId xmlns:a16="http://schemas.microsoft.com/office/drawing/2014/main" id="{853FDB3F-3B6E-329E-508F-1F2649DBD13E}"/>
                  </a:ext>
                </a:extLst>
              </p:cNvPr>
              <p:cNvSpPr>
                <a:spLocks noGrp="1" noRot="1" noChangeAspect="1" noMove="1" noResize="1" noEditPoints="1" noAdjustHandles="1" noChangeArrowheads="1" noChangeShapeType="1" noTextEdit="1"/>
              </p:cNvSpPr>
              <p:nvPr>
                <p:ph type="body" sz="quarter" idx="18"/>
              </p:nvPr>
            </p:nvSpPr>
            <p:spPr>
              <a:blipFill>
                <a:blip r:embed="rId3"/>
                <a:stretch>
                  <a:fillRect l="-1327" t="-49020" b="-254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7AAD483-DB46-577A-708C-D8EA09D042D0}"/>
                  </a:ext>
                </a:extLst>
              </p:cNvPr>
              <p:cNvSpPr>
                <a:spLocks noGrp="1"/>
              </p:cNvSpPr>
              <p:nvPr>
                <p:ph type="body" sz="quarter" idx="17"/>
              </p:nvPr>
            </p:nvSpPr>
            <p:spPr>
              <a:xfrm>
                <a:off x="408126" y="1567085"/>
                <a:ext cx="2049371" cy="4807835"/>
              </a:xfrm>
            </p:spPr>
            <p:txBody>
              <a:bodyPr/>
              <a:lstStyle/>
              <a:p>
                <a:r>
                  <a:rPr lang="en-AU" dirty="0"/>
                  <a:t>a.</a:t>
                </a:r>
              </a:p>
              <a:p>
                <a:pPr>
                  <a:lnSpc>
                    <a:spcPct val="100000"/>
                  </a:lnSpc>
                </a:pPr>
                <a14:m>
                  <m:oMathPara xmlns:m="http://schemas.openxmlformats.org/officeDocument/2006/math">
                    <m:oMathParaPr>
                      <m:jc m:val="left"/>
                    </m:oMathParaPr>
                    <m:oMath xmlns:m="http://schemas.openxmlformats.org/officeDocument/2006/math">
                      <m:r>
                        <m:rPr>
                          <m:nor/>
                        </m:rPr>
                        <a:rPr lang="en-AU" b="0" i="0" smtClean="0">
                          <a:latin typeface="Cambria Math" panose="02040503050406030204" pitchFamily="18" charset="0"/>
                        </a:rPr>
                        <m:t>Period</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𝜋</m:t>
                          </m:r>
                        </m:num>
                        <m:den>
                          <m:r>
                            <a:rPr lang="en-AU" b="0" i="1" smtClean="0">
                              <a:latin typeface="Cambria Math" panose="02040503050406030204" pitchFamily="18" charset="0"/>
                            </a:rPr>
                            <m:t>𝑎</m:t>
                          </m:r>
                        </m:den>
                      </m:f>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𝜋</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12</m:t>
                      </m:r>
                    </m:oMath>
                  </m:oMathPara>
                </a14:m>
                <a:endParaRPr lang="en-AU" dirty="0"/>
              </a:p>
            </p:txBody>
          </p:sp>
        </mc:Choice>
        <mc:Fallback xmlns="">
          <p:sp>
            <p:nvSpPr>
              <p:cNvPr id="5" name="Text Placeholder 4">
                <a:extLst>
                  <a:ext uri="{FF2B5EF4-FFF2-40B4-BE49-F238E27FC236}">
                    <a16:creationId xmlns:a16="http://schemas.microsoft.com/office/drawing/2014/main" id="{C7AAD483-DB46-577A-708C-D8EA09D042D0}"/>
                  </a:ext>
                </a:extLst>
              </p:cNvPr>
              <p:cNvSpPr>
                <a:spLocks noGrp="1" noRot="1" noChangeAspect="1" noMove="1" noResize="1" noEditPoints="1" noAdjustHandles="1" noChangeArrowheads="1" noChangeShapeType="1" noTextEdit="1"/>
              </p:cNvSpPr>
              <p:nvPr>
                <p:ph type="body" sz="quarter" idx="17"/>
              </p:nvPr>
            </p:nvSpPr>
            <p:spPr>
              <a:xfrm>
                <a:off x="408126" y="1567085"/>
                <a:ext cx="2049371" cy="4807835"/>
              </a:xfrm>
              <a:blipFill>
                <a:blip r:embed="rId4"/>
                <a:stretch>
                  <a:fillRect l="-773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A5A0F484-BED6-FA39-35FE-600F7C3525CF}"/>
                  </a:ext>
                </a:extLst>
              </p:cNvPr>
              <p:cNvSpPr txBox="1">
                <a:spLocks/>
              </p:cNvSpPr>
              <p:nvPr/>
            </p:nvSpPr>
            <p:spPr>
              <a:xfrm>
                <a:off x="3131804" y="1567085"/>
                <a:ext cx="4083400" cy="4930915"/>
              </a:xfrm>
              <a:prstGeom prst="rect">
                <a:avLst/>
              </a:prstGeom>
            </p:spPr>
            <p:txBody>
              <a:bodyPr vert="horz" lIns="0" tIns="0" rIns="0" bIns="0" numCol="1"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dirty="0"/>
                  <a:t>b.</a:t>
                </a:r>
                <a:br>
                  <a:rPr lang="en-AU" dirty="0"/>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0.6</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𝑡</m:t>
                              </m:r>
                            </m:e>
                          </m:d>
                        </m:e>
                      </m:func>
                      <m:r>
                        <a:rPr lang="en-AU" b="0" i="1" smtClean="0">
                          <a:latin typeface="Cambria Math" panose="02040503050406030204" pitchFamily="18" charset="0"/>
                        </a:rPr>
                        <m:t> </m:t>
                      </m:r>
                      <m:r>
                        <m:rPr>
                          <m:nor/>
                        </m:rPr>
                        <a:rPr lang="en-AU" b="0" i="0" smtClean="0">
                          <a:latin typeface="Cambria Math" panose="02040503050406030204" pitchFamily="18" charset="0"/>
                        </a:rPr>
                        <m:t>has</m:t>
                      </m:r>
                      <m:r>
                        <m:rPr>
                          <m:nor/>
                        </m:rPr>
                        <a:rPr lang="en-AU" b="0" i="0" smtClean="0">
                          <a:latin typeface="Cambria Math" panose="02040503050406030204" pitchFamily="18" charset="0"/>
                        </a:rPr>
                        <m:t> </m:t>
                      </m:r>
                      <m:r>
                        <m:rPr>
                          <m:nor/>
                        </m:rPr>
                        <a:rPr lang="en-AU" b="0" i="0" smtClean="0">
                          <a:latin typeface="Cambria Math" panose="02040503050406030204" pitchFamily="18" charset="0"/>
                        </a:rPr>
                        <m:t>an</m:t>
                      </m:r>
                      <m:r>
                        <m:rPr>
                          <m:nor/>
                        </m:rPr>
                        <a:rPr lang="en-AU" b="0" i="0" smtClean="0">
                          <a:latin typeface="Cambria Math" panose="02040503050406030204" pitchFamily="18" charset="0"/>
                        </a:rPr>
                        <m:t> </m:t>
                      </m:r>
                      <m:r>
                        <m:rPr>
                          <m:nor/>
                        </m:rPr>
                        <a:rPr lang="en-AU" b="0" i="0" smtClean="0">
                          <a:latin typeface="Cambria Math" panose="02040503050406030204" pitchFamily="18" charset="0"/>
                        </a:rPr>
                        <m:t>amplitude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of</m:t>
                      </m:r>
                      <m:r>
                        <m:rPr>
                          <m:nor/>
                        </m:rPr>
                        <a:rPr lang="en-AU" b="0" i="0" smtClean="0">
                          <a:latin typeface="Cambria Math" panose="02040503050406030204" pitchFamily="18" charset="0"/>
                        </a:rPr>
                        <m:t> 0.6.</m:t>
                      </m:r>
                    </m:oMath>
                    <m:oMath xmlns:m="http://schemas.openxmlformats.org/officeDocument/2006/math">
                      <m:r>
                        <m:rPr>
                          <m:nor/>
                        </m:rPr>
                        <a:rPr lang="en-AU" b="0" i="0" smtClean="0">
                          <a:latin typeface="Cambria Math" panose="02040503050406030204" pitchFamily="18" charset="0"/>
                        </a:rPr>
                        <m:t>Smallest</m:t>
                      </m:r>
                      <m:r>
                        <m:rPr>
                          <m:nor/>
                        </m:rPr>
                        <a:rPr lang="en-AU" b="0" i="0" smtClean="0">
                          <a:latin typeface="Cambria Math" panose="02040503050406030204" pitchFamily="18" charset="0"/>
                        </a:rPr>
                        <m:t> </m:t>
                      </m:r>
                      <m:r>
                        <m:rPr>
                          <m:nor/>
                        </m:rPr>
                        <a:rPr lang="en-AU" b="0" i="0" smtClean="0">
                          <a:latin typeface="Cambria Math" panose="02040503050406030204" pitchFamily="18" charset="0"/>
                        </a:rPr>
                        <m:t>value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is</m:t>
                      </m:r>
                      <m:r>
                        <m:rPr>
                          <m:nor/>
                        </m:rPr>
                        <a:rPr lang="en-AU" b="0" i="0" smtClean="0">
                          <a:latin typeface="Cambria Math" panose="02040503050406030204" pitchFamily="18" charset="0"/>
                        </a:rPr>
                        <m:t> </m:t>
                      </m:r>
                      <m:r>
                        <a:rPr lang="en-AU" b="0" i="1" smtClean="0">
                          <a:latin typeface="Cambria Math" panose="02040503050406030204" pitchFamily="18" charset="0"/>
                        </a:rPr>
                        <m:t>−0.6.</m:t>
                      </m:r>
                    </m:oMath>
                  </m:oMathPara>
                </a14:m>
                <a:endParaRPr lang="en-AU" b="0" i="1" dirty="0">
                  <a:latin typeface="Cambria Math" panose="02040503050406030204" pitchFamily="18" charset="0"/>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r>
                        <m:rPr>
                          <m:aln/>
                        </m:rPr>
                        <a:rPr lang="en-AU" b="0" i="1" smtClean="0">
                          <a:latin typeface="Cambria Math" panose="02040503050406030204" pitchFamily="18" charset="0"/>
                        </a:rPr>
                        <m:t>=</m:t>
                      </m:r>
                      <m:r>
                        <a:rPr lang="en-AU" b="0" i="1" smtClean="0">
                          <a:latin typeface="Cambria Math" panose="02040503050406030204" pitchFamily="18" charset="0"/>
                        </a:rPr>
                        <m:t>1.2−0.6</m:t>
                      </m:r>
                    </m:oMath>
                    <m:oMath xmlns:m="http://schemas.openxmlformats.org/officeDocument/2006/math">
                      <m:r>
                        <m:rPr>
                          <m:aln/>
                        </m:rPr>
                        <a:rPr lang="en-AU" b="0" i="0" smtClean="0">
                          <a:latin typeface="Cambria Math" panose="02040503050406030204" pitchFamily="18" charset="0"/>
                        </a:rPr>
                        <m:t>=</m:t>
                      </m:r>
                      <m:r>
                        <a:rPr lang="en-AU" b="0" i="1" smtClean="0">
                          <a:latin typeface="Cambria Math" panose="02040503050406030204" pitchFamily="18" charset="0"/>
                        </a:rPr>
                        <m:t>0.6</m:t>
                      </m:r>
                    </m:oMath>
                  </m:oMathPara>
                </a14:m>
                <a:endParaRPr lang="en-AU" b="0" i="1" dirty="0">
                  <a:latin typeface="Cambria Math" panose="02040503050406030204" pitchFamily="18" charset="0"/>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m:rPr>
                          <m:nor/>
                        </m:rPr>
                        <a:rPr lang="en-AU" b="0" i="0" smtClean="0">
                          <a:latin typeface="Cambria Math" panose="02040503050406030204" pitchFamily="18" charset="0"/>
                        </a:rPr>
                        <m:t>Smallest</m:t>
                      </m:r>
                      <m:r>
                        <m:rPr>
                          <m:nor/>
                        </m:rPr>
                        <a:rPr lang="en-AU" b="0" i="0" smtClean="0">
                          <a:latin typeface="Cambria Math" panose="02040503050406030204" pitchFamily="18" charset="0"/>
                        </a:rPr>
                        <m:t> </m:t>
                      </m:r>
                      <m:r>
                        <m:rPr>
                          <m:nor/>
                        </m:rPr>
                        <a:rPr lang="en-AU" b="0" i="0" smtClean="0">
                          <a:latin typeface="Cambria Math" panose="02040503050406030204" pitchFamily="18" charset="0"/>
                        </a:rPr>
                        <m:t>value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of</m:t>
                      </m:r>
                      <m:r>
                        <m:rPr>
                          <m:nor/>
                        </m:rPr>
                        <a:rPr lang="en-AU" b="0" i="0" smtClean="0">
                          <a:latin typeface="Cambria Math" panose="02040503050406030204" pitchFamily="18" charset="0"/>
                        </a:rPr>
                        <m:t> </m:t>
                      </m:r>
                      <m:r>
                        <a:rPr lang="en-AU" b="0" i="1" smtClean="0">
                          <a:latin typeface="Cambria Math" panose="02040503050406030204" pitchFamily="18" charset="0"/>
                        </a:rPr>
                        <m:t>h</m:t>
                      </m:r>
                      <m:r>
                        <a:rPr lang="en-AU" b="0" i="1" smtClean="0">
                          <a:latin typeface="Cambria Math" panose="02040503050406030204" pitchFamily="18" charset="0"/>
                        </a:rPr>
                        <m:t> </m:t>
                      </m:r>
                      <m:r>
                        <m:rPr>
                          <m:nor/>
                        </m:rPr>
                        <a:rPr lang="en-AU" b="0" i="0" smtClean="0">
                          <a:latin typeface="Cambria Math" panose="02040503050406030204" pitchFamily="18" charset="0"/>
                        </a:rPr>
                        <m:t>is</m:t>
                      </m:r>
                      <m:r>
                        <a:rPr lang="en-AU" b="0" i="1" smtClean="0">
                          <a:latin typeface="Cambria Math" panose="02040503050406030204" pitchFamily="18" charset="0"/>
                        </a:rPr>
                        <m:t> 0.6</m:t>
                      </m:r>
                    </m:oMath>
                  </m:oMathPara>
                </a14:m>
                <a:br>
                  <a:rPr lang="en-AU" b="0" i="1" dirty="0">
                    <a:latin typeface="Cambria Math" panose="02040503050406030204" pitchFamily="18" charset="0"/>
                  </a:rPr>
                </a:br>
                <a:endParaRPr lang="en-AU" dirty="0"/>
              </a:p>
            </p:txBody>
          </p:sp>
        </mc:Choice>
        <mc:Fallback xmlns="">
          <p:sp>
            <p:nvSpPr>
              <p:cNvPr id="6" name="Text Placeholder 4">
                <a:extLst>
                  <a:ext uri="{FF2B5EF4-FFF2-40B4-BE49-F238E27FC236}">
                    <a16:creationId xmlns:a16="http://schemas.microsoft.com/office/drawing/2014/main" id="{A5A0F484-BED6-FA39-35FE-600F7C3525CF}"/>
                  </a:ext>
                </a:extLst>
              </p:cNvPr>
              <p:cNvSpPr txBox="1">
                <a:spLocks noRot="1" noChangeAspect="1" noMove="1" noResize="1" noEditPoints="1" noAdjustHandles="1" noChangeArrowheads="1" noChangeShapeType="1" noTextEdit="1"/>
              </p:cNvSpPr>
              <p:nvPr/>
            </p:nvSpPr>
            <p:spPr>
              <a:xfrm>
                <a:off x="3131804" y="1567085"/>
                <a:ext cx="4083400" cy="4930915"/>
              </a:xfrm>
              <a:prstGeom prst="rect">
                <a:avLst/>
              </a:prstGeom>
              <a:blipFill>
                <a:blip r:embed="rId5"/>
                <a:stretch>
                  <a:fillRect l="-3881" t="-1483"/>
                </a:stretch>
              </a:blipFill>
            </p:spPr>
            <p:txBody>
              <a:bodyPr/>
              <a:lstStyle/>
              <a:p>
                <a:r>
                  <a:rPr lang="en-AU">
                    <a:noFill/>
                  </a:rPr>
                  <a:t> </a:t>
                </a:r>
              </a:p>
            </p:txBody>
          </p:sp>
        </mc:Fallback>
      </mc:AlternateContent>
      <p:cxnSp>
        <p:nvCxnSpPr>
          <p:cNvPr id="8" name="Straight Connector 7">
            <a:extLst>
              <a:ext uri="{FF2B5EF4-FFF2-40B4-BE49-F238E27FC236}">
                <a16:creationId xmlns:a16="http://schemas.microsoft.com/office/drawing/2014/main" id="{53253672-FBBE-F2C2-CEAC-3D80E77F31F6}"/>
              </a:ext>
              <a:ext uri="{C183D7F6-B498-43B3-948B-1728B52AA6E4}">
                <adec:decorative xmlns:adec="http://schemas.microsoft.com/office/drawing/2017/decorative" val="1"/>
              </a:ext>
            </a:extLst>
          </p:cNvPr>
          <p:cNvCxnSpPr>
            <a:cxnSpLocks/>
          </p:cNvCxnSpPr>
          <p:nvPr/>
        </p:nvCxnSpPr>
        <p:spPr>
          <a:xfrm flipV="1">
            <a:off x="2794651" y="1567085"/>
            <a:ext cx="0" cy="495451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B5C0057-8845-44CC-6361-BAC76C5D2606}"/>
                  </a:ext>
                </a:extLst>
              </p:cNvPr>
              <p:cNvSpPr txBox="1"/>
              <p:nvPr/>
            </p:nvSpPr>
            <p:spPr>
              <a:xfrm>
                <a:off x="7235709" y="1568115"/>
                <a:ext cx="4548165" cy="291887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1.2+0.6</m:t>
                      </m:r>
                      <m:func>
                        <m:funcPr>
                          <m:ctrlPr>
                            <a:rPr lang="en-AU" sz="2000" b="0" i="1" smtClean="0">
                              <a:latin typeface="Cambria Math" panose="02040503050406030204" pitchFamily="18" charset="0"/>
                            </a:rPr>
                          </m:ctrlPr>
                        </m:funcPr>
                        <m:fName>
                          <m:r>
                            <m:rPr>
                              <m:sty m:val="p"/>
                            </m:rPr>
                            <a:rPr lang="en-AU" sz="2000" b="0" i="1" smtClean="0">
                              <a:latin typeface="Cambria Math" panose="02040503050406030204" pitchFamily="18" charset="0"/>
                            </a:rPr>
                            <m:t>sin</m:t>
                          </m:r>
                        </m:fName>
                        <m:e>
                          <m:d>
                            <m:dPr>
                              <m:ctrlPr>
                                <a:rPr lang="en-AU" sz="2000" b="0" i="1" smtClean="0">
                                  <a:latin typeface="Cambria Math" panose="02040503050406030204" pitchFamily="18" charset="0"/>
                                </a:rPr>
                              </m:ctrlPr>
                            </m:dPr>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𝜋</m:t>
                                  </m:r>
                                </m:num>
                                <m:den>
                                  <m:r>
                                    <a:rPr lang="en-AU" sz="2000" b="0" i="1" smtClean="0">
                                      <a:latin typeface="Cambria Math" panose="02040503050406030204" pitchFamily="18" charset="0"/>
                                    </a:rPr>
                                    <m:t>6</m:t>
                                  </m:r>
                                </m:den>
                              </m:f>
                              <m:r>
                                <a:rPr lang="en-AU" sz="2000" b="0" i="1" smtClean="0">
                                  <a:latin typeface="Cambria Math" panose="02040503050406030204" pitchFamily="18" charset="0"/>
                                </a:rPr>
                                <m:t>𝑡</m:t>
                              </m:r>
                            </m:e>
                          </m:d>
                        </m:e>
                      </m:func>
                      <m:r>
                        <a:rPr lang="en-AU" sz="2000" b="0" i="1" smtClean="0">
                          <a:latin typeface="Cambria Math" panose="02040503050406030204" pitchFamily="18" charset="0"/>
                        </a:rPr>
                        <m:t>=0.6</m:t>
                      </m:r>
                    </m:oMath>
                  </m:oMathPara>
                </a14:m>
                <a:endParaRPr lang="en-AU" sz="20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2000" i="1">
                          <a:latin typeface="Cambria Math" panose="02040503050406030204" pitchFamily="18" charset="0"/>
                        </a:rPr>
                        <m:t>0.6</m:t>
                      </m:r>
                      <m:func>
                        <m:funcPr>
                          <m:ctrlPr>
                            <a:rPr lang="en-AU" sz="2000" i="1">
                              <a:latin typeface="Cambria Math" panose="02040503050406030204" pitchFamily="18" charset="0"/>
                            </a:rPr>
                          </m:ctrlPr>
                        </m:funcPr>
                        <m:fName>
                          <m:r>
                            <m:rPr>
                              <m:sty m:val="p"/>
                            </m:rPr>
                            <a:rPr lang="en-AU" sz="2000" i="1">
                              <a:latin typeface="Cambria Math" panose="02040503050406030204" pitchFamily="18" charset="0"/>
                            </a:rPr>
                            <m:t>sin</m:t>
                          </m:r>
                        </m:fName>
                        <m:e>
                          <m:d>
                            <m:dPr>
                              <m:ctrlPr>
                                <a:rPr lang="en-AU" sz="2000" i="1">
                                  <a:latin typeface="Cambria Math" panose="02040503050406030204" pitchFamily="18" charset="0"/>
                                </a:rPr>
                              </m:ctrlPr>
                            </m:dPr>
                            <m:e>
                              <m:f>
                                <m:fPr>
                                  <m:ctrlPr>
                                    <a:rPr lang="en-AU" sz="2000" i="1">
                                      <a:latin typeface="Cambria Math" panose="02040503050406030204" pitchFamily="18" charset="0"/>
                                    </a:rPr>
                                  </m:ctrlPr>
                                </m:fPr>
                                <m:num>
                                  <m:r>
                                    <a:rPr lang="en-AU" sz="2000" i="1">
                                      <a:latin typeface="Cambria Math" panose="02040503050406030204" pitchFamily="18" charset="0"/>
                                    </a:rPr>
                                    <m:t>𝜋</m:t>
                                  </m:r>
                                </m:num>
                                <m:den>
                                  <m:r>
                                    <a:rPr lang="en-AU" sz="2000" i="1">
                                      <a:latin typeface="Cambria Math" panose="02040503050406030204" pitchFamily="18" charset="0"/>
                                    </a:rPr>
                                    <m:t>6</m:t>
                                  </m:r>
                                </m:den>
                              </m:f>
                              <m:r>
                                <a:rPr lang="en-AU" sz="2000" i="1">
                                  <a:latin typeface="Cambria Math" panose="02040503050406030204" pitchFamily="18" charset="0"/>
                                </a:rPr>
                                <m:t>𝑡</m:t>
                              </m:r>
                            </m:e>
                          </m:d>
                        </m:e>
                      </m:func>
                      <m:r>
                        <a:rPr lang="en-AU" sz="2000" i="1">
                          <a:latin typeface="Cambria Math" panose="02040503050406030204" pitchFamily="18" charset="0"/>
                        </a:rPr>
                        <m:t>=</m:t>
                      </m:r>
                      <m:r>
                        <a:rPr lang="en-AU" sz="2000" b="0" i="1" smtClean="0">
                          <a:latin typeface="Cambria Math" panose="02040503050406030204" pitchFamily="18" charset="0"/>
                        </a:rPr>
                        <m:t>−</m:t>
                      </m:r>
                      <m:r>
                        <a:rPr lang="en-AU" sz="2000" i="1">
                          <a:latin typeface="Cambria Math" panose="02040503050406030204" pitchFamily="18" charset="0"/>
                        </a:rPr>
                        <m:t>0.6</m:t>
                      </m:r>
                    </m:oMath>
                  </m:oMathPara>
                </a14:m>
                <a:endParaRPr lang="en-AU" sz="20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d>
                            <m:dPr>
                              <m:ctrlPr>
                                <a:rPr lang="en-AU" sz="2000" b="0" i="1" smtClean="0">
                                  <a:latin typeface="Cambria Math" panose="02040503050406030204" pitchFamily="18" charset="0"/>
                                </a:rPr>
                              </m:ctrlPr>
                            </m:dPr>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𝜋</m:t>
                                  </m:r>
                                </m:num>
                                <m:den>
                                  <m:r>
                                    <a:rPr lang="en-AU" sz="2000" b="0" i="1" smtClean="0">
                                      <a:latin typeface="Cambria Math" panose="02040503050406030204" pitchFamily="18" charset="0"/>
                                    </a:rPr>
                                    <m:t>6</m:t>
                                  </m:r>
                                </m:den>
                              </m:f>
                              <m:r>
                                <a:rPr lang="en-AU" sz="2000" b="0" i="1" smtClean="0">
                                  <a:latin typeface="Cambria Math" panose="02040503050406030204" pitchFamily="18" charset="0"/>
                                </a:rPr>
                                <m:t>𝑡</m:t>
                              </m:r>
                            </m:e>
                          </m:d>
                        </m:e>
                      </m:func>
                      <m:r>
                        <m:rPr>
                          <m:aln/>
                        </m:rPr>
                        <a:rPr lang="en-AU" sz="2000" b="0" i="1" smtClean="0">
                          <a:latin typeface="Cambria Math" panose="02040503050406030204" pitchFamily="18" charset="0"/>
                        </a:rPr>
                        <m:t>=</m:t>
                      </m:r>
                      <m:r>
                        <a:rPr lang="en-AU" sz="2000" b="0" i="1" smtClean="0">
                          <a:latin typeface="Cambria Math" panose="02040503050406030204" pitchFamily="18" charset="0"/>
                        </a:rPr>
                        <m:t>−1</m:t>
                      </m:r>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𝜋</m:t>
                          </m:r>
                        </m:num>
                        <m:den>
                          <m:r>
                            <a:rPr lang="en-AU" sz="2000" b="0" i="1" smtClean="0">
                              <a:latin typeface="Cambria Math" panose="02040503050406030204" pitchFamily="18" charset="0"/>
                            </a:rPr>
                            <m:t>6</m:t>
                          </m:r>
                        </m:den>
                      </m:f>
                      <m:r>
                        <a:rPr lang="en-AU" sz="2000" b="0" i="1" smtClean="0">
                          <a:latin typeface="Cambria Math" panose="02040503050406030204" pitchFamily="18" charset="0"/>
                        </a:rPr>
                        <m:t>𝑡</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3</m:t>
                          </m:r>
                          <m:r>
                            <a:rPr lang="en-AU" sz="2000" b="0" i="1" smtClean="0">
                              <a:latin typeface="Cambria Math" panose="02040503050406030204" pitchFamily="18" charset="0"/>
                            </a:rPr>
                            <m:t>𝜋</m:t>
                          </m:r>
                        </m:num>
                        <m:den>
                          <m:r>
                            <a:rPr lang="en-AU" sz="2000" b="0" i="1" smtClean="0">
                              <a:latin typeface="Cambria Math" panose="02040503050406030204" pitchFamily="18" charset="0"/>
                            </a:rPr>
                            <m:t>2</m:t>
                          </m:r>
                        </m:den>
                      </m:f>
                    </m:oMath>
                    <m:oMath xmlns:m="http://schemas.openxmlformats.org/officeDocument/2006/math">
                      <m:r>
                        <a:rPr lang="en-AU" sz="2000" b="0" i="1" smtClean="0">
                          <a:latin typeface="Cambria Math" panose="02040503050406030204" pitchFamily="18" charset="0"/>
                        </a:rPr>
                        <m:t>𝑡</m:t>
                      </m:r>
                      <m:r>
                        <m:rPr>
                          <m:aln/>
                        </m:rPr>
                        <a:rPr lang="en-AU" sz="2000" b="0" i="1" smtClean="0">
                          <a:latin typeface="Cambria Math" panose="02040503050406030204" pitchFamily="18" charset="0"/>
                        </a:rPr>
                        <m:t>=</m:t>
                      </m:r>
                      <m:r>
                        <a:rPr lang="en-AU" sz="2000" b="0" i="1" smtClean="0">
                          <a:latin typeface="Cambria Math" panose="02040503050406030204" pitchFamily="18" charset="0"/>
                        </a:rPr>
                        <m:t>9</m:t>
                      </m:r>
                    </m:oMath>
                  </m:oMathPara>
                </a14:m>
                <a:endParaRPr lang="en-AU" sz="20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m:t>
                      </m:r>
                      <m:r>
                        <a:rPr lang="en-AU" sz="2000" b="0" i="1" smtClean="0">
                          <a:latin typeface="Cambria Math" panose="02040503050406030204" pitchFamily="18" charset="0"/>
                        </a:rPr>
                        <m:t>h</m:t>
                      </m:r>
                      <m:r>
                        <a:rPr lang="en-AU" sz="2000" b="0" i="1" smtClean="0">
                          <a:latin typeface="Cambria Math" panose="02040503050406030204" pitchFamily="18" charset="0"/>
                        </a:rPr>
                        <m:t>=0.6 </m:t>
                      </m:r>
                      <m:r>
                        <m:rPr>
                          <m:nor/>
                        </m:rPr>
                        <a:rPr lang="en-AU" sz="2000" b="0" i="0" smtClean="0">
                          <a:latin typeface="Cambria Math" panose="02040503050406030204" pitchFamily="18" charset="0"/>
                        </a:rPr>
                        <m:t>when</m:t>
                      </m:r>
                      <m:r>
                        <m:rPr>
                          <m:nor/>
                        </m:rPr>
                        <a:rPr lang="en-AU" sz="2000" b="0" i="0" smtClean="0">
                          <a:latin typeface="Cambria Math" panose="02040503050406030204" pitchFamily="18" charset="0"/>
                        </a:rPr>
                        <m:t> </m:t>
                      </m:r>
                      <m:r>
                        <a:rPr lang="en-AU" sz="2000" b="0" i="1" smtClean="0">
                          <a:latin typeface="Cambria Math" panose="02040503050406030204" pitchFamily="18" charset="0"/>
                        </a:rPr>
                        <m:t>𝑡</m:t>
                      </m:r>
                      <m:r>
                        <a:rPr lang="en-AU" sz="2000" b="0" i="1" smtClean="0">
                          <a:latin typeface="Cambria Math" panose="02040503050406030204" pitchFamily="18" charset="0"/>
                        </a:rPr>
                        <m:t>=9</m:t>
                      </m:r>
                    </m:oMath>
                  </m:oMathPara>
                </a14:m>
                <a:endParaRPr lang="en-AU" sz="2000" dirty="0"/>
              </a:p>
            </p:txBody>
          </p:sp>
        </mc:Choice>
        <mc:Fallback xmlns="">
          <p:sp>
            <p:nvSpPr>
              <p:cNvPr id="21" name="TextBox 20">
                <a:extLst>
                  <a:ext uri="{FF2B5EF4-FFF2-40B4-BE49-F238E27FC236}">
                    <a16:creationId xmlns:a16="http://schemas.microsoft.com/office/drawing/2014/main" id="{4B5C0057-8845-44CC-6361-BAC76C5D2606}"/>
                  </a:ext>
                </a:extLst>
              </p:cNvPr>
              <p:cNvSpPr txBox="1">
                <a:spLocks noRot="1" noChangeAspect="1" noMove="1" noResize="1" noEditPoints="1" noAdjustHandles="1" noChangeArrowheads="1" noChangeShapeType="1" noTextEdit="1"/>
              </p:cNvSpPr>
              <p:nvPr/>
            </p:nvSpPr>
            <p:spPr>
              <a:xfrm>
                <a:off x="7235709" y="1568115"/>
                <a:ext cx="4548165" cy="2918876"/>
              </a:xfrm>
              <a:prstGeom prst="rect">
                <a:avLst/>
              </a:prstGeom>
              <a:blipFill>
                <a:blip r:embed="rId6"/>
                <a:stretch>
                  <a:fillRect/>
                </a:stretch>
              </a:blipFill>
            </p:spPr>
            <p:txBody>
              <a:bodyPr/>
              <a:lstStyle/>
              <a:p>
                <a:r>
                  <a:rPr lang="en-AU">
                    <a:noFill/>
                  </a:rPr>
                  <a:t> </a:t>
                </a:r>
              </a:p>
            </p:txBody>
          </p:sp>
        </mc:Fallback>
      </mc:AlternateContent>
      <p:pic>
        <p:nvPicPr>
          <p:cNvPr id="23" name="Picture 22" descr="Graph of y equals sine x. The graph is a sine wave with amplitude 1 and period 2 pi. It passes through the origin. Maximum value is 1 at pi over 2 and minimum value is negative 1 at 3 pi over 2. The graph crosses the x-axis at 0, pi, and 2 pi. Key points include 0,0 then pi over 2,1 then pi,0 then 3 pi over 2, negative 1 then 2 pi,0. A dashed horizontal line marks y equals negative 1 and a dashed vertical line marks x equals 3 pi over 2.">
            <a:extLst>
              <a:ext uri="{FF2B5EF4-FFF2-40B4-BE49-F238E27FC236}">
                <a16:creationId xmlns:a16="http://schemas.microsoft.com/office/drawing/2014/main" id="{897B1672-D935-C535-8093-3E6DB8701AF0}"/>
              </a:ext>
            </a:extLst>
          </p:cNvPr>
          <p:cNvPicPr>
            <a:picLocks noChangeAspect="1"/>
          </p:cNvPicPr>
          <p:nvPr/>
        </p:nvPicPr>
        <p:blipFill>
          <a:blip r:embed="rId7"/>
          <a:stretch>
            <a:fillRect/>
          </a:stretch>
        </p:blipFill>
        <p:spPr>
          <a:xfrm>
            <a:off x="2828120" y="3975345"/>
            <a:ext cx="4690767" cy="2797205"/>
          </a:xfrm>
          <a:prstGeom prst="rect">
            <a:avLst/>
          </a:prstGeom>
        </p:spPr>
      </p:pic>
      <mc:AlternateContent xmlns:mc="http://schemas.openxmlformats.org/markup-compatibility/2006" xmlns:a14="http://schemas.microsoft.com/office/drawing/2010/main">
        <mc:Choice Requires="a14">
          <p:sp>
            <p:nvSpPr>
              <p:cNvPr id="26" name="Rectangle: Rounded Corners 25">
                <a:extLst>
                  <a:ext uri="{FF2B5EF4-FFF2-40B4-BE49-F238E27FC236}">
                    <a16:creationId xmlns:a16="http://schemas.microsoft.com/office/drawing/2014/main" id="{08A0106B-7539-BADE-852B-688930752DB8}"/>
                  </a:ext>
                </a:extLst>
              </p:cNvPr>
              <p:cNvSpPr/>
              <p:nvPr/>
            </p:nvSpPr>
            <p:spPr>
              <a:xfrm>
                <a:off x="8119141" y="4670826"/>
                <a:ext cx="2439773" cy="14508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How does the graph of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m:t>
                    </m:r>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sin</m:t>
                        </m:r>
                      </m:fName>
                      <m:e>
                        <m:r>
                          <a:rPr lang="en-AU" sz="1600" b="0" i="1" smtClean="0">
                            <a:latin typeface="Cambria Math" panose="02040503050406030204" pitchFamily="18" charset="0"/>
                          </a:rPr>
                          <m:t>𝑥</m:t>
                        </m:r>
                      </m:e>
                    </m:func>
                  </m:oMath>
                </a14:m>
                <a:r>
                  <a:rPr lang="en-AU" sz="1600" dirty="0"/>
                  <a:t> help to determine the values of </a:t>
                </a:r>
                <a14:m>
                  <m:oMath xmlns:m="http://schemas.openxmlformats.org/officeDocument/2006/math">
                    <m:r>
                      <a:rPr lang="en-AU" sz="1600" b="0" i="1" smtClean="0">
                        <a:latin typeface="Cambria Math" panose="02040503050406030204" pitchFamily="18" charset="0"/>
                      </a:rPr>
                      <m:t>h</m:t>
                    </m:r>
                  </m:oMath>
                </a14:m>
                <a:r>
                  <a:rPr lang="en-AU" sz="1600" dirty="0"/>
                  <a:t> and </a:t>
                </a:r>
                <a14:m>
                  <m:oMath xmlns:m="http://schemas.openxmlformats.org/officeDocument/2006/math">
                    <m:r>
                      <a:rPr lang="en-AU" sz="1600" b="0" i="1" smtClean="0">
                        <a:latin typeface="Cambria Math" panose="02040503050406030204" pitchFamily="18" charset="0"/>
                      </a:rPr>
                      <m:t>𝑡</m:t>
                    </m:r>
                  </m:oMath>
                </a14:m>
                <a:r>
                  <a:rPr lang="en-AU" sz="1600" dirty="0"/>
                  <a:t>?</a:t>
                </a:r>
              </a:p>
            </p:txBody>
          </p:sp>
        </mc:Choice>
        <mc:Fallback xmlns="">
          <p:sp>
            <p:nvSpPr>
              <p:cNvPr id="26" name="Rectangle: Rounded Corners 25">
                <a:extLst>
                  <a:ext uri="{FF2B5EF4-FFF2-40B4-BE49-F238E27FC236}">
                    <a16:creationId xmlns:a16="http://schemas.microsoft.com/office/drawing/2014/main" id="{08A0106B-7539-BADE-852B-688930752DB8}"/>
                  </a:ext>
                </a:extLst>
              </p:cNvPr>
              <p:cNvSpPr>
                <a:spLocks noRot="1" noChangeAspect="1" noMove="1" noResize="1" noEditPoints="1" noAdjustHandles="1" noChangeArrowheads="1" noChangeShapeType="1" noTextEdit="1"/>
              </p:cNvSpPr>
              <p:nvPr/>
            </p:nvSpPr>
            <p:spPr>
              <a:xfrm>
                <a:off x="8119141" y="4670826"/>
                <a:ext cx="2439773" cy="1450842"/>
              </a:xfrm>
              <a:prstGeom prst="roundRect">
                <a:avLst/>
              </a:prstGeom>
              <a:blipFill>
                <a:blip r:embed="rId8"/>
                <a:stretch>
                  <a:fillRect r="-498" b="-708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6B4D715-6F8F-3689-7CEB-C9C0BA239A37}"/>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20237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D7555D-610E-21CC-40F4-6AE617E978EE}"/>
              </a:ext>
            </a:extLst>
          </p:cNvPr>
          <p:cNvSpPr>
            <a:spLocks noGrp="1"/>
          </p:cNvSpPr>
          <p:nvPr>
            <p:ph type="title"/>
          </p:nvPr>
        </p:nvSpPr>
        <p:spPr/>
        <p:txBody>
          <a:bodyPr/>
          <a:lstStyle/>
          <a:p>
            <a:r>
              <a:rPr lang="en-AU" dirty="0"/>
              <a:t>Solution c.</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56971BEC-1C85-5468-40D6-439035B471BE}"/>
                  </a:ext>
                </a:extLst>
              </p:cNvPr>
              <p:cNvSpPr>
                <a:spLocks noGrp="1"/>
              </p:cNvSpPr>
              <p:nvPr>
                <p:ph type="body" sz="quarter" idx="18"/>
              </p:nvPr>
            </p:nvSpPr>
            <p:spPr/>
            <p:txBody>
              <a:bodyPr/>
              <a:lstStyle/>
              <a:p>
                <a:r>
                  <a:rPr lang="en-AU" dirty="0"/>
                  <a:t>Solving algebraically </a:t>
                </a:r>
                <a14:m>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=1.2+0.6</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6</m:t>
                                </m:r>
                              </m:den>
                            </m:f>
                            <m:r>
                              <a:rPr lang="en-AU" i="1">
                                <a:latin typeface="Cambria Math" panose="02040503050406030204" pitchFamily="18" charset="0"/>
                              </a:rPr>
                              <m:t>𝑡</m:t>
                            </m:r>
                          </m:e>
                        </m:d>
                      </m:e>
                    </m:func>
                    <m:r>
                      <a:rPr lang="en-AU" i="1">
                        <a:latin typeface="Cambria Math" panose="02040503050406030204" pitchFamily="18" charset="0"/>
                      </a:rPr>
                      <m:t>,0≤</m:t>
                    </m:r>
                    <m:r>
                      <a:rPr lang="en-AU" i="1">
                        <a:latin typeface="Cambria Math" panose="02040503050406030204" pitchFamily="18" charset="0"/>
                      </a:rPr>
                      <m:t>𝑡</m:t>
                    </m:r>
                    <m:r>
                      <a:rPr lang="en-AU" i="1">
                        <a:latin typeface="Cambria Math" panose="02040503050406030204" pitchFamily="18" charset="0"/>
                      </a:rPr>
                      <m:t>≤12</m:t>
                    </m:r>
                  </m:oMath>
                </a14:m>
                <a:endParaRPr lang="en-AU" dirty="0"/>
              </a:p>
            </p:txBody>
          </p:sp>
        </mc:Choice>
        <mc:Fallback xmlns="">
          <p:sp>
            <p:nvSpPr>
              <p:cNvPr id="4" name="Text Placeholder 3">
                <a:extLst>
                  <a:ext uri="{FF2B5EF4-FFF2-40B4-BE49-F238E27FC236}">
                    <a16:creationId xmlns:a16="http://schemas.microsoft.com/office/drawing/2014/main" id="{56971BEC-1C85-5468-40D6-439035B471BE}"/>
                  </a:ext>
                </a:extLst>
              </p:cNvPr>
              <p:cNvSpPr>
                <a:spLocks noGrp="1" noRot="1" noChangeAspect="1" noMove="1" noResize="1" noEditPoints="1" noAdjustHandles="1" noChangeArrowheads="1" noChangeShapeType="1" noTextEdit="1"/>
              </p:cNvSpPr>
              <p:nvPr>
                <p:ph type="body" sz="quarter" idx="18"/>
              </p:nvPr>
            </p:nvSpPr>
            <p:spPr>
              <a:blipFill>
                <a:blip r:embed="rId3"/>
                <a:stretch>
                  <a:fillRect l="-1327" t="-49020" b="-254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EFD3543-45AF-67E1-B0A8-B23F28FE902E}"/>
                  </a:ext>
                </a:extLst>
              </p:cNvPr>
              <p:cNvSpPr>
                <a:spLocks noGrp="1"/>
              </p:cNvSpPr>
              <p:nvPr>
                <p:ph type="body" sz="quarter" idx="17"/>
              </p:nvPr>
            </p:nvSpPr>
            <p:spPr>
              <a:xfrm>
                <a:off x="360000" y="1567086"/>
                <a:ext cx="3288075" cy="4807835"/>
              </a:xfrm>
            </p:spPr>
            <p:txBody>
              <a:bodyPr/>
              <a:lstStyle/>
              <a:p>
                <a:r>
                  <a:rPr lang="en-AU" dirty="0"/>
                  <a:t>c.</a:t>
                </a:r>
              </a:p>
              <a:p>
                <a:pPr/>
                <a14:m>
                  <m:oMathPara xmlns:m="http://schemas.openxmlformats.org/officeDocument/2006/math">
                    <m:oMathParaPr>
                      <m:jc m:val="left"/>
                    </m:oMathParaPr>
                    <m:oMath xmlns:m="http://schemas.openxmlformats.org/officeDocument/2006/math">
                      <m:r>
                        <m:rPr>
                          <m:nor/>
                        </m:rPr>
                        <a:rPr lang="en-AU" b="0" i="0" smtClean="0">
                          <a:latin typeface="Cambria Math" panose="02040503050406030204" pitchFamily="18" charset="0"/>
                        </a:rPr>
                        <m:t>For</m:t>
                      </m:r>
                      <m:r>
                        <a:rPr lang="en-AU" b="0" i="1" smtClean="0">
                          <a:latin typeface="Cambria Math" panose="02040503050406030204" pitchFamily="18" charset="0"/>
                        </a:rPr>
                        <m:t> </m:t>
                      </m:r>
                      <m:r>
                        <a:rPr lang="en-AU" b="0" i="1" smtClean="0">
                          <a:latin typeface="Cambria Math" panose="02040503050406030204" pitchFamily="18" charset="0"/>
                        </a:rPr>
                        <m:t>h</m:t>
                      </m:r>
                      <m:r>
                        <a:rPr lang="en-AU" b="0" i="1" smtClean="0">
                          <a:latin typeface="Cambria Math" panose="02040503050406030204" pitchFamily="18" charset="0"/>
                        </a:rPr>
                        <m:t>≥1.5, </m:t>
                      </m:r>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AU" b="0" i="0" smtClean="0">
                          <a:latin typeface="Cambria Math" panose="02040503050406030204" pitchFamily="18" charset="0"/>
                        </a:rPr>
                        <m:t>then</m:t>
                      </m:r>
                      <m:r>
                        <m:rPr>
                          <m:nor/>
                        </m:rPr>
                        <a:rPr lang="en-AU" b="0" i="0" smtClean="0">
                          <a:latin typeface="Cambria Math" panose="02040503050406030204" pitchFamily="18" charset="0"/>
                        </a:rPr>
                        <m:t> </m:t>
                      </m:r>
                      <m:r>
                        <a:rPr lang="en-AU" b="0" i="1" smtClean="0">
                          <a:latin typeface="Cambria Math" panose="02040503050406030204" pitchFamily="18" charset="0"/>
                        </a:rPr>
                        <m:t>1.2+0.6</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𝑡</m:t>
                              </m:r>
                            </m:e>
                          </m:d>
                        </m:e>
                      </m:func>
                      <m:r>
                        <m:rPr>
                          <m:aln/>
                        </m:rPr>
                        <a:rPr lang="en-AU" b="0" i="1" smtClean="0">
                          <a:latin typeface="Cambria Math" panose="02040503050406030204" pitchFamily="18" charset="0"/>
                        </a:rPr>
                        <m:t>≥</m:t>
                      </m:r>
                      <m:r>
                        <a:rPr lang="en-AU" b="0" i="1" smtClean="0">
                          <a:latin typeface="Cambria Math" panose="02040503050406030204" pitchFamily="18" charset="0"/>
                        </a:rPr>
                        <m:t>1.5</m:t>
                      </m:r>
                    </m:oMath>
                    <m:oMath xmlns:m="http://schemas.openxmlformats.org/officeDocument/2006/math">
                      <m:r>
                        <a:rPr lang="en-AU" b="0" i="1" smtClean="0">
                          <a:latin typeface="Cambria Math" panose="02040503050406030204" pitchFamily="18" charset="0"/>
                        </a:rPr>
                        <m:t>0.6</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𝑡</m:t>
                              </m:r>
                            </m:e>
                          </m:d>
                        </m:e>
                      </m:func>
                      <m:r>
                        <m:rPr>
                          <m:aln/>
                        </m:rPr>
                        <a:rPr lang="en-AU" b="0" i="1" smtClean="0">
                          <a:latin typeface="Cambria Math" panose="02040503050406030204" pitchFamily="18" charset="0"/>
                        </a:rPr>
                        <m:t>≥</m:t>
                      </m:r>
                      <m:r>
                        <a:rPr lang="en-AU" b="0" i="1" smtClean="0">
                          <a:latin typeface="Cambria Math" panose="02040503050406030204" pitchFamily="18" charset="0"/>
                        </a:rPr>
                        <m:t>0.3</m:t>
                      </m:r>
                    </m:oMath>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𝑡</m:t>
                              </m:r>
                            </m:e>
                          </m:d>
                        </m:e>
                      </m:func>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m:oMathPara>
                </a14:m>
                <a:br>
                  <a:rPr lang="en-AU" b="0" dirty="0"/>
                </a:br>
                <a:br>
                  <a:rPr lang="en-AU" b="0" dirty="0"/>
                </a:br>
                <a:br>
                  <a:rPr lang="en-AU" b="0" dirty="0"/>
                </a:br>
                <a:br>
                  <a:rPr lang="en-AU" b="0" dirty="0"/>
                </a:br>
                <a:endParaRPr lang="en-AU" b="0" dirty="0"/>
              </a:p>
              <a:p>
                <a:endParaRPr lang="en-AU" b="0" dirty="0"/>
              </a:p>
              <a:p>
                <a:br>
                  <a:rPr lang="en-AU" b="0" dirty="0"/>
                </a:br>
                <a:endParaRPr lang="en-AU" dirty="0"/>
              </a:p>
            </p:txBody>
          </p:sp>
        </mc:Choice>
        <mc:Fallback xmlns="">
          <p:sp>
            <p:nvSpPr>
              <p:cNvPr id="5" name="Text Placeholder 4">
                <a:extLst>
                  <a:ext uri="{FF2B5EF4-FFF2-40B4-BE49-F238E27FC236}">
                    <a16:creationId xmlns:a16="http://schemas.microsoft.com/office/drawing/2014/main" id="{3EFD3543-45AF-67E1-B0A8-B23F28FE902E}"/>
                  </a:ext>
                </a:extLst>
              </p:cNvPr>
              <p:cNvSpPr>
                <a:spLocks noGrp="1" noRot="1" noChangeAspect="1" noMove="1" noResize="1" noEditPoints="1" noAdjustHandles="1" noChangeArrowheads="1" noChangeShapeType="1" noTextEdit="1"/>
              </p:cNvSpPr>
              <p:nvPr>
                <p:ph type="body" sz="quarter" idx="17"/>
              </p:nvPr>
            </p:nvSpPr>
            <p:spPr>
              <a:xfrm>
                <a:off x="360000" y="1567086"/>
                <a:ext cx="3288075" cy="4807835"/>
              </a:xfrm>
              <a:blipFill>
                <a:blip r:embed="rId4"/>
                <a:stretch>
                  <a:fillRect l="-463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B62921-82BE-E1E2-C3B0-3E92444DBF07}"/>
                  </a:ext>
                </a:extLst>
              </p:cNvPr>
              <p:cNvSpPr txBox="1"/>
              <p:nvPr/>
            </p:nvSpPr>
            <p:spPr>
              <a:xfrm>
                <a:off x="4361905" y="1423268"/>
                <a:ext cx="5867400" cy="187064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AU" sz="2000" b="0" i="0" smtClean="0">
                          <a:latin typeface="Cambria Math" panose="02040503050406030204" pitchFamily="18" charset="0"/>
                        </a:rPr>
                        <m:t>Determine</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critical</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points</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by</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solving</m:t>
                      </m:r>
                    </m:oMath>
                  </m:oMathPara>
                </a14:m>
                <a:endParaRPr lang="en-AU" sz="2000"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d>
                            <m:dPr>
                              <m:ctrlPr>
                                <a:rPr lang="en-AU" sz="2000" b="0" i="1" smtClean="0">
                                  <a:latin typeface="Cambria Math" panose="02040503050406030204" pitchFamily="18" charset="0"/>
                                </a:rPr>
                              </m:ctrlPr>
                            </m:dPr>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𝜋</m:t>
                                  </m:r>
                                </m:num>
                                <m:den>
                                  <m:r>
                                    <a:rPr lang="en-AU" sz="2000" b="0" i="1" smtClean="0">
                                      <a:latin typeface="Cambria Math" panose="02040503050406030204" pitchFamily="18" charset="0"/>
                                    </a:rPr>
                                    <m:t>6</m:t>
                                  </m:r>
                                </m:den>
                              </m:f>
                              <m:r>
                                <a:rPr lang="en-AU" sz="2000" b="0" i="1" smtClean="0">
                                  <a:latin typeface="Cambria Math" panose="02040503050406030204" pitchFamily="18" charset="0"/>
                                </a:rPr>
                                <m:t>𝑡</m:t>
                              </m:r>
                            </m:e>
                          </m:d>
                        </m:e>
                      </m:func>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𝜋</m:t>
                          </m:r>
                        </m:num>
                        <m:den>
                          <m:r>
                            <a:rPr lang="en-AU" sz="2000" b="0" i="1" smtClean="0">
                              <a:latin typeface="Cambria Math" panose="02040503050406030204" pitchFamily="18" charset="0"/>
                            </a:rPr>
                            <m:t>6</m:t>
                          </m:r>
                        </m:den>
                      </m:f>
                      <m:r>
                        <a:rPr lang="en-AU" sz="2000" b="0" i="1" smtClean="0">
                          <a:latin typeface="Cambria Math" panose="02040503050406030204" pitchFamily="18" charset="0"/>
                        </a:rPr>
                        <m:t>𝑡</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m:rPr>
                              <m:lit/>
                            </m:rPr>
                            <a:rPr lang="en-AU" sz="2000" b="0" i="1" smtClean="0">
                              <a:latin typeface="Cambria Math" panose="02040503050406030204" pitchFamily="18" charset="0"/>
                            </a:rPr>
                            <m:t> </m:t>
                          </m:r>
                          <m:r>
                            <a:rPr lang="en-AU" sz="2000" b="0" i="1" smtClean="0">
                              <a:latin typeface="Cambria Math" panose="02040503050406030204" pitchFamily="18" charset="0"/>
                            </a:rPr>
                            <m:t>𝜋</m:t>
                          </m:r>
                        </m:num>
                        <m:den>
                          <m:r>
                            <a:rPr lang="en-AU" sz="2000" b="0" i="1" smtClean="0">
                              <a:latin typeface="Cambria Math" panose="02040503050406030204" pitchFamily="18" charset="0"/>
                            </a:rPr>
                            <m:t>6</m:t>
                          </m:r>
                        </m:den>
                      </m:f>
                      <m:r>
                        <a:rPr lang="en-AU" sz="2000" b="0" i="1" smtClean="0">
                          <a:latin typeface="Cambria Math" panose="02040503050406030204" pitchFamily="18" charset="0"/>
                        </a:rPr>
                        <m:t> </m:t>
                      </m:r>
                      <m:r>
                        <m:rPr>
                          <m:nor/>
                        </m:rPr>
                        <a:rPr lang="en-AU" sz="2000" b="0" i="0" smtClean="0">
                          <a:latin typeface="Cambria Math" panose="02040503050406030204" pitchFamily="18" charset="0"/>
                        </a:rPr>
                        <m:t>or</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5</m:t>
                          </m:r>
                          <m:r>
                            <a:rPr lang="en-AU" sz="2000" b="0" i="1" smtClean="0">
                              <a:latin typeface="Cambria Math" panose="02040503050406030204" pitchFamily="18" charset="0"/>
                            </a:rPr>
                            <m:t>𝜋</m:t>
                          </m:r>
                        </m:num>
                        <m:den>
                          <m:r>
                            <a:rPr lang="en-AU" sz="2000" b="0" i="1" smtClean="0">
                              <a:latin typeface="Cambria Math" panose="02040503050406030204" pitchFamily="18" charset="0"/>
                            </a:rPr>
                            <m:t>6</m:t>
                          </m:r>
                        </m:den>
                      </m:f>
                    </m:oMath>
                  </m:oMathPara>
                </a14:m>
                <a:endParaRPr lang="en-AU" sz="20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AU" sz="2000" b="0" i="0" smtClean="0">
                          <a:latin typeface="Cambria Math" panose="02040503050406030204" pitchFamily="18" charset="0"/>
                        </a:rPr>
                        <m:t>Test</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values</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on</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the</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number</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line</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within</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critical</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points</m:t>
                      </m:r>
                      <m:r>
                        <m:rPr>
                          <m:nor/>
                        </m:rPr>
                        <a:rPr lang="en-AU" sz="2000" b="0" i="0" smtClean="0">
                          <a:latin typeface="Cambria Math" panose="02040503050406030204" pitchFamily="18" charset="0"/>
                        </a:rPr>
                        <m:t>.</m:t>
                      </m:r>
                    </m:oMath>
                  </m:oMathPara>
                </a14:m>
                <a:endParaRPr lang="en-AU" sz="2000" dirty="0"/>
              </a:p>
            </p:txBody>
          </p:sp>
        </mc:Choice>
        <mc:Fallback xmlns="">
          <p:sp>
            <p:nvSpPr>
              <p:cNvPr id="8" name="TextBox 7">
                <a:extLst>
                  <a:ext uri="{FF2B5EF4-FFF2-40B4-BE49-F238E27FC236}">
                    <a16:creationId xmlns:a16="http://schemas.microsoft.com/office/drawing/2014/main" id="{DDB62921-82BE-E1E2-C3B0-3E92444DBF07}"/>
                  </a:ext>
                </a:extLst>
              </p:cNvPr>
              <p:cNvSpPr txBox="1">
                <a:spLocks noRot="1" noChangeAspect="1" noMove="1" noResize="1" noEditPoints="1" noAdjustHandles="1" noChangeArrowheads="1" noChangeShapeType="1" noTextEdit="1"/>
              </p:cNvSpPr>
              <p:nvPr/>
            </p:nvSpPr>
            <p:spPr>
              <a:xfrm>
                <a:off x="4361905" y="1423268"/>
                <a:ext cx="5867400" cy="1870640"/>
              </a:xfrm>
              <a:prstGeom prst="rect">
                <a:avLst/>
              </a:prstGeom>
              <a:blipFill>
                <a:blip r:embed="rId5"/>
                <a:stretch>
                  <a:fillRect r="-520" b="-2606"/>
                </a:stretch>
              </a:blipFill>
            </p:spPr>
            <p:txBody>
              <a:bodyPr/>
              <a:lstStyle/>
              <a:p>
                <a:r>
                  <a:rPr lang="en-AU">
                    <a:noFill/>
                  </a:rPr>
                  <a:t> </a:t>
                </a:r>
              </a:p>
            </p:txBody>
          </p:sp>
        </mc:Fallback>
      </mc:AlternateContent>
      <p:grpSp>
        <p:nvGrpSpPr>
          <p:cNvPr id="9" name="Group 8" descr="Number line with marked points at pi over 6 and 5 pi over 6. A tick above pi over 6 has a cross, a tick between the two values has a tick symbol indicating correct, and a tick above 5 pi over 6 has a cross.">
            <a:extLst>
              <a:ext uri="{FF2B5EF4-FFF2-40B4-BE49-F238E27FC236}">
                <a16:creationId xmlns:a16="http://schemas.microsoft.com/office/drawing/2014/main" id="{2B5B9A54-8A44-AA29-28BA-5C05A9245F2E}"/>
              </a:ext>
            </a:extLst>
          </p:cNvPr>
          <p:cNvGrpSpPr/>
          <p:nvPr/>
        </p:nvGrpSpPr>
        <p:grpSpPr>
          <a:xfrm>
            <a:off x="4361905" y="3378605"/>
            <a:ext cx="2847703" cy="1184795"/>
            <a:chOff x="8862501" y="4040347"/>
            <a:chExt cx="2847703" cy="1184795"/>
          </a:xfrm>
        </p:grpSpPr>
        <p:cxnSp>
          <p:nvCxnSpPr>
            <p:cNvPr id="10" name="Straight Connector 9">
              <a:extLst>
                <a:ext uri="{FF2B5EF4-FFF2-40B4-BE49-F238E27FC236}">
                  <a16:creationId xmlns:a16="http://schemas.microsoft.com/office/drawing/2014/main" id="{D274ACDF-3572-6370-D43B-C736ED1688D2}"/>
                </a:ext>
              </a:extLst>
            </p:cNvPr>
            <p:cNvCxnSpPr/>
            <p:nvPr/>
          </p:nvCxnSpPr>
          <p:spPr>
            <a:xfrm>
              <a:off x="8862501" y="4345577"/>
              <a:ext cx="284770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177C6C-F61A-50C2-0564-E400354BE0E0}"/>
                </a:ext>
              </a:extLst>
            </p:cNvPr>
            <p:cNvCxnSpPr>
              <a:cxnSpLocks/>
            </p:cNvCxnSpPr>
            <p:nvPr/>
          </p:nvCxnSpPr>
          <p:spPr>
            <a:xfrm>
              <a:off x="9541769" y="4225834"/>
              <a:ext cx="0" cy="2699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F7DB40-FBFB-692C-10AA-0F5625AF1B2E}"/>
                </a:ext>
              </a:extLst>
            </p:cNvPr>
            <p:cNvCxnSpPr>
              <a:cxnSpLocks/>
            </p:cNvCxnSpPr>
            <p:nvPr/>
          </p:nvCxnSpPr>
          <p:spPr>
            <a:xfrm>
              <a:off x="10878534" y="4225834"/>
              <a:ext cx="0" cy="269966"/>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BFBF713-3135-2633-A6B8-16ED5478252B}"/>
                    </a:ext>
                  </a:extLst>
                </p:cNvPr>
                <p:cNvSpPr txBox="1"/>
                <p:nvPr/>
              </p:nvSpPr>
              <p:spPr>
                <a:xfrm>
                  <a:off x="9376306" y="4589417"/>
                  <a:ext cx="348341" cy="635725"/>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𝜋</m:t>
                            </m:r>
                          </m:num>
                          <m:den>
                            <m:r>
                              <a:rPr lang="en-AU" sz="1800" i="1">
                                <a:latin typeface="Cambria Math" panose="02040503050406030204" pitchFamily="18" charset="0"/>
                              </a:rPr>
                              <m:t>6</m:t>
                            </m:r>
                          </m:den>
                        </m:f>
                      </m:oMath>
                    </m:oMathPara>
                  </a14:m>
                  <a:endParaRPr lang="en-AU" sz="1800" dirty="0"/>
                </a:p>
              </p:txBody>
            </p:sp>
          </mc:Choice>
          <mc:Fallback xmlns="">
            <p:sp>
              <p:nvSpPr>
                <p:cNvPr id="13" name="TextBox 12">
                  <a:extLst>
                    <a:ext uri="{FF2B5EF4-FFF2-40B4-BE49-F238E27FC236}">
                      <a16:creationId xmlns:a16="http://schemas.microsoft.com/office/drawing/2014/main" id="{8BFBF713-3135-2633-A6B8-16ED5478252B}"/>
                    </a:ext>
                  </a:extLst>
                </p:cNvPr>
                <p:cNvSpPr txBox="1">
                  <a:spLocks noRot="1" noChangeAspect="1" noMove="1" noResize="1" noEditPoints="1" noAdjustHandles="1" noChangeArrowheads="1" noChangeShapeType="1" noTextEdit="1"/>
                </p:cNvSpPr>
                <p:nvPr/>
              </p:nvSpPr>
              <p:spPr>
                <a:xfrm>
                  <a:off x="9376306" y="4589417"/>
                  <a:ext cx="348341" cy="635725"/>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5E806BA-B3E1-4AA2-362E-BA54CDAC09B3}"/>
                    </a:ext>
                  </a:extLst>
                </p:cNvPr>
                <p:cNvSpPr txBox="1"/>
                <p:nvPr/>
              </p:nvSpPr>
              <p:spPr>
                <a:xfrm>
                  <a:off x="10704363" y="4578147"/>
                  <a:ext cx="348341" cy="635725"/>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f>
                          <m:fPr>
                            <m:ctrlPr>
                              <a:rPr lang="en-AU" sz="1800" i="1" smtClean="0">
                                <a:latin typeface="Cambria Math" panose="02040503050406030204" pitchFamily="18" charset="0"/>
                              </a:rPr>
                            </m:ctrlPr>
                          </m:fPr>
                          <m:num>
                            <m:r>
                              <a:rPr lang="en-AU" sz="1800" b="0" i="1" smtClean="0">
                                <a:latin typeface="Cambria Math" panose="02040503050406030204" pitchFamily="18" charset="0"/>
                              </a:rPr>
                              <m:t>5</m:t>
                            </m:r>
                            <m:r>
                              <a:rPr lang="en-AU" sz="1800" i="1">
                                <a:latin typeface="Cambria Math" panose="02040503050406030204" pitchFamily="18" charset="0"/>
                              </a:rPr>
                              <m:t>𝜋</m:t>
                            </m:r>
                          </m:num>
                          <m:den>
                            <m:r>
                              <a:rPr lang="en-AU" sz="1800" i="1">
                                <a:latin typeface="Cambria Math" panose="02040503050406030204" pitchFamily="18" charset="0"/>
                              </a:rPr>
                              <m:t>6</m:t>
                            </m:r>
                          </m:den>
                        </m:f>
                      </m:oMath>
                    </m:oMathPara>
                  </a14:m>
                  <a:endParaRPr lang="en-AU" sz="1800" dirty="0"/>
                </a:p>
              </p:txBody>
            </p:sp>
          </mc:Choice>
          <mc:Fallback xmlns="">
            <p:sp>
              <p:nvSpPr>
                <p:cNvPr id="14" name="TextBox 13">
                  <a:extLst>
                    <a:ext uri="{FF2B5EF4-FFF2-40B4-BE49-F238E27FC236}">
                      <a16:creationId xmlns:a16="http://schemas.microsoft.com/office/drawing/2014/main" id="{95E806BA-B3E1-4AA2-362E-BA54CDAC09B3}"/>
                    </a:ext>
                  </a:extLst>
                </p:cNvPr>
                <p:cNvSpPr txBox="1">
                  <a:spLocks noRot="1" noChangeAspect="1" noMove="1" noResize="1" noEditPoints="1" noAdjustHandles="1" noChangeArrowheads="1" noChangeShapeType="1" noTextEdit="1"/>
                </p:cNvSpPr>
                <p:nvPr/>
              </p:nvSpPr>
              <p:spPr>
                <a:xfrm>
                  <a:off x="10704363" y="4578147"/>
                  <a:ext cx="348341" cy="635725"/>
                </a:xfrm>
                <a:prstGeom prst="rect">
                  <a:avLst/>
                </a:prstGeom>
                <a:blipFill>
                  <a:blip r:embed="rId7"/>
                  <a:stretch>
                    <a:fillRect/>
                  </a:stretch>
                </a:blipFill>
              </p:spPr>
              <p:txBody>
                <a:bodyPr/>
                <a:lstStyle/>
                <a:p>
                  <a:r>
                    <a:rPr lang="en-AU">
                      <a:noFill/>
                    </a:rPr>
                    <a:t> </a:t>
                  </a:r>
                </a:p>
              </p:txBody>
            </p:sp>
          </mc:Fallback>
        </mc:AlternateContent>
        <p:sp>
          <p:nvSpPr>
            <p:cNvPr id="15" name="TextBox 14">
              <a:extLst>
                <a:ext uri="{FF2B5EF4-FFF2-40B4-BE49-F238E27FC236}">
                  <a16:creationId xmlns:a16="http://schemas.microsoft.com/office/drawing/2014/main" id="{CECC7F3A-5F8F-727B-8602-0F8D91593F71}"/>
                </a:ext>
              </a:extLst>
            </p:cNvPr>
            <p:cNvSpPr txBox="1"/>
            <p:nvPr/>
          </p:nvSpPr>
          <p:spPr>
            <a:xfrm>
              <a:off x="10072992" y="4040347"/>
              <a:ext cx="213360" cy="310016"/>
            </a:xfrm>
            <a:prstGeom prst="rect">
              <a:avLst/>
            </a:prstGeom>
            <a:noFill/>
          </p:spPr>
          <p:txBody>
            <a:bodyPr wrap="square" lIns="0" tIns="0" rIns="0" bIns="0" rtlCol="0">
              <a:noAutofit/>
            </a:bodyPr>
            <a:lstStyle/>
            <a:p>
              <a:r>
                <a:rPr lang="en-AU" sz="1800" i="0" dirty="0">
                  <a:latin typeface="+mj-lt"/>
                  <a:sym typeface="Wingdings" panose="05000000000000000000" pitchFamily="2" charset="2"/>
                </a:rPr>
                <a:t></a:t>
              </a:r>
              <a:endParaRPr lang="en-AU" sz="1800" dirty="0">
                <a:latin typeface="Wide Latin" panose="020A0A07050505020404" pitchFamily="18" charset="0"/>
              </a:endParaRPr>
            </a:p>
          </p:txBody>
        </p:sp>
        <p:sp>
          <p:nvSpPr>
            <p:cNvPr id="16" name="TextBox 15">
              <a:extLst>
                <a:ext uri="{FF2B5EF4-FFF2-40B4-BE49-F238E27FC236}">
                  <a16:creationId xmlns:a16="http://schemas.microsoft.com/office/drawing/2014/main" id="{BC7C4902-D663-002A-3F49-457E820ED5F9}"/>
                </a:ext>
              </a:extLst>
            </p:cNvPr>
            <p:cNvSpPr txBox="1"/>
            <p:nvPr/>
          </p:nvSpPr>
          <p:spPr>
            <a:xfrm>
              <a:off x="9060159" y="4040347"/>
              <a:ext cx="213360" cy="310016"/>
            </a:xfrm>
            <a:prstGeom prst="rect">
              <a:avLst/>
            </a:prstGeom>
            <a:noFill/>
          </p:spPr>
          <p:txBody>
            <a:bodyPr wrap="square" lIns="0" tIns="0" rIns="0" bIns="0" rtlCol="0">
              <a:noAutofit/>
            </a:bodyPr>
            <a:lstStyle/>
            <a:p>
              <a:r>
                <a:rPr lang="en-AU" sz="1800" i="0" dirty="0">
                  <a:latin typeface="+mj-lt"/>
                  <a:sym typeface="Wingdings" panose="05000000000000000000" pitchFamily="2" charset="2"/>
                </a:rPr>
                <a:t></a:t>
              </a:r>
              <a:endParaRPr lang="en-AU" sz="1800" dirty="0">
                <a:latin typeface="Wide Latin" panose="020A0A07050505020404" pitchFamily="18" charset="0"/>
              </a:endParaRPr>
            </a:p>
          </p:txBody>
        </p:sp>
        <p:sp>
          <p:nvSpPr>
            <p:cNvPr id="17" name="TextBox 16">
              <a:extLst>
                <a:ext uri="{FF2B5EF4-FFF2-40B4-BE49-F238E27FC236}">
                  <a16:creationId xmlns:a16="http://schemas.microsoft.com/office/drawing/2014/main" id="{7725BF21-7EB5-CCAB-9C1C-C1547ACBCC71}"/>
                </a:ext>
              </a:extLst>
            </p:cNvPr>
            <p:cNvSpPr txBox="1"/>
            <p:nvPr/>
          </p:nvSpPr>
          <p:spPr>
            <a:xfrm>
              <a:off x="11257357" y="4040347"/>
              <a:ext cx="213360" cy="310016"/>
            </a:xfrm>
            <a:prstGeom prst="rect">
              <a:avLst/>
            </a:prstGeom>
            <a:noFill/>
          </p:spPr>
          <p:txBody>
            <a:bodyPr wrap="square" lIns="0" tIns="0" rIns="0" bIns="0" rtlCol="0">
              <a:noAutofit/>
            </a:bodyPr>
            <a:lstStyle/>
            <a:p>
              <a:r>
                <a:rPr lang="en-AU" sz="1800" i="0" dirty="0">
                  <a:latin typeface="+mj-lt"/>
                  <a:sym typeface="Wingdings" panose="05000000000000000000" pitchFamily="2" charset="2"/>
                </a:rPr>
                <a:t></a:t>
              </a:r>
              <a:endParaRPr lang="en-AU" sz="1800" dirty="0">
                <a:latin typeface="Wide Latin" panose="020A0A07050505020404" pitchFamily="18"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278BF2A-A55B-6B6A-480E-EBB9AA46C70F}"/>
                  </a:ext>
                </a:extLst>
              </p:cNvPr>
              <p:cNvSpPr txBox="1"/>
              <p:nvPr/>
            </p:nvSpPr>
            <p:spPr>
              <a:xfrm>
                <a:off x="4361905" y="4552130"/>
                <a:ext cx="1920513" cy="98462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𝜋</m:t>
                          </m:r>
                        </m:num>
                        <m:den>
                          <m:r>
                            <a:rPr lang="en-AU" sz="2000" b="0" i="1" smtClean="0">
                              <a:latin typeface="Cambria Math" panose="02040503050406030204" pitchFamily="18" charset="0"/>
                            </a:rPr>
                            <m:t>6</m:t>
                          </m:r>
                        </m:den>
                      </m:f>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𝜋</m:t>
                          </m:r>
                        </m:num>
                        <m:den>
                          <m:r>
                            <a:rPr lang="en-AU" sz="2000" b="0" i="1" smtClean="0">
                              <a:latin typeface="Cambria Math" panose="02040503050406030204" pitchFamily="18" charset="0"/>
                            </a:rPr>
                            <m:t>6</m:t>
                          </m:r>
                        </m:den>
                      </m:f>
                      <m:r>
                        <a:rPr lang="en-AU" sz="2000" b="0" i="1" smtClean="0">
                          <a:latin typeface="Cambria Math" panose="02040503050406030204" pitchFamily="18" charset="0"/>
                        </a:rPr>
                        <m:t>𝑡</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5</m:t>
                          </m:r>
                          <m:r>
                            <a:rPr lang="en-AU" sz="2000" b="0" i="1" smtClean="0">
                              <a:latin typeface="Cambria Math" panose="02040503050406030204" pitchFamily="18" charset="0"/>
                            </a:rPr>
                            <m:t>𝜋</m:t>
                          </m:r>
                        </m:num>
                        <m:den>
                          <m:r>
                            <a:rPr lang="en-AU" sz="2000" b="0" i="1" smtClean="0">
                              <a:latin typeface="Cambria Math" panose="02040503050406030204" pitchFamily="18" charset="0"/>
                            </a:rPr>
                            <m:t>6</m:t>
                          </m:r>
                        </m:den>
                      </m:f>
                    </m:oMath>
                    <m:oMath xmlns:m="http://schemas.openxmlformats.org/officeDocument/2006/math">
                      <m:r>
                        <a:rPr lang="en-AU" sz="2000" b="0" i="1" smtClean="0">
                          <a:latin typeface="Cambria Math" panose="02040503050406030204" pitchFamily="18" charset="0"/>
                        </a:rPr>
                        <m:t>∴1</m:t>
                      </m:r>
                      <m:r>
                        <m:rPr>
                          <m:aln/>
                        </m:rPr>
                        <a:rPr lang="en-AU" sz="2000" b="0" i="1" smtClean="0">
                          <a:latin typeface="Cambria Math" panose="02040503050406030204" pitchFamily="18" charset="0"/>
                        </a:rPr>
                        <m:t>≤</m:t>
                      </m:r>
                      <m:r>
                        <a:rPr lang="en-AU" sz="2000" b="0" i="1" smtClean="0">
                          <a:latin typeface="Cambria Math" panose="02040503050406030204" pitchFamily="18" charset="0"/>
                        </a:rPr>
                        <m:t>𝑡</m:t>
                      </m:r>
                      <m:r>
                        <a:rPr lang="en-AU" sz="2000" b="0" i="1" smtClean="0">
                          <a:latin typeface="Cambria Math" panose="02040503050406030204" pitchFamily="18" charset="0"/>
                        </a:rPr>
                        <m:t>≤5</m:t>
                      </m:r>
                    </m:oMath>
                  </m:oMathPara>
                </a14:m>
                <a:endParaRPr lang="en-AU" sz="2000" dirty="0"/>
              </a:p>
            </p:txBody>
          </p:sp>
        </mc:Choice>
        <mc:Fallback xmlns="">
          <p:sp>
            <p:nvSpPr>
              <p:cNvPr id="19" name="TextBox 18">
                <a:extLst>
                  <a:ext uri="{FF2B5EF4-FFF2-40B4-BE49-F238E27FC236}">
                    <a16:creationId xmlns:a16="http://schemas.microsoft.com/office/drawing/2014/main" id="{E278BF2A-A55B-6B6A-480E-EBB9AA46C70F}"/>
                  </a:ext>
                </a:extLst>
              </p:cNvPr>
              <p:cNvSpPr txBox="1">
                <a:spLocks noRot="1" noChangeAspect="1" noMove="1" noResize="1" noEditPoints="1" noAdjustHandles="1" noChangeArrowheads="1" noChangeShapeType="1" noTextEdit="1"/>
              </p:cNvSpPr>
              <p:nvPr/>
            </p:nvSpPr>
            <p:spPr>
              <a:xfrm>
                <a:off x="4361905" y="4552130"/>
                <a:ext cx="1920513" cy="984629"/>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Rectangle: Rounded Corners 21">
                <a:extLst>
                  <a:ext uri="{FF2B5EF4-FFF2-40B4-BE49-F238E27FC236}">
                    <a16:creationId xmlns:a16="http://schemas.microsoft.com/office/drawing/2014/main" id="{3DFC1042-DA47-6F2D-1146-3B80AEE6B017}"/>
                  </a:ext>
                </a:extLst>
              </p:cNvPr>
              <p:cNvSpPr/>
              <p:nvPr/>
            </p:nvSpPr>
            <p:spPr>
              <a:xfrm>
                <a:off x="8186603" y="237981"/>
                <a:ext cx="3645397" cy="10545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could the graph of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𝑥</m:t>
                        </m:r>
                      </m:e>
                    </m:func>
                  </m:oMath>
                </a14:m>
                <a:r>
                  <a:rPr lang="en-AU" sz="1800" dirty="0"/>
                  <a:t> help to solve this problem?</a:t>
                </a:r>
              </a:p>
            </p:txBody>
          </p:sp>
        </mc:Choice>
        <mc:Fallback xmlns="">
          <p:sp>
            <p:nvSpPr>
              <p:cNvPr id="22" name="Rectangle: Rounded Corners 21">
                <a:extLst>
                  <a:ext uri="{FF2B5EF4-FFF2-40B4-BE49-F238E27FC236}">
                    <a16:creationId xmlns:a16="http://schemas.microsoft.com/office/drawing/2014/main" id="{3DFC1042-DA47-6F2D-1146-3B80AEE6B017}"/>
                  </a:ext>
                </a:extLst>
              </p:cNvPr>
              <p:cNvSpPr>
                <a:spLocks noRot="1" noChangeAspect="1" noMove="1" noResize="1" noEditPoints="1" noAdjustHandles="1" noChangeArrowheads="1" noChangeShapeType="1" noTextEdit="1"/>
              </p:cNvSpPr>
              <p:nvPr/>
            </p:nvSpPr>
            <p:spPr>
              <a:xfrm>
                <a:off x="8186603" y="237981"/>
                <a:ext cx="3645397" cy="1054554"/>
              </a:xfrm>
              <a:prstGeom prst="roundRect">
                <a:avLst/>
              </a:prstGeom>
              <a:blipFill>
                <a:blip r:embed="rId9"/>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5861443-7135-E6FD-E292-1B59F740B2FA}"/>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10390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Equation</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Identify all the transformations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pPr/>
                <a14:m>
                  <m:oMathPara xmlns:m="http://schemas.openxmlformats.org/officeDocument/2006/math">
                    <m:oMathParaPr>
                      <m:jc m:val="centerGroup"/>
                    </m:oMathParaPr>
                    <m:oMath xmlns:m="http://schemas.openxmlformats.org/officeDocument/2006/math">
                      <m:r>
                        <a:rPr lang="en-AU" sz="4000" i="1" smtClean="0">
                          <a:latin typeface="Cambria Math" panose="02040503050406030204" pitchFamily="18" charset="0"/>
                        </a:rPr>
                        <m:t>h</m:t>
                      </m:r>
                      <m:r>
                        <a:rPr lang="en-AU" sz="4000" i="1" smtClean="0">
                          <a:latin typeface="Cambria Math" panose="02040503050406030204" pitchFamily="18" charset="0"/>
                        </a:rPr>
                        <m:t>=1.2+0.6</m:t>
                      </m:r>
                      <m:func>
                        <m:funcPr>
                          <m:ctrlPr>
                            <a:rPr lang="en-AU" sz="4000" i="1" smtClean="0">
                              <a:latin typeface="Cambria Math" panose="02040503050406030204" pitchFamily="18" charset="0"/>
                            </a:rPr>
                          </m:ctrlPr>
                        </m:funcPr>
                        <m:fName>
                          <m:r>
                            <m:rPr>
                              <m:sty m:val="p"/>
                            </m:rPr>
                            <a:rPr lang="en-AU" sz="4000">
                              <a:latin typeface="Cambria Math" panose="02040503050406030204" pitchFamily="18" charset="0"/>
                            </a:rPr>
                            <m:t>sin</m:t>
                          </m:r>
                        </m:fName>
                        <m:e>
                          <m:d>
                            <m:dPr>
                              <m:ctrlPr>
                                <a:rPr lang="en-AU" sz="4000" i="1">
                                  <a:latin typeface="Cambria Math" panose="02040503050406030204" pitchFamily="18" charset="0"/>
                                </a:rPr>
                              </m:ctrlPr>
                            </m:dPr>
                            <m:e>
                              <m:f>
                                <m:fPr>
                                  <m:ctrlPr>
                                    <a:rPr lang="en-AU" sz="4000" i="1">
                                      <a:latin typeface="Cambria Math" panose="02040503050406030204" pitchFamily="18" charset="0"/>
                                    </a:rPr>
                                  </m:ctrlPr>
                                </m:fPr>
                                <m:num>
                                  <m:r>
                                    <a:rPr lang="en-AU" sz="4000" i="1">
                                      <a:latin typeface="Cambria Math" panose="02040503050406030204" pitchFamily="18" charset="0"/>
                                    </a:rPr>
                                    <m:t>𝜋</m:t>
                                  </m:r>
                                </m:num>
                                <m:den>
                                  <m:r>
                                    <a:rPr lang="en-AU" sz="4000" i="1">
                                      <a:latin typeface="Cambria Math" panose="02040503050406030204" pitchFamily="18" charset="0"/>
                                    </a:rPr>
                                    <m:t>6</m:t>
                                  </m:r>
                                </m:den>
                              </m:f>
                              <m:r>
                                <a:rPr lang="en-AU" sz="4000" i="1">
                                  <a:latin typeface="Cambria Math" panose="02040503050406030204" pitchFamily="18" charset="0"/>
                                </a:rPr>
                                <m:t>𝑡</m:t>
                              </m:r>
                            </m:e>
                          </m:d>
                        </m:e>
                      </m:func>
                      <m:r>
                        <a:rPr lang="en-AU" sz="4000" b="0" i="1" smtClean="0">
                          <a:latin typeface="Cambria Math" panose="02040503050406030204" pitchFamily="18" charset="0"/>
                        </a:rPr>
                        <m:t>, 0≤</m:t>
                      </m:r>
                      <m:r>
                        <a:rPr lang="en-AU" sz="4000" b="0" i="1" smtClean="0">
                          <a:latin typeface="Cambria Math" panose="02040503050406030204" pitchFamily="18" charset="0"/>
                        </a:rPr>
                        <m:t>𝑡</m:t>
                      </m:r>
                      <m:r>
                        <a:rPr lang="en-AU" sz="4000" b="0" i="1" smtClean="0">
                          <a:latin typeface="Cambria Math" panose="02040503050406030204" pitchFamily="18" charset="0"/>
                        </a:rPr>
                        <m:t>≤12</m:t>
                      </m:r>
                    </m:oMath>
                  </m:oMathPara>
                </a14:m>
                <a:endParaRPr lang="en-AU" dirty="0">
                  <a:latin typeface="+mn-lt"/>
                </a:endParaRPr>
              </a:p>
              <a:p>
                <a:pPr marL="514350" indent="-514350">
                  <a:buFont typeface="+mj-lt"/>
                  <a:buAutoNum type="alphaLcPeriod"/>
                </a:pPr>
                <a:r>
                  <a:rPr lang="en-AU" dirty="0"/>
                  <a:t>What is the period of the function </a:t>
                </a:r>
                <a14:m>
                  <m:oMath xmlns:m="http://schemas.openxmlformats.org/officeDocument/2006/math">
                    <m:r>
                      <a:rPr lang="en-AU" i="1">
                        <a:latin typeface="Cambria Math" panose="02040503050406030204" pitchFamily="18" charset="0"/>
                      </a:rPr>
                      <m:t>h</m:t>
                    </m:r>
                  </m:oMath>
                </a14:m>
                <a:r>
                  <a:rPr lang="en-AU" dirty="0"/>
                  <a:t>?</a:t>
                </a:r>
              </a:p>
              <a:p>
                <a:pPr marL="514350" indent="-514350">
                  <a:buAutoNum type="alphaLcPeriod"/>
                </a:pPr>
                <a:r>
                  <a:rPr lang="en-AU" dirty="0"/>
                  <a:t>What is the minimum value of </a:t>
                </a:r>
                <a14:m>
                  <m:oMath xmlns:m="http://schemas.openxmlformats.org/officeDocument/2006/math">
                    <m:r>
                      <a:rPr lang="en-AU" i="1">
                        <a:latin typeface="Cambria Math" panose="02040503050406030204" pitchFamily="18" charset="0"/>
                      </a:rPr>
                      <m:t>h</m:t>
                    </m:r>
                  </m:oMath>
                </a14:m>
                <a:r>
                  <a:rPr lang="en-AU" dirty="0"/>
                  <a:t> and the value of </a:t>
                </a:r>
                <a14:m>
                  <m:oMath xmlns:m="http://schemas.openxmlformats.org/officeDocument/2006/math">
                    <m:r>
                      <a:rPr lang="en-AU" i="1">
                        <a:latin typeface="Cambria Math" panose="02040503050406030204" pitchFamily="18" charset="0"/>
                      </a:rPr>
                      <m:t>𝑡</m:t>
                    </m:r>
                  </m:oMath>
                </a14:m>
                <a:r>
                  <a:rPr lang="en-AU" dirty="0"/>
                  <a:t> at which this occurs.</a:t>
                </a:r>
              </a:p>
              <a:p>
                <a:pPr marL="514350" indent="-514350">
                  <a:buAutoNum type="alphaLcPeriod"/>
                </a:pPr>
                <a:r>
                  <a:rPr lang="en-AU" dirty="0"/>
                  <a:t>Find all values of </a:t>
                </a:r>
                <a14:m>
                  <m:oMath xmlns:m="http://schemas.openxmlformats.org/officeDocument/2006/math">
                    <m:r>
                      <a:rPr lang="en-AU" i="1">
                        <a:latin typeface="Cambria Math" panose="02040503050406030204" pitchFamily="18" charset="0"/>
                      </a:rPr>
                      <m:t>𝑡</m:t>
                    </m:r>
                  </m:oMath>
                </a14:m>
                <a:r>
                  <a:rPr lang="en-AU" dirty="0"/>
                  <a:t> for which </a:t>
                </a:r>
                <a14:m>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≥1.5</m:t>
                    </m:r>
                  </m:oMath>
                </a14:m>
                <a:endParaRPr lang="en-AU" dirty="0"/>
              </a:p>
              <a:p>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7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CF89E4-9244-05C7-0E4B-37388CA90BCF}"/>
              </a:ext>
            </a:extLst>
          </p:cNvPr>
          <p:cNvSpPr>
            <a:spLocks noGrp="1"/>
          </p:cNvSpPr>
          <p:nvPr>
            <p:ph type="title"/>
          </p:nvPr>
        </p:nvSpPr>
        <p:spPr/>
        <p:txBody>
          <a:bodyPr/>
          <a:lstStyle/>
          <a:p>
            <a:r>
              <a:rPr lang="en-AU" dirty="0"/>
              <a:t>Solution (2)</a:t>
            </a:r>
          </a:p>
        </p:txBody>
      </p:sp>
      <p:sp>
        <p:nvSpPr>
          <p:cNvPr id="4" name="Text Placeholder 3">
            <a:extLst>
              <a:ext uri="{FF2B5EF4-FFF2-40B4-BE49-F238E27FC236}">
                <a16:creationId xmlns:a16="http://schemas.microsoft.com/office/drawing/2014/main" id="{1F3E2A8D-892E-29FE-0298-ABA9684AAE1C}"/>
              </a:ext>
            </a:extLst>
          </p:cNvPr>
          <p:cNvSpPr>
            <a:spLocks noGrp="1"/>
          </p:cNvSpPr>
          <p:nvPr>
            <p:ph type="body" sz="quarter" idx="18"/>
          </p:nvPr>
        </p:nvSpPr>
        <p:spPr/>
        <p:txBody>
          <a:bodyPr/>
          <a:lstStyle/>
          <a:p>
            <a:r>
              <a:rPr lang="en-AU" dirty="0"/>
              <a:t>Solving using graph transformations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10FBAE1-1246-CE14-7E42-B10E3F48BCC9}"/>
                  </a:ext>
                </a:extLst>
              </p:cNvPr>
              <p:cNvSpPr>
                <a:spLocks noGrp="1"/>
              </p:cNvSpPr>
              <p:nvPr>
                <p:ph type="body" sz="quarter" idx="17"/>
              </p:nvPr>
            </p:nvSpPr>
            <p:spPr>
              <a:xfrm>
                <a:off x="360000" y="1567086"/>
                <a:ext cx="3853860" cy="4807835"/>
              </a:xfrm>
            </p:spPr>
            <p:txBody>
              <a:bodyPr/>
              <a:lstStyle/>
              <a:p>
                <a:r>
                  <a:rPr lang="en-AU" b="1" dirty="0">
                    <a:latin typeface="+mn-lt"/>
                  </a:rPr>
                  <a:t>Consider</a:t>
                </a:r>
                <a:r>
                  <a:rPr lang="en-AU" b="1" i="1" dirty="0">
                    <a:latin typeface="+mn-lt"/>
                  </a:rPr>
                  <a:t> </a:t>
                </a:r>
                <a14:m>
                  <m:oMath xmlns:m="http://schemas.openxmlformats.org/officeDocument/2006/math">
                    <m:r>
                      <a:rPr lang="en-AU" b="1" i="1" smtClean="0">
                        <a:latin typeface="Cambria Math" panose="02040503050406030204" pitchFamily="18" charset="0"/>
                      </a:rPr>
                      <m:t>𝒚</m:t>
                    </m:r>
                    <m:r>
                      <a:rPr lang="en-AU" b="1" i="1" smtClean="0">
                        <a:latin typeface="Cambria Math" panose="02040503050406030204" pitchFamily="18" charset="0"/>
                      </a:rPr>
                      <m:t>=</m:t>
                    </m:r>
                    <m:func>
                      <m:funcPr>
                        <m:ctrlPr>
                          <a:rPr lang="en-AU" b="1" i="1" smtClean="0">
                            <a:latin typeface="Cambria Math" panose="02040503050406030204" pitchFamily="18" charset="0"/>
                          </a:rPr>
                        </m:ctrlPr>
                      </m:funcPr>
                      <m:fName>
                        <m:r>
                          <a:rPr lang="en-AU" b="1" i="0" smtClean="0">
                            <a:latin typeface="Cambria Math" panose="02040503050406030204" pitchFamily="18" charset="0"/>
                          </a:rPr>
                          <m:t>𝐬𝐢𝐧</m:t>
                        </m:r>
                      </m:fName>
                      <m:e>
                        <m:r>
                          <a:rPr lang="en-AU" b="1" i="1" smtClean="0">
                            <a:latin typeface="Cambria Math" panose="02040503050406030204" pitchFamily="18" charset="0"/>
                          </a:rPr>
                          <m:t>𝒙</m:t>
                        </m:r>
                      </m:e>
                    </m:func>
                  </m:oMath>
                </a14:m>
                <a:r>
                  <a:rPr lang="en-AU" b="1" i="1" dirty="0">
                    <a:latin typeface="+mn-lt"/>
                  </a:rPr>
                  <a:t> </a:t>
                </a:r>
                <a:r>
                  <a:rPr lang="en-AU" b="1" dirty="0">
                    <a:latin typeface="+mn-lt"/>
                  </a:rPr>
                  <a:t>to identify the transformations</a:t>
                </a:r>
                <a:endParaRPr lang="en-AU"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rPr>
                        <m:t>=1.2+0.6</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𝑡</m:t>
                              </m:r>
                            </m:e>
                          </m:d>
                        </m:e>
                      </m:func>
                    </m:oMath>
                  </m:oMathPara>
                </a14:m>
                <a:endParaRPr lang="en-AU" dirty="0"/>
              </a:p>
              <a:p>
                <a:pPr marL="342900" indent="-342900">
                  <a:buFontTx/>
                  <a:buChar char="-"/>
                </a:pPr>
                <a:r>
                  <a:rPr lang="en-AU" dirty="0"/>
                  <a:t>Vertical dilation by a factor of </a:t>
                </a:r>
                <a14:m>
                  <m:oMath xmlns:m="http://schemas.openxmlformats.org/officeDocument/2006/math">
                    <m:r>
                      <a:rPr lang="en-AU" b="0" i="1" smtClean="0">
                        <a:latin typeface="Cambria Math" panose="02040503050406030204" pitchFamily="18" charset="0"/>
                      </a:rPr>
                      <m:t>0.6</m:t>
                    </m:r>
                  </m:oMath>
                </a14:m>
                <a:endParaRPr lang="en-AU" b="0" dirty="0"/>
              </a:p>
              <a:p>
                <a:pPr marL="342900" indent="-342900">
                  <a:buFontTx/>
                  <a:buChar char="-"/>
                </a:pPr>
                <a:r>
                  <a:rPr lang="en-AU" dirty="0"/>
                  <a:t>Translate up by </a:t>
                </a:r>
                <a14:m>
                  <m:oMath xmlns:m="http://schemas.openxmlformats.org/officeDocument/2006/math">
                    <m:r>
                      <a:rPr lang="en-AU" b="0" i="1" smtClean="0">
                        <a:latin typeface="Cambria Math" panose="02040503050406030204" pitchFamily="18" charset="0"/>
                      </a:rPr>
                      <m:t>1.2</m:t>
                    </m:r>
                  </m:oMath>
                </a14:m>
                <a:r>
                  <a:rPr lang="en-AU" dirty="0"/>
                  <a:t> units</a:t>
                </a:r>
              </a:p>
              <a:p>
                <a:pPr marL="342900" indent="-342900">
                  <a:buFontTx/>
                  <a:buChar char="-"/>
                </a:pPr>
                <a:r>
                  <a:rPr lang="en-AU" dirty="0"/>
                  <a:t>Horizontal dilation by a factor of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6</m:t>
                        </m:r>
                      </m:num>
                      <m:den>
                        <m:r>
                          <a:rPr lang="en-AU" b="0" i="1" smtClean="0">
                            <a:latin typeface="Cambria Math" panose="02040503050406030204" pitchFamily="18" charset="0"/>
                          </a:rPr>
                          <m:t>𝜋</m:t>
                        </m:r>
                      </m:den>
                    </m:f>
                  </m:oMath>
                </a14:m>
                <a:endParaRPr lang="en-AU" dirty="0"/>
              </a:p>
            </p:txBody>
          </p:sp>
        </mc:Choice>
        <mc:Fallback xmlns="">
          <p:sp>
            <p:nvSpPr>
              <p:cNvPr id="5" name="Text Placeholder 4">
                <a:extLst>
                  <a:ext uri="{FF2B5EF4-FFF2-40B4-BE49-F238E27FC236}">
                    <a16:creationId xmlns:a16="http://schemas.microsoft.com/office/drawing/2014/main" id="{D10FBAE1-1246-CE14-7E42-B10E3F48BCC9}"/>
                  </a:ext>
                </a:extLst>
              </p:cNvPr>
              <p:cNvSpPr>
                <a:spLocks noGrp="1" noRot="1" noChangeAspect="1" noMove="1" noResize="1" noEditPoints="1" noAdjustHandles="1" noChangeArrowheads="1" noChangeShapeType="1" noTextEdit="1"/>
              </p:cNvSpPr>
              <p:nvPr>
                <p:ph type="body" sz="quarter" idx="17"/>
              </p:nvPr>
            </p:nvSpPr>
            <p:spPr>
              <a:xfrm>
                <a:off x="360000" y="1567086"/>
                <a:ext cx="3853860" cy="4807835"/>
              </a:xfrm>
              <a:blipFill>
                <a:blip r:embed="rId3"/>
                <a:stretch>
                  <a:fillRect l="-3956" b="-76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D0D36292-EA8E-0D92-A2BE-F92064313CB9}"/>
                  </a:ext>
                </a:extLst>
              </p:cNvPr>
              <p:cNvSpPr txBox="1">
                <a:spLocks/>
              </p:cNvSpPr>
              <p:nvPr/>
            </p:nvSpPr>
            <p:spPr>
              <a:xfrm>
                <a:off x="4528712" y="1507178"/>
                <a:ext cx="377952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lphaLcPeriod"/>
                </a:pPr>
                <a14:m>
                  <m:oMath xmlns:m="http://schemas.openxmlformats.org/officeDocument/2006/math">
                    <m:r>
                      <m:rPr>
                        <m:nor/>
                      </m:rPr>
                      <a:rPr lang="en-AU" b="0" i="0" smtClean="0">
                        <a:latin typeface="+mn-lt"/>
                      </a:rPr>
                      <m:t>Period</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𝜋</m:t>
                        </m:r>
                      </m:num>
                      <m:den>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den>
                    </m:f>
                    <m:r>
                      <a:rPr lang="en-AU" b="0" i="0" smtClean="0">
                        <a:latin typeface="Cambria Math" panose="02040503050406030204" pitchFamily="18" charset="0"/>
                      </a:rPr>
                      <m:t>=12</m:t>
                    </m:r>
                  </m:oMath>
                </a14:m>
                <a:endParaRPr lang="en-AU" dirty="0"/>
              </a:p>
              <a:p>
                <a:pPr marL="514350" indent="-514350">
                  <a:buAutoNum type="alphaLcPeriod"/>
                </a:pPr>
                <a:r>
                  <a:rPr lang="en-AU" dirty="0"/>
                  <a:t>Minimum value of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r>
                          <a:rPr lang="en-AU" b="0" i="1" smtClean="0">
                            <a:latin typeface="Cambria Math" panose="02040503050406030204" pitchFamily="18" charset="0"/>
                          </a:rPr>
                          <m:t>=−1</m:t>
                        </m:r>
                      </m:e>
                    </m:func>
                  </m:oMath>
                </a14:m>
                <a:r>
                  <a:rPr lang="en-AU" b="0" dirty="0"/>
                  <a:t> when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𝜋</m:t>
                        </m:r>
                      </m:num>
                      <m:den>
                        <m:r>
                          <a:rPr lang="en-AU" b="0" i="1" smtClean="0">
                            <a:latin typeface="Cambria Math" panose="02040503050406030204" pitchFamily="18" charset="0"/>
                          </a:rPr>
                          <m:t>2</m:t>
                        </m:r>
                      </m:den>
                    </m:f>
                  </m:oMath>
                </a14:m>
                <a:endParaRPr lang="en-AU" b="0" dirty="0"/>
              </a:p>
              <a:p>
                <a:r>
                  <a:rPr lang="en-AU" b="1" dirty="0"/>
                  <a:t>Apply transformations</a:t>
                </a:r>
              </a:p>
              <a:p>
                <a:pPr marL="514350" indent="-514350">
                  <a:buAutoNum type="alphaLcPeriod"/>
                </a:pPr>
                <a:endParaRPr lang="en-AU" b="0" dirty="0"/>
              </a:p>
              <a:p>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h</m:t>
                      </m:r>
                      <m:r>
                        <a:rPr lang="en-AU" b="0" i="1" smtClean="0">
                          <a:latin typeface="Cambria Math" panose="02040503050406030204" pitchFamily="18" charset="0"/>
                        </a:rPr>
                        <m:t>=0.6 </m:t>
                      </m:r>
                      <m:r>
                        <m:rPr>
                          <m:nor/>
                        </m:rPr>
                        <a:rPr lang="en-AU" b="0" i="0" smtClean="0">
                          <a:latin typeface="+mn-lt"/>
                        </a:rPr>
                        <m:t>when</m:t>
                      </m:r>
                      <m:r>
                        <m:rPr>
                          <m:nor/>
                        </m:rPr>
                        <a:rPr lang="en-AU" b="0" i="0" smtClean="0">
                          <a:latin typeface="+mn-lt"/>
                        </a:rPr>
                        <m:t> </m:t>
                      </m:r>
                      <m:r>
                        <a:rPr lang="en-AU" b="0" i="1" smtClean="0">
                          <a:latin typeface="Cambria Math" panose="02040503050406030204" pitchFamily="18" charset="0"/>
                        </a:rPr>
                        <m:t>𝑡</m:t>
                      </m:r>
                      <m:r>
                        <a:rPr lang="en-AU" b="0" i="1" smtClean="0">
                          <a:latin typeface="Cambria Math" panose="02040503050406030204" pitchFamily="18" charset="0"/>
                        </a:rPr>
                        <m:t>=9</m:t>
                      </m:r>
                    </m:oMath>
                  </m:oMathPara>
                </a14:m>
                <a:endParaRPr lang="en-AU" b="0" dirty="0"/>
              </a:p>
            </p:txBody>
          </p:sp>
        </mc:Choice>
        <mc:Fallback xmlns="">
          <p:sp>
            <p:nvSpPr>
              <p:cNvPr id="6" name="Text Placeholder 4">
                <a:extLst>
                  <a:ext uri="{FF2B5EF4-FFF2-40B4-BE49-F238E27FC236}">
                    <a16:creationId xmlns:a16="http://schemas.microsoft.com/office/drawing/2014/main" id="{D0D36292-EA8E-0D92-A2BE-F92064313CB9}"/>
                  </a:ext>
                </a:extLst>
              </p:cNvPr>
              <p:cNvSpPr txBox="1">
                <a:spLocks noRot="1" noChangeAspect="1" noMove="1" noResize="1" noEditPoints="1" noAdjustHandles="1" noChangeArrowheads="1" noChangeShapeType="1" noTextEdit="1"/>
              </p:cNvSpPr>
              <p:nvPr/>
            </p:nvSpPr>
            <p:spPr>
              <a:xfrm>
                <a:off x="4528712" y="1507178"/>
                <a:ext cx="3779520" cy="4807835"/>
              </a:xfrm>
              <a:prstGeom prst="rect">
                <a:avLst/>
              </a:prstGeom>
              <a:blipFill>
                <a:blip r:embed="rId4"/>
                <a:stretch>
                  <a:fillRect l="-4194" r="-1290"/>
                </a:stretch>
              </a:blipFill>
            </p:spPr>
            <p:txBody>
              <a:bodyPr/>
              <a:lstStyle/>
              <a:p>
                <a:r>
                  <a:rPr lang="en-AU">
                    <a:noFill/>
                  </a:rPr>
                  <a:t> </a:t>
                </a:r>
              </a:p>
            </p:txBody>
          </p:sp>
        </mc:Fallback>
      </mc:AlternateContent>
      <p:grpSp>
        <p:nvGrpSpPr>
          <p:cNvPr id="22" name="Group 21" descr="Two step calculations are shown.&#10;&#10;First line: h equals negative 1 multiplied by 0.6 gives negative 0.6, then adding 1.2 gives 0.6.&#10;&#10;Second line: t equals 3 pi over 2 multiplied by 6 over pi gives 9.">
            <a:extLst>
              <a:ext uri="{FF2B5EF4-FFF2-40B4-BE49-F238E27FC236}">
                <a16:creationId xmlns:a16="http://schemas.microsoft.com/office/drawing/2014/main" id="{DC167790-40F6-5EEE-E779-73C7124A37BB}"/>
              </a:ext>
            </a:extLst>
          </p:cNvPr>
          <p:cNvGrpSpPr/>
          <p:nvPr/>
        </p:nvGrpSpPr>
        <p:grpSpPr>
          <a:xfrm>
            <a:off x="4804532" y="4257123"/>
            <a:ext cx="3017674" cy="1384600"/>
            <a:chOff x="4495663" y="3127585"/>
            <a:chExt cx="3087254" cy="138460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5140742-DBEE-7AF0-0C97-726227D8C3AD}"/>
                    </a:ext>
                  </a:extLst>
                </p:cNvPr>
                <p:cNvSpPr txBox="1"/>
                <p:nvPr/>
              </p:nvSpPr>
              <p:spPr>
                <a:xfrm>
                  <a:off x="4512061" y="3235330"/>
                  <a:ext cx="54000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:−1</m:t>
                        </m:r>
                      </m:oMath>
                    </m:oMathPara>
                  </a14:m>
                  <a:endParaRPr lang="en-AU" sz="1800" dirty="0"/>
                </a:p>
              </p:txBody>
            </p:sp>
          </mc:Choice>
          <mc:Fallback xmlns="">
            <p:sp>
              <p:nvSpPr>
                <p:cNvPr id="7" name="TextBox 6">
                  <a:extLst>
                    <a:ext uri="{FF2B5EF4-FFF2-40B4-BE49-F238E27FC236}">
                      <a16:creationId xmlns:a16="http://schemas.microsoft.com/office/drawing/2014/main" id="{15140742-DBEE-7AF0-0C97-726227D8C3AD}"/>
                    </a:ext>
                  </a:extLst>
                </p:cNvPr>
                <p:cNvSpPr txBox="1">
                  <a:spLocks noRot="1" noChangeAspect="1" noMove="1" noResize="1" noEditPoints="1" noAdjustHandles="1" noChangeArrowheads="1" noChangeShapeType="1" noTextEdit="1"/>
                </p:cNvSpPr>
                <p:nvPr/>
              </p:nvSpPr>
              <p:spPr>
                <a:xfrm>
                  <a:off x="4512061" y="3235330"/>
                  <a:ext cx="540000" cy="281066"/>
                </a:xfrm>
                <a:prstGeom prst="rect">
                  <a:avLst/>
                </a:prstGeom>
                <a:blipFill>
                  <a:blip r:embed="rId5"/>
                  <a:stretch>
                    <a:fillRect l="-16092" r="-16092" b="-8696"/>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17B06A74-0813-0CA6-A6CA-DF8834823446}"/>
                </a:ext>
              </a:extLst>
            </p:cNvPr>
            <p:cNvGrpSpPr/>
            <p:nvPr/>
          </p:nvGrpSpPr>
          <p:grpSpPr>
            <a:xfrm>
              <a:off x="5136575" y="3127585"/>
              <a:ext cx="556399" cy="282941"/>
              <a:chOff x="5107561" y="3007400"/>
              <a:chExt cx="556399" cy="282941"/>
            </a:xfrm>
          </p:grpSpPr>
          <p:cxnSp>
            <p:nvCxnSpPr>
              <p:cNvPr id="9" name="Straight Arrow Connector 8">
                <a:extLst>
                  <a:ext uri="{FF2B5EF4-FFF2-40B4-BE49-F238E27FC236}">
                    <a16:creationId xmlns:a16="http://schemas.microsoft.com/office/drawing/2014/main" id="{4505F78D-AED4-17BB-A883-A71D62C35D99}"/>
                  </a:ext>
                </a:extLst>
              </p:cNvPr>
              <p:cNvCxnSpPr>
                <a:cxnSpLocks/>
              </p:cNvCxnSpPr>
              <p:nvPr/>
            </p:nvCxnSpPr>
            <p:spPr>
              <a:xfrm>
                <a:off x="5115760" y="3290341"/>
                <a:ext cx="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83F12E-BA65-4002-D58E-F339462DEF69}"/>
                      </a:ext>
                    </a:extLst>
                  </p:cNvPr>
                  <p:cNvSpPr txBox="1"/>
                  <p:nvPr/>
                </p:nvSpPr>
                <p:spPr>
                  <a:xfrm>
                    <a:off x="5107561" y="3007400"/>
                    <a:ext cx="556399"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×0.6</m:t>
                          </m:r>
                        </m:oMath>
                      </m:oMathPara>
                    </a14:m>
                    <a:endParaRPr lang="en-AU" sz="1800" dirty="0"/>
                  </a:p>
                </p:txBody>
              </p:sp>
            </mc:Choice>
            <mc:Fallback xmlns="">
              <p:sp>
                <p:nvSpPr>
                  <p:cNvPr id="10" name="TextBox 9">
                    <a:extLst>
                      <a:ext uri="{FF2B5EF4-FFF2-40B4-BE49-F238E27FC236}">
                        <a16:creationId xmlns:a16="http://schemas.microsoft.com/office/drawing/2014/main" id="{9F83F12E-BA65-4002-D58E-F339462DEF69}"/>
                      </a:ext>
                    </a:extLst>
                  </p:cNvPr>
                  <p:cNvSpPr txBox="1">
                    <a:spLocks noRot="1" noChangeAspect="1" noMove="1" noResize="1" noEditPoints="1" noAdjustHandles="1" noChangeArrowheads="1" noChangeShapeType="1" noTextEdit="1"/>
                  </p:cNvSpPr>
                  <p:nvPr/>
                </p:nvSpPr>
                <p:spPr>
                  <a:xfrm>
                    <a:off x="5107561" y="3007400"/>
                    <a:ext cx="556399" cy="281066"/>
                  </a:xfrm>
                  <a:prstGeom prst="rect">
                    <a:avLst/>
                  </a:prstGeom>
                  <a:blipFill>
                    <a:blip r:embed="rId6"/>
                    <a:stretch>
                      <a:fillRect l="-10112" r="-13483" b="-869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D9F40DD-44AA-1182-6016-F15664BD5548}"/>
                    </a:ext>
                  </a:extLst>
                </p:cNvPr>
                <p:cNvSpPr txBox="1"/>
                <p:nvPr/>
              </p:nvSpPr>
              <p:spPr>
                <a:xfrm>
                  <a:off x="5777489" y="3235329"/>
                  <a:ext cx="54000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−0.6</m:t>
                        </m:r>
                      </m:oMath>
                    </m:oMathPara>
                  </a14:m>
                  <a:endParaRPr lang="en-AU" sz="1800" dirty="0"/>
                </a:p>
              </p:txBody>
            </p:sp>
          </mc:Choice>
          <mc:Fallback xmlns="">
            <p:sp>
              <p:nvSpPr>
                <p:cNvPr id="11" name="TextBox 10">
                  <a:extLst>
                    <a:ext uri="{FF2B5EF4-FFF2-40B4-BE49-F238E27FC236}">
                      <a16:creationId xmlns:a16="http://schemas.microsoft.com/office/drawing/2014/main" id="{5D9F40DD-44AA-1182-6016-F15664BD5548}"/>
                    </a:ext>
                  </a:extLst>
                </p:cNvPr>
                <p:cNvSpPr txBox="1">
                  <a:spLocks noRot="1" noChangeAspect="1" noMove="1" noResize="1" noEditPoints="1" noAdjustHandles="1" noChangeArrowheads="1" noChangeShapeType="1" noTextEdit="1"/>
                </p:cNvSpPr>
                <p:nvPr/>
              </p:nvSpPr>
              <p:spPr>
                <a:xfrm>
                  <a:off x="5777489" y="3235329"/>
                  <a:ext cx="540000" cy="281066"/>
                </a:xfrm>
                <a:prstGeom prst="rect">
                  <a:avLst/>
                </a:prstGeom>
                <a:blipFill>
                  <a:blip r:embed="rId7"/>
                  <a:stretch>
                    <a:fillRect l="-3448" r="-10345" b="-6522"/>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9BF31819-09ED-3BC6-A7ED-5DADDDC96334}"/>
                </a:ext>
              </a:extLst>
            </p:cNvPr>
            <p:cNvGrpSpPr/>
            <p:nvPr/>
          </p:nvGrpSpPr>
          <p:grpSpPr>
            <a:xfrm>
              <a:off x="6418402" y="3127585"/>
              <a:ext cx="556399" cy="282941"/>
              <a:chOff x="6389600" y="3007400"/>
              <a:chExt cx="556399" cy="282941"/>
            </a:xfrm>
          </p:grpSpPr>
          <p:cxnSp>
            <p:nvCxnSpPr>
              <p:cNvPr id="12" name="Straight Arrow Connector 11">
                <a:extLst>
                  <a:ext uri="{FF2B5EF4-FFF2-40B4-BE49-F238E27FC236}">
                    <a16:creationId xmlns:a16="http://schemas.microsoft.com/office/drawing/2014/main" id="{51630803-0421-5C81-FA5D-C85D348286DF}"/>
                  </a:ext>
                </a:extLst>
              </p:cNvPr>
              <p:cNvCxnSpPr>
                <a:cxnSpLocks/>
              </p:cNvCxnSpPr>
              <p:nvPr/>
            </p:nvCxnSpPr>
            <p:spPr>
              <a:xfrm>
                <a:off x="6397799" y="3290341"/>
                <a:ext cx="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9589E1-1720-8E83-47B2-74C934FB79D0}"/>
                      </a:ext>
                    </a:extLst>
                  </p:cNvPr>
                  <p:cNvSpPr txBox="1"/>
                  <p:nvPr/>
                </p:nvSpPr>
                <p:spPr>
                  <a:xfrm>
                    <a:off x="6389600" y="3007400"/>
                    <a:ext cx="556399"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m:t>
                          </m:r>
                        </m:oMath>
                      </m:oMathPara>
                    </a14:m>
                    <a:endParaRPr lang="en-AU" sz="1800" dirty="0"/>
                  </a:p>
                </p:txBody>
              </p:sp>
            </mc:Choice>
            <mc:Fallback xmlns="">
              <p:sp>
                <p:nvSpPr>
                  <p:cNvPr id="13" name="TextBox 12">
                    <a:extLst>
                      <a:ext uri="{FF2B5EF4-FFF2-40B4-BE49-F238E27FC236}">
                        <a16:creationId xmlns:a16="http://schemas.microsoft.com/office/drawing/2014/main" id="{519589E1-1720-8E83-47B2-74C934FB79D0}"/>
                      </a:ext>
                    </a:extLst>
                  </p:cNvPr>
                  <p:cNvSpPr txBox="1">
                    <a:spLocks noRot="1" noChangeAspect="1" noMove="1" noResize="1" noEditPoints="1" noAdjustHandles="1" noChangeArrowheads="1" noChangeShapeType="1" noTextEdit="1"/>
                  </p:cNvSpPr>
                  <p:nvPr/>
                </p:nvSpPr>
                <p:spPr>
                  <a:xfrm>
                    <a:off x="6389600" y="3007400"/>
                    <a:ext cx="556399" cy="281066"/>
                  </a:xfrm>
                  <a:prstGeom prst="rect">
                    <a:avLst/>
                  </a:prstGeom>
                  <a:blipFill>
                    <a:blip r:embed="rId8"/>
                    <a:stretch>
                      <a:fillRect l="-7865" r="-8989" b="-869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01A328-A6AA-85E0-9174-858D2B8AFA90}"/>
                    </a:ext>
                  </a:extLst>
                </p:cNvPr>
                <p:cNvSpPr txBox="1"/>
                <p:nvPr/>
              </p:nvSpPr>
              <p:spPr>
                <a:xfrm>
                  <a:off x="7042917" y="3235329"/>
                  <a:ext cx="54000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0.6</m:t>
                        </m:r>
                      </m:oMath>
                    </m:oMathPara>
                  </a14:m>
                  <a:endParaRPr lang="en-AU" sz="1800" dirty="0"/>
                </a:p>
              </p:txBody>
            </p:sp>
          </mc:Choice>
          <mc:Fallback xmlns="">
            <p:sp>
              <p:nvSpPr>
                <p:cNvPr id="14" name="TextBox 13">
                  <a:extLst>
                    <a:ext uri="{FF2B5EF4-FFF2-40B4-BE49-F238E27FC236}">
                      <a16:creationId xmlns:a16="http://schemas.microsoft.com/office/drawing/2014/main" id="{CF01A328-A6AA-85E0-9174-858D2B8AFA90}"/>
                    </a:ext>
                  </a:extLst>
                </p:cNvPr>
                <p:cNvSpPr txBox="1">
                  <a:spLocks noRot="1" noChangeAspect="1" noMove="1" noResize="1" noEditPoints="1" noAdjustHandles="1" noChangeArrowheads="1" noChangeShapeType="1" noTextEdit="1"/>
                </p:cNvSpPr>
                <p:nvPr/>
              </p:nvSpPr>
              <p:spPr>
                <a:xfrm>
                  <a:off x="7042917" y="3235329"/>
                  <a:ext cx="540000" cy="281066"/>
                </a:xfrm>
                <a:prstGeom prst="rect">
                  <a:avLst/>
                </a:prstGeom>
                <a:blipFill>
                  <a:blip r:embed="rId9"/>
                  <a:stretch>
                    <a:fillRect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A6608A5-873F-A994-D81F-BDD79B4F0B41}"/>
                    </a:ext>
                  </a:extLst>
                </p:cNvPr>
                <p:cNvSpPr txBox="1"/>
                <p:nvPr/>
              </p:nvSpPr>
              <p:spPr>
                <a:xfrm>
                  <a:off x="4495663" y="3899332"/>
                  <a:ext cx="556398" cy="61285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𝑡</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r>
                              <a:rPr lang="en-AU" sz="1800" b="0" i="1" smtClean="0">
                                <a:latin typeface="Cambria Math" panose="02040503050406030204" pitchFamily="18" charset="0"/>
                              </a:rPr>
                              <m:t>𝜋</m:t>
                            </m:r>
                          </m:num>
                          <m:den>
                            <m:r>
                              <a:rPr lang="en-AU" sz="1800" b="0" i="1" smtClean="0">
                                <a:latin typeface="Cambria Math" panose="02040503050406030204" pitchFamily="18" charset="0"/>
                              </a:rPr>
                              <m:t>2</m:t>
                            </m:r>
                          </m:den>
                        </m:f>
                      </m:oMath>
                    </m:oMathPara>
                  </a14:m>
                  <a:endParaRPr lang="en-AU" sz="1800" dirty="0"/>
                </a:p>
              </p:txBody>
            </p:sp>
          </mc:Choice>
          <mc:Fallback xmlns="">
            <p:sp>
              <p:nvSpPr>
                <p:cNvPr id="17" name="TextBox 16">
                  <a:extLst>
                    <a:ext uri="{FF2B5EF4-FFF2-40B4-BE49-F238E27FC236}">
                      <a16:creationId xmlns:a16="http://schemas.microsoft.com/office/drawing/2014/main" id="{3A6608A5-873F-A994-D81F-BDD79B4F0B41}"/>
                    </a:ext>
                  </a:extLst>
                </p:cNvPr>
                <p:cNvSpPr txBox="1">
                  <a:spLocks noRot="1" noChangeAspect="1" noMove="1" noResize="1" noEditPoints="1" noAdjustHandles="1" noChangeArrowheads="1" noChangeShapeType="1" noTextEdit="1"/>
                </p:cNvSpPr>
                <p:nvPr/>
              </p:nvSpPr>
              <p:spPr>
                <a:xfrm>
                  <a:off x="4495663" y="3899332"/>
                  <a:ext cx="556398" cy="612853"/>
                </a:xfrm>
                <a:prstGeom prst="rect">
                  <a:avLst/>
                </a:prstGeom>
                <a:blipFill>
                  <a:blip r:embed="rId10"/>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7BC79A50-5459-88F4-DFA4-CC0B14394A82}"/>
                </a:ext>
              </a:extLst>
            </p:cNvPr>
            <p:cNvCxnSpPr>
              <a:cxnSpLocks/>
            </p:cNvCxnSpPr>
            <p:nvPr/>
          </p:nvCxnSpPr>
          <p:spPr>
            <a:xfrm>
              <a:off x="5152974" y="4199250"/>
              <a:ext cx="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AE2F8A6-DD73-C567-37B1-D06E6BFFA018}"/>
                    </a:ext>
                  </a:extLst>
                </p:cNvPr>
                <p:cNvSpPr txBox="1"/>
                <p:nvPr/>
              </p:nvSpPr>
              <p:spPr>
                <a:xfrm>
                  <a:off x="5128375" y="3664577"/>
                  <a:ext cx="556399" cy="612851"/>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num>
                          <m:den>
                            <m:r>
                              <a:rPr lang="en-AU" sz="1800" b="0" i="1" smtClean="0">
                                <a:latin typeface="Cambria Math" panose="02040503050406030204" pitchFamily="18" charset="0"/>
                              </a:rPr>
                              <m:t>𝜋</m:t>
                            </m:r>
                          </m:den>
                        </m:f>
                      </m:oMath>
                    </m:oMathPara>
                  </a14:m>
                  <a:endParaRPr lang="en-AU" sz="1800" dirty="0"/>
                </a:p>
              </p:txBody>
            </p:sp>
          </mc:Choice>
          <mc:Fallback xmlns="">
            <p:sp>
              <p:nvSpPr>
                <p:cNvPr id="20" name="TextBox 19">
                  <a:extLst>
                    <a:ext uri="{FF2B5EF4-FFF2-40B4-BE49-F238E27FC236}">
                      <a16:creationId xmlns:a16="http://schemas.microsoft.com/office/drawing/2014/main" id="{EAE2F8A6-DD73-C567-37B1-D06E6BFFA018}"/>
                    </a:ext>
                  </a:extLst>
                </p:cNvPr>
                <p:cNvSpPr txBox="1">
                  <a:spLocks noRot="1" noChangeAspect="1" noMove="1" noResize="1" noEditPoints="1" noAdjustHandles="1" noChangeArrowheads="1" noChangeShapeType="1" noTextEdit="1"/>
                </p:cNvSpPr>
                <p:nvPr/>
              </p:nvSpPr>
              <p:spPr>
                <a:xfrm>
                  <a:off x="5128375" y="3664577"/>
                  <a:ext cx="556399" cy="61285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7738A78-959B-8D79-AFB4-100DDCB4CBDD}"/>
                    </a:ext>
                  </a:extLst>
                </p:cNvPr>
                <p:cNvSpPr txBox="1"/>
                <p:nvPr/>
              </p:nvSpPr>
              <p:spPr>
                <a:xfrm>
                  <a:off x="5834129" y="4058716"/>
                  <a:ext cx="426720" cy="2810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9</m:t>
                        </m:r>
                      </m:oMath>
                    </m:oMathPara>
                  </a14:m>
                  <a:endParaRPr lang="en-AU" sz="1800" dirty="0"/>
                </a:p>
              </p:txBody>
            </p:sp>
          </mc:Choice>
          <mc:Fallback xmlns="">
            <p:sp>
              <p:nvSpPr>
                <p:cNvPr id="21" name="TextBox 20">
                  <a:extLst>
                    <a:ext uri="{FF2B5EF4-FFF2-40B4-BE49-F238E27FC236}">
                      <a16:creationId xmlns:a16="http://schemas.microsoft.com/office/drawing/2014/main" id="{E7738A78-959B-8D79-AFB4-100DDCB4CBDD}"/>
                    </a:ext>
                  </a:extLst>
                </p:cNvPr>
                <p:cNvSpPr txBox="1">
                  <a:spLocks noRot="1" noChangeAspect="1" noMove="1" noResize="1" noEditPoints="1" noAdjustHandles="1" noChangeArrowheads="1" noChangeShapeType="1" noTextEdit="1"/>
                </p:cNvSpPr>
                <p:nvPr/>
              </p:nvSpPr>
              <p:spPr>
                <a:xfrm>
                  <a:off x="5834129" y="4058716"/>
                  <a:ext cx="426720" cy="281067"/>
                </a:xfrm>
                <a:prstGeom prst="rect">
                  <a:avLst/>
                </a:prstGeom>
                <a:blipFill>
                  <a:blip r:embed="rId12"/>
                  <a:stretch>
                    <a:fillRect b="-65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Text Placeholder 4">
                <a:extLst>
                  <a:ext uri="{FF2B5EF4-FFF2-40B4-BE49-F238E27FC236}">
                    <a16:creationId xmlns:a16="http://schemas.microsoft.com/office/drawing/2014/main" id="{D0148130-53FA-5288-554F-9E65A51E11EA}"/>
                  </a:ext>
                </a:extLst>
              </p:cNvPr>
              <p:cNvSpPr txBox="1">
                <a:spLocks/>
              </p:cNvSpPr>
              <p:nvPr/>
            </p:nvSpPr>
            <p:spPr>
              <a:xfrm>
                <a:off x="8529141" y="556891"/>
                <a:ext cx="3441879" cy="575129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lphaLcPeriod" startAt="3"/>
                </a:pPr>
                <a:r>
                  <a:rPr lang="en-AU" b="0" dirty="0"/>
                  <a:t> </a:t>
                </a:r>
                <a:r>
                  <a:rPr lang="en-AU" b="1" dirty="0"/>
                  <a:t>Undo transformations</a:t>
                </a:r>
                <a:endParaRPr lang="en-AU" b="1" i="1" dirty="0">
                  <a:latin typeface="Cambria Math" panose="02040503050406030204" pitchFamily="18" charset="0"/>
                </a:endParaRPr>
              </a:p>
              <a:p>
                <a:pPr/>
                <a:br>
                  <a:rPr lang="en-AU" b="0" i="1" dirty="0">
                    <a:latin typeface="Cambria Math" panose="02040503050406030204" pitchFamily="18" charset="0"/>
                  </a:rPr>
                </a:b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0" smtClean="0">
                          <a:latin typeface="Cambria Math" panose="02040503050406030204" pitchFamily="18" charset="0"/>
                        </a:rPr>
                        <m:t> </m:t>
                      </m:r>
                      <m:r>
                        <m:rPr>
                          <m:sty m:val="p"/>
                        </m:rPr>
                        <a:rPr lang="en-AU" b="0" i="0" smtClean="0">
                          <a:latin typeface="Cambria Math" panose="02040503050406030204" pitchFamily="18" charset="0"/>
                        </a:rPr>
                        <m:t>or</m:t>
                      </m:r>
                      <m:f>
                        <m:fPr>
                          <m:ctrlPr>
                            <a:rPr lang="en-AU" b="0" i="1" smtClean="0">
                              <a:latin typeface="Cambria Math" panose="02040503050406030204" pitchFamily="18" charset="0"/>
                            </a:rPr>
                          </m:ctrlPr>
                        </m:fPr>
                        <m:num>
                          <m:r>
                            <a:rPr lang="en-AU" b="0" i="0" smtClean="0">
                              <a:latin typeface="Cambria Math" panose="02040503050406030204" pitchFamily="18" charset="0"/>
                            </a:rPr>
                            <m:t>5</m:t>
                          </m:r>
                          <m:r>
                            <a:rPr lang="en-AU" b="0" i="1" smtClean="0">
                              <a:latin typeface="Cambria Math" panose="02040503050406030204" pitchFamily="18" charset="0"/>
                            </a:rPr>
                            <m:t>𝜋</m:t>
                          </m:r>
                        </m:num>
                        <m:den>
                          <m:r>
                            <a:rPr lang="en-AU" b="0" i="1" smtClean="0">
                              <a:latin typeface="Cambria Math" panose="02040503050406030204" pitchFamily="18" charset="0"/>
                            </a:rPr>
                            <m:t>6</m:t>
                          </m:r>
                        </m:den>
                      </m:f>
                    </m:oMath>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 </m:t>
                      </m:r>
                      <m:r>
                        <m:rPr>
                          <m:nor/>
                        </m:rPr>
                        <a:rPr lang="en-AU" b="0" i="0" smtClean="0">
                          <a:latin typeface="Cambria Math" panose="02040503050406030204" pitchFamily="18" charset="0"/>
                        </a:rPr>
                        <m:t>when</m:t>
                      </m:r>
                      <m:r>
                        <m:rPr>
                          <m:nor/>
                        </m:rPr>
                        <a:rPr lang="en-AU" b="0" i="0"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r>
                            <a:rPr lang="en-AU" b="0" i="1" smtClean="0">
                              <a:latin typeface="Cambria Math" panose="02040503050406030204" pitchFamily="18" charset="0"/>
                            </a:rPr>
                            <m:t>𝜋</m:t>
                          </m:r>
                        </m:num>
                        <m:den>
                          <m:r>
                            <a:rPr lang="en-AU" b="0" i="1" smtClean="0">
                              <a:latin typeface="Cambria Math" panose="02040503050406030204" pitchFamily="18" charset="0"/>
                            </a:rPr>
                            <m:t>6</m:t>
                          </m:r>
                        </m:den>
                      </m:f>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𝑡</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0" smtClean="0">
                          <a:latin typeface="Cambria Math" panose="02040503050406030204" pitchFamily="18" charset="0"/>
                        </a:rPr>
                        <m:t> </m:t>
                      </m:r>
                      <m:r>
                        <m:rPr>
                          <m:sty m:val="p"/>
                        </m:rPr>
                        <a:rPr lang="en-AU" b="0" i="0" smtClean="0">
                          <a:latin typeface="Cambria Math" panose="02040503050406030204" pitchFamily="18" charset="0"/>
                        </a:rPr>
                        <m:t>or</m:t>
                      </m:r>
                      <m:f>
                        <m:fPr>
                          <m:ctrlPr>
                            <a:rPr lang="en-AU" b="0" i="1" smtClean="0">
                              <a:latin typeface="Cambria Math" panose="02040503050406030204" pitchFamily="18" charset="0"/>
                            </a:rPr>
                          </m:ctrlPr>
                        </m:fPr>
                        <m:num>
                          <m:r>
                            <a:rPr lang="en-AU" b="0" i="0" smtClean="0">
                              <a:latin typeface="Cambria Math" panose="02040503050406030204" pitchFamily="18" charset="0"/>
                            </a:rPr>
                            <m:t>5</m:t>
                          </m:r>
                          <m:r>
                            <a:rPr lang="en-AU" b="0" i="1" smtClean="0">
                              <a:latin typeface="Cambria Math" panose="02040503050406030204" pitchFamily="18" charset="0"/>
                            </a:rPr>
                            <m:t>𝜋</m:t>
                          </m:r>
                        </m:num>
                        <m:den>
                          <m:r>
                            <a:rPr lang="en-AU" b="0" i="1" smtClean="0">
                              <a:latin typeface="Cambria Math" panose="02040503050406030204" pitchFamily="18" charset="0"/>
                            </a:rPr>
                            <m:t>6</m:t>
                          </m:r>
                        </m:den>
                      </m:f>
                    </m:oMath>
                    <m:oMath xmlns:m="http://schemas.openxmlformats.org/officeDocument/2006/math">
                      <m:r>
                        <a:rPr lang="en-AU" b="0" i="1" smtClean="0">
                          <a:latin typeface="Cambria Math" panose="02040503050406030204" pitchFamily="18" charset="0"/>
                        </a:rPr>
                        <m:t>𝑡</m:t>
                      </m:r>
                      <m:r>
                        <m:rPr>
                          <m:aln/>
                        </m:rPr>
                        <a:rPr lang="en-AU" b="0" i="1" smtClean="0">
                          <a:latin typeface="Cambria Math" panose="02040503050406030204" pitchFamily="18" charset="0"/>
                        </a:rPr>
                        <m:t>=</m:t>
                      </m:r>
                      <m:r>
                        <a:rPr lang="en-AU" b="0" i="1" smtClean="0">
                          <a:latin typeface="Cambria Math" panose="02040503050406030204" pitchFamily="18" charset="0"/>
                        </a:rPr>
                        <m:t>1 </m:t>
                      </m:r>
                      <m:r>
                        <m:rPr>
                          <m:nor/>
                        </m:rPr>
                        <a:rPr lang="en-AU" b="0" i="0" smtClean="0">
                          <a:latin typeface="Cambria Math" panose="02040503050406030204" pitchFamily="18" charset="0"/>
                        </a:rPr>
                        <m:t>or</m:t>
                      </m:r>
                      <m:r>
                        <a:rPr lang="en-AU" b="0" i="1" smtClean="0">
                          <a:latin typeface="Cambria Math" panose="02040503050406030204" pitchFamily="18" charset="0"/>
                        </a:rPr>
                        <m:t> 5</m:t>
                      </m:r>
                    </m:oMath>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h</m:t>
                      </m:r>
                      <m:r>
                        <m:rPr>
                          <m:aln/>
                        </m:rPr>
                        <a:rPr lang="en-AU" b="0" i="1" smtClean="0">
                          <a:latin typeface="Cambria Math" panose="02040503050406030204" pitchFamily="18" charset="0"/>
                        </a:rPr>
                        <m:t>≥</m:t>
                      </m:r>
                      <m:r>
                        <a:rPr lang="en-AU" b="0" i="1" smtClean="0">
                          <a:latin typeface="Cambria Math" panose="02040503050406030204" pitchFamily="18" charset="0"/>
                        </a:rPr>
                        <m:t>1.5 </m:t>
                      </m:r>
                      <m:r>
                        <m:rPr>
                          <m:nor/>
                        </m:rPr>
                        <a:rPr lang="en-AU" b="0" i="0" smtClean="0">
                          <a:latin typeface="Cambria Math" panose="02040503050406030204" pitchFamily="18" charset="0"/>
                        </a:rPr>
                        <m:t>when</m:t>
                      </m:r>
                      <m:r>
                        <m:rPr>
                          <m:nor/>
                        </m:rPr>
                        <a:rPr lang="en-AU" b="0" i="0" smtClean="0">
                          <a:latin typeface="Cambria Math" panose="02040503050406030204" pitchFamily="18" charset="0"/>
                        </a:rPr>
                        <m:t> </m:t>
                      </m:r>
                      <m:r>
                        <a:rPr lang="en-AU" b="0" i="1" smtClean="0">
                          <a:latin typeface="Cambria Math" panose="02040503050406030204" pitchFamily="18" charset="0"/>
                        </a:rPr>
                        <m:t>1≤</m:t>
                      </m:r>
                      <m:r>
                        <a:rPr lang="en-AU" b="0" i="1" smtClean="0">
                          <a:latin typeface="Cambria Math" panose="02040503050406030204" pitchFamily="18" charset="0"/>
                        </a:rPr>
                        <m:t>𝑡</m:t>
                      </m:r>
                      <m:r>
                        <a:rPr lang="en-AU" b="0" i="1" smtClean="0">
                          <a:latin typeface="Cambria Math" panose="02040503050406030204" pitchFamily="18" charset="0"/>
                        </a:rPr>
                        <m:t>≤5</m:t>
                      </m:r>
                    </m:oMath>
                  </m:oMathPara>
                </a14:m>
                <a:endParaRPr lang="en-AU" b="0" dirty="0"/>
              </a:p>
            </p:txBody>
          </p:sp>
        </mc:Choice>
        <mc:Fallback xmlns="">
          <p:sp>
            <p:nvSpPr>
              <p:cNvPr id="23" name="Text Placeholder 4">
                <a:extLst>
                  <a:ext uri="{FF2B5EF4-FFF2-40B4-BE49-F238E27FC236}">
                    <a16:creationId xmlns:a16="http://schemas.microsoft.com/office/drawing/2014/main" id="{D0148130-53FA-5288-554F-9E65A51E11EA}"/>
                  </a:ext>
                </a:extLst>
              </p:cNvPr>
              <p:cNvSpPr txBox="1">
                <a:spLocks noRot="1" noChangeAspect="1" noMove="1" noResize="1" noEditPoints="1" noAdjustHandles="1" noChangeArrowheads="1" noChangeShapeType="1" noTextEdit="1"/>
              </p:cNvSpPr>
              <p:nvPr/>
            </p:nvSpPr>
            <p:spPr>
              <a:xfrm>
                <a:off x="8529141" y="556891"/>
                <a:ext cx="3441879" cy="5751294"/>
              </a:xfrm>
              <a:prstGeom prst="rect">
                <a:avLst/>
              </a:prstGeom>
              <a:blipFill>
                <a:blip r:embed="rId13"/>
                <a:stretch>
                  <a:fillRect l="-4248"/>
                </a:stretch>
              </a:blipFill>
            </p:spPr>
            <p:txBody>
              <a:bodyPr/>
              <a:lstStyle/>
              <a:p>
                <a:r>
                  <a:rPr lang="en-AU">
                    <a:noFill/>
                  </a:rPr>
                  <a:t> </a:t>
                </a:r>
              </a:p>
            </p:txBody>
          </p:sp>
        </mc:Fallback>
      </mc:AlternateContent>
      <p:grpSp>
        <p:nvGrpSpPr>
          <p:cNvPr id="18" name="Group 17" descr="Two step calculations are shown.&#10;&#10;First line: h equals negative 1 multiplied by 0.6 gives negative 0.6, then adding 1.2 gives 0.6.&#10;&#10;Second line: t equals 3 pi over 2 multiplied by 6 over pi gives 9.">
            <a:extLst>
              <a:ext uri="{FF2B5EF4-FFF2-40B4-BE49-F238E27FC236}">
                <a16:creationId xmlns:a16="http://schemas.microsoft.com/office/drawing/2014/main" id="{7AD11806-DBC7-C439-4375-983131B0F600}"/>
              </a:ext>
            </a:extLst>
          </p:cNvPr>
          <p:cNvGrpSpPr/>
          <p:nvPr/>
        </p:nvGrpSpPr>
        <p:grpSpPr>
          <a:xfrm>
            <a:off x="8577473" y="1160212"/>
            <a:ext cx="3390803" cy="1149394"/>
            <a:chOff x="4470191" y="3190389"/>
            <a:chExt cx="3112726" cy="1149394"/>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99A139E-0D8A-6C39-E315-6DD79F4404EC}"/>
                    </a:ext>
                  </a:extLst>
                </p:cNvPr>
                <p:cNvSpPr txBox="1"/>
                <p:nvPr/>
              </p:nvSpPr>
              <p:spPr>
                <a:xfrm>
                  <a:off x="4470191" y="3367596"/>
                  <a:ext cx="771399"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≥1.5</m:t>
                        </m:r>
                      </m:oMath>
                    </m:oMathPara>
                  </a14:m>
                  <a:endParaRPr lang="en-AU" sz="1800" dirty="0"/>
                </a:p>
              </p:txBody>
            </p:sp>
          </mc:Choice>
          <mc:Fallback xmlns="">
            <p:sp>
              <p:nvSpPr>
                <p:cNvPr id="24" name="TextBox 23">
                  <a:extLst>
                    <a:ext uri="{FF2B5EF4-FFF2-40B4-BE49-F238E27FC236}">
                      <a16:creationId xmlns:a16="http://schemas.microsoft.com/office/drawing/2014/main" id="{699A139E-0D8A-6C39-E315-6DD79F4404EC}"/>
                    </a:ext>
                  </a:extLst>
                </p:cNvPr>
                <p:cNvSpPr txBox="1">
                  <a:spLocks noRot="1" noChangeAspect="1" noMove="1" noResize="1" noEditPoints="1" noAdjustHandles="1" noChangeArrowheads="1" noChangeShapeType="1" noTextEdit="1"/>
                </p:cNvSpPr>
                <p:nvPr/>
              </p:nvSpPr>
              <p:spPr>
                <a:xfrm>
                  <a:off x="4470191" y="3367596"/>
                  <a:ext cx="771399" cy="281066"/>
                </a:xfrm>
                <a:prstGeom prst="rect">
                  <a:avLst/>
                </a:prstGeom>
                <a:blipFill>
                  <a:blip r:embed="rId14"/>
                  <a:stretch>
                    <a:fillRect l="-3623" r="-3623" b="-13043"/>
                  </a:stretch>
                </a:blipFill>
              </p:spPr>
              <p:txBody>
                <a:bodyPr/>
                <a:lstStyle/>
                <a:p>
                  <a:r>
                    <a:rPr lang="en-AU">
                      <a:noFill/>
                    </a:rPr>
                    <a:t> </a:t>
                  </a:r>
                </a:p>
              </p:txBody>
            </p:sp>
          </mc:Fallback>
        </mc:AlternateContent>
        <p:grpSp>
          <p:nvGrpSpPr>
            <p:cNvPr id="25" name="Group 24">
              <a:extLst>
                <a:ext uri="{FF2B5EF4-FFF2-40B4-BE49-F238E27FC236}">
                  <a16:creationId xmlns:a16="http://schemas.microsoft.com/office/drawing/2014/main" id="{C0647CF2-2CC8-DD3D-97E5-0FA2ACEEA589}"/>
                </a:ext>
              </a:extLst>
            </p:cNvPr>
            <p:cNvGrpSpPr/>
            <p:nvPr/>
          </p:nvGrpSpPr>
          <p:grpSpPr>
            <a:xfrm>
              <a:off x="5243125" y="3190389"/>
              <a:ext cx="591004" cy="317740"/>
              <a:chOff x="5214111" y="3070204"/>
              <a:chExt cx="591004" cy="317740"/>
            </a:xfrm>
          </p:grpSpPr>
          <p:cxnSp>
            <p:nvCxnSpPr>
              <p:cNvPr id="35" name="Straight Arrow Connector 34">
                <a:extLst>
                  <a:ext uri="{FF2B5EF4-FFF2-40B4-BE49-F238E27FC236}">
                    <a16:creationId xmlns:a16="http://schemas.microsoft.com/office/drawing/2014/main" id="{90D79C95-5ACE-B596-50FA-34A5E6898A2E}"/>
                  </a:ext>
                </a:extLst>
              </p:cNvPr>
              <p:cNvCxnSpPr>
                <a:cxnSpLocks/>
              </p:cNvCxnSpPr>
              <p:nvPr/>
            </p:nvCxnSpPr>
            <p:spPr>
              <a:xfrm>
                <a:off x="5265115" y="3387944"/>
                <a:ext cx="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0CBFA28-4FEF-439C-13CE-F08A82A6F930}"/>
                      </a:ext>
                    </a:extLst>
                  </p:cNvPr>
                  <p:cNvSpPr txBox="1"/>
                  <p:nvPr/>
                </p:nvSpPr>
                <p:spPr>
                  <a:xfrm>
                    <a:off x="5214111" y="3070204"/>
                    <a:ext cx="556399"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m:t>
                          </m:r>
                        </m:oMath>
                      </m:oMathPara>
                    </a14:m>
                    <a:endParaRPr lang="en-AU" sz="1800" dirty="0"/>
                  </a:p>
                </p:txBody>
              </p:sp>
            </mc:Choice>
            <mc:Fallback xmlns="">
              <p:sp>
                <p:nvSpPr>
                  <p:cNvPr id="36" name="TextBox 35">
                    <a:extLst>
                      <a:ext uri="{FF2B5EF4-FFF2-40B4-BE49-F238E27FC236}">
                        <a16:creationId xmlns:a16="http://schemas.microsoft.com/office/drawing/2014/main" id="{50CBFA28-4FEF-439C-13CE-F08A82A6F930}"/>
                      </a:ext>
                    </a:extLst>
                  </p:cNvPr>
                  <p:cNvSpPr txBox="1">
                    <a:spLocks noRot="1" noChangeAspect="1" noMove="1" noResize="1" noEditPoints="1" noAdjustHandles="1" noChangeArrowheads="1" noChangeShapeType="1" noTextEdit="1"/>
                  </p:cNvSpPr>
                  <p:nvPr/>
                </p:nvSpPr>
                <p:spPr>
                  <a:xfrm>
                    <a:off x="5214111" y="3070204"/>
                    <a:ext cx="556399" cy="281066"/>
                  </a:xfrm>
                  <a:prstGeom prst="rect">
                    <a:avLst/>
                  </a:prstGeom>
                  <a:blipFill>
                    <a:blip r:embed="rId15"/>
                    <a:stretch>
                      <a:fillRect r="-3000" b="-8696"/>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8224CE1-8FB4-74AA-DB8B-F0D191B758B9}"/>
                    </a:ext>
                  </a:extLst>
                </p:cNvPr>
                <p:cNvSpPr txBox="1"/>
                <p:nvPr/>
              </p:nvSpPr>
              <p:spPr>
                <a:xfrm>
                  <a:off x="5899702" y="3367596"/>
                  <a:ext cx="426720"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0.3</m:t>
                        </m:r>
                      </m:oMath>
                    </m:oMathPara>
                  </a14:m>
                  <a:endParaRPr lang="en-AU" sz="1800" dirty="0"/>
                </a:p>
              </p:txBody>
            </p:sp>
          </mc:Choice>
          <mc:Fallback xmlns="">
            <p:sp>
              <p:nvSpPr>
                <p:cNvPr id="26" name="TextBox 25">
                  <a:extLst>
                    <a:ext uri="{FF2B5EF4-FFF2-40B4-BE49-F238E27FC236}">
                      <a16:creationId xmlns:a16="http://schemas.microsoft.com/office/drawing/2014/main" id="{18224CE1-8FB4-74AA-DB8B-F0D191B758B9}"/>
                    </a:ext>
                  </a:extLst>
                </p:cNvPr>
                <p:cNvSpPr txBox="1">
                  <a:spLocks noRot="1" noChangeAspect="1" noMove="1" noResize="1" noEditPoints="1" noAdjustHandles="1" noChangeArrowheads="1" noChangeShapeType="1" noTextEdit="1"/>
                </p:cNvSpPr>
                <p:nvPr/>
              </p:nvSpPr>
              <p:spPr>
                <a:xfrm>
                  <a:off x="5899702" y="3367596"/>
                  <a:ext cx="426720" cy="281066"/>
                </a:xfrm>
                <a:prstGeom prst="rect">
                  <a:avLst/>
                </a:prstGeom>
                <a:blipFill>
                  <a:blip r:embed="rId16"/>
                  <a:stretch>
                    <a:fillRect l="-1316" b="-8696"/>
                  </a:stretch>
                </a:blipFill>
              </p:spPr>
              <p:txBody>
                <a:bodyPr/>
                <a:lstStyle/>
                <a:p>
                  <a:r>
                    <a:rPr lang="en-AU">
                      <a:noFill/>
                    </a:rPr>
                    <a:t> </a:t>
                  </a:r>
                </a:p>
              </p:txBody>
            </p:sp>
          </mc:Fallback>
        </mc:AlternateContent>
        <p:grpSp>
          <p:nvGrpSpPr>
            <p:cNvPr id="27" name="Group 26">
              <a:extLst>
                <a:ext uri="{FF2B5EF4-FFF2-40B4-BE49-F238E27FC236}">
                  <a16:creationId xmlns:a16="http://schemas.microsoft.com/office/drawing/2014/main" id="{E15FEF31-75D1-9442-0BCF-0E123B6AC631}"/>
                </a:ext>
              </a:extLst>
            </p:cNvPr>
            <p:cNvGrpSpPr/>
            <p:nvPr/>
          </p:nvGrpSpPr>
          <p:grpSpPr>
            <a:xfrm>
              <a:off x="6418400" y="3227063"/>
              <a:ext cx="556399" cy="281066"/>
              <a:chOff x="6389598" y="3106878"/>
              <a:chExt cx="556399" cy="281066"/>
            </a:xfrm>
          </p:grpSpPr>
          <p:cxnSp>
            <p:nvCxnSpPr>
              <p:cNvPr id="33" name="Straight Arrow Connector 32">
                <a:extLst>
                  <a:ext uri="{FF2B5EF4-FFF2-40B4-BE49-F238E27FC236}">
                    <a16:creationId xmlns:a16="http://schemas.microsoft.com/office/drawing/2014/main" id="{332D1ECA-EBD1-314A-5816-2080BED83094}"/>
                  </a:ext>
                </a:extLst>
              </p:cNvPr>
              <p:cNvCxnSpPr>
                <a:cxnSpLocks/>
              </p:cNvCxnSpPr>
              <p:nvPr/>
            </p:nvCxnSpPr>
            <p:spPr>
              <a:xfrm>
                <a:off x="6397799" y="3387944"/>
                <a:ext cx="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0E82158-1489-C306-4BBB-E132D62ADE48}"/>
                      </a:ext>
                    </a:extLst>
                  </p:cNvPr>
                  <p:cNvSpPr txBox="1"/>
                  <p:nvPr/>
                </p:nvSpPr>
                <p:spPr>
                  <a:xfrm>
                    <a:off x="6389598" y="3106878"/>
                    <a:ext cx="556399" cy="28106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÷0.6</m:t>
                          </m:r>
                        </m:oMath>
                      </m:oMathPara>
                    </a14:m>
                    <a:endParaRPr lang="en-AU" sz="1800" dirty="0"/>
                  </a:p>
                </p:txBody>
              </p:sp>
            </mc:Choice>
            <mc:Fallback xmlns="">
              <p:sp>
                <p:nvSpPr>
                  <p:cNvPr id="34" name="TextBox 33">
                    <a:extLst>
                      <a:ext uri="{FF2B5EF4-FFF2-40B4-BE49-F238E27FC236}">
                        <a16:creationId xmlns:a16="http://schemas.microsoft.com/office/drawing/2014/main" id="{80E82158-1489-C306-4BBB-E132D62ADE48}"/>
                      </a:ext>
                    </a:extLst>
                  </p:cNvPr>
                  <p:cNvSpPr txBox="1">
                    <a:spLocks noRot="1" noChangeAspect="1" noMove="1" noResize="1" noEditPoints="1" noAdjustHandles="1" noChangeArrowheads="1" noChangeShapeType="1" noTextEdit="1"/>
                  </p:cNvSpPr>
                  <p:nvPr/>
                </p:nvSpPr>
                <p:spPr>
                  <a:xfrm>
                    <a:off x="6389598" y="3106878"/>
                    <a:ext cx="556399" cy="281066"/>
                  </a:xfrm>
                  <a:prstGeom prst="rect">
                    <a:avLst/>
                  </a:prstGeom>
                  <a:blipFill>
                    <a:blip r:embed="rId17"/>
                    <a:stretch>
                      <a:fillRect l="-3000" r="-7000" b="-8696"/>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13F65C2-44D0-7E7E-98B1-0F5CB34418CC}"/>
                    </a:ext>
                  </a:extLst>
                </p:cNvPr>
                <p:cNvSpPr txBox="1"/>
                <p:nvPr/>
              </p:nvSpPr>
              <p:spPr>
                <a:xfrm>
                  <a:off x="7042917" y="3235329"/>
                  <a:ext cx="540000" cy="54560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m:oMathPara>
                  </a14:m>
                  <a:endParaRPr lang="en-AU" sz="1800" dirty="0"/>
                </a:p>
              </p:txBody>
            </p:sp>
          </mc:Choice>
          <mc:Fallback xmlns="">
            <p:sp>
              <p:nvSpPr>
                <p:cNvPr id="28" name="TextBox 27">
                  <a:extLst>
                    <a:ext uri="{FF2B5EF4-FFF2-40B4-BE49-F238E27FC236}">
                      <a16:creationId xmlns:a16="http://schemas.microsoft.com/office/drawing/2014/main" id="{C13F65C2-44D0-7E7E-98B1-0F5CB34418CC}"/>
                    </a:ext>
                  </a:extLst>
                </p:cNvPr>
                <p:cNvSpPr txBox="1">
                  <a:spLocks noRot="1" noChangeAspect="1" noMove="1" noResize="1" noEditPoints="1" noAdjustHandles="1" noChangeArrowheads="1" noChangeShapeType="1" noTextEdit="1"/>
                </p:cNvSpPr>
                <p:nvPr/>
              </p:nvSpPr>
              <p:spPr>
                <a:xfrm>
                  <a:off x="7042917" y="3235329"/>
                  <a:ext cx="540000" cy="545600"/>
                </a:xfrm>
                <a:prstGeom prst="rect">
                  <a:avLst/>
                </a:prstGeom>
                <a:blipFill>
                  <a:blip r:embed="rId18"/>
                  <a:stretch>
                    <a:fillRect/>
                  </a:stretch>
                </a:blipFill>
              </p:spPr>
              <p:txBody>
                <a:bodyPr/>
                <a:lstStyle/>
                <a:p>
                  <a:r>
                    <a:rPr lang="en-AU">
                      <a:noFill/>
                    </a:rPr>
                    <a:t> </a:t>
                  </a:r>
                </a:p>
              </p:txBody>
            </p:sp>
          </mc:Fallback>
        </mc:AlternateContent>
        <p:sp>
          <p:nvSpPr>
            <p:cNvPr id="32" name="TextBox 31">
              <a:extLst>
                <a:ext uri="{FF2B5EF4-FFF2-40B4-BE49-F238E27FC236}">
                  <a16:creationId xmlns:a16="http://schemas.microsoft.com/office/drawing/2014/main" id="{A6890DD7-120F-6BBD-12F5-6639DFF14170}"/>
                </a:ext>
              </a:extLst>
            </p:cNvPr>
            <p:cNvSpPr txBox="1"/>
            <p:nvPr/>
          </p:nvSpPr>
          <p:spPr>
            <a:xfrm>
              <a:off x="5834129" y="4058716"/>
              <a:ext cx="426720" cy="281067"/>
            </a:xfrm>
            <a:prstGeom prst="rect">
              <a:avLst/>
            </a:prstGeom>
            <a:noFill/>
          </p:spPr>
          <p:txBody>
            <a:bodyPr wrap="square" lIns="0" tIns="0" rIns="0" bIns="0" rtlCol="0">
              <a:noAutofit/>
            </a:bodyPr>
            <a:lstStyle/>
            <a:p>
              <a:pPr algn="l"/>
              <a:endParaRPr lang="en-AU" sz="1800" dirty="0"/>
            </a:p>
          </p:txBody>
        </p:sp>
      </p:grpSp>
      <p:cxnSp>
        <p:nvCxnSpPr>
          <p:cNvPr id="38" name="Straight Connector 37">
            <a:extLst>
              <a:ext uri="{FF2B5EF4-FFF2-40B4-BE49-F238E27FC236}">
                <a16:creationId xmlns:a16="http://schemas.microsoft.com/office/drawing/2014/main" id="{616A8891-EDB6-B5F4-AB1C-734E6CF98056}"/>
              </a:ext>
              <a:ext uri="{C183D7F6-B498-43B3-948B-1728B52AA6E4}">
                <adec:decorative xmlns:adec="http://schemas.microsoft.com/office/drawing/2017/decorative" val="1"/>
              </a:ext>
            </a:extLst>
          </p:cNvPr>
          <p:cNvCxnSpPr>
            <a:cxnSpLocks/>
          </p:cNvCxnSpPr>
          <p:nvPr/>
        </p:nvCxnSpPr>
        <p:spPr>
          <a:xfrm flipV="1">
            <a:off x="4205840" y="1569567"/>
            <a:ext cx="0" cy="48364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2B64317-8EF1-5681-53CF-7F6150CF60AB}"/>
              </a:ext>
              <a:ext uri="{C183D7F6-B498-43B3-948B-1728B52AA6E4}">
                <adec:decorative xmlns:adec="http://schemas.microsoft.com/office/drawing/2017/decorative" val="1"/>
              </a:ext>
            </a:extLst>
          </p:cNvPr>
          <p:cNvCxnSpPr>
            <a:cxnSpLocks/>
          </p:cNvCxnSpPr>
          <p:nvPr/>
        </p:nvCxnSpPr>
        <p:spPr>
          <a:xfrm flipV="1">
            <a:off x="8404860" y="721895"/>
            <a:ext cx="0" cy="56840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028001B-9EF9-9FBE-C77D-5F6F239A9858}"/>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51270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D735A5DC-67C0-4772-8069-F4CB75B39F7E}">
  <ds:schemaRefs>
    <ds:schemaRef ds:uri="http://schemas.microsoft.com/sharepoint/v3/contenttype/forms"/>
  </ds:schemaRefs>
</ds:datastoreItem>
</file>

<file path=customXml/itemProps2.xml><?xml version="1.0" encoding="utf-8"?>
<ds:datastoreItem xmlns:ds="http://schemas.openxmlformats.org/officeDocument/2006/customXml" ds:itemID="{47BA553A-2D3E-46CE-B969-B83C65D0B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B34249-9B8F-483D-8C31-D6896F64B52D}">
  <ds:schemaRefs>
    <ds:schemaRef ds:uri="http://purl.org/dc/dcmitype/"/>
    <ds:schemaRef ds:uri="8c6f0761-0ef4-4d3b-8fe8-3b60dff82ea3"/>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0d94be99-a0f6-44e7-93d1-7f56be2e14d5"/>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2132</Words>
  <Application>Microsoft Office PowerPoint</Application>
  <PresentationFormat>Widescreen</PresentationFormat>
  <Paragraphs>247</Paragraphs>
  <Slides>24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Wide Latin</vt:lpstr>
      <vt:lpstr>Public Sans</vt:lpstr>
      <vt:lpstr>Arial</vt:lpstr>
      <vt:lpstr>Cambria Math</vt:lpstr>
      <vt:lpstr>Times New Roman</vt:lpstr>
      <vt:lpstr>NSWG Corporate</vt:lpstr>
      <vt:lpstr>Trigonometric functions and modelling</vt:lpstr>
      <vt:lpstr>Learning intentions and success criteria</vt:lpstr>
      <vt:lpstr>Activating prior knowledge</vt:lpstr>
      <vt:lpstr>Problem</vt:lpstr>
      <vt:lpstr>Solution a. and b.</vt:lpstr>
      <vt:lpstr>Solution c.</vt:lpstr>
      <vt:lpstr>Connecting learning</vt:lpstr>
      <vt:lpstr>Equation</vt:lpstr>
      <vt:lpstr>Solution (2)</vt:lpstr>
      <vt:lpstr>Contextual problem</vt:lpstr>
      <vt:lpstr>Releasing responsibility</vt:lpstr>
      <vt:lpstr>Question 1</vt:lpstr>
      <vt:lpstr>Method 1</vt:lpstr>
      <vt:lpstr>Method 2</vt:lpstr>
      <vt:lpstr>Question 2</vt:lpstr>
      <vt:lpstr>Question 2 – part (a) solution</vt:lpstr>
      <vt:lpstr>Question 2 – part b solution</vt:lpstr>
      <vt:lpstr>Question 3</vt:lpstr>
      <vt:lpstr>Question 3 – part (a) solution</vt:lpstr>
      <vt:lpstr>Question 3 – part (b) solution</vt:lpstr>
      <vt:lpstr>Approaching questions scaffold</vt:lpstr>
      <vt:lpstr>HSC style question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3 – Trigonometric functions and modelling – Slide deck</dc:title>
  <dc:creator>NSW Department of Education</dc:creator>
  <dcterms:created xsi:type="dcterms:W3CDTF">2026-05-19T06:26:46Z</dcterms:created>
  <dcterms:modified xsi:type="dcterms:W3CDTF">2026-06-17T00:30:08Z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