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505" r:id="rId5"/>
    <p:sldId id="26383" r:id="rId6"/>
    <p:sldId id="26518" r:id="rId7"/>
    <p:sldId id="26507" r:id="rId8"/>
    <p:sldId id="26508" r:id="rId9"/>
    <p:sldId id="26519" r:id="rId10"/>
    <p:sldId id="289" r:id="rId11"/>
    <p:sldId id="26511" r:id="rId12"/>
    <p:sldId id="26521" r:id="rId13"/>
    <p:sldId id="26522" r:id="rId14"/>
    <p:sldId id="26515" r:id="rId15"/>
    <p:sldId id="26523" r:id="rId16"/>
    <p:sldId id="26520" r:id="rId17"/>
    <p:sldId id="26516" r:id="rId18"/>
    <p:sldId id="26517" r:id="rId19"/>
    <p:sldId id="360"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4" autoAdjust="0"/>
    <p:restoredTop sz="86422" autoAdjust="0"/>
  </p:normalViewPr>
  <p:slideViewPr>
    <p:cSldViewPr snapToGrid="0">
      <p:cViewPr varScale="1">
        <p:scale>
          <a:sx n="107" d="100"/>
          <a:sy n="107" d="100"/>
        </p:scale>
        <p:origin x="1008" y="10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353DD-6656-C03D-7DA7-9336C05EC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F0162-FCDD-C0FB-8A16-F86C64059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58B0A-D9C4-DB83-4D81-F0B75188046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16506FF-6BB2-B953-2B73-831CF5C94E4B}"/>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5316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A381-6CD7-671E-2E95-FC6408F33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C6473-23BD-07E4-C5F7-6B7AD75E5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69343-CEED-8066-4E4E-0849F16787A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D08274F-5BF1-D4F4-1E16-9110E55DB8FA}"/>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7368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F1BAA-3A65-76DD-673C-349F80A00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8CC92-DDD3-49B2-AAFC-3D3BCE35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5B1B1-3A79-DA2E-104A-E023EC80813B}"/>
              </a:ext>
            </a:extLst>
          </p:cNvPr>
          <p:cNvSpPr>
            <a:spLocks noGrp="1"/>
          </p:cNvSpPr>
          <p:nvPr>
            <p:ph type="body" idx="1"/>
          </p:nvPr>
        </p:nvSpPr>
        <p:spPr/>
        <p:txBody>
          <a:bodyPr/>
          <a:lstStyle/>
          <a:p>
            <a:r>
              <a:rPr lang="en-AU" dirty="0"/>
              <a:t>{contains animations}</a:t>
            </a:r>
          </a:p>
        </p:txBody>
      </p:sp>
      <p:sp>
        <p:nvSpPr>
          <p:cNvPr id="4" name="Slide Number Placeholder 3">
            <a:extLst>
              <a:ext uri="{FF2B5EF4-FFF2-40B4-BE49-F238E27FC236}">
                <a16:creationId xmlns:a16="http://schemas.microsoft.com/office/drawing/2014/main" id="{CE096A2E-EE3F-88DE-6B8F-08B645F9E038}"/>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23549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0FF9F-8B4D-30EA-C957-296940628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534F4-83F1-20C2-E510-AA3847C5B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812CB-E432-8FAD-E0B6-6F00DFC6D6C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B05D679-2427-90CF-6BF4-6EB326B70280}"/>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143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EB9-D411-A485-85D6-94B47407B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D17F0-8DB6-5890-5C5D-37CFD3B6A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AC8CE-3114-E59E-337E-6A56CB220C7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C5E8F8A-87A0-2B99-9EA1-49882904A2CE}"/>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98762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2DC0F-95F4-B521-4537-79915ACFD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194C7-66C2-139D-9B8C-9D7369986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D09B9-A3BE-C563-C05E-81829C3DF27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53A1438-0603-64EB-BCA4-7CBC647C6C6C}"/>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03384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0443-A1E1-138D-983C-AA21A35F0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21BC9-1831-163B-C416-B82711C5E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AC422-D136-6449-3884-DF7F6A60D80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DB2A44F-88CD-1A47-82C2-83262C5D4A7F}"/>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68389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91C0-84A4-A724-326B-7C440D69E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FAF82-362A-7C5B-C864-537339E0F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E92D0-D125-28A5-AE53-C1033DBEF70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59282E4-0B16-9E64-9944-581D5D33E0C9}"/>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11407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8906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36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2738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65" r:id="rId5"/>
    <p:sldLayoutId id="2147483766" r:id="rId6"/>
    <p:sldLayoutId id="21474837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en.wikipedia.org/wiki/Standard_52-card_dec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en.wikipedia.org/wiki/Standard_52-card_deck"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Sets, subsets and probability</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Probability and data</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Term 1</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5702-0436-F7FF-A00E-716CC38DAE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6072EF-1D23-5961-050A-EAB9C591B0EA}"/>
              </a:ext>
            </a:extLst>
          </p:cNvPr>
          <p:cNvSpPr>
            <a:spLocks noGrp="1"/>
          </p:cNvSpPr>
          <p:nvPr>
            <p:ph type="title"/>
          </p:nvPr>
        </p:nvSpPr>
        <p:spPr/>
        <p:txBody>
          <a:bodyPr/>
          <a:lstStyle/>
          <a:p>
            <a:r>
              <a:rPr lang="en-AU" dirty="0">
                <a:latin typeface="+mj-lt"/>
              </a:rPr>
              <a:t>Sets, subsets and probability (1) </a:t>
            </a:r>
          </a:p>
        </p:txBody>
      </p:sp>
      <p:sp>
        <p:nvSpPr>
          <p:cNvPr id="3" name="Text Placeholder 12">
            <a:extLst>
              <a:ext uri="{FF2B5EF4-FFF2-40B4-BE49-F238E27FC236}">
                <a16:creationId xmlns:a16="http://schemas.microsoft.com/office/drawing/2014/main" id="{82AA38BF-6DC0-116C-1339-4B3F4893A3A4}"/>
              </a:ext>
            </a:extLst>
          </p:cNvPr>
          <p:cNvSpPr>
            <a:spLocks noGrp="1"/>
          </p:cNvSpPr>
          <p:nvPr>
            <p:ph type="body" sz="quarter" idx="18"/>
          </p:nvPr>
        </p:nvSpPr>
        <p:spPr>
          <a:xfrm>
            <a:off x="360000" y="982520"/>
            <a:ext cx="11483998" cy="356423"/>
          </a:xfrm>
        </p:spPr>
        <p:txBody>
          <a:bodyPr/>
          <a:lstStyle/>
          <a:p>
            <a:r>
              <a:rPr lang="en-AU" dirty="0">
                <a:latin typeface="+mj-lt"/>
              </a:rPr>
              <a:t>Definition</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5717045F-C055-AB3A-2CBB-AE002A785349}"/>
                  </a:ext>
                </a:extLst>
              </p:cNvPr>
              <p:cNvGraphicFramePr>
                <a:graphicFrameLocks noGrp="1"/>
              </p:cNvGraphicFramePr>
              <p:nvPr>
                <p:extLst>
                  <p:ext uri="{D42A27DB-BD31-4B8C-83A1-F6EECF244321}">
                    <p14:modId xmlns:p14="http://schemas.microsoft.com/office/powerpoint/2010/main" val="406341248"/>
                  </p:ext>
                </p:extLst>
              </p:nvPr>
            </p:nvGraphicFramePr>
            <p:xfrm>
              <a:off x="359999" y="1570084"/>
              <a:ext cx="11353029" cy="4764924"/>
            </p:xfrm>
            <a:graphic>
              <a:graphicData uri="http://schemas.openxmlformats.org/drawingml/2006/table">
                <a:tbl>
                  <a:tblPr firstRow="1" bandRow="1">
                    <a:tableStyleId>{69012ECD-51FC-41F1-AA8D-1B2483CD663E}</a:tableStyleId>
                  </a:tblPr>
                  <a:tblGrid>
                    <a:gridCol w="2440953">
                      <a:extLst>
                        <a:ext uri="{9D8B030D-6E8A-4147-A177-3AD203B41FA5}">
                          <a16:colId xmlns:a16="http://schemas.microsoft.com/office/drawing/2014/main" val="1213879916"/>
                        </a:ext>
                      </a:extLst>
                    </a:gridCol>
                    <a:gridCol w="5127733">
                      <a:extLst>
                        <a:ext uri="{9D8B030D-6E8A-4147-A177-3AD203B41FA5}">
                          <a16:colId xmlns:a16="http://schemas.microsoft.com/office/drawing/2014/main" val="1575889634"/>
                        </a:ext>
                      </a:extLst>
                    </a:gridCol>
                    <a:gridCol w="3784343">
                      <a:extLst>
                        <a:ext uri="{9D8B030D-6E8A-4147-A177-3AD203B41FA5}">
                          <a16:colId xmlns:a16="http://schemas.microsoft.com/office/drawing/2014/main" val="1661680656"/>
                        </a:ext>
                      </a:extLst>
                    </a:gridCol>
                  </a:tblGrid>
                  <a:tr h="534122">
                    <a:tc>
                      <a:txBody>
                        <a:bodyPr/>
                        <a:lstStyle/>
                        <a:p>
                          <a:r>
                            <a:rPr lang="en-AU" sz="1800" dirty="0"/>
                            <a:t>Term </a:t>
                          </a:r>
                        </a:p>
                      </a:txBody>
                      <a:tcPr/>
                    </a:tc>
                    <a:tc>
                      <a:txBody>
                        <a:bodyPr/>
                        <a:lstStyle/>
                        <a:p>
                          <a:r>
                            <a:rPr lang="en-AU" sz="1800" dirty="0"/>
                            <a:t>Definition</a:t>
                          </a:r>
                        </a:p>
                      </a:txBody>
                      <a:tcPr/>
                    </a:tc>
                    <a:tc>
                      <a:txBody>
                        <a:bodyPr/>
                        <a:lstStyle/>
                        <a:p>
                          <a:r>
                            <a:rPr lang="en-AU" sz="1800" dirty="0"/>
                            <a:t>Example</a:t>
                          </a:r>
                        </a:p>
                      </a:txBody>
                      <a:tcPr/>
                    </a:tc>
                    <a:extLst>
                      <a:ext uri="{0D108BD9-81ED-4DB2-BD59-A6C34878D82A}">
                        <a16:rowId xmlns:a16="http://schemas.microsoft.com/office/drawing/2014/main" val="2197957307"/>
                      </a:ext>
                    </a:extLst>
                  </a:tr>
                  <a:tr h="1370514">
                    <a:tc>
                      <a:txBody>
                        <a:bodyPr/>
                        <a:lstStyle/>
                        <a:p>
                          <a:r>
                            <a:rPr lang="en-AU" sz="1800" dirty="0"/>
                            <a:t>Experiment and sample space</a:t>
                          </a:r>
                        </a:p>
                      </a:txBody>
                      <a:tcPr/>
                    </a:tc>
                    <a:tc>
                      <a:txBody>
                        <a:bodyPr/>
                        <a:lstStyle/>
                        <a:p>
                          <a:r>
                            <a:rPr lang="en-AU" dirty="0">
                              <a:latin typeface="+mn-lt"/>
                            </a:rPr>
                            <a:t>Any procedure that can be infinitely repeated and has a well-defined set of possible outcomes known as a sample space, denoted by </a:t>
                          </a:r>
                          <a14:m>
                            <m:oMath xmlns:m="http://schemas.openxmlformats.org/officeDocument/2006/math">
                              <m:r>
                                <a:rPr lang="en-AU" b="0" i="1" smtClean="0">
                                  <a:latin typeface="Cambria Math" panose="02040503050406030204" pitchFamily="18" charset="0"/>
                                </a:rPr>
                                <m:t>𝑆</m:t>
                              </m:r>
                              <m:r>
                                <a:rPr lang="en-AU" b="0" i="1" smtClean="0">
                                  <a:latin typeface="Cambria Math" panose="02040503050406030204" pitchFamily="18" charset="0"/>
                                </a:rPr>
                                <m:t>.</m:t>
                              </m:r>
                            </m:oMath>
                          </a14:m>
                          <a:endParaRPr lang="en-AU" dirty="0">
                            <a:latin typeface="+mn-lt"/>
                          </a:endParaRPr>
                        </a:p>
                      </a:txBody>
                      <a:tcPr/>
                    </a:tc>
                    <a:tc>
                      <a:txBody>
                        <a:bodyPr/>
                        <a:lstStyle/>
                        <a:p>
                          <a:r>
                            <a:rPr lang="en-AU" sz="1800" dirty="0">
                              <a:latin typeface="+mn-lt"/>
                            </a:rPr>
                            <a:t>For the experiment of tossing two coins, </a:t>
                          </a:r>
                          <a14:m>
                            <m:oMath xmlns:m="http://schemas.openxmlformats.org/officeDocument/2006/math">
                              <m:r>
                                <a:rPr lang="en-AU" sz="1800" b="0" i="1" smtClean="0">
                                  <a:latin typeface="Cambria Math" panose="02040503050406030204" pitchFamily="18" charset="0"/>
                                </a:rPr>
                                <m:t>𝑆</m:t>
                              </m:r>
                              <m:r>
                                <a:rPr lang="en-AU" sz="1800" b="0" i="1" smtClean="0">
                                  <a:latin typeface="Cambria Math" panose="02040503050406030204" pitchFamily="18" charset="0"/>
                                </a:rPr>
                                <m:t>={</m:t>
                              </m:r>
                              <m:r>
                                <a:rPr lang="en-AU" sz="1800" b="0" i="1" smtClean="0">
                                  <a:latin typeface="Cambria Math" panose="02040503050406030204" pitchFamily="18" charset="0"/>
                                </a:rPr>
                                <m:t>𝐻𝐻</m:t>
                              </m:r>
                              <m:r>
                                <a:rPr lang="en-AU" sz="1800" b="0" i="1" smtClean="0">
                                  <a:latin typeface="Cambria Math" panose="02040503050406030204" pitchFamily="18" charset="0"/>
                                </a:rPr>
                                <m:t>, </m:t>
                              </m:r>
                              <m:r>
                                <a:rPr lang="en-AU" sz="1800" b="0" i="1" smtClean="0">
                                  <a:latin typeface="Cambria Math" panose="02040503050406030204" pitchFamily="18" charset="0"/>
                                </a:rPr>
                                <m:t>𝐻𝑇</m:t>
                              </m:r>
                              <m:r>
                                <a:rPr lang="en-AU" sz="1800" b="0" i="1" smtClean="0">
                                  <a:latin typeface="Cambria Math" panose="02040503050406030204" pitchFamily="18" charset="0"/>
                                </a:rPr>
                                <m:t>, </m:t>
                              </m:r>
                              <m:r>
                                <a:rPr lang="en-AU" sz="1800" b="0" i="1" smtClean="0">
                                  <a:latin typeface="Cambria Math" panose="02040503050406030204" pitchFamily="18" charset="0"/>
                                </a:rPr>
                                <m:t>𝑇𝐻</m:t>
                              </m:r>
                              <m:r>
                                <a:rPr lang="en-AU" sz="1800" b="0" i="1" smtClean="0">
                                  <a:latin typeface="Cambria Math" panose="02040503050406030204" pitchFamily="18" charset="0"/>
                                </a:rPr>
                                <m:t>, </m:t>
                              </m:r>
                              <m:r>
                                <a:rPr lang="en-AU" sz="1800" b="0" i="1" smtClean="0">
                                  <a:latin typeface="Cambria Math" panose="02040503050406030204" pitchFamily="18" charset="0"/>
                                </a:rPr>
                                <m:t>𝑇𝑇</m:t>
                              </m:r>
                              <m:r>
                                <a:rPr lang="en-AU" sz="1800" b="0" i="1" smtClean="0">
                                  <a:latin typeface="Cambria Math" panose="02040503050406030204" pitchFamily="18" charset="0"/>
                                </a:rPr>
                                <m:t>}</m:t>
                              </m:r>
                            </m:oMath>
                          </a14:m>
                          <a:endParaRPr lang="en-AU" sz="1800" dirty="0">
                            <a:latin typeface="+mn-lt"/>
                          </a:endParaRPr>
                        </a:p>
                      </a:txBody>
                      <a:tcPr/>
                    </a:tc>
                    <a:extLst>
                      <a:ext uri="{0D108BD9-81ED-4DB2-BD59-A6C34878D82A}">
                        <a16:rowId xmlns:a16="http://schemas.microsoft.com/office/drawing/2014/main" val="1866141847"/>
                      </a:ext>
                    </a:extLst>
                  </a:tr>
                  <a:tr h="1370514">
                    <a:tc>
                      <a:txBody>
                        <a:bodyPr/>
                        <a:lstStyle/>
                        <a:p>
                          <a:r>
                            <a:rPr lang="en-AU" sz="1800" dirty="0"/>
                            <a:t>Event</a:t>
                          </a:r>
                        </a:p>
                      </a:txBody>
                      <a:tcPr/>
                    </a:tc>
                    <a:tc>
                      <a:txBody>
                        <a:bodyPr/>
                        <a:lstStyle/>
                        <a:p>
                          <a:r>
                            <a:rPr lang="en-AU" sz="1800" b="0" i="0" kern="1200" dirty="0">
                              <a:solidFill>
                                <a:schemeClr val="tx1"/>
                              </a:solidFill>
                              <a:effectLst/>
                              <a:latin typeface="+mn-lt"/>
                              <a:ea typeface="+mn-ea"/>
                              <a:cs typeface="+mn-cs"/>
                            </a:rPr>
                            <a:t>The set of possible outcomes.</a:t>
                          </a:r>
                          <a:endParaRPr lang="en-AU" dirty="0">
                            <a:latin typeface="+mn-lt"/>
                          </a:endParaRPr>
                        </a:p>
                      </a:txBody>
                      <a:tcPr/>
                    </a:tc>
                    <a:tc>
                      <a:txBody>
                        <a:bodyPr/>
                        <a:lstStyle/>
                        <a:p>
                          <a:r>
                            <a:rPr lang="en-AU" sz="1800" dirty="0">
                              <a:latin typeface="+mn-lt"/>
                            </a:rPr>
                            <a:t>For example, if </a:t>
                          </a:r>
                          <a14:m>
                            <m:oMath xmlns:m="http://schemas.openxmlformats.org/officeDocument/2006/math">
                              <m:r>
                                <a:rPr lang="en-AU" sz="1800" b="0" i="1" smtClean="0">
                                  <a:latin typeface="Cambria Math" panose="02040503050406030204" pitchFamily="18" charset="0"/>
                                </a:rPr>
                                <m:t>𝐴</m:t>
                              </m:r>
                            </m:oMath>
                          </a14:m>
                          <a:r>
                            <a:rPr lang="en-AU" sz="1800" dirty="0">
                              <a:latin typeface="+mn-lt"/>
                            </a:rPr>
                            <a:t> is the event ‘at least one head is obtained</a:t>
                          </a:r>
                          <a:r>
                            <a:rPr lang="en-AU" sz="1800" baseline="0" dirty="0">
                              <a:latin typeface="+mn-lt"/>
                            </a:rPr>
                            <a:t> when tossing two coins’, then </a:t>
                          </a:r>
                          <a:br>
                            <a:rPr lang="en-AU" sz="1800" b="0" i="1" baseline="0" dirty="0">
                              <a:latin typeface="Cambria Math" panose="02040503050406030204" pitchFamily="18" charset="0"/>
                            </a:rPr>
                          </a:br>
                          <a14:m>
                            <m:oMath xmlns:m="http://schemas.openxmlformats.org/officeDocument/2006/math">
                              <m:r>
                                <a:rPr lang="en-AU" sz="1800" b="0" i="1" baseline="0" smtClean="0">
                                  <a:latin typeface="Cambria Math" panose="02040503050406030204" pitchFamily="18" charset="0"/>
                                </a:rPr>
                                <m:t>𝐴</m:t>
                              </m:r>
                              <m:r>
                                <a:rPr lang="en-AU" sz="1800" b="0" i="1" baseline="0" smtClean="0">
                                  <a:latin typeface="Cambria Math" panose="02040503050406030204" pitchFamily="18" charset="0"/>
                                </a:rPr>
                                <m:t>={</m:t>
                              </m:r>
                              <m:r>
                                <a:rPr lang="en-AU" sz="1800" b="0" i="1" baseline="0" smtClean="0">
                                  <a:latin typeface="Cambria Math" panose="02040503050406030204" pitchFamily="18" charset="0"/>
                                </a:rPr>
                                <m:t>𝐻𝐻</m:t>
                              </m:r>
                              <m:r>
                                <a:rPr lang="en-AU" sz="1800" b="0" i="1" baseline="0" smtClean="0">
                                  <a:latin typeface="Cambria Math" panose="02040503050406030204" pitchFamily="18" charset="0"/>
                                </a:rPr>
                                <m:t>, </m:t>
                              </m:r>
                              <m:r>
                                <a:rPr lang="en-AU" sz="1800" b="0" i="1" baseline="0" smtClean="0">
                                  <a:latin typeface="Cambria Math" panose="02040503050406030204" pitchFamily="18" charset="0"/>
                                </a:rPr>
                                <m:t>𝐻𝑇</m:t>
                              </m:r>
                              <m:r>
                                <a:rPr lang="en-AU" sz="1800" b="0" i="1" baseline="0" smtClean="0">
                                  <a:latin typeface="Cambria Math" panose="02040503050406030204" pitchFamily="18" charset="0"/>
                                </a:rPr>
                                <m:t>, </m:t>
                              </m:r>
                              <m:r>
                                <a:rPr lang="en-AU" sz="1800" b="0" i="1" baseline="0" smtClean="0">
                                  <a:latin typeface="Cambria Math" panose="02040503050406030204" pitchFamily="18" charset="0"/>
                                </a:rPr>
                                <m:t>𝑇𝐻</m:t>
                              </m:r>
                              <m:r>
                                <a:rPr lang="en-AU" sz="1800" b="0" i="1" baseline="0" smtClean="0">
                                  <a:latin typeface="Cambria Math" panose="02040503050406030204" pitchFamily="18" charset="0"/>
                                </a:rPr>
                                <m:t>}</m:t>
                              </m:r>
                            </m:oMath>
                          </a14:m>
                          <a:r>
                            <a:rPr lang="en-AU" sz="1800" dirty="0">
                              <a:latin typeface="+mn-lt"/>
                            </a:rPr>
                            <a:t>.</a:t>
                          </a:r>
                        </a:p>
                      </a:txBody>
                      <a:tcPr/>
                    </a:tc>
                    <a:extLst>
                      <a:ext uri="{0D108BD9-81ED-4DB2-BD59-A6C34878D82A}">
                        <a16:rowId xmlns:a16="http://schemas.microsoft.com/office/drawing/2014/main" val="2233370843"/>
                      </a:ext>
                    </a:extLst>
                  </a:tr>
                  <a:tr h="1039700">
                    <a:tc>
                      <a:txBody>
                        <a:bodyPr/>
                        <a:lstStyle/>
                        <a:p>
                          <a:r>
                            <a:rPr lang="en-AU" sz="1800" dirty="0"/>
                            <a:t>Probability</a:t>
                          </a:r>
                        </a:p>
                      </a:txBody>
                      <a:tcPr/>
                    </a:tc>
                    <a:tc>
                      <a:txBody>
                        <a:bodyPr/>
                        <a:lstStyle/>
                        <a:p>
                          <a:pPr algn="l"/>
                          <a:r>
                            <a:rPr lang="en-AU" sz="1800" dirty="0"/>
                            <a:t>The probability of an outcome is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𝑆</m:t>
                                      </m:r>
                                    </m:e>
                                  </m:d>
                                </m:den>
                              </m:f>
                            </m:oMath>
                          </a14:m>
                          <a:r>
                            <a:rPr lang="en-AU" sz="1800" dirty="0"/>
                            <a:t> when all outcomes are equally likely and</a:t>
                          </a:r>
                          <a:r>
                            <a:rPr lang="en-AU" sz="1800" baseline="0" dirty="0"/>
                            <a:t> </a:t>
                          </a:r>
                          <a:r>
                            <a:rPr lang="en-AU" sz="1800" b="0" dirty="0"/>
                            <a:t>probability of the event </a:t>
                          </a:r>
                          <a14:m>
                            <m:oMath xmlns:m="http://schemas.openxmlformats.org/officeDocument/2006/math">
                              <m:r>
                                <m:rPr>
                                  <m:sty m:val="p"/>
                                </m:rPr>
                                <a:rPr lang="en-AU" sz="1800" b="0" i="0" smtClean="0">
                                  <a:latin typeface="Cambria Math" panose="02040503050406030204" pitchFamily="18" charset="0"/>
                                </a:rPr>
                                <m:t>A</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is</m:t>
                              </m:r>
                              <m:r>
                                <a:rPr lang="en-AU" sz="1800" b="0" i="0" smtClean="0">
                                  <a:latin typeface="Cambria Math" panose="02040503050406030204" pitchFamily="18" charset="0"/>
                                </a:rPr>
                                <m:t> </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num>
                                <m:den>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𝑆</m:t>
                                      </m:r>
                                    </m:e>
                                  </m:d>
                                </m:den>
                              </m:f>
                            </m:oMath>
                          </a14:m>
                          <a:endParaRPr lang="en-AU" sz="1800" dirty="0"/>
                        </a:p>
                        <a:p>
                          <a:endParaRPr lang="en-AU" sz="1800" dirty="0"/>
                        </a:p>
                      </a:txBody>
                      <a:tcPr/>
                    </a:tc>
                    <a:tc>
                      <a:txBody>
                        <a:bodyPr/>
                        <a:lstStyle/>
                        <a:p>
                          <a:r>
                            <a:rPr lang="en-AU" sz="1800" dirty="0">
                              <a:latin typeface="+mn-lt"/>
                            </a:rPr>
                            <a:t>The probability of the event ‘at least one head is obtained</a:t>
                          </a:r>
                          <a:r>
                            <a:rPr lang="en-AU" sz="1800" baseline="0" dirty="0">
                              <a:latin typeface="+mn-lt"/>
                            </a:rPr>
                            <a:t> when tossing two coins</a:t>
                          </a:r>
                          <a:r>
                            <a:rPr lang="en-AU" sz="1800" dirty="0">
                              <a:latin typeface="+mn-lt"/>
                            </a:rPr>
                            <a:t>‘,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4</m:t>
                                  </m:r>
                                </m:den>
                              </m:f>
                            </m:oMath>
                          </a14:m>
                          <a:endParaRPr lang="en-AU" sz="1800" dirty="0">
                            <a:latin typeface="+mn-lt"/>
                          </a:endParaRPr>
                        </a:p>
                      </a:txBody>
                      <a:tcPr/>
                    </a:tc>
                    <a:extLst>
                      <a:ext uri="{0D108BD9-81ED-4DB2-BD59-A6C34878D82A}">
                        <a16:rowId xmlns:a16="http://schemas.microsoft.com/office/drawing/2014/main" val="843073295"/>
                      </a:ext>
                    </a:extLst>
                  </a:tr>
                </a:tbl>
              </a:graphicData>
            </a:graphic>
          </p:graphicFrame>
        </mc:Choice>
        <mc:Fallback xmlns="">
          <p:graphicFrame>
            <p:nvGraphicFramePr>
              <p:cNvPr id="8" name="Table 7">
                <a:extLst>
                  <a:ext uri="{FF2B5EF4-FFF2-40B4-BE49-F238E27FC236}">
                    <a16:creationId xmlns:a16="http://schemas.microsoft.com/office/drawing/2014/main" id="{5717045F-C055-AB3A-2CBB-AE002A785349}"/>
                  </a:ext>
                </a:extLst>
              </p:cNvPr>
              <p:cNvGraphicFramePr>
                <a:graphicFrameLocks noGrp="1"/>
              </p:cNvGraphicFramePr>
              <p:nvPr>
                <p:extLst>
                  <p:ext uri="{D42A27DB-BD31-4B8C-83A1-F6EECF244321}">
                    <p14:modId xmlns:p14="http://schemas.microsoft.com/office/powerpoint/2010/main" val="406341248"/>
                  </p:ext>
                </p:extLst>
              </p:nvPr>
            </p:nvGraphicFramePr>
            <p:xfrm>
              <a:off x="359999" y="1570084"/>
              <a:ext cx="11353029" cy="4764924"/>
            </p:xfrm>
            <a:graphic>
              <a:graphicData uri="http://schemas.openxmlformats.org/drawingml/2006/table">
                <a:tbl>
                  <a:tblPr firstRow="1" bandRow="1">
                    <a:tableStyleId>{69012ECD-51FC-41F1-AA8D-1B2483CD663E}</a:tableStyleId>
                  </a:tblPr>
                  <a:tblGrid>
                    <a:gridCol w="2440953">
                      <a:extLst>
                        <a:ext uri="{9D8B030D-6E8A-4147-A177-3AD203B41FA5}">
                          <a16:colId xmlns:a16="http://schemas.microsoft.com/office/drawing/2014/main" val="1213879916"/>
                        </a:ext>
                      </a:extLst>
                    </a:gridCol>
                    <a:gridCol w="5127733">
                      <a:extLst>
                        <a:ext uri="{9D8B030D-6E8A-4147-A177-3AD203B41FA5}">
                          <a16:colId xmlns:a16="http://schemas.microsoft.com/office/drawing/2014/main" val="1575889634"/>
                        </a:ext>
                      </a:extLst>
                    </a:gridCol>
                    <a:gridCol w="3784343">
                      <a:extLst>
                        <a:ext uri="{9D8B030D-6E8A-4147-A177-3AD203B41FA5}">
                          <a16:colId xmlns:a16="http://schemas.microsoft.com/office/drawing/2014/main" val="1661680656"/>
                        </a:ext>
                      </a:extLst>
                    </a:gridCol>
                  </a:tblGrid>
                  <a:tr h="534122">
                    <a:tc>
                      <a:txBody>
                        <a:bodyPr/>
                        <a:lstStyle/>
                        <a:p>
                          <a:r>
                            <a:rPr lang="en-AU" sz="1800" dirty="0"/>
                            <a:t>Term </a:t>
                          </a:r>
                        </a:p>
                      </a:txBody>
                      <a:tcPr/>
                    </a:tc>
                    <a:tc>
                      <a:txBody>
                        <a:bodyPr/>
                        <a:lstStyle/>
                        <a:p>
                          <a:r>
                            <a:rPr lang="en-AU" sz="1800" dirty="0"/>
                            <a:t>Definition</a:t>
                          </a:r>
                        </a:p>
                      </a:txBody>
                      <a:tcPr/>
                    </a:tc>
                    <a:tc>
                      <a:txBody>
                        <a:bodyPr/>
                        <a:lstStyle/>
                        <a:p>
                          <a:r>
                            <a:rPr lang="en-AU" sz="1800" dirty="0"/>
                            <a:t>Example</a:t>
                          </a:r>
                        </a:p>
                      </a:txBody>
                      <a:tcPr/>
                    </a:tc>
                    <a:extLst>
                      <a:ext uri="{0D108BD9-81ED-4DB2-BD59-A6C34878D82A}">
                        <a16:rowId xmlns:a16="http://schemas.microsoft.com/office/drawing/2014/main" val="2197957307"/>
                      </a:ext>
                    </a:extLst>
                  </a:tr>
                  <a:tr h="1370514">
                    <a:tc>
                      <a:txBody>
                        <a:bodyPr/>
                        <a:lstStyle/>
                        <a:p>
                          <a:r>
                            <a:rPr lang="en-AU" sz="1800" dirty="0"/>
                            <a:t>Experiment and sample space</a:t>
                          </a:r>
                        </a:p>
                      </a:txBody>
                      <a:tcPr/>
                    </a:tc>
                    <a:tc>
                      <a:txBody>
                        <a:bodyPr/>
                        <a:lstStyle/>
                        <a:p>
                          <a:endParaRPr lang="en-US"/>
                        </a:p>
                      </a:txBody>
                      <a:tcPr>
                        <a:blipFill>
                          <a:blip r:embed="rId3"/>
                          <a:stretch>
                            <a:fillRect l="-47654" t="-40741" r="-73827" b="-210185"/>
                          </a:stretch>
                        </a:blipFill>
                      </a:tcPr>
                    </a:tc>
                    <a:tc>
                      <a:txBody>
                        <a:bodyPr/>
                        <a:lstStyle/>
                        <a:p>
                          <a:endParaRPr lang="en-US"/>
                        </a:p>
                      </a:txBody>
                      <a:tcPr>
                        <a:blipFill>
                          <a:blip r:embed="rId3"/>
                          <a:stretch>
                            <a:fillRect l="-200671" t="-40741" r="-336" b="-210185"/>
                          </a:stretch>
                        </a:blipFill>
                      </a:tcPr>
                    </a:tc>
                    <a:extLst>
                      <a:ext uri="{0D108BD9-81ED-4DB2-BD59-A6C34878D82A}">
                        <a16:rowId xmlns:a16="http://schemas.microsoft.com/office/drawing/2014/main" val="1866141847"/>
                      </a:ext>
                    </a:extLst>
                  </a:tr>
                  <a:tr h="1370514">
                    <a:tc>
                      <a:txBody>
                        <a:bodyPr/>
                        <a:lstStyle/>
                        <a:p>
                          <a:r>
                            <a:rPr lang="en-AU" sz="1800" dirty="0"/>
                            <a:t>Event</a:t>
                          </a:r>
                        </a:p>
                      </a:txBody>
                      <a:tcPr/>
                    </a:tc>
                    <a:tc>
                      <a:txBody>
                        <a:bodyPr/>
                        <a:lstStyle/>
                        <a:p>
                          <a:r>
                            <a:rPr lang="en-AU" sz="1800" b="0" i="0" kern="1200" dirty="0">
                              <a:solidFill>
                                <a:schemeClr val="tx1"/>
                              </a:solidFill>
                              <a:effectLst/>
                              <a:latin typeface="+mn-lt"/>
                              <a:ea typeface="+mn-ea"/>
                              <a:cs typeface="+mn-cs"/>
                            </a:rPr>
                            <a:t>The set of possible outcomes.</a:t>
                          </a:r>
                          <a:endParaRPr lang="en-AU" dirty="0">
                            <a:latin typeface="+mn-lt"/>
                          </a:endParaRPr>
                        </a:p>
                      </a:txBody>
                      <a:tcPr/>
                    </a:tc>
                    <a:tc>
                      <a:txBody>
                        <a:bodyPr/>
                        <a:lstStyle/>
                        <a:p>
                          <a:endParaRPr lang="en-US"/>
                        </a:p>
                      </a:txBody>
                      <a:tcPr>
                        <a:blipFill>
                          <a:blip r:embed="rId3"/>
                          <a:stretch>
                            <a:fillRect l="-200671" t="-140741" r="-336" b="-110185"/>
                          </a:stretch>
                        </a:blipFill>
                      </a:tcPr>
                    </a:tc>
                    <a:extLst>
                      <a:ext uri="{0D108BD9-81ED-4DB2-BD59-A6C34878D82A}">
                        <a16:rowId xmlns:a16="http://schemas.microsoft.com/office/drawing/2014/main" val="2233370843"/>
                      </a:ext>
                    </a:extLst>
                  </a:tr>
                  <a:tr h="1489774">
                    <a:tc>
                      <a:txBody>
                        <a:bodyPr/>
                        <a:lstStyle/>
                        <a:p>
                          <a:r>
                            <a:rPr lang="en-AU" sz="1800" dirty="0"/>
                            <a:t>Probability</a:t>
                          </a:r>
                        </a:p>
                      </a:txBody>
                      <a:tcPr/>
                    </a:tc>
                    <a:tc>
                      <a:txBody>
                        <a:bodyPr/>
                        <a:lstStyle/>
                        <a:p>
                          <a:endParaRPr lang="en-US"/>
                        </a:p>
                      </a:txBody>
                      <a:tcPr>
                        <a:blipFill>
                          <a:blip r:embed="rId3"/>
                          <a:stretch>
                            <a:fillRect l="-47654" t="-220339" r="-73827" b="-847"/>
                          </a:stretch>
                        </a:blipFill>
                      </a:tcPr>
                    </a:tc>
                    <a:tc>
                      <a:txBody>
                        <a:bodyPr/>
                        <a:lstStyle/>
                        <a:p>
                          <a:endParaRPr lang="en-US"/>
                        </a:p>
                      </a:txBody>
                      <a:tcPr>
                        <a:blipFill>
                          <a:blip r:embed="rId3"/>
                          <a:stretch>
                            <a:fillRect l="-200671" t="-220339" r="-336" b="-847"/>
                          </a:stretch>
                        </a:blipFill>
                      </a:tcPr>
                    </a:tc>
                    <a:extLst>
                      <a:ext uri="{0D108BD9-81ED-4DB2-BD59-A6C34878D82A}">
                        <a16:rowId xmlns:a16="http://schemas.microsoft.com/office/drawing/2014/main" val="843073295"/>
                      </a:ext>
                    </a:extLst>
                  </a:tr>
                </a:tbl>
              </a:graphicData>
            </a:graphic>
          </p:graphicFrame>
        </mc:Fallback>
      </mc:AlternateContent>
      <p:sp>
        <p:nvSpPr>
          <p:cNvPr id="2" name="Slide Number Placeholder 1">
            <a:extLst>
              <a:ext uri="{FF2B5EF4-FFF2-40B4-BE49-F238E27FC236}">
                <a16:creationId xmlns:a16="http://schemas.microsoft.com/office/drawing/2014/main" id="{DFDB532B-4553-AB33-CEDB-4A9BC0200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39624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0CE2-4383-891D-0CEA-6830DEA99D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FC6FBC4-9566-7EF9-D941-0EDB7516476A}"/>
              </a:ext>
            </a:extLst>
          </p:cNvPr>
          <p:cNvSpPr>
            <a:spLocks noGrp="1"/>
          </p:cNvSpPr>
          <p:nvPr>
            <p:ph type="title"/>
          </p:nvPr>
        </p:nvSpPr>
        <p:spPr/>
        <p:txBody>
          <a:bodyPr/>
          <a:lstStyle/>
          <a:p>
            <a:r>
              <a:rPr lang="en-AU" dirty="0">
                <a:latin typeface="+mj-lt"/>
              </a:rPr>
              <a:t>Sets, subsets and probability (2)</a:t>
            </a:r>
          </a:p>
        </p:txBody>
      </p:sp>
      <p:sp>
        <p:nvSpPr>
          <p:cNvPr id="3" name="Text Placeholder 12">
            <a:extLst>
              <a:ext uri="{FF2B5EF4-FFF2-40B4-BE49-F238E27FC236}">
                <a16:creationId xmlns:a16="http://schemas.microsoft.com/office/drawing/2014/main" id="{42AD422C-61D3-7FA2-ECFC-EE6C434F7662}"/>
              </a:ext>
            </a:extLst>
          </p:cNvPr>
          <p:cNvSpPr>
            <a:spLocks noGrp="1"/>
          </p:cNvSpPr>
          <p:nvPr>
            <p:ph type="body" sz="quarter" idx="18"/>
          </p:nvPr>
        </p:nvSpPr>
        <p:spPr>
          <a:xfrm>
            <a:off x="360000" y="982520"/>
            <a:ext cx="11483998" cy="356423"/>
          </a:xfrm>
        </p:spPr>
        <p:txBody>
          <a:bodyPr/>
          <a:lstStyle/>
          <a:p>
            <a:r>
              <a:rPr lang="en-AU" dirty="0">
                <a:latin typeface="+mj-lt"/>
              </a:rPr>
              <a:t>Worked example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AB0068-8177-DBB2-7812-6AFEAAA9A0D3}"/>
                  </a:ext>
                </a:extLst>
              </p:cNvPr>
              <p:cNvSpPr txBox="1"/>
              <p:nvPr/>
            </p:nvSpPr>
            <p:spPr>
              <a:xfrm>
                <a:off x="360000" y="1439258"/>
                <a:ext cx="11483998" cy="3631474"/>
              </a:xfrm>
              <a:prstGeom prst="rect">
                <a:avLst/>
              </a:prstGeom>
              <a:noFill/>
            </p:spPr>
            <p:txBody>
              <a:bodyPr wrap="square" lIns="0" tIns="0" rIns="0" bIns="0" rtlCol="0">
                <a:noAutofit/>
              </a:bodyPr>
              <a:lstStyle/>
              <a:p>
                <a:pPr algn="l">
                  <a:lnSpc>
                    <a:spcPct val="150000"/>
                  </a:lnSpc>
                </a:pPr>
                <a:r>
                  <a:rPr lang="en-AU" sz="1800" dirty="0"/>
                  <a:t>George plays a Cmaj chord with his left hand and a F#maj chord with his right hand.</a:t>
                </a:r>
              </a:p>
              <a:p>
                <a:pPr algn="l">
                  <a:lnSpc>
                    <a:spcPct val="150000"/>
                  </a:lnSpc>
                </a:pPr>
                <a:r>
                  <a:rPr lang="en-AU" sz="1800" dirty="0"/>
                  <a:t>By first listing the set of notes, </a:t>
                </a:r>
                <a14:m>
                  <m:oMath xmlns:m="http://schemas.openxmlformats.org/officeDocument/2006/math">
                    <m:r>
                      <a:rPr lang="en-AU" sz="1800" b="0" i="1" smtClean="0">
                        <a:latin typeface="Cambria Math" panose="02040503050406030204" pitchFamily="18" charset="0"/>
                      </a:rPr>
                      <m:t>𝑆</m:t>
                    </m:r>
                  </m:oMath>
                </a14:m>
                <a:r>
                  <a:rPr lang="en-AU" sz="1800" dirty="0"/>
                  <a:t>, for these chords, calculate the probability of the notes </a:t>
                </a:r>
                <a14:m>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𝐶</m:t>
                    </m:r>
                    <m:r>
                      <a:rPr lang="en-AU" sz="1800" b="0" i="1" smtClean="0">
                        <a:latin typeface="Cambria Math" panose="02040503050406030204" pitchFamily="18" charset="0"/>
                      </a:rPr>
                      <m:t>′</m:t>
                    </m:r>
                  </m:oMath>
                </a14:m>
                <a:r>
                  <a:rPr lang="en-AU" sz="1800" dirty="0"/>
                  <a:t> or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e>
                      <m:sup>
                        <m:r>
                          <a:rPr lang="en-AU" sz="1800" b="0" i="1" smtClean="0">
                            <a:latin typeface="Cambria Math" panose="02040503050406030204" pitchFamily="18" charset="0"/>
                          </a:rPr>
                          <m:t>′</m:t>
                        </m:r>
                      </m:sup>
                    </m:sSup>
                    <m:r>
                      <a:rPr lang="en-AU" sz="1800" b="0" i="0" smtClean="0">
                        <a:latin typeface="Cambria Math" panose="02040503050406030204" pitchFamily="18" charset="0"/>
                      </a:rPr>
                      <m:t> </m:t>
                    </m:r>
                  </m:oMath>
                </a14:m>
                <a:r>
                  <a:rPr lang="en-AU" sz="1800" dirty="0"/>
                  <a:t> being played.</a:t>
                </a:r>
              </a:p>
              <a:p>
                <a:pPr algn="l">
                  <a:lnSpc>
                    <a:spcPct val="150000"/>
                  </a:lnSpc>
                </a:pPr>
                <a:endParaRPr lang="en-AU" sz="180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𝑆</m:t>
                      </m:r>
                      <m:r>
                        <a:rPr lang="en-AU" sz="1800" b="0" i="1" smtClean="0">
                          <a:latin typeface="Cambria Math" panose="02040503050406030204" pitchFamily="18" charset="0"/>
                        </a:rPr>
                        <m:t>={</m:t>
                      </m:r>
                      <m:r>
                        <a:rPr lang="en-AU" sz="1800" b="0" i="1" smtClean="0">
                          <a:latin typeface="Cambria Math" panose="02040503050406030204" pitchFamily="18" charset="0"/>
                        </a:rPr>
                        <m:t>𝐶</m:t>
                      </m:r>
                      <m:r>
                        <a:rPr lang="en-AU" sz="1800" b="0" i="1" smtClean="0">
                          <a:latin typeface="Cambria Math" panose="02040503050406030204" pitchFamily="18" charset="0"/>
                        </a:rPr>
                        <m:t>, </m:t>
                      </m:r>
                      <m:r>
                        <a:rPr lang="en-AU" sz="1800" b="0" i="1" smtClean="0">
                          <a:latin typeface="Cambria Math" panose="02040503050406030204" pitchFamily="18" charset="0"/>
                        </a:rPr>
                        <m:t>𝐸</m:t>
                      </m:r>
                      <m:r>
                        <a:rPr lang="en-AU" sz="1800" b="0" i="1" smtClean="0">
                          <a:latin typeface="Cambria Math" panose="02040503050406030204" pitchFamily="18" charset="0"/>
                        </a:rPr>
                        <m:t>, </m:t>
                      </m:r>
                      <m:r>
                        <a:rPr lang="en-AU" sz="1800" b="0" i="1" smtClean="0">
                          <a:latin typeface="Cambria Math" panose="02040503050406030204" pitchFamily="18" charset="0"/>
                        </a:rPr>
                        <m:t>𝐺</m:t>
                      </m:r>
                      <m:r>
                        <a:rPr lang="en-AU" sz="1800" b="0" i="1" smtClean="0">
                          <a:latin typeface="Cambria Math" panose="02040503050406030204" pitchFamily="18" charset="0"/>
                        </a:rPr>
                        <m:t>, </m:t>
                      </m:r>
                      <m:r>
                        <a:rPr lang="en-AU" sz="1800" b="0" i="1" smtClean="0">
                          <a:latin typeface="Cambria Math" panose="02040503050406030204" pitchFamily="18" charset="0"/>
                        </a:rPr>
                        <m:t>𝐹</m:t>
                      </m:r>
                      <m:r>
                        <a:rPr lang="en-AU" sz="1800" b="0" i="1" smtClean="0">
                          <a:latin typeface="Cambria Math" panose="02040503050406030204" pitchFamily="18" charset="0"/>
                        </a:rPr>
                        <m:t>#, </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𝐶</m:t>
                      </m:r>
                      <m:r>
                        <a:rPr lang="en-AU" sz="1800" b="0" i="1" smtClean="0">
                          <a:latin typeface="Cambria Math" panose="02040503050406030204" pitchFamily="18" charset="0"/>
                        </a:rPr>
                        <m:t>#}</m:t>
                      </m:r>
                    </m:oMath>
                  </m:oMathPara>
                </a14:m>
                <a:endParaRPr lang="en-AU" sz="180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𝐶</m:t>
                          </m:r>
                          <m:r>
                            <a:rPr lang="en-AU" sz="1800" b="0" i="1" smtClean="0">
                              <a:latin typeface="Cambria Math" panose="02040503050406030204" pitchFamily="18" charset="0"/>
                            </a:rPr>
                            <m:t> </m:t>
                          </m:r>
                          <m:r>
                            <a:rPr lang="en-AU" sz="1800" b="0" i="1" smtClean="0">
                              <a:latin typeface="Cambria Math" panose="02040503050406030204" pitchFamily="18" charset="0"/>
                            </a:rPr>
                            <m:t>𝑜𝑟</m:t>
                          </m:r>
                          <m:r>
                            <a:rPr lang="en-AU" sz="1800" b="0" i="1" smtClean="0">
                              <a:latin typeface="Cambria Math" panose="02040503050406030204" pitchFamily="18" charset="0"/>
                            </a:rPr>
                            <m:t> </m:t>
                          </m:r>
                          <m:r>
                            <a:rPr lang="en-AU" sz="1800" b="0" i="1" smtClean="0">
                              <a:latin typeface="Cambria Math" panose="02040503050406030204" pitchFamily="18" charset="0"/>
                            </a:rPr>
                            <m:t>𝐴</m:t>
                          </m:r>
                          <m:r>
                            <a:rPr lang="en-AU" sz="1800" b="0" i="1" smtClean="0">
                              <a:latin typeface="Cambria Math" panose="02040503050406030204" pitchFamily="18" charset="0"/>
                            </a:rPr>
                            <m:t># </m:t>
                          </m:r>
                          <m:r>
                            <a:rPr lang="en-AU" sz="1800" b="0" i="1" smtClean="0">
                              <a:latin typeface="Cambria Math" panose="02040503050406030204" pitchFamily="18" charset="0"/>
                            </a:rPr>
                            <m:t>𝑛𝑜𝑡𝑒</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6</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oMath>
                  </m:oMathPara>
                </a14:m>
                <a:endParaRPr lang="en-AU" sz="1800" dirty="0"/>
              </a:p>
              <a:p>
                <a:pPr marL="285750" indent="-285750" algn="l">
                  <a:lnSpc>
                    <a:spcPct val="150000"/>
                  </a:lnSpc>
                  <a:buFontTx/>
                  <a:buChar char="-"/>
                </a:pPr>
                <a:endParaRPr lang="en-AU" sz="1800" dirty="0"/>
              </a:p>
              <a:p>
                <a:pPr algn="l">
                  <a:lnSpc>
                    <a:spcPct val="150000"/>
                  </a:lnSpc>
                </a:pPr>
                <a:endParaRPr lang="en-AU" sz="1800" dirty="0"/>
              </a:p>
              <a:p>
                <a:pPr algn="l">
                  <a:lnSpc>
                    <a:spcPct val="150000"/>
                  </a:lnSpc>
                </a:pPr>
                <a:endParaRPr lang="en-AU" sz="1800" dirty="0"/>
              </a:p>
            </p:txBody>
          </p:sp>
        </mc:Choice>
        <mc:Fallback xmlns="">
          <p:sp>
            <p:nvSpPr>
              <p:cNvPr id="6" name="TextBox 5">
                <a:extLst>
                  <a:ext uri="{FF2B5EF4-FFF2-40B4-BE49-F238E27FC236}">
                    <a16:creationId xmlns:a16="http://schemas.microsoft.com/office/drawing/2014/main" id="{1CAB0068-8177-DBB2-7812-6AFEAAA9A0D3}"/>
                  </a:ext>
                </a:extLst>
              </p:cNvPr>
              <p:cNvSpPr txBox="1">
                <a:spLocks noRot="1" noChangeAspect="1" noMove="1" noResize="1" noEditPoints="1" noAdjustHandles="1" noChangeArrowheads="1" noChangeShapeType="1" noTextEdit="1"/>
              </p:cNvSpPr>
              <p:nvPr/>
            </p:nvSpPr>
            <p:spPr>
              <a:xfrm>
                <a:off x="360000" y="1439258"/>
                <a:ext cx="11483998" cy="3631474"/>
              </a:xfrm>
              <a:prstGeom prst="rect">
                <a:avLst/>
              </a:prstGeom>
              <a:blipFill>
                <a:blip r:embed="rId3"/>
                <a:stretch>
                  <a:fillRect l="-1215"/>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7624F64B-89F6-8523-D637-BAC0E29FBC4A}"/>
              </a:ext>
            </a:extLst>
          </p:cNvPr>
          <p:cNvSpPr/>
          <p:nvPr/>
        </p:nvSpPr>
        <p:spPr>
          <a:xfrm>
            <a:off x="3360160" y="2492138"/>
            <a:ext cx="3138794" cy="809992"/>
          </a:xfrm>
          <a:prstGeom prst="wedgeRoundRectCallout">
            <a:avLst>
              <a:gd name="adj1" fmla="val -68540"/>
              <a:gd name="adj2" fmla="val -45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is a possible subset of this set?</a:t>
            </a:r>
          </a:p>
        </p:txBody>
      </p:sp>
      <p:sp>
        <p:nvSpPr>
          <p:cNvPr id="7" name="Speech Bubble: Rectangle with Corners Rounded 6">
            <a:extLst>
              <a:ext uri="{FF2B5EF4-FFF2-40B4-BE49-F238E27FC236}">
                <a16:creationId xmlns:a16="http://schemas.microsoft.com/office/drawing/2014/main" id="{F1B0BCE1-DF95-59E0-0E42-CFA8792046DB}"/>
              </a:ext>
            </a:extLst>
          </p:cNvPr>
          <p:cNvSpPr/>
          <p:nvPr/>
        </p:nvSpPr>
        <p:spPr>
          <a:xfrm>
            <a:off x="4066939" y="3457164"/>
            <a:ext cx="3138794" cy="702818"/>
          </a:xfrm>
          <a:prstGeom prst="wedgeRoundRectCallout">
            <a:avLst>
              <a:gd name="adj1" fmla="val -82322"/>
              <a:gd name="adj2" fmla="val -1986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does the 6 relate to the listed set?</a:t>
            </a:r>
          </a:p>
        </p:txBody>
      </p:sp>
      <p:pic>
        <p:nvPicPr>
          <p:cNvPr id="8" name="Picture 7" descr="An image of a piano keyboard with the notes labelled on both the white and black keys. ">
            <a:extLst>
              <a:ext uri="{FF2B5EF4-FFF2-40B4-BE49-F238E27FC236}">
                <a16:creationId xmlns:a16="http://schemas.microsoft.com/office/drawing/2014/main" id="{783528D6-743D-7D23-1E36-A1F250BB154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758510" y="4383957"/>
            <a:ext cx="8674980" cy="2208309"/>
          </a:xfrm>
          <a:prstGeom prst="rect">
            <a:avLst/>
          </a:prstGeom>
        </p:spPr>
      </p:pic>
      <p:sp>
        <p:nvSpPr>
          <p:cNvPr id="2" name="Slide Number Placeholder 1">
            <a:extLst>
              <a:ext uri="{FF2B5EF4-FFF2-40B4-BE49-F238E27FC236}">
                <a16:creationId xmlns:a16="http://schemas.microsoft.com/office/drawing/2014/main" id="{705C4333-0FC5-AF9C-D704-59C10D4F3E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1175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B81F9-3036-E4C3-7A24-185D1E45CF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F0E613-5135-5B74-EC03-32AFECCFC3AD}"/>
              </a:ext>
            </a:extLst>
          </p:cNvPr>
          <p:cNvSpPr>
            <a:spLocks noGrp="1"/>
          </p:cNvSpPr>
          <p:nvPr>
            <p:ph type="title"/>
          </p:nvPr>
        </p:nvSpPr>
        <p:spPr/>
        <p:txBody>
          <a:bodyPr/>
          <a:lstStyle/>
          <a:p>
            <a:r>
              <a:rPr lang="en-AU" dirty="0">
                <a:latin typeface="+mj-lt"/>
              </a:rPr>
              <a:t>Sets, subsets and probability (3)</a:t>
            </a:r>
          </a:p>
        </p:txBody>
      </p:sp>
      <p:sp>
        <p:nvSpPr>
          <p:cNvPr id="3" name="Text Placeholder 12">
            <a:extLst>
              <a:ext uri="{FF2B5EF4-FFF2-40B4-BE49-F238E27FC236}">
                <a16:creationId xmlns:a16="http://schemas.microsoft.com/office/drawing/2014/main" id="{2972D7BC-3CF2-1414-4118-657CFFE49F56}"/>
              </a:ext>
            </a:extLst>
          </p:cNvPr>
          <p:cNvSpPr>
            <a:spLocks noGrp="1"/>
          </p:cNvSpPr>
          <p:nvPr>
            <p:ph type="body" sz="quarter" idx="18"/>
          </p:nvPr>
        </p:nvSpPr>
        <p:spPr>
          <a:xfrm>
            <a:off x="360000" y="982520"/>
            <a:ext cx="11483998" cy="356423"/>
          </a:xfrm>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B98337-7CFC-6172-389F-C9F18D7AC61B}"/>
                  </a:ext>
                </a:extLst>
              </p:cNvPr>
              <p:cNvSpPr txBox="1"/>
              <p:nvPr/>
            </p:nvSpPr>
            <p:spPr>
              <a:xfrm>
                <a:off x="360000" y="1505247"/>
                <a:ext cx="11404413" cy="3993424"/>
              </a:xfrm>
              <a:prstGeom prst="rect">
                <a:avLst/>
              </a:prstGeom>
              <a:noFill/>
            </p:spPr>
            <p:txBody>
              <a:bodyPr wrap="square" lIns="0" tIns="0" rIns="0" bIns="0" rtlCol="0">
                <a:noAutofit/>
              </a:bodyPr>
              <a:lstStyle/>
              <a:p>
                <a:pPr>
                  <a:lnSpc>
                    <a:spcPct val="150000"/>
                  </a:lnSpc>
                </a:pPr>
                <a:r>
                  <a:rPr lang="en-AU" sz="1800" dirty="0"/>
                  <a:t>George plays a Fmaj chord with his left hand and a Bmaj chord with his right hand.</a:t>
                </a:r>
              </a:p>
              <a:p>
                <a:pPr>
                  <a:lnSpc>
                    <a:spcPct val="150000"/>
                  </a:lnSpc>
                </a:pPr>
                <a:r>
                  <a:rPr lang="en-AU" sz="1800" dirty="0"/>
                  <a:t>What is the probability that he presses a black key?</a:t>
                </a:r>
              </a:p>
              <a:p>
                <a:pPr>
                  <a:lnSpc>
                    <a:spcPct val="150000"/>
                  </a:lnSpc>
                </a:pPr>
                <a:endParaRPr lang="en-AU" sz="180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𝑆</m:t>
                      </m:r>
                      <m:r>
                        <a:rPr lang="en-AU" sz="1800" b="0" i="1" smtClean="0">
                          <a:latin typeface="Cambria Math" panose="02040503050406030204" pitchFamily="18" charset="0"/>
                        </a:rPr>
                        <m:t>={</m:t>
                      </m:r>
                      <m:r>
                        <a:rPr lang="en-AU" sz="1800" b="0" i="1" smtClean="0">
                          <a:latin typeface="Cambria Math" panose="02040503050406030204" pitchFamily="18" charset="0"/>
                        </a:rPr>
                        <m:t>𝐹</m:t>
                      </m:r>
                      <m:r>
                        <a:rPr lang="en-AU" sz="1800" b="0" i="1" smtClean="0">
                          <a:latin typeface="Cambria Math" panose="02040503050406030204" pitchFamily="18" charset="0"/>
                        </a:rPr>
                        <m:t>, </m:t>
                      </m:r>
                      <m:r>
                        <a:rPr lang="en-AU" sz="1800" b="0" i="1" smtClean="0">
                          <a:latin typeface="Cambria Math" panose="02040503050406030204" pitchFamily="18" charset="0"/>
                        </a:rPr>
                        <m:t>𝐴</m:t>
                      </m:r>
                      <m:r>
                        <a:rPr lang="en-AU" sz="1800" b="0" i="1" smtClean="0">
                          <a:latin typeface="Cambria Math" panose="02040503050406030204" pitchFamily="18" charset="0"/>
                        </a:rPr>
                        <m:t>, </m:t>
                      </m:r>
                      <m:r>
                        <a:rPr lang="en-AU" sz="1800" b="0" i="1" smtClean="0">
                          <a:latin typeface="Cambria Math" panose="02040503050406030204" pitchFamily="18" charset="0"/>
                        </a:rPr>
                        <m:t>𝐶</m:t>
                      </m:r>
                      <m:r>
                        <a:rPr lang="en-AU" sz="1800" b="0" i="1" smtClean="0">
                          <a:latin typeface="Cambria Math" panose="02040503050406030204" pitchFamily="18" charset="0"/>
                        </a:rPr>
                        <m:t>, </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𝐷</m:t>
                      </m:r>
                      <m:r>
                        <a:rPr lang="en-AU" sz="1800" b="0" i="1" smtClean="0">
                          <a:latin typeface="Cambria Math" panose="02040503050406030204" pitchFamily="18" charset="0"/>
                        </a:rPr>
                        <m:t>#, </m:t>
                      </m:r>
                      <m:r>
                        <a:rPr lang="en-AU" sz="1800" b="0" i="1" smtClean="0">
                          <a:latin typeface="Cambria Math" panose="02040503050406030204" pitchFamily="18" charset="0"/>
                        </a:rPr>
                        <m:t>𝐹</m:t>
                      </m:r>
                      <m:r>
                        <a:rPr lang="en-AU" sz="1800" b="0" i="1" smtClean="0">
                          <a:latin typeface="Cambria Math" panose="02040503050406030204" pitchFamily="18" charset="0"/>
                        </a:rPr>
                        <m:t>#}</m:t>
                      </m:r>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i="1" dirty="0">
                              <a:latin typeface="Cambria Math" panose="02040503050406030204" pitchFamily="18" charset="0"/>
                            </a:rPr>
                            <m:t>‘</m:t>
                          </m:r>
                          <m:r>
                            <a:rPr lang="en-AU" sz="1800" b="0" i="1" dirty="0" smtClean="0">
                              <a:latin typeface="Cambria Math" panose="02040503050406030204" pitchFamily="18" charset="0"/>
                            </a:rPr>
                            <m:t>𝐷</m:t>
                          </m:r>
                          <m:r>
                            <a:rPr lang="en-AU" sz="1800" b="0" i="1" dirty="0" smtClean="0">
                              <a:latin typeface="Cambria Math" panose="02040503050406030204" pitchFamily="18" charset="0"/>
                            </a:rPr>
                            <m:t>#’ </m:t>
                          </m:r>
                          <m:r>
                            <m:rPr>
                              <m:nor/>
                            </m:rPr>
                            <a:rPr lang="en-AU" sz="1800" dirty="0"/>
                            <m:t>or</m:t>
                          </m:r>
                          <m:r>
                            <m:rPr>
                              <m:nor/>
                            </m:rPr>
                            <a:rPr lang="en-AU" sz="1800" dirty="0"/>
                            <m:t> </m:t>
                          </m:r>
                          <m:r>
                            <a:rPr lang="en-AU" sz="1800" i="1" dirty="0">
                              <a:latin typeface="Cambria Math" panose="02040503050406030204" pitchFamily="18" charset="0"/>
                            </a:rPr>
                            <m:t>‘</m:t>
                          </m:r>
                          <m:r>
                            <a:rPr lang="en-AU" sz="1800" b="0" i="1" dirty="0" smtClean="0">
                              <a:latin typeface="Cambria Math" panose="02040503050406030204" pitchFamily="18" charset="0"/>
                            </a:rPr>
                            <m:t>𝐹</m:t>
                          </m:r>
                          <m:r>
                            <a:rPr lang="en-AU" sz="1800" i="1" dirty="0">
                              <a:latin typeface="Cambria Math" panose="02040503050406030204" pitchFamily="18" charset="0"/>
                            </a:rPr>
                            <m:t>#’</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6</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oMath>
                  </m:oMathPara>
                </a14:m>
                <a:endParaRPr lang="en-AU" sz="1800" dirty="0"/>
              </a:p>
              <a:p>
                <a:pPr algn="l">
                  <a:lnSpc>
                    <a:spcPct val="150000"/>
                  </a:lnSpc>
                </a:pPr>
                <a:endParaRPr lang="en-AU" sz="1800" dirty="0"/>
              </a:p>
            </p:txBody>
          </p:sp>
        </mc:Choice>
        <mc:Fallback xmlns="">
          <p:sp>
            <p:nvSpPr>
              <p:cNvPr id="6" name="TextBox 5">
                <a:extLst>
                  <a:ext uri="{FF2B5EF4-FFF2-40B4-BE49-F238E27FC236}">
                    <a16:creationId xmlns:a16="http://schemas.microsoft.com/office/drawing/2014/main" id="{6EB98337-7CFC-6172-389F-C9F18D7AC61B}"/>
                  </a:ext>
                </a:extLst>
              </p:cNvPr>
              <p:cNvSpPr txBox="1">
                <a:spLocks noRot="1" noChangeAspect="1" noMove="1" noResize="1" noEditPoints="1" noAdjustHandles="1" noChangeArrowheads="1" noChangeShapeType="1" noTextEdit="1"/>
              </p:cNvSpPr>
              <p:nvPr/>
            </p:nvSpPr>
            <p:spPr>
              <a:xfrm>
                <a:off x="360000" y="1505247"/>
                <a:ext cx="11404413" cy="3993424"/>
              </a:xfrm>
              <a:prstGeom prst="rect">
                <a:avLst/>
              </a:prstGeom>
              <a:blipFill>
                <a:blip r:embed="rId3"/>
                <a:stretch>
                  <a:fillRect l="-1224"/>
                </a:stretch>
              </a:blipFill>
            </p:spPr>
            <p:txBody>
              <a:bodyPr/>
              <a:lstStyle/>
              <a:p>
                <a:r>
                  <a:rPr lang="en-US">
                    <a:noFill/>
                  </a:rPr>
                  <a:t> </a:t>
                </a:r>
              </a:p>
            </p:txBody>
          </p:sp>
        </mc:Fallback>
      </mc:AlternateContent>
      <p:pic>
        <p:nvPicPr>
          <p:cNvPr id="7" name="Picture 6" descr="An image of a piano keyboard with the notes labelled on both the white and black keys. ">
            <a:extLst>
              <a:ext uri="{FF2B5EF4-FFF2-40B4-BE49-F238E27FC236}">
                <a16:creationId xmlns:a16="http://schemas.microsoft.com/office/drawing/2014/main" id="{9DC4C1C0-856B-52F2-3831-C1CAF1F9C8A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520079" y="4026045"/>
            <a:ext cx="9151842" cy="2329698"/>
          </a:xfrm>
          <a:prstGeom prst="rect">
            <a:avLst/>
          </a:prstGeom>
        </p:spPr>
      </p:pic>
      <p:sp>
        <p:nvSpPr>
          <p:cNvPr id="2" name="Slide Number Placeholder 1">
            <a:extLst>
              <a:ext uri="{FF2B5EF4-FFF2-40B4-BE49-F238E27FC236}">
                <a16:creationId xmlns:a16="http://schemas.microsoft.com/office/drawing/2014/main" id="{06E313DF-0B89-2BDB-6D77-889B107E3B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422422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5EB0-6707-FC04-4C7B-213C21F6FC29}"/>
              </a:ext>
            </a:extLst>
          </p:cNvPr>
          <p:cNvSpPr>
            <a:spLocks noGrp="1"/>
          </p:cNvSpPr>
          <p:nvPr>
            <p:ph type="ctrTitle"/>
          </p:nvPr>
        </p:nvSpPr>
        <p:spPr/>
        <p:txBody>
          <a:bodyPr/>
          <a:lstStyle/>
          <a:p>
            <a:r>
              <a:rPr lang="en-AU" dirty="0"/>
              <a:t>Independent practice</a:t>
            </a:r>
          </a:p>
        </p:txBody>
      </p:sp>
    </p:spTree>
    <p:extLst>
      <p:ext uri="{BB962C8B-B14F-4D97-AF65-F5344CB8AC3E}">
        <p14:creationId xmlns:p14="http://schemas.microsoft.com/office/powerpoint/2010/main" val="15281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677CE-6841-D06E-3312-D83DCCC7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411985-ADDA-AE8F-4C32-042DF33AF5A8}"/>
              </a:ext>
            </a:extLst>
          </p:cNvPr>
          <p:cNvSpPr>
            <a:spLocks noGrp="1"/>
          </p:cNvSpPr>
          <p:nvPr>
            <p:ph type="title"/>
          </p:nvPr>
        </p:nvSpPr>
        <p:spPr/>
        <p:txBody>
          <a:bodyPr/>
          <a:lstStyle/>
          <a:p>
            <a:r>
              <a:rPr lang="en-AU" dirty="0">
                <a:latin typeface="+mj-lt"/>
              </a:rPr>
              <a:t>A deck of cards (1) </a:t>
            </a:r>
          </a:p>
        </p:txBody>
      </p:sp>
      <p:pic>
        <p:nvPicPr>
          <p:cNvPr id="1026" name="Picture 2" descr="An image showing all 52 cards in a deck&#10;">
            <a:extLst>
              <a:ext uri="{FF2B5EF4-FFF2-40B4-BE49-F238E27FC236}">
                <a16:creationId xmlns:a16="http://schemas.microsoft.com/office/drawing/2014/main" id="{70F5FC24-EAC0-FF45-3911-90B76DA2AE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000" y="1085923"/>
            <a:ext cx="11236888" cy="50821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5279C0-8755-BD35-ED63-1740C0C5EE27}"/>
              </a:ext>
            </a:extLst>
          </p:cNvPr>
          <p:cNvSpPr txBox="1"/>
          <p:nvPr/>
        </p:nvSpPr>
        <p:spPr>
          <a:xfrm>
            <a:off x="316094" y="6362034"/>
            <a:ext cx="11305846" cy="215444"/>
          </a:xfrm>
          <a:prstGeom prst="rect">
            <a:avLst/>
          </a:prstGeom>
          <a:noFill/>
        </p:spPr>
        <p:txBody>
          <a:bodyPr wrap="square">
            <a:spAutoFit/>
          </a:bodyPr>
          <a:lstStyle/>
          <a:p>
            <a:r>
              <a:rPr lang="en-AU" sz="800" dirty="0"/>
              <a:t>English pattern pack by Piatnik of Austria. The English pattern, also known as the Anglo-American or International pattern, is from </a:t>
            </a:r>
            <a:r>
              <a:rPr lang="en-AU" sz="800" dirty="0">
                <a:hlinkClick r:id="rId4"/>
              </a:rPr>
              <a:t>Standard 52-card deck</a:t>
            </a:r>
            <a:r>
              <a:rPr lang="en-AU" sz="800" dirty="0"/>
              <a:t> on Wikipedia. Image used under the Creative Commons License.</a:t>
            </a:r>
          </a:p>
        </p:txBody>
      </p:sp>
      <p:sp>
        <p:nvSpPr>
          <p:cNvPr id="2" name="Slide Number Placeholder 1">
            <a:extLst>
              <a:ext uri="{FF2B5EF4-FFF2-40B4-BE49-F238E27FC236}">
                <a16:creationId xmlns:a16="http://schemas.microsoft.com/office/drawing/2014/main" id="{970CF26F-9AE6-CDF7-23A1-A175494210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0088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1C9C4-3332-8849-FA38-8D97AA9AC4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7D6D26-244D-04B4-091F-A15276D13B3B}"/>
              </a:ext>
            </a:extLst>
          </p:cNvPr>
          <p:cNvSpPr>
            <a:spLocks noGrp="1"/>
          </p:cNvSpPr>
          <p:nvPr>
            <p:ph type="title"/>
          </p:nvPr>
        </p:nvSpPr>
        <p:spPr/>
        <p:txBody>
          <a:bodyPr/>
          <a:lstStyle/>
          <a:p>
            <a:r>
              <a:rPr lang="en-AU" dirty="0">
                <a:latin typeface="+mj-lt"/>
              </a:rPr>
              <a:t>A deck of cards (2)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16057A-E93F-190D-0105-8EE684D94320}"/>
                  </a:ext>
                </a:extLst>
              </p:cNvPr>
              <p:cNvSpPr/>
              <p:nvPr/>
            </p:nvSpPr>
            <p:spPr>
              <a:xfrm>
                <a:off x="413989" y="1717957"/>
                <a:ext cx="3686671" cy="3813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solidFill>
                      <a:schemeClr val="tx1"/>
                    </a:solidFill>
                  </a:rPr>
                  <a:t>Write a possible question given the working out</a:t>
                </a:r>
              </a:p>
              <a:p>
                <a:endParaRPr lang="en-AU" sz="2000" dirty="0">
                  <a:solidFill>
                    <a:schemeClr val="tx1"/>
                  </a:solidFill>
                </a:endParaRPr>
              </a:p>
              <a:p>
                <a:pPr marL="457200" indent="-457200">
                  <a:buFont typeface="+mj-lt"/>
                  <a:buAutoNum type="alphaLcParenR"/>
                </a:pPr>
                <a14:m>
                  <m:oMath xmlns:m="http://schemas.openxmlformats.org/officeDocument/2006/math">
                    <m:r>
                      <a:rPr lang="en-AU" b="0" i="1" smtClean="0">
                        <a:solidFill>
                          <a:schemeClr val="tx1"/>
                        </a:solidFill>
                        <a:latin typeface="Cambria Math" panose="02040503050406030204" pitchFamily="18" charset="0"/>
                      </a:rPr>
                      <m:t>𝑃</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num>
                      <m:den>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𝑆</m:t>
                            </m:r>
                          </m:e>
                        </m:d>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4</m:t>
                        </m:r>
                      </m:num>
                      <m:den>
                        <m:r>
                          <a:rPr lang="en-AU" b="0" i="1" smtClean="0">
                            <a:solidFill>
                              <a:schemeClr val="tx1"/>
                            </a:solidFill>
                            <a:latin typeface="Cambria Math" panose="02040503050406030204" pitchFamily="18" charset="0"/>
                          </a:rPr>
                          <m:t>52</m:t>
                        </m:r>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1</m:t>
                        </m:r>
                      </m:num>
                      <m:den>
                        <m:r>
                          <a:rPr lang="en-AU" b="0" i="1" smtClean="0">
                            <a:solidFill>
                              <a:schemeClr val="tx1"/>
                            </a:solidFill>
                            <a:latin typeface="Cambria Math" panose="02040503050406030204" pitchFamily="18" charset="0"/>
                          </a:rPr>
                          <m:t>13</m:t>
                        </m:r>
                      </m:den>
                    </m:f>
                  </m:oMath>
                </a14:m>
                <a:endParaRPr lang="en-AU" dirty="0">
                  <a:solidFill>
                    <a:schemeClr val="tx1"/>
                  </a:solidFill>
                </a:endParaRPr>
              </a:p>
              <a:p>
                <a:endParaRPr lang="en-AU" dirty="0">
                  <a:solidFill>
                    <a:schemeClr val="tx1"/>
                  </a:solidFill>
                </a:endParaRPr>
              </a:p>
              <a:p>
                <a:pPr marL="514350" indent="-514350">
                  <a:buFont typeface="+mj-lt"/>
                  <a:buAutoNum type="alphaLcParenR" startAt="2"/>
                </a:pPr>
                <a14:m>
                  <m:oMath xmlns:m="http://schemas.openxmlformats.org/officeDocument/2006/math">
                    <m:r>
                      <a:rPr lang="en-AU" b="0" i="1" smtClean="0">
                        <a:solidFill>
                          <a:schemeClr val="tx1"/>
                        </a:solidFill>
                        <a:latin typeface="Cambria Math" panose="02040503050406030204" pitchFamily="18" charset="0"/>
                      </a:rPr>
                      <m:t>𝑃</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num>
                      <m:den>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𝑆</m:t>
                            </m:r>
                          </m:e>
                        </m:d>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26</m:t>
                        </m:r>
                      </m:num>
                      <m:den>
                        <m:r>
                          <a:rPr lang="en-AU" b="0" i="1" smtClean="0">
                            <a:solidFill>
                              <a:schemeClr val="tx1"/>
                            </a:solidFill>
                            <a:latin typeface="Cambria Math" panose="02040503050406030204" pitchFamily="18" charset="0"/>
                          </a:rPr>
                          <m:t>52</m:t>
                        </m:r>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1</m:t>
                        </m:r>
                      </m:num>
                      <m:den>
                        <m:r>
                          <a:rPr lang="en-AU" b="0" i="1" smtClean="0">
                            <a:solidFill>
                              <a:schemeClr val="tx1"/>
                            </a:solidFill>
                            <a:latin typeface="Cambria Math" panose="02040503050406030204" pitchFamily="18" charset="0"/>
                          </a:rPr>
                          <m:t>2</m:t>
                        </m:r>
                      </m:den>
                    </m:f>
                  </m:oMath>
                </a14:m>
                <a:endParaRPr lang="en-AU" b="0" dirty="0">
                  <a:solidFill>
                    <a:schemeClr val="tx1"/>
                  </a:solidFill>
                </a:endParaRPr>
              </a:p>
              <a:p>
                <a:endParaRPr lang="en-AU" b="0" dirty="0">
                  <a:solidFill>
                    <a:schemeClr val="tx1"/>
                  </a:solidFill>
                </a:endParaRPr>
              </a:p>
              <a:p>
                <a:pPr marL="514350" indent="-514350">
                  <a:buFont typeface="+mj-lt"/>
                  <a:buAutoNum type="alphaLcParenR" startAt="3"/>
                </a:pPr>
                <a14:m>
                  <m:oMath xmlns:m="http://schemas.openxmlformats.org/officeDocument/2006/math">
                    <m:r>
                      <a:rPr lang="en-AU" b="0" i="1" smtClean="0">
                        <a:solidFill>
                          <a:schemeClr val="tx1"/>
                        </a:solidFill>
                        <a:latin typeface="Cambria Math" panose="02040503050406030204" pitchFamily="18" charset="0"/>
                      </a:rPr>
                      <m:t>𝑃</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num>
                      <m:den>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𝑆</m:t>
                            </m:r>
                          </m:e>
                        </m:d>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12</m:t>
                        </m:r>
                      </m:num>
                      <m:den>
                        <m:r>
                          <a:rPr lang="en-AU" b="0" i="1" smtClean="0">
                            <a:solidFill>
                              <a:schemeClr val="tx1"/>
                            </a:solidFill>
                            <a:latin typeface="Cambria Math" panose="02040503050406030204" pitchFamily="18" charset="0"/>
                          </a:rPr>
                          <m:t>52</m:t>
                        </m:r>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3</m:t>
                        </m:r>
                      </m:num>
                      <m:den>
                        <m:r>
                          <a:rPr lang="en-AU" b="0" i="1" smtClean="0">
                            <a:solidFill>
                              <a:schemeClr val="tx1"/>
                            </a:solidFill>
                            <a:latin typeface="Cambria Math" panose="02040503050406030204" pitchFamily="18" charset="0"/>
                          </a:rPr>
                          <m:t>13</m:t>
                        </m:r>
                      </m:den>
                    </m:f>
                  </m:oMath>
                </a14:m>
                <a:endParaRPr lang="en-AU" b="0" dirty="0">
                  <a:solidFill>
                    <a:schemeClr val="tx1"/>
                  </a:solidFill>
                </a:endParaRPr>
              </a:p>
              <a:p>
                <a:endParaRPr lang="en-AU" b="0" dirty="0">
                  <a:solidFill>
                    <a:schemeClr val="tx1"/>
                  </a:solidFill>
                </a:endParaRPr>
              </a:p>
              <a:p>
                <a:pPr marL="514350" indent="-514350">
                  <a:buFont typeface="+mj-lt"/>
                  <a:buAutoNum type="alphaLcParenR" startAt="4"/>
                </a:pPr>
                <a14:m>
                  <m:oMath xmlns:m="http://schemas.openxmlformats.org/officeDocument/2006/math">
                    <m:r>
                      <a:rPr lang="en-AU" b="0" i="1" smtClean="0">
                        <a:solidFill>
                          <a:schemeClr val="tx1"/>
                        </a:solidFill>
                        <a:latin typeface="Cambria Math" panose="02040503050406030204" pitchFamily="18" charset="0"/>
                      </a:rPr>
                      <m:t>𝑃</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𝐴</m:t>
                            </m:r>
                          </m:e>
                        </m:d>
                      </m:num>
                      <m:den>
                        <m:d>
                          <m:dPr>
                            <m:begChr m:val="|"/>
                            <m:endChr m:val="|"/>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𝑆</m:t>
                            </m:r>
                          </m:e>
                        </m:d>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4</m:t>
                        </m:r>
                      </m:num>
                      <m:den>
                        <m:r>
                          <a:rPr lang="en-AU" b="0" i="1" smtClean="0">
                            <a:solidFill>
                              <a:schemeClr val="tx1"/>
                            </a:solidFill>
                            <a:latin typeface="Cambria Math" panose="02040503050406030204" pitchFamily="18" charset="0"/>
                          </a:rPr>
                          <m:t>52</m:t>
                        </m:r>
                      </m:den>
                    </m:f>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1</m:t>
                        </m:r>
                      </m:num>
                      <m:den>
                        <m:r>
                          <a:rPr lang="en-AU" b="0" i="1" smtClean="0">
                            <a:solidFill>
                              <a:schemeClr val="tx1"/>
                            </a:solidFill>
                            <a:latin typeface="Cambria Math" panose="02040503050406030204" pitchFamily="18" charset="0"/>
                          </a:rPr>
                          <m:t>13</m:t>
                        </m:r>
                      </m:den>
                    </m:f>
                  </m:oMath>
                </a14:m>
                <a:endParaRPr lang="en-AU" dirty="0">
                  <a:solidFill>
                    <a:schemeClr val="tx1"/>
                  </a:solidFill>
                </a:endParaRPr>
              </a:p>
              <a:p>
                <a:pPr algn="ctr"/>
                <a:endParaRPr lang="en-AU" sz="2000" dirty="0">
                  <a:solidFill>
                    <a:schemeClr val="tx1"/>
                  </a:solidFill>
                </a:endParaRPr>
              </a:p>
              <a:p>
                <a:endParaRPr lang="en-AU" sz="2000" dirty="0">
                  <a:solidFill>
                    <a:schemeClr val="tx1"/>
                  </a:solidFill>
                </a:endParaRPr>
              </a:p>
            </p:txBody>
          </p:sp>
        </mc:Choice>
        <mc:Fallback xmlns="">
          <p:sp>
            <p:nvSpPr>
              <p:cNvPr id="4" name="Rectangle 3">
                <a:extLst>
                  <a:ext uri="{FF2B5EF4-FFF2-40B4-BE49-F238E27FC236}">
                    <a16:creationId xmlns:a16="http://schemas.microsoft.com/office/drawing/2014/main" id="{A316057A-E93F-190D-0105-8EE684D94320}"/>
                  </a:ext>
                </a:extLst>
              </p:cNvPr>
              <p:cNvSpPr>
                <a:spLocks noRot="1" noChangeAspect="1" noMove="1" noResize="1" noEditPoints="1" noAdjustHandles="1" noChangeArrowheads="1" noChangeShapeType="1" noTextEdit="1"/>
              </p:cNvSpPr>
              <p:nvPr/>
            </p:nvSpPr>
            <p:spPr>
              <a:xfrm>
                <a:off x="413989" y="1717957"/>
                <a:ext cx="3686671" cy="3813055"/>
              </a:xfrm>
              <a:prstGeom prst="rect">
                <a:avLst/>
              </a:prstGeom>
              <a:blipFill>
                <a:blip r:embed="rId3"/>
                <a:stretch>
                  <a:fillRect l="-1712" t="-15947"/>
                </a:stretch>
              </a:blipFill>
              <a:ln>
                <a:noFill/>
              </a:ln>
            </p:spPr>
            <p:txBody>
              <a:bodyPr/>
              <a:lstStyle/>
              <a:p>
                <a:r>
                  <a:rPr lang="en-US">
                    <a:noFill/>
                  </a:rPr>
                  <a:t> </a:t>
                </a:r>
              </a:p>
            </p:txBody>
          </p:sp>
        </mc:Fallback>
      </mc:AlternateContent>
      <p:pic>
        <p:nvPicPr>
          <p:cNvPr id="1026" name="Picture 2" descr="An image showing all 52 cards in a deck&#10;">
            <a:extLst>
              <a:ext uri="{FF2B5EF4-FFF2-40B4-BE49-F238E27FC236}">
                <a16:creationId xmlns:a16="http://schemas.microsoft.com/office/drawing/2014/main" id="{F7B3D220-E2FF-499A-0467-1A1A83375EF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37437" y="2149312"/>
            <a:ext cx="7333186" cy="331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BC12B7-2644-0D64-9EDD-1D44C47A3621}"/>
              </a:ext>
            </a:extLst>
          </p:cNvPr>
          <p:cNvSpPr txBox="1"/>
          <p:nvPr/>
        </p:nvSpPr>
        <p:spPr>
          <a:xfrm>
            <a:off x="325521" y="6588278"/>
            <a:ext cx="11305846" cy="215444"/>
          </a:xfrm>
          <a:prstGeom prst="rect">
            <a:avLst/>
          </a:prstGeom>
          <a:noFill/>
        </p:spPr>
        <p:txBody>
          <a:bodyPr wrap="square">
            <a:spAutoFit/>
          </a:bodyPr>
          <a:lstStyle/>
          <a:p>
            <a:r>
              <a:rPr lang="en-AU" sz="800" dirty="0"/>
              <a:t>English pattern pack by Piatnik of Austria. The English pattern, also known as the Anglo-American or International pattern, is from </a:t>
            </a:r>
            <a:r>
              <a:rPr lang="en-AU" sz="800" dirty="0">
                <a:hlinkClick r:id="rId5"/>
              </a:rPr>
              <a:t>Standard 52-card deck</a:t>
            </a:r>
            <a:r>
              <a:rPr lang="en-AU" sz="800" dirty="0"/>
              <a:t> on Wikipedia. Image used under the Creative Commons License.</a:t>
            </a:r>
          </a:p>
        </p:txBody>
      </p:sp>
      <p:sp>
        <p:nvSpPr>
          <p:cNvPr id="2" name="Slide Number Placeholder 1">
            <a:extLst>
              <a:ext uri="{FF2B5EF4-FFF2-40B4-BE49-F238E27FC236}">
                <a16:creationId xmlns:a16="http://schemas.microsoft.com/office/drawing/2014/main" id="{96EC3F38-16B7-9F3A-60E1-D0A6F96ECB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8609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u="sng" dirty="0">
                <a:solidFill>
                  <a:schemeClr val="accent2">
                    <a:lumMod val="75000"/>
                  </a:schemeClr>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Mathematics Advanced 11–12 Syllabus</a:t>
            </a:r>
            <a:r>
              <a:rPr lang="en-AU" sz="1200" dirty="0">
                <a:solidFill>
                  <a:schemeClr val="accent2">
                    <a:lumMod val="75000"/>
                  </a:schemeClr>
                </a:solidFill>
                <a:effectLst/>
                <a:latin typeface="Arial" panose="020B0604020202020204" pitchFamily="34" charset="0"/>
                <a:ea typeface="Calibri" panose="020F0502020204030204" pitchFamily="34" charset="0"/>
              </a:rPr>
              <a:t> </a:t>
            </a:r>
            <a:r>
              <a:rPr lang="en-AU" sz="12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518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600"/>
              </a:spcAft>
              <a:buFont typeface="Arial" panose="020B0604020202020204" pitchFamily="34" charset="0"/>
              <a:buChar char="•"/>
              <a:tabLst>
                <a:tab pos="228600" algn="l"/>
                <a:tab pos="457200" algn="l"/>
              </a:tabLst>
            </a:pPr>
            <a:r>
              <a:rPr lang="en-AU" sz="1800" dirty="0">
                <a:effectLst/>
                <a:latin typeface="Arial" panose="020B0604020202020204" pitchFamily="34" charset="0"/>
                <a:ea typeface="Calibri" panose="020F0502020204030204" pitchFamily="34" charset="0"/>
              </a:rPr>
              <a:t>To know how to represent sets and subsets. </a:t>
            </a:r>
          </a:p>
          <a:p>
            <a:pPr marL="342900" lvl="0" indent="-342900">
              <a:lnSpc>
                <a:spcPct val="150000"/>
              </a:lnSpc>
              <a:spcBef>
                <a:spcPts val="1200"/>
              </a:spcBef>
              <a:spcAft>
                <a:spcPts val="600"/>
              </a:spcAft>
              <a:buFont typeface="Arial" panose="020B0604020202020204" pitchFamily="34" charset="0"/>
              <a:buChar char="•"/>
              <a:tabLst>
                <a:tab pos="228600" algn="l"/>
                <a:tab pos="457200" algn="l"/>
              </a:tabLst>
            </a:pPr>
            <a:r>
              <a:rPr lang="en-AU" sz="1800" dirty="0">
                <a:effectLst/>
                <a:latin typeface="Arial" panose="020B0604020202020204" pitchFamily="34" charset="0"/>
                <a:ea typeface="Calibri" panose="020F0502020204030204" pitchFamily="34" charset="0"/>
              </a:rPr>
              <a:t>To understand how to calculate simple probabilities.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effectLst/>
                <a:latin typeface="Arial" panose="020B0604020202020204" pitchFamily="34" charset="0"/>
                <a:ea typeface="Calibri" panose="020F0502020204030204" pitchFamily="34" charset="0"/>
              </a:rPr>
              <a:t>I can define a ‘set’ and ‘subset’ using relevant notation. </a:t>
            </a:r>
          </a:p>
          <a:p>
            <a:pPr marL="342900" indent="-342900">
              <a:lnSpc>
                <a:spcPct val="150000"/>
              </a:lnSpc>
              <a:spcAft>
                <a:spcPts val="600"/>
              </a:spcAft>
              <a:buFont typeface="Arial"/>
              <a:buChar char="•"/>
            </a:pPr>
            <a:r>
              <a:rPr lang="en-AU" sz="1800" dirty="0">
                <a:effectLst/>
                <a:latin typeface="Arial" panose="020B0604020202020204" pitchFamily="34" charset="0"/>
                <a:ea typeface="Calibri" panose="020F0502020204030204" pitchFamily="34" charset="0"/>
              </a:rPr>
              <a:t>I can justify if a group of elements is a subset of a set.</a:t>
            </a:r>
          </a:p>
          <a:p>
            <a:pPr marL="342900" indent="-342900">
              <a:lnSpc>
                <a:spcPct val="150000"/>
              </a:lnSpc>
              <a:spcAft>
                <a:spcPts val="600"/>
              </a:spcAft>
              <a:buFont typeface="Arial"/>
              <a:buChar char="•"/>
            </a:pPr>
            <a:r>
              <a:rPr lang="en-AU" sz="1800" dirty="0">
                <a:effectLst/>
                <a:latin typeface="Arial" panose="020B0604020202020204" pitchFamily="34" charset="0"/>
                <a:ea typeface="Calibri" panose="020F0502020204030204" pitchFamily="34" charset="0"/>
              </a:rPr>
              <a:t>I can use correct set notation to show how many elements are in a set.</a:t>
            </a:r>
          </a:p>
          <a:p>
            <a:pPr marL="342900" indent="-342900">
              <a:lnSpc>
                <a:spcPct val="150000"/>
              </a:lnSpc>
              <a:spcAft>
                <a:spcPts val="600"/>
              </a:spcAft>
              <a:buFont typeface="Arial"/>
              <a:buChar char="•"/>
            </a:pPr>
            <a:r>
              <a:rPr lang="en-AU" sz="1800" dirty="0">
                <a:ea typeface="+mn-lt"/>
                <a:cs typeface="Arial" panose="020B0604020202020204" pitchFamily="34" charset="0"/>
              </a:rPr>
              <a:t>I can define and compare simple probabilities. </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C3A3-F230-3028-FF15-A65552CD2FEB}"/>
              </a:ext>
            </a:extLst>
          </p:cNvPr>
          <p:cNvSpPr>
            <a:spLocks noGrp="1"/>
          </p:cNvSpPr>
          <p:nvPr>
            <p:ph type="ctrTitle"/>
          </p:nvPr>
        </p:nvSpPr>
        <p:spPr/>
        <p:txBody>
          <a:bodyPr/>
          <a:lstStyle/>
          <a:p>
            <a:r>
              <a:rPr lang="en-AU" dirty="0"/>
              <a:t>Activating prior knowledge</a:t>
            </a:r>
          </a:p>
        </p:txBody>
      </p:sp>
    </p:spTree>
    <p:extLst>
      <p:ext uri="{BB962C8B-B14F-4D97-AF65-F5344CB8AC3E}">
        <p14:creationId xmlns:p14="http://schemas.microsoft.com/office/powerpoint/2010/main" val="33641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F2D54-E14D-B3C3-D4AE-00CF39750C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D07BD3-0384-E513-CC15-F27ACAA58858}"/>
              </a:ext>
            </a:extLst>
          </p:cNvPr>
          <p:cNvSpPr>
            <a:spLocks noGrp="1"/>
          </p:cNvSpPr>
          <p:nvPr>
            <p:ph type="title"/>
          </p:nvPr>
        </p:nvSpPr>
        <p:spPr/>
        <p:txBody>
          <a:bodyPr/>
          <a:lstStyle/>
          <a:p>
            <a:r>
              <a:rPr lang="en-AU" dirty="0">
                <a:latin typeface="+mj-lt"/>
              </a:rPr>
              <a:t>Sample space</a:t>
            </a:r>
          </a:p>
        </p:txBody>
      </p:sp>
      <p:sp>
        <p:nvSpPr>
          <p:cNvPr id="13" name="Text Placeholder 12">
            <a:extLst>
              <a:ext uri="{FF2B5EF4-FFF2-40B4-BE49-F238E27FC236}">
                <a16:creationId xmlns:a16="http://schemas.microsoft.com/office/drawing/2014/main" id="{10C4C669-BE7B-E4A5-7B70-2C876A9F55B8}"/>
              </a:ext>
            </a:extLst>
          </p:cNvPr>
          <p:cNvSpPr>
            <a:spLocks noGrp="1"/>
          </p:cNvSpPr>
          <p:nvPr>
            <p:ph type="body" sz="quarter" idx="18"/>
          </p:nvPr>
        </p:nvSpPr>
        <p:spPr>
          <a:xfrm>
            <a:off x="360000" y="982520"/>
            <a:ext cx="11483998" cy="356423"/>
          </a:xfrm>
        </p:spPr>
        <p:txBody>
          <a:bodyPr/>
          <a:lstStyle/>
          <a:p>
            <a:r>
              <a:rPr lang="en-AU" dirty="0">
                <a:latin typeface="+mj-lt"/>
              </a:rPr>
              <a:t>List the sample space for each experiment </a:t>
            </a:r>
          </a:p>
        </p:txBody>
      </p:sp>
      <p:sp>
        <p:nvSpPr>
          <p:cNvPr id="12" name="Text Placeholder 11">
            <a:extLst>
              <a:ext uri="{FF2B5EF4-FFF2-40B4-BE49-F238E27FC236}">
                <a16:creationId xmlns:a16="http://schemas.microsoft.com/office/drawing/2014/main" id="{BDE4A4C2-A977-37A0-EB3C-CE69ED204677}"/>
              </a:ext>
            </a:extLst>
          </p:cNvPr>
          <p:cNvSpPr>
            <a:spLocks noGrp="1"/>
          </p:cNvSpPr>
          <p:nvPr>
            <p:ph type="body" sz="quarter" idx="17"/>
          </p:nvPr>
        </p:nvSpPr>
        <p:spPr/>
        <p:txBody>
          <a:bodyPr/>
          <a:lstStyle/>
          <a:p>
            <a:pPr marL="457200" indent="-457200">
              <a:buFont typeface="+mj-lt"/>
              <a:buAutoNum type="arabicPeriod"/>
            </a:pPr>
            <a:r>
              <a:rPr lang="en-AU" sz="1800" dirty="0">
                <a:latin typeface="+mn-lt"/>
              </a:rPr>
              <a:t>Rolling a single die</a:t>
            </a:r>
          </a:p>
          <a:p>
            <a:pPr algn="ctr"/>
            <a:r>
              <a:rPr lang="en-AU" sz="1800" dirty="0">
                <a:latin typeface="+mn-lt"/>
              </a:rPr>
              <a:t>{1, 2, 3, 4, 5, 6}</a:t>
            </a:r>
          </a:p>
          <a:p>
            <a:r>
              <a:rPr lang="en-AU" sz="1800" dirty="0">
                <a:latin typeface="+mn-lt"/>
              </a:rPr>
              <a:t>2.    A single card is drawn from a standard deck of 52 cards. What is the sample space for the suits?</a:t>
            </a:r>
          </a:p>
          <a:p>
            <a:pPr algn="ctr"/>
            <a:r>
              <a:rPr lang="en-AU" sz="1800" dirty="0">
                <a:latin typeface="+mn-lt"/>
              </a:rPr>
              <a:t>{hearts, diamonds, clubs, spades}</a:t>
            </a:r>
          </a:p>
          <a:p>
            <a:r>
              <a:rPr lang="en-AU" sz="1800" dirty="0">
                <a:latin typeface="+mn-lt"/>
              </a:rPr>
              <a:t>3.    A family with two children</a:t>
            </a:r>
          </a:p>
          <a:p>
            <a:pPr algn="ctr"/>
            <a:endParaRPr lang="en-AU" dirty="0">
              <a:latin typeface="+mn-lt"/>
            </a:endParaRPr>
          </a:p>
        </p:txBody>
      </p:sp>
      <p:sp>
        <p:nvSpPr>
          <p:cNvPr id="3" name="Slide Number Placeholder 2">
            <a:extLst>
              <a:ext uri="{FF2B5EF4-FFF2-40B4-BE49-F238E27FC236}">
                <a16:creationId xmlns:a16="http://schemas.microsoft.com/office/drawing/2014/main" id="{555E6A27-0AFD-C212-7742-AC303EF51D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47951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CFD0-2D59-7630-DEB4-0FDB17FACA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ABA0DC-4916-B2ED-9DF0-2F1CBF7A863B}"/>
              </a:ext>
            </a:extLst>
          </p:cNvPr>
          <p:cNvSpPr>
            <a:spLocks noGrp="1"/>
          </p:cNvSpPr>
          <p:nvPr>
            <p:ph type="title"/>
          </p:nvPr>
        </p:nvSpPr>
        <p:spPr/>
        <p:txBody>
          <a:bodyPr/>
          <a:lstStyle/>
          <a:p>
            <a:r>
              <a:rPr lang="en-AU" dirty="0">
                <a:latin typeface="+mj-lt"/>
              </a:rPr>
              <a:t>Definitions</a:t>
            </a:r>
          </a:p>
        </p:txBody>
      </p:sp>
      <p:sp>
        <p:nvSpPr>
          <p:cNvPr id="13" name="Text Placeholder 12">
            <a:extLst>
              <a:ext uri="{FF2B5EF4-FFF2-40B4-BE49-F238E27FC236}">
                <a16:creationId xmlns:a16="http://schemas.microsoft.com/office/drawing/2014/main" id="{1E63C732-0F51-3053-1DE3-9D981F373944}"/>
              </a:ext>
            </a:extLst>
          </p:cNvPr>
          <p:cNvSpPr>
            <a:spLocks noGrp="1"/>
          </p:cNvSpPr>
          <p:nvPr>
            <p:ph type="body" sz="quarter" idx="18"/>
          </p:nvPr>
        </p:nvSpPr>
        <p:spPr>
          <a:xfrm>
            <a:off x="360000" y="982520"/>
            <a:ext cx="11483998" cy="356423"/>
          </a:xfrm>
        </p:spPr>
        <p:txBody>
          <a:bodyPr/>
          <a:lstStyle/>
          <a:p>
            <a:r>
              <a:rPr lang="en-AU" dirty="0">
                <a:latin typeface="+mj-lt"/>
              </a:rPr>
              <a:t>Sample space and experiment</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2C09249-1369-51E3-32AD-AF48DD1FB518}"/>
                  </a:ext>
                </a:extLst>
              </p:cNvPr>
              <p:cNvSpPr>
                <a:spLocks noGrp="1"/>
              </p:cNvSpPr>
              <p:nvPr>
                <p:ph type="body" sz="quarter" idx="17"/>
              </p:nvPr>
            </p:nvSpPr>
            <p:spPr>
              <a:xfrm>
                <a:off x="360000" y="1567086"/>
                <a:ext cx="10377130" cy="4807835"/>
              </a:xfrm>
            </p:spPr>
            <p:txBody>
              <a:bodyPr/>
              <a:lstStyle/>
              <a:p>
                <a:pPr marL="342900" indent="-342900">
                  <a:buFont typeface="Arial" panose="020B0604020202020204" pitchFamily="34" charset="0"/>
                  <a:buChar char="•"/>
                </a:pPr>
                <a:r>
                  <a:rPr lang="en-AU" sz="1800" dirty="0">
                    <a:latin typeface="+mn-lt"/>
                  </a:rPr>
                  <a:t>Sample Space</a:t>
                </a:r>
              </a:p>
              <a:p>
                <a:r>
                  <a:rPr lang="en-AU" sz="1800" dirty="0">
                    <a:latin typeface="+mn-lt"/>
                  </a:rPr>
                  <a:t>The set of all possible outcomes of a random experiment. </a:t>
                </a:r>
              </a:p>
              <a:p>
                <a:pPr marL="342900" indent="-342900">
                  <a:buFont typeface="Arial" panose="020B0604020202020204" pitchFamily="34" charset="0"/>
                  <a:buChar char="•"/>
                </a:pPr>
                <a:r>
                  <a:rPr lang="en-AU" sz="1800" dirty="0">
                    <a:latin typeface="+mn-lt"/>
                  </a:rPr>
                  <a:t>Experiment (or trial)</a:t>
                </a:r>
              </a:p>
              <a:p>
                <a:r>
                  <a:rPr lang="en-AU" sz="1800" dirty="0">
                    <a:latin typeface="+mn-lt"/>
                  </a:rPr>
                  <a:t>Any procedure that can be infinitely repeated and has a well-defined set of possible outcomes known as a sample space, denoted by </a:t>
                </a:r>
                <a14:m>
                  <m:oMath xmlns:m="http://schemas.openxmlformats.org/officeDocument/2006/math">
                    <m:r>
                      <a:rPr lang="en-AU" sz="1800" b="0" i="1" smtClean="0">
                        <a:latin typeface="Cambria Math" panose="02040503050406030204" pitchFamily="18" charset="0"/>
                      </a:rPr>
                      <m:t>𝑆</m:t>
                    </m:r>
                    <m:r>
                      <a:rPr lang="en-AU" sz="1800" b="0" i="1" smtClean="0">
                        <a:latin typeface="Cambria Math" panose="02040503050406030204" pitchFamily="18" charset="0"/>
                      </a:rPr>
                      <m:t>.</m:t>
                    </m:r>
                  </m:oMath>
                </a14:m>
                <a:endParaRPr lang="en-AU" sz="1800" dirty="0">
                  <a:latin typeface="+mn-lt"/>
                </a:endParaRPr>
              </a:p>
            </p:txBody>
          </p:sp>
        </mc:Choice>
        <mc:Fallback xmlns="">
          <p:sp>
            <p:nvSpPr>
              <p:cNvPr id="12" name="Text Placeholder 11">
                <a:extLst>
                  <a:ext uri="{FF2B5EF4-FFF2-40B4-BE49-F238E27FC236}">
                    <a16:creationId xmlns:a16="http://schemas.microsoft.com/office/drawing/2014/main" id="{22C09249-1369-51E3-32AD-AF48DD1FB518}"/>
                  </a:ext>
                </a:extLst>
              </p:cNvPr>
              <p:cNvSpPr>
                <a:spLocks noGrp="1" noRot="1" noChangeAspect="1" noMove="1" noResize="1" noEditPoints="1" noAdjustHandles="1" noChangeArrowheads="1" noChangeShapeType="1" noTextEdit="1"/>
              </p:cNvSpPr>
              <p:nvPr>
                <p:ph type="body" sz="quarter" idx="17"/>
              </p:nvPr>
            </p:nvSpPr>
            <p:spPr>
              <a:xfrm>
                <a:off x="360000" y="1567086"/>
                <a:ext cx="10377130" cy="4807835"/>
              </a:xfrm>
              <a:blipFill>
                <a:blip r:embed="rId3"/>
                <a:stretch>
                  <a:fillRect l="-1345" r="-12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6E11037-5DD3-F4F5-547F-E4A9E9A587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81833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97D8-8BB4-6D5C-4528-6D7B597CB3D4}"/>
              </a:ext>
            </a:extLst>
          </p:cNvPr>
          <p:cNvSpPr>
            <a:spLocks noGrp="1"/>
          </p:cNvSpPr>
          <p:nvPr>
            <p:ph type="ctrTitle"/>
          </p:nvPr>
        </p:nvSpPr>
        <p:spPr/>
        <p:txBody>
          <a:bodyPr/>
          <a:lstStyle/>
          <a:p>
            <a:r>
              <a:rPr lang="en-AU" dirty="0"/>
              <a:t>Connecting learning</a:t>
            </a:r>
          </a:p>
        </p:txBody>
      </p:sp>
    </p:spTree>
    <p:extLst>
      <p:ext uri="{BB962C8B-B14F-4D97-AF65-F5344CB8AC3E}">
        <p14:creationId xmlns:p14="http://schemas.microsoft.com/office/powerpoint/2010/main" val="2572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B35F06-A1AD-E0A5-FF90-F68E4419B4BC}"/>
              </a:ext>
            </a:extLst>
          </p:cNvPr>
          <p:cNvSpPr>
            <a:spLocks noGrp="1"/>
          </p:cNvSpPr>
          <p:nvPr>
            <p:ph type="title"/>
          </p:nvPr>
        </p:nvSpPr>
        <p:spPr/>
        <p:txBody>
          <a:bodyPr/>
          <a:lstStyle/>
          <a:p>
            <a:r>
              <a:rPr lang="en-AU" dirty="0"/>
              <a:t>What do you notice and wonder?</a:t>
            </a:r>
          </a:p>
        </p:txBody>
      </p:sp>
      <p:pic>
        <p:nvPicPr>
          <p:cNvPr id="4" name="Picture 3" descr="An image of a piano keyboard with the notes labelled on both the white and black keys. ">
            <a:extLst>
              <a:ext uri="{FF2B5EF4-FFF2-40B4-BE49-F238E27FC236}">
                <a16:creationId xmlns:a16="http://schemas.microsoft.com/office/drawing/2014/main" id="{323A5C4C-1563-EBE0-1B84-CBD4F004D38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44304" y="1876308"/>
            <a:ext cx="10903391" cy="2775573"/>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8FB44-0592-2C76-91AD-5F211CD8A8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5857F4-7FA5-D1A1-7676-3BB9FE0F8C3F}"/>
              </a:ext>
            </a:extLst>
          </p:cNvPr>
          <p:cNvSpPr>
            <a:spLocks noGrp="1"/>
          </p:cNvSpPr>
          <p:nvPr>
            <p:ph type="title"/>
          </p:nvPr>
        </p:nvSpPr>
        <p:spPr/>
        <p:txBody>
          <a:bodyPr/>
          <a:lstStyle/>
          <a:p>
            <a:r>
              <a:rPr lang="en-AU" dirty="0">
                <a:latin typeface="+mj-lt"/>
              </a:rPr>
              <a:t>Sets and subsets </a:t>
            </a:r>
          </a:p>
        </p:txBody>
      </p:sp>
      <p:sp>
        <p:nvSpPr>
          <p:cNvPr id="13" name="Text Placeholder 12">
            <a:extLst>
              <a:ext uri="{FF2B5EF4-FFF2-40B4-BE49-F238E27FC236}">
                <a16:creationId xmlns:a16="http://schemas.microsoft.com/office/drawing/2014/main" id="{16DDBA28-E654-C037-BEEA-EB837A2C9F3E}"/>
              </a:ext>
            </a:extLst>
          </p:cNvPr>
          <p:cNvSpPr>
            <a:spLocks noGrp="1"/>
          </p:cNvSpPr>
          <p:nvPr>
            <p:ph type="body" sz="quarter" idx="18"/>
          </p:nvPr>
        </p:nvSpPr>
        <p:spPr>
          <a:xfrm>
            <a:off x="360000" y="982520"/>
            <a:ext cx="11483998" cy="356423"/>
          </a:xfrm>
        </p:spPr>
        <p:txBody>
          <a:bodyPr/>
          <a:lstStyle/>
          <a:p>
            <a:r>
              <a:rPr lang="en-AU" dirty="0">
                <a:latin typeface="+mj-lt"/>
              </a:rPr>
              <a:t>Definitions and examples</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614366DE-9574-448A-6B93-FA11C82E5C13}"/>
                  </a:ext>
                </a:extLst>
              </p:cNvPr>
              <p:cNvGraphicFramePr>
                <a:graphicFrameLocks noGrp="1"/>
              </p:cNvGraphicFramePr>
              <p:nvPr/>
            </p:nvGraphicFramePr>
            <p:xfrm>
              <a:off x="359999" y="1570083"/>
              <a:ext cx="11238443" cy="4541442"/>
            </p:xfrm>
            <a:graphic>
              <a:graphicData uri="http://schemas.openxmlformats.org/drawingml/2006/table">
                <a:tbl>
                  <a:tblPr firstRow="1" bandRow="1">
                    <a:tableStyleId>{69012ECD-51FC-41F1-AA8D-1B2483CD663E}</a:tableStyleId>
                  </a:tblPr>
                  <a:tblGrid>
                    <a:gridCol w="2269990">
                      <a:extLst>
                        <a:ext uri="{9D8B030D-6E8A-4147-A177-3AD203B41FA5}">
                          <a16:colId xmlns:a16="http://schemas.microsoft.com/office/drawing/2014/main" val="1213879916"/>
                        </a:ext>
                      </a:extLst>
                    </a:gridCol>
                    <a:gridCol w="5222305">
                      <a:extLst>
                        <a:ext uri="{9D8B030D-6E8A-4147-A177-3AD203B41FA5}">
                          <a16:colId xmlns:a16="http://schemas.microsoft.com/office/drawing/2014/main" val="1575889634"/>
                        </a:ext>
                      </a:extLst>
                    </a:gridCol>
                    <a:gridCol w="3746148">
                      <a:extLst>
                        <a:ext uri="{9D8B030D-6E8A-4147-A177-3AD203B41FA5}">
                          <a16:colId xmlns:a16="http://schemas.microsoft.com/office/drawing/2014/main" val="1661680656"/>
                        </a:ext>
                      </a:extLst>
                    </a:gridCol>
                  </a:tblGrid>
                  <a:tr h="520018">
                    <a:tc>
                      <a:txBody>
                        <a:bodyPr/>
                        <a:lstStyle/>
                        <a:p>
                          <a:r>
                            <a:rPr lang="en-AU" sz="1800" dirty="0"/>
                            <a:t>Term </a:t>
                          </a:r>
                        </a:p>
                      </a:txBody>
                      <a:tcPr/>
                    </a:tc>
                    <a:tc>
                      <a:txBody>
                        <a:bodyPr/>
                        <a:lstStyle/>
                        <a:p>
                          <a:r>
                            <a:rPr lang="en-AU" sz="1800" dirty="0"/>
                            <a:t>Definition</a:t>
                          </a:r>
                        </a:p>
                      </a:txBody>
                      <a:tcPr/>
                    </a:tc>
                    <a:tc>
                      <a:txBody>
                        <a:bodyPr/>
                        <a:lstStyle/>
                        <a:p>
                          <a:r>
                            <a:rPr lang="en-AU" sz="1800" dirty="0"/>
                            <a:t>Example</a:t>
                          </a:r>
                        </a:p>
                      </a:txBody>
                      <a:tcPr/>
                    </a:tc>
                    <a:extLst>
                      <a:ext uri="{0D108BD9-81ED-4DB2-BD59-A6C34878D82A}">
                        <a16:rowId xmlns:a16="http://schemas.microsoft.com/office/drawing/2014/main" val="2197957307"/>
                      </a:ext>
                    </a:extLst>
                  </a:tr>
                  <a:tr h="900000">
                    <a:tc>
                      <a:txBody>
                        <a:bodyPr/>
                        <a:lstStyle/>
                        <a:p>
                          <a:r>
                            <a:rPr lang="en-AU" sz="1800" dirty="0"/>
                            <a:t>Set</a:t>
                          </a:r>
                        </a:p>
                      </a:txBody>
                      <a:tcPr/>
                    </a:tc>
                    <a:tc>
                      <a:txBody>
                        <a:bodyPr/>
                        <a:lstStyle/>
                        <a:p>
                          <a:r>
                            <a:rPr lang="en-AU" sz="1800" dirty="0"/>
                            <a:t>A collection of distinct objects, called the elements of the set. </a:t>
                          </a:r>
                        </a:p>
                      </a:txBody>
                      <a:tcPr/>
                    </a:tc>
                    <a:tc>
                      <a:txBody>
                        <a:bodyPr/>
                        <a:lstStyle/>
                        <a:p>
                          <a:pPr/>
                          <a14:m>
                            <m:oMathPara xmlns:m="http://schemas.openxmlformats.org/officeDocument/2006/math">
                              <m:oMathParaPr>
                                <m:jc m:val="left"/>
                              </m:oMathParaPr>
                              <m:oMath xmlns:m="http://schemas.openxmlformats.org/officeDocument/2006/math">
                                <m:r>
                                  <a:rPr lang="en-AU" sz="1800" b="0" smtClean="0">
                                    <a:latin typeface="Cambria Math" panose="02040503050406030204" pitchFamily="18" charset="0"/>
                                  </a:rPr>
                                  <m:t>𝐴</m:t>
                                </m:r>
                                <m:r>
                                  <a:rPr lang="en-AU" sz="1800" b="0" smtClean="0">
                                    <a:latin typeface="Cambria Math" panose="02040503050406030204" pitchFamily="18" charset="0"/>
                                  </a:rPr>
                                  <m:t>=</m:t>
                                </m:r>
                                <m:r>
                                  <m:rPr>
                                    <m:nor/>
                                  </m:rPr>
                                  <a:rPr lang="en-AU" sz="1800" kern="1200" smtClean="0">
                                    <a:solidFill>
                                      <a:schemeClr val="tx1"/>
                                    </a:solidFill>
                                    <a:effectLst/>
                                    <a:latin typeface="+mn-lt"/>
                                    <a:ea typeface="+mn-ea"/>
                                    <a:cs typeface="+mn-cs"/>
                                  </a:rPr>
                                  <m:t>{</m:t>
                                </m:r>
                                <m:r>
                                  <m:rPr>
                                    <m:nor/>
                                  </m:rPr>
                                  <a:rPr lang="en-AU" sz="1800" kern="1200" smtClean="0">
                                    <a:solidFill>
                                      <a:schemeClr val="tx1"/>
                                    </a:solidFill>
                                    <a:effectLst/>
                                    <a:latin typeface="+mn-lt"/>
                                    <a:ea typeface="+mn-ea"/>
                                    <a:cs typeface="+mn-cs"/>
                                  </a:rPr>
                                  <m:t>E</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A</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D</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G</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B</m:t>
                                </m:r>
                                <m:r>
                                  <m:rPr>
                                    <m:nor/>
                                  </m:rPr>
                                  <a:rPr lang="en-AU" sz="1800" kern="1200" smtClean="0">
                                    <a:solidFill>
                                      <a:schemeClr val="tx1"/>
                                    </a:solidFill>
                                    <a:effectLst/>
                                    <a:latin typeface="+mn-lt"/>
                                    <a:ea typeface="+mn-ea"/>
                                    <a:cs typeface="+mn-cs"/>
                                  </a:rPr>
                                  <m:t>}</m:t>
                                </m:r>
                              </m:oMath>
                            </m:oMathPara>
                          </a14:m>
                          <a:endParaRPr lang="en-AU" sz="1800" dirty="0">
                            <a:latin typeface="+mn-lt"/>
                          </a:endParaRPr>
                        </a:p>
                      </a:txBody>
                      <a:tcPr/>
                    </a:tc>
                    <a:extLst>
                      <a:ext uri="{0D108BD9-81ED-4DB2-BD59-A6C34878D82A}">
                        <a16:rowId xmlns:a16="http://schemas.microsoft.com/office/drawing/2014/main" val="4064319142"/>
                      </a:ext>
                    </a:extLst>
                  </a:tr>
                  <a:tr h="1282237">
                    <a:tc>
                      <a:txBody>
                        <a:bodyPr/>
                        <a:lstStyle/>
                        <a:p>
                          <a:r>
                            <a:rPr lang="en-AU" sz="1800" dirty="0"/>
                            <a:t>Universal set </a:t>
                          </a:r>
                        </a:p>
                      </a:txBody>
                      <a:tcPr/>
                    </a:tc>
                    <a:tc>
                      <a:txBody>
                        <a:bodyPr/>
                        <a:lstStyle/>
                        <a:p>
                          <a:r>
                            <a:rPr lang="en-AU" sz="1800" kern="1200" dirty="0">
                              <a:solidFill>
                                <a:schemeClr val="tx1"/>
                              </a:solidFill>
                              <a:latin typeface="+mn-lt"/>
                              <a:ea typeface="+mn-ea"/>
                              <a:cs typeface="+mn-cs"/>
                            </a:rPr>
                            <a:t>The set that contains all possible elements for a particular situation or problem. Every other set being considered is a subset of this universal set.</a:t>
                          </a:r>
                        </a:p>
                      </a:txBody>
                      <a:tcPr/>
                    </a:tc>
                    <a:tc>
                      <a:txBody>
                        <a:bodyPr/>
                        <a:lstStyle/>
                        <a:p>
                          <a:r>
                            <a:rPr lang="en-AU" sz="1800" dirty="0">
                              <a:latin typeface="+mn-lt"/>
                            </a:rPr>
                            <a:t>Rolling a die, the universal set is </a:t>
                          </a:r>
                          <a14:m>
                            <m:oMath xmlns:m="http://schemas.openxmlformats.org/officeDocument/2006/math">
                              <m:r>
                                <a:rPr lang="en-AU" sz="1800" b="0" i="1" smtClean="0">
                                  <a:latin typeface="Cambria Math" panose="02040503050406030204" pitchFamily="18" charset="0"/>
                                </a:rPr>
                                <m:t>𝐷</m:t>
                              </m:r>
                              <m:r>
                                <a:rPr lang="en-AU" sz="1800" b="0" i="1" smtClean="0">
                                  <a:latin typeface="Cambria Math" panose="02040503050406030204" pitchFamily="18" charset="0"/>
                                </a:rPr>
                                <m:t>={1, 2, 3, 4, 5, 6}</m:t>
                              </m:r>
                            </m:oMath>
                          </a14:m>
                          <a:endParaRPr lang="en-AU" sz="1800" dirty="0">
                            <a:latin typeface="+mn-lt"/>
                          </a:endParaRPr>
                        </a:p>
                      </a:txBody>
                      <a:tcPr/>
                    </a:tc>
                    <a:extLst>
                      <a:ext uri="{0D108BD9-81ED-4DB2-BD59-A6C34878D82A}">
                        <a16:rowId xmlns:a16="http://schemas.microsoft.com/office/drawing/2014/main" val="2272741057"/>
                      </a:ext>
                    </a:extLst>
                  </a:tr>
                  <a:tr h="921187">
                    <a:tc>
                      <a:txBody>
                        <a:bodyPr/>
                        <a:lstStyle/>
                        <a:p>
                          <a:r>
                            <a:rPr lang="en-AU" sz="1800" dirty="0"/>
                            <a:t>Subset</a:t>
                          </a:r>
                        </a:p>
                      </a:txBody>
                      <a:tcPr/>
                    </a:tc>
                    <a:tc>
                      <a:txBody>
                        <a:bodyPr/>
                        <a:lstStyle/>
                        <a:p>
                          <a:r>
                            <a:rPr lang="en-AU" sz="1800" dirty="0"/>
                            <a:t>A set where all of its elements are also elements of another set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latin typeface="+mn-lt"/>
                            </a:rPr>
                            <a:t>If </a:t>
                          </a:r>
                          <a14:m>
                            <m:oMath xmlns:m="http://schemas.openxmlformats.org/officeDocument/2006/math">
                              <m:r>
                                <a:rPr lang="en-AU" sz="1800" b="0" smtClean="0">
                                  <a:latin typeface="Cambria Math" panose="02040503050406030204" pitchFamily="18" charset="0"/>
                                </a:rPr>
                                <m:t>𝐴</m:t>
                              </m:r>
                              <m:r>
                                <a:rPr lang="en-AU" sz="1800" b="0" smtClean="0">
                                  <a:latin typeface="Cambria Math" panose="02040503050406030204" pitchFamily="18" charset="0"/>
                                </a:rPr>
                                <m:t>=</m:t>
                              </m:r>
                              <m:r>
                                <m:rPr>
                                  <m:nor/>
                                </m:rPr>
                                <a:rPr lang="en-AU" sz="1800" kern="1200" smtClean="0">
                                  <a:solidFill>
                                    <a:schemeClr val="tx1"/>
                                  </a:solidFill>
                                  <a:effectLst/>
                                  <a:latin typeface="+mn-lt"/>
                                  <a:ea typeface="+mn-ea"/>
                                  <a:cs typeface="+mn-cs"/>
                                </a:rPr>
                                <m:t>{</m:t>
                              </m:r>
                              <m:r>
                                <m:rPr>
                                  <m:nor/>
                                </m:rPr>
                                <a:rPr lang="en-AU" sz="1800" kern="1200" smtClean="0">
                                  <a:solidFill>
                                    <a:schemeClr val="tx1"/>
                                  </a:solidFill>
                                  <a:effectLst/>
                                  <a:latin typeface="+mn-lt"/>
                                  <a:ea typeface="+mn-ea"/>
                                  <a:cs typeface="+mn-cs"/>
                                </a:rPr>
                                <m:t>E</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A</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D</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G</m:t>
                              </m:r>
                              <m:r>
                                <m:rPr>
                                  <m:nor/>
                                </m:rPr>
                                <a:rPr lang="en-AU" sz="1800" kern="1200" smtClean="0">
                                  <a:solidFill>
                                    <a:schemeClr val="tx1"/>
                                  </a:solidFill>
                                  <a:effectLst/>
                                  <a:latin typeface="+mn-lt"/>
                                  <a:ea typeface="+mn-ea"/>
                                  <a:cs typeface="+mn-cs"/>
                                </a:rPr>
                                <m:t>, </m:t>
                              </m:r>
                              <m:r>
                                <m:rPr>
                                  <m:nor/>
                                </m:rPr>
                                <a:rPr lang="en-AU" sz="1800" kern="1200" smtClean="0">
                                  <a:solidFill>
                                    <a:schemeClr val="tx1"/>
                                  </a:solidFill>
                                  <a:effectLst/>
                                  <a:latin typeface="+mn-lt"/>
                                  <a:ea typeface="+mn-ea"/>
                                  <a:cs typeface="+mn-cs"/>
                                </a:rPr>
                                <m:t>B</m:t>
                              </m:r>
                              <m:r>
                                <m:rPr>
                                  <m:nor/>
                                </m:rPr>
                                <a:rPr lang="en-AU" sz="1800" kern="1200" smtClean="0">
                                  <a:solidFill>
                                    <a:schemeClr val="tx1"/>
                                  </a:solidFill>
                                  <a:effectLst/>
                                  <a:latin typeface="+mn-lt"/>
                                  <a:ea typeface="+mn-ea"/>
                                  <a:cs typeface="+mn-cs"/>
                                </a:rPr>
                                <m:t>}</m:t>
                              </m:r>
                            </m:oMath>
                          </a14:m>
                          <a:endParaRPr lang="en-AU" sz="1800" dirty="0">
                            <a:latin typeface="+mn-lt"/>
                          </a:endParaRPr>
                        </a:p>
                        <a:p>
                          <a:r>
                            <a:rPr lang="en-AU" sz="1800" dirty="0">
                              <a:latin typeface="+mn-lt"/>
                            </a:rPr>
                            <a:t>and </a:t>
                          </a:r>
                          <a14:m>
                            <m:oMath xmlns:m="http://schemas.openxmlformats.org/officeDocument/2006/math">
                              <m:r>
                                <a:rPr lang="en-AU" sz="1800" b="0" smtClean="0">
                                  <a:latin typeface="Cambria Math" panose="02040503050406030204" pitchFamily="18" charset="0"/>
                                </a:rPr>
                                <m:t>𝐵</m:t>
                              </m:r>
                              <m:r>
                                <a:rPr lang="en-AU" sz="1800" b="0" smtClean="0">
                                  <a:latin typeface="Cambria Math" panose="02040503050406030204" pitchFamily="18" charset="0"/>
                                </a:rPr>
                                <m:t>={</m:t>
                              </m:r>
                              <m:r>
                                <m:rPr>
                                  <m:sty m:val="p"/>
                                </m:rPr>
                                <a:rPr lang="en-AU" sz="1800" b="0" i="0" smtClean="0">
                                  <a:latin typeface="Cambria Math" panose="02040503050406030204" pitchFamily="18" charset="0"/>
                                </a:rPr>
                                <m:t>E</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A</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D</m:t>
                              </m:r>
                              <m:r>
                                <a:rPr lang="en-AU" sz="1800" b="0" smtClean="0">
                                  <a:latin typeface="Cambria Math" panose="02040503050406030204" pitchFamily="18" charset="0"/>
                                </a:rPr>
                                <m:t>}</m:t>
                              </m:r>
                            </m:oMath>
                          </a14:m>
                          <a:r>
                            <a:rPr lang="en-AU" sz="1800" dirty="0">
                              <a:latin typeface="+mn-lt"/>
                            </a:rPr>
                            <a:t> then we could say that </a:t>
                          </a:r>
                          <a14:m>
                            <m:oMath xmlns:m="http://schemas.openxmlformats.org/officeDocument/2006/math">
                              <m:r>
                                <a:rPr lang="en-AU" sz="1800" b="0" smtClean="0">
                                  <a:latin typeface="Cambria Math" panose="02040503050406030204" pitchFamily="18" charset="0"/>
                                </a:rPr>
                                <m:t>𝐵</m:t>
                              </m:r>
                              <m:r>
                                <a:rPr lang="en-AU" sz="1800" b="0" smtClean="0">
                                  <a:latin typeface="Cambria Math" panose="02040503050406030204" pitchFamily="18" charset="0"/>
                                </a:rPr>
                                <m:t> </m:t>
                              </m:r>
                            </m:oMath>
                          </a14:m>
                          <a:r>
                            <a:rPr lang="en-AU" sz="1800" dirty="0">
                              <a:latin typeface="+mn-lt"/>
                            </a:rPr>
                            <a:t>is a subset</a:t>
                          </a:r>
                          <a:r>
                            <a:rPr lang="en-AU" sz="1800" baseline="0" dirty="0">
                              <a:latin typeface="+mn-lt"/>
                            </a:rPr>
                            <a:t> of </a:t>
                          </a:r>
                          <a14:m>
                            <m:oMath xmlns:m="http://schemas.openxmlformats.org/officeDocument/2006/math">
                              <m:r>
                                <a:rPr lang="en-AU" sz="1800" b="0" baseline="0" smtClean="0">
                                  <a:latin typeface="Cambria Math" panose="02040503050406030204" pitchFamily="18" charset="0"/>
                                </a:rPr>
                                <m:t>𝐴</m:t>
                              </m:r>
                            </m:oMath>
                          </a14:m>
                          <a:endParaRPr lang="en-AU" sz="1800" dirty="0">
                            <a:latin typeface="+mn-lt"/>
                          </a:endParaRPr>
                        </a:p>
                      </a:txBody>
                      <a:tcPr/>
                    </a:tc>
                    <a:extLst>
                      <a:ext uri="{0D108BD9-81ED-4DB2-BD59-A6C34878D82A}">
                        <a16:rowId xmlns:a16="http://schemas.microsoft.com/office/drawing/2014/main" val="1695023492"/>
                      </a:ext>
                    </a:extLst>
                  </a:tr>
                  <a:tr h="918000">
                    <a:tc>
                      <a:txBody>
                        <a:bodyPr/>
                        <a:lstStyle/>
                        <a:p>
                          <a14:m>
                            <m:oMath xmlns:m="http://schemas.openxmlformats.org/officeDocument/2006/math">
                              <m:r>
                                <a:rPr lang="en-AU" sz="1800" b="0" smtClean="0">
                                  <a:latin typeface="Cambria Math" panose="02040503050406030204" pitchFamily="18" charset="0"/>
                                </a:rPr>
                                <m:t>𝑛</m:t>
                              </m:r>
                              <m:r>
                                <a:rPr lang="en-AU" sz="1800" b="0" smtClean="0">
                                  <a:latin typeface="Cambria Math" panose="02040503050406030204" pitchFamily="18" charset="0"/>
                                </a:rPr>
                                <m:t>(</m:t>
                              </m:r>
                              <m:r>
                                <a:rPr lang="en-AU" sz="1800" b="0" smtClean="0">
                                  <a:latin typeface="Cambria Math" panose="02040503050406030204" pitchFamily="18" charset="0"/>
                                </a:rPr>
                                <m:t>𝐴</m:t>
                              </m:r>
                              <m:r>
                                <a:rPr lang="en-AU" sz="1800" b="0" smtClean="0">
                                  <a:latin typeface="Cambria Math" panose="02040503050406030204" pitchFamily="18" charset="0"/>
                                </a:rPr>
                                <m:t>)</m:t>
                              </m:r>
                            </m:oMath>
                          </a14:m>
                          <a:r>
                            <a:rPr lang="en-AU" sz="1800" dirty="0"/>
                            <a:t> or </a:t>
                          </a:r>
                          <a14:m>
                            <m:oMath xmlns:m="http://schemas.openxmlformats.org/officeDocument/2006/math">
                              <m:r>
                                <a:rPr lang="en-AU" sz="1800" b="0" smtClean="0">
                                  <a:latin typeface="Cambria Math" panose="02040503050406030204" pitchFamily="18" charset="0"/>
                                </a:rPr>
                                <m:t>|</m:t>
                              </m:r>
                              <m:r>
                                <a:rPr lang="en-AU" sz="1800" b="0" smtClean="0">
                                  <a:latin typeface="Cambria Math" panose="02040503050406030204" pitchFamily="18" charset="0"/>
                                </a:rPr>
                                <m:t>𝐴</m:t>
                              </m:r>
                              <m:r>
                                <a:rPr lang="en-AU" sz="1800" b="0" smtClean="0">
                                  <a:latin typeface="Cambria Math" panose="02040503050406030204" pitchFamily="18" charset="0"/>
                                </a:rPr>
                                <m:t>|</m:t>
                              </m:r>
                            </m:oMath>
                          </a14:m>
                          <a:endParaRPr lang="en-AU" sz="1800" dirty="0"/>
                        </a:p>
                      </a:txBody>
                      <a:tcPr/>
                    </a:tc>
                    <a:tc>
                      <a:txBody>
                        <a:bodyPr/>
                        <a:lstStyle/>
                        <a:p>
                          <a:r>
                            <a:rPr lang="en-AU" sz="1800" dirty="0"/>
                            <a:t>Number of elements in a finite set</a:t>
                          </a:r>
                        </a:p>
                      </a:txBody>
                      <a:tcPr/>
                    </a:tc>
                    <a:tc>
                      <a:txBody>
                        <a:bodyPr/>
                        <a:lstStyle/>
                        <a:p>
                          <a:pPr/>
                          <a14:m>
                            <m:oMathPara xmlns:m="http://schemas.openxmlformats.org/officeDocument/2006/math">
                              <m:oMathParaPr>
                                <m:jc m:val="left"/>
                              </m:oMathParaPr>
                              <m:oMath xmlns:m="http://schemas.openxmlformats.org/officeDocument/2006/math">
                                <m:r>
                                  <a:rPr lang="en-AU" sz="1800" b="0" smtClean="0">
                                    <a:latin typeface="Cambria Math" panose="02040503050406030204" pitchFamily="18" charset="0"/>
                                  </a:rPr>
                                  <m:t>𝑛</m:t>
                                </m:r>
                                <m:d>
                                  <m:dPr>
                                    <m:ctrlPr>
                                      <a:rPr lang="en-AU" sz="1800" b="0" i="1" smtClean="0">
                                        <a:latin typeface="Cambria Math" panose="02040503050406030204" pitchFamily="18" charset="0"/>
                                      </a:rPr>
                                    </m:ctrlPr>
                                  </m:dPr>
                                  <m:e>
                                    <m:r>
                                      <a:rPr lang="en-AU" sz="1800" b="0" smtClean="0">
                                        <a:latin typeface="Cambria Math" panose="02040503050406030204" pitchFamily="18" charset="0"/>
                                      </a:rPr>
                                      <m:t>𝐴</m:t>
                                    </m:r>
                                  </m:e>
                                </m:d>
                                <m:r>
                                  <a:rPr lang="en-AU" sz="1800" b="0" smtClean="0">
                                    <a:latin typeface="Cambria Math" panose="02040503050406030204" pitchFamily="18" charset="0"/>
                                  </a:rPr>
                                  <m:t>=</m:t>
                                </m:r>
                                <m:r>
                                  <a:rPr lang="en-AU" sz="1800" b="0" i="0" smtClean="0">
                                    <a:latin typeface="Cambria Math" panose="02040503050406030204" pitchFamily="18" charset="0"/>
                                  </a:rPr>
                                  <m:t>5</m:t>
                                </m:r>
                              </m:oMath>
                            </m:oMathPara>
                          </a14:m>
                          <a:endParaRPr lang="en-AU" sz="1800" b="0" dirty="0">
                            <a:latin typeface="+mn-lt"/>
                          </a:endParaRPr>
                        </a:p>
                        <a:p>
                          <a:endParaRPr lang="en-AU" sz="1800" b="0" dirty="0">
                            <a:latin typeface="+mn-lt"/>
                          </a:endParaRPr>
                        </a:p>
                        <a:p>
                          <a14:m>
                            <m:oMath xmlns:m="http://schemas.openxmlformats.org/officeDocument/2006/math">
                              <m:d>
                                <m:dPr>
                                  <m:begChr m:val="|"/>
                                  <m:endChr m:val="|"/>
                                  <m:ctrlPr>
                                    <a:rPr lang="en-AU" sz="1800" b="0" i="1" smtClean="0">
                                      <a:latin typeface="Cambria Math" panose="02040503050406030204" pitchFamily="18" charset="0"/>
                                    </a:rPr>
                                  </m:ctrlPr>
                                </m:dPr>
                                <m:e>
                                  <m:r>
                                    <a:rPr lang="en-AU" sz="1800" b="0" smtClean="0">
                                      <a:latin typeface="Cambria Math" panose="02040503050406030204" pitchFamily="18" charset="0"/>
                                    </a:rPr>
                                    <m:t>𝐵</m:t>
                                  </m:r>
                                </m:e>
                              </m:d>
                              <m:r>
                                <a:rPr lang="en-AU" sz="1800" b="0" smtClean="0">
                                  <a:latin typeface="Cambria Math" panose="02040503050406030204" pitchFamily="18" charset="0"/>
                                </a:rPr>
                                <m:t>=</m:t>
                              </m:r>
                              <m:r>
                                <a:rPr lang="en-AU" sz="1800" b="0" i="0" smtClean="0">
                                  <a:latin typeface="Cambria Math" panose="02040503050406030204" pitchFamily="18" charset="0"/>
                                </a:rPr>
                                <m:t>3</m:t>
                              </m:r>
                            </m:oMath>
                          </a14:m>
                          <a:r>
                            <a:rPr lang="en-AU" sz="1800" dirty="0">
                              <a:latin typeface="+mn-lt"/>
                            </a:rPr>
                            <a:t> </a:t>
                          </a:r>
                        </a:p>
                      </a:txBody>
                      <a:tcPr/>
                    </a:tc>
                    <a:extLst>
                      <a:ext uri="{0D108BD9-81ED-4DB2-BD59-A6C34878D82A}">
                        <a16:rowId xmlns:a16="http://schemas.microsoft.com/office/drawing/2014/main" val="2488483598"/>
                      </a:ext>
                    </a:extLst>
                  </a:tr>
                </a:tbl>
              </a:graphicData>
            </a:graphic>
          </p:graphicFrame>
        </mc:Choice>
        <mc:Fallback xmlns="">
          <p:graphicFrame>
            <p:nvGraphicFramePr>
              <p:cNvPr id="2" name="Table 1">
                <a:extLst>
                  <a:ext uri="{FF2B5EF4-FFF2-40B4-BE49-F238E27FC236}">
                    <a16:creationId xmlns:a16="http://schemas.microsoft.com/office/drawing/2014/main" id="{614366DE-9574-448A-6B93-FA11C82E5C13}"/>
                  </a:ext>
                </a:extLst>
              </p:cNvPr>
              <p:cNvGraphicFramePr>
                <a:graphicFrameLocks noGrp="1"/>
              </p:cNvGraphicFramePr>
              <p:nvPr>
                <p:extLst>
                  <p:ext uri="{D42A27DB-BD31-4B8C-83A1-F6EECF244321}">
                    <p14:modId xmlns:p14="http://schemas.microsoft.com/office/powerpoint/2010/main" val="2054110670"/>
                  </p:ext>
                </p:extLst>
              </p:nvPr>
            </p:nvGraphicFramePr>
            <p:xfrm>
              <a:off x="359999" y="1570083"/>
              <a:ext cx="11238443" cy="4541442"/>
            </p:xfrm>
            <a:graphic>
              <a:graphicData uri="http://schemas.openxmlformats.org/drawingml/2006/table">
                <a:tbl>
                  <a:tblPr firstRow="1" bandRow="1">
                    <a:tableStyleId>{69012ECD-51FC-41F1-AA8D-1B2483CD663E}</a:tableStyleId>
                  </a:tblPr>
                  <a:tblGrid>
                    <a:gridCol w="2269990">
                      <a:extLst>
                        <a:ext uri="{9D8B030D-6E8A-4147-A177-3AD203B41FA5}">
                          <a16:colId xmlns:a16="http://schemas.microsoft.com/office/drawing/2014/main" val="1213879916"/>
                        </a:ext>
                      </a:extLst>
                    </a:gridCol>
                    <a:gridCol w="5222305">
                      <a:extLst>
                        <a:ext uri="{9D8B030D-6E8A-4147-A177-3AD203B41FA5}">
                          <a16:colId xmlns:a16="http://schemas.microsoft.com/office/drawing/2014/main" val="1575889634"/>
                        </a:ext>
                      </a:extLst>
                    </a:gridCol>
                    <a:gridCol w="3746148">
                      <a:extLst>
                        <a:ext uri="{9D8B030D-6E8A-4147-A177-3AD203B41FA5}">
                          <a16:colId xmlns:a16="http://schemas.microsoft.com/office/drawing/2014/main" val="1661680656"/>
                        </a:ext>
                      </a:extLst>
                    </a:gridCol>
                  </a:tblGrid>
                  <a:tr h="520018">
                    <a:tc>
                      <a:txBody>
                        <a:bodyPr/>
                        <a:lstStyle/>
                        <a:p>
                          <a:r>
                            <a:rPr lang="en-AU" sz="1800" dirty="0"/>
                            <a:t>Term </a:t>
                          </a:r>
                        </a:p>
                      </a:txBody>
                      <a:tcPr/>
                    </a:tc>
                    <a:tc>
                      <a:txBody>
                        <a:bodyPr/>
                        <a:lstStyle/>
                        <a:p>
                          <a:r>
                            <a:rPr lang="en-AU" sz="1800" dirty="0"/>
                            <a:t>Definition</a:t>
                          </a:r>
                        </a:p>
                      </a:txBody>
                      <a:tcPr/>
                    </a:tc>
                    <a:tc>
                      <a:txBody>
                        <a:bodyPr/>
                        <a:lstStyle/>
                        <a:p>
                          <a:r>
                            <a:rPr lang="en-AU" sz="1800" dirty="0"/>
                            <a:t>Example</a:t>
                          </a:r>
                        </a:p>
                      </a:txBody>
                      <a:tcPr/>
                    </a:tc>
                    <a:extLst>
                      <a:ext uri="{0D108BD9-81ED-4DB2-BD59-A6C34878D82A}">
                        <a16:rowId xmlns:a16="http://schemas.microsoft.com/office/drawing/2014/main" val="2197957307"/>
                      </a:ext>
                    </a:extLst>
                  </a:tr>
                  <a:tr h="900000">
                    <a:tc>
                      <a:txBody>
                        <a:bodyPr/>
                        <a:lstStyle/>
                        <a:p>
                          <a:r>
                            <a:rPr lang="en-AU" sz="1800" dirty="0"/>
                            <a:t>Set</a:t>
                          </a:r>
                        </a:p>
                      </a:txBody>
                      <a:tcPr/>
                    </a:tc>
                    <a:tc>
                      <a:txBody>
                        <a:bodyPr/>
                        <a:lstStyle/>
                        <a:p>
                          <a:r>
                            <a:rPr lang="en-AU" sz="1800" dirty="0"/>
                            <a:t>A collection of distinct objects, called the elements of the set. </a:t>
                          </a:r>
                        </a:p>
                      </a:txBody>
                      <a:tcPr/>
                    </a:tc>
                    <a:tc>
                      <a:txBody>
                        <a:bodyPr/>
                        <a:lstStyle/>
                        <a:p>
                          <a:endParaRPr lang="en-US"/>
                        </a:p>
                      </a:txBody>
                      <a:tcPr>
                        <a:blipFill>
                          <a:blip r:embed="rId3"/>
                          <a:stretch>
                            <a:fillRect l="-200000" t="-60811" r="-163" b="-347297"/>
                          </a:stretch>
                        </a:blipFill>
                      </a:tcPr>
                    </a:tc>
                    <a:extLst>
                      <a:ext uri="{0D108BD9-81ED-4DB2-BD59-A6C34878D82A}">
                        <a16:rowId xmlns:a16="http://schemas.microsoft.com/office/drawing/2014/main" val="4064319142"/>
                      </a:ext>
                    </a:extLst>
                  </a:tr>
                  <a:tr h="1282237">
                    <a:tc>
                      <a:txBody>
                        <a:bodyPr/>
                        <a:lstStyle/>
                        <a:p>
                          <a:r>
                            <a:rPr lang="en-AU" sz="1800" dirty="0"/>
                            <a:t>Universal set </a:t>
                          </a:r>
                        </a:p>
                      </a:txBody>
                      <a:tcPr/>
                    </a:tc>
                    <a:tc>
                      <a:txBody>
                        <a:bodyPr/>
                        <a:lstStyle/>
                        <a:p>
                          <a:r>
                            <a:rPr lang="en-AU" sz="1800" kern="1200" dirty="0">
                              <a:solidFill>
                                <a:schemeClr val="tx1"/>
                              </a:solidFill>
                              <a:latin typeface="+mn-lt"/>
                              <a:ea typeface="+mn-ea"/>
                              <a:cs typeface="+mn-cs"/>
                            </a:rPr>
                            <a:t>The set that contains all possible elements for a particular situation or problem. Every other set being considered is a subset of this universal set.</a:t>
                          </a:r>
                        </a:p>
                      </a:txBody>
                      <a:tcPr/>
                    </a:tc>
                    <a:tc>
                      <a:txBody>
                        <a:bodyPr/>
                        <a:lstStyle/>
                        <a:p>
                          <a:endParaRPr lang="en-US"/>
                        </a:p>
                      </a:txBody>
                      <a:tcPr>
                        <a:blipFill>
                          <a:blip r:embed="rId3"/>
                          <a:stretch>
                            <a:fillRect l="-200000" t="-112796" r="-163" b="-143602"/>
                          </a:stretch>
                        </a:blipFill>
                      </a:tcPr>
                    </a:tc>
                    <a:extLst>
                      <a:ext uri="{0D108BD9-81ED-4DB2-BD59-A6C34878D82A}">
                        <a16:rowId xmlns:a16="http://schemas.microsoft.com/office/drawing/2014/main" val="2272741057"/>
                      </a:ext>
                    </a:extLst>
                  </a:tr>
                  <a:tr h="921187">
                    <a:tc>
                      <a:txBody>
                        <a:bodyPr/>
                        <a:lstStyle/>
                        <a:p>
                          <a:r>
                            <a:rPr lang="en-AU" sz="1800" dirty="0"/>
                            <a:t>Subset</a:t>
                          </a:r>
                        </a:p>
                      </a:txBody>
                      <a:tcPr/>
                    </a:tc>
                    <a:tc>
                      <a:txBody>
                        <a:bodyPr/>
                        <a:lstStyle/>
                        <a:p>
                          <a:r>
                            <a:rPr lang="en-AU" sz="1800" dirty="0"/>
                            <a:t>A set where all of its elements are also elements of another set</a:t>
                          </a:r>
                        </a:p>
                      </a:txBody>
                      <a:tcPr/>
                    </a:tc>
                    <a:tc>
                      <a:txBody>
                        <a:bodyPr/>
                        <a:lstStyle/>
                        <a:p>
                          <a:endParaRPr lang="en-US"/>
                        </a:p>
                      </a:txBody>
                      <a:tcPr>
                        <a:blipFill>
                          <a:blip r:embed="rId3"/>
                          <a:stretch>
                            <a:fillRect l="-200000" t="-297351" r="-163" b="-100662"/>
                          </a:stretch>
                        </a:blipFill>
                      </a:tcPr>
                    </a:tc>
                    <a:extLst>
                      <a:ext uri="{0D108BD9-81ED-4DB2-BD59-A6C34878D82A}">
                        <a16:rowId xmlns:a16="http://schemas.microsoft.com/office/drawing/2014/main" val="1695023492"/>
                      </a:ext>
                    </a:extLst>
                  </a:tr>
                  <a:tr h="918000">
                    <a:tc>
                      <a:txBody>
                        <a:bodyPr/>
                        <a:lstStyle/>
                        <a:p>
                          <a:endParaRPr lang="en-US"/>
                        </a:p>
                      </a:txBody>
                      <a:tcPr>
                        <a:blipFill>
                          <a:blip r:embed="rId3"/>
                          <a:stretch>
                            <a:fillRect l="-269" t="-397351" r="-395968" b="-662"/>
                          </a:stretch>
                        </a:blipFill>
                      </a:tcPr>
                    </a:tc>
                    <a:tc>
                      <a:txBody>
                        <a:bodyPr/>
                        <a:lstStyle/>
                        <a:p>
                          <a:r>
                            <a:rPr lang="en-AU" sz="1800" dirty="0"/>
                            <a:t>Number of elements in a finite set</a:t>
                          </a:r>
                        </a:p>
                      </a:txBody>
                      <a:tcPr/>
                    </a:tc>
                    <a:tc>
                      <a:txBody>
                        <a:bodyPr/>
                        <a:lstStyle/>
                        <a:p>
                          <a:endParaRPr lang="en-US"/>
                        </a:p>
                      </a:txBody>
                      <a:tcPr>
                        <a:blipFill>
                          <a:blip r:embed="rId3"/>
                          <a:stretch>
                            <a:fillRect l="-200000" t="-397351" r="-163" b="-662"/>
                          </a:stretch>
                        </a:blipFill>
                      </a:tcPr>
                    </a:tc>
                    <a:extLst>
                      <a:ext uri="{0D108BD9-81ED-4DB2-BD59-A6C34878D82A}">
                        <a16:rowId xmlns:a16="http://schemas.microsoft.com/office/drawing/2014/main" val="2488483598"/>
                      </a:ext>
                    </a:extLst>
                  </a:tr>
                </a:tbl>
              </a:graphicData>
            </a:graphic>
          </p:graphicFrame>
        </mc:Fallback>
      </mc:AlternateContent>
      <p:sp>
        <p:nvSpPr>
          <p:cNvPr id="3" name="Slide Number Placeholder 2">
            <a:extLst>
              <a:ext uri="{FF2B5EF4-FFF2-40B4-BE49-F238E27FC236}">
                <a16:creationId xmlns:a16="http://schemas.microsoft.com/office/drawing/2014/main" id="{062316D6-8B98-0F49-F736-F172B944B1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6750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9618D-9ACE-18CA-00C9-183D97F4A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CD20D-0739-35DF-B88F-DB7A1DE74BC1}"/>
              </a:ext>
            </a:extLst>
          </p:cNvPr>
          <p:cNvSpPr>
            <a:spLocks noGrp="1"/>
          </p:cNvSpPr>
          <p:nvPr>
            <p:ph type="ctrTitle"/>
          </p:nvPr>
        </p:nvSpPr>
        <p:spPr/>
        <p:txBody>
          <a:bodyPr/>
          <a:lstStyle/>
          <a:p>
            <a:r>
              <a:rPr lang="en-AU" dirty="0"/>
              <a:t>Releasing responsibility</a:t>
            </a:r>
          </a:p>
        </p:txBody>
      </p:sp>
    </p:spTree>
    <p:extLst>
      <p:ext uri="{BB962C8B-B14F-4D97-AF65-F5344CB8AC3E}">
        <p14:creationId xmlns:p14="http://schemas.microsoft.com/office/powerpoint/2010/main" val="95661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0B10C-86BD-4603-9EB9-07AE128C1A1B}">
  <ds:schemaRefs>
    <ds:schemaRef ds:uri="http://www.w3.org/XML/1998/namespace"/>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094ce8ca-8c20-4eb0-bb23-b47a1c76b753"/>
    <ds:schemaRef ds:uri="98740c54-966f-451d-a76c-e38eb7fddd55"/>
    <ds:schemaRef ds:uri="http://schemas.microsoft.com/office/2006/metadata/properties"/>
  </ds:schemaRefs>
</ds:datastoreItem>
</file>

<file path=customXml/itemProps2.xml><?xml version="1.0" encoding="utf-8"?>
<ds:datastoreItem xmlns:ds="http://schemas.openxmlformats.org/officeDocument/2006/customXml" ds:itemID="{B79F5DE1-634A-4419-90FB-0391A2F14DCD}">
  <ds:schemaRefs>
    <ds:schemaRef ds:uri="http://schemas.microsoft.com/sharepoint/v3/contenttype/forms"/>
  </ds:schemaRefs>
</ds:datastoreItem>
</file>

<file path=customXml/itemProps3.xml><?xml version="1.0" encoding="utf-8"?>
<ds:datastoreItem xmlns:ds="http://schemas.openxmlformats.org/officeDocument/2006/customXml" ds:itemID="{F6430466-C414-45CA-9CBE-130655902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50</TotalTime>
  <Words>1419</Words>
  <Application>Microsoft Office PowerPoint</Application>
  <PresentationFormat>Widescreen</PresentationFormat>
  <Paragraphs>142</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Times New Roman</vt:lpstr>
      <vt:lpstr>Arial</vt:lpstr>
      <vt:lpstr>Cambria Math</vt:lpstr>
      <vt:lpstr>Public Sans</vt:lpstr>
      <vt:lpstr>NSWG Corporate</vt:lpstr>
      <vt:lpstr>Sets, subsets and probability</vt:lpstr>
      <vt:lpstr>Learning intentions and success criteria</vt:lpstr>
      <vt:lpstr>Activating prior knowledge</vt:lpstr>
      <vt:lpstr>Sample space</vt:lpstr>
      <vt:lpstr>Definitions</vt:lpstr>
      <vt:lpstr>Connecting learning</vt:lpstr>
      <vt:lpstr>What do you notice and wonder?</vt:lpstr>
      <vt:lpstr>Sets and subsets </vt:lpstr>
      <vt:lpstr>Releasing responsibility</vt:lpstr>
      <vt:lpstr>Sets, subsets and probability (1) </vt:lpstr>
      <vt:lpstr>Sets, subsets and probability (2)</vt:lpstr>
      <vt:lpstr>Sets, subsets and probability (3)</vt:lpstr>
      <vt:lpstr>Independent practice</vt:lpstr>
      <vt:lpstr>A deck of cards (1) </vt:lpstr>
      <vt:lpstr>A deck of cards (2) </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3 – Sets subsets and Probability – slide deck</dc:title>
  <dc:subject>Maths</dc:subject>
  <dc:creator>NSW Department of Education</dc:creator>
  <cp:keywords/>
  <dc:description/>
  <dcterms:created xsi:type="dcterms:W3CDTF">2025-05-16T03:19:08Z</dcterms:created>
  <dcterms:modified xsi:type="dcterms:W3CDTF">2025-06-02T01:29:34Z</dcterms:modified>
  <cp:category>Stage 6 adv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