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4"/>
  </p:notesMasterIdLst>
  <p:handoutMasterIdLst>
    <p:handoutMasterId r:id="rId25"/>
  </p:handoutMasterIdLst>
  <p:sldIdLst>
    <p:sldId id="26506" r:id="rId5"/>
    <p:sldId id="26507" r:id="rId6"/>
    <p:sldId id="26508" r:id="rId7"/>
    <p:sldId id="26509" r:id="rId8"/>
    <p:sldId id="26522" r:id="rId9"/>
    <p:sldId id="26517" r:id="rId10"/>
    <p:sldId id="26513" r:id="rId11"/>
    <p:sldId id="26527" r:id="rId12"/>
    <p:sldId id="26529" r:id="rId13"/>
    <p:sldId id="26528" r:id="rId14"/>
    <p:sldId id="26530" r:id="rId15"/>
    <p:sldId id="26531" r:id="rId16"/>
    <p:sldId id="26525" r:id="rId17"/>
    <p:sldId id="26512" r:id="rId18"/>
    <p:sldId id="26523" r:id="rId19"/>
    <p:sldId id="26510" r:id="rId20"/>
    <p:sldId id="26532" r:id="rId21"/>
    <p:sldId id="26533" r:id="rId22"/>
    <p:sldId id="26534" r:id="rId23"/>
  </p:sldIdLst>
  <p:sldSz cx="12192000" cy="6858000"/>
  <p:notesSz cx="6858000" cy="9144000"/>
  <p:embeddedFontLst>
    <p:embeddedFont>
      <p:font typeface="Cambria Math" panose="02040503050406030204" pitchFamily="18" charset="0"/>
      <p:regular r:id="rId26"/>
    </p:embeddedFont>
    <p:embeddedFont>
      <p:font typeface="Public Sans" pitchFamily="2" charset="0"/>
      <p:regular r:id="rId27"/>
      <p:bold r:id="rId28"/>
      <p:italic r:id="rId29"/>
      <p:boldItalic r:id="rId3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32" autoAdjust="0"/>
    <p:restoredTop sz="86437" autoAdjust="0"/>
  </p:normalViewPr>
  <p:slideViewPr>
    <p:cSldViewPr snapToGrid="0">
      <p:cViewPr varScale="1">
        <p:scale>
          <a:sx n="107" d="100"/>
          <a:sy n="107" d="100"/>
        </p:scale>
        <p:origin x="660" y="102"/>
      </p:cViewPr>
      <p:guideLst>
        <p:guide orient="horz" pos="2160"/>
        <p:guide pos="3863"/>
      </p:guideLst>
    </p:cSldViewPr>
  </p:slideViewPr>
  <p:outlineViewPr>
    <p:cViewPr>
      <p:scale>
        <a:sx n="33" d="100"/>
        <a:sy n="33" d="100"/>
      </p:scale>
      <p:origin x="0" y="-19602"/>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5082" y="16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microsoft.com/office/2018/10/relationships/authors" Target="author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2/06/2025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2/06/2025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AAB14-2140-AC8B-F7B7-AC585EA52B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56D4E8-7415-C713-3769-511983136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AB187C-05D0-2361-3F2A-CD4ED99E03B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7EAA9D5-DAD9-05EA-F8C0-3B0465BECC7C}"/>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233844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E17B8-5404-B30E-4D2B-73B30F5213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358CFF-95C5-1EB9-BAA8-7D220DAA29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939EFE-A9E0-BDFD-2523-EC8649E94ED9}"/>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6CAFB8A-A455-B21E-FE0A-A13EE4D29EAF}"/>
              </a:ext>
            </a:extLst>
          </p:cNvPr>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4150135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9D1630-592D-73CF-80D3-6DDB731429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6348E6-5876-7CFB-B871-1236D236B1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FDD0CD-E2ED-DC8E-4F45-2B226A62A79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9429FC1-11CF-8571-3AFC-DEBBDA54977F}"/>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967926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47420-7EB3-0100-87CA-432070A007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1BFD78-7D96-0BBA-7CF4-033B7D4996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A4CA0A-3CAF-258E-2221-3970640C294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F7E66CEF-B4AF-FA7B-228C-5E8C97641B80}"/>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4268554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26AE-2B09-A299-7435-D0EFAAE929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A7FB4A-8D82-7492-2076-525304325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DBBF4E-97D1-F11A-A7B3-EAEF6917764D}"/>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D45AF58-2E84-6C61-2BD6-FDF0F3028984}"/>
              </a:ext>
            </a:extLst>
          </p:cNvPr>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3946440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21736-6503-B122-DC2C-3570C39E46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49CABD-BD6B-9ED9-E691-983677F443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062DDF-F70C-9AF7-294A-C66B5DC72F8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AEF117B-8C97-D624-3E42-3218E506A5F0}"/>
              </a:ext>
            </a:extLst>
          </p:cNvPr>
          <p:cNvSpPr>
            <a:spLocks noGrp="1"/>
          </p:cNvSpPr>
          <p:nvPr>
            <p:ph type="sldNum" sz="quarter" idx="5"/>
          </p:nvPr>
        </p:nvSpPr>
        <p:spPr/>
        <p:txBody>
          <a:bodyPr/>
          <a:lstStyle/>
          <a:p>
            <a:fld id="{B07158C4-A119-4B78-9DE8-A50001BC31DC}" type="slidenum">
              <a:rPr lang="en-AU" smtClean="0"/>
              <a:pPr/>
              <a:t>15</a:t>
            </a:fld>
            <a:endParaRPr lang="en-AU" dirty="0"/>
          </a:p>
        </p:txBody>
      </p:sp>
    </p:spTree>
    <p:extLst>
      <p:ext uri="{BB962C8B-B14F-4D97-AF65-F5344CB8AC3E}">
        <p14:creationId xmlns:p14="http://schemas.microsoft.com/office/powerpoint/2010/main" val="840423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18DF8-1021-1AC2-D769-AC492FA003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287BBF-7AB8-3C40-4322-36812DDCEC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B84A16-03CE-7F24-21C5-CD6CD4CF4F8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746052F-235D-CA20-E969-3FBA20E99908}"/>
              </a:ext>
            </a:extLst>
          </p:cNvPr>
          <p:cNvSpPr>
            <a:spLocks noGrp="1"/>
          </p:cNvSpPr>
          <p:nvPr>
            <p:ph type="sldNum" sz="quarter" idx="5"/>
          </p:nvPr>
        </p:nvSpPr>
        <p:spPr/>
        <p:txBody>
          <a:bodyPr/>
          <a:lstStyle/>
          <a:p>
            <a:fld id="{B07158C4-A119-4B78-9DE8-A50001BC31DC}" type="slidenum">
              <a:rPr lang="en-AU" smtClean="0"/>
              <a:pPr/>
              <a:t>16</a:t>
            </a:fld>
            <a:endParaRPr lang="en-AU" dirty="0"/>
          </a:p>
        </p:txBody>
      </p:sp>
    </p:spTree>
    <p:extLst>
      <p:ext uri="{BB962C8B-B14F-4D97-AF65-F5344CB8AC3E}">
        <p14:creationId xmlns:p14="http://schemas.microsoft.com/office/powerpoint/2010/main" val="19687445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1A0B1-B217-1152-5A21-6774ACA367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451A3-3665-C0A0-242A-98A08CC02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814A49-78F5-36A2-F774-3B32C901C67C}"/>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28C3D7D-9353-5EAD-CAB2-ABAFF8ED020F}"/>
              </a:ext>
            </a:extLst>
          </p:cNvPr>
          <p:cNvSpPr>
            <a:spLocks noGrp="1"/>
          </p:cNvSpPr>
          <p:nvPr>
            <p:ph type="sldNum" sz="quarter" idx="5"/>
          </p:nvPr>
        </p:nvSpPr>
        <p:spPr/>
        <p:txBody>
          <a:bodyPr/>
          <a:lstStyle/>
          <a:p>
            <a:fld id="{B07158C4-A119-4B78-9DE8-A50001BC31DC}" type="slidenum">
              <a:rPr lang="en-AU" smtClean="0"/>
              <a:pPr/>
              <a:t>17</a:t>
            </a:fld>
            <a:endParaRPr lang="en-AU" dirty="0"/>
          </a:p>
        </p:txBody>
      </p:sp>
    </p:spTree>
    <p:extLst>
      <p:ext uri="{BB962C8B-B14F-4D97-AF65-F5344CB8AC3E}">
        <p14:creationId xmlns:p14="http://schemas.microsoft.com/office/powerpoint/2010/main" val="1364404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18</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20FB42-E842-2C42-3EA4-32400CB9A5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E6E6B3-C6A4-DA78-51C9-C10E3BC63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5AB7B5-2BCA-E2BC-49AF-4CC5835ECF1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B898B51-C254-237D-0F00-12B4F03C29F3}"/>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767205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911971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50151-3071-7EFB-E611-5B79A5B220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48F88D-7331-0D18-F893-2F75A6CE0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46D093-3EC9-71FD-F46F-B687090AF74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9F86788-2579-03BB-9DE8-F99EE6711CE5}"/>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399558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C8639-EF96-BD9B-4702-26B16A8AE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B3A208-8C8E-DBA2-65EE-3563D64AB4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FF0943-E472-08D3-8635-F855E0C966D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CCD15EC-B101-9282-93D7-75C95E0A3FA6}"/>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906549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6D0A9-5E05-7A3B-230D-3267D06EB4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A3C898-7FEE-137F-66C9-1EA624A851C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C20D81-8759-1DD8-C7AA-96D3A98D3C1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3C64368-3FE0-F754-78DF-DCFFE8B45923}"/>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18156386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GB"/>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GB"/>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43" r:id="rId5"/>
    <p:sldLayoutId id="214748374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bit.ly/Djokovic35new25"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curriculum.nsw.edu.au/learning-areas/mathematics/mathematics-k-10-2022/teaching-and-learning" TargetMode="Externa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cs typeface="Arial"/>
              </a:rPr>
              <a:t>Identifying </a:t>
            </a:r>
            <a:r>
              <a:rPr lang="en-AU" dirty="0">
                <a:latin typeface="+mj-lt"/>
                <a:ea typeface="Times New Roman" panose="02020603050405020304" pitchFamily="18" charset="0"/>
                <a:cs typeface="Arial"/>
              </a:rPr>
              <a:t>the mode</a:t>
            </a:r>
            <a:r>
              <a:rPr lang="en-AU" dirty="0">
                <a:effectLst/>
                <a:latin typeface="+mj-lt"/>
                <a:ea typeface="Times New Roman" panose="02020603050405020304" pitchFamily="18" charset="0"/>
                <a:cs typeface="Arial"/>
              </a:rPr>
              <a:t> and median</a:t>
            </a:r>
            <a:endParaRPr lang="en-AU" dirty="0">
              <a:latin typeface="+mj-lt"/>
              <a:cs typeface="Arial"/>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Probability and data</a:t>
            </a:r>
          </a:p>
        </p:txBody>
      </p:sp>
      <p:sp>
        <p:nvSpPr>
          <p:cNvPr id="2" name="Picture Placeholder 1" hidden="1">
            <a:extLst>
              <a:ext uri="{FF2B5EF4-FFF2-40B4-BE49-F238E27FC236}">
                <a16:creationId xmlns:a16="http://schemas.microsoft.com/office/drawing/2014/main" id="{BCBB44E6-1D9B-5185-AF7C-1BB9BB6D9839}"/>
              </a:ext>
              <a:ext uri="{C183D7F6-B498-43B3-948B-1728B52AA6E4}">
                <adec:decorative xmlns:adec="http://schemas.microsoft.com/office/drawing/2017/decorative" val="1"/>
              </a:ext>
            </a:extLst>
          </p:cNvPr>
          <p:cNvSpPr>
            <a:spLocks noGrp="1"/>
          </p:cNvSpPr>
          <p:nvPr>
            <p:ph type="pic" sz="quarter" idx="13"/>
          </p:nvPr>
        </p:nvSpPr>
        <p:spPr/>
        <p:txBody>
          <a:bodyPr/>
          <a:lstStyle/>
          <a:p>
            <a:endParaRPr lang="en-AU" dirty="0">
              <a:latin typeface="+mn-lt"/>
            </a:endParaRPr>
          </a:p>
        </p:txBody>
      </p:sp>
    </p:spTree>
    <p:extLst>
      <p:ext uri="{BB962C8B-B14F-4D97-AF65-F5344CB8AC3E}">
        <p14:creationId xmlns:p14="http://schemas.microsoft.com/office/powerpoint/2010/main" val="264800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3A672-DF20-FAE0-90FC-1DB68937322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157925-FCF5-E3AD-8FC5-1843801861B4}"/>
              </a:ext>
            </a:extLst>
          </p:cNvPr>
          <p:cNvSpPr>
            <a:spLocks noGrp="1"/>
          </p:cNvSpPr>
          <p:nvPr>
            <p:ph type="title"/>
          </p:nvPr>
        </p:nvSpPr>
        <p:spPr>
          <a:xfrm>
            <a:off x="359999" y="360000"/>
            <a:ext cx="11484000" cy="545601"/>
          </a:xfrm>
        </p:spPr>
        <p:txBody>
          <a:bodyPr/>
          <a:lstStyle/>
          <a:p>
            <a:r>
              <a:rPr lang="en-AU" dirty="0">
                <a:latin typeface="+mj-lt"/>
                <a:cs typeface="Arial"/>
              </a:rPr>
              <a:t>Median (2)</a:t>
            </a:r>
            <a:endParaRPr lang="en-AU" dirty="0">
              <a:latin typeface="+mj-lt"/>
            </a:endParaRPr>
          </a:p>
        </p:txBody>
      </p:sp>
      <p:sp>
        <p:nvSpPr>
          <p:cNvPr id="4" name="Text Placeholder 3">
            <a:extLst>
              <a:ext uri="{FF2B5EF4-FFF2-40B4-BE49-F238E27FC236}">
                <a16:creationId xmlns:a16="http://schemas.microsoft.com/office/drawing/2014/main" id="{6247D6A2-7689-412A-62E8-32BF6FB90A3F}"/>
              </a:ext>
            </a:extLst>
          </p:cNvPr>
          <p:cNvSpPr>
            <a:spLocks noGrp="1"/>
          </p:cNvSpPr>
          <p:nvPr>
            <p:ph type="body" sz="quarter" idx="18"/>
          </p:nvPr>
        </p:nvSpPr>
        <p:spPr>
          <a:xfrm>
            <a:off x="359999" y="982520"/>
            <a:ext cx="11483999" cy="310015"/>
          </a:xfrm>
        </p:spPr>
        <p:txBody>
          <a:bodyPr/>
          <a:lstStyle/>
          <a:p>
            <a:r>
              <a:rPr lang="en-GB" dirty="0">
                <a:latin typeface="Arial"/>
                <a:cs typeface="Arial"/>
              </a:rPr>
              <a:t>Definition and example</a:t>
            </a:r>
            <a:endParaRPr lang="en-US" dirty="0"/>
          </a:p>
        </p:txBody>
      </p:sp>
      <mc:AlternateContent xmlns:mc="http://schemas.openxmlformats.org/markup-compatibility/2006" xmlns:a14="http://schemas.microsoft.com/office/drawing/2010/main">
        <mc:Choice Requires="a14">
          <p:sp>
            <p:nvSpPr>
              <p:cNvPr id="3" name="Text Placeholder 12">
                <a:extLst>
                  <a:ext uri="{FF2B5EF4-FFF2-40B4-BE49-F238E27FC236}">
                    <a16:creationId xmlns:a16="http://schemas.microsoft.com/office/drawing/2014/main" id="{8F619F89-9B85-33FE-4A47-121A4581B683}"/>
                  </a:ext>
                </a:extLst>
              </p:cNvPr>
              <p:cNvSpPr>
                <a:spLocks noGrp="1"/>
              </p:cNvSpPr>
              <p:nvPr>
                <p:ph type="body" sz="quarter" idx="17"/>
              </p:nvPr>
            </p:nvSpPr>
            <p:spPr>
              <a:xfrm>
                <a:off x="4833475" y="1727835"/>
                <a:ext cx="4784151" cy="4807835"/>
              </a:xfrm>
            </p:spPr>
            <p:txBody>
              <a:bodyPr vert="horz" lIns="0" tIns="0" rIns="0" bIns="0" rtlCol="0" anchor="t">
                <a:noAutofit/>
              </a:bodyPr>
              <a:lstStyle/>
              <a:p>
                <a:pPr marL="645160" lvl="4" indent="-285750">
                  <a:buFont typeface="Arial" panose="020B0604020202020204" pitchFamily="34" charset="0"/>
                  <a:buChar char="•"/>
                </a:pPr>
                <a:r>
                  <a:rPr lang="en-AU" dirty="0">
                    <a:latin typeface="Arial"/>
                    <a:cs typeface="Arial"/>
                  </a:rPr>
                  <a:t>The total frequency (</a:t>
                </a:r>
                <a14:m>
                  <m:oMath xmlns:m="http://schemas.openxmlformats.org/officeDocument/2006/math">
                    <m:r>
                      <a:rPr lang="en-AU" i="1" dirty="0" smtClean="0">
                        <a:latin typeface="Cambria Math" panose="02040503050406030204" pitchFamily="18" charset="0"/>
                        <a:cs typeface="Arial"/>
                      </a:rPr>
                      <m:t>𝑛</m:t>
                    </m:r>
                  </m:oMath>
                </a14:m>
                <a:r>
                  <a:rPr lang="en-AU" dirty="0">
                    <a:latin typeface="Arial"/>
                    <a:cs typeface="Arial"/>
                  </a:rPr>
                  <a:t>) is 18.</a:t>
                </a:r>
                <a:endParaRPr lang="en-AU" dirty="0"/>
              </a:p>
              <a:p>
                <a:pPr marL="645160" lvl="4" indent="-285750">
                  <a:buFont typeface="Arial" panose="020B0604020202020204" pitchFamily="34" charset="0"/>
                  <a:buChar char="•"/>
                </a:pPr>
                <a:r>
                  <a:rPr lang="en-AU" dirty="0">
                    <a:latin typeface="Arial"/>
                    <a:cs typeface="Arial"/>
                  </a:rPr>
                  <a:t>The middle value is the </a:t>
                </a:r>
                <a14:m>
                  <m:oMath xmlns:m="http://schemas.openxmlformats.org/officeDocument/2006/math">
                    <m:f>
                      <m:fPr>
                        <m:ctrlPr>
                          <a:rPr lang="en-AU" i="1" smtClean="0">
                            <a:latin typeface="Cambria Math" panose="02040503050406030204" pitchFamily="18" charset="0"/>
                            <a:cs typeface="Arial"/>
                          </a:rPr>
                        </m:ctrlPr>
                      </m:fPr>
                      <m:num>
                        <m:r>
                          <a:rPr lang="en-AU" b="0" i="1" smtClean="0">
                            <a:latin typeface="Cambria Math" panose="02040503050406030204" pitchFamily="18" charset="0"/>
                            <a:cs typeface="Arial"/>
                          </a:rPr>
                          <m:t>𝑛</m:t>
                        </m:r>
                        <m:r>
                          <a:rPr lang="en-AU" b="0" i="1" smtClean="0">
                            <a:latin typeface="Cambria Math" panose="02040503050406030204" pitchFamily="18" charset="0"/>
                            <a:cs typeface="Arial"/>
                          </a:rPr>
                          <m:t>+1</m:t>
                        </m:r>
                      </m:num>
                      <m:den>
                        <m:r>
                          <a:rPr lang="en-AU" b="0" i="1" smtClean="0">
                            <a:latin typeface="Cambria Math" panose="02040503050406030204" pitchFamily="18" charset="0"/>
                            <a:cs typeface="Arial"/>
                          </a:rPr>
                          <m:t>2</m:t>
                        </m:r>
                      </m:den>
                    </m:f>
                    <m:r>
                      <a:rPr lang="en-AU" b="0" i="1" smtClean="0">
                        <a:latin typeface="Cambria Math" panose="02040503050406030204" pitchFamily="18" charset="0"/>
                        <a:cs typeface="Arial"/>
                      </a:rPr>
                      <m:t>𝑡h</m:t>
                    </m:r>
                  </m:oMath>
                </a14:m>
                <a:r>
                  <a:rPr lang="en-AU" dirty="0">
                    <a:latin typeface="Arial"/>
                    <a:cs typeface="Arial"/>
                  </a:rPr>
                  <a:t> position.</a:t>
                </a:r>
              </a:p>
              <a:p>
                <a:pPr marL="645160" lvl="4" indent="-285750">
                  <a:buFont typeface="Arial" panose="020B0604020202020204" pitchFamily="34" charset="0"/>
                  <a:buChar char="•"/>
                </a:pPr>
                <a14:m>
                  <m:oMath xmlns:m="http://schemas.openxmlformats.org/officeDocument/2006/math">
                    <m:f>
                      <m:fPr>
                        <m:ctrlPr>
                          <a:rPr lang="en-AU" i="1" smtClean="0">
                            <a:latin typeface="Cambria Math" panose="02040503050406030204" pitchFamily="18" charset="0"/>
                            <a:cs typeface="Arial"/>
                          </a:rPr>
                        </m:ctrlPr>
                      </m:fPr>
                      <m:num>
                        <m:r>
                          <a:rPr lang="en-AU" b="0" i="1" smtClean="0">
                            <a:latin typeface="Cambria Math" panose="02040503050406030204" pitchFamily="18" charset="0"/>
                            <a:cs typeface="Arial"/>
                          </a:rPr>
                          <m:t>18+1</m:t>
                        </m:r>
                      </m:num>
                      <m:den>
                        <m:r>
                          <a:rPr lang="en-AU" b="0" i="1" smtClean="0">
                            <a:latin typeface="Cambria Math" panose="02040503050406030204" pitchFamily="18" charset="0"/>
                            <a:cs typeface="Arial"/>
                          </a:rPr>
                          <m:t>2</m:t>
                        </m:r>
                      </m:den>
                    </m:f>
                    <m:r>
                      <a:rPr lang="en-AU" b="0" i="1" smtClean="0">
                        <a:latin typeface="Cambria Math" panose="02040503050406030204" pitchFamily="18" charset="0"/>
                        <a:cs typeface="Arial"/>
                      </a:rPr>
                      <m:t>=9.5</m:t>
                    </m:r>
                  </m:oMath>
                </a14:m>
                <a:r>
                  <a:rPr lang="en-AU" dirty="0">
                    <a:latin typeface="Arial"/>
                    <a:cs typeface="Arial"/>
                  </a:rPr>
                  <a:t> so the middle value is between the 9</a:t>
                </a:r>
                <a:r>
                  <a:rPr lang="en-AU" baseline="30000" dirty="0">
                    <a:latin typeface="Arial"/>
                    <a:cs typeface="Arial"/>
                  </a:rPr>
                  <a:t>th</a:t>
                </a:r>
                <a:r>
                  <a:rPr lang="en-AU" dirty="0">
                    <a:latin typeface="Arial"/>
                    <a:cs typeface="Arial"/>
                  </a:rPr>
                  <a:t> and 10</a:t>
                </a:r>
                <a:r>
                  <a:rPr lang="en-AU" baseline="30000" dirty="0">
                    <a:latin typeface="Arial"/>
                    <a:cs typeface="Arial"/>
                  </a:rPr>
                  <a:t>th</a:t>
                </a:r>
                <a:r>
                  <a:rPr lang="en-AU" dirty="0">
                    <a:latin typeface="Arial"/>
                    <a:cs typeface="Arial"/>
                  </a:rPr>
                  <a:t> position.</a:t>
                </a:r>
              </a:p>
              <a:p>
                <a:pPr marL="645160" lvl="4" indent="-285750">
                  <a:buFont typeface="Arial" panose="020B0604020202020204" pitchFamily="34" charset="0"/>
                  <a:buChar char="•"/>
                </a:pPr>
                <a:r>
                  <a:rPr lang="en-AU" dirty="0">
                    <a:latin typeface="Arial"/>
                    <a:cs typeface="Arial"/>
                  </a:rPr>
                  <a:t>The median is 1.</a:t>
                </a:r>
              </a:p>
              <a:p>
                <a:pPr marL="359410" lvl="4" indent="0">
                  <a:buNone/>
                </a:pPr>
                <a:endParaRPr lang="en-AU" dirty="0">
                  <a:latin typeface="Arial"/>
                  <a:cs typeface="Arial"/>
                </a:endParaRPr>
              </a:p>
              <a:p>
                <a:pPr marL="359410" lvl="4" indent="0">
                  <a:buNone/>
                </a:pPr>
                <a:endParaRPr lang="en-AU" dirty="0"/>
              </a:p>
              <a:p>
                <a:endParaRPr lang="en-AU" dirty="0"/>
              </a:p>
            </p:txBody>
          </p:sp>
        </mc:Choice>
        <mc:Fallback xmlns="">
          <p:sp>
            <p:nvSpPr>
              <p:cNvPr id="3" name="Text Placeholder 12">
                <a:extLst>
                  <a:ext uri="{FF2B5EF4-FFF2-40B4-BE49-F238E27FC236}">
                    <a16:creationId xmlns:a16="http://schemas.microsoft.com/office/drawing/2014/main" id="{8F619F89-9B85-33FE-4A47-121A4581B683}"/>
                  </a:ext>
                </a:extLst>
              </p:cNvPr>
              <p:cNvSpPr>
                <a:spLocks noGrp="1" noRot="1" noChangeAspect="1" noMove="1" noResize="1" noEditPoints="1" noAdjustHandles="1" noChangeArrowheads="1" noChangeShapeType="1" noTextEdit="1"/>
              </p:cNvSpPr>
              <p:nvPr>
                <p:ph type="body" sz="quarter" idx="17"/>
              </p:nvPr>
            </p:nvSpPr>
            <p:spPr>
              <a:xfrm>
                <a:off x="4833475" y="1727835"/>
                <a:ext cx="4784151" cy="4807835"/>
              </a:xfrm>
              <a:blipFill>
                <a:blip r:embed="rId3"/>
                <a:stretch>
                  <a:fillRect/>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E9E4601D-C4C1-CA5E-5231-4693BE002946}"/>
              </a:ext>
            </a:extLst>
          </p:cNvPr>
          <p:cNvGraphicFramePr>
            <a:graphicFrameLocks noGrp="1"/>
          </p:cNvGraphicFramePr>
          <p:nvPr>
            <p:extLst>
              <p:ext uri="{D42A27DB-BD31-4B8C-83A1-F6EECF244321}">
                <p14:modId xmlns:p14="http://schemas.microsoft.com/office/powerpoint/2010/main" val="2990005524"/>
              </p:ext>
            </p:extLst>
          </p:nvPr>
        </p:nvGraphicFramePr>
        <p:xfrm>
          <a:off x="359999" y="1714282"/>
          <a:ext cx="4104412" cy="2925115"/>
        </p:xfrm>
        <a:graphic>
          <a:graphicData uri="http://schemas.openxmlformats.org/drawingml/2006/table">
            <a:tbl>
              <a:tblPr firstRow="1" bandRow="1">
                <a:tableStyleId>{69012ECD-51FC-41F1-AA8D-1B2483CD663E}</a:tableStyleId>
              </a:tblPr>
              <a:tblGrid>
                <a:gridCol w="2052206">
                  <a:extLst>
                    <a:ext uri="{9D8B030D-6E8A-4147-A177-3AD203B41FA5}">
                      <a16:colId xmlns:a16="http://schemas.microsoft.com/office/drawing/2014/main" val="2691653487"/>
                    </a:ext>
                  </a:extLst>
                </a:gridCol>
                <a:gridCol w="2052206">
                  <a:extLst>
                    <a:ext uri="{9D8B030D-6E8A-4147-A177-3AD203B41FA5}">
                      <a16:colId xmlns:a16="http://schemas.microsoft.com/office/drawing/2014/main" val="3031888674"/>
                    </a:ext>
                  </a:extLst>
                </a:gridCol>
              </a:tblGrid>
              <a:tr h="457007">
                <a:tc>
                  <a:txBody>
                    <a:bodyPr/>
                    <a:lstStyle/>
                    <a:p>
                      <a:r>
                        <a:rPr lang="en-GB" dirty="0"/>
                        <a:t>Number of movies</a:t>
                      </a:r>
                    </a:p>
                  </a:txBody>
                  <a:tcPr/>
                </a:tc>
                <a:tc>
                  <a:txBody>
                    <a:bodyPr/>
                    <a:lstStyle/>
                    <a:p>
                      <a:r>
                        <a:rPr lang="en-GB" dirty="0"/>
                        <a:t>Frequency</a:t>
                      </a:r>
                    </a:p>
                  </a:txBody>
                  <a:tcPr/>
                </a:tc>
                <a:extLst>
                  <a:ext uri="{0D108BD9-81ED-4DB2-BD59-A6C34878D82A}">
                    <a16:rowId xmlns:a16="http://schemas.microsoft.com/office/drawing/2014/main" val="3123970977"/>
                  </a:ext>
                </a:extLst>
              </a:tr>
              <a:tr h="457007">
                <a:tc>
                  <a:txBody>
                    <a:bodyPr/>
                    <a:lstStyle/>
                    <a:p>
                      <a:r>
                        <a:rPr lang="en-GB" dirty="0"/>
                        <a:t>0</a:t>
                      </a:r>
                    </a:p>
                  </a:txBody>
                  <a:tcPr/>
                </a:tc>
                <a:tc>
                  <a:txBody>
                    <a:bodyPr/>
                    <a:lstStyle/>
                    <a:p>
                      <a:r>
                        <a:rPr lang="en-GB" dirty="0"/>
                        <a:t>6</a:t>
                      </a:r>
                    </a:p>
                  </a:txBody>
                  <a:tcPr/>
                </a:tc>
                <a:extLst>
                  <a:ext uri="{0D108BD9-81ED-4DB2-BD59-A6C34878D82A}">
                    <a16:rowId xmlns:a16="http://schemas.microsoft.com/office/drawing/2014/main" val="682176049"/>
                  </a:ext>
                </a:extLst>
              </a:tr>
              <a:tr h="457007">
                <a:tc>
                  <a:txBody>
                    <a:bodyPr/>
                    <a:lstStyle/>
                    <a:p>
                      <a:r>
                        <a:rPr lang="en-GB" dirty="0"/>
                        <a:t>1</a:t>
                      </a:r>
                    </a:p>
                  </a:txBody>
                  <a:tcPr/>
                </a:tc>
                <a:tc>
                  <a:txBody>
                    <a:bodyPr/>
                    <a:lstStyle/>
                    <a:p>
                      <a:r>
                        <a:rPr lang="en-GB" dirty="0"/>
                        <a:t>8</a:t>
                      </a:r>
                    </a:p>
                  </a:txBody>
                  <a:tcPr/>
                </a:tc>
                <a:extLst>
                  <a:ext uri="{0D108BD9-81ED-4DB2-BD59-A6C34878D82A}">
                    <a16:rowId xmlns:a16="http://schemas.microsoft.com/office/drawing/2014/main" val="2761286816"/>
                  </a:ext>
                </a:extLst>
              </a:tr>
              <a:tr h="457007">
                <a:tc>
                  <a:txBody>
                    <a:bodyPr/>
                    <a:lstStyle/>
                    <a:p>
                      <a:r>
                        <a:rPr lang="en-GB" dirty="0"/>
                        <a:t>2</a:t>
                      </a:r>
                    </a:p>
                  </a:txBody>
                  <a:tcPr/>
                </a:tc>
                <a:tc>
                  <a:txBody>
                    <a:bodyPr/>
                    <a:lstStyle/>
                    <a:p>
                      <a:r>
                        <a:rPr lang="en-GB" dirty="0"/>
                        <a:t>3</a:t>
                      </a:r>
                    </a:p>
                  </a:txBody>
                  <a:tcPr/>
                </a:tc>
                <a:extLst>
                  <a:ext uri="{0D108BD9-81ED-4DB2-BD59-A6C34878D82A}">
                    <a16:rowId xmlns:a16="http://schemas.microsoft.com/office/drawing/2014/main" val="1660286385"/>
                  </a:ext>
                </a:extLst>
              </a:tr>
              <a:tr h="457007">
                <a:tc>
                  <a:txBody>
                    <a:bodyPr/>
                    <a:lstStyle/>
                    <a:p>
                      <a:r>
                        <a:rPr lang="en-GB" dirty="0"/>
                        <a:t>3</a:t>
                      </a:r>
                    </a:p>
                  </a:txBody>
                  <a:tcPr/>
                </a:tc>
                <a:tc>
                  <a:txBody>
                    <a:bodyPr/>
                    <a:lstStyle/>
                    <a:p>
                      <a:r>
                        <a:rPr lang="en-GB" dirty="0"/>
                        <a:t>1</a:t>
                      </a:r>
                    </a:p>
                  </a:txBody>
                  <a:tcPr/>
                </a:tc>
                <a:extLst>
                  <a:ext uri="{0D108BD9-81ED-4DB2-BD59-A6C34878D82A}">
                    <a16:rowId xmlns:a16="http://schemas.microsoft.com/office/drawing/2014/main" val="2073755685"/>
                  </a:ext>
                </a:extLst>
              </a:tr>
              <a:tr h="457007">
                <a:tc>
                  <a:txBody>
                    <a:bodyPr/>
                    <a:lstStyle/>
                    <a:p>
                      <a:pPr lvl="0">
                        <a:buNone/>
                      </a:pPr>
                      <a:r>
                        <a:rPr lang="en-GB" b="1" dirty="0"/>
                        <a:t>Total:</a:t>
                      </a:r>
                    </a:p>
                  </a:txBody>
                  <a:tcPr/>
                </a:tc>
                <a:tc>
                  <a:txBody>
                    <a:bodyPr/>
                    <a:lstStyle/>
                    <a:p>
                      <a:pPr lvl="0">
                        <a:buNone/>
                      </a:pPr>
                      <a:r>
                        <a:rPr lang="en-GB" b="1" dirty="0"/>
                        <a:t>18</a:t>
                      </a:r>
                    </a:p>
                  </a:txBody>
                  <a:tcPr/>
                </a:tc>
                <a:extLst>
                  <a:ext uri="{0D108BD9-81ED-4DB2-BD59-A6C34878D82A}">
                    <a16:rowId xmlns:a16="http://schemas.microsoft.com/office/drawing/2014/main" val="295288648"/>
                  </a:ext>
                </a:extLst>
              </a:tr>
            </a:tbl>
          </a:graphicData>
        </a:graphic>
      </p:graphicFrame>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9B040425-B656-2D58-90EF-287C8EFB0013}"/>
                  </a:ext>
                </a:extLst>
              </p:cNvPr>
              <p:cNvSpPr/>
              <p:nvPr/>
            </p:nvSpPr>
            <p:spPr>
              <a:xfrm>
                <a:off x="10022998" y="1562581"/>
                <a:ext cx="1540111" cy="1081380"/>
              </a:xfrm>
              <a:prstGeom prst="wedgeRoundRectCallout">
                <a:avLst>
                  <a:gd name="adj1" fmla="val -159602"/>
                  <a:gd name="adj2" fmla="val 23815"/>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Why do we find </a:t>
                </a:r>
                <a14:m>
                  <m:oMath xmlns:m="http://schemas.openxmlformats.org/officeDocument/2006/math">
                    <m:f>
                      <m:fPr>
                        <m:ctrlPr>
                          <a:rPr lang="en-AU" sz="1800" i="1" smtClean="0">
                            <a:latin typeface="Cambria Math" panose="02040503050406030204" pitchFamily="18" charset="0"/>
                          </a:rPr>
                        </m:ctrlPr>
                      </m:fPr>
                      <m:num>
                        <m:r>
                          <a:rPr lang="en-AU" sz="1800" b="0" i="1" smtClean="0">
                            <a:latin typeface="Cambria Math" panose="02040503050406030204" pitchFamily="18" charset="0"/>
                          </a:rPr>
                          <m:t>𝑛</m:t>
                        </m:r>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oMath>
                </a14:m>
                <a:r>
                  <a:rPr lang="en-AU" sz="1800" dirty="0"/>
                  <a:t>?</a:t>
                </a:r>
              </a:p>
            </p:txBody>
          </p:sp>
        </mc:Choice>
        <mc:Fallback xmlns="">
          <p:sp>
            <p:nvSpPr>
              <p:cNvPr id="9" name="Speech Bubble: Rectangle with Corners Rounded 8">
                <a:extLst>
                  <a:ext uri="{FF2B5EF4-FFF2-40B4-BE49-F238E27FC236}">
                    <a16:creationId xmlns:a16="http://schemas.microsoft.com/office/drawing/2014/main" id="{9B040425-B656-2D58-90EF-287C8EFB0013}"/>
                  </a:ext>
                </a:extLst>
              </p:cNvPr>
              <p:cNvSpPr>
                <a:spLocks noRot="1" noChangeAspect="1" noMove="1" noResize="1" noEditPoints="1" noAdjustHandles="1" noChangeArrowheads="1" noChangeShapeType="1" noTextEdit="1"/>
              </p:cNvSpPr>
              <p:nvPr/>
            </p:nvSpPr>
            <p:spPr>
              <a:xfrm>
                <a:off x="10022998" y="1562581"/>
                <a:ext cx="1540111" cy="1081380"/>
              </a:xfrm>
              <a:prstGeom prst="wedgeRoundRectCallout">
                <a:avLst>
                  <a:gd name="adj1" fmla="val -159602"/>
                  <a:gd name="adj2" fmla="val 23815"/>
                  <a:gd name="adj3" fmla="val 16667"/>
                </a:avLst>
              </a:prstGeom>
              <a:blipFill>
                <a:blip r:embed="rId4"/>
                <a:stretch>
                  <a:fillRect/>
                </a:stretch>
              </a:blipFill>
              <a:ln>
                <a:noFill/>
              </a:ln>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94960AD5-4CE1-2E1C-C2A5-62EB526C0C50}"/>
              </a:ext>
            </a:extLst>
          </p:cNvPr>
          <p:cNvSpPr/>
          <p:nvPr/>
        </p:nvSpPr>
        <p:spPr>
          <a:xfrm>
            <a:off x="8712779" y="4689875"/>
            <a:ext cx="2931356" cy="1028019"/>
          </a:xfrm>
          <a:prstGeom prst="wedgeRoundRectCallout">
            <a:avLst>
              <a:gd name="adj1" fmla="val -79241"/>
              <a:gd name="adj2" fmla="val -127786"/>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What are the 9</a:t>
            </a:r>
            <a:r>
              <a:rPr lang="en-AU" sz="1800" baseline="30000" dirty="0"/>
              <a:t>th</a:t>
            </a:r>
            <a:r>
              <a:rPr lang="en-AU" sz="1800" dirty="0"/>
              <a:t> and 10</a:t>
            </a:r>
            <a:r>
              <a:rPr lang="en-AU" sz="1800" baseline="30000" dirty="0"/>
              <a:t>th</a:t>
            </a:r>
            <a:r>
              <a:rPr lang="en-AU" sz="1800" dirty="0"/>
              <a:t> values for this data?</a:t>
            </a:r>
          </a:p>
        </p:txBody>
      </p:sp>
      <p:sp>
        <p:nvSpPr>
          <p:cNvPr id="8" name="Speech Bubble: Rectangle with Corners Rounded 7">
            <a:extLst>
              <a:ext uri="{FF2B5EF4-FFF2-40B4-BE49-F238E27FC236}">
                <a16:creationId xmlns:a16="http://schemas.microsoft.com/office/drawing/2014/main" id="{E9F468F7-2D55-7F6F-E3E3-CE4D639A5C9D}"/>
              </a:ext>
            </a:extLst>
          </p:cNvPr>
          <p:cNvSpPr/>
          <p:nvPr/>
        </p:nvSpPr>
        <p:spPr>
          <a:xfrm>
            <a:off x="5800563" y="5258271"/>
            <a:ext cx="1491491" cy="818438"/>
          </a:xfrm>
          <a:prstGeom prst="wedgeRoundRectCallout">
            <a:avLst>
              <a:gd name="adj1" fmla="val 34911"/>
              <a:gd name="adj2" fmla="val -157212"/>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Why is the median 1?</a:t>
            </a:r>
          </a:p>
        </p:txBody>
      </p:sp>
      <p:sp>
        <p:nvSpPr>
          <p:cNvPr id="2" name="Slide Number Placeholder 1">
            <a:extLst>
              <a:ext uri="{FF2B5EF4-FFF2-40B4-BE49-F238E27FC236}">
                <a16:creationId xmlns:a16="http://schemas.microsoft.com/office/drawing/2014/main" id="{2E63B217-C8D3-E776-F248-4599554362F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162212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B61134-2BD2-5746-139B-123A6DC8F8D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C9E5DA5-5A81-0913-6A46-E68148AAE7C8}"/>
              </a:ext>
            </a:extLst>
          </p:cNvPr>
          <p:cNvSpPr>
            <a:spLocks noGrp="1"/>
          </p:cNvSpPr>
          <p:nvPr>
            <p:ph type="title"/>
          </p:nvPr>
        </p:nvSpPr>
        <p:spPr/>
        <p:txBody>
          <a:bodyPr/>
          <a:lstStyle/>
          <a:p>
            <a:r>
              <a:rPr lang="en-AU" dirty="0">
                <a:latin typeface="+mj-lt"/>
                <a:cs typeface="Arial"/>
              </a:rPr>
              <a:t>Wimbledon</a:t>
            </a:r>
            <a:endParaRPr lang="en-AU" dirty="0">
              <a:latin typeface="+mj-lt"/>
            </a:endParaRPr>
          </a:p>
        </p:txBody>
      </p:sp>
      <p:sp>
        <p:nvSpPr>
          <p:cNvPr id="4" name="Text Placeholder 3">
            <a:extLst>
              <a:ext uri="{FF2B5EF4-FFF2-40B4-BE49-F238E27FC236}">
                <a16:creationId xmlns:a16="http://schemas.microsoft.com/office/drawing/2014/main" id="{978B2250-1267-4C59-CBCF-4A2077C9076A}"/>
              </a:ext>
            </a:extLst>
          </p:cNvPr>
          <p:cNvSpPr>
            <a:spLocks noGrp="1"/>
          </p:cNvSpPr>
          <p:nvPr>
            <p:ph type="body" sz="quarter" idx="18"/>
          </p:nvPr>
        </p:nvSpPr>
        <p:spPr/>
        <p:txBody>
          <a:bodyPr/>
          <a:lstStyle/>
          <a:p>
            <a:r>
              <a:rPr lang="en-GB" dirty="0">
                <a:latin typeface="Arial"/>
                <a:cs typeface="Arial"/>
              </a:rPr>
              <a:t>Frequency table and histogram</a:t>
            </a:r>
            <a:endParaRPr lang="en-GB" dirty="0"/>
          </a:p>
        </p:txBody>
      </p:sp>
      <p:pic>
        <p:nvPicPr>
          <p:cNvPr id="6" name="Picture 5" descr="A frequency histogram showing the data displayed in the table for Wimbledon Winner ages.">
            <a:extLst>
              <a:ext uri="{FF2B5EF4-FFF2-40B4-BE49-F238E27FC236}">
                <a16:creationId xmlns:a16="http://schemas.microsoft.com/office/drawing/2014/main" id="{1A7BE5CD-C470-5B09-29D1-ED03B3DB02E9}"/>
              </a:ext>
            </a:extLst>
          </p:cNvPr>
          <p:cNvPicPr>
            <a:picLocks noChangeAspect="1"/>
          </p:cNvPicPr>
          <p:nvPr/>
        </p:nvPicPr>
        <p:blipFill>
          <a:blip r:embed="rId3"/>
          <a:stretch>
            <a:fillRect/>
          </a:stretch>
        </p:blipFill>
        <p:spPr>
          <a:xfrm>
            <a:off x="354394" y="1559938"/>
            <a:ext cx="7143750" cy="4305300"/>
          </a:xfrm>
          <a:prstGeom prst="rect">
            <a:avLst/>
          </a:prstGeom>
        </p:spPr>
      </p:pic>
      <p:graphicFrame>
        <p:nvGraphicFramePr>
          <p:cNvPr id="7" name="Table 6">
            <a:extLst>
              <a:ext uri="{FF2B5EF4-FFF2-40B4-BE49-F238E27FC236}">
                <a16:creationId xmlns:a16="http://schemas.microsoft.com/office/drawing/2014/main" id="{17DA17DA-52C0-7220-6C0B-23FA99215A6B}"/>
              </a:ext>
            </a:extLst>
          </p:cNvPr>
          <p:cNvGraphicFramePr>
            <a:graphicFrameLocks noGrp="1"/>
          </p:cNvGraphicFramePr>
          <p:nvPr>
            <p:extLst>
              <p:ext uri="{D42A27DB-BD31-4B8C-83A1-F6EECF244321}">
                <p14:modId xmlns:p14="http://schemas.microsoft.com/office/powerpoint/2010/main" val="3296661399"/>
              </p:ext>
            </p:extLst>
          </p:nvPr>
        </p:nvGraphicFramePr>
        <p:xfrm>
          <a:off x="7859209" y="399276"/>
          <a:ext cx="3414532" cy="6173291"/>
        </p:xfrm>
        <a:graphic>
          <a:graphicData uri="http://schemas.openxmlformats.org/drawingml/2006/table">
            <a:tbl>
              <a:tblPr firstRow="1" bandRow="1">
                <a:tableStyleId>{69012ECD-51FC-41F1-AA8D-1B2483CD663E}</a:tableStyleId>
              </a:tblPr>
              <a:tblGrid>
                <a:gridCol w="1707266">
                  <a:extLst>
                    <a:ext uri="{9D8B030D-6E8A-4147-A177-3AD203B41FA5}">
                      <a16:colId xmlns:a16="http://schemas.microsoft.com/office/drawing/2014/main" val="3656041920"/>
                    </a:ext>
                  </a:extLst>
                </a:gridCol>
                <a:gridCol w="1707266">
                  <a:extLst>
                    <a:ext uri="{9D8B030D-6E8A-4147-A177-3AD203B41FA5}">
                      <a16:colId xmlns:a16="http://schemas.microsoft.com/office/drawing/2014/main" val="4140412339"/>
                    </a:ext>
                  </a:extLst>
                </a:gridCol>
              </a:tblGrid>
              <a:tr h="333831">
                <a:tc>
                  <a:txBody>
                    <a:bodyPr/>
                    <a:lstStyle/>
                    <a:p>
                      <a:pPr>
                        <a:lnSpc>
                          <a:spcPts val="1700"/>
                        </a:lnSpc>
                      </a:pPr>
                      <a:r>
                        <a:rPr lang="en-GB" sz="1700" dirty="0"/>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r>
                        <a:rPr lang="en-GB" sz="1700" dirty="0"/>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2334373"/>
                  </a:ext>
                </a:extLst>
              </a:tr>
              <a:tr h="306012">
                <a:tc>
                  <a:txBody>
                    <a:bodyPr/>
                    <a:lstStyle/>
                    <a:p>
                      <a:pPr>
                        <a:lnSpc>
                          <a:spcPts val="1700"/>
                        </a:lnSpc>
                      </a:pPr>
                      <a:r>
                        <a:rPr lang="en-GB" sz="1700" dirty="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r>
                        <a:rPr lang="en-GB" sz="17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2616632"/>
                  </a:ext>
                </a:extLst>
              </a:tr>
              <a:tr h="306012">
                <a:tc>
                  <a:txBody>
                    <a:bodyPr/>
                    <a:lstStyle/>
                    <a:p>
                      <a:pPr>
                        <a:lnSpc>
                          <a:spcPts val="1700"/>
                        </a:lnSpc>
                      </a:pPr>
                      <a:r>
                        <a:rPr lang="en-GB" sz="17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700"/>
                        </a:lnSpc>
                      </a:pPr>
                      <a:r>
                        <a:rPr lang="en-GB" sz="17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72213"/>
                  </a:ext>
                </a:extLst>
              </a:tr>
              <a:tr h="306012">
                <a:tc>
                  <a:txBody>
                    <a:bodyPr/>
                    <a:lstStyle/>
                    <a:p>
                      <a:pPr>
                        <a:lnSpc>
                          <a:spcPts val="1700"/>
                        </a:lnSpc>
                      </a:pPr>
                      <a:r>
                        <a:rPr lang="en-GB" sz="17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r>
                        <a:rPr lang="en-GB" sz="17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852779"/>
                  </a:ext>
                </a:extLst>
              </a:tr>
              <a:tr h="306012">
                <a:tc>
                  <a:txBody>
                    <a:bodyPr/>
                    <a:lstStyle/>
                    <a:p>
                      <a:pPr>
                        <a:lnSpc>
                          <a:spcPts val="1700"/>
                        </a:lnSpc>
                      </a:pPr>
                      <a:r>
                        <a:rPr lang="en-GB" sz="17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700"/>
                        </a:lnSpc>
                      </a:pPr>
                      <a:r>
                        <a:rPr lang="en-GB" sz="17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38166363"/>
                  </a:ext>
                </a:extLst>
              </a:tr>
              <a:tr h="306012">
                <a:tc>
                  <a:txBody>
                    <a:bodyPr/>
                    <a:lstStyle/>
                    <a:p>
                      <a:pPr>
                        <a:lnSpc>
                          <a:spcPts val="1700"/>
                        </a:lnSpc>
                      </a:pPr>
                      <a:r>
                        <a:rPr lang="en-GB" sz="17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r>
                        <a:rPr lang="en-GB" sz="17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748851"/>
                  </a:ext>
                </a:extLst>
              </a:tr>
              <a:tr h="306012">
                <a:tc>
                  <a:txBody>
                    <a:bodyPr/>
                    <a:lstStyle/>
                    <a:p>
                      <a:pPr>
                        <a:lnSpc>
                          <a:spcPts val="1700"/>
                        </a:lnSpc>
                      </a:pPr>
                      <a:r>
                        <a:rPr lang="en-GB" sz="17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700"/>
                        </a:lnSpc>
                      </a:pPr>
                      <a:r>
                        <a:rPr lang="en-GB" sz="17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68771991"/>
                  </a:ext>
                </a:extLst>
              </a:tr>
              <a:tr h="306012">
                <a:tc>
                  <a:txBody>
                    <a:bodyPr/>
                    <a:lstStyle/>
                    <a:p>
                      <a:pPr>
                        <a:lnSpc>
                          <a:spcPts val="1700"/>
                        </a:lnSpc>
                      </a:pPr>
                      <a:r>
                        <a:rPr lang="en-GB" sz="17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r>
                        <a:rPr lang="en-GB" sz="17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0459898"/>
                  </a:ext>
                </a:extLst>
              </a:tr>
              <a:tr h="306012">
                <a:tc>
                  <a:txBody>
                    <a:bodyPr/>
                    <a:lstStyle/>
                    <a:p>
                      <a:pPr lvl="0">
                        <a:lnSpc>
                          <a:spcPts val="1700"/>
                        </a:lnSpc>
                        <a:buNone/>
                      </a:pPr>
                      <a:r>
                        <a:rPr lang="en-GB" sz="17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700"/>
                        </a:lnSpc>
                        <a:buNone/>
                      </a:pPr>
                      <a:r>
                        <a:rPr lang="en-GB" sz="17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051742983"/>
                  </a:ext>
                </a:extLst>
              </a:tr>
              <a:tr h="306012">
                <a:tc>
                  <a:txBody>
                    <a:bodyPr/>
                    <a:lstStyle/>
                    <a:p>
                      <a:pPr lvl="0">
                        <a:lnSpc>
                          <a:spcPts val="1700"/>
                        </a:lnSpc>
                        <a:buNone/>
                      </a:pPr>
                      <a:r>
                        <a:rPr lang="en-GB" sz="17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nSpc>
                          <a:spcPts val="1700"/>
                        </a:lnSpc>
                        <a:buNone/>
                      </a:pPr>
                      <a:r>
                        <a:rPr lang="en-GB" sz="17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179103"/>
                  </a:ext>
                </a:extLst>
              </a:tr>
              <a:tr h="306012">
                <a:tc>
                  <a:txBody>
                    <a:bodyPr/>
                    <a:lstStyle/>
                    <a:p>
                      <a:pPr lvl="0">
                        <a:lnSpc>
                          <a:spcPts val="1700"/>
                        </a:lnSpc>
                        <a:buNone/>
                      </a:pPr>
                      <a:r>
                        <a:rPr lang="en-GB" sz="17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700"/>
                        </a:lnSpc>
                        <a:buNone/>
                      </a:pPr>
                      <a:r>
                        <a:rPr lang="en-GB" sz="17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772621238"/>
                  </a:ext>
                </a:extLst>
              </a:tr>
              <a:tr h="306012">
                <a:tc>
                  <a:txBody>
                    <a:bodyPr/>
                    <a:lstStyle/>
                    <a:p>
                      <a:pPr lvl="0">
                        <a:lnSpc>
                          <a:spcPts val="1700"/>
                        </a:lnSpc>
                        <a:buNone/>
                      </a:pPr>
                      <a:r>
                        <a:rPr lang="en-GB" sz="17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nSpc>
                          <a:spcPts val="1700"/>
                        </a:lnSpc>
                        <a:buNone/>
                      </a:pPr>
                      <a:r>
                        <a:rPr lang="en-GB" sz="17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3069364"/>
                  </a:ext>
                </a:extLst>
              </a:tr>
              <a:tr h="306012">
                <a:tc>
                  <a:txBody>
                    <a:bodyPr/>
                    <a:lstStyle/>
                    <a:p>
                      <a:pPr lvl="0">
                        <a:lnSpc>
                          <a:spcPts val="1700"/>
                        </a:lnSpc>
                        <a:buNone/>
                      </a:pPr>
                      <a:r>
                        <a:rPr lang="en-GB" sz="17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700"/>
                        </a:lnSpc>
                        <a:buNone/>
                      </a:pPr>
                      <a:r>
                        <a:rPr lang="en-GB" sz="17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060160700"/>
                  </a:ext>
                </a:extLst>
              </a:tr>
              <a:tr h="306012">
                <a:tc>
                  <a:txBody>
                    <a:bodyPr/>
                    <a:lstStyle/>
                    <a:p>
                      <a:pPr lvl="0">
                        <a:lnSpc>
                          <a:spcPts val="1700"/>
                        </a:lnSpc>
                        <a:buNone/>
                      </a:pPr>
                      <a:r>
                        <a:rPr lang="en-GB" sz="17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nSpc>
                          <a:spcPts val="1700"/>
                        </a:lnSpc>
                        <a:buNone/>
                      </a:pPr>
                      <a:r>
                        <a:rPr lang="en-GB" sz="17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8429849"/>
                  </a:ext>
                </a:extLst>
              </a:tr>
              <a:tr h="306012">
                <a:tc>
                  <a:txBody>
                    <a:bodyPr/>
                    <a:lstStyle/>
                    <a:p>
                      <a:pPr lvl="0">
                        <a:lnSpc>
                          <a:spcPts val="1700"/>
                        </a:lnSpc>
                        <a:buNone/>
                      </a:pPr>
                      <a:r>
                        <a:rPr lang="en-GB" sz="17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700"/>
                        </a:lnSpc>
                        <a:buNone/>
                      </a:pPr>
                      <a:r>
                        <a:rPr lang="en-GB" sz="17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517115764"/>
                  </a:ext>
                </a:extLst>
              </a:tr>
              <a:tr h="306012">
                <a:tc>
                  <a:txBody>
                    <a:bodyPr/>
                    <a:lstStyle/>
                    <a:p>
                      <a:pPr lvl="0">
                        <a:lnSpc>
                          <a:spcPts val="1700"/>
                        </a:lnSpc>
                        <a:buNone/>
                      </a:pPr>
                      <a:r>
                        <a:rPr lang="en-GB" sz="1700"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nSpc>
                          <a:spcPts val="1700"/>
                        </a:lnSpc>
                        <a:buNone/>
                      </a:pPr>
                      <a:r>
                        <a:rPr lang="en-GB" sz="17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4334875"/>
                  </a:ext>
                </a:extLst>
              </a:tr>
              <a:tr h="306012">
                <a:tc>
                  <a:txBody>
                    <a:bodyPr/>
                    <a:lstStyle/>
                    <a:p>
                      <a:pPr lvl="0">
                        <a:lnSpc>
                          <a:spcPts val="1700"/>
                        </a:lnSpc>
                        <a:buNone/>
                      </a:pPr>
                      <a:r>
                        <a:rPr lang="en-GB" sz="1700"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700"/>
                        </a:lnSpc>
                        <a:buNone/>
                      </a:pPr>
                      <a:r>
                        <a:rPr lang="en-GB" sz="17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631497858"/>
                  </a:ext>
                </a:extLst>
              </a:tr>
              <a:tr h="306012">
                <a:tc>
                  <a:txBody>
                    <a:bodyPr/>
                    <a:lstStyle/>
                    <a:p>
                      <a:pPr lvl="0">
                        <a:lnSpc>
                          <a:spcPts val="1700"/>
                        </a:lnSpc>
                        <a:buNone/>
                      </a:pPr>
                      <a:r>
                        <a:rPr lang="en-GB" sz="1700" dirty="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nSpc>
                          <a:spcPts val="1700"/>
                        </a:lnSpc>
                        <a:buNone/>
                      </a:pPr>
                      <a:r>
                        <a:rPr lang="en-GB" sz="17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358021"/>
                  </a:ext>
                </a:extLst>
              </a:tr>
              <a:tr h="306012">
                <a:tc>
                  <a:txBody>
                    <a:bodyPr/>
                    <a:lstStyle/>
                    <a:p>
                      <a:pPr lvl="0">
                        <a:lnSpc>
                          <a:spcPts val="1700"/>
                        </a:lnSpc>
                        <a:buNone/>
                      </a:pPr>
                      <a:r>
                        <a:rPr lang="en-GB" sz="17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700"/>
                        </a:lnSpc>
                        <a:buNone/>
                      </a:pPr>
                      <a:r>
                        <a:rPr lang="en-GB" sz="17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90792332"/>
                  </a:ext>
                </a:extLst>
              </a:tr>
              <a:tr h="306012">
                <a:tc>
                  <a:txBody>
                    <a:bodyPr/>
                    <a:lstStyle/>
                    <a:p>
                      <a:pPr lvl="0">
                        <a:lnSpc>
                          <a:spcPts val="1700"/>
                        </a:lnSpc>
                        <a:buNone/>
                      </a:pPr>
                      <a:r>
                        <a:rPr lang="en-GB" sz="1700"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nSpc>
                          <a:spcPts val="1700"/>
                        </a:lnSpc>
                        <a:buNone/>
                      </a:pPr>
                      <a:r>
                        <a:rPr lang="en-GB" sz="17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354661"/>
                  </a:ext>
                </a:extLst>
              </a:tr>
            </a:tbl>
          </a:graphicData>
        </a:graphic>
      </p:graphicFrame>
      <p:sp>
        <p:nvSpPr>
          <p:cNvPr id="2" name="Slide Number Placeholder 1">
            <a:extLst>
              <a:ext uri="{FF2B5EF4-FFF2-40B4-BE49-F238E27FC236}">
                <a16:creationId xmlns:a16="http://schemas.microsoft.com/office/drawing/2014/main" id="{6D09700A-D4A9-A90E-25BC-0D0EDC23A27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482464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4BF6B-8F91-9AD9-BF08-D86DB07119B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C43684B-CF78-3A48-CEF5-D820DA7C42C1}"/>
              </a:ext>
            </a:extLst>
          </p:cNvPr>
          <p:cNvSpPr>
            <a:spLocks noGrp="1"/>
          </p:cNvSpPr>
          <p:nvPr>
            <p:ph type="title"/>
          </p:nvPr>
        </p:nvSpPr>
        <p:spPr/>
        <p:txBody>
          <a:bodyPr/>
          <a:lstStyle/>
          <a:p>
            <a:r>
              <a:rPr lang="en-AU" dirty="0">
                <a:latin typeface="+mj-lt"/>
                <a:cs typeface="Arial"/>
              </a:rPr>
              <a:t>French Open</a:t>
            </a:r>
            <a:endParaRPr lang="en-AU" dirty="0">
              <a:latin typeface="+mj-lt"/>
            </a:endParaRPr>
          </a:p>
        </p:txBody>
      </p:sp>
      <p:sp>
        <p:nvSpPr>
          <p:cNvPr id="4" name="Text Placeholder 3">
            <a:extLst>
              <a:ext uri="{FF2B5EF4-FFF2-40B4-BE49-F238E27FC236}">
                <a16:creationId xmlns:a16="http://schemas.microsoft.com/office/drawing/2014/main" id="{7AF10AD6-4DA7-CE75-3C43-4978DA452246}"/>
              </a:ext>
            </a:extLst>
          </p:cNvPr>
          <p:cNvSpPr>
            <a:spLocks noGrp="1"/>
          </p:cNvSpPr>
          <p:nvPr>
            <p:ph type="body" sz="quarter" idx="18"/>
          </p:nvPr>
        </p:nvSpPr>
        <p:spPr/>
        <p:txBody>
          <a:bodyPr/>
          <a:lstStyle/>
          <a:p>
            <a:r>
              <a:rPr lang="en-GB" dirty="0">
                <a:latin typeface="Arial"/>
                <a:cs typeface="Arial"/>
              </a:rPr>
              <a:t>Frequency table and histogram, grouped data</a:t>
            </a:r>
            <a:endParaRPr lang="en-GB" dirty="0"/>
          </a:p>
        </p:txBody>
      </p:sp>
      <p:pic>
        <p:nvPicPr>
          <p:cNvPr id="9" name="Picture 8" descr="A frequency histogram showing the data displayed in the table for French Open Winner ages. The data is grouped into classes.">
            <a:extLst>
              <a:ext uri="{FF2B5EF4-FFF2-40B4-BE49-F238E27FC236}">
                <a16:creationId xmlns:a16="http://schemas.microsoft.com/office/drawing/2014/main" id="{67E63F42-576A-40D3-3499-1CEC0BC3D84D}"/>
              </a:ext>
            </a:extLst>
          </p:cNvPr>
          <p:cNvPicPr>
            <a:picLocks noChangeAspect="1"/>
          </p:cNvPicPr>
          <p:nvPr/>
        </p:nvPicPr>
        <p:blipFill>
          <a:blip r:embed="rId3"/>
          <a:stretch>
            <a:fillRect/>
          </a:stretch>
        </p:blipFill>
        <p:spPr>
          <a:xfrm>
            <a:off x="356289" y="1720520"/>
            <a:ext cx="6562366" cy="4351488"/>
          </a:xfrm>
          <a:prstGeom prst="rect">
            <a:avLst/>
          </a:prstGeom>
        </p:spPr>
      </p:pic>
      <p:graphicFrame>
        <p:nvGraphicFramePr>
          <p:cNvPr id="11" name="Table 10">
            <a:extLst>
              <a:ext uri="{FF2B5EF4-FFF2-40B4-BE49-F238E27FC236}">
                <a16:creationId xmlns:a16="http://schemas.microsoft.com/office/drawing/2014/main" id="{752B546B-FFB8-1FA4-63A2-FB459706A201}"/>
              </a:ext>
            </a:extLst>
          </p:cNvPr>
          <p:cNvGraphicFramePr>
            <a:graphicFrameLocks noGrp="1"/>
          </p:cNvGraphicFramePr>
          <p:nvPr>
            <p:extLst>
              <p:ext uri="{D42A27DB-BD31-4B8C-83A1-F6EECF244321}">
                <p14:modId xmlns:p14="http://schemas.microsoft.com/office/powerpoint/2010/main" val="1534035433"/>
              </p:ext>
            </p:extLst>
          </p:nvPr>
        </p:nvGraphicFramePr>
        <p:xfrm>
          <a:off x="7452472" y="1747579"/>
          <a:ext cx="4027622" cy="2926080"/>
        </p:xfrm>
        <a:graphic>
          <a:graphicData uri="http://schemas.openxmlformats.org/drawingml/2006/table">
            <a:tbl>
              <a:tblPr firstRow="1" bandRow="1">
                <a:tableStyleId>{69012ECD-51FC-41F1-AA8D-1B2483CD663E}</a:tableStyleId>
              </a:tblPr>
              <a:tblGrid>
                <a:gridCol w="2013811">
                  <a:extLst>
                    <a:ext uri="{9D8B030D-6E8A-4147-A177-3AD203B41FA5}">
                      <a16:colId xmlns:a16="http://schemas.microsoft.com/office/drawing/2014/main" val="3656041920"/>
                    </a:ext>
                  </a:extLst>
                </a:gridCol>
                <a:gridCol w="2013811">
                  <a:extLst>
                    <a:ext uri="{9D8B030D-6E8A-4147-A177-3AD203B41FA5}">
                      <a16:colId xmlns:a16="http://schemas.microsoft.com/office/drawing/2014/main" val="4140412339"/>
                    </a:ext>
                  </a:extLst>
                </a:gridCol>
              </a:tblGrid>
              <a:tr h="333831">
                <a:tc>
                  <a:txBody>
                    <a:bodyPr/>
                    <a:lstStyle/>
                    <a:p>
                      <a:r>
                        <a:rPr lang="en-GB" sz="1800" dirty="0"/>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2334373"/>
                  </a:ext>
                </a:extLst>
              </a:tr>
              <a:tr h="306012">
                <a:tc>
                  <a:txBody>
                    <a:bodyPr/>
                    <a:lstStyle/>
                    <a:p>
                      <a:r>
                        <a:rPr lang="en-GB" sz="1800" dirty="0"/>
                        <a:t>17-19</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8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2616632"/>
                  </a:ext>
                </a:extLst>
              </a:tr>
              <a:tr h="306012">
                <a:tc>
                  <a:txBody>
                    <a:bodyPr/>
                    <a:lstStyle/>
                    <a:p>
                      <a:r>
                        <a:rPr lang="en-GB" sz="1800" dirty="0"/>
                        <a:t>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8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472213"/>
                  </a:ext>
                </a:extLst>
              </a:tr>
              <a:tr h="306012">
                <a:tc>
                  <a:txBody>
                    <a:bodyPr/>
                    <a:lstStyle/>
                    <a:p>
                      <a:r>
                        <a:rPr lang="en-GB" sz="1800" dirty="0"/>
                        <a:t>23-25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5852779"/>
                  </a:ext>
                </a:extLst>
              </a:tr>
              <a:tr h="306012">
                <a:tc>
                  <a:txBody>
                    <a:bodyPr/>
                    <a:lstStyle/>
                    <a:p>
                      <a:r>
                        <a:rPr lang="en-GB" sz="1800" dirty="0"/>
                        <a:t>26-28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800" dirty="0"/>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38166363"/>
                  </a:ext>
                </a:extLst>
              </a:tr>
              <a:tr h="306012">
                <a:tc>
                  <a:txBody>
                    <a:bodyPr/>
                    <a:lstStyle/>
                    <a:p>
                      <a:r>
                        <a:rPr lang="en-GB" sz="1800" dirty="0"/>
                        <a:t>29-31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7748851"/>
                  </a:ext>
                </a:extLst>
              </a:tr>
              <a:tr h="306012">
                <a:tc>
                  <a:txBody>
                    <a:bodyPr/>
                    <a:lstStyle/>
                    <a:p>
                      <a:r>
                        <a:rPr lang="en-GB" sz="1800" dirty="0"/>
                        <a:t>32-34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8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68771991"/>
                  </a:ext>
                </a:extLst>
              </a:tr>
              <a:tr h="306012">
                <a:tc>
                  <a:txBody>
                    <a:bodyPr/>
                    <a:lstStyle/>
                    <a:p>
                      <a:r>
                        <a:rPr lang="en-GB" sz="1800" dirty="0"/>
                        <a:t>35-37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8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0459898"/>
                  </a:ext>
                </a:extLst>
              </a:tr>
            </a:tbl>
          </a:graphicData>
        </a:graphic>
      </p:graphicFrame>
      <p:sp>
        <p:nvSpPr>
          <p:cNvPr id="2" name="Slide Number Placeholder 1">
            <a:extLst>
              <a:ext uri="{FF2B5EF4-FFF2-40B4-BE49-F238E27FC236}">
                <a16:creationId xmlns:a16="http://schemas.microsoft.com/office/drawing/2014/main" id="{A490434F-A5F6-C729-6502-3D28FBFC07A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175034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B2FA8-E02F-48C2-3E93-ED5419BDF7F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3397A5-1F0C-A0EC-BF94-DC97E858B9F8}"/>
              </a:ext>
            </a:extLst>
          </p:cNvPr>
          <p:cNvSpPr>
            <a:spLocks noGrp="1"/>
          </p:cNvSpPr>
          <p:nvPr>
            <p:ph type="title"/>
          </p:nvPr>
        </p:nvSpPr>
        <p:spPr/>
        <p:txBody>
          <a:bodyPr/>
          <a:lstStyle/>
          <a:p>
            <a:r>
              <a:rPr lang="en-AU" dirty="0">
                <a:latin typeface="+mj-lt"/>
                <a:cs typeface="Arial"/>
              </a:rPr>
              <a:t>Median (4)</a:t>
            </a:r>
            <a:endParaRPr lang="en-AU" dirty="0">
              <a:latin typeface="+mj-lt"/>
            </a:endParaRPr>
          </a:p>
        </p:txBody>
      </p:sp>
      <p:sp>
        <p:nvSpPr>
          <p:cNvPr id="4" name="Text Placeholder 3">
            <a:extLst>
              <a:ext uri="{FF2B5EF4-FFF2-40B4-BE49-F238E27FC236}">
                <a16:creationId xmlns:a16="http://schemas.microsoft.com/office/drawing/2014/main" id="{32C8C996-594D-200A-9C8D-F535E85FAC28}"/>
              </a:ext>
            </a:extLst>
          </p:cNvPr>
          <p:cNvSpPr>
            <a:spLocks noGrp="1"/>
          </p:cNvSpPr>
          <p:nvPr>
            <p:ph type="body" sz="quarter" idx="18"/>
          </p:nvPr>
        </p:nvSpPr>
        <p:spPr/>
        <p:txBody>
          <a:bodyPr/>
          <a:lstStyle/>
          <a:p>
            <a:r>
              <a:rPr lang="en-GB" dirty="0">
                <a:latin typeface="Arial"/>
                <a:cs typeface="Arial"/>
              </a:rPr>
              <a:t>Cumulative frequency example</a:t>
            </a:r>
            <a:endParaRPr lang="en-US" dirty="0"/>
          </a:p>
        </p:txBody>
      </p:sp>
      <p:pic>
        <p:nvPicPr>
          <p:cNvPr id="8" name="Picture 7" descr="A cumulative frequency histogram showing the middle value of a set of data. The scores represented are 1 with a cumulative frequency of 2, 2 with a cumulative frequency of 5, 3 with a cumulative frequency of 7, 4 with a cumulative frequency of 8, 5 with a cumulative frequency of 11, 6 with cumulative frequency of 15, 7 with a cumulative frequency of 16 and 8 with a cumulative frequency of 20.  A horizontal dotted line is draw from the cumulative frequency axis at 10, across to the column for the score 5, with a dotted line then drawn vertically down to 5 on the score axis. ">
            <a:extLst>
              <a:ext uri="{FF2B5EF4-FFF2-40B4-BE49-F238E27FC236}">
                <a16:creationId xmlns:a16="http://schemas.microsoft.com/office/drawing/2014/main" id="{EEF39E9B-8866-4D17-8C14-B5C4D432FD78}"/>
              </a:ext>
            </a:extLst>
          </p:cNvPr>
          <p:cNvPicPr>
            <a:picLocks noChangeAspect="1"/>
          </p:cNvPicPr>
          <p:nvPr/>
        </p:nvPicPr>
        <p:blipFill>
          <a:blip r:embed="rId3"/>
          <a:stretch>
            <a:fillRect/>
          </a:stretch>
        </p:blipFill>
        <p:spPr>
          <a:xfrm>
            <a:off x="2290193" y="1551712"/>
            <a:ext cx="6229919" cy="5131764"/>
          </a:xfrm>
          <a:prstGeom prst="rect">
            <a:avLst/>
          </a:prstGeom>
        </p:spPr>
      </p:pic>
      <p:sp>
        <p:nvSpPr>
          <p:cNvPr id="10" name="Speech Bubble: Rectangle with Corners Rounded 9">
            <a:extLst>
              <a:ext uri="{FF2B5EF4-FFF2-40B4-BE49-F238E27FC236}">
                <a16:creationId xmlns:a16="http://schemas.microsoft.com/office/drawing/2014/main" id="{9CF9ADDD-497B-E5CF-F19E-BA2BBE882D19}"/>
              </a:ext>
            </a:extLst>
          </p:cNvPr>
          <p:cNvSpPr/>
          <p:nvPr/>
        </p:nvSpPr>
        <p:spPr>
          <a:xfrm>
            <a:off x="295797" y="1858638"/>
            <a:ext cx="1839573" cy="1949433"/>
          </a:xfrm>
          <a:prstGeom prst="wedgeRoundRectCallout">
            <a:avLst>
              <a:gd name="adj1" fmla="val 93406"/>
              <a:gd name="adj2" fmla="val -50153"/>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When might we use a cumulative frequency graph to find the median? </a:t>
            </a:r>
          </a:p>
        </p:txBody>
      </p:sp>
      <p:sp>
        <p:nvSpPr>
          <p:cNvPr id="7" name="Speech Bubble: Rectangle with Corners Rounded 6">
            <a:extLst>
              <a:ext uri="{FF2B5EF4-FFF2-40B4-BE49-F238E27FC236}">
                <a16:creationId xmlns:a16="http://schemas.microsoft.com/office/drawing/2014/main" id="{CA25A144-35A3-2F33-8DCE-A05E0D6CF8C7}"/>
              </a:ext>
            </a:extLst>
          </p:cNvPr>
          <p:cNvSpPr/>
          <p:nvPr/>
        </p:nvSpPr>
        <p:spPr>
          <a:xfrm>
            <a:off x="8415715" y="307630"/>
            <a:ext cx="1932052" cy="1195942"/>
          </a:xfrm>
          <a:prstGeom prst="wedgeRoundRectCallout">
            <a:avLst>
              <a:gd name="adj1" fmla="val -249358"/>
              <a:gd name="adj2" fmla="val 268164"/>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Why is there a line from 10 on the y-axis?</a:t>
            </a:r>
          </a:p>
        </p:txBody>
      </p:sp>
      <p:sp>
        <p:nvSpPr>
          <p:cNvPr id="6" name="Speech Bubble: Rectangle with Corners Rounded 5">
            <a:extLst>
              <a:ext uri="{FF2B5EF4-FFF2-40B4-BE49-F238E27FC236}">
                <a16:creationId xmlns:a16="http://schemas.microsoft.com/office/drawing/2014/main" id="{89EAFB83-70B1-C1F2-E18A-83FBE649946A}"/>
              </a:ext>
            </a:extLst>
          </p:cNvPr>
          <p:cNvSpPr/>
          <p:nvPr/>
        </p:nvSpPr>
        <p:spPr>
          <a:xfrm>
            <a:off x="9801226" y="1981826"/>
            <a:ext cx="1727160" cy="1195942"/>
          </a:xfrm>
          <a:prstGeom prst="wedgeRoundRectCallout">
            <a:avLst>
              <a:gd name="adj1" fmla="val -138822"/>
              <a:gd name="adj2" fmla="val 34767"/>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What is the total number of scores?</a:t>
            </a:r>
          </a:p>
        </p:txBody>
      </p:sp>
      <p:sp>
        <p:nvSpPr>
          <p:cNvPr id="9" name="Speech Bubble: Rectangle with Corners Rounded 8">
            <a:extLst>
              <a:ext uri="{FF2B5EF4-FFF2-40B4-BE49-F238E27FC236}">
                <a16:creationId xmlns:a16="http://schemas.microsoft.com/office/drawing/2014/main" id="{81D536F6-AB0D-C207-1C6D-17503D267D34}"/>
              </a:ext>
            </a:extLst>
          </p:cNvPr>
          <p:cNvSpPr/>
          <p:nvPr/>
        </p:nvSpPr>
        <p:spPr>
          <a:xfrm>
            <a:off x="9039505" y="4282634"/>
            <a:ext cx="2801396" cy="1388961"/>
          </a:xfrm>
          <a:prstGeom prst="wedgeRoundRectCallout">
            <a:avLst>
              <a:gd name="adj1" fmla="val -149488"/>
              <a:gd name="adj2" fmla="val -3970"/>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What does it mean when this line intersects with the column for a score of 5?</a:t>
            </a:r>
          </a:p>
        </p:txBody>
      </p:sp>
      <p:sp>
        <p:nvSpPr>
          <p:cNvPr id="2" name="Slide Number Placeholder 1">
            <a:extLst>
              <a:ext uri="{FF2B5EF4-FFF2-40B4-BE49-F238E27FC236}">
                <a16:creationId xmlns:a16="http://schemas.microsoft.com/office/drawing/2014/main" id="{5E2A46D3-1085-1E0A-9D8B-DCB8B054413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49083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6BCC3-A7AD-E3C2-9709-E08681D3723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6F718AD-EB5B-7602-6449-3C919A8290B1}"/>
              </a:ext>
            </a:extLst>
          </p:cNvPr>
          <p:cNvSpPr>
            <a:spLocks noGrp="1"/>
          </p:cNvSpPr>
          <p:nvPr>
            <p:ph type="title"/>
          </p:nvPr>
        </p:nvSpPr>
        <p:spPr/>
        <p:txBody>
          <a:bodyPr/>
          <a:lstStyle/>
          <a:p>
            <a:r>
              <a:rPr lang="en-AU" dirty="0">
                <a:latin typeface="+mj-lt"/>
                <a:cs typeface="Arial"/>
              </a:rPr>
              <a:t>Australian Open</a:t>
            </a:r>
            <a:endParaRPr lang="en-AU" dirty="0">
              <a:latin typeface="+mj-lt"/>
            </a:endParaRPr>
          </a:p>
        </p:txBody>
      </p:sp>
      <p:sp>
        <p:nvSpPr>
          <p:cNvPr id="4" name="Text Placeholder 3">
            <a:extLst>
              <a:ext uri="{FF2B5EF4-FFF2-40B4-BE49-F238E27FC236}">
                <a16:creationId xmlns:a16="http://schemas.microsoft.com/office/drawing/2014/main" id="{26211915-361F-A95B-8E33-32CED990EEE4}"/>
              </a:ext>
            </a:extLst>
          </p:cNvPr>
          <p:cNvSpPr>
            <a:spLocks noGrp="1"/>
          </p:cNvSpPr>
          <p:nvPr>
            <p:ph type="body" sz="quarter" idx="18"/>
          </p:nvPr>
        </p:nvSpPr>
        <p:spPr/>
        <p:txBody>
          <a:bodyPr/>
          <a:lstStyle/>
          <a:p>
            <a:r>
              <a:rPr lang="en-GB" dirty="0">
                <a:latin typeface="Arial"/>
                <a:cs typeface="Arial"/>
              </a:rPr>
              <a:t>Cumulative frequency histogram</a:t>
            </a:r>
            <a:endParaRPr lang="en-US" dirty="0"/>
          </a:p>
        </p:txBody>
      </p:sp>
      <p:pic>
        <p:nvPicPr>
          <p:cNvPr id="13" name="Picture 12" descr="A cumulative frequency histogram showing the data displayed in the table for Australian Open Winner ages. ">
            <a:extLst>
              <a:ext uri="{FF2B5EF4-FFF2-40B4-BE49-F238E27FC236}">
                <a16:creationId xmlns:a16="http://schemas.microsoft.com/office/drawing/2014/main" id="{A379AF92-1128-7244-8A5B-9769D58ADDE1}"/>
              </a:ext>
            </a:extLst>
          </p:cNvPr>
          <p:cNvPicPr>
            <a:picLocks noChangeAspect="1"/>
          </p:cNvPicPr>
          <p:nvPr/>
        </p:nvPicPr>
        <p:blipFill>
          <a:blip r:embed="rId3"/>
          <a:stretch>
            <a:fillRect/>
          </a:stretch>
        </p:blipFill>
        <p:spPr>
          <a:xfrm>
            <a:off x="361264" y="1496559"/>
            <a:ext cx="6204924" cy="5150181"/>
          </a:xfrm>
          <a:prstGeom prst="rect">
            <a:avLst/>
          </a:prstGeom>
        </p:spPr>
      </p:pic>
      <p:graphicFrame>
        <p:nvGraphicFramePr>
          <p:cNvPr id="7" name="Table 6" descr="A table displaying data for the age of Australian Open Winners, showing the frequency of ages and the cumulative frequency of ages. ">
            <a:extLst>
              <a:ext uri="{FF2B5EF4-FFF2-40B4-BE49-F238E27FC236}">
                <a16:creationId xmlns:a16="http://schemas.microsoft.com/office/drawing/2014/main" id="{1E113727-C2F0-B017-BF13-B7CA95534A9A}"/>
              </a:ext>
            </a:extLst>
          </p:cNvPr>
          <p:cNvGraphicFramePr>
            <a:graphicFrameLocks noGrp="1"/>
          </p:cNvGraphicFramePr>
          <p:nvPr>
            <p:extLst>
              <p:ext uri="{D42A27DB-BD31-4B8C-83A1-F6EECF244321}">
                <p14:modId xmlns:p14="http://schemas.microsoft.com/office/powerpoint/2010/main" val="3078949581"/>
              </p:ext>
            </p:extLst>
          </p:nvPr>
        </p:nvGraphicFramePr>
        <p:xfrm>
          <a:off x="6969742" y="160588"/>
          <a:ext cx="4027617" cy="6524824"/>
        </p:xfrm>
        <a:graphic>
          <a:graphicData uri="http://schemas.openxmlformats.org/drawingml/2006/table">
            <a:tbl>
              <a:tblPr firstRow="1" bandRow="1">
                <a:tableStyleId>{5A111915-BE36-4E01-A7E5-04B1672EAD32}</a:tableStyleId>
              </a:tblPr>
              <a:tblGrid>
                <a:gridCol w="1342539">
                  <a:extLst>
                    <a:ext uri="{9D8B030D-6E8A-4147-A177-3AD203B41FA5}">
                      <a16:colId xmlns:a16="http://schemas.microsoft.com/office/drawing/2014/main" val="3656041920"/>
                    </a:ext>
                  </a:extLst>
                </a:gridCol>
                <a:gridCol w="1342539">
                  <a:extLst>
                    <a:ext uri="{9D8B030D-6E8A-4147-A177-3AD203B41FA5}">
                      <a16:colId xmlns:a16="http://schemas.microsoft.com/office/drawing/2014/main" val="4140412339"/>
                    </a:ext>
                  </a:extLst>
                </a:gridCol>
                <a:gridCol w="1342539">
                  <a:extLst>
                    <a:ext uri="{9D8B030D-6E8A-4147-A177-3AD203B41FA5}">
                      <a16:colId xmlns:a16="http://schemas.microsoft.com/office/drawing/2014/main" val="4281416728"/>
                    </a:ext>
                  </a:extLst>
                </a:gridCol>
              </a:tblGrid>
              <a:tr h="307762">
                <a:tc>
                  <a:txBody>
                    <a:bodyPr/>
                    <a:lstStyle/>
                    <a:p>
                      <a:pPr>
                        <a:lnSpc>
                          <a:spcPts val="1600"/>
                        </a:lnSpc>
                      </a:pPr>
                      <a:r>
                        <a:rPr lang="en-GB" sz="1600" dirty="0"/>
                        <a:t>Age</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solidFill>
                  </a:tcPr>
                </a:tc>
                <a:tc>
                  <a:txBody>
                    <a:bodyPr/>
                    <a:lstStyle/>
                    <a:p>
                      <a:pPr>
                        <a:lnSpc>
                          <a:spcPts val="1600"/>
                        </a:lnSpc>
                      </a:pPr>
                      <a:r>
                        <a:rPr lang="en-GB" sz="1600" dirty="0"/>
                        <a:t>Frequency</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accent1"/>
                    </a:solidFill>
                  </a:tcPr>
                </a:tc>
                <a:tc>
                  <a:txBody>
                    <a:bodyPr/>
                    <a:lstStyle/>
                    <a:p>
                      <a:pPr lvl="0">
                        <a:lnSpc>
                          <a:spcPts val="1600"/>
                        </a:lnSpc>
                        <a:buNone/>
                      </a:pPr>
                      <a:r>
                        <a:rPr lang="en-GB" sz="1600" dirty="0"/>
                        <a:t>Cf</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solidFill>
                  </a:tcPr>
                </a:tc>
                <a:extLst>
                  <a:ext uri="{0D108BD9-81ED-4DB2-BD59-A6C34878D82A}">
                    <a16:rowId xmlns:a16="http://schemas.microsoft.com/office/drawing/2014/main" val="4192334373"/>
                  </a:ext>
                </a:extLst>
              </a:tr>
              <a:tr h="307762">
                <a:tc>
                  <a:txBody>
                    <a:bodyPr/>
                    <a:lstStyle/>
                    <a:p>
                      <a:pPr lvl="0">
                        <a:lnSpc>
                          <a:spcPts val="1600"/>
                        </a:lnSpc>
                        <a:buNone/>
                      </a:pPr>
                      <a:r>
                        <a:rPr lang="en-GB" sz="1600" dirty="0"/>
                        <a:t>18</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nSpc>
                          <a:spcPts val="1600"/>
                        </a:lnSpc>
                        <a:buNone/>
                      </a:pPr>
                      <a:r>
                        <a:rPr lang="en-GB" sz="1600" dirty="0"/>
                        <a:t>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nSpc>
                          <a:spcPts val="1600"/>
                        </a:lnSpc>
                        <a:buNone/>
                      </a:pPr>
                      <a:r>
                        <a:rPr lang="en-GB" sz="1600" dirty="0"/>
                        <a:t>2</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20702397"/>
                  </a:ext>
                </a:extLst>
              </a:tr>
              <a:tr h="307762">
                <a:tc>
                  <a:txBody>
                    <a:bodyPr/>
                    <a:lstStyle/>
                    <a:p>
                      <a:pPr>
                        <a:lnSpc>
                          <a:spcPts val="1600"/>
                        </a:lnSpc>
                      </a:pPr>
                      <a:r>
                        <a:rPr lang="en-GB" sz="1600" dirty="0"/>
                        <a:t>19</a:t>
                      </a:r>
                    </a:p>
                  </a:txBody>
                  <a:tcPr>
                    <a:lnL w="12700">
                      <a:solidFill>
                        <a:schemeClr val="tx1"/>
                      </a:solid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2"/>
                    </a:solidFill>
                  </a:tcPr>
                </a:tc>
                <a:tc>
                  <a:txBody>
                    <a:bodyPr/>
                    <a:lstStyle/>
                    <a:p>
                      <a:pPr>
                        <a:lnSpc>
                          <a:spcPts val="1600"/>
                        </a:lnSpc>
                      </a:pPr>
                      <a:r>
                        <a:rPr lang="en-GB"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a:solidFill>
                        <a:schemeClr val="tx1"/>
                      </a:solidFill>
                    </a:lnB>
                    <a:solidFill>
                      <a:schemeClr val="bg2"/>
                    </a:solidFill>
                  </a:tcPr>
                </a:tc>
                <a:tc>
                  <a:txBody>
                    <a:bodyPr/>
                    <a:lstStyle/>
                    <a:p>
                      <a:pPr lvl="0">
                        <a:lnSpc>
                          <a:spcPts val="1600"/>
                        </a:lnSpc>
                        <a:buNone/>
                      </a:pPr>
                      <a:r>
                        <a:rPr lang="en-GB" sz="1600" dirty="0"/>
                        <a:t>4</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1000472213"/>
                  </a:ext>
                </a:extLst>
              </a:tr>
              <a:tr h="307762">
                <a:tc>
                  <a:txBody>
                    <a:bodyPr/>
                    <a:lstStyle/>
                    <a:p>
                      <a:pPr>
                        <a:lnSpc>
                          <a:spcPts val="1600"/>
                        </a:lnSpc>
                      </a:pPr>
                      <a:r>
                        <a:rPr lang="en-GB" sz="1600" dirty="0"/>
                        <a:t>20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ts val="1600"/>
                        </a:lnSpc>
                      </a:pPr>
                      <a:r>
                        <a:rPr lang="en-GB" sz="1600" dirty="0"/>
                        <a:t>1</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lvl="0">
                        <a:lnSpc>
                          <a:spcPts val="1600"/>
                        </a:lnSpc>
                        <a:buNone/>
                      </a:pPr>
                      <a:r>
                        <a:rPr lang="en-GB" sz="1600" dirty="0"/>
                        <a:t>5</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95852779"/>
                  </a:ext>
                </a:extLst>
              </a:tr>
              <a:tr h="307762">
                <a:tc>
                  <a:txBody>
                    <a:bodyPr/>
                    <a:lstStyle/>
                    <a:p>
                      <a:pPr>
                        <a:lnSpc>
                          <a:spcPts val="1600"/>
                        </a:lnSpc>
                      </a:pPr>
                      <a:r>
                        <a:rPr lang="en-GB" sz="1600" dirty="0"/>
                        <a:t>21</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nSpc>
                          <a:spcPts val="1600"/>
                        </a:lnSpc>
                      </a:pPr>
                      <a:r>
                        <a:rPr lang="en-GB" sz="1600" dirty="0"/>
                        <a:t>5</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nSpc>
                          <a:spcPts val="1600"/>
                        </a:lnSpc>
                        <a:buNone/>
                      </a:pPr>
                      <a:r>
                        <a:rPr lang="en-GB" sz="1600" b="0" dirty="0"/>
                        <a:t>10</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138166363"/>
                  </a:ext>
                </a:extLst>
              </a:tr>
              <a:tr h="307762">
                <a:tc>
                  <a:txBody>
                    <a:bodyPr/>
                    <a:lstStyle/>
                    <a:p>
                      <a:pPr>
                        <a:lnSpc>
                          <a:spcPts val="1600"/>
                        </a:lnSpc>
                      </a:pPr>
                      <a:r>
                        <a:rPr lang="en-GB" sz="1600" dirty="0"/>
                        <a:t>22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nSpc>
                          <a:spcPts val="1600"/>
                        </a:lnSpc>
                      </a:pPr>
                      <a:r>
                        <a:rPr lang="en-GB" sz="1600" dirty="0"/>
                        <a:t>4</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lvl="0">
                        <a:lnSpc>
                          <a:spcPts val="1600"/>
                        </a:lnSpc>
                        <a:buNone/>
                      </a:pPr>
                      <a:r>
                        <a:rPr lang="en-GB" sz="1600" dirty="0"/>
                        <a:t>14</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27748851"/>
                  </a:ext>
                </a:extLst>
              </a:tr>
              <a:tr h="307762">
                <a:tc>
                  <a:txBody>
                    <a:bodyPr/>
                    <a:lstStyle/>
                    <a:p>
                      <a:pPr>
                        <a:lnSpc>
                          <a:spcPts val="1600"/>
                        </a:lnSpc>
                      </a:pPr>
                      <a:r>
                        <a:rPr lang="en-GB" sz="1600" dirty="0"/>
                        <a:t>23</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nSpc>
                          <a:spcPts val="1600"/>
                        </a:lnSpc>
                      </a:pPr>
                      <a:r>
                        <a:rPr lang="en-GB" sz="1600" dirty="0"/>
                        <a:t>5</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nSpc>
                          <a:spcPts val="1600"/>
                        </a:lnSpc>
                        <a:buNone/>
                      </a:pPr>
                      <a:r>
                        <a:rPr lang="en-GB" sz="1600" dirty="0"/>
                        <a:t>19</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1868771991"/>
                  </a:ext>
                </a:extLst>
              </a:tr>
              <a:tr h="307762">
                <a:tc>
                  <a:txBody>
                    <a:bodyPr/>
                    <a:lstStyle/>
                    <a:p>
                      <a:pPr>
                        <a:lnSpc>
                          <a:spcPts val="1600"/>
                        </a:lnSpc>
                      </a:pPr>
                      <a:r>
                        <a:rPr lang="en-GB" sz="1600" dirty="0"/>
                        <a:t>24</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a:lnSpc>
                          <a:spcPts val="1600"/>
                        </a:lnSpc>
                      </a:pPr>
                      <a:r>
                        <a:rPr lang="en-GB" sz="1600" dirty="0"/>
                        <a:t>7</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lnSpc>
                          <a:spcPts val="1600"/>
                        </a:lnSpc>
                        <a:buNone/>
                      </a:pPr>
                      <a:r>
                        <a:rPr lang="en-GB" sz="1600" dirty="0"/>
                        <a:t>26</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490459898"/>
                  </a:ext>
                </a:extLst>
              </a:tr>
              <a:tr h="307762">
                <a:tc>
                  <a:txBody>
                    <a:bodyPr/>
                    <a:lstStyle/>
                    <a:p>
                      <a:pPr lvl="0">
                        <a:lnSpc>
                          <a:spcPts val="1600"/>
                        </a:lnSpc>
                        <a:buNone/>
                      </a:pPr>
                      <a:r>
                        <a:rPr lang="en-GB" sz="1600" dirty="0"/>
                        <a:t>25</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lvl="0">
                        <a:lnSpc>
                          <a:spcPts val="1600"/>
                        </a:lnSpc>
                        <a:buNone/>
                      </a:pPr>
                      <a:r>
                        <a:rPr lang="en-GB" sz="1600" dirty="0"/>
                        <a:t>8</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nSpc>
                          <a:spcPts val="1600"/>
                        </a:lnSpc>
                        <a:buNone/>
                      </a:pPr>
                      <a:r>
                        <a:rPr lang="en-GB" sz="1600" dirty="0"/>
                        <a:t>34</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4051742983"/>
                  </a:ext>
                </a:extLst>
              </a:tr>
              <a:tr h="307762">
                <a:tc>
                  <a:txBody>
                    <a:bodyPr/>
                    <a:lstStyle/>
                    <a:p>
                      <a:pPr lvl="0">
                        <a:lnSpc>
                          <a:spcPts val="1600"/>
                        </a:lnSpc>
                        <a:buNone/>
                      </a:pPr>
                      <a:r>
                        <a:rPr lang="en-GB" sz="1600" dirty="0"/>
                        <a:t>26</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nSpc>
                          <a:spcPts val="1600"/>
                        </a:lnSpc>
                        <a:buNone/>
                      </a:pPr>
                      <a:r>
                        <a:rPr lang="en-GB" sz="1600" dirty="0"/>
                        <a:t>3</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lvl="0">
                        <a:lnSpc>
                          <a:spcPts val="1600"/>
                        </a:lnSpc>
                        <a:buNone/>
                      </a:pPr>
                      <a:r>
                        <a:rPr lang="en-GB" sz="1600" dirty="0"/>
                        <a:t>37</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538179103"/>
                  </a:ext>
                </a:extLst>
              </a:tr>
              <a:tr h="307762">
                <a:tc>
                  <a:txBody>
                    <a:bodyPr/>
                    <a:lstStyle/>
                    <a:p>
                      <a:pPr lvl="0">
                        <a:lnSpc>
                          <a:spcPts val="1600"/>
                        </a:lnSpc>
                        <a:buNone/>
                      </a:pPr>
                      <a:r>
                        <a:rPr lang="en-GB" sz="1600" dirty="0"/>
                        <a:t>27</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lvl="0">
                        <a:lnSpc>
                          <a:spcPts val="1600"/>
                        </a:lnSpc>
                        <a:buNone/>
                      </a:pPr>
                      <a:r>
                        <a:rPr lang="en-GB" sz="1600" dirty="0"/>
                        <a:t>2</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nSpc>
                          <a:spcPts val="1600"/>
                        </a:lnSpc>
                        <a:buNone/>
                      </a:pPr>
                      <a:r>
                        <a:rPr lang="en-GB" sz="1600" dirty="0"/>
                        <a:t>39</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2772621238"/>
                  </a:ext>
                </a:extLst>
              </a:tr>
              <a:tr h="307762">
                <a:tc>
                  <a:txBody>
                    <a:bodyPr/>
                    <a:lstStyle/>
                    <a:p>
                      <a:pPr lvl="0">
                        <a:lnSpc>
                          <a:spcPts val="1600"/>
                        </a:lnSpc>
                        <a:buNone/>
                      </a:pPr>
                      <a:r>
                        <a:rPr lang="en-GB" sz="1600" dirty="0"/>
                        <a:t>28</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nSpc>
                          <a:spcPts val="1600"/>
                        </a:lnSpc>
                        <a:buNone/>
                      </a:pPr>
                      <a:r>
                        <a:rPr lang="en-GB" sz="1600" dirty="0"/>
                        <a:t>4</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lvl="0">
                        <a:lnSpc>
                          <a:spcPts val="1600"/>
                        </a:lnSpc>
                        <a:buNone/>
                      </a:pPr>
                      <a:r>
                        <a:rPr lang="en-GB" sz="1600" dirty="0"/>
                        <a:t>43</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953069364"/>
                  </a:ext>
                </a:extLst>
              </a:tr>
              <a:tr h="307762">
                <a:tc>
                  <a:txBody>
                    <a:bodyPr/>
                    <a:lstStyle/>
                    <a:p>
                      <a:pPr lvl="0">
                        <a:lnSpc>
                          <a:spcPts val="1600"/>
                        </a:lnSpc>
                        <a:buNone/>
                      </a:pPr>
                      <a:r>
                        <a:rPr lang="en-GB" sz="1600" dirty="0"/>
                        <a:t>29</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lvl="0">
                        <a:lnSpc>
                          <a:spcPts val="1600"/>
                        </a:lnSpc>
                        <a:buNone/>
                      </a:pPr>
                      <a:r>
                        <a:rPr lang="en-GB" sz="1600" dirty="0"/>
                        <a:t>5</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nSpc>
                          <a:spcPts val="1600"/>
                        </a:lnSpc>
                        <a:buNone/>
                      </a:pPr>
                      <a:r>
                        <a:rPr lang="en-GB" sz="1600" dirty="0"/>
                        <a:t>48</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2060160700"/>
                  </a:ext>
                </a:extLst>
              </a:tr>
              <a:tr h="307762">
                <a:tc>
                  <a:txBody>
                    <a:bodyPr/>
                    <a:lstStyle/>
                    <a:p>
                      <a:pPr lvl="0">
                        <a:lnSpc>
                          <a:spcPts val="1600"/>
                        </a:lnSpc>
                        <a:buNone/>
                      </a:pPr>
                      <a:r>
                        <a:rPr lang="en-GB" sz="1600" dirty="0"/>
                        <a:t>30</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nSpc>
                          <a:spcPts val="1600"/>
                        </a:lnSpc>
                        <a:buNone/>
                      </a:pPr>
                      <a:r>
                        <a:rPr lang="en-GB" sz="1600" dirty="0"/>
                        <a:t>5</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lvl="0">
                        <a:lnSpc>
                          <a:spcPts val="1600"/>
                        </a:lnSpc>
                        <a:buNone/>
                      </a:pPr>
                      <a:r>
                        <a:rPr lang="en-GB" sz="1600" dirty="0"/>
                        <a:t>53</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78429849"/>
                  </a:ext>
                </a:extLst>
              </a:tr>
              <a:tr h="307762">
                <a:tc>
                  <a:txBody>
                    <a:bodyPr/>
                    <a:lstStyle/>
                    <a:p>
                      <a:pPr lvl="0">
                        <a:lnSpc>
                          <a:spcPts val="1600"/>
                        </a:lnSpc>
                        <a:buNone/>
                      </a:pPr>
                      <a:r>
                        <a:rPr lang="en-GB" sz="1600" dirty="0"/>
                        <a:t>31</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600"/>
                        </a:lnSpc>
                        <a:buNone/>
                      </a:pPr>
                      <a:r>
                        <a:rPr lang="en-GB" sz="1600" dirty="0"/>
                        <a:t>2</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600"/>
                        </a:lnSpc>
                        <a:buNone/>
                      </a:pPr>
                      <a:r>
                        <a:rPr lang="en-GB" sz="1600" dirty="0"/>
                        <a:t>55</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517115764"/>
                  </a:ext>
                </a:extLst>
              </a:tr>
              <a:tr h="307762">
                <a:tc>
                  <a:txBody>
                    <a:bodyPr/>
                    <a:lstStyle/>
                    <a:p>
                      <a:pPr lvl="0">
                        <a:lnSpc>
                          <a:spcPts val="1600"/>
                        </a:lnSpc>
                        <a:buNone/>
                      </a:pPr>
                      <a:r>
                        <a:rPr lang="en-GB" sz="1600" dirty="0"/>
                        <a:t>32</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nSpc>
                          <a:spcPts val="1600"/>
                        </a:lnSpc>
                        <a:buNone/>
                      </a:pPr>
                      <a:r>
                        <a:rPr lang="en-GB" sz="1600" dirty="0"/>
                        <a:t>1</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lvl="0">
                        <a:lnSpc>
                          <a:spcPts val="1600"/>
                        </a:lnSpc>
                        <a:buNone/>
                      </a:pPr>
                      <a:r>
                        <a:rPr lang="en-GB" sz="1600" dirty="0"/>
                        <a:t>56</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894334875"/>
                  </a:ext>
                </a:extLst>
              </a:tr>
              <a:tr h="307762">
                <a:tc>
                  <a:txBody>
                    <a:bodyPr/>
                    <a:lstStyle/>
                    <a:p>
                      <a:pPr lvl="0">
                        <a:lnSpc>
                          <a:spcPts val="1600"/>
                        </a:lnSpc>
                        <a:buNone/>
                      </a:pPr>
                      <a:r>
                        <a:rPr lang="en-GB" sz="1600" dirty="0"/>
                        <a:t>33</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lvl="0">
                        <a:lnSpc>
                          <a:spcPts val="1600"/>
                        </a:lnSpc>
                        <a:buNone/>
                      </a:pPr>
                      <a:r>
                        <a:rPr lang="en-GB" sz="1600" dirty="0"/>
                        <a:t>2</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solidFill>
                      <a:schemeClr val="bg2"/>
                    </a:solidFill>
                  </a:tcPr>
                </a:tc>
                <a:tc>
                  <a:txBody>
                    <a:bodyPr/>
                    <a:lstStyle/>
                    <a:p>
                      <a:pPr lvl="0">
                        <a:lnSpc>
                          <a:spcPts val="1600"/>
                        </a:lnSpc>
                        <a:buNone/>
                      </a:pPr>
                      <a:r>
                        <a:rPr lang="en-GB" sz="1600" dirty="0"/>
                        <a:t>58</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631497858"/>
                  </a:ext>
                </a:extLst>
              </a:tr>
              <a:tr h="307762">
                <a:tc>
                  <a:txBody>
                    <a:bodyPr/>
                    <a:lstStyle/>
                    <a:p>
                      <a:pPr lvl="0">
                        <a:lnSpc>
                          <a:spcPts val="1600"/>
                        </a:lnSpc>
                        <a:buNone/>
                      </a:pPr>
                      <a:r>
                        <a:rPr lang="en-GB" sz="1600" dirty="0"/>
                        <a:t>34</a:t>
                      </a:r>
                    </a:p>
                  </a:txBody>
                  <a:tcP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lnSpc>
                          <a:spcPts val="1600"/>
                        </a:lnSpc>
                        <a:buNone/>
                      </a:pPr>
                      <a:r>
                        <a:rPr lang="en-GB" sz="1600" dirty="0"/>
                        <a:t>1</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a:solidFill>
                        <a:schemeClr val="tx1"/>
                      </a:solidFill>
                    </a:lnB>
                  </a:tcPr>
                </a:tc>
                <a:tc>
                  <a:txBody>
                    <a:bodyPr/>
                    <a:lstStyle/>
                    <a:p>
                      <a:pPr lvl="0">
                        <a:lnSpc>
                          <a:spcPts val="1600"/>
                        </a:lnSpc>
                        <a:buNone/>
                      </a:pPr>
                      <a:r>
                        <a:rPr lang="en-GB" sz="1600" dirty="0"/>
                        <a:t>59</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24358021"/>
                  </a:ext>
                </a:extLst>
              </a:tr>
              <a:tr h="307762">
                <a:tc>
                  <a:txBody>
                    <a:bodyPr/>
                    <a:lstStyle/>
                    <a:p>
                      <a:pPr lvl="0">
                        <a:lnSpc>
                          <a:spcPts val="1600"/>
                        </a:lnSpc>
                        <a:buNone/>
                      </a:pPr>
                      <a:r>
                        <a:rPr lang="en-GB" sz="1600" dirty="0"/>
                        <a:t>35</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600"/>
                        </a:lnSpc>
                        <a:buNone/>
                      </a:pPr>
                      <a:r>
                        <a:rPr lang="en-GB" sz="1600" dirty="0"/>
                        <a:t>1</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600"/>
                        </a:lnSpc>
                        <a:buNone/>
                      </a:pPr>
                      <a:r>
                        <a:rPr lang="en-GB" sz="1600" dirty="0"/>
                        <a:t>60</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290792332"/>
                  </a:ext>
                </a:extLst>
              </a:tr>
              <a:tr h="369584">
                <a:tc>
                  <a:txBody>
                    <a:bodyPr/>
                    <a:lstStyle/>
                    <a:p>
                      <a:pPr lvl="0">
                        <a:lnSpc>
                          <a:spcPts val="1600"/>
                        </a:lnSpc>
                        <a:buNone/>
                      </a:pPr>
                      <a:r>
                        <a:rPr lang="en-GB" sz="1600" dirty="0"/>
                        <a:t>36</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lnSpc>
                          <a:spcPts val="1600"/>
                        </a:lnSpc>
                        <a:buNone/>
                      </a:pPr>
                      <a:r>
                        <a:rPr lang="en-GB" sz="1600" dirty="0"/>
                        <a:t>4</a:t>
                      </a:r>
                    </a:p>
                  </a:txBody>
                  <a:tcPr>
                    <a:lnL w="12700">
                      <a:solidFill>
                        <a:schemeClr val="tx1"/>
                      </a:solidFill>
                    </a:lnL>
                    <a:lnR w="12700" cap="flat" cmpd="sng" algn="ctr">
                      <a:solidFill>
                        <a:schemeClr val="tx1"/>
                      </a:solidFill>
                      <a:prstDash val="solid"/>
                      <a:round/>
                      <a:headEnd type="none" w="med" len="med"/>
                      <a:tailEnd type="none" w="med" len="med"/>
                    </a:lnR>
                    <a:lnT w="12700">
                      <a:solidFill>
                        <a:schemeClr val="tx1"/>
                      </a:solidFill>
                    </a:lnT>
                    <a:lnB w="12700" cap="flat" cmpd="sng" algn="ctr">
                      <a:solidFill>
                        <a:schemeClr val="tx1"/>
                      </a:solidFill>
                      <a:prstDash val="solid"/>
                      <a:round/>
                      <a:headEnd type="none" w="med" len="med"/>
                      <a:tailEnd type="none" w="med" len="med"/>
                    </a:lnB>
                  </a:tcPr>
                </a:tc>
                <a:tc>
                  <a:txBody>
                    <a:bodyPr/>
                    <a:lstStyle/>
                    <a:p>
                      <a:pPr lvl="0">
                        <a:lnSpc>
                          <a:spcPts val="1600"/>
                        </a:lnSpc>
                        <a:buNone/>
                      </a:pPr>
                      <a:r>
                        <a:rPr lang="en-GB" sz="1600" dirty="0"/>
                        <a:t>64</a:t>
                      </a: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6354661"/>
                  </a:ext>
                </a:extLst>
              </a:tr>
              <a:tr h="307762">
                <a:tc>
                  <a:txBody>
                    <a:bodyPr/>
                    <a:lstStyle/>
                    <a:p>
                      <a:pPr lvl="0">
                        <a:lnSpc>
                          <a:spcPts val="1600"/>
                        </a:lnSpc>
                        <a:buNone/>
                      </a:pPr>
                      <a:r>
                        <a:rPr lang="en-GB" sz="1600" dirty="0"/>
                        <a:t>37</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lvl="0">
                        <a:lnSpc>
                          <a:spcPts val="1600"/>
                        </a:lnSpc>
                        <a:buNone/>
                      </a:pPr>
                      <a:r>
                        <a:rPr lang="en-GB" sz="1600" dirty="0"/>
                        <a:t>1</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lvl="0">
                        <a:lnSpc>
                          <a:spcPts val="1600"/>
                        </a:lnSpc>
                        <a:buNone/>
                      </a:pPr>
                      <a:r>
                        <a:rPr lang="en-GB" sz="1600" dirty="0"/>
                        <a:t>65</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743418603"/>
                  </a:ext>
                </a:extLst>
              </a:tr>
            </a:tbl>
          </a:graphicData>
        </a:graphic>
      </p:graphicFrame>
      <p:sp>
        <p:nvSpPr>
          <p:cNvPr id="2" name="Slide Number Placeholder 1">
            <a:extLst>
              <a:ext uri="{FF2B5EF4-FFF2-40B4-BE49-F238E27FC236}">
                <a16:creationId xmlns:a16="http://schemas.microsoft.com/office/drawing/2014/main" id="{23667387-BEAA-87C4-B94F-DD439400C57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50328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6B44A-BC0D-AC2D-A8A7-00F531D8823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F8DC1EFA-A5E6-16F2-E7C5-7F81F32FCAF4}"/>
              </a:ext>
            </a:extLst>
          </p:cNvPr>
          <p:cNvSpPr>
            <a:spLocks noGrp="1"/>
          </p:cNvSpPr>
          <p:nvPr>
            <p:ph type="ctrTitle"/>
          </p:nvPr>
        </p:nvSpPr>
        <p:spPr/>
        <p:txBody>
          <a:bodyPr/>
          <a:lstStyle/>
          <a:p>
            <a:r>
              <a:rPr lang="en-AU" dirty="0">
                <a:latin typeface="+mj-lt"/>
                <a:cs typeface="Arial"/>
              </a:rPr>
              <a:t>Independent practice</a:t>
            </a:r>
            <a:endParaRPr lang="en-US" dirty="0"/>
          </a:p>
        </p:txBody>
      </p:sp>
    </p:spTree>
    <p:extLst>
      <p:ext uri="{BB962C8B-B14F-4D97-AF65-F5344CB8AC3E}">
        <p14:creationId xmlns:p14="http://schemas.microsoft.com/office/powerpoint/2010/main" val="228115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B79C2-4502-196B-CAB3-EBE7978AD9D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AA24D91-E8F4-F669-0CA9-BF74695ABF01}"/>
              </a:ext>
            </a:extLst>
          </p:cNvPr>
          <p:cNvSpPr>
            <a:spLocks noGrp="1"/>
          </p:cNvSpPr>
          <p:nvPr>
            <p:ph type="title"/>
          </p:nvPr>
        </p:nvSpPr>
        <p:spPr/>
        <p:txBody>
          <a:bodyPr/>
          <a:lstStyle/>
          <a:p>
            <a:r>
              <a:rPr lang="en-AU" dirty="0">
                <a:latin typeface="+mj-lt"/>
                <a:cs typeface="Arial"/>
              </a:rPr>
              <a:t>Australian Open Water Swimming Championships (1)</a:t>
            </a:r>
            <a:endParaRPr lang="en-AU" dirty="0">
              <a:latin typeface="+mj-lt"/>
            </a:endParaRPr>
          </a:p>
        </p:txBody>
      </p:sp>
      <p:sp>
        <p:nvSpPr>
          <p:cNvPr id="4" name="Text Placeholder 3">
            <a:extLst>
              <a:ext uri="{FF2B5EF4-FFF2-40B4-BE49-F238E27FC236}">
                <a16:creationId xmlns:a16="http://schemas.microsoft.com/office/drawing/2014/main" id="{BC1F3D2A-AA74-6811-7BBD-9418570015D6}"/>
              </a:ext>
            </a:extLst>
          </p:cNvPr>
          <p:cNvSpPr>
            <a:spLocks noGrp="1"/>
          </p:cNvSpPr>
          <p:nvPr>
            <p:ph type="body" sz="quarter" idx="18"/>
          </p:nvPr>
        </p:nvSpPr>
        <p:spPr/>
        <p:txBody>
          <a:bodyPr/>
          <a:lstStyle/>
          <a:p>
            <a:r>
              <a:rPr lang="en-GB" dirty="0">
                <a:latin typeface="Arial"/>
                <a:cs typeface="Arial"/>
              </a:rPr>
              <a:t>Frequency histogram</a:t>
            </a:r>
            <a:endParaRPr lang="en-GB" dirty="0"/>
          </a:p>
        </p:txBody>
      </p:sp>
      <p:pic>
        <p:nvPicPr>
          <p:cNvPr id="3" name="Picture 2" descr="A frequency histogram showing the data displayed in the table for Australian Open Water Swimming Championships Winner ages.">
            <a:extLst>
              <a:ext uri="{FF2B5EF4-FFF2-40B4-BE49-F238E27FC236}">
                <a16:creationId xmlns:a16="http://schemas.microsoft.com/office/drawing/2014/main" id="{486560B9-BE0B-2267-9884-A5993C1885C5}"/>
              </a:ext>
            </a:extLst>
          </p:cNvPr>
          <p:cNvPicPr>
            <a:picLocks noChangeAspect="1"/>
          </p:cNvPicPr>
          <p:nvPr/>
        </p:nvPicPr>
        <p:blipFill>
          <a:blip r:embed="rId3"/>
          <a:stretch>
            <a:fillRect/>
          </a:stretch>
        </p:blipFill>
        <p:spPr>
          <a:xfrm>
            <a:off x="359229" y="1472293"/>
            <a:ext cx="8206037" cy="5027565"/>
          </a:xfrm>
          <a:prstGeom prst="rect">
            <a:avLst/>
          </a:prstGeom>
        </p:spPr>
      </p:pic>
      <p:graphicFrame>
        <p:nvGraphicFramePr>
          <p:cNvPr id="8" name="Table 7">
            <a:extLst>
              <a:ext uri="{FF2B5EF4-FFF2-40B4-BE49-F238E27FC236}">
                <a16:creationId xmlns:a16="http://schemas.microsoft.com/office/drawing/2014/main" id="{1250124C-5150-C5CF-3048-B712D126E008}"/>
              </a:ext>
            </a:extLst>
          </p:cNvPr>
          <p:cNvGraphicFramePr>
            <a:graphicFrameLocks noGrp="1"/>
          </p:cNvGraphicFramePr>
          <p:nvPr>
            <p:extLst>
              <p:ext uri="{D42A27DB-BD31-4B8C-83A1-F6EECF244321}">
                <p14:modId xmlns:p14="http://schemas.microsoft.com/office/powerpoint/2010/main" val="2743791618"/>
              </p:ext>
            </p:extLst>
          </p:nvPr>
        </p:nvGraphicFramePr>
        <p:xfrm>
          <a:off x="8732202" y="1479713"/>
          <a:ext cx="2865629" cy="5002112"/>
        </p:xfrm>
        <a:graphic>
          <a:graphicData uri="http://schemas.openxmlformats.org/drawingml/2006/table">
            <a:tbl>
              <a:tblPr firstRow="1" bandRow="1">
                <a:tableStyleId>{5A111915-BE36-4E01-A7E5-04B1672EAD32}</a:tableStyleId>
              </a:tblPr>
              <a:tblGrid>
                <a:gridCol w="1360921">
                  <a:extLst>
                    <a:ext uri="{9D8B030D-6E8A-4147-A177-3AD203B41FA5}">
                      <a16:colId xmlns:a16="http://schemas.microsoft.com/office/drawing/2014/main" val="2437347845"/>
                    </a:ext>
                  </a:extLst>
                </a:gridCol>
                <a:gridCol w="1504708">
                  <a:extLst>
                    <a:ext uri="{9D8B030D-6E8A-4147-A177-3AD203B41FA5}">
                      <a16:colId xmlns:a16="http://schemas.microsoft.com/office/drawing/2014/main" val="1402397479"/>
                    </a:ext>
                  </a:extLst>
                </a:gridCol>
              </a:tblGrid>
              <a:tr h="294242">
                <a:tc>
                  <a:txBody>
                    <a:bodyPr/>
                    <a:lstStyle/>
                    <a:p>
                      <a:pPr algn="l" fontAlgn="ctr"/>
                      <a:r>
                        <a:rPr lang="en-GB" sz="1700" b="1" i="0" u="none" strike="noStrike" dirty="0">
                          <a:solidFill>
                            <a:srgbClr val="FFFFFF"/>
                          </a:solidFill>
                          <a:effectLst/>
                          <a:latin typeface="Arial"/>
                        </a:rPr>
                        <a:t>Age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ctr"/>
                      <a:r>
                        <a:rPr lang="en-GB" sz="1700" b="1" i="0" u="none" strike="noStrike" dirty="0">
                          <a:solidFill>
                            <a:srgbClr val="FFFFFF"/>
                          </a:solidFill>
                          <a:effectLst/>
                          <a:latin typeface="Arial"/>
                        </a:rPr>
                        <a:t>Frequency</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653939364"/>
                  </a:ext>
                </a:extLst>
              </a:tr>
              <a:tr h="294242">
                <a:tc>
                  <a:txBody>
                    <a:bodyPr/>
                    <a:lstStyle/>
                    <a:p>
                      <a:pPr algn="l" fontAlgn="ctr"/>
                      <a:r>
                        <a:rPr lang="en-GB" sz="1700" b="0" i="0" u="none" strike="noStrike" dirty="0">
                          <a:solidFill>
                            <a:srgbClr val="000000"/>
                          </a:solidFill>
                          <a:effectLst/>
                          <a:latin typeface="Arial"/>
                        </a:rPr>
                        <a:t>14</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GB" sz="1700" b="0" i="0" u="none" strike="noStrike" dirty="0">
                          <a:solidFill>
                            <a:srgbClr val="000000"/>
                          </a:solidFill>
                          <a:effectLst/>
                          <a:latin typeface="Arial"/>
                        </a:rPr>
                        <a:t>1</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0266893"/>
                  </a:ext>
                </a:extLst>
              </a:tr>
              <a:tr h="294241">
                <a:tc>
                  <a:txBody>
                    <a:bodyPr/>
                    <a:lstStyle/>
                    <a:p>
                      <a:pPr lvl="0" algn="l">
                        <a:buNone/>
                      </a:pPr>
                      <a:r>
                        <a:rPr lang="en-GB" sz="1700" b="0" i="0" u="none" strike="noStrike" dirty="0">
                          <a:solidFill>
                            <a:srgbClr val="000000"/>
                          </a:solidFill>
                          <a:effectLst/>
                          <a:latin typeface="Arial"/>
                        </a:rPr>
                        <a:t>15</a:t>
                      </a:r>
                    </a:p>
                  </a:txBody>
                  <a:tcPr marL="85725"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gn="l">
                        <a:buNone/>
                      </a:pPr>
                      <a:r>
                        <a:rPr lang="en-GB" sz="1700" b="0" i="0" u="none" strike="noStrike" dirty="0">
                          <a:solidFill>
                            <a:srgbClr val="000000"/>
                          </a:solidFill>
                          <a:effectLst/>
                          <a:latin typeface="Arial"/>
                        </a:rPr>
                        <a:t>0</a:t>
                      </a:r>
                    </a:p>
                  </a:txBody>
                  <a:tcPr marL="85725"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36295901"/>
                  </a:ext>
                </a:extLst>
              </a:tr>
              <a:tr h="294241">
                <a:tc>
                  <a:txBody>
                    <a:bodyPr/>
                    <a:lstStyle/>
                    <a:p>
                      <a:pPr lvl="0" algn="l">
                        <a:buNone/>
                      </a:pPr>
                      <a:r>
                        <a:rPr lang="en-GB" sz="1700" b="0" i="0" u="none" strike="noStrike" dirty="0">
                          <a:solidFill>
                            <a:srgbClr val="000000"/>
                          </a:solidFill>
                          <a:effectLst/>
                          <a:latin typeface="Arial"/>
                        </a:rPr>
                        <a:t>16</a:t>
                      </a:r>
                    </a:p>
                  </a:txBody>
                  <a:tcPr marL="85725"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lgn="l">
                        <a:buNone/>
                      </a:pPr>
                      <a:r>
                        <a:rPr lang="en-GB" sz="1700" b="0" i="0" u="none" strike="noStrike" dirty="0">
                          <a:solidFill>
                            <a:srgbClr val="000000"/>
                          </a:solidFill>
                          <a:effectLst/>
                          <a:latin typeface="Arial"/>
                        </a:rPr>
                        <a:t>0</a:t>
                      </a:r>
                    </a:p>
                  </a:txBody>
                  <a:tcPr marL="85725"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8153757"/>
                  </a:ext>
                </a:extLst>
              </a:tr>
              <a:tr h="294242">
                <a:tc>
                  <a:txBody>
                    <a:bodyPr/>
                    <a:lstStyle/>
                    <a:p>
                      <a:pPr algn="l" fontAlgn="ctr"/>
                      <a:r>
                        <a:rPr lang="en-GB" sz="1700" b="0" i="0" u="none" strike="noStrike" dirty="0">
                          <a:solidFill>
                            <a:srgbClr val="000000"/>
                          </a:solidFill>
                          <a:effectLst/>
                          <a:latin typeface="Arial"/>
                        </a:rPr>
                        <a:t>17</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ctr"/>
                      <a:r>
                        <a:rPr lang="en-GB" sz="1700" b="0" i="0" u="none" strike="noStrike" dirty="0">
                          <a:solidFill>
                            <a:srgbClr val="000000"/>
                          </a:solidFill>
                          <a:effectLst/>
                          <a:latin typeface="Arial"/>
                        </a:rPr>
                        <a:t>1</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91504001"/>
                  </a:ext>
                </a:extLst>
              </a:tr>
              <a:tr h="294242">
                <a:tc>
                  <a:txBody>
                    <a:bodyPr/>
                    <a:lstStyle/>
                    <a:p>
                      <a:pPr algn="l" fontAlgn="ctr"/>
                      <a:r>
                        <a:rPr lang="en-GB" sz="1700" b="0" i="0" u="none" strike="noStrike" dirty="0">
                          <a:solidFill>
                            <a:srgbClr val="000000"/>
                          </a:solidFill>
                          <a:effectLst/>
                          <a:latin typeface="Arial"/>
                        </a:rPr>
                        <a:t>18</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GB" sz="1700" b="0" i="0" u="none" strike="noStrike" dirty="0">
                          <a:solidFill>
                            <a:srgbClr val="000000"/>
                          </a:solidFill>
                          <a:effectLst/>
                          <a:latin typeface="Arial"/>
                        </a:rPr>
                        <a:t>1</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74635204"/>
                  </a:ext>
                </a:extLst>
              </a:tr>
              <a:tr h="294242">
                <a:tc>
                  <a:txBody>
                    <a:bodyPr/>
                    <a:lstStyle/>
                    <a:p>
                      <a:pPr algn="l" fontAlgn="ctr"/>
                      <a:r>
                        <a:rPr lang="en-GB" sz="1700" b="0" i="0" u="none" strike="noStrike" dirty="0">
                          <a:solidFill>
                            <a:srgbClr val="000000"/>
                          </a:solidFill>
                          <a:effectLst/>
                          <a:latin typeface="Arial"/>
                        </a:rPr>
                        <a:t>19</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ctr"/>
                      <a:r>
                        <a:rPr lang="en-GB" sz="1700" b="0" i="0" u="none" strike="noStrike" dirty="0">
                          <a:solidFill>
                            <a:srgbClr val="000000"/>
                          </a:solidFill>
                          <a:effectLst/>
                          <a:latin typeface="Arial"/>
                        </a:rPr>
                        <a:t>2</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808224947"/>
                  </a:ext>
                </a:extLst>
              </a:tr>
              <a:tr h="294242">
                <a:tc>
                  <a:txBody>
                    <a:bodyPr/>
                    <a:lstStyle/>
                    <a:p>
                      <a:pPr algn="l" fontAlgn="ctr"/>
                      <a:r>
                        <a:rPr lang="en-GB" sz="1700" b="0" i="0" u="none" strike="noStrike" dirty="0">
                          <a:solidFill>
                            <a:srgbClr val="000000"/>
                          </a:solidFill>
                          <a:effectLst/>
                          <a:latin typeface="Arial"/>
                        </a:rPr>
                        <a:t>20</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GB" sz="1700" b="0" i="0" u="none" strike="noStrike" dirty="0">
                          <a:solidFill>
                            <a:srgbClr val="000000"/>
                          </a:solidFill>
                          <a:effectLst/>
                          <a:latin typeface="Arial"/>
                        </a:rPr>
                        <a:t>3</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77261653"/>
                  </a:ext>
                </a:extLst>
              </a:tr>
              <a:tr h="294242">
                <a:tc>
                  <a:txBody>
                    <a:bodyPr/>
                    <a:lstStyle/>
                    <a:p>
                      <a:pPr algn="l" fontAlgn="ctr"/>
                      <a:r>
                        <a:rPr lang="en-GB" sz="1700" b="0" i="0" u="none" strike="noStrike" dirty="0">
                          <a:solidFill>
                            <a:srgbClr val="000000"/>
                          </a:solidFill>
                          <a:effectLst/>
                          <a:latin typeface="Arial"/>
                        </a:rPr>
                        <a:t>21</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ctr"/>
                      <a:r>
                        <a:rPr lang="en-GB" sz="1700" b="0" i="0" u="none" strike="noStrike" dirty="0">
                          <a:solidFill>
                            <a:srgbClr val="000000"/>
                          </a:solidFill>
                          <a:effectLst/>
                          <a:latin typeface="Arial"/>
                        </a:rPr>
                        <a:t>5</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638118933"/>
                  </a:ext>
                </a:extLst>
              </a:tr>
              <a:tr h="294242">
                <a:tc>
                  <a:txBody>
                    <a:bodyPr/>
                    <a:lstStyle/>
                    <a:p>
                      <a:pPr algn="l" fontAlgn="ctr"/>
                      <a:r>
                        <a:rPr lang="en-GB" sz="1700" b="0" i="0" u="none" strike="noStrike" dirty="0">
                          <a:solidFill>
                            <a:srgbClr val="000000"/>
                          </a:solidFill>
                          <a:effectLst/>
                          <a:latin typeface="Arial"/>
                        </a:rPr>
                        <a:t>22</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GB" sz="1700" b="0" i="0" u="none" strike="noStrike" dirty="0">
                          <a:solidFill>
                            <a:srgbClr val="000000"/>
                          </a:solidFill>
                          <a:effectLst/>
                          <a:latin typeface="Arial"/>
                        </a:rPr>
                        <a:t>4</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6867634"/>
                  </a:ext>
                </a:extLst>
              </a:tr>
              <a:tr h="294242">
                <a:tc>
                  <a:txBody>
                    <a:bodyPr/>
                    <a:lstStyle/>
                    <a:p>
                      <a:pPr algn="l" fontAlgn="ctr"/>
                      <a:r>
                        <a:rPr lang="en-GB" sz="1700" b="0" i="0" u="none" strike="noStrike" dirty="0">
                          <a:solidFill>
                            <a:srgbClr val="000000"/>
                          </a:solidFill>
                          <a:effectLst/>
                          <a:latin typeface="Arial"/>
                        </a:rPr>
                        <a:t>23</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ctr"/>
                      <a:r>
                        <a:rPr lang="en-GB" sz="1700" b="0" i="0" u="none" strike="noStrike" dirty="0">
                          <a:solidFill>
                            <a:srgbClr val="000000"/>
                          </a:solidFill>
                          <a:effectLst/>
                          <a:latin typeface="Arial"/>
                        </a:rPr>
                        <a:t>2</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87511361"/>
                  </a:ext>
                </a:extLst>
              </a:tr>
              <a:tr h="294242">
                <a:tc>
                  <a:txBody>
                    <a:bodyPr/>
                    <a:lstStyle/>
                    <a:p>
                      <a:pPr algn="l" fontAlgn="ctr"/>
                      <a:r>
                        <a:rPr lang="en-GB" sz="1700" b="0" i="0" u="none" strike="noStrike" dirty="0">
                          <a:solidFill>
                            <a:srgbClr val="000000"/>
                          </a:solidFill>
                          <a:effectLst/>
                          <a:latin typeface="Arial"/>
                        </a:rPr>
                        <a:t>24</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GB" sz="1700" b="0" i="0" u="none" strike="noStrike" dirty="0">
                          <a:solidFill>
                            <a:srgbClr val="000000"/>
                          </a:solidFill>
                          <a:effectLst/>
                          <a:latin typeface="Arial"/>
                        </a:rPr>
                        <a:t>4</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4213237"/>
                  </a:ext>
                </a:extLst>
              </a:tr>
              <a:tr h="294242">
                <a:tc>
                  <a:txBody>
                    <a:bodyPr/>
                    <a:lstStyle/>
                    <a:p>
                      <a:pPr algn="l" fontAlgn="ctr"/>
                      <a:r>
                        <a:rPr lang="en-GB" sz="1700" b="0" i="0" u="none" strike="noStrike" dirty="0">
                          <a:solidFill>
                            <a:srgbClr val="000000"/>
                          </a:solidFill>
                          <a:effectLst/>
                          <a:latin typeface="Arial"/>
                        </a:rPr>
                        <a:t>25</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ctr"/>
                      <a:r>
                        <a:rPr lang="en-GB" sz="1700" b="0" i="0" u="none" strike="noStrike" dirty="0">
                          <a:solidFill>
                            <a:srgbClr val="000000"/>
                          </a:solidFill>
                          <a:effectLst/>
                          <a:latin typeface="Arial"/>
                        </a:rPr>
                        <a:t>2</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99459076"/>
                  </a:ext>
                </a:extLst>
              </a:tr>
              <a:tr h="294242">
                <a:tc>
                  <a:txBody>
                    <a:bodyPr/>
                    <a:lstStyle/>
                    <a:p>
                      <a:pPr algn="l" fontAlgn="ctr"/>
                      <a:r>
                        <a:rPr lang="en-GB" sz="1700" b="0" i="0" u="none" strike="noStrike" dirty="0">
                          <a:solidFill>
                            <a:srgbClr val="000000"/>
                          </a:solidFill>
                          <a:effectLst/>
                          <a:latin typeface="Arial"/>
                        </a:rPr>
                        <a:t>26</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GB" sz="1700" b="0" i="0" u="none" strike="noStrike" dirty="0">
                          <a:solidFill>
                            <a:srgbClr val="000000"/>
                          </a:solidFill>
                          <a:effectLst/>
                          <a:latin typeface="Arial"/>
                        </a:rPr>
                        <a:t>1</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11843758"/>
                  </a:ext>
                </a:extLst>
              </a:tr>
              <a:tr h="294242">
                <a:tc>
                  <a:txBody>
                    <a:bodyPr/>
                    <a:lstStyle/>
                    <a:p>
                      <a:pPr algn="l" fontAlgn="ctr"/>
                      <a:r>
                        <a:rPr lang="en-GB" sz="1700" b="0" i="0" u="none" strike="noStrike" dirty="0">
                          <a:solidFill>
                            <a:srgbClr val="000000"/>
                          </a:solidFill>
                          <a:effectLst/>
                          <a:latin typeface="Arial"/>
                        </a:rPr>
                        <a:t>27</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ctr"/>
                      <a:r>
                        <a:rPr lang="en-GB" sz="1700" b="0" i="0" u="none" strike="noStrike" dirty="0">
                          <a:solidFill>
                            <a:srgbClr val="000000"/>
                          </a:solidFill>
                          <a:effectLst/>
                          <a:latin typeface="Arial"/>
                        </a:rPr>
                        <a:t>2</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55915051"/>
                  </a:ext>
                </a:extLst>
              </a:tr>
              <a:tr h="294242">
                <a:tc>
                  <a:txBody>
                    <a:bodyPr/>
                    <a:lstStyle/>
                    <a:p>
                      <a:pPr algn="l" fontAlgn="ctr"/>
                      <a:r>
                        <a:rPr lang="en-GB" sz="1700" b="0" i="0" u="none" strike="noStrike" dirty="0">
                          <a:solidFill>
                            <a:srgbClr val="000000"/>
                          </a:solidFill>
                          <a:effectLst/>
                          <a:latin typeface="Arial"/>
                        </a:rPr>
                        <a:t>28</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r>
                        <a:rPr lang="en-GB" sz="1700" b="0" i="0" u="none" strike="noStrike" dirty="0">
                          <a:solidFill>
                            <a:srgbClr val="000000"/>
                          </a:solidFill>
                          <a:effectLst/>
                          <a:latin typeface="Arial"/>
                        </a:rPr>
                        <a:t>1</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7668387"/>
                  </a:ext>
                </a:extLst>
              </a:tr>
              <a:tr h="294242">
                <a:tc>
                  <a:txBody>
                    <a:bodyPr/>
                    <a:lstStyle/>
                    <a:p>
                      <a:pPr algn="l" fontAlgn="ctr"/>
                      <a:r>
                        <a:rPr lang="en-GB" sz="1700" b="0" i="0" u="none" strike="noStrike" dirty="0">
                          <a:solidFill>
                            <a:srgbClr val="000000"/>
                          </a:solidFill>
                          <a:effectLst/>
                          <a:latin typeface="Arial"/>
                        </a:rPr>
                        <a:t>29</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fontAlgn="ctr"/>
                      <a:r>
                        <a:rPr lang="en-GB" sz="1700" b="0" i="0" u="none" strike="noStrike" dirty="0">
                          <a:solidFill>
                            <a:srgbClr val="000000"/>
                          </a:solidFill>
                          <a:effectLst/>
                          <a:latin typeface="Arial"/>
                        </a:rPr>
                        <a:t>1</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72270971"/>
                  </a:ext>
                </a:extLst>
              </a:tr>
            </a:tbl>
          </a:graphicData>
        </a:graphic>
      </p:graphicFrame>
      <p:sp>
        <p:nvSpPr>
          <p:cNvPr id="2" name="Slide Number Placeholder 1">
            <a:extLst>
              <a:ext uri="{FF2B5EF4-FFF2-40B4-BE49-F238E27FC236}">
                <a16:creationId xmlns:a16="http://schemas.microsoft.com/office/drawing/2014/main" id="{CDB17622-CBA3-E380-7D05-79AA7807B88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269393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4E47F-06FA-A6FE-2A0E-BC971BF8DC5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2D8BF09-82AB-A5F1-37BC-599CF39B8E53}"/>
              </a:ext>
            </a:extLst>
          </p:cNvPr>
          <p:cNvSpPr>
            <a:spLocks noGrp="1"/>
          </p:cNvSpPr>
          <p:nvPr>
            <p:ph type="title"/>
          </p:nvPr>
        </p:nvSpPr>
        <p:spPr/>
        <p:txBody>
          <a:bodyPr/>
          <a:lstStyle/>
          <a:p>
            <a:r>
              <a:rPr lang="en-AU" dirty="0">
                <a:latin typeface="+mj-lt"/>
                <a:cs typeface="Arial"/>
              </a:rPr>
              <a:t>Australian Open Water Swimming Championships (2)</a:t>
            </a:r>
            <a:endParaRPr lang="en-AU" dirty="0">
              <a:latin typeface="+mj-lt"/>
            </a:endParaRPr>
          </a:p>
        </p:txBody>
      </p:sp>
      <p:sp>
        <p:nvSpPr>
          <p:cNvPr id="4" name="Text Placeholder 3">
            <a:extLst>
              <a:ext uri="{FF2B5EF4-FFF2-40B4-BE49-F238E27FC236}">
                <a16:creationId xmlns:a16="http://schemas.microsoft.com/office/drawing/2014/main" id="{8C2F0611-907E-BF29-B868-9015A4165EA1}"/>
              </a:ext>
            </a:extLst>
          </p:cNvPr>
          <p:cNvSpPr>
            <a:spLocks noGrp="1"/>
          </p:cNvSpPr>
          <p:nvPr>
            <p:ph type="body" sz="quarter" idx="18"/>
          </p:nvPr>
        </p:nvSpPr>
        <p:spPr/>
        <p:txBody>
          <a:bodyPr/>
          <a:lstStyle/>
          <a:p>
            <a:r>
              <a:rPr lang="en-GB" dirty="0">
                <a:latin typeface="Arial"/>
                <a:cs typeface="Arial"/>
              </a:rPr>
              <a:t>Cumulative frequency polygon</a:t>
            </a:r>
            <a:endParaRPr lang="en-GB" dirty="0"/>
          </a:p>
        </p:txBody>
      </p:sp>
      <p:graphicFrame>
        <p:nvGraphicFramePr>
          <p:cNvPr id="8" name="Table 7">
            <a:extLst>
              <a:ext uri="{FF2B5EF4-FFF2-40B4-BE49-F238E27FC236}">
                <a16:creationId xmlns:a16="http://schemas.microsoft.com/office/drawing/2014/main" id="{A1154752-21A2-DA19-0817-1ECD3784DBD5}"/>
              </a:ext>
            </a:extLst>
          </p:cNvPr>
          <p:cNvGraphicFramePr>
            <a:graphicFrameLocks noGrp="1"/>
          </p:cNvGraphicFramePr>
          <p:nvPr>
            <p:extLst>
              <p:ext uri="{D42A27DB-BD31-4B8C-83A1-F6EECF244321}">
                <p14:modId xmlns:p14="http://schemas.microsoft.com/office/powerpoint/2010/main" val="501964358"/>
              </p:ext>
            </p:extLst>
          </p:nvPr>
        </p:nvGraphicFramePr>
        <p:xfrm>
          <a:off x="8801651" y="1292536"/>
          <a:ext cx="3031119" cy="5223471"/>
        </p:xfrm>
        <a:graphic>
          <a:graphicData uri="http://schemas.openxmlformats.org/drawingml/2006/table">
            <a:tbl>
              <a:tblPr firstRow="1" bandRow="1">
                <a:tableStyleId>{5A111915-BE36-4E01-A7E5-04B1672EAD32}</a:tableStyleId>
              </a:tblPr>
              <a:tblGrid>
                <a:gridCol w="1594069">
                  <a:extLst>
                    <a:ext uri="{9D8B030D-6E8A-4147-A177-3AD203B41FA5}">
                      <a16:colId xmlns:a16="http://schemas.microsoft.com/office/drawing/2014/main" val="2437347845"/>
                    </a:ext>
                  </a:extLst>
                </a:gridCol>
                <a:gridCol w="1437050">
                  <a:extLst>
                    <a:ext uri="{9D8B030D-6E8A-4147-A177-3AD203B41FA5}">
                      <a16:colId xmlns:a16="http://schemas.microsoft.com/office/drawing/2014/main" val="1402397479"/>
                    </a:ext>
                  </a:extLst>
                </a:gridCol>
              </a:tblGrid>
              <a:tr h="571713">
                <a:tc>
                  <a:txBody>
                    <a:bodyPr/>
                    <a:lstStyle/>
                    <a:p>
                      <a:pPr algn="l" fontAlgn="ctr"/>
                      <a:r>
                        <a:rPr lang="en-GB" sz="1800" b="1" i="0" u="none" strike="noStrike" dirty="0">
                          <a:solidFill>
                            <a:srgbClr val="FFFFFF"/>
                          </a:solidFill>
                          <a:effectLst/>
                          <a:latin typeface="Arial"/>
                        </a:rPr>
                        <a:t>Age</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l" fontAlgn="ctr"/>
                      <a:r>
                        <a:rPr lang="en-GB" sz="1800" b="1" i="0" u="none" strike="noStrike" dirty="0">
                          <a:solidFill>
                            <a:srgbClr val="FFFFFF"/>
                          </a:solidFill>
                          <a:effectLst/>
                          <a:latin typeface="Arial"/>
                        </a:rPr>
                        <a:t>Cumulative frequency</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653939364"/>
                  </a:ext>
                </a:extLst>
              </a:tr>
              <a:tr h="290735">
                <a:tc>
                  <a:txBody>
                    <a:bodyPr/>
                    <a:lstStyle/>
                    <a:p>
                      <a:pPr algn="l" fontAlgn="ctr"/>
                      <a:r>
                        <a:rPr lang="en-GB" sz="1800" b="0" i="0" u="none" strike="noStrike" dirty="0">
                          <a:solidFill>
                            <a:srgbClr val="000000"/>
                          </a:solidFill>
                          <a:effectLst/>
                          <a:latin typeface="Arial"/>
                        </a:rPr>
                        <a:t>14</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GB" sz="1800" b="0" i="0" u="none" strike="noStrike" dirty="0">
                          <a:solidFill>
                            <a:srgbClr val="000000"/>
                          </a:solidFill>
                          <a:effectLst/>
                          <a:latin typeface="Arial"/>
                        </a:rPr>
                        <a:t>1</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50266893"/>
                  </a:ext>
                </a:extLst>
              </a:tr>
              <a:tr h="290734">
                <a:tc>
                  <a:txBody>
                    <a:bodyPr/>
                    <a:lstStyle/>
                    <a:p>
                      <a:pPr lvl="0" algn="l">
                        <a:buNone/>
                      </a:pPr>
                      <a:r>
                        <a:rPr lang="en-GB" sz="1800" b="0" i="0" u="none" strike="noStrike" dirty="0">
                          <a:solidFill>
                            <a:srgbClr val="000000"/>
                          </a:solidFill>
                          <a:effectLst/>
                          <a:latin typeface="Arial"/>
                        </a:rPr>
                        <a:t>15</a:t>
                      </a:r>
                    </a:p>
                  </a:txBody>
                  <a:tcPr marL="85725"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lvl="0" algn="l">
                        <a:buNone/>
                      </a:pPr>
                      <a:r>
                        <a:rPr lang="en-GB" sz="1800" b="0" i="0" u="none" strike="noStrike" dirty="0">
                          <a:solidFill>
                            <a:srgbClr val="000000"/>
                          </a:solidFill>
                          <a:effectLst/>
                          <a:latin typeface="Arial"/>
                        </a:rPr>
                        <a:t>1</a:t>
                      </a:r>
                    </a:p>
                  </a:txBody>
                  <a:tcPr marL="85725"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536295901"/>
                  </a:ext>
                </a:extLst>
              </a:tr>
              <a:tr h="290734">
                <a:tc>
                  <a:txBody>
                    <a:bodyPr/>
                    <a:lstStyle/>
                    <a:p>
                      <a:pPr lvl="0" algn="l">
                        <a:buNone/>
                      </a:pPr>
                      <a:r>
                        <a:rPr lang="en-GB" sz="1800" b="0" i="0" u="none" strike="noStrike" dirty="0">
                          <a:solidFill>
                            <a:srgbClr val="000000"/>
                          </a:solidFill>
                          <a:effectLst/>
                          <a:latin typeface="Arial"/>
                        </a:rPr>
                        <a:t>16</a:t>
                      </a:r>
                    </a:p>
                  </a:txBody>
                  <a:tcPr marL="85725"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lvl="0" algn="l">
                        <a:buNone/>
                      </a:pPr>
                      <a:r>
                        <a:rPr lang="en-GB" sz="1800" b="0" i="0" u="none" strike="noStrike" dirty="0">
                          <a:solidFill>
                            <a:srgbClr val="000000"/>
                          </a:solidFill>
                          <a:effectLst/>
                          <a:latin typeface="Arial"/>
                        </a:rPr>
                        <a:t>1</a:t>
                      </a:r>
                    </a:p>
                  </a:txBody>
                  <a:tcPr marL="85725" marR="9524"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38153757"/>
                  </a:ext>
                </a:extLst>
              </a:tr>
              <a:tr h="290735">
                <a:tc>
                  <a:txBody>
                    <a:bodyPr/>
                    <a:lstStyle/>
                    <a:p>
                      <a:pPr algn="l" fontAlgn="ctr"/>
                      <a:r>
                        <a:rPr lang="en-GB" sz="1800" b="0" i="0" u="none" strike="noStrike" dirty="0">
                          <a:solidFill>
                            <a:srgbClr val="000000"/>
                          </a:solidFill>
                          <a:effectLst/>
                          <a:latin typeface="Arial"/>
                        </a:rPr>
                        <a:t>17</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n-GB" sz="1800" b="0" i="0" u="none" strike="noStrike" dirty="0">
                          <a:solidFill>
                            <a:srgbClr val="000000"/>
                          </a:solidFill>
                          <a:effectLst/>
                          <a:latin typeface="Arial"/>
                        </a:rPr>
                        <a:t>2</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291504001"/>
                  </a:ext>
                </a:extLst>
              </a:tr>
              <a:tr h="290735">
                <a:tc>
                  <a:txBody>
                    <a:bodyPr/>
                    <a:lstStyle/>
                    <a:p>
                      <a:pPr algn="l" fontAlgn="ctr"/>
                      <a:r>
                        <a:rPr lang="en-GB" sz="1800" b="0" i="0" u="none" strike="noStrike" dirty="0">
                          <a:solidFill>
                            <a:srgbClr val="000000"/>
                          </a:solidFill>
                          <a:effectLst/>
                          <a:latin typeface="Arial"/>
                        </a:rPr>
                        <a:t>18</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GB" sz="1800" b="0" i="0" u="none" strike="noStrike" dirty="0">
                          <a:solidFill>
                            <a:srgbClr val="000000"/>
                          </a:solidFill>
                          <a:effectLst/>
                          <a:latin typeface="Arial"/>
                        </a:rPr>
                        <a:t>3</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74635204"/>
                  </a:ext>
                </a:extLst>
              </a:tr>
              <a:tr h="290735">
                <a:tc>
                  <a:txBody>
                    <a:bodyPr/>
                    <a:lstStyle/>
                    <a:p>
                      <a:pPr algn="l" fontAlgn="ctr"/>
                      <a:r>
                        <a:rPr lang="en-GB" sz="1800" b="0" i="0" u="none" strike="noStrike" dirty="0">
                          <a:solidFill>
                            <a:srgbClr val="000000"/>
                          </a:solidFill>
                          <a:effectLst/>
                          <a:latin typeface="Arial"/>
                        </a:rPr>
                        <a:t>19</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n-GB" sz="1800" b="0" i="0" u="none" strike="noStrike" dirty="0">
                          <a:solidFill>
                            <a:srgbClr val="000000"/>
                          </a:solidFill>
                          <a:effectLst/>
                          <a:latin typeface="Arial"/>
                        </a:rPr>
                        <a:t>5</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808224947"/>
                  </a:ext>
                </a:extLst>
              </a:tr>
              <a:tr h="290735">
                <a:tc>
                  <a:txBody>
                    <a:bodyPr/>
                    <a:lstStyle/>
                    <a:p>
                      <a:pPr algn="l" fontAlgn="ctr"/>
                      <a:r>
                        <a:rPr lang="en-GB" sz="1800" b="0" i="0" u="none" strike="noStrike" dirty="0">
                          <a:solidFill>
                            <a:srgbClr val="000000"/>
                          </a:solidFill>
                          <a:effectLst/>
                          <a:latin typeface="Arial"/>
                        </a:rPr>
                        <a:t>20</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GB" sz="1800" b="0" i="0" u="none" strike="noStrike" dirty="0">
                          <a:solidFill>
                            <a:srgbClr val="000000"/>
                          </a:solidFill>
                          <a:effectLst/>
                          <a:latin typeface="Arial"/>
                        </a:rPr>
                        <a:t>8</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77261653"/>
                  </a:ext>
                </a:extLst>
              </a:tr>
              <a:tr h="290735">
                <a:tc>
                  <a:txBody>
                    <a:bodyPr/>
                    <a:lstStyle/>
                    <a:p>
                      <a:pPr algn="l" fontAlgn="ctr"/>
                      <a:r>
                        <a:rPr lang="en-GB" sz="1800" b="0" i="0" u="none" strike="noStrike" dirty="0">
                          <a:solidFill>
                            <a:srgbClr val="000000"/>
                          </a:solidFill>
                          <a:effectLst/>
                          <a:latin typeface="Arial"/>
                        </a:rPr>
                        <a:t>21</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n-GB" sz="1800" b="0" i="0" u="none" strike="noStrike" dirty="0">
                          <a:solidFill>
                            <a:srgbClr val="000000"/>
                          </a:solidFill>
                          <a:effectLst/>
                          <a:latin typeface="Arial"/>
                        </a:rPr>
                        <a:t>13</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1638118933"/>
                  </a:ext>
                </a:extLst>
              </a:tr>
              <a:tr h="290735">
                <a:tc>
                  <a:txBody>
                    <a:bodyPr/>
                    <a:lstStyle/>
                    <a:p>
                      <a:pPr algn="l" fontAlgn="ctr"/>
                      <a:r>
                        <a:rPr lang="en-GB" sz="1800" b="0" i="0" u="none" strike="noStrike" dirty="0">
                          <a:solidFill>
                            <a:srgbClr val="000000"/>
                          </a:solidFill>
                          <a:effectLst/>
                          <a:latin typeface="Arial"/>
                        </a:rPr>
                        <a:t>22</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GB" sz="1800" b="0" i="0" u="none" strike="noStrike" dirty="0">
                          <a:solidFill>
                            <a:srgbClr val="000000"/>
                          </a:solidFill>
                          <a:effectLst/>
                          <a:latin typeface="Arial"/>
                        </a:rPr>
                        <a:t>17</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06867634"/>
                  </a:ext>
                </a:extLst>
              </a:tr>
              <a:tr h="290735">
                <a:tc>
                  <a:txBody>
                    <a:bodyPr/>
                    <a:lstStyle/>
                    <a:p>
                      <a:pPr algn="l" fontAlgn="ctr"/>
                      <a:r>
                        <a:rPr lang="en-GB" sz="1800" b="0" i="0" u="none" strike="noStrike" dirty="0">
                          <a:solidFill>
                            <a:srgbClr val="000000"/>
                          </a:solidFill>
                          <a:effectLst/>
                          <a:latin typeface="Arial"/>
                        </a:rPr>
                        <a:t>23</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n-GB" sz="1800" b="0" i="0" u="none" strike="noStrike" dirty="0">
                          <a:solidFill>
                            <a:srgbClr val="000000"/>
                          </a:solidFill>
                          <a:effectLst/>
                          <a:latin typeface="Arial"/>
                        </a:rPr>
                        <a:t>19</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187511361"/>
                  </a:ext>
                </a:extLst>
              </a:tr>
              <a:tr h="290735">
                <a:tc>
                  <a:txBody>
                    <a:bodyPr/>
                    <a:lstStyle/>
                    <a:p>
                      <a:pPr algn="l" fontAlgn="ctr"/>
                      <a:r>
                        <a:rPr lang="en-GB" sz="1800" b="0" i="0" u="none" strike="noStrike" dirty="0">
                          <a:solidFill>
                            <a:srgbClr val="000000"/>
                          </a:solidFill>
                          <a:effectLst/>
                          <a:latin typeface="Arial"/>
                        </a:rPr>
                        <a:t>24</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GB" sz="1800" b="0" i="0" u="none" strike="noStrike" dirty="0">
                          <a:solidFill>
                            <a:srgbClr val="000000"/>
                          </a:solidFill>
                          <a:effectLst/>
                          <a:latin typeface="Arial"/>
                        </a:rPr>
                        <a:t>23</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74213237"/>
                  </a:ext>
                </a:extLst>
              </a:tr>
              <a:tr h="290735">
                <a:tc>
                  <a:txBody>
                    <a:bodyPr/>
                    <a:lstStyle/>
                    <a:p>
                      <a:pPr algn="l" fontAlgn="ctr"/>
                      <a:r>
                        <a:rPr lang="en-GB" sz="1800" b="0" i="0" u="none" strike="noStrike" dirty="0">
                          <a:solidFill>
                            <a:srgbClr val="000000"/>
                          </a:solidFill>
                          <a:effectLst/>
                          <a:latin typeface="Arial"/>
                        </a:rPr>
                        <a:t>25</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n-GB" sz="1800" b="0" i="0" u="none" strike="noStrike" dirty="0">
                          <a:solidFill>
                            <a:srgbClr val="000000"/>
                          </a:solidFill>
                          <a:effectLst/>
                          <a:latin typeface="Arial"/>
                        </a:rPr>
                        <a:t>25</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99459076"/>
                  </a:ext>
                </a:extLst>
              </a:tr>
              <a:tr h="290735">
                <a:tc>
                  <a:txBody>
                    <a:bodyPr/>
                    <a:lstStyle/>
                    <a:p>
                      <a:pPr algn="l" fontAlgn="ctr"/>
                      <a:r>
                        <a:rPr lang="en-GB" sz="1800" b="0" i="0" u="none" strike="noStrike" dirty="0">
                          <a:solidFill>
                            <a:srgbClr val="000000"/>
                          </a:solidFill>
                          <a:effectLst/>
                          <a:latin typeface="Arial"/>
                        </a:rPr>
                        <a:t>26</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GB" sz="1800" b="0" i="0" u="none" strike="noStrike" dirty="0">
                          <a:solidFill>
                            <a:srgbClr val="000000"/>
                          </a:solidFill>
                          <a:effectLst/>
                          <a:latin typeface="Arial"/>
                        </a:rPr>
                        <a:t>26</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11843758"/>
                  </a:ext>
                </a:extLst>
              </a:tr>
              <a:tr h="290735">
                <a:tc>
                  <a:txBody>
                    <a:bodyPr/>
                    <a:lstStyle/>
                    <a:p>
                      <a:pPr algn="l" fontAlgn="ctr"/>
                      <a:r>
                        <a:rPr lang="en-GB" sz="1800" b="0" i="0" u="none" strike="noStrike" dirty="0">
                          <a:solidFill>
                            <a:srgbClr val="000000"/>
                          </a:solidFill>
                          <a:effectLst/>
                          <a:latin typeface="Arial"/>
                        </a:rPr>
                        <a:t>27</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n-GB" sz="1800" b="0" i="0" u="none" strike="noStrike" dirty="0">
                          <a:solidFill>
                            <a:srgbClr val="000000"/>
                          </a:solidFill>
                          <a:effectLst/>
                          <a:latin typeface="Arial"/>
                        </a:rPr>
                        <a:t>28</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855915051"/>
                  </a:ext>
                </a:extLst>
              </a:tr>
              <a:tr h="290735">
                <a:tc>
                  <a:txBody>
                    <a:bodyPr/>
                    <a:lstStyle/>
                    <a:p>
                      <a:pPr algn="l" fontAlgn="ctr"/>
                      <a:r>
                        <a:rPr lang="en-GB" sz="1800" b="0" i="0" u="none" strike="noStrike" dirty="0">
                          <a:solidFill>
                            <a:srgbClr val="000000"/>
                          </a:solidFill>
                          <a:effectLst/>
                          <a:latin typeface="Arial"/>
                        </a:rPr>
                        <a:t>28</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GB" sz="1800" b="0" i="0" u="none" strike="noStrike" dirty="0">
                          <a:solidFill>
                            <a:srgbClr val="000000"/>
                          </a:solidFill>
                          <a:effectLst/>
                          <a:latin typeface="Arial"/>
                        </a:rPr>
                        <a:t>29</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57668387"/>
                  </a:ext>
                </a:extLst>
              </a:tr>
              <a:tr h="290735">
                <a:tc>
                  <a:txBody>
                    <a:bodyPr/>
                    <a:lstStyle/>
                    <a:p>
                      <a:pPr algn="l" fontAlgn="ctr"/>
                      <a:r>
                        <a:rPr lang="en-GB" sz="1800" b="0" i="0" u="none" strike="noStrike" dirty="0">
                          <a:solidFill>
                            <a:srgbClr val="000000"/>
                          </a:solidFill>
                          <a:effectLst/>
                          <a:latin typeface="Arial"/>
                        </a:rPr>
                        <a:t>29</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l" fontAlgn="ctr"/>
                      <a:r>
                        <a:rPr lang="en-GB" sz="1800" b="0" i="0" u="none" strike="noStrike" dirty="0">
                          <a:solidFill>
                            <a:srgbClr val="000000"/>
                          </a:solidFill>
                          <a:effectLst/>
                          <a:latin typeface="Arial"/>
                        </a:rPr>
                        <a:t>30</a:t>
                      </a:r>
                    </a:p>
                  </a:txBody>
                  <a:tcPr marL="857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472270971"/>
                  </a:ext>
                </a:extLst>
              </a:tr>
            </a:tbl>
          </a:graphicData>
        </a:graphic>
      </p:graphicFrame>
      <p:grpSp>
        <p:nvGrpSpPr>
          <p:cNvPr id="12" name="Group 11" descr="A cumulative frequency polygon showing the data displayed in the table for Australian Open water swimming championships winner ages.">
            <a:extLst>
              <a:ext uri="{FF2B5EF4-FFF2-40B4-BE49-F238E27FC236}">
                <a16:creationId xmlns:a16="http://schemas.microsoft.com/office/drawing/2014/main" id="{61040D37-B622-97C0-CFE8-091614E206A5}"/>
              </a:ext>
            </a:extLst>
          </p:cNvPr>
          <p:cNvGrpSpPr/>
          <p:nvPr/>
        </p:nvGrpSpPr>
        <p:grpSpPr>
          <a:xfrm>
            <a:off x="487314" y="1479716"/>
            <a:ext cx="7426402" cy="5036284"/>
            <a:chOff x="487314" y="1479716"/>
            <a:chExt cx="7426402" cy="5036284"/>
          </a:xfrm>
        </p:grpSpPr>
        <p:pic>
          <p:nvPicPr>
            <p:cNvPr id="10" name="Picture 9">
              <a:extLst>
                <a:ext uri="{FF2B5EF4-FFF2-40B4-BE49-F238E27FC236}">
                  <a16:creationId xmlns:a16="http://schemas.microsoft.com/office/drawing/2014/main" id="{A792A76B-0DC4-27C3-8DFF-D5F76236D6FA}"/>
                </a:ext>
              </a:extLst>
            </p:cNvPr>
            <p:cNvPicPr>
              <a:picLocks noGrp="1" noRot="1" noChangeAspect="1" noMove="1" noResize="1" noEditPoints="1" noAdjustHandles="1" noChangeArrowheads="1" noChangeShapeType="1" noCrop="1"/>
            </p:cNvPicPr>
            <p:nvPr/>
          </p:nvPicPr>
          <p:blipFill>
            <a:blip r:embed="rId3"/>
            <a:stretch>
              <a:fillRect/>
            </a:stretch>
          </p:blipFill>
          <p:spPr>
            <a:xfrm>
              <a:off x="1367033" y="5791372"/>
              <a:ext cx="6247425" cy="724628"/>
            </a:xfrm>
            <a:prstGeom prst="rect">
              <a:avLst/>
            </a:prstGeom>
          </p:spPr>
        </p:pic>
        <p:pic>
          <p:nvPicPr>
            <p:cNvPr id="11" name="Picture 10">
              <a:extLst>
                <a:ext uri="{FF2B5EF4-FFF2-40B4-BE49-F238E27FC236}">
                  <a16:creationId xmlns:a16="http://schemas.microsoft.com/office/drawing/2014/main" id="{AF2F9FF4-8822-13BE-F864-B7CE0E2B4D14}"/>
                </a:ext>
              </a:extLst>
            </p:cNvPr>
            <p:cNvPicPr>
              <a:picLocks noChangeAspect="1"/>
            </p:cNvPicPr>
            <p:nvPr/>
          </p:nvPicPr>
          <p:blipFill>
            <a:blip r:embed="rId4"/>
            <a:stretch>
              <a:fillRect/>
            </a:stretch>
          </p:blipFill>
          <p:spPr>
            <a:xfrm>
              <a:off x="487314" y="1479716"/>
              <a:ext cx="7426402" cy="4440019"/>
            </a:xfrm>
            <a:prstGeom prst="rect">
              <a:avLst/>
            </a:prstGeom>
          </p:spPr>
        </p:pic>
      </p:grpSp>
      <p:sp>
        <p:nvSpPr>
          <p:cNvPr id="2" name="Slide Number Placeholder 1">
            <a:extLst>
              <a:ext uri="{FF2B5EF4-FFF2-40B4-BE49-F238E27FC236}">
                <a16:creationId xmlns:a16="http://schemas.microsoft.com/office/drawing/2014/main" id="{6A27D180-72EF-93CD-6635-DA76C8C2B8A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145086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sz="1200" u="sng" dirty="0">
                <a:solidFill>
                  <a:schemeClr val="accent2">
                    <a:lumMod val="75000"/>
                  </a:schemeClr>
                </a:solidFill>
                <a:effectLst/>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Mathematics Advanced 11–12 Syllabus</a:t>
            </a:r>
            <a:r>
              <a:rPr lang="en-AU" sz="1200" dirty="0">
                <a:solidFill>
                  <a:schemeClr val="accent2">
                    <a:lumMod val="75000"/>
                  </a:schemeClr>
                </a:solidFill>
                <a:effectLst/>
                <a:latin typeface="Arial" panose="020B0604020202020204" pitchFamily="34" charset="0"/>
                <a:ea typeface="Calibri" panose="020F0502020204030204" pitchFamily="34" charset="0"/>
              </a:rPr>
              <a:t> </a:t>
            </a:r>
            <a:r>
              <a:rPr lang="en-AU" sz="1200"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18</a:t>
            </a:fld>
            <a:endParaRPr lang="en-AU" dirty="0"/>
          </a:p>
        </p:txBody>
      </p:sp>
    </p:spTree>
    <p:extLst>
      <p:ext uri="{BB962C8B-B14F-4D97-AF65-F5344CB8AC3E}">
        <p14:creationId xmlns:p14="http://schemas.microsoft.com/office/powerpoint/2010/main" val="127486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132758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348113"/>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1800" b="1" dirty="0">
                <a:solidFill>
                  <a:schemeClr val="accent1"/>
                </a:solidFill>
                <a:latin typeface="+mj-lt"/>
                <a:cs typeface="Arial" panose="020B0604020202020204" pitchFamily="34" charset="0"/>
              </a:rPr>
              <a:t>Learning intention</a:t>
            </a:r>
            <a:endParaRPr lang="en-AU" sz="18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1800" dirty="0">
                <a:cs typeface="Arial"/>
              </a:rPr>
              <a:t>To understand how to identify and interpret the mode and median from frequency and cumulative frequency graphs and tables.</a:t>
            </a:r>
            <a:endParaRPr lang="en-AU" sz="1800" dirty="0">
              <a:cs typeface="Arial" panose="020B0604020202020204" pitchFamily="34" charset="0"/>
            </a:endParaRPr>
          </a:p>
          <a:p>
            <a:pPr>
              <a:lnSpc>
                <a:spcPct val="150000"/>
              </a:lnSpc>
              <a:spcAft>
                <a:spcPts val="600"/>
              </a:spcAft>
            </a:pPr>
            <a:r>
              <a:rPr lang="en-AU" sz="1800" b="1" dirty="0">
                <a:solidFill>
                  <a:schemeClr val="accent1"/>
                </a:solidFill>
                <a:latin typeface="+mj-lt"/>
                <a:cs typeface="Arial" panose="020B0604020202020204" pitchFamily="34" charset="0"/>
              </a:rPr>
              <a:t>Success criteria</a:t>
            </a:r>
            <a:endParaRPr lang="en-US" sz="18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1800" dirty="0">
                <a:cs typeface="Arial" panose="020B0604020202020204" pitchFamily="34" charset="0"/>
              </a:rPr>
              <a:t>I can determine the mode and median of datasets from tables and graphs.</a:t>
            </a:r>
          </a:p>
          <a:p>
            <a:pPr marL="342900" indent="-342900">
              <a:lnSpc>
                <a:spcPct val="150000"/>
              </a:lnSpc>
              <a:spcAft>
                <a:spcPts val="600"/>
              </a:spcAft>
              <a:buFont typeface="Arial"/>
              <a:buChar char="•"/>
            </a:pPr>
            <a:r>
              <a:rPr lang="en-AU" sz="1800" dirty="0">
                <a:cs typeface="Arial" panose="020B0604020202020204" pitchFamily="34" charset="0"/>
              </a:rPr>
              <a:t>I can explain what the mode and median indicate in the context of the data.</a:t>
            </a:r>
          </a:p>
          <a:p>
            <a:pPr marL="342900" indent="-342900">
              <a:lnSpc>
                <a:spcPct val="150000"/>
              </a:lnSpc>
              <a:spcAft>
                <a:spcPts val="600"/>
              </a:spcAft>
              <a:buFont typeface="Arial"/>
              <a:buChar char="•"/>
            </a:pPr>
            <a:r>
              <a:rPr lang="en-AU" sz="1800" dirty="0">
                <a:cs typeface="Arial" panose="020B0604020202020204" pitchFamily="34" charset="0"/>
              </a:rPr>
              <a:t>I can compare findings from different datasets and hypothesise reasons for observed trends.</a:t>
            </a:r>
          </a:p>
          <a:p>
            <a:pPr marL="342900" indent="-342900">
              <a:lnSpc>
                <a:spcPct val="150000"/>
              </a:lnSpc>
              <a:spcAft>
                <a:spcPts val="600"/>
              </a:spcAft>
              <a:buFont typeface="Arial"/>
              <a:buChar char="•"/>
            </a:pPr>
            <a:r>
              <a:rPr lang="en-AU" sz="1800" dirty="0">
                <a:cs typeface="Arial" panose="020B0604020202020204" pitchFamily="34" charset="0"/>
              </a:rPr>
              <a:t>I can use mathematical language to communicate my findings and conclusions effectively. </a:t>
            </a:r>
          </a:p>
          <a:p>
            <a:pPr marL="342900" indent="-342900">
              <a:lnSpc>
                <a:spcPct val="150000"/>
              </a:lnSpc>
              <a:spcAft>
                <a:spcPts val="600"/>
              </a:spcAft>
              <a:buFont typeface="Arial"/>
              <a:buChar char="•"/>
            </a:pPr>
            <a:endParaRPr lang="en-AU" dirty="0">
              <a:cs typeface="Arial" panose="020B0604020202020204" pitchFamily="34" charset="0"/>
            </a:endParaRP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922448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cs typeface="Arial"/>
              </a:rPr>
              <a:t>Activating prior knowledge</a:t>
            </a:r>
            <a:endParaRPr lang="en-US" dirty="0"/>
          </a:p>
        </p:txBody>
      </p:sp>
    </p:spTree>
    <p:extLst>
      <p:ext uri="{BB962C8B-B14F-4D97-AF65-F5344CB8AC3E}">
        <p14:creationId xmlns:p14="http://schemas.microsoft.com/office/powerpoint/2010/main" val="296753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cs typeface="Arial"/>
              </a:rPr>
              <a:t>Which one doesn't belong?</a:t>
            </a:r>
            <a:endParaRPr lang="en-US" dirty="0"/>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vert="horz" lIns="0" tIns="0" rIns="0" bIns="0" rtlCol="0" anchor="t">
            <a:noAutofit/>
          </a:bodyPr>
          <a:lstStyle/>
          <a:p>
            <a:r>
              <a:rPr lang="it-IT" sz="1800" b="1" dirty="0"/>
              <a:t>Dataset A: </a:t>
            </a:r>
            <a:r>
              <a:rPr lang="en-AU" sz="1800" dirty="0"/>
              <a:t>[10, 14, 16, 18, 20, 25, 28, 30, 32, 34]</a:t>
            </a:r>
            <a:endParaRPr lang="it-IT" sz="1800" dirty="0"/>
          </a:p>
          <a:p>
            <a:r>
              <a:rPr lang="nb-NO" sz="1800" b="1" dirty="0"/>
              <a:t>Dataset B: </a:t>
            </a:r>
            <a:r>
              <a:rPr lang="en-AU" sz="1800" dirty="0"/>
              <a:t>[10, 14, 18, 20, 22, 22, 25, 28, 30, 34]</a:t>
            </a:r>
          </a:p>
          <a:p>
            <a:r>
              <a:rPr lang="fi-FI" sz="1800" b="1" dirty="0"/>
              <a:t>Dataset C:</a:t>
            </a:r>
            <a:r>
              <a:rPr lang="fi-FI" sz="1800" dirty="0"/>
              <a:t> </a:t>
            </a:r>
            <a:r>
              <a:rPr lang="en-AU" sz="1800" dirty="0"/>
              <a:t>[8, 14, 18, 18, 22, 22, 25, 28, 30, 38]</a:t>
            </a:r>
          </a:p>
          <a:p>
            <a:r>
              <a:rPr lang="fi-FI" sz="1800" b="1" dirty="0"/>
              <a:t>Dataset D:</a:t>
            </a:r>
            <a:r>
              <a:rPr lang="fi-FI" sz="1800" dirty="0"/>
              <a:t> </a:t>
            </a:r>
            <a:r>
              <a:rPr lang="en-AU" sz="1800" dirty="0"/>
              <a:t>[10, 18, 18, 22, 25, 28, 34]</a:t>
            </a:r>
          </a:p>
        </p:txBody>
      </p:sp>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9078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7B2B1-9888-2877-9691-5CA3001E5FD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ECB6924E-A58A-42C4-98FC-C8B719268FD1}"/>
              </a:ext>
            </a:extLst>
          </p:cNvPr>
          <p:cNvSpPr>
            <a:spLocks noGrp="1"/>
          </p:cNvSpPr>
          <p:nvPr>
            <p:ph type="ctrTitle"/>
          </p:nvPr>
        </p:nvSpPr>
        <p:spPr/>
        <p:txBody>
          <a:bodyPr/>
          <a:lstStyle/>
          <a:p>
            <a:r>
              <a:rPr lang="en-AU" dirty="0">
                <a:latin typeface="Arial"/>
                <a:cs typeface="Arial"/>
              </a:rPr>
              <a:t>Connecting learning</a:t>
            </a:r>
            <a:endParaRPr lang="en-AU" dirty="0"/>
          </a:p>
        </p:txBody>
      </p:sp>
    </p:spTree>
    <p:extLst>
      <p:ext uri="{BB962C8B-B14F-4D97-AF65-F5344CB8AC3E}">
        <p14:creationId xmlns:p14="http://schemas.microsoft.com/office/powerpoint/2010/main" val="33626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76BC13-9304-298B-A09A-F4D7DA5D2A70}"/>
              </a:ext>
            </a:extLst>
          </p:cNvPr>
          <p:cNvSpPr>
            <a:spLocks noGrp="1"/>
          </p:cNvSpPr>
          <p:nvPr>
            <p:ph type="title"/>
          </p:nvPr>
        </p:nvSpPr>
        <p:spPr/>
        <p:txBody>
          <a:bodyPr/>
          <a:lstStyle/>
          <a:p>
            <a:r>
              <a:rPr lang="en-GB" dirty="0">
                <a:latin typeface="Arial"/>
                <a:cs typeface="Arial"/>
              </a:rPr>
              <a:t>Context</a:t>
            </a:r>
            <a:endParaRPr lang="en-GB" dirty="0"/>
          </a:p>
        </p:txBody>
      </p:sp>
      <p:sp>
        <p:nvSpPr>
          <p:cNvPr id="5" name="Text Placeholder 4">
            <a:extLst>
              <a:ext uri="{FF2B5EF4-FFF2-40B4-BE49-F238E27FC236}">
                <a16:creationId xmlns:a16="http://schemas.microsoft.com/office/drawing/2014/main" id="{EDB8BE38-F06B-0483-D07D-D3D5180226BC}"/>
              </a:ext>
            </a:extLst>
          </p:cNvPr>
          <p:cNvSpPr>
            <a:spLocks noGrp="1"/>
          </p:cNvSpPr>
          <p:nvPr>
            <p:ph type="body" sz="quarter" idx="17"/>
          </p:nvPr>
        </p:nvSpPr>
        <p:spPr>
          <a:xfrm>
            <a:off x="360000" y="1239896"/>
            <a:ext cx="10764000" cy="5142130"/>
          </a:xfrm>
        </p:spPr>
        <p:txBody>
          <a:bodyPr vert="horz" lIns="0" tIns="0" rIns="0" bIns="0" rtlCol="0" anchor="t">
            <a:noAutofit/>
          </a:bodyPr>
          <a:lstStyle/>
          <a:p>
            <a:r>
              <a:rPr lang="en-GB" sz="1800" dirty="0">
                <a:solidFill>
                  <a:srgbClr val="22272B"/>
                </a:solidFill>
                <a:latin typeface="Arial"/>
                <a:cs typeface="Arial"/>
              </a:rPr>
              <a:t>In 2023, the US Open Tennis winners had the unique distinction of being both the: </a:t>
            </a:r>
          </a:p>
          <a:p>
            <a:pPr marL="342900" indent="-342900">
              <a:buFont typeface="Arial" panose="020B0604020202020204" pitchFamily="34" charset="0"/>
              <a:buChar char="•"/>
            </a:pPr>
            <a:r>
              <a:rPr lang="en-GB" sz="1800" dirty="0">
                <a:solidFill>
                  <a:srgbClr val="22272B"/>
                </a:solidFill>
                <a:latin typeface="Arial"/>
                <a:cs typeface="Arial"/>
              </a:rPr>
              <a:t>Youngest since 1999 (Women's Open: Coco Gauff, 19 years)</a:t>
            </a:r>
          </a:p>
          <a:p>
            <a:pPr marL="342900" indent="-342900">
              <a:buFont typeface="Arial" panose="020B0604020202020204" pitchFamily="34" charset="0"/>
              <a:buChar char="•"/>
            </a:pPr>
            <a:r>
              <a:rPr lang="en-GB" sz="1800" dirty="0">
                <a:solidFill>
                  <a:srgbClr val="22272B"/>
                </a:solidFill>
                <a:latin typeface="Arial"/>
                <a:cs typeface="Arial"/>
              </a:rPr>
              <a:t>Oldest on record (Men's Open: Novak Djokovic, 36 years)</a:t>
            </a:r>
          </a:p>
          <a:p>
            <a:r>
              <a:rPr lang="en-GB" sz="1800" dirty="0">
                <a:solidFill>
                  <a:srgbClr val="22272B"/>
                </a:solidFill>
                <a:latin typeface="Arial"/>
                <a:cs typeface="Arial"/>
              </a:rPr>
              <a:t>So, what is the relationship between age and performance in professional tennis? </a:t>
            </a:r>
          </a:p>
          <a:p>
            <a:r>
              <a:rPr lang="en-GB" sz="1800" i="1" dirty="0">
                <a:solidFill>
                  <a:srgbClr val="22272B"/>
                </a:solidFill>
                <a:latin typeface="Arial"/>
                <a:cs typeface="Arial"/>
              </a:rPr>
              <a:t>What is the magic age? Will it always be magic? </a:t>
            </a:r>
          </a:p>
          <a:p>
            <a:endParaRPr lang="en-GB" sz="1800" i="1" dirty="0">
              <a:solidFill>
                <a:srgbClr val="22272B"/>
              </a:solidFill>
              <a:latin typeface="Arial"/>
              <a:cs typeface="Arial"/>
            </a:endParaRPr>
          </a:p>
          <a:p>
            <a:r>
              <a:rPr lang="en-GB" sz="1800" dirty="0">
                <a:solidFill>
                  <a:srgbClr val="22272B"/>
                </a:solidFill>
                <a:latin typeface="Arial"/>
                <a:cs typeface="Arial"/>
              </a:rPr>
              <a:t>Link to video ‘</a:t>
            </a:r>
            <a:r>
              <a:rPr lang="en-AU" sz="1800" dirty="0"/>
              <a:t>Djokovic: 35 is the new 25 (0:30)’</a:t>
            </a:r>
            <a:r>
              <a:rPr lang="en-GB" sz="1800" dirty="0">
                <a:solidFill>
                  <a:srgbClr val="22272B"/>
                </a:solidFill>
                <a:latin typeface="Arial"/>
                <a:cs typeface="Arial"/>
              </a:rPr>
              <a:t>: </a:t>
            </a:r>
            <a:r>
              <a:rPr lang="en-AU" sz="1800" dirty="0">
                <a:hlinkClick r:id="rId3"/>
              </a:rPr>
              <a:t>https://bit.ly/Djokovic35new25</a:t>
            </a:r>
            <a:r>
              <a:rPr lang="en-AU" sz="1800" dirty="0"/>
              <a:t> </a:t>
            </a:r>
            <a:endParaRPr lang="en-GB" sz="1800" dirty="0">
              <a:solidFill>
                <a:srgbClr val="22272B"/>
              </a:solidFill>
              <a:latin typeface="Arial"/>
              <a:cs typeface="Arial"/>
            </a:endParaRPr>
          </a:p>
        </p:txBody>
      </p:sp>
      <p:sp>
        <p:nvSpPr>
          <p:cNvPr id="2" name="Slide Number Placeholder 1">
            <a:extLst>
              <a:ext uri="{FF2B5EF4-FFF2-40B4-BE49-F238E27FC236}">
                <a16:creationId xmlns:a16="http://schemas.microsoft.com/office/drawing/2014/main" id="{9FAE9F90-DCA6-8FE5-AE36-14B2BA7BF0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419855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FFEC1-8DDB-86C0-90D9-07A766D93A9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CF2101F-07DB-7C89-A33E-83E1977C586C}"/>
              </a:ext>
            </a:extLst>
          </p:cNvPr>
          <p:cNvSpPr>
            <a:spLocks noGrp="1"/>
          </p:cNvSpPr>
          <p:nvPr>
            <p:ph type="title"/>
          </p:nvPr>
        </p:nvSpPr>
        <p:spPr/>
        <p:txBody>
          <a:bodyPr/>
          <a:lstStyle/>
          <a:p>
            <a:r>
              <a:rPr lang="en-AU" dirty="0">
                <a:latin typeface="+mj-lt"/>
                <a:cs typeface="Arial"/>
              </a:rPr>
              <a:t>US Open</a:t>
            </a:r>
            <a:endParaRPr lang="en-AU" dirty="0">
              <a:latin typeface="+mj-lt"/>
            </a:endParaRPr>
          </a:p>
        </p:txBody>
      </p:sp>
      <p:sp>
        <p:nvSpPr>
          <p:cNvPr id="4" name="Text Placeholder 3">
            <a:extLst>
              <a:ext uri="{FF2B5EF4-FFF2-40B4-BE49-F238E27FC236}">
                <a16:creationId xmlns:a16="http://schemas.microsoft.com/office/drawing/2014/main" id="{151C8DDB-269F-0380-F500-95EA39756B88}"/>
              </a:ext>
            </a:extLst>
          </p:cNvPr>
          <p:cNvSpPr>
            <a:spLocks noGrp="1"/>
          </p:cNvSpPr>
          <p:nvPr>
            <p:ph type="body" sz="quarter" idx="18"/>
          </p:nvPr>
        </p:nvSpPr>
        <p:spPr/>
        <p:txBody>
          <a:bodyPr/>
          <a:lstStyle/>
          <a:p>
            <a:r>
              <a:rPr lang="en-GB" dirty="0">
                <a:latin typeface="Arial"/>
                <a:cs typeface="Arial"/>
              </a:rPr>
              <a:t>35 is the new 25</a:t>
            </a:r>
            <a:endParaRPr lang="en-GB" dirty="0">
              <a:solidFill>
                <a:srgbClr val="000000"/>
              </a:solidFill>
              <a:latin typeface="Arial"/>
              <a:cs typeface="Arial"/>
            </a:endParaRPr>
          </a:p>
        </p:txBody>
      </p:sp>
      <p:pic>
        <p:nvPicPr>
          <p:cNvPr id="11" name="Picture 10" descr="A frequency histogram showing the data displayed in the table for US Open Winner Ages.">
            <a:extLst>
              <a:ext uri="{FF2B5EF4-FFF2-40B4-BE49-F238E27FC236}">
                <a16:creationId xmlns:a16="http://schemas.microsoft.com/office/drawing/2014/main" id="{8077CB6F-C073-260A-06F5-CA38F8E60C77}"/>
              </a:ext>
            </a:extLst>
          </p:cNvPr>
          <p:cNvPicPr>
            <a:picLocks noChangeAspect="1"/>
          </p:cNvPicPr>
          <p:nvPr/>
        </p:nvPicPr>
        <p:blipFill>
          <a:blip r:embed="rId3"/>
          <a:stretch>
            <a:fillRect/>
          </a:stretch>
        </p:blipFill>
        <p:spPr>
          <a:xfrm>
            <a:off x="357996" y="1549520"/>
            <a:ext cx="6846499" cy="4104017"/>
          </a:xfrm>
          <a:prstGeom prst="rect">
            <a:avLst/>
          </a:prstGeom>
        </p:spPr>
      </p:pic>
      <p:graphicFrame>
        <p:nvGraphicFramePr>
          <p:cNvPr id="8" name="Table 7">
            <a:extLst>
              <a:ext uri="{FF2B5EF4-FFF2-40B4-BE49-F238E27FC236}">
                <a16:creationId xmlns:a16="http://schemas.microsoft.com/office/drawing/2014/main" id="{AED74363-580C-5A19-E956-7C3489997E58}"/>
              </a:ext>
            </a:extLst>
          </p:cNvPr>
          <p:cNvGraphicFramePr>
            <a:graphicFrameLocks noGrp="1"/>
          </p:cNvGraphicFramePr>
          <p:nvPr>
            <p:extLst>
              <p:ext uri="{D42A27DB-BD31-4B8C-83A1-F6EECF244321}">
                <p14:modId xmlns:p14="http://schemas.microsoft.com/office/powerpoint/2010/main" val="2036022045"/>
              </p:ext>
            </p:extLst>
          </p:nvPr>
        </p:nvGraphicFramePr>
        <p:xfrm>
          <a:off x="7495604" y="352975"/>
          <a:ext cx="4027622" cy="6290371"/>
        </p:xfrm>
        <a:graphic>
          <a:graphicData uri="http://schemas.openxmlformats.org/drawingml/2006/table">
            <a:tbl>
              <a:tblPr firstRow="1" bandRow="1">
                <a:tableStyleId>{69012ECD-51FC-41F1-AA8D-1B2483CD663E}</a:tableStyleId>
              </a:tblPr>
              <a:tblGrid>
                <a:gridCol w="2013811">
                  <a:extLst>
                    <a:ext uri="{9D8B030D-6E8A-4147-A177-3AD203B41FA5}">
                      <a16:colId xmlns:a16="http://schemas.microsoft.com/office/drawing/2014/main" val="3656041920"/>
                    </a:ext>
                  </a:extLst>
                </a:gridCol>
                <a:gridCol w="2013811">
                  <a:extLst>
                    <a:ext uri="{9D8B030D-6E8A-4147-A177-3AD203B41FA5}">
                      <a16:colId xmlns:a16="http://schemas.microsoft.com/office/drawing/2014/main" val="4140412339"/>
                    </a:ext>
                  </a:extLst>
                </a:gridCol>
              </a:tblGrid>
              <a:tr h="351731">
                <a:tc>
                  <a:txBody>
                    <a:bodyPr/>
                    <a:lstStyle/>
                    <a:p>
                      <a:pPr>
                        <a:lnSpc>
                          <a:spcPts val="1700"/>
                        </a:lnSpc>
                      </a:pPr>
                      <a:r>
                        <a:rPr lang="en-GB" sz="1700" dirty="0"/>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r>
                        <a:rPr lang="en-GB" sz="1700" dirty="0"/>
                        <a:t>Frequency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2334373"/>
                  </a:ext>
                </a:extLst>
              </a:tr>
              <a:tr h="331042">
                <a:tc>
                  <a:txBody>
                    <a:bodyPr/>
                    <a:lstStyle/>
                    <a:p>
                      <a:pPr>
                        <a:lnSpc>
                          <a:spcPts val="1700"/>
                        </a:lnSpc>
                      </a:pPr>
                      <a:r>
                        <a:rPr lang="en-GB" sz="1700" dirty="0"/>
                        <a:t>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r>
                        <a:rPr lang="en-GB" sz="17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72213"/>
                  </a:ext>
                </a:extLst>
              </a:tr>
              <a:tr h="331042">
                <a:tc>
                  <a:txBody>
                    <a:bodyPr/>
                    <a:lstStyle/>
                    <a:p>
                      <a:pPr>
                        <a:lnSpc>
                          <a:spcPts val="1700"/>
                        </a:lnSpc>
                      </a:pPr>
                      <a:r>
                        <a:rPr lang="en-GB" sz="1700" dirty="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700"/>
                        </a:lnSpc>
                      </a:pPr>
                      <a:r>
                        <a:rPr lang="en-GB" sz="17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95852779"/>
                  </a:ext>
                </a:extLst>
              </a:tr>
              <a:tr h="331042">
                <a:tc>
                  <a:txBody>
                    <a:bodyPr/>
                    <a:lstStyle/>
                    <a:p>
                      <a:pPr>
                        <a:lnSpc>
                          <a:spcPts val="1700"/>
                        </a:lnSpc>
                      </a:pPr>
                      <a:r>
                        <a:rPr lang="en-GB" sz="17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r>
                        <a:rPr lang="en-GB" sz="17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8166363"/>
                  </a:ext>
                </a:extLst>
              </a:tr>
              <a:tr h="331042">
                <a:tc>
                  <a:txBody>
                    <a:bodyPr/>
                    <a:lstStyle/>
                    <a:p>
                      <a:pPr>
                        <a:lnSpc>
                          <a:spcPts val="1700"/>
                        </a:lnSpc>
                      </a:pPr>
                      <a:r>
                        <a:rPr lang="en-GB" sz="1700" dirty="0"/>
                        <a:t>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700"/>
                        </a:lnSpc>
                      </a:pPr>
                      <a:r>
                        <a:rPr lang="en-GB" sz="17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627748851"/>
                  </a:ext>
                </a:extLst>
              </a:tr>
              <a:tr h="331042">
                <a:tc>
                  <a:txBody>
                    <a:bodyPr/>
                    <a:lstStyle/>
                    <a:p>
                      <a:pPr>
                        <a:lnSpc>
                          <a:spcPts val="1700"/>
                        </a:lnSpc>
                      </a:pPr>
                      <a:r>
                        <a:rPr lang="en-GB" sz="17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700"/>
                        </a:lnSpc>
                      </a:pPr>
                      <a:r>
                        <a:rPr lang="en-GB" sz="17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8771991"/>
                  </a:ext>
                </a:extLst>
              </a:tr>
              <a:tr h="331042">
                <a:tc>
                  <a:txBody>
                    <a:bodyPr/>
                    <a:lstStyle/>
                    <a:p>
                      <a:pPr>
                        <a:lnSpc>
                          <a:spcPts val="1700"/>
                        </a:lnSpc>
                      </a:pPr>
                      <a:r>
                        <a:rPr lang="en-GB" sz="17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nSpc>
                          <a:spcPts val="1700"/>
                        </a:lnSpc>
                      </a:pPr>
                      <a:r>
                        <a:rPr lang="en-GB" sz="17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490459898"/>
                  </a:ext>
                </a:extLst>
              </a:tr>
              <a:tr h="331042">
                <a:tc>
                  <a:txBody>
                    <a:bodyPr/>
                    <a:lstStyle/>
                    <a:p>
                      <a:pPr lvl="0">
                        <a:lnSpc>
                          <a:spcPts val="1700"/>
                        </a:lnSpc>
                        <a:buNone/>
                      </a:pPr>
                      <a:r>
                        <a:rPr lang="en-GB" sz="17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nSpc>
                          <a:spcPts val="1700"/>
                        </a:lnSpc>
                        <a:buNone/>
                      </a:pPr>
                      <a:r>
                        <a:rPr lang="en-GB" sz="17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42983"/>
                  </a:ext>
                </a:extLst>
              </a:tr>
              <a:tr h="331042">
                <a:tc>
                  <a:txBody>
                    <a:bodyPr/>
                    <a:lstStyle/>
                    <a:p>
                      <a:pPr lvl="0">
                        <a:lnSpc>
                          <a:spcPts val="1700"/>
                        </a:lnSpc>
                        <a:buNone/>
                      </a:pPr>
                      <a:r>
                        <a:rPr lang="en-GB" sz="1700" dirty="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700"/>
                        </a:lnSpc>
                        <a:buNone/>
                      </a:pPr>
                      <a:r>
                        <a:rPr lang="en-GB" sz="17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538179103"/>
                  </a:ext>
                </a:extLst>
              </a:tr>
              <a:tr h="331042">
                <a:tc>
                  <a:txBody>
                    <a:bodyPr/>
                    <a:lstStyle/>
                    <a:p>
                      <a:pPr lvl="0">
                        <a:lnSpc>
                          <a:spcPts val="1700"/>
                        </a:lnSpc>
                        <a:buNone/>
                      </a:pPr>
                      <a:r>
                        <a:rPr lang="en-GB" sz="1700" dirty="0"/>
                        <a:t>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nSpc>
                          <a:spcPts val="1700"/>
                        </a:lnSpc>
                        <a:buNone/>
                      </a:pPr>
                      <a:r>
                        <a:rPr lang="en-GB" sz="17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2621238"/>
                  </a:ext>
                </a:extLst>
              </a:tr>
              <a:tr h="331042">
                <a:tc>
                  <a:txBody>
                    <a:bodyPr/>
                    <a:lstStyle/>
                    <a:p>
                      <a:pPr lvl="0">
                        <a:lnSpc>
                          <a:spcPts val="1700"/>
                        </a:lnSpc>
                        <a:buNone/>
                      </a:pPr>
                      <a:r>
                        <a:rPr lang="en-GB" sz="1700" dirty="0"/>
                        <a:t>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700"/>
                        </a:lnSpc>
                        <a:buNone/>
                      </a:pPr>
                      <a:r>
                        <a:rPr lang="en-GB" sz="17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953069364"/>
                  </a:ext>
                </a:extLst>
              </a:tr>
              <a:tr h="331042">
                <a:tc>
                  <a:txBody>
                    <a:bodyPr/>
                    <a:lstStyle/>
                    <a:p>
                      <a:pPr lvl="0">
                        <a:lnSpc>
                          <a:spcPts val="1700"/>
                        </a:lnSpc>
                        <a:buNone/>
                      </a:pPr>
                      <a:r>
                        <a:rPr lang="en-GB" sz="17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nSpc>
                          <a:spcPts val="1700"/>
                        </a:lnSpc>
                        <a:buNone/>
                      </a:pPr>
                      <a:r>
                        <a:rPr lang="en-GB" sz="17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0160700"/>
                  </a:ext>
                </a:extLst>
              </a:tr>
              <a:tr h="331042">
                <a:tc>
                  <a:txBody>
                    <a:bodyPr/>
                    <a:lstStyle/>
                    <a:p>
                      <a:pPr lvl="0">
                        <a:lnSpc>
                          <a:spcPts val="1700"/>
                        </a:lnSpc>
                        <a:buNone/>
                      </a:pPr>
                      <a:r>
                        <a:rPr lang="en-GB" sz="17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700"/>
                        </a:lnSpc>
                        <a:buNone/>
                      </a:pPr>
                      <a:r>
                        <a:rPr lang="en-GB" sz="17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178429849"/>
                  </a:ext>
                </a:extLst>
              </a:tr>
              <a:tr h="334628">
                <a:tc>
                  <a:txBody>
                    <a:bodyPr/>
                    <a:lstStyle/>
                    <a:p>
                      <a:pPr lvl="0">
                        <a:lnSpc>
                          <a:spcPts val="1700"/>
                        </a:lnSpc>
                        <a:buNone/>
                      </a:pPr>
                      <a:r>
                        <a:rPr lang="en-GB" sz="1700" dirty="0"/>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nSpc>
                          <a:spcPts val="1700"/>
                        </a:lnSpc>
                        <a:buNone/>
                      </a:pPr>
                      <a:r>
                        <a:rPr lang="en-GB" sz="1700" dirty="0"/>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17115764"/>
                  </a:ext>
                </a:extLst>
              </a:tr>
              <a:tr h="331042">
                <a:tc>
                  <a:txBody>
                    <a:bodyPr/>
                    <a:lstStyle/>
                    <a:p>
                      <a:pPr lvl="0">
                        <a:lnSpc>
                          <a:spcPts val="1700"/>
                        </a:lnSpc>
                        <a:buNone/>
                      </a:pPr>
                      <a:r>
                        <a:rPr lang="en-GB" sz="1700" dirty="0"/>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700"/>
                        </a:lnSpc>
                        <a:buNone/>
                      </a:pPr>
                      <a:r>
                        <a:rPr lang="en-GB" sz="17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894334875"/>
                  </a:ext>
                </a:extLst>
              </a:tr>
              <a:tr h="331042">
                <a:tc>
                  <a:txBody>
                    <a:bodyPr/>
                    <a:lstStyle/>
                    <a:p>
                      <a:pPr lvl="0">
                        <a:lnSpc>
                          <a:spcPts val="1700"/>
                        </a:lnSpc>
                        <a:buNone/>
                      </a:pPr>
                      <a:r>
                        <a:rPr lang="en-GB" sz="1700" dirty="0"/>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nSpc>
                          <a:spcPts val="1700"/>
                        </a:lnSpc>
                        <a:buNone/>
                      </a:pPr>
                      <a:r>
                        <a:rPr lang="en-GB" sz="17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31497858"/>
                  </a:ext>
                </a:extLst>
              </a:tr>
              <a:tr h="331042">
                <a:tc>
                  <a:txBody>
                    <a:bodyPr/>
                    <a:lstStyle/>
                    <a:p>
                      <a:pPr lvl="0">
                        <a:lnSpc>
                          <a:spcPts val="1700"/>
                        </a:lnSpc>
                        <a:buNone/>
                      </a:pPr>
                      <a:r>
                        <a:rPr lang="en-GB" sz="1700" dirty="0"/>
                        <a:t>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700"/>
                        </a:lnSpc>
                        <a:buNone/>
                      </a:pPr>
                      <a:r>
                        <a:rPr lang="en-GB" sz="17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4358021"/>
                  </a:ext>
                </a:extLst>
              </a:tr>
              <a:tr h="0">
                <a:tc>
                  <a:txBody>
                    <a:bodyPr/>
                    <a:lstStyle/>
                    <a:p>
                      <a:pPr lvl="0">
                        <a:lnSpc>
                          <a:spcPts val="1700"/>
                        </a:lnSpc>
                        <a:buNone/>
                      </a:pPr>
                      <a:r>
                        <a:rPr lang="en-GB" sz="17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nSpc>
                          <a:spcPts val="1700"/>
                        </a:lnSpc>
                        <a:buNone/>
                      </a:pPr>
                      <a:r>
                        <a:rPr lang="en-GB" sz="17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0792332"/>
                  </a:ext>
                </a:extLst>
              </a:tr>
              <a:tr h="331042">
                <a:tc>
                  <a:txBody>
                    <a:bodyPr/>
                    <a:lstStyle/>
                    <a:p>
                      <a:pPr lvl="0">
                        <a:lnSpc>
                          <a:spcPts val="1700"/>
                        </a:lnSpc>
                        <a:buNone/>
                      </a:pPr>
                      <a:r>
                        <a:rPr lang="en-GB" sz="1700" dirty="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lvl="0">
                        <a:lnSpc>
                          <a:spcPts val="1700"/>
                        </a:lnSpc>
                        <a:buNone/>
                      </a:pPr>
                      <a:r>
                        <a:rPr lang="en-GB" sz="17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46354661"/>
                  </a:ext>
                </a:extLst>
              </a:tr>
            </a:tbl>
          </a:graphicData>
        </a:graphic>
      </p:graphicFrame>
      <p:sp>
        <p:nvSpPr>
          <p:cNvPr id="2" name="Slide Number Placeholder 1">
            <a:extLst>
              <a:ext uri="{FF2B5EF4-FFF2-40B4-BE49-F238E27FC236}">
                <a16:creationId xmlns:a16="http://schemas.microsoft.com/office/drawing/2014/main" id="{ACF0D6F4-C2B6-B62E-AEAE-EAC320F6C9E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3285749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0184F-25BA-25B4-EFCB-D7ABCDBDE91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55AFBF4-ACB4-838F-5B00-532310AA9DAC}"/>
              </a:ext>
            </a:extLst>
          </p:cNvPr>
          <p:cNvSpPr>
            <a:spLocks noGrp="1"/>
          </p:cNvSpPr>
          <p:nvPr>
            <p:ph type="title"/>
          </p:nvPr>
        </p:nvSpPr>
        <p:spPr>
          <a:xfrm>
            <a:off x="359999" y="360000"/>
            <a:ext cx="11484000" cy="545601"/>
          </a:xfrm>
        </p:spPr>
        <p:txBody>
          <a:bodyPr/>
          <a:lstStyle/>
          <a:p>
            <a:r>
              <a:rPr lang="en-AU" dirty="0">
                <a:latin typeface="+mj-lt"/>
                <a:cs typeface="Arial"/>
              </a:rPr>
              <a:t>Mode (1)</a:t>
            </a:r>
            <a:endParaRPr lang="en-AU" dirty="0">
              <a:latin typeface="+mj-lt"/>
            </a:endParaRPr>
          </a:p>
        </p:txBody>
      </p:sp>
      <p:sp>
        <p:nvSpPr>
          <p:cNvPr id="4" name="Text Placeholder 3">
            <a:extLst>
              <a:ext uri="{FF2B5EF4-FFF2-40B4-BE49-F238E27FC236}">
                <a16:creationId xmlns:a16="http://schemas.microsoft.com/office/drawing/2014/main" id="{4564DA77-2D7C-A3B4-C208-66A0B152E04E}"/>
              </a:ext>
            </a:extLst>
          </p:cNvPr>
          <p:cNvSpPr>
            <a:spLocks noGrp="1"/>
          </p:cNvSpPr>
          <p:nvPr>
            <p:ph type="body" sz="quarter" idx="18"/>
          </p:nvPr>
        </p:nvSpPr>
        <p:spPr>
          <a:xfrm>
            <a:off x="359999" y="982520"/>
            <a:ext cx="11483999" cy="310015"/>
          </a:xfrm>
        </p:spPr>
        <p:txBody>
          <a:bodyPr/>
          <a:lstStyle/>
          <a:p>
            <a:r>
              <a:rPr lang="en-GB" dirty="0">
                <a:latin typeface="Arial"/>
                <a:cs typeface="Arial"/>
              </a:rPr>
              <a:t>Definition and example</a:t>
            </a:r>
            <a:endParaRPr lang="en-GB" dirty="0"/>
          </a:p>
        </p:txBody>
      </p:sp>
      <p:sp>
        <p:nvSpPr>
          <p:cNvPr id="3" name="Text Placeholder 12">
            <a:extLst>
              <a:ext uri="{FF2B5EF4-FFF2-40B4-BE49-F238E27FC236}">
                <a16:creationId xmlns:a16="http://schemas.microsoft.com/office/drawing/2014/main" id="{BF917C72-4C22-B5A1-F8BE-81A0A3761EC0}"/>
              </a:ext>
            </a:extLst>
          </p:cNvPr>
          <p:cNvSpPr>
            <a:spLocks noGrp="1"/>
          </p:cNvSpPr>
          <p:nvPr>
            <p:ph type="body" sz="quarter" idx="17"/>
          </p:nvPr>
        </p:nvSpPr>
        <p:spPr>
          <a:xfrm>
            <a:off x="359999" y="1376647"/>
            <a:ext cx="11484000" cy="652779"/>
          </a:xfrm>
        </p:spPr>
        <p:txBody>
          <a:bodyPr vert="horz" lIns="0" tIns="0" rIns="0" bIns="0" rtlCol="0" anchor="t">
            <a:noAutofit/>
          </a:bodyPr>
          <a:lstStyle/>
          <a:p>
            <a:r>
              <a:rPr lang="en-AU" sz="1800" dirty="0">
                <a:latin typeface="+mj-lt"/>
                <a:cs typeface="Arial"/>
              </a:rPr>
              <a:t>Mode: The most frequently occurring value in a set of data.</a:t>
            </a:r>
          </a:p>
          <a:p>
            <a:endParaRPr lang="en-AU" sz="1800" dirty="0"/>
          </a:p>
          <a:p>
            <a:endParaRPr lang="en-AU" sz="1800" dirty="0"/>
          </a:p>
        </p:txBody>
      </p:sp>
      <p:graphicFrame>
        <p:nvGraphicFramePr>
          <p:cNvPr id="8" name="Table 7">
            <a:extLst>
              <a:ext uri="{FF2B5EF4-FFF2-40B4-BE49-F238E27FC236}">
                <a16:creationId xmlns:a16="http://schemas.microsoft.com/office/drawing/2014/main" id="{A5FCD169-BF8C-332D-F888-D185898995ED}"/>
              </a:ext>
            </a:extLst>
          </p:cNvPr>
          <p:cNvGraphicFramePr>
            <a:graphicFrameLocks noGrp="1"/>
          </p:cNvGraphicFramePr>
          <p:nvPr>
            <p:extLst>
              <p:ext uri="{D42A27DB-BD31-4B8C-83A1-F6EECF244321}">
                <p14:modId xmlns:p14="http://schemas.microsoft.com/office/powerpoint/2010/main" val="2321801738"/>
              </p:ext>
            </p:extLst>
          </p:nvPr>
        </p:nvGraphicFramePr>
        <p:xfrm>
          <a:off x="359999" y="2034817"/>
          <a:ext cx="4104412" cy="2468108"/>
        </p:xfrm>
        <a:graphic>
          <a:graphicData uri="http://schemas.openxmlformats.org/drawingml/2006/table">
            <a:tbl>
              <a:tblPr firstRow="1" bandRow="1">
                <a:tableStyleId>{69012ECD-51FC-41F1-AA8D-1B2483CD663E}</a:tableStyleId>
              </a:tblPr>
              <a:tblGrid>
                <a:gridCol w="2052206">
                  <a:extLst>
                    <a:ext uri="{9D8B030D-6E8A-4147-A177-3AD203B41FA5}">
                      <a16:colId xmlns:a16="http://schemas.microsoft.com/office/drawing/2014/main" val="2691653487"/>
                    </a:ext>
                  </a:extLst>
                </a:gridCol>
                <a:gridCol w="2052206">
                  <a:extLst>
                    <a:ext uri="{9D8B030D-6E8A-4147-A177-3AD203B41FA5}">
                      <a16:colId xmlns:a16="http://schemas.microsoft.com/office/drawing/2014/main" val="3031888674"/>
                    </a:ext>
                  </a:extLst>
                </a:gridCol>
              </a:tblGrid>
              <a:tr h="457007">
                <a:tc>
                  <a:txBody>
                    <a:bodyPr/>
                    <a:lstStyle/>
                    <a:p>
                      <a:r>
                        <a:rPr lang="en-GB" dirty="0"/>
                        <a:t>Number of movies</a:t>
                      </a:r>
                    </a:p>
                  </a:txBody>
                  <a:tcPr/>
                </a:tc>
                <a:tc>
                  <a:txBody>
                    <a:bodyPr/>
                    <a:lstStyle/>
                    <a:p>
                      <a:r>
                        <a:rPr lang="en-GB" dirty="0"/>
                        <a:t>Frequency</a:t>
                      </a:r>
                    </a:p>
                  </a:txBody>
                  <a:tcPr/>
                </a:tc>
                <a:extLst>
                  <a:ext uri="{0D108BD9-81ED-4DB2-BD59-A6C34878D82A}">
                    <a16:rowId xmlns:a16="http://schemas.microsoft.com/office/drawing/2014/main" val="3123970977"/>
                  </a:ext>
                </a:extLst>
              </a:tr>
              <a:tr h="457007">
                <a:tc>
                  <a:txBody>
                    <a:bodyPr/>
                    <a:lstStyle/>
                    <a:p>
                      <a:r>
                        <a:rPr lang="en-GB" dirty="0"/>
                        <a:t>0</a:t>
                      </a:r>
                    </a:p>
                  </a:txBody>
                  <a:tcPr/>
                </a:tc>
                <a:tc>
                  <a:txBody>
                    <a:bodyPr/>
                    <a:lstStyle/>
                    <a:p>
                      <a:r>
                        <a:rPr lang="en-GB" dirty="0"/>
                        <a:t>6</a:t>
                      </a:r>
                    </a:p>
                  </a:txBody>
                  <a:tcPr/>
                </a:tc>
                <a:extLst>
                  <a:ext uri="{0D108BD9-81ED-4DB2-BD59-A6C34878D82A}">
                    <a16:rowId xmlns:a16="http://schemas.microsoft.com/office/drawing/2014/main" val="682176049"/>
                  </a:ext>
                </a:extLst>
              </a:tr>
              <a:tr h="457007">
                <a:tc>
                  <a:txBody>
                    <a:bodyPr/>
                    <a:lstStyle/>
                    <a:p>
                      <a:r>
                        <a:rPr lang="en-GB" dirty="0"/>
                        <a:t>1</a:t>
                      </a:r>
                    </a:p>
                  </a:txBody>
                  <a:tcPr/>
                </a:tc>
                <a:tc>
                  <a:txBody>
                    <a:bodyPr/>
                    <a:lstStyle/>
                    <a:p>
                      <a:r>
                        <a:rPr lang="en-GB" dirty="0"/>
                        <a:t>8</a:t>
                      </a:r>
                    </a:p>
                  </a:txBody>
                  <a:tcPr/>
                </a:tc>
                <a:extLst>
                  <a:ext uri="{0D108BD9-81ED-4DB2-BD59-A6C34878D82A}">
                    <a16:rowId xmlns:a16="http://schemas.microsoft.com/office/drawing/2014/main" val="2761286816"/>
                  </a:ext>
                </a:extLst>
              </a:tr>
              <a:tr h="457007">
                <a:tc>
                  <a:txBody>
                    <a:bodyPr/>
                    <a:lstStyle/>
                    <a:p>
                      <a:r>
                        <a:rPr lang="en-GB" dirty="0"/>
                        <a:t>2</a:t>
                      </a:r>
                    </a:p>
                  </a:txBody>
                  <a:tcPr/>
                </a:tc>
                <a:tc>
                  <a:txBody>
                    <a:bodyPr/>
                    <a:lstStyle/>
                    <a:p>
                      <a:r>
                        <a:rPr lang="en-GB" dirty="0"/>
                        <a:t>3</a:t>
                      </a:r>
                    </a:p>
                  </a:txBody>
                  <a:tcPr/>
                </a:tc>
                <a:extLst>
                  <a:ext uri="{0D108BD9-81ED-4DB2-BD59-A6C34878D82A}">
                    <a16:rowId xmlns:a16="http://schemas.microsoft.com/office/drawing/2014/main" val="1660286385"/>
                  </a:ext>
                </a:extLst>
              </a:tr>
              <a:tr h="457007">
                <a:tc>
                  <a:txBody>
                    <a:bodyPr/>
                    <a:lstStyle/>
                    <a:p>
                      <a:r>
                        <a:rPr lang="en-GB" dirty="0"/>
                        <a:t>3</a:t>
                      </a:r>
                    </a:p>
                  </a:txBody>
                  <a:tcPr/>
                </a:tc>
                <a:tc>
                  <a:txBody>
                    <a:bodyPr/>
                    <a:lstStyle/>
                    <a:p>
                      <a:r>
                        <a:rPr lang="en-GB" dirty="0"/>
                        <a:t>1</a:t>
                      </a:r>
                    </a:p>
                  </a:txBody>
                  <a:tcPr/>
                </a:tc>
                <a:extLst>
                  <a:ext uri="{0D108BD9-81ED-4DB2-BD59-A6C34878D82A}">
                    <a16:rowId xmlns:a16="http://schemas.microsoft.com/office/drawing/2014/main" val="2073755685"/>
                  </a:ext>
                </a:extLst>
              </a:tr>
            </a:tbl>
          </a:graphicData>
        </a:graphic>
      </p:graphicFrame>
      <p:sp>
        <p:nvSpPr>
          <p:cNvPr id="9" name="Speech Bubble: Rectangle with Corners Rounded 8">
            <a:extLst>
              <a:ext uri="{FF2B5EF4-FFF2-40B4-BE49-F238E27FC236}">
                <a16:creationId xmlns:a16="http://schemas.microsoft.com/office/drawing/2014/main" id="{6B7CBFB6-9FB5-DF9A-EB9E-EAF93277926B}"/>
              </a:ext>
            </a:extLst>
          </p:cNvPr>
          <p:cNvSpPr/>
          <p:nvPr/>
        </p:nvSpPr>
        <p:spPr>
          <a:xfrm>
            <a:off x="771819" y="4651626"/>
            <a:ext cx="2136182" cy="834773"/>
          </a:xfrm>
          <a:prstGeom prst="wedgeRoundRectCallout">
            <a:avLst>
              <a:gd name="adj1" fmla="val -170"/>
              <a:gd name="adj2" fmla="val -195823"/>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Why is the mode 1 and not 8?</a:t>
            </a:r>
          </a:p>
        </p:txBody>
      </p:sp>
      <p:pic>
        <p:nvPicPr>
          <p:cNvPr id="6" name="Picture 5" descr="A frequency histogram showing the data displayed in the table for Movies watched by the class on the weekend.">
            <a:extLst>
              <a:ext uri="{FF2B5EF4-FFF2-40B4-BE49-F238E27FC236}">
                <a16:creationId xmlns:a16="http://schemas.microsoft.com/office/drawing/2014/main" id="{8EF43943-9185-E9CD-44AD-E78A7061B78E}"/>
              </a:ext>
            </a:extLst>
          </p:cNvPr>
          <p:cNvPicPr>
            <a:picLocks noChangeAspect="1"/>
          </p:cNvPicPr>
          <p:nvPr/>
        </p:nvPicPr>
        <p:blipFill>
          <a:blip r:embed="rId3"/>
          <a:stretch>
            <a:fillRect/>
          </a:stretch>
        </p:blipFill>
        <p:spPr>
          <a:xfrm>
            <a:off x="4714400" y="2034817"/>
            <a:ext cx="6425061" cy="4377186"/>
          </a:xfrm>
          <a:prstGeom prst="rect">
            <a:avLst/>
          </a:prstGeom>
        </p:spPr>
      </p:pic>
      <p:sp>
        <p:nvSpPr>
          <p:cNvPr id="7" name="Speech Bubble: Rectangle with Corners Rounded 6">
            <a:extLst>
              <a:ext uri="{FF2B5EF4-FFF2-40B4-BE49-F238E27FC236}">
                <a16:creationId xmlns:a16="http://schemas.microsoft.com/office/drawing/2014/main" id="{1A6FFDEB-C177-61EA-B534-FF91D0430568}"/>
              </a:ext>
            </a:extLst>
          </p:cNvPr>
          <p:cNvSpPr/>
          <p:nvPr/>
        </p:nvSpPr>
        <p:spPr>
          <a:xfrm>
            <a:off x="8579230" y="590308"/>
            <a:ext cx="2474593" cy="1190391"/>
          </a:xfrm>
          <a:prstGeom prst="wedgeRoundRectCallout">
            <a:avLst>
              <a:gd name="adj1" fmla="val -55384"/>
              <a:gd name="adj2" fmla="val 84392"/>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How can we determine the mode from the histogram?</a:t>
            </a:r>
          </a:p>
        </p:txBody>
      </p:sp>
      <p:sp>
        <p:nvSpPr>
          <p:cNvPr id="2" name="Slide Number Placeholder 1">
            <a:extLst>
              <a:ext uri="{FF2B5EF4-FFF2-40B4-BE49-F238E27FC236}">
                <a16:creationId xmlns:a16="http://schemas.microsoft.com/office/drawing/2014/main" id="{A1C68910-CCE8-1F5B-D728-E641DD9155D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153062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D48F0-C3E0-AA3A-70DC-9CD5E9E3D8B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DAB3709-CF62-67B6-2010-794243BD4788}"/>
              </a:ext>
            </a:extLst>
          </p:cNvPr>
          <p:cNvSpPr>
            <a:spLocks noGrp="1"/>
          </p:cNvSpPr>
          <p:nvPr>
            <p:ph type="title"/>
          </p:nvPr>
        </p:nvSpPr>
        <p:spPr/>
        <p:txBody>
          <a:bodyPr/>
          <a:lstStyle/>
          <a:p>
            <a:r>
              <a:rPr lang="en-AU" dirty="0">
                <a:latin typeface="+mj-lt"/>
                <a:cs typeface="Arial"/>
              </a:rPr>
              <a:t>Median (1)</a:t>
            </a:r>
            <a:endParaRPr lang="en-AU" dirty="0">
              <a:latin typeface="+mj-lt"/>
            </a:endParaRPr>
          </a:p>
        </p:txBody>
      </p:sp>
      <p:sp>
        <p:nvSpPr>
          <p:cNvPr id="4" name="Text Placeholder 3">
            <a:extLst>
              <a:ext uri="{FF2B5EF4-FFF2-40B4-BE49-F238E27FC236}">
                <a16:creationId xmlns:a16="http://schemas.microsoft.com/office/drawing/2014/main" id="{9FBD02B0-387B-94BD-6169-13ACB665B676}"/>
              </a:ext>
            </a:extLst>
          </p:cNvPr>
          <p:cNvSpPr>
            <a:spLocks noGrp="1"/>
          </p:cNvSpPr>
          <p:nvPr>
            <p:ph type="body" sz="quarter" idx="18"/>
          </p:nvPr>
        </p:nvSpPr>
        <p:spPr/>
        <p:txBody>
          <a:bodyPr/>
          <a:lstStyle/>
          <a:p>
            <a:r>
              <a:rPr lang="en-GB" dirty="0">
                <a:latin typeface="Arial"/>
                <a:cs typeface="Arial"/>
              </a:rPr>
              <a:t>Definition and example</a:t>
            </a:r>
            <a:endParaRPr lang="en-US" dirty="0"/>
          </a:p>
        </p:txBody>
      </p:sp>
      <p:sp>
        <p:nvSpPr>
          <p:cNvPr id="3" name="Text Placeholder 12">
            <a:extLst>
              <a:ext uri="{FF2B5EF4-FFF2-40B4-BE49-F238E27FC236}">
                <a16:creationId xmlns:a16="http://schemas.microsoft.com/office/drawing/2014/main" id="{D0B1672E-9C60-5154-AF38-54E88BA69CA1}"/>
              </a:ext>
            </a:extLst>
          </p:cNvPr>
          <p:cNvSpPr>
            <a:spLocks noGrp="1"/>
          </p:cNvSpPr>
          <p:nvPr>
            <p:ph type="body" sz="quarter" idx="17"/>
          </p:nvPr>
        </p:nvSpPr>
        <p:spPr>
          <a:xfrm>
            <a:off x="360000" y="1567088"/>
            <a:ext cx="10621358" cy="921470"/>
          </a:xfrm>
        </p:spPr>
        <p:txBody>
          <a:bodyPr vert="horz" lIns="0" tIns="0" rIns="0" bIns="0" rtlCol="0" anchor="t">
            <a:noAutofit/>
          </a:bodyPr>
          <a:lstStyle/>
          <a:p>
            <a:pPr>
              <a:lnSpc>
                <a:spcPct val="100000"/>
              </a:lnSpc>
            </a:pPr>
            <a:r>
              <a:rPr lang="en-AU" dirty="0">
                <a:latin typeface="Arial"/>
                <a:cs typeface="Arial"/>
              </a:rPr>
              <a:t>Median: The value in a set of ordered data that divides the data into 2 parts. It is frequently called the 'middle value'.</a:t>
            </a:r>
            <a:endParaRPr lang="en-US" dirty="0"/>
          </a:p>
        </p:txBody>
      </p:sp>
      <p:pic>
        <p:nvPicPr>
          <p:cNvPr id="9" name="Picture 8" descr="A dataset with an odd number of scores and the number 11 as the median.">
            <a:extLst>
              <a:ext uri="{FF2B5EF4-FFF2-40B4-BE49-F238E27FC236}">
                <a16:creationId xmlns:a16="http://schemas.microsoft.com/office/drawing/2014/main" id="{B13E581A-3158-B4DD-AB14-C5703B0A2CF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246263" y="2428995"/>
            <a:ext cx="4076607" cy="1722217"/>
          </a:xfrm>
          <a:prstGeom prst="rect">
            <a:avLst/>
          </a:prstGeom>
          <a:ln>
            <a:solidFill>
              <a:schemeClr val="accent1"/>
            </a:solidFill>
          </a:ln>
        </p:spPr>
      </p:pic>
      <p:sp>
        <p:nvSpPr>
          <p:cNvPr id="7" name="Speech Bubble: Rectangle with Corners Rounded 6">
            <a:extLst>
              <a:ext uri="{FF2B5EF4-FFF2-40B4-BE49-F238E27FC236}">
                <a16:creationId xmlns:a16="http://schemas.microsoft.com/office/drawing/2014/main" id="{41C05007-F049-A30D-DADA-C63F343A3155}"/>
              </a:ext>
            </a:extLst>
          </p:cNvPr>
          <p:cNvSpPr/>
          <p:nvPr/>
        </p:nvSpPr>
        <p:spPr>
          <a:xfrm>
            <a:off x="8103194" y="2859803"/>
            <a:ext cx="2695985" cy="1098741"/>
          </a:xfrm>
          <a:prstGeom prst="wedgeRoundRectCallout">
            <a:avLst>
              <a:gd name="adj1" fmla="val -98086"/>
              <a:gd name="adj2" fmla="val 78376"/>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What is the same and what is different in these two examples?</a:t>
            </a:r>
          </a:p>
        </p:txBody>
      </p:sp>
      <p:pic>
        <p:nvPicPr>
          <p:cNvPr id="10" name="Picture 9" descr="A dataset with an even number of scores such that the numbers 11 and 12 represent the median (11.5).">
            <a:extLst>
              <a:ext uri="{FF2B5EF4-FFF2-40B4-BE49-F238E27FC236}">
                <a16:creationId xmlns:a16="http://schemas.microsoft.com/office/drawing/2014/main" id="{19992100-D0FE-DE73-9BEC-4D6F301CCB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46430" y="4398438"/>
            <a:ext cx="4076440" cy="1722217"/>
          </a:xfrm>
          <a:prstGeom prst="rect">
            <a:avLst/>
          </a:prstGeom>
          <a:ln>
            <a:solidFill>
              <a:schemeClr val="accent1"/>
            </a:solidFill>
          </a:ln>
        </p:spPr>
      </p:pic>
      <p:sp>
        <p:nvSpPr>
          <p:cNvPr id="8" name="Speech Bubble: Rectangle with Corners Rounded 7">
            <a:extLst>
              <a:ext uri="{FF2B5EF4-FFF2-40B4-BE49-F238E27FC236}">
                <a16:creationId xmlns:a16="http://schemas.microsoft.com/office/drawing/2014/main" id="{BD8F79A6-7B56-6CB3-BA91-682771B71E49}"/>
              </a:ext>
            </a:extLst>
          </p:cNvPr>
          <p:cNvSpPr/>
          <p:nvPr/>
        </p:nvSpPr>
        <p:spPr>
          <a:xfrm>
            <a:off x="8154193" y="4861437"/>
            <a:ext cx="2818608" cy="844884"/>
          </a:xfrm>
          <a:prstGeom prst="wedgeRoundRectCallout">
            <a:avLst>
              <a:gd name="adj1" fmla="val -98142"/>
              <a:gd name="adj2" fmla="val -12292"/>
              <a:gd name="adj3" fmla="val 16667"/>
            </a:avLst>
          </a:prstGeom>
          <a:solidFill>
            <a:schemeClr val="accent1"/>
          </a:solidFill>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r>
              <a:rPr lang="en-AU" sz="1800" dirty="0"/>
              <a:t>How would you explain how to find the median?</a:t>
            </a:r>
          </a:p>
        </p:txBody>
      </p:sp>
      <p:sp>
        <p:nvSpPr>
          <p:cNvPr id="11" name="TextBox 10">
            <a:extLst>
              <a:ext uri="{FF2B5EF4-FFF2-40B4-BE49-F238E27FC236}">
                <a16:creationId xmlns:a16="http://schemas.microsoft.com/office/drawing/2014/main" id="{48497686-FA0D-EE66-A3BF-70DC5CAE5896}"/>
              </a:ext>
            </a:extLst>
          </p:cNvPr>
          <p:cNvSpPr txBox="1"/>
          <p:nvPr/>
        </p:nvSpPr>
        <p:spPr>
          <a:xfrm>
            <a:off x="3352799" y="6261904"/>
            <a:ext cx="4076440" cy="295200"/>
          </a:xfrm>
          <a:prstGeom prst="rect">
            <a:avLst/>
          </a:prstGeom>
          <a:noFill/>
        </p:spPr>
        <p:txBody>
          <a:bodyPr wrap="none" lIns="0" tIns="0" rIns="0" bIns="0" rtlCol="0">
            <a:noAutofit/>
          </a:bodyPr>
          <a:lstStyle/>
          <a:p>
            <a:pPr algn="l"/>
            <a:r>
              <a:rPr lang="en-AU" sz="1400" dirty="0"/>
              <a:t>Median by </a:t>
            </a:r>
            <a:r>
              <a:rPr lang="en-AU" sz="1400" dirty="0">
                <a:hlinkClick r:id="rId5"/>
              </a:rPr>
              <a:t>NESA</a:t>
            </a:r>
            <a:r>
              <a:rPr lang="en-AU" sz="1400" dirty="0"/>
              <a:t> in Data representations in 7 – 10 </a:t>
            </a:r>
          </a:p>
        </p:txBody>
      </p:sp>
      <p:sp>
        <p:nvSpPr>
          <p:cNvPr id="2" name="Slide Number Placeholder 1">
            <a:extLst>
              <a:ext uri="{FF2B5EF4-FFF2-40B4-BE49-F238E27FC236}">
                <a16:creationId xmlns:a16="http://schemas.microsoft.com/office/drawing/2014/main" id="{24761F87-7351-ECDF-D885-3ECA01F1A39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189501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95765EF-55F6-432A-A6EF-E178B87421F2}">
  <ds:schemaRefs>
    <ds:schemaRef ds:uri="http://schemas.microsoft.com/sharepoint/v3/contenttype/forms"/>
  </ds:schemaRefs>
</ds:datastoreItem>
</file>

<file path=customXml/itemProps2.xml><?xml version="1.0" encoding="utf-8"?>
<ds:datastoreItem xmlns:ds="http://schemas.openxmlformats.org/officeDocument/2006/customXml" ds:itemID="{9F15E4D7-027B-4760-A93D-932A725AB8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28D679-5796-4E1B-83BA-65ADEDA407A9}">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094ce8ca-8c20-4eb0-bb23-b47a1c76b753"/>
    <ds:schemaRef ds:uri="98740c54-966f-451d-a76c-e38eb7fddd55"/>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NSWG Corporate</Template>
  <TotalTime>67</TotalTime>
  <Words>1441</Words>
  <Application>Microsoft Office PowerPoint</Application>
  <PresentationFormat>Widescreen</PresentationFormat>
  <Paragraphs>368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Calibri</vt:lpstr>
      <vt:lpstr>Times New Roman</vt:lpstr>
      <vt:lpstr>Arial</vt:lpstr>
      <vt:lpstr>Cambria Math</vt:lpstr>
      <vt:lpstr>Public Sans</vt:lpstr>
      <vt:lpstr>NSWG Corporate</vt:lpstr>
      <vt:lpstr>Identifying the mode and median</vt:lpstr>
      <vt:lpstr>Learning intention and success criteria</vt:lpstr>
      <vt:lpstr>Activating prior knowledge</vt:lpstr>
      <vt:lpstr>Which one doesn't belong?</vt:lpstr>
      <vt:lpstr>Connecting learning</vt:lpstr>
      <vt:lpstr>Context</vt:lpstr>
      <vt:lpstr>US Open</vt:lpstr>
      <vt:lpstr>Mode (1)</vt:lpstr>
      <vt:lpstr>Median (1)</vt:lpstr>
      <vt:lpstr>Median (2)</vt:lpstr>
      <vt:lpstr>Wimbledon</vt:lpstr>
      <vt:lpstr>French Open</vt:lpstr>
      <vt:lpstr>Median (4)</vt:lpstr>
      <vt:lpstr>Australian Open</vt:lpstr>
      <vt:lpstr>Independent practice</vt:lpstr>
      <vt:lpstr>Australian Open Water Swimming Championships (1)</vt:lpstr>
      <vt:lpstr>Australian Open Water Swimming Championships (2)</vt:lpstr>
      <vt:lpstr>References</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2 – Identifying the mode and median – slide deck</dc:title>
  <dc:subject>Maths</dc:subject>
  <dc:creator>NSW Department of Education</dc:creator>
  <cp:keywords/>
  <dc:description/>
  <dcterms:created xsi:type="dcterms:W3CDTF">2025-05-16T02:09:16Z</dcterms:created>
  <dcterms:modified xsi:type="dcterms:W3CDTF">2025-06-02T01:25:39Z</dcterms:modified>
  <cp:category>Stage 6 Advance unit 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2024-07-31T04:44:31Z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86cc9e70-6da9-4653-95a8-be9aa2ad5056</vt:lpwstr>
  </property>
  <property fmtid="{D5CDD505-2E9C-101B-9397-08002B2CF9AE}" pid="8" name="MSIP_Label_b603dfd7-d93a-4381-a340-2995d8282205_ContentBits">
    <vt:lpwstr>0</vt:lpwstr>
  </property>
  <property fmtid="{D5CDD505-2E9C-101B-9397-08002B2CF9AE}" pid="9" name="ContentTypeId">
    <vt:lpwstr>0x010100C6BC20BCFB223D4189F17F47419ECBA2</vt:lpwstr>
  </property>
  <property fmtid="{D5CDD505-2E9C-101B-9397-08002B2CF9AE}" pid="10" name="MediaServiceImageTags">
    <vt:lpwstr/>
  </property>
</Properties>
</file>