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89" r:id="rId8"/>
    <p:sldId id="26525" r:id="rId9"/>
    <p:sldId id="26506" r:id="rId10"/>
    <p:sldId id="26507" r:id="rId11"/>
    <p:sldId id="26526" r:id="rId12"/>
    <p:sldId id="26527" r:id="rId13"/>
    <p:sldId id="26508" r:id="rId14"/>
    <p:sldId id="26513" r:id="rId15"/>
    <p:sldId id="26509" r:id="rId16"/>
    <p:sldId id="26512" r:id="rId17"/>
    <p:sldId id="26529" r:id="rId18"/>
    <p:sldId id="26510" r:id="rId19"/>
    <p:sldId id="26522" r:id="rId20"/>
    <p:sldId id="26511" r:id="rId21"/>
    <p:sldId id="26528"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ilations of trigonometric functions" id="{37641C72-2B0D-4DA7-863C-82465FA72A95}">
          <p14:sldIdLst>
            <p14:sldId id="26505"/>
            <p14:sldId id="26383"/>
            <p14:sldId id="271"/>
            <p14:sldId id="289"/>
            <p14:sldId id="26525"/>
            <p14:sldId id="26506"/>
            <p14:sldId id="26507"/>
            <p14:sldId id="26526"/>
            <p14:sldId id="26527"/>
            <p14:sldId id="26508"/>
            <p14:sldId id="26513"/>
            <p14:sldId id="26509"/>
            <p14:sldId id="26512"/>
            <p14:sldId id="26529"/>
            <p14:sldId id="26510"/>
            <p14:sldId id="26522"/>
            <p14:sldId id="26511"/>
            <p14:sldId id="26528"/>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C9C83-C2AB-4F41-9213-A224E088CAE7}" v="4" dt="2026-06-17T00:29:20.51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Howard" userId="e43a82a0-9159-4f0f-aa14-ac7f95b5b562" providerId="ADAL" clId="{C87B0BC5-BEF9-4006-98BC-9F1FAB210A8B}"/>
    <pc:docChg chg="mod">
      <pc:chgData name="Liv Howard" userId="e43a82a0-9159-4f0f-aa14-ac7f95b5b562" providerId="ADAL" clId="{C87B0BC5-BEF9-4006-98BC-9F1FAB210A8B}" dt="2026-06-17T00:29:07.880"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49115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428B-BB42-5179-FEDB-FF69E7317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42798-1B0D-2A07-4987-D0A4017DD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67E13-5F6C-6073-2A30-5B052CDD9DC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6A9984A-36A4-4692-12E1-C02C4581A5FC}"/>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0486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11AB-0D9D-B56A-3841-85F558DE7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691AA-E24B-0466-51AC-1E8E7232F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E0A3B-C665-8180-37FB-DE32C210E60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1138542-5579-B800-A348-E55DFC67BDA2}"/>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50682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388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0.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t>Dilations of trigonometric functions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Further differentiation, modelling and graphing</a:t>
            </a:r>
          </a:p>
        </p:txBody>
      </p:sp>
      <p:pic>
        <p:nvPicPr>
          <p:cNvPr id="5" name="Picture Placeholder 4">
            <a:extLst>
              <a:ext uri="{FF2B5EF4-FFF2-40B4-BE49-F238E27FC236}">
                <a16:creationId xmlns:a16="http://schemas.microsoft.com/office/drawing/2014/main" id="{44CFF12D-A746-BAF9-7E58-4E40EC9802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Connecting dilations with period and amplitude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143017"/>
                <a:ext cx="11484000" cy="4807835"/>
              </a:xfrm>
            </p:spPr>
            <p:txBody>
              <a:bodyPr/>
              <a:lstStyle/>
              <a:p>
                <a:r>
                  <a:rPr lang="en-AU" dirty="0"/>
                  <a:t>A vertical dilation affects the amplitude of sine and cosine functions and changes the ‘steepness’ of the tangent function.</a:t>
                </a:r>
              </a:p>
              <a:p>
                <a:r>
                  <a:rPr lang="en-AU" dirty="0"/>
                  <a:t>A horizontal dilation changes the period of all trigonometric functions. For sine and cosine functions, the period is calculated as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r>
                          <a:rPr lang="en-AU" b="0" i="1" smtClean="0">
                            <a:latin typeface="Cambria Math" panose="02040503050406030204" pitchFamily="18" charset="0"/>
                          </a:rPr>
                          <m:t>𝑎</m:t>
                        </m:r>
                      </m:den>
                    </m:f>
                  </m:oMath>
                </a14:m>
                <a:r>
                  <a:rPr lang="en-AU" dirty="0"/>
                  <a:t> and for the tangent function, the period is calculated as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𝑎</m:t>
                        </m:r>
                      </m:den>
                    </m:f>
                  </m:oMath>
                </a14:m>
                <a:r>
                  <a:rPr lang="en-AU" dirty="0"/>
                  <a:t>.</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143017"/>
                <a:ext cx="11484000" cy="4807835"/>
              </a:xfrm>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Question 1</a:t>
            </a:r>
          </a:p>
        </p:txBody>
      </p:sp>
      <p:sp>
        <p:nvSpPr>
          <p:cNvPr id="14" name="Speech Bubble: Rectangle with Corners Rounded 13">
            <a:extLst>
              <a:ext uri="{FF2B5EF4-FFF2-40B4-BE49-F238E27FC236}">
                <a16:creationId xmlns:a16="http://schemas.microsoft.com/office/drawing/2014/main" id="{D9879BF3-14F9-F8B0-0A24-ABE1FAEB6E1F}"/>
              </a:ext>
            </a:extLst>
          </p:cNvPr>
          <p:cNvSpPr/>
          <p:nvPr/>
        </p:nvSpPr>
        <p:spPr>
          <a:xfrm>
            <a:off x="7142922" y="126258"/>
            <a:ext cx="4558429" cy="1512042"/>
          </a:xfrm>
          <a:prstGeom prst="wedgeRoundRectCallout">
            <a:avLst>
              <a:gd name="adj1" fmla="val -28755"/>
              <a:gd name="adj2" fmla="val -144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If the graph were translated up before being vertically dilated, which features of the graph would remain the same and which would change?</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a:latin typeface="+mn-lt"/>
                  </a:rPr>
                  <a:t> Sketch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𝜋</m:t>
                            </m:r>
                          </m:e>
                        </m:d>
                        <m:r>
                          <a:rPr lang="en-AU" b="0" i="1" smtClean="0">
                            <a:latin typeface="Cambria Math" panose="02040503050406030204" pitchFamily="18" charset="0"/>
                          </a:rPr>
                          <m:t>+1</m:t>
                        </m:r>
                      </m:e>
                    </m:func>
                  </m:oMath>
                </a14:m>
                <a:r>
                  <a:rPr lang="en-AU">
                    <a:latin typeface="+mn-lt"/>
                  </a:rPr>
                  <a:t>, stating the period, amplitude, domain and range.</a:t>
                </a:r>
              </a:p>
              <a:p>
                <a:r>
                  <a:rPr lang="en-AU" b="1">
                    <a:latin typeface="+mn-lt"/>
                  </a:rPr>
                  <a:t>Solution:</a:t>
                </a:r>
              </a:p>
              <a:p>
                <a:pPr>
                  <a:lnSpc>
                    <a:spcPct val="100000"/>
                  </a:lnSpc>
                </a:pPr>
                <a:r>
                  <a:rPr lang="en-AU">
                    <a:latin typeface="+mn-lt"/>
                  </a:rPr>
                  <a:t>Rearrange to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𝑘𝑓</m:t>
                    </m:r>
                    <m:d>
                      <m:dPr>
                        <m:ctrlPr>
                          <a:rPr lang="en-AU" b="0" i="1" smtClean="0">
                            <a:latin typeface="Cambria Math" panose="02040503050406030204" pitchFamily="18" charset="0"/>
                          </a:rPr>
                        </m:ctrlPr>
                      </m:dPr>
                      <m:e>
                        <m:r>
                          <a:rPr lang="en-AU" b="0" i="1" smtClean="0">
                            <a:latin typeface="Cambria Math" panose="02040503050406030204" pitchFamily="18" charset="0"/>
                          </a:rPr>
                          <m:t>𝑎</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𝑏</m:t>
                            </m:r>
                          </m:e>
                        </m:d>
                      </m:e>
                    </m:d>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a:latin typeface="+mn-lt"/>
                  </a:rPr>
                  <a:t>.</a:t>
                </a: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e>
                              </m:d>
                            </m:e>
                          </m:d>
                          <m:r>
                            <a:rPr lang="en-AU" b="0" i="1" smtClean="0">
                              <a:latin typeface="Cambria Math" panose="02040503050406030204" pitchFamily="18" charset="0"/>
                            </a:rPr>
                            <m:t>+1</m:t>
                          </m:r>
                        </m:e>
                      </m:func>
                    </m:oMath>
                  </m:oMathPara>
                </a14:m>
                <a:endParaRPr lang="en-AU">
                  <a:latin typeface="+mn-lt"/>
                </a:endParaRPr>
              </a:p>
              <a:p>
                <a:pPr marL="342900" indent="-342900">
                  <a:lnSpc>
                    <a:spcPct val="100000"/>
                  </a:lnSpc>
                  <a:buFont typeface="Arial" panose="020B0604020202020204" pitchFamily="34" charset="0"/>
                  <a:buChar char="•"/>
                </a:pPr>
                <a:r>
                  <a:rPr lang="en-AU">
                    <a:latin typeface="+mn-lt"/>
                  </a:rPr>
                  <a:t>Horizontally dilate by a factor of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oMath>
                </a14:m>
                <a:endParaRPr lang="en-AU" b="0">
                  <a:latin typeface="+mn-lt"/>
                </a:endParaRPr>
              </a:p>
              <a:p>
                <a:pPr marL="342900" indent="-342900">
                  <a:lnSpc>
                    <a:spcPct val="100000"/>
                  </a:lnSpc>
                  <a:buFont typeface="Arial" panose="020B0604020202020204" pitchFamily="34" charset="0"/>
                  <a:buChar char="•"/>
                </a:pPr>
                <a:r>
                  <a:rPr lang="en-AU">
                    <a:latin typeface="+mn-lt"/>
                  </a:rPr>
                  <a:t>Translate to the right by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oMath>
                </a14:m>
                <a:endParaRPr lang="en-AU" b="0">
                  <a:latin typeface="+mn-lt"/>
                </a:endParaRPr>
              </a:p>
              <a:p>
                <a:pPr marL="342900" indent="-342900">
                  <a:lnSpc>
                    <a:spcPct val="100000"/>
                  </a:lnSpc>
                  <a:buFont typeface="Arial" panose="020B0604020202020204" pitchFamily="34" charset="0"/>
                  <a:buChar char="•"/>
                </a:pPr>
                <a:r>
                  <a:rPr lang="en-AU">
                    <a:latin typeface="+mn-lt"/>
                  </a:rPr>
                  <a:t>Vertically dilate by a factor of </a:t>
                </a:r>
                <a14:m>
                  <m:oMath xmlns:m="http://schemas.openxmlformats.org/officeDocument/2006/math">
                    <m:r>
                      <a:rPr lang="en-AU" b="0" i="1" smtClean="0">
                        <a:latin typeface="Cambria Math" panose="02040503050406030204" pitchFamily="18" charset="0"/>
                      </a:rPr>
                      <m:t>2</m:t>
                    </m:r>
                  </m:oMath>
                </a14:m>
                <a:endParaRPr lang="en-AU" b="0">
                  <a:latin typeface="+mn-lt"/>
                </a:endParaRPr>
              </a:p>
              <a:p>
                <a:pPr marL="342900" indent="-342900">
                  <a:lnSpc>
                    <a:spcPct val="100000"/>
                  </a:lnSpc>
                  <a:buFont typeface="Arial" panose="020B0604020202020204" pitchFamily="34" charset="0"/>
                  <a:buChar char="•"/>
                </a:pPr>
                <a:r>
                  <a:rPr lang="en-AU">
                    <a:latin typeface="+mn-lt"/>
                  </a:rPr>
                  <a:t>Translate up by </a:t>
                </a:r>
                <a14:m>
                  <m:oMath xmlns:m="http://schemas.openxmlformats.org/officeDocument/2006/math">
                    <m:r>
                      <a:rPr lang="en-AU" b="0" i="1" smtClean="0">
                        <a:latin typeface="Cambria Math" panose="02040503050406030204" pitchFamily="18" charset="0"/>
                      </a:rPr>
                      <m:t>1</m:t>
                    </m:r>
                  </m:oMath>
                </a14:m>
                <a:endParaRPr lang="en-AU">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pic>
        <p:nvPicPr>
          <p:cNvPr id="8" name="Picture 7" descr="A sine graph is shown over the interval from −π to 2π. A section of one full cycle is highlighted in blue from x = 0 to x = π/2. The highlighted section shows the curve increasing from a minimum near y = −1 at x = 0 to a maximum near y = 3 at x = π/4, then decreasing back to a minimum near y = −1 at x = π/2.">
            <a:extLst>
              <a:ext uri="{FF2B5EF4-FFF2-40B4-BE49-F238E27FC236}">
                <a16:creationId xmlns:a16="http://schemas.microsoft.com/office/drawing/2014/main" id="{C23A0CEC-37C4-D90D-74C9-4687311E6799}"/>
              </a:ext>
            </a:extLst>
          </p:cNvPr>
          <p:cNvPicPr>
            <a:picLocks noChangeAspect="1"/>
          </p:cNvPicPr>
          <p:nvPr/>
        </p:nvPicPr>
        <p:blipFill>
          <a:blip r:embed="rId4"/>
          <a:stretch>
            <a:fillRect/>
          </a:stretch>
        </p:blipFill>
        <p:spPr>
          <a:xfrm>
            <a:off x="5631181" y="2007199"/>
            <a:ext cx="6146370" cy="3014602"/>
          </a:xfrm>
          <a:prstGeom prst="rect">
            <a:avLst/>
          </a:prstGeom>
        </p:spPr>
      </p:pic>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4723117" y="4856923"/>
                <a:ext cx="3541466" cy="1412544"/>
              </a:xfrm>
              <a:prstGeom prst="wedgeRoundRectCallout">
                <a:avLst>
                  <a:gd name="adj1" fmla="val -72003"/>
                  <a:gd name="adj2" fmla="val -644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would the function be if the horizontal translation is </a:t>
                </a:r>
                <a14:m>
                  <m:oMath xmlns:m="http://schemas.openxmlformats.org/officeDocument/2006/math">
                    <m:r>
                      <a:rPr lang="en-AU" sz="1800" b="0" i="1" smtClean="0">
                        <a:latin typeface="Cambria Math" panose="02040503050406030204" pitchFamily="18" charset="0"/>
                      </a:rPr>
                      <m:t>𝜋</m:t>
                    </m:r>
                  </m:oMath>
                </a14:m>
                <a:r>
                  <a:rPr lang="en-AU" sz="1800" dirty="0"/>
                  <a:t> unit to the right?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4723117" y="4856923"/>
                <a:ext cx="3541466" cy="1412544"/>
              </a:xfrm>
              <a:prstGeom prst="wedgeRoundRectCallout">
                <a:avLst>
                  <a:gd name="adj1" fmla="val -72003"/>
                  <a:gd name="adj2" fmla="val -64436"/>
                  <a:gd name="adj3" fmla="val 16667"/>
                </a:avLst>
              </a:prstGeom>
              <a:blipFill>
                <a:blip r:embed="rId5"/>
                <a:stretch>
                  <a:fillRect b="-185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F06C42-FC13-FAF9-454C-412D6F79E399}"/>
                  </a:ext>
                </a:extLst>
              </p:cNvPr>
              <p:cNvSpPr txBox="1"/>
              <p:nvPr/>
            </p:nvSpPr>
            <p:spPr>
              <a:xfrm>
                <a:off x="8391076" y="4122767"/>
                <a:ext cx="2324099" cy="1952476"/>
              </a:xfrm>
              <a:prstGeom prst="rect">
                <a:avLst/>
              </a:prstGeom>
              <a:noFill/>
            </p:spPr>
            <p:txBody>
              <a:bodyPr wrap="square" lIns="0" tIns="0" rIns="0" bIns="0" rtlCol="0">
                <a:noAutofit/>
              </a:bodyPr>
              <a:lstStyle/>
              <a:p>
                <a:pPr algn="l">
                  <a:lnSpc>
                    <a:spcPct val="150000"/>
                  </a:lnSpc>
                </a:pPr>
                <a:r>
                  <a:rPr lang="en-AU" sz="1800"/>
                  <a:t>Period: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𝜋</m:t>
                        </m:r>
                      </m:num>
                      <m:den>
                        <m:r>
                          <a:rPr lang="en-AU" sz="1800" b="0" i="1" smtClean="0">
                            <a:latin typeface="Cambria Math" panose="02040503050406030204" pitchFamily="18" charset="0"/>
                          </a:rPr>
                          <m:t>4</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𝜋</m:t>
                        </m:r>
                      </m:num>
                      <m:den>
                        <m:r>
                          <a:rPr lang="en-AU" sz="1800" b="0" i="1" smtClean="0">
                            <a:latin typeface="Cambria Math" panose="02040503050406030204" pitchFamily="18" charset="0"/>
                          </a:rPr>
                          <m:t>2</m:t>
                        </m:r>
                      </m:den>
                    </m:f>
                  </m:oMath>
                </a14:m>
                <a:endParaRPr lang="en-AU" sz="1800" b="0"/>
              </a:p>
              <a:p>
                <a:pPr algn="l">
                  <a:lnSpc>
                    <a:spcPct val="150000"/>
                  </a:lnSpc>
                </a:pPr>
                <a:r>
                  <a:rPr lang="en-AU" sz="1800"/>
                  <a:t>Amplitude: </a:t>
                </a:r>
                <a14:m>
                  <m:oMath xmlns:m="http://schemas.openxmlformats.org/officeDocument/2006/math">
                    <m:r>
                      <a:rPr lang="en-AU" sz="1800" b="0" i="1" smtClean="0">
                        <a:latin typeface="Cambria Math" panose="02040503050406030204" pitchFamily="18" charset="0"/>
                      </a:rPr>
                      <m:t>2</m:t>
                    </m:r>
                  </m:oMath>
                </a14:m>
                <a:endParaRPr lang="en-AU" sz="1800" b="0"/>
              </a:p>
              <a:p>
                <a:pPr algn="l">
                  <a:lnSpc>
                    <a:spcPct val="150000"/>
                  </a:lnSpc>
                </a:pPr>
                <a:r>
                  <a:rPr lang="en-AU" sz="1800"/>
                  <a:t>Domain: All real </a:t>
                </a:r>
                <a14:m>
                  <m:oMath xmlns:m="http://schemas.openxmlformats.org/officeDocument/2006/math">
                    <m:r>
                      <a:rPr lang="en-AU" sz="1800" b="0" i="1" smtClean="0">
                        <a:latin typeface="Cambria Math" panose="02040503050406030204" pitchFamily="18" charset="0"/>
                      </a:rPr>
                      <m:t>𝑥</m:t>
                    </m:r>
                  </m:oMath>
                </a14:m>
                <a:endParaRPr lang="en-AU" sz="1800" b="0"/>
              </a:p>
              <a:p>
                <a:pPr algn="l">
                  <a:lnSpc>
                    <a:spcPct val="150000"/>
                  </a:lnSpc>
                </a:pPr>
                <a:r>
                  <a:rPr lang="en-AU" sz="1800" b="0"/>
                  <a:t>Range: </a:t>
                </a:r>
                <a14:m>
                  <m:oMath xmlns:m="http://schemas.openxmlformats.org/officeDocument/2006/math">
                    <m:r>
                      <a:rPr lang="en-AU" sz="1800" b="0" i="1" smtClean="0">
                        <a:latin typeface="Cambria Math" panose="02040503050406030204" pitchFamily="18" charset="0"/>
                      </a:rPr>
                      <m:t>−1≤</m:t>
                    </m:r>
                    <m:r>
                      <a:rPr lang="en-AU" sz="1800" b="0" i="1" smtClean="0">
                        <a:latin typeface="Cambria Math" panose="02040503050406030204" pitchFamily="18" charset="0"/>
                      </a:rPr>
                      <m:t>𝑦</m:t>
                    </m:r>
                    <m:r>
                      <a:rPr lang="en-AU" sz="1800" b="0" i="1" smtClean="0">
                        <a:latin typeface="Cambria Math" panose="02040503050406030204" pitchFamily="18" charset="0"/>
                      </a:rPr>
                      <m:t>≤3</m:t>
                    </m:r>
                  </m:oMath>
                </a14:m>
                <a:endParaRPr lang="en-AU" sz="1800" b="0"/>
              </a:p>
            </p:txBody>
          </p:sp>
        </mc:Choice>
        <mc:Fallback xmlns="">
          <p:sp>
            <p:nvSpPr>
              <p:cNvPr id="9" name="TextBox 8">
                <a:extLst>
                  <a:ext uri="{FF2B5EF4-FFF2-40B4-BE49-F238E27FC236}">
                    <a16:creationId xmlns:a16="http://schemas.microsoft.com/office/drawing/2014/main" id="{66F06C42-FC13-FAF9-454C-412D6F79E399}"/>
                  </a:ext>
                </a:extLst>
              </p:cNvPr>
              <p:cNvSpPr txBox="1">
                <a:spLocks noRot="1" noChangeAspect="1" noMove="1" noResize="1" noEditPoints="1" noAdjustHandles="1" noChangeArrowheads="1" noChangeShapeType="1" noTextEdit="1"/>
              </p:cNvSpPr>
              <p:nvPr/>
            </p:nvSpPr>
            <p:spPr>
              <a:xfrm>
                <a:off x="8391076" y="4122767"/>
                <a:ext cx="2324099" cy="1952476"/>
              </a:xfrm>
              <a:prstGeom prst="rect">
                <a:avLst/>
              </a:prstGeom>
              <a:blipFill>
                <a:blip r:embed="rId6"/>
                <a:stretch>
                  <a:fillRect l="-602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0"/>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a:latin typeface="+mj-lt"/>
              </a:rPr>
              <a:t>Question 2</a:t>
            </a:r>
            <a:endParaRPr lang="en-AU"/>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60000" y="1369454"/>
                <a:ext cx="11484000" cy="5005467"/>
              </a:xfrm>
            </p:spPr>
            <p:txBody>
              <a:bodyPr/>
              <a:lstStyle/>
              <a:p>
                <a:r>
                  <a:rPr lang="en-AU" dirty="0"/>
                  <a:t>Sketch the graph of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2</m:t>
                                </m:r>
                              </m:den>
                            </m:f>
                          </m:e>
                        </m:d>
                      </m:e>
                    </m:func>
                  </m:oMath>
                </a14:m>
                <a:r>
                  <a:rPr lang="en-AU" dirty="0"/>
                  <a:t>, stating the period, amplitude, domain and range.</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60000" y="1369454"/>
                <a:ext cx="11484000" cy="5005467"/>
              </a:xfrm>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171AC1B9-18A2-319B-9CA3-0BC2D5B7917B}"/>
                  </a:ext>
                </a:extLst>
              </p:cNvPr>
              <p:cNvSpPr txBox="1">
                <a:spLocks/>
              </p:cNvSpPr>
              <p:nvPr/>
            </p:nvSpPr>
            <p:spPr>
              <a:xfrm>
                <a:off x="354000" y="2419365"/>
                <a:ext cx="5207634" cy="33794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Solution:</a:t>
                </a:r>
              </a:p>
              <a:p>
                <a:r>
                  <a:rPr lang="en-AU"/>
                  <a:t>Rearrange to the form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𝑘𝑓</m:t>
                    </m:r>
                    <m:d>
                      <m:dPr>
                        <m:ctrlPr>
                          <a:rPr lang="en-AU" i="1">
                            <a:latin typeface="Cambria Math" panose="02040503050406030204" pitchFamily="18" charset="0"/>
                          </a:rPr>
                        </m:ctrlPr>
                      </m:dPr>
                      <m:e>
                        <m:r>
                          <a:rPr lang="en-AU" i="1">
                            <a:latin typeface="Cambria Math" panose="02040503050406030204" pitchFamily="18" charset="0"/>
                          </a:rPr>
                          <m:t>𝑎</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𝑏</m:t>
                            </m:r>
                          </m:e>
                        </m:d>
                      </m:e>
                    </m:d>
                    <m:r>
                      <a:rPr lang="en-AU" i="1">
                        <a:latin typeface="Cambria Math" panose="02040503050406030204" pitchFamily="18" charset="0"/>
                      </a:rPr>
                      <m:t>+</m:t>
                    </m:r>
                    <m:r>
                      <a:rPr lang="en-AU" i="1">
                        <a:latin typeface="Cambria Math" panose="02040503050406030204" pitchFamily="18" charset="0"/>
                      </a:rPr>
                      <m:t>𝑐</m:t>
                    </m:r>
                  </m:oMath>
                </a14:m>
                <a:r>
                  <a:rPr lang="en-AU"/>
                  <a:t>.</a:t>
                </a:r>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r>
                                <a:rPr lang="en-AU" i="1">
                                  <a:latin typeface="Cambria Math" panose="02040503050406030204" pitchFamily="18" charset="0"/>
                                </a:rPr>
                                <m:t>3</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6</m:t>
                                      </m:r>
                                    </m:den>
                                  </m:f>
                                </m:e>
                              </m:d>
                            </m:e>
                          </m:d>
                        </m:e>
                      </m:func>
                    </m:oMath>
                  </m:oMathPara>
                </a14:m>
                <a:endParaRPr lang="en-AU"/>
              </a:p>
              <a:p>
                <a:pPr marL="342900" indent="-342900">
                  <a:lnSpc>
                    <a:spcPct val="100000"/>
                  </a:lnSpc>
                  <a:buFont typeface="Arial" panose="020B0604020202020204" pitchFamily="34" charset="0"/>
                  <a:buChar char="•"/>
                </a:pPr>
                <a:r>
                  <a:rPr lang="en-AU"/>
                  <a:t>Horizontally dilate by a factor of </a:t>
                </a:r>
                <a14:m>
                  <m:oMath xmlns:m="http://schemas.openxmlformats.org/officeDocument/2006/math">
                    <m:f>
                      <m:fPr>
                        <m:ctrlPr>
                          <a:rPr lang="en-AU" i="1" smtClean="0">
                            <a:latin typeface="Cambria Math" panose="02040503050406030204" pitchFamily="18" charset="0"/>
                          </a:rPr>
                        </m:ctrlPr>
                      </m:fPr>
                      <m:num>
                        <m:r>
                          <a:rPr lang="en-AU" i="1" smtClean="0">
                            <a:latin typeface="Cambria Math" panose="02040503050406030204" pitchFamily="18" charset="0"/>
                          </a:rPr>
                          <m:t>1</m:t>
                        </m:r>
                      </m:num>
                      <m:den>
                        <m:r>
                          <a:rPr lang="en-AU" i="1" smtClean="0">
                            <a:latin typeface="Cambria Math" panose="02040503050406030204" pitchFamily="18" charset="0"/>
                          </a:rPr>
                          <m:t>3</m:t>
                        </m:r>
                      </m:den>
                    </m:f>
                  </m:oMath>
                </a14:m>
                <a:endParaRPr lang="en-AU"/>
              </a:p>
              <a:p>
                <a:pPr marL="342900" indent="-342900">
                  <a:lnSpc>
                    <a:spcPct val="100000"/>
                  </a:lnSpc>
                  <a:buFont typeface="Arial" panose="020B0604020202020204" pitchFamily="34" charset="0"/>
                  <a:buChar char="•"/>
                </a:pPr>
                <a:r>
                  <a:rPr lang="en-AU"/>
                  <a:t>Translate to the right by </a:t>
                </a:r>
                <a14:m>
                  <m:oMath xmlns:m="http://schemas.openxmlformats.org/officeDocument/2006/math">
                    <m:f>
                      <m:fPr>
                        <m:ctrlPr>
                          <a:rPr lang="en-AU" i="1" smtClean="0">
                            <a:latin typeface="Cambria Math" panose="02040503050406030204" pitchFamily="18" charset="0"/>
                          </a:rPr>
                        </m:ctrlPr>
                      </m:fPr>
                      <m:num>
                        <m:r>
                          <a:rPr lang="en-AU" i="1" smtClean="0">
                            <a:latin typeface="Cambria Math" panose="02040503050406030204" pitchFamily="18" charset="0"/>
                          </a:rPr>
                          <m:t>𝜋</m:t>
                        </m:r>
                      </m:num>
                      <m:den>
                        <m:r>
                          <a:rPr lang="en-AU" i="1" smtClean="0">
                            <a:latin typeface="Cambria Math" panose="02040503050406030204" pitchFamily="18" charset="0"/>
                          </a:rPr>
                          <m:t>6</m:t>
                        </m:r>
                      </m:den>
                    </m:f>
                  </m:oMath>
                </a14:m>
                <a:endParaRPr lang="en-AU"/>
              </a:p>
            </p:txBody>
          </p:sp>
        </mc:Choice>
        <mc:Fallback xmlns="">
          <p:sp>
            <p:nvSpPr>
              <p:cNvPr id="8" name="Text Placeholder 4">
                <a:extLst>
                  <a:ext uri="{FF2B5EF4-FFF2-40B4-BE49-F238E27FC236}">
                    <a16:creationId xmlns:a16="http://schemas.microsoft.com/office/drawing/2014/main" id="{171AC1B9-18A2-319B-9CA3-0BC2D5B7917B}"/>
                  </a:ext>
                </a:extLst>
              </p:cNvPr>
              <p:cNvSpPr txBox="1">
                <a:spLocks noRot="1" noChangeAspect="1" noMove="1" noResize="1" noEditPoints="1" noAdjustHandles="1" noChangeArrowheads="1" noChangeShapeType="1" noTextEdit="1"/>
              </p:cNvSpPr>
              <p:nvPr/>
            </p:nvSpPr>
            <p:spPr>
              <a:xfrm>
                <a:off x="354000" y="2419365"/>
                <a:ext cx="5207634" cy="3379456"/>
              </a:xfrm>
              <a:prstGeom prst="rect">
                <a:avLst/>
              </a:prstGeom>
              <a:blipFill>
                <a:blip r:embed="rId3"/>
                <a:stretch>
                  <a:fillRect l="-2927"/>
                </a:stretch>
              </a:blipFill>
            </p:spPr>
            <p:txBody>
              <a:bodyPr/>
              <a:lstStyle/>
              <a:p>
                <a:r>
                  <a:rPr lang="en-US">
                    <a:noFill/>
                  </a:rPr>
                  <a:t> </a:t>
                </a:r>
              </a:p>
            </p:txBody>
          </p:sp>
        </mc:Fallback>
      </mc:AlternateContent>
      <p:pic>
        <p:nvPicPr>
          <p:cNvPr id="7" name="Picture 6" descr="A sine graph is shown over the interval from −π to 2π. A section of one full cycle is highlighted in blue from x = 0 to x = π. The highlighted section shows the curve increasing from a minimum near y = −1 at x = 0 to a maximum near y = 1 at x = π/4, then decreasing back to a minimum near y = −1 at x = π/2, and rising again toward the next peak.">
            <a:extLst>
              <a:ext uri="{FF2B5EF4-FFF2-40B4-BE49-F238E27FC236}">
                <a16:creationId xmlns:a16="http://schemas.microsoft.com/office/drawing/2014/main" id="{9DB0CC39-75B3-AD96-C6A3-2F2AC439F2DC}"/>
              </a:ext>
            </a:extLst>
          </p:cNvPr>
          <p:cNvPicPr>
            <a:picLocks noChangeAspect="1"/>
          </p:cNvPicPr>
          <p:nvPr/>
        </p:nvPicPr>
        <p:blipFill>
          <a:blip r:embed="rId4"/>
          <a:stretch>
            <a:fillRect/>
          </a:stretch>
        </p:blipFill>
        <p:spPr>
          <a:xfrm>
            <a:off x="5561634" y="2243751"/>
            <a:ext cx="6282363" cy="308130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9C6B35E-4D26-E6D5-4E74-516A85C3EE3F}"/>
                  </a:ext>
                </a:extLst>
              </p:cNvPr>
              <p:cNvSpPr txBox="1"/>
              <p:nvPr/>
            </p:nvSpPr>
            <p:spPr>
              <a:xfrm>
                <a:off x="8131996" y="4422445"/>
                <a:ext cx="2324099" cy="1952476"/>
              </a:xfrm>
              <a:prstGeom prst="rect">
                <a:avLst/>
              </a:prstGeom>
              <a:noFill/>
            </p:spPr>
            <p:txBody>
              <a:bodyPr wrap="square" lIns="0" tIns="0" rIns="0" bIns="0" rtlCol="0">
                <a:noAutofit/>
              </a:bodyPr>
              <a:lstStyle/>
              <a:p>
                <a:pPr algn="l">
                  <a:lnSpc>
                    <a:spcPct val="150000"/>
                  </a:lnSpc>
                </a:pPr>
                <a:r>
                  <a:rPr lang="en-AU" sz="1800"/>
                  <a:t>Period: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𝜋</m:t>
                        </m:r>
                      </m:num>
                      <m:den>
                        <m:r>
                          <a:rPr lang="en-AU" sz="1800" b="0" i="1" smtClean="0">
                            <a:latin typeface="Cambria Math" panose="02040503050406030204" pitchFamily="18" charset="0"/>
                          </a:rPr>
                          <m:t>3</m:t>
                        </m:r>
                      </m:den>
                    </m:f>
                  </m:oMath>
                </a14:m>
                <a:endParaRPr lang="en-AU" sz="1800" b="0"/>
              </a:p>
              <a:p>
                <a:pPr algn="l">
                  <a:lnSpc>
                    <a:spcPct val="150000"/>
                  </a:lnSpc>
                </a:pPr>
                <a:r>
                  <a:rPr lang="en-AU" sz="1800"/>
                  <a:t>Amplitude: </a:t>
                </a:r>
                <a14:m>
                  <m:oMath xmlns:m="http://schemas.openxmlformats.org/officeDocument/2006/math">
                    <m:r>
                      <a:rPr lang="en-AU" sz="1800" b="0" i="1" smtClean="0">
                        <a:latin typeface="Cambria Math" panose="02040503050406030204" pitchFamily="18" charset="0"/>
                      </a:rPr>
                      <m:t>1</m:t>
                    </m:r>
                  </m:oMath>
                </a14:m>
                <a:endParaRPr lang="en-AU" sz="1800" b="0"/>
              </a:p>
              <a:p>
                <a:pPr algn="l">
                  <a:lnSpc>
                    <a:spcPct val="150000"/>
                  </a:lnSpc>
                </a:pPr>
                <a:r>
                  <a:rPr lang="en-AU" sz="1800"/>
                  <a:t>Domain: All real </a:t>
                </a:r>
                <a14:m>
                  <m:oMath xmlns:m="http://schemas.openxmlformats.org/officeDocument/2006/math">
                    <m:r>
                      <a:rPr lang="en-AU" sz="1800" b="0" i="1" smtClean="0">
                        <a:latin typeface="Cambria Math" panose="02040503050406030204" pitchFamily="18" charset="0"/>
                      </a:rPr>
                      <m:t>𝑥</m:t>
                    </m:r>
                  </m:oMath>
                </a14:m>
                <a:endParaRPr lang="en-AU" sz="1800" b="0"/>
              </a:p>
              <a:p>
                <a:pPr algn="l">
                  <a:lnSpc>
                    <a:spcPct val="150000"/>
                  </a:lnSpc>
                </a:pPr>
                <a:r>
                  <a:rPr lang="en-AU" sz="1800" b="0"/>
                  <a:t>Range: </a:t>
                </a:r>
                <a14:m>
                  <m:oMath xmlns:m="http://schemas.openxmlformats.org/officeDocument/2006/math">
                    <m:r>
                      <a:rPr lang="en-AU" sz="1800" b="0" i="1" smtClean="0">
                        <a:latin typeface="Cambria Math" panose="02040503050406030204" pitchFamily="18" charset="0"/>
                      </a:rPr>
                      <m:t>−1≤</m:t>
                    </m:r>
                    <m:r>
                      <a:rPr lang="en-AU" sz="1800" b="0" i="1" smtClean="0">
                        <a:latin typeface="Cambria Math" panose="02040503050406030204" pitchFamily="18" charset="0"/>
                      </a:rPr>
                      <m:t>𝑦</m:t>
                    </m:r>
                    <m:r>
                      <a:rPr lang="en-AU" sz="1800" b="0" i="1" smtClean="0">
                        <a:latin typeface="Cambria Math" panose="02040503050406030204" pitchFamily="18" charset="0"/>
                      </a:rPr>
                      <m:t>≤1</m:t>
                    </m:r>
                  </m:oMath>
                </a14:m>
                <a:endParaRPr lang="en-AU" sz="1800" b="0"/>
              </a:p>
            </p:txBody>
          </p:sp>
        </mc:Choice>
        <mc:Fallback xmlns="">
          <p:sp>
            <p:nvSpPr>
              <p:cNvPr id="9" name="TextBox 8">
                <a:extLst>
                  <a:ext uri="{FF2B5EF4-FFF2-40B4-BE49-F238E27FC236}">
                    <a16:creationId xmlns:a16="http://schemas.microsoft.com/office/drawing/2014/main" id="{E9C6B35E-4D26-E6D5-4E74-516A85C3EE3F}"/>
                  </a:ext>
                </a:extLst>
              </p:cNvPr>
              <p:cNvSpPr txBox="1">
                <a:spLocks noRot="1" noChangeAspect="1" noMove="1" noResize="1" noEditPoints="1" noAdjustHandles="1" noChangeArrowheads="1" noChangeShapeType="1" noTextEdit="1"/>
              </p:cNvSpPr>
              <p:nvPr/>
            </p:nvSpPr>
            <p:spPr>
              <a:xfrm>
                <a:off x="8131996" y="4422445"/>
                <a:ext cx="2324099" cy="1952476"/>
              </a:xfrm>
              <a:prstGeom prst="rect">
                <a:avLst/>
              </a:prstGeom>
              <a:blipFill>
                <a:blip r:embed="rId5"/>
                <a:stretch>
                  <a:fillRect l="-629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70E05-04B8-A3F3-D0B5-7013B2F98462}"/>
              </a:ext>
            </a:extLst>
          </p:cNvPr>
          <p:cNvSpPr>
            <a:spLocks noGrp="1"/>
          </p:cNvSpPr>
          <p:nvPr>
            <p:ph type="title"/>
          </p:nvPr>
        </p:nvSpPr>
        <p:spPr/>
        <p:txBody>
          <a:bodyPr/>
          <a:lstStyle/>
          <a:p>
            <a:r>
              <a:rPr lang="en-AU"/>
              <a:t>Worked example comparison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4F44B08-7DC8-8006-F84A-DEE0B5A93223}"/>
                  </a:ext>
                </a:extLst>
              </p:cNvPr>
              <p:cNvSpPr>
                <a:spLocks noGrp="1"/>
              </p:cNvSpPr>
              <p:nvPr>
                <p:ph type="body" sz="quarter" idx="18"/>
              </p:nvPr>
            </p:nvSpPr>
            <p:spPr/>
            <p:txBody>
              <a:bodyPr/>
              <a:lstStyle/>
              <a:p>
                <a:r>
                  <a:rPr lang="en-AU"/>
                  <a:t>Sketch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a14:m>
                <a:endParaRPr lang="en-AU"/>
              </a:p>
            </p:txBody>
          </p:sp>
        </mc:Choice>
        <mc:Fallback xmlns="">
          <p:sp>
            <p:nvSpPr>
              <p:cNvPr id="4" name="Text Placeholder 3">
                <a:extLst>
                  <a:ext uri="{FF2B5EF4-FFF2-40B4-BE49-F238E27FC236}">
                    <a16:creationId xmlns:a16="http://schemas.microsoft.com/office/drawing/2014/main" id="{64F44B08-7DC8-8006-F84A-DEE0B5A93223}"/>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1327" t="-49020"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4321F76-6B01-E7BD-BE92-E3AB9F0B07B7}"/>
                  </a:ext>
                </a:extLst>
              </p:cNvPr>
              <p:cNvSpPr>
                <a:spLocks noGrp="1"/>
              </p:cNvSpPr>
              <p:nvPr>
                <p:ph type="body" sz="quarter" idx="17"/>
              </p:nvPr>
            </p:nvSpPr>
            <p:spPr>
              <a:xfrm>
                <a:off x="360000" y="1567086"/>
                <a:ext cx="5202600" cy="4807835"/>
              </a:xfrm>
            </p:spPr>
            <p:txBody>
              <a:bodyPr/>
              <a:lstStyle/>
              <a:p>
                <a:r>
                  <a:rPr lang="en-AU" b="1" dirty="0"/>
                  <a:t>Method 1: </a:t>
                </a:r>
                <a:endParaRPr lang="en-AU"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AU" b="0" i="0" smtClean="0">
                          <a:latin typeface="Cambria Math" panose="02040503050406030204" pitchFamily="18" charset="0"/>
                        </a:rPr>
                        <m:t>Start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with</m:t>
                      </m:r>
                      <m:r>
                        <m:rPr>
                          <m:nor/>
                        </m:rPr>
                        <a:rPr lang="en-AU" b="0" i="0" smtClean="0">
                          <a:latin typeface="Cambria Math" panose="02040503050406030204" pitchFamily="18" charset="0"/>
                        </a:rPr>
                        <m:t> </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m:oMath xmlns:m="http://schemas.openxmlformats.org/officeDocument/2006/math">
                      <m:r>
                        <m:rPr>
                          <m:nor/>
                        </m:rPr>
                        <a:rPr lang="en-AU" b="0" i="0" smtClean="0">
                          <a:latin typeface="Cambria Math" panose="02040503050406030204" pitchFamily="18" charset="0"/>
                        </a:rPr>
                        <m:t>Horizontal</m:t>
                      </m:r>
                      <m:r>
                        <m:rPr>
                          <m:nor/>
                        </m:rPr>
                        <a:rPr lang="en-AU" b="0" i="0" smtClean="0">
                          <a:latin typeface="Cambria Math" panose="02040503050406030204" pitchFamily="18" charset="0"/>
                        </a:rPr>
                        <m:t> </m:t>
                      </m:r>
                      <m:r>
                        <m:rPr>
                          <m:nor/>
                        </m:rPr>
                        <a:rPr lang="en-AU" b="0" i="0" smtClean="0">
                          <a:latin typeface="Cambria Math" panose="02040503050406030204" pitchFamily="18" charset="0"/>
                        </a:rPr>
                        <m:t>dilation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by</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factor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𝑥</m:t>
                          </m:r>
                        </m:e>
                      </m:func>
                    </m:oMath>
                    <m:oMath xmlns:m="http://schemas.openxmlformats.org/officeDocument/2006/math">
                      <m:r>
                        <m:rPr>
                          <m:nor/>
                        </m:rPr>
                        <a:rPr lang="en-AU" b="0" i="0" smtClean="0">
                          <a:latin typeface="Cambria Math" panose="02040503050406030204" pitchFamily="18" charset="0"/>
                        </a:rPr>
                        <m:t>Translate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the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left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by</m:t>
                      </m:r>
                      <m:r>
                        <m:rPr>
                          <m:nor/>
                        </m:rPr>
                        <a:rPr lang="en-AU" b="0" i="0"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r>
                        <a:rPr lang="en-AU" b="0" i="1" smtClean="0">
                          <a:latin typeface="Cambria Math" panose="02040503050406030204" pitchFamily="18" charset="0"/>
                        </a:rPr>
                        <m:t> </m:t>
                      </m:r>
                      <m:r>
                        <m:rPr>
                          <m:nor/>
                        </m:rPr>
                        <a:rPr lang="en-AU" b="0" i="0" smtClean="0">
                          <a:latin typeface="Cambria Math" panose="02040503050406030204" pitchFamily="18" charset="0"/>
                        </a:rPr>
                        <m:t>units</m:t>
                      </m:r>
                    </m:oMath>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4</m:t>
                                      </m:r>
                                    </m:den>
                                  </m:f>
                                </m:e>
                              </m:d>
                            </m:e>
                          </m:d>
                        </m:e>
                      </m:func>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m:oMathPara>
                </a14:m>
                <a:endParaRPr lang="en-AU" dirty="0"/>
              </a:p>
            </p:txBody>
          </p:sp>
        </mc:Choice>
        <mc:Fallback xmlns="">
          <p:sp>
            <p:nvSpPr>
              <p:cNvPr id="5" name="Text Placeholder 4">
                <a:extLst>
                  <a:ext uri="{FF2B5EF4-FFF2-40B4-BE49-F238E27FC236}">
                    <a16:creationId xmlns:a16="http://schemas.microsoft.com/office/drawing/2014/main" id="{C4321F76-6B01-E7BD-BE92-E3AB9F0B07B7}"/>
                  </a:ext>
                </a:extLst>
              </p:cNvPr>
              <p:cNvSpPr>
                <a:spLocks noGrp="1" noRot="1" noChangeAspect="1" noMove="1" noResize="1" noEditPoints="1" noAdjustHandles="1" noChangeArrowheads="1" noChangeShapeType="1" noTextEdit="1"/>
              </p:cNvSpPr>
              <p:nvPr>
                <p:ph type="body" sz="quarter" idx="17"/>
              </p:nvPr>
            </p:nvSpPr>
            <p:spPr>
              <a:xfrm>
                <a:off x="360000" y="1567086"/>
                <a:ext cx="5202600" cy="4807835"/>
              </a:xfrm>
              <a:blipFill>
                <a:blip r:embed="rId4"/>
                <a:stretch>
                  <a:fillRect l="-2927" b="-1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EE35B664-B263-4AFE-379A-B4EA78D45289}"/>
                  </a:ext>
                </a:extLst>
              </p:cNvPr>
              <p:cNvSpPr/>
              <p:nvPr/>
            </p:nvSpPr>
            <p:spPr>
              <a:xfrm>
                <a:off x="4920342" y="3474721"/>
                <a:ext cx="1323703" cy="635725"/>
              </a:xfrm>
              <a:prstGeom prst="wedgeRoundRectCallout">
                <a:avLst>
                  <a:gd name="adj1" fmla="val -102412"/>
                  <a:gd name="adj2" fmla="val 537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a:t>
                </a:r>
                <a14:m>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𝜋</m:t>
                        </m:r>
                      </m:num>
                      <m:den>
                        <m:r>
                          <a:rPr lang="en-AU" sz="2000" b="0" i="1" smtClean="0">
                            <a:latin typeface="Cambria Math" panose="02040503050406030204" pitchFamily="18" charset="0"/>
                          </a:rPr>
                          <m:t>4</m:t>
                        </m:r>
                      </m:den>
                    </m:f>
                  </m:oMath>
                </a14:m>
                <a:r>
                  <a:rPr lang="en-AU" sz="2000"/>
                  <a:t>?</a:t>
                </a:r>
              </a:p>
            </p:txBody>
          </p:sp>
        </mc:Choice>
        <mc:Fallback xmlns="">
          <p:sp>
            <p:nvSpPr>
              <p:cNvPr id="7" name="Speech Bubble: Rectangle with Corners Rounded 6">
                <a:extLst>
                  <a:ext uri="{FF2B5EF4-FFF2-40B4-BE49-F238E27FC236}">
                    <a16:creationId xmlns:a16="http://schemas.microsoft.com/office/drawing/2014/main" id="{EE35B664-B263-4AFE-379A-B4EA78D45289}"/>
                  </a:ext>
                </a:extLst>
              </p:cNvPr>
              <p:cNvSpPr>
                <a:spLocks noRot="1" noChangeAspect="1" noMove="1" noResize="1" noEditPoints="1" noAdjustHandles="1" noChangeArrowheads="1" noChangeShapeType="1" noTextEdit="1"/>
              </p:cNvSpPr>
              <p:nvPr/>
            </p:nvSpPr>
            <p:spPr>
              <a:xfrm>
                <a:off x="4920342" y="3474721"/>
                <a:ext cx="1323703" cy="635725"/>
              </a:xfrm>
              <a:prstGeom prst="wedgeRoundRectCallout">
                <a:avLst>
                  <a:gd name="adj1" fmla="val -102412"/>
                  <a:gd name="adj2" fmla="val 53721"/>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0817A8FD-3B43-D348-7D22-47328974EA1C}"/>
                  </a:ext>
                </a:extLst>
              </p:cNvPr>
              <p:cNvSpPr txBox="1">
                <a:spLocks/>
              </p:cNvSpPr>
              <p:nvPr/>
            </p:nvSpPr>
            <p:spPr>
              <a:xfrm>
                <a:off x="6629400" y="1567086"/>
                <a:ext cx="52026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Method 2: </a:t>
                </a:r>
              </a:p>
              <a:p>
                <a:pPr/>
                <a14:m>
                  <m:oMathPara xmlns:m="http://schemas.openxmlformats.org/officeDocument/2006/math">
                    <m:oMathParaPr>
                      <m:jc m:val="centerGroup"/>
                    </m:oMathParaPr>
                    <m:oMath xmlns:m="http://schemas.openxmlformats.org/officeDocument/2006/math">
                      <m:r>
                        <m:rPr>
                          <m:nor/>
                        </m:rPr>
                        <a:rPr lang="en-AU" b="0" i="0" smtClean="0">
                          <a:latin typeface="Cambria Math" panose="02040503050406030204" pitchFamily="18" charset="0"/>
                        </a:rPr>
                        <m:t>Start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with</m:t>
                      </m:r>
                      <m:r>
                        <m:rPr>
                          <m:nor/>
                        </m:rPr>
                        <a:rPr lang="en-AU" b="0" i="0" smtClean="0">
                          <a:latin typeface="Cambria Math" panose="02040503050406030204" pitchFamily="18" charset="0"/>
                        </a:rPr>
                        <m:t> </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m:oMath xmlns:m="http://schemas.openxmlformats.org/officeDocument/2006/math">
                      <m:r>
                        <m:rPr>
                          <m:nor/>
                        </m:rPr>
                        <a:rPr lang="en-AU" b="0" i="0" smtClean="0">
                          <a:latin typeface="Cambria Math" panose="02040503050406030204" pitchFamily="18" charset="0"/>
                        </a:rPr>
                        <m:t>Translate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the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left</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by</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r>
                        <a:rPr lang="en-AU" b="0" i="1" smtClean="0">
                          <a:latin typeface="Cambria Math" panose="02040503050406030204" pitchFamily="18" charset="0"/>
                        </a:rPr>
                        <m:t> </m:t>
                      </m:r>
                      <m:r>
                        <m:rPr>
                          <m:nor/>
                        </m:rPr>
                        <a:rPr lang="en-AU" b="0" i="0" smtClean="0">
                          <a:latin typeface="Cambria Math" panose="02040503050406030204" pitchFamily="18" charset="0"/>
                        </a:rPr>
                        <m:t>units</m:t>
                      </m:r>
                    </m:oMath>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m:oMath xmlns:m="http://schemas.openxmlformats.org/officeDocument/2006/math">
                      <m:r>
                        <m:rPr>
                          <m:nor/>
                        </m:rPr>
                        <a:rPr lang="en-AU" b="0" i="0" smtClean="0">
                          <a:latin typeface="Cambria Math" panose="02040503050406030204" pitchFamily="18" charset="0"/>
                        </a:rPr>
                        <m:t>Horizontal</m:t>
                      </m:r>
                      <m:r>
                        <m:rPr>
                          <m:nor/>
                        </m:rPr>
                        <a:rPr lang="en-AU" b="0" i="0" smtClean="0">
                          <a:latin typeface="Cambria Math" panose="02040503050406030204" pitchFamily="18" charset="0"/>
                        </a:rPr>
                        <m:t> </m:t>
                      </m:r>
                      <m:r>
                        <m:rPr>
                          <m:nor/>
                        </m:rPr>
                        <a:rPr lang="en-AU" b="0" i="0" smtClean="0">
                          <a:latin typeface="Cambria Math" panose="02040503050406030204" pitchFamily="18" charset="0"/>
                        </a:rPr>
                        <m:t>dilation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by</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m:t>
                      </m:r>
                      <m:r>
                        <m:rPr>
                          <m:nor/>
                        </m:rPr>
                        <a:rPr lang="en-AU" b="0" i="0" smtClean="0">
                          <a:latin typeface="Cambria Math" panose="02040503050406030204" pitchFamily="18" charset="0"/>
                        </a:rPr>
                        <m:t> </m:t>
                      </m:r>
                      <m:r>
                        <m:rPr>
                          <m:nor/>
                        </m:rPr>
                        <a:rPr lang="en-AU" b="0" i="0" smtClean="0">
                          <a:latin typeface="Cambria Math" panose="02040503050406030204" pitchFamily="18" charset="0"/>
                        </a:rPr>
                        <m:t>factor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m:oMathPara>
                </a14:m>
                <a:endParaRPr lang="en-AU"/>
              </a:p>
            </p:txBody>
          </p:sp>
        </mc:Choice>
        <mc:Fallback xmlns="">
          <p:sp>
            <p:nvSpPr>
              <p:cNvPr id="6" name="Text Placeholder 4">
                <a:extLst>
                  <a:ext uri="{FF2B5EF4-FFF2-40B4-BE49-F238E27FC236}">
                    <a16:creationId xmlns:a16="http://schemas.microsoft.com/office/drawing/2014/main" id="{0817A8FD-3B43-D348-7D22-47328974EA1C}"/>
                  </a:ext>
                </a:extLst>
              </p:cNvPr>
              <p:cNvSpPr txBox="1">
                <a:spLocks noRot="1" noChangeAspect="1" noMove="1" noResize="1" noEditPoints="1" noAdjustHandles="1" noChangeArrowheads="1" noChangeShapeType="1" noTextEdit="1"/>
              </p:cNvSpPr>
              <p:nvPr/>
            </p:nvSpPr>
            <p:spPr>
              <a:xfrm>
                <a:off x="6629400" y="1567086"/>
                <a:ext cx="5202600" cy="4807835"/>
              </a:xfrm>
              <a:prstGeom prst="rect">
                <a:avLst/>
              </a:prstGeom>
              <a:blipFill>
                <a:blip r:embed="rId5"/>
                <a:stretch>
                  <a:fillRect l="-304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30FD306-B06E-1A32-4C09-649411AC1135}"/>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13267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9253B5E-AF71-A2B9-80A2-708D01C3B6F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sp>
        <p:nvSpPr>
          <p:cNvPr id="2" name="Slide Number Placeholder 1">
            <a:extLst>
              <a:ext uri="{FF2B5EF4-FFF2-40B4-BE49-F238E27FC236}">
                <a16:creationId xmlns:a16="http://schemas.microsoft.com/office/drawing/2014/main" id="{AE0057C8-9960-6F82-7845-9FB18E18C707}"/>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a:latin typeface="+mj-lt"/>
              </a:rPr>
              <a:t>HSC-style 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1016876"/>
                <a:ext cx="11484000" cy="5358046"/>
              </a:xfrm>
            </p:spPr>
            <p:txBody>
              <a:bodyPr/>
              <a:lstStyle/>
              <a:p>
                <a:r>
                  <a:rPr lang="en-AU" dirty="0">
                    <a:latin typeface="+mn-lt"/>
                  </a:rPr>
                  <a:t>The height of a wave can be modelled by </a:t>
                </a: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m:t>
                    </m:r>
                    <m:r>
                      <a:rPr lang="en-AU" b="0" i="1" smtClean="0">
                        <a:latin typeface="Cambria Math" panose="02040503050406030204" pitchFamily="18" charset="0"/>
                      </a:rPr>
                      <m:t>𝑘</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𝑎𝑡</m:t>
                            </m:r>
                          </m:e>
                        </m:d>
                      </m:e>
                    </m:func>
                  </m:oMath>
                </a14:m>
                <a:r>
                  <a:rPr lang="en-AU" dirty="0">
                    <a:latin typeface="+mn-lt"/>
                  </a:rPr>
                  <a:t> where </a:t>
                </a:r>
                <a14:m>
                  <m:oMath xmlns:m="http://schemas.openxmlformats.org/officeDocument/2006/math">
                    <m:r>
                      <a:rPr lang="en-AU" b="0" i="1" smtClean="0">
                        <a:latin typeface="Cambria Math" panose="02040503050406030204" pitchFamily="18" charset="0"/>
                      </a:rPr>
                      <m:t>h</m:t>
                    </m:r>
                  </m:oMath>
                </a14:m>
                <a:r>
                  <a:rPr lang="en-AU" dirty="0">
                    <a:latin typeface="+mn-lt"/>
                  </a:rPr>
                  <a:t> is the height of the water in metres and </a:t>
                </a:r>
                <a14:m>
                  <m:oMath xmlns:m="http://schemas.openxmlformats.org/officeDocument/2006/math">
                    <m:r>
                      <a:rPr lang="en-AU" b="0" i="1" smtClean="0">
                        <a:latin typeface="Cambria Math" panose="02040503050406030204" pitchFamily="18" charset="0"/>
                      </a:rPr>
                      <m:t>𝑡</m:t>
                    </m:r>
                  </m:oMath>
                </a14:m>
                <a:r>
                  <a:rPr lang="en-AU" dirty="0">
                    <a:latin typeface="+mn-lt"/>
                  </a:rPr>
                  <a:t> is time in seconds.</a:t>
                </a:r>
              </a:p>
              <a:p>
                <a:pPr marL="457200" indent="-457200">
                  <a:buAutoNum type="alphaLcParenR"/>
                </a:pPr>
                <a:r>
                  <a:rPr lang="en-AU" dirty="0">
                    <a:latin typeface="+mn-lt"/>
                  </a:rPr>
                  <a:t>Write an equation for the wave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1</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oMath>
                </a14:m>
                <a:r>
                  <a:rPr lang="en-AU" dirty="0">
                    <a:latin typeface="+mn-lt"/>
                  </a:rPr>
                  <a:t> with an amplitude of </a:t>
                </a:r>
                <a14:m>
                  <m:oMath xmlns:m="http://schemas.openxmlformats.org/officeDocument/2006/math">
                    <m:r>
                      <a:rPr lang="en-AU" b="0" i="1" smtClean="0">
                        <a:latin typeface="Cambria Math" panose="02040503050406030204" pitchFamily="18" charset="0"/>
                      </a:rPr>
                      <m:t>1.5</m:t>
                    </m:r>
                    <m:r>
                      <m:rPr>
                        <m:nor/>
                      </m:rPr>
                      <a:rPr lang="en-AU" b="0" i="0" smtClean="0">
                        <a:latin typeface="Cambria Math" panose="02040503050406030204" pitchFamily="18" charset="0"/>
                      </a:rPr>
                      <m:t> </m:t>
                    </m:r>
                    <m:r>
                      <m:rPr>
                        <m:nor/>
                      </m:rPr>
                      <a:rPr lang="en-AU" b="0" i="0" smtClean="0"/>
                      <m:t>m</m:t>
                    </m:r>
                  </m:oMath>
                </a14:m>
                <a:r>
                  <a:rPr lang="en-AU" dirty="0">
                    <a:latin typeface="+mn-lt"/>
                  </a:rPr>
                  <a:t> and a period of </a:t>
                </a:r>
                <a14:m>
                  <m:oMath xmlns:m="http://schemas.openxmlformats.org/officeDocument/2006/math">
                    <m:r>
                      <a:rPr lang="en-AU" b="0" i="1" smtClean="0">
                        <a:latin typeface="Cambria Math" panose="02040503050406030204" pitchFamily="18" charset="0"/>
                      </a:rPr>
                      <m:t>6</m:t>
                    </m:r>
                    <m:r>
                      <m:rPr>
                        <m:nor/>
                      </m:rPr>
                      <a:rPr lang="en-AU" b="0" i="0" smtClean="0">
                        <a:latin typeface="Cambria Math" panose="02040503050406030204" pitchFamily="18" charset="0"/>
                      </a:rPr>
                      <m:t> </m:t>
                    </m:r>
                    <m:r>
                      <m:rPr>
                        <m:nor/>
                      </m:rPr>
                      <a:rPr lang="en-AU" b="0" i="0" smtClean="0"/>
                      <m:t>s</m:t>
                    </m:r>
                  </m:oMath>
                </a14:m>
                <a:r>
                  <a:rPr lang="en-AU" dirty="0">
                    <a:latin typeface="+mn-lt"/>
                  </a:rPr>
                  <a:t>. </a:t>
                </a:r>
              </a:p>
              <a:p>
                <a:pPr marL="457200" indent="-457200">
                  <a:buAutoNum type="alphaLcParenR"/>
                </a:pPr>
                <a:r>
                  <a:rPr lang="en-AU" dirty="0">
                    <a:latin typeface="+mn-lt"/>
                  </a:rPr>
                  <a:t>The graph of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1</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 </m:t>
                    </m:r>
                  </m:oMath>
                </a14:m>
                <a:r>
                  <a:rPr lang="en-AU" dirty="0">
                    <a:latin typeface="+mn-lt"/>
                  </a:rPr>
                  <a:t>from part a) is shown. On the same diagram, sketch the graph of </a:t>
                </a:r>
                <a:br>
                  <a:rPr lang="en-AU" dirty="0">
                    <a:latin typeface="+mn-lt"/>
                  </a:rPr>
                </a:b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2</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=3</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oMath>
                </a14:m>
                <a:r>
                  <a:rPr lang="en-AU" dirty="0">
                    <a:latin typeface="+mn-lt"/>
                  </a:rPr>
                  <a:t> for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rPr>
                      <m:t>𝑡</m:t>
                    </m:r>
                    <m:r>
                      <a:rPr lang="en-AU" b="0" i="1" smtClean="0">
                        <a:latin typeface="Cambria Math" panose="02040503050406030204" pitchFamily="18" charset="0"/>
                      </a:rPr>
                      <m:t>≤12</m:t>
                    </m:r>
                  </m:oMath>
                </a14:m>
                <a:r>
                  <a:rPr lang="en-AU" dirty="0">
                    <a:latin typeface="+mn-lt"/>
                  </a:rPr>
                  <a:t>. </a:t>
                </a: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60000" y="1016876"/>
                <a:ext cx="11484000" cy="5358046"/>
              </a:xfrm>
              <a:blipFill>
                <a:blip r:embed="rId3"/>
                <a:stretch>
                  <a:fillRect l="-1327" r="-1115"/>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pic>
        <p:nvPicPr>
          <p:cNvPr id="5" name="Picture 4" descr="A sine graph of h(t) is shown. The curve oscillates about a midline of 0 with an amplitude of about 1.5. It has peaks near t = 2 and t = 8, and troughs near t = 5 and t = 11. The period is about 6 units.">
            <a:extLst>
              <a:ext uri="{FF2B5EF4-FFF2-40B4-BE49-F238E27FC236}">
                <a16:creationId xmlns:a16="http://schemas.microsoft.com/office/drawing/2014/main" id="{C26EFA16-558D-41F3-7E9E-0EA0531D3373}"/>
              </a:ext>
            </a:extLst>
          </p:cNvPr>
          <p:cNvPicPr>
            <a:picLocks noChangeAspect="1"/>
          </p:cNvPicPr>
          <p:nvPr/>
        </p:nvPicPr>
        <p:blipFill>
          <a:blip r:embed="rId4"/>
          <a:stretch>
            <a:fillRect/>
          </a:stretch>
        </p:blipFill>
        <p:spPr>
          <a:xfrm>
            <a:off x="5173275" y="3350171"/>
            <a:ext cx="6799674" cy="3345829"/>
          </a:xfrm>
          <a:prstGeom prst="rect">
            <a:avLst/>
          </a:prstGeom>
        </p:spPr>
      </p:pic>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57FD4-1FED-986B-8B4E-006F47EDE121}"/>
              </a:ext>
            </a:extLst>
          </p:cNvPr>
          <p:cNvSpPr>
            <a:spLocks noGrp="1"/>
          </p:cNvSpPr>
          <p:nvPr>
            <p:ph type="title"/>
          </p:nvPr>
        </p:nvSpPr>
        <p:spPr/>
        <p:txBody>
          <a:bodyPr/>
          <a:lstStyle/>
          <a:p>
            <a:r>
              <a:rPr lang="en-AU"/>
              <a:t>HSC-style question (2)</a:t>
            </a:r>
          </a:p>
        </p:txBody>
      </p:sp>
      <p:sp>
        <p:nvSpPr>
          <p:cNvPr id="4" name="Text Placeholder 3">
            <a:extLst>
              <a:ext uri="{FF2B5EF4-FFF2-40B4-BE49-F238E27FC236}">
                <a16:creationId xmlns:a16="http://schemas.microsoft.com/office/drawing/2014/main" id="{2E2A4A87-97A1-3795-097D-3301BFD344AD}"/>
              </a:ext>
            </a:extLst>
          </p:cNvPr>
          <p:cNvSpPr>
            <a:spLocks noGrp="1"/>
          </p:cNvSpPr>
          <p:nvPr>
            <p:ph type="body" sz="quarter" idx="18"/>
          </p:nvPr>
        </p:nvSpPr>
        <p:spPr/>
        <p:txBody>
          <a:bodyPr/>
          <a:lstStyle/>
          <a:p>
            <a:r>
              <a:rPr lang="en-AU"/>
              <a:t>Solutions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930FA26-0E42-EFE8-8419-7842982BA8B6}"/>
                  </a:ext>
                </a:extLst>
              </p:cNvPr>
              <p:cNvSpPr>
                <a:spLocks noGrp="1"/>
              </p:cNvSpPr>
              <p:nvPr>
                <p:ph type="body" sz="quarter" idx="17"/>
              </p:nvPr>
            </p:nvSpPr>
            <p:spPr>
              <a:xfrm>
                <a:off x="360000" y="1567087"/>
                <a:ext cx="2611800" cy="4490813"/>
              </a:xfrm>
            </p:spPr>
            <p:txBody>
              <a:bodyPr/>
              <a:lstStyle/>
              <a:p>
                <a:pPr/>
                <a:r>
                  <a:rPr lang="en-AU" dirty="0"/>
                  <a:t>a)</a:t>
                </a:r>
                <a:br>
                  <a:rPr lang="en-AU" dirty="0"/>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𝑘</m:t>
                      </m:r>
                      <m:r>
                        <m:rPr>
                          <m:aln/>
                        </m:rPr>
                        <a:rPr lang="en-AU" b="0" i="1">
                          <a:latin typeface="Cambria Math" panose="02040503050406030204" pitchFamily="18" charset="0"/>
                        </a:rPr>
                        <m:t>=</m:t>
                      </m:r>
                      <m:r>
                        <a:rPr lang="en-AU" b="0" i="1">
                          <a:latin typeface="Cambria Math" panose="02040503050406030204" pitchFamily="18" charset="0"/>
                        </a:rPr>
                        <m:t>1.5</m:t>
                      </m:r>
                    </m:oMath>
                    <m:oMath xmlns:m="http://schemas.openxmlformats.org/officeDocument/2006/math">
                      <m:r>
                        <m:rPr>
                          <m:nor/>
                        </m:rPr>
                        <a:rPr lang="en-AU" b="0" i="0" smtClean="0">
                          <a:latin typeface="Cambria Math" panose="02040503050406030204" pitchFamily="18" charset="0"/>
                        </a:rPr>
                        <m:t>Period</m:t>
                      </m:r>
                      <m:r>
                        <m:rPr>
                          <m:aln/>
                        </m:rP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r>
                            <a:rPr lang="en-AU" b="0" i="1" smtClean="0">
                              <a:latin typeface="Cambria Math" panose="02040503050406030204" pitchFamily="18" charset="0"/>
                            </a:rPr>
                            <m:t>𝑎</m:t>
                          </m:r>
                        </m:den>
                      </m:f>
                    </m:oMath>
                    <m:oMath xmlns:m="http://schemas.openxmlformats.org/officeDocument/2006/math">
                      <m:r>
                        <a:rPr lang="en-AU" b="0" i="1" smtClean="0">
                          <a:latin typeface="Cambria Math" panose="02040503050406030204" pitchFamily="18" charset="0"/>
                        </a:rPr>
                        <m:t>6=</m:t>
                      </m:r>
                      <m:f>
                        <m:fPr>
                          <m:ctrlPr>
                            <a:rPr lang="en-AU"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r>
                            <a:rPr lang="en-AU" b="0" i="1" smtClean="0">
                              <a:latin typeface="Cambria Math" panose="02040503050406030204" pitchFamily="18" charset="0"/>
                            </a:rPr>
                            <m:t>𝑎</m:t>
                          </m:r>
                        </m:den>
                      </m:f>
                    </m:oMath>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3</m:t>
                          </m:r>
                        </m:den>
                      </m:f>
                    </m:oMath>
                    <m:oMath xmlns:m="http://schemas.openxmlformats.org/officeDocument/2006/math">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1</m:t>
                          </m:r>
                        </m:sub>
                      </m:sSub>
                      <m:d>
                        <m:dPr>
                          <m:ctrlPr>
                            <a:rPr lang="en-AU" i="1" smtClean="0">
                              <a:latin typeface="Cambria Math" panose="02040503050406030204" pitchFamily="18" charset="0"/>
                            </a:rPr>
                          </m:ctrlPr>
                        </m:dPr>
                        <m:e>
                          <m:r>
                            <a:rPr lang="en-AU" b="0" i="1" smtClean="0">
                              <a:latin typeface="Cambria Math" panose="02040503050406030204" pitchFamily="18" charset="0"/>
                            </a:rPr>
                            <m:t>𝑡</m:t>
                          </m:r>
                        </m:e>
                      </m:d>
                      <m:r>
                        <m:rPr>
                          <m:aln/>
                        </m:rPr>
                        <a:rPr lang="en-AU" b="0" i="1" smtClean="0">
                          <a:latin typeface="Cambria Math" panose="02040503050406030204" pitchFamily="18" charset="0"/>
                        </a:rPr>
                        <m:t>=</m:t>
                      </m:r>
                      <m:r>
                        <a:rPr lang="en-AU" b="0" i="1" smtClean="0">
                          <a:latin typeface="Cambria Math" panose="02040503050406030204" pitchFamily="18" charset="0"/>
                        </a:rPr>
                        <m:t>1.5</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i="1" smtClean="0">
                                  <a:latin typeface="Cambria Math" panose="02040503050406030204" pitchFamily="18" charset="0"/>
                                </a:rPr>
                              </m:ctrlPr>
                            </m:dPr>
                            <m:e>
                              <m:f>
                                <m:fPr>
                                  <m:ctrlPr>
                                    <a:rPr lang="en-AU"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3</m:t>
                                  </m:r>
                                </m:den>
                              </m:f>
                              <m:r>
                                <a:rPr lang="en-AU" b="0" i="1" smtClean="0">
                                  <a:latin typeface="Cambria Math" panose="02040503050406030204" pitchFamily="18" charset="0"/>
                                </a:rPr>
                                <m:t>𝑡</m:t>
                              </m:r>
                            </m:e>
                          </m:d>
                        </m:e>
                      </m:func>
                    </m:oMath>
                  </m:oMathPara>
                </a14:m>
                <a:endParaRPr lang="en-AU" dirty="0"/>
              </a:p>
            </p:txBody>
          </p:sp>
        </mc:Choice>
        <mc:Fallback xmlns="">
          <p:sp>
            <p:nvSpPr>
              <p:cNvPr id="5" name="Text Placeholder 4">
                <a:extLst>
                  <a:ext uri="{FF2B5EF4-FFF2-40B4-BE49-F238E27FC236}">
                    <a16:creationId xmlns:a16="http://schemas.microsoft.com/office/drawing/2014/main" id="{A930FA26-0E42-EFE8-8419-7842982BA8B6}"/>
                  </a:ext>
                </a:extLst>
              </p:cNvPr>
              <p:cNvSpPr>
                <a:spLocks noGrp="1" noRot="1" noChangeAspect="1" noMove="1" noResize="1" noEditPoints="1" noAdjustHandles="1" noChangeArrowheads="1" noChangeShapeType="1" noTextEdit="1"/>
              </p:cNvSpPr>
              <p:nvPr>
                <p:ph type="body" sz="quarter" idx="17"/>
              </p:nvPr>
            </p:nvSpPr>
            <p:spPr>
              <a:xfrm>
                <a:off x="360000" y="1567087"/>
                <a:ext cx="2611800" cy="4490813"/>
              </a:xfrm>
              <a:blipFill>
                <a:blip r:embed="rId3"/>
                <a:stretch>
                  <a:fillRect l="-582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4C2D9644-C61F-BDA8-A2BD-056A95D465C8}"/>
                  </a:ext>
                </a:extLst>
              </p:cNvPr>
              <p:cNvSpPr txBox="1">
                <a:spLocks/>
              </p:cNvSpPr>
              <p:nvPr/>
            </p:nvSpPr>
            <p:spPr>
              <a:xfrm>
                <a:off x="3286773" y="1567086"/>
                <a:ext cx="3280282" cy="286983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dirty="0"/>
                  <a:t>b)</a:t>
                </a:r>
                <a14:m>
                  <m:oMath xmlns:m="http://schemas.openxmlformats.org/officeDocument/2006/math">
                    <m:r>
                      <a:rPr lang="en-AU" b="0" i="1" smtClean="0">
                        <a:latin typeface="Cambria Math" panose="02040503050406030204" pitchFamily="18" charset="0"/>
                      </a:rPr>
                      <m:t> </m:t>
                    </m:r>
                  </m:oMath>
                </a14:m>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2</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m:rPr>
                          <m:aln/>
                        </m:rPr>
                        <a:rPr lang="en-AU" b="0" i="1" smtClean="0">
                          <a:latin typeface="Cambria Math" panose="02040503050406030204" pitchFamily="18" charset="0"/>
                        </a:rPr>
                        <m:t>=</m:t>
                      </m:r>
                      <m:r>
                        <a:rPr lang="en-AU" b="0" i="1" smtClean="0">
                          <a:latin typeface="Cambria Math" panose="02040503050406030204" pitchFamily="18" charset="0"/>
                        </a:rPr>
                        <m:t>3</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𝑡</m:t>
                              </m:r>
                            </m:e>
                          </m:d>
                        </m:e>
                      </m:func>
                    </m:oMath>
                    <m:oMath xmlns:m="http://schemas.openxmlformats.org/officeDocument/2006/math">
                      <m:r>
                        <m:rPr>
                          <m:nor/>
                        </m:rPr>
                        <a:rPr lang="en-AU" b="0" i="0" smtClean="0">
                          <a:latin typeface="Cambria Math" panose="02040503050406030204" pitchFamily="18" charset="0"/>
                        </a:rPr>
                        <m:t>Amplitude</m:t>
                      </m:r>
                      <m:r>
                        <m:rPr>
                          <m:aln/>
                        </m:rPr>
                        <a:rPr lang="en-AU" b="0" i="1" smtClean="0">
                          <a:latin typeface="Cambria Math" panose="02040503050406030204" pitchFamily="18" charset="0"/>
                        </a:rPr>
                        <m:t>=</m:t>
                      </m:r>
                      <m:r>
                        <a:rPr lang="en-AU" b="0" i="1" smtClean="0">
                          <a:latin typeface="Cambria Math" panose="02040503050406030204" pitchFamily="18" charset="0"/>
                        </a:rPr>
                        <m:t>3</m:t>
                      </m:r>
                    </m:oMath>
                    <m:oMath xmlns:m="http://schemas.openxmlformats.org/officeDocument/2006/math">
                      <m:r>
                        <m:rPr>
                          <m:nor/>
                        </m:rPr>
                        <a:rPr lang="en-AU" b="0" i="0" smtClean="0">
                          <a:latin typeface="Cambria Math" panose="02040503050406030204" pitchFamily="18" charset="0"/>
                        </a:rPr>
                        <m:t>Period</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𝜋</m:t>
                          </m:r>
                        </m:num>
                        <m:den>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12</m:t>
                      </m:r>
                    </m:oMath>
                  </m:oMathPara>
                </a14:m>
                <a:endParaRPr lang="en-AU" dirty="0"/>
              </a:p>
            </p:txBody>
          </p:sp>
        </mc:Choice>
        <mc:Fallback xmlns="">
          <p:sp>
            <p:nvSpPr>
              <p:cNvPr id="6" name="Text Placeholder 4">
                <a:extLst>
                  <a:ext uri="{FF2B5EF4-FFF2-40B4-BE49-F238E27FC236}">
                    <a16:creationId xmlns:a16="http://schemas.microsoft.com/office/drawing/2014/main" id="{4C2D9644-C61F-BDA8-A2BD-056A95D465C8}"/>
                  </a:ext>
                </a:extLst>
              </p:cNvPr>
              <p:cNvSpPr txBox="1">
                <a:spLocks noRot="1" noChangeAspect="1" noMove="1" noResize="1" noEditPoints="1" noAdjustHandles="1" noChangeArrowheads="1" noChangeShapeType="1" noTextEdit="1"/>
              </p:cNvSpPr>
              <p:nvPr/>
            </p:nvSpPr>
            <p:spPr>
              <a:xfrm>
                <a:off x="3286773" y="1567086"/>
                <a:ext cx="3280282" cy="2869831"/>
              </a:xfrm>
              <a:prstGeom prst="rect">
                <a:avLst/>
              </a:prstGeom>
              <a:blipFill>
                <a:blip r:embed="rId4"/>
                <a:stretch>
                  <a:fillRect l="-4647" t="-2548" b="-12102"/>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E4FA60A0-01EF-50D0-540C-6C9A3350C86D}"/>
              </a:ext>
              <a:ext uri="{C183D7F6-B498-43B3-948B-1728B52AA6E4}">
                <adec:decorative xmlns:adec="http://schemas.microsoft.com/office/drawing/2017/decorative" val="1"/>
              </a:ext>
            </a:extLst>
          </p:cNvPr>
          <p:cNvCxnSpPr/>
          <p:nvPr/>
        </p:nvCxnSpPr>
        <p:spPr>
          <a:xfrm>
            <a:off x="3054927" y="1433945"/>
            <a:ext cx="0" cy="471747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descr="Two sine graphs are shown: a black graph and a blue graph. Both have the same midline at y = 0 and the same period of about 6 units. The blue graph has a larger amplitude of about 3, while the black graph has an amplitude of about 1.5.">
            <a:extLst>
              <a:ext uri="{FF2B5EF4-FFF2-40B4-BE49-F238E27FC236}">
                <a16:creationId xmlns:a16="http://schemas.microsoft.com/office/drawing/2014/main" id="{FD8B84C3-D204-0B2E-2149-412EBF668FAD}"/>
              </a:ext>
            </a:extLst>
          </p:cNvPr>
          <p:cNvPicPr>
            <a:picLocks noChangeAspect="1"/>
          </p:cNvPicPr>
          <p:nvPr/>
        </p:nvPicPr>
        <p:blipFill>
          <a:blip r:embed="rId5"/>
          <a:stretch>
            <a:fillRect/>
          </a:stretch>
        </p:blipFill>
        <p:spPr>
          <a:xfrm>
            <a:off x="5842176" y="2774049"/>
            <a:ext cx="6129086" cy="2985631"/>
          </a:xfrm>
          <a:prstGeom prst="rect">
            <a:avLst/>
          </a:prstGeom>
        </p:spPr>
      </p:pic>
      <p:sp>
        <p:nvSpPr>
          <p:cNvPr id="2" name="Slide Number Placeholder 1">
            <a:extLst>
              <a:ext uri="{FF2B5EF4-FFF2-40B4-BE49-F238E27FC236}">
                <a16:creationId xmlns:a16="http://schemas.microsoft.com/office/drawing/2014/main" id="{5BA21D95-F926-BB85-4E99-1D750E7A29D0}"/>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14983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3191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To be able to apply transformation principles to graph transformed trigonometric functions.</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To be able to develop and use transformed trigonometric models to represent real world situations.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I can describe the effect of vertical dilation on amplitude.</a:t>
            </a:r>
          </a:p>
          <a:p>
            <a:pPr marL="342900" indent="-342900">
              <a:lnSpc>
                <a:spcPct val="150000"/>
              </a:lnSpc>
              <a:spcAft>
                <a:spcPts val="600"/>
              </a:spcAft>
              <a:buFont typeface="Arial"/>
              <a:buChar char="•"/>
            </a:pPr>
            <a:r>
              <a:rPr lang="en-AU" sz="1800" dirty="0">
                <a:cs typeface="Arial" panose="020B0604020202020204" pitchFamily="34" charset="0"/>
              </a:rPr>
              <a:t>I can describe the effect of horizontal dilation on period.</a:t>
            </a:r>
          </a:p>
          <a:p>
            <a:pPr marL="342900" indent="-342900">
              <a:lnSpc>
                <a:spcPct val="150000"/>
              </a:lnSpc>
              <a:spcAft>
                <a:spcPts val="600"/>
              </a:spcAft>
              <a:buFont typeface="Arial"/>
              <a:buChar char="•"/>
            </a:pPr>
            <a:r>
              <a:rPr lang="en-AU" sz="1800" dirty="0">
                <a:cs typeface="Arial" panose="020B0604020202020204" pitchFamily="34" charset="0"/>
              </a:rPr>
              <a:t>I can apply multiple transformations in the correct order to graph a variety of trigonometric functions.</a:t>
            </a:r>
          </a:p>
          <a:p>
            <a:pPr marL="342900" indent="-342900">
              <a:lnSpc>
                <a:spcPct val="150000"/>
              </a:lnSpc>
              <a:spcAft>
                <a:spcPts val="600"/>
              </a:spcAft>
              <a:buFont typeface="Arial"/>
              <a:buChar char="•"/>
            </a:pPr>
            <a:r>
              <a:rPr lang="en-AU" sz="1800" dirty="0">
                <a:cs typeface="Arial" panose="020B0604020202020204" pitchFamily="34" charset="0"/>
              </a:rPr>
              <a:t>I can construct a transformed trigonometric function to model a given situation and interpret its meaning in context.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Scenario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r>
                  <a:rPr lang="en-AU" dirty="0">
                    <a:latin typeface="+mn-lt"/>
                  </a:rPr>
                  <a:t> </a:t>
                </a:r>
                <a:r>
                  <a:rPr lang="en-AU" dirty="0"/>
                  <a:t>The power output of a solar system (in </a:t>
                </a:r>
                <a14:m>
                  <m:oMath xmlns:m="http://schemas.openxmlformats.org/officeDocument/2006/math">
                    <m:r>
                      <m:rPr>
                        <m:nor/>
                      </m:rPr>
                      <a:rPr lang="en-AU"/>
                      <m:t>kW</m:t>
                    </m:r>
                  </m:oMath>
                </a14:m>
                <a:r>
                  <a:rPr lang="en-AU" dirty="0"/>
                  <a:t>) is modelled by</a:t>
                </a:r>
                <a:br>
                  <a:rPr lang="en-AU" dirty="0"/>
                </a:b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𝑡</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𝑡</m:t>
                              </m:r>
                              <m:r>
                                <a:rPr lang="en-AU" i="1">
                                  <a:latin typeface="Cambria Math" panose="02040503050406030204" pitchFamily="18" charset="0"/>
                                </a:rPr>
                                <m:t>−5</m:t>
                              </m:r>
                            </m:e>
                          </m:d>
                        </m:e>
                        <m:sup>
                          <m:r>
                            <a:rPr lang="en-AU" i="1">
                              <a:latin typeface="Cambria Math" panose="02040503050406030204" pitchFamily="18" charset="0"/>
                            </a:rPr>
                            <m:t>2</m:t>
                          </m:r>
                        </m:sup>
                      </m:sSup>
                      <m:r>
                        <a:rPr lang="en-AU" i="1">
                          <a:latin typeface="Cambria Math" panose="02040503050406030204" pitchFamily="18" charset="0"/>
                        </a:rPr>
                        <m:t>+7</m:t>
                      </m:r>
                    </m:oMath>
                  </m:oMathPara>
                </a14:m>
                <a:endParaRPr lang="en-AU" dirty="0"/>
              </a:p>
              <a:p>
                <a:r>
                  <a:rPr lang="en-AU" dirty="0"/>
                  <a:t>where </a:t>
                </a:r>
                <a14:m>
                  <m:oMath xmlns:m="http://schemas.openxmlformats.org/officeDocument/2006/math">
                    <m:r>
                      <a:rPr lang="en-AU" i="1">
                        <a:latin typeface="Cambria Math" panose="02040503050406030204" pitchFamily="18" charset="0"/>
                      </a:rPr>
                      <m:t>𝑡</m:t>
                    </m:r>
                  </m:oMath>
                </a14:m>
                <a:r>
                  <a:rPr lang="en-AU" dirty="0"/>
                  <a:t> is the number of hours after </a:t>
                </a:r>
                <a:r>
                  <a:rPr lang="en-AU" i="0" dirty="0">
                    <a:latin typeface="+mj-lt"/>
                  </a:rPr>
                  <a:t>7</a:t>
                </a:r>
                <a:r>
                  <a:rPr lang="en-AU" b="0" i="0" dirty="0">
                    <a:latin typeface="+mj-lt"/>
                  </a:rPr>
                  <a:t> </a:t>
                </a:r>
                <a:r>
                  <a:rPr lang="en-AU" i="0" dirty="0">
                    <a:latin typeface="+mj-lt"/>
                  </a:rPr>
                  <a:t>am</a:t>
                </a:r>
                <a:r>
                  <a:rPr lang="en-AU" dirty="0"/>
                  <a:t>.</a:t>
                </a:r>
                <a:br>
                  <a:rPr lang="en-AU" dirty="0"/>
                </a:br>
                <a:r>
                  <a:rPr lang="en-AU" dirty="0"/>
                  <a:t>A household needs at least </a:t>
                </a:r>
                <a:r>
                  <a:rPr lang="en-AU" i="0" dirty="0">
                    <a:latin typeface="+mj-lt"/>
                  </a:rPr>
                  <a:t>5</a:t>
                </a:r>
                <a14:m>
                  <m:oMath xmlns:m="http://schemas.openxmlformats.org/officeDocument/2006/math">
                    <m:r>
                      <a:rPr lang="en-AU" b="0" i="1" smtClean="0">
                        <a:latin typeface="Cambria Math" panose="02040503050406030204" pitchFamily="18" charset="0"/>
                      </a:rPr>
                      <m:t> </m:t>
                    </m:r>
                    <m:r>
                      <m:rPr>
                        <m:nor/>
                      </m:rPr>
                      <a:rPr lang="en-AU"/>
                      <m:t>kW</m:t>
                    </m:r>
                  </m:oMath>
                </a14:m>
                <a:r>
                  <a:rPr lang="en-AU" dirty="0"/>
                  <a:t> to cover its needs without drawing from the grid.</a:t>
                </a:r>
              </a:p>
              <a:p>
                <a:r>
                  <a:rPr lang="en-AU" dirty="0"/>
                  <a:t>After an upgrade, the panels generate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5</m:t>
                        </m:r>
                      </m:num>
                      <m:den>
                        <m:r>
                          <a:rPr lang="en-AU" i="1">
                            <a:latin typeface="Cambria Math" panose="02040503050406030204" pitchFamily="18" charset="0"/>
                          </a:rPr>
                          <m:t>3</m:t>
                        </m:r>
                      </m:den>
                    </m:f>
                  </m:oMath>
                </a14:m>
                <a:r>
                  <a:rPr lang="en-AU" dirty="0"/>
                  <a:t> times as much power as they did before. </a:t>
                </a:r>
                <a:r>
                  <a:rPr lang="en-AU" dirty="0">
                    <a:effectLst/>
                  </a:rPr>
                  <a:t> </a:t>
                </a:r>
              </a:p>
              <a:p>
                <a:r>
                  <a:rPr lang="en-AU" dirty="0"/>
                  <a:t>For how many hours does the upgraded system generate at least </a:t>
                </a:r>
                <a14:m>
                  <m:oMath xmlns:m="http://schemas.openxmlformats.org/officeDocument/2006/math">
                    <m:r>
                      <a:rPr lang="en-AU" i="1">
                        <a:latin typeface="Cambria Math" panose="02040503050406030204" pitchFamily="18" charset="0"/>
                      </a:rPr>
                      <m:t>5</m:t>
                    </m:r>
                    <m:r>
                      <a:rPr lang="en-AU" b="0" i="1" smtClean="0">
                        <a:latin typeface="Cambria Math" panose="02040503050406030204" pitchFamily="18" charset="0"/>
                      </a:rPr>
                      <m:t> </m:t>
                    </m:r>
                    <m:r>
                      <m:rPr>
                        <m:nor/>
                      </m:rPr>
                      <a:rPr lang="en-AU"/>
                      <m:t>kW</m:t>
                    </m:r>
                    <m:r>
                      <a:rPr lang="en-AU" i="1">
                        <a:latin typeface="Cambria Math" panose="02040503050406030204" pitchFamily="18" charset="0"/>
                      </a:rPr>
                      <m:t>?</m:t>
                    </m:r>
                  </m:oMath>
                </a14:m>
                <a:endParaRPr lang="en-AU" dirty="0"/>
              </a:p>
              <a:p>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0BB7AA-996B-388F-F04A-B5B5139B7609}"/>
              </a:ext>
            </a:extLst>
          </p:cNvPr>
          <p:cNvSpPr>
            <a:spLocks noGrp="1"/>
          </p:cNvSpPr>
          <p:nvPr>
            <p:ph type="title"/>
          </p:nvPr>
        </p:nvSpPr>
        <p:spPr/>
        <p:txBody>
          <a:bodyPr/>
          <a:lstStyle/>
          <a:p>
            <a:r>
              <a:rPr lang="en-AU" dirty="0"/>
              <a:t>Solution</a:t>
            </a:r>
          </a:p>
        </p:txBody>
      </p:sp>
      <p:sp>
        <p:nvSpPr>
          <p:cNvPr id="4" name="Text Placeholder 3">
            <a:extLst>
              <a:ext uri="{FF2B5EF4-FFF2-40B4-BE49-F238E27FC236}">
                <a16:creationId xmlns:a16="http://schemas.microsoft.com/office/drawing/2014/main" id="{C0C4AE7F-0DD3-AD89-846C-B4A7E6AF8473}"/>
              </a:ext>
            </a:extLst>
          </p:cNvPr>
          <p:cNvSpPr>
            <a:spLocks noGrp="1"/>
          </p:cNvSpPr>
          <p:nvPr>
            <p:ph type="body" sz="quarter" idx="18"/>
          </p:nvPr>
        </p:nvSpPr>
        <p:spPr/>
        <p:txBody>
          <a:bodyPr/>
          <a:lstStyle/>
          <a:p>
            <a:r>
              <a:rPr lang="en-AU"/>
              <a:t>Comparison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7E38EC0-4757-A830-5730-B90B5EA0322B}"/>
                  </a:ext>
                </a:extLst>
              </p:cNvPr>
              <p:cNvSpPr>
                <a:spLocks noGrp="1"/>
              </p:cNvSpPr>
              <p:nvPr>
                <p:ph type="body" sz="quarter" idx="17"/>
              </p:nvPr>
            </p:nvSpPr>
            <p:spPr>
              <a:xfrm>
                <a:off x="360000" y="1567086"/>
                <a:ext cx="5111160" cy="4807835"/>
              </a:xfrm>
            </p:spPr>
            <p:txBody>
              <a:bodyPr/>
              <a:lstStyle/>
              <a:p>
                <a:r>
                  <a:rPr lang="en-AU" b="1" dirty="0">
                    <a:solidFill>
                      <a:schemeClr val="accent2"/>
                    </a:solidFill>
                  </a:rPr>
                  <a:t>Algebraic method:</a:t>
                </a:r>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m:t>
                          </m:r>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+7</m:t>
                          </m:r>
                        </m:e>
                      </m:d>
                      <m:r>
                        <a:rPr lang="en-AU" b="0" i="1" smtClean="0">
                          <a:latin typeface="Cambria Math" panose="02040503050406030204" pitchFamily="18" charset="0"/>
                        </a:rPr>
                        <m:t>=5</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+7</m:t>
                      </m:r>
                      <m:r>
                        <m:rPr>
                          <m:aln/>
                        </m:rPr>
                        <a:rPr lang="en-AU" b="0" i="1" smtClean="0">
                          <a:latin typeface="Cambria Math" panose="02040503050406030204" pitchFamily="18" charset="0"/>
                        </a:rPr>
                        <m:t>=</m:t>
                      </m:r>
                      <m:r>
                        <a:rPr lang="en-AU" b="0" i="1" smtClean="0">
                          <a:latin typeface="Cambria Math" panose="02040503050406030204" pitchFamily="18" charset="0"/>
                        </a:rPr>
                        <m:t>3</m:t>
                      </m:r>
                    </m:oMath>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−5</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 xmlns:m="http://schemas.openxmlformats.org/officeDocument/2006/math">
                      <m:r>
                        <a:rPr lang="en-AU" b="0" i="1" smtClean="0">
                          <a:latin typeface="Cambria Math" panose="02040503050406030204" pitchFamily="18" charset="0"/>
                        </a:rPr>
                        <m:t>𝑡</m:t>
                      </m:r>
                      <m:r>
                        <m:rPr>
                          <m:aln/>
                        </m:rPr>
                        <a:rPr lang="en-AU" b="0" i="1" smtClean="0">
                          <a:latin typeface="Cambria Math" panose="02040503050406030204" pitchFamily="18" charset="0"/>
                        </a:rPr>
                        <m:t>=</m:t>
                      </m:r>
                      <m:r>
                        <a:rPr lang="en-AU" b="0" i="1" smtClean="0">
                          <a:latin typeface="Cambria Math" panose="02040503050406030204" pitchFamily="18" charset="0"/>
                        </a:rPr>
                        <m:t>3 </m:t>
                      </m:r>
                      <m:r>
                        <m:rPr>
                          <m:nor/>
                        </m:rPr>
                        <a:rPr lang="en-AU" b="0" i="0" smtClean="0">
                          <a:latin typeface="Cambria Math" panose="02040503050406030204" pitchFamily="18" charset="0"/>
                        </a:rPr>
                        <m:t>or</m:t>
                      </m:r>
                      <m:r>
                        <a:rPr lang="en-AU" b="0" i="1" smtClean="0">
                          <a:latin typeface="Cambria Math" panose="02040503050406030204" pitchFamily="18" charset="0"/>
                        </a:rPr>
                        <m:t> 7</m:t>
                      </m:r>
                    </m:oMath>
                    <m:oMath xmlns:m="http://schemas.openxmlformats.org/officeDocument/2006/math">
                      <m:r>
                        <a:rPr lang="en-AU" b="0" i="1" smtClean="0">
                          <a:latin typeface="Cambria Math" panose="02040503050406030204" pitchFamily="18" charset="0"/>
                        </a:rPr>
                        <m:t>∴4 </m:t>
                      </m:r>
                      <m:r>
                        <m:rPr>
                          <m:nor/>
                        </m:rPr>
                        <a:rPr lang="en-AU" b="0" i="0" smtClean="0">
                          <a:latin typeface="Cambria Math" panose="02040503050406030204" pitchFamily="18" charset="0"/>
                        </a:rPr>
                        <m:t>hours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m:t>
                      </m:r>
                      <m:r>
                        <m:rPr>
                          <m:nor/>
                        </m:rPr>
                        <a:rPr lang="en-AU" b="0" i="0" smtClean="0">
                          <a:latin typeface="Cambria Math" panose="02040503050406030204" pitchFamily="18" charset="0"/>
                        </a:rPr>
                        <m:t>power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generation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above</m:t>
                      </m:r>
                      <m:r>
                        <m:rPr>
                          <m:nor/>
                        </m:rPr>
                        <a:rPr lang="en-AU" b="0" i="0" smtClean="0">
                          <a:latin typeface="Cambria Math" panose="02040503050406030204" pitchFamily="18" charset="0"/>
                        </a:rPr>
                        <m:t> </m:t>
                      </m:r>
                      <m:r>
                        <a:rPr lang="en-AU" b="0" i="1" smtClean="0">
                          <a:latin typeface="Cambria Math" panose="02040503050406030204" pitchFamily="18" charset="0"/>
                        </a:rPr>
                        <m:t>5</m:t>
                      </m:r>
                      <m:r>
                        <m:rPr>
                          <m:nor/>
                        </m:rPr>
                        <a:rPr lang="en-AU" b="0" i="0" smtClean="0">
                          <a:latin typeface="Cambria Math" panose="02040503050406030204" pitchFamily="18" charset="0"/>
                        </a:rPr>
                        <m:t> </m:t>
                      </m:r>
                      <m:r>
                        <m:rPr>
                          <m:nor/>
                        </m:rPr>
                        <a:rPr lang="en-AU" b="0" i="0" smtClean="0">
                          <a:latin typeface="Cambria Math" panose="02040503050406030204" pitchFamily="18" charset="0"/>
                        </a:rPr>
                        <m:t>kW</m:t>
                      </m:r>
                      <m:r>
                        <m:rPr>
                          <m:nor/>
                        </m:rPr>
                        <a:rPr lang="en-AU" b="0" i="0" smtClean="0">
                          <a:latin typeface="Cambria Math" panose="02040503050406030204" pitchFamily="18" charset="0"/>
                        </a:rPr>
                        <m:t>.</m:t>
                      </m:r>
                    </m:oMath>
                  </m:oMathPara>
                </a14:m>
                <a:endParaRPr lang="en-AU" dirty="0"/>
              </a:p>
            </p:txBody>
          </p:sp>
        </mc:Choice>
        <mc:Fallback xmlns="">
          <p:sp>
            <p:nvSpPr>
              <p:cNvPr id="5" name="Text Placeholder 4">
                <a:extLst>
                  <a:ext uri="{FF2B5EF4-FFF2-40B4-BE49-F238E27FC236}">
                    <a16:creationId xmlns:a16="http://schemas.microsoft.com/office/drawing/2014/main" id="{D7E38EC0-4757-A830-5730-B90B5EA0322B}"/>
                  </a:ext>
                </a:extLst>
              </p:cNvPr>
              <p:cNvSpPr>
                <a:spLocks noGrp="1" noRot="1" noChangeAspect="1" noMove="1" noResize="1" noEditPoints="1" noAdjustHandles="1" noChangeArrowheads="1" noChangeShapeType="1" noTextEdit="1"/>
              </p:cNvSpPr>
              <p:nvPr>
                <p:ph type="body" sz="quarter" idx="17"/>
              </p:nvPr>
            </p:nvSpPr>
            <p:spPr>
              <a:xfrm>
                <a:off x="360000" y="1567086"/>
                <a:ext cx="5111160" cy="4807835"/>
              </a:xfrm>
              <a:blipFill>
                <a:blip r:embed="rId3"/>
                <a:stretch>
                  <a:fillRect l="-2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84349CDE-D062-5057-621A-3121B17EE145}"/>
                  </a:ext>
                </a:extLst>
              </p:cNvPr>
              <p:cNvSpPr txBox="1">
                <a:spLocks/>
              </p:cNvSpPr>
              <p:nvPr/>
            </p:nvSpPr>
            <p:spPr>
              <a:xfrm>
                <a:off x="5616600" y="360000"/>
                <a:ext cx="233106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accent2"/>
                    </a:solidFill>
                  </a:rPr>
                  <a:t>Graphical method:</a:t>
                </a:r>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≥3</m:t>
                      </m:r>
                    </m:oMath>
                  </m:oMathPara>
                </a14:m>
                <a:endParaRPr lang="en-AU" dirty="0"/>
              </a:p>
            </p:txBody>
          </p:sp>
        </mc:Choice>
        <mc:Fallback xmlns="">
          <p:sp>
            <p:nvSpPr>
              <p:cNvPr id="6" name="Text Placeholder 4">
                <a:extLst>
                  <a:ext uri="{FF2B5EF4-FFF2-40B4-BE49-F238E27FC236}">
                    <a16:creationId xmlns:a16="http://schemas.microsoft.com/office/drawing/2014/main" id="{84349CDE-D062-5057-621A-3121B17EE145}"/>
                  </a:ext>
                </a:extLst>
              </p:cNvPr>
              <p:cNvSpPr txBox="1">
                <a:spLocks noRot="1" noChangeAspect="1" noMove="1" noResize="1" noEditPoints="1" noAdjustHandles="1" noChangeArrowheads="1" noChangeShapeType="1" noTextEdit="1"/>
              </p:cNvSpPr>
              <p:nvPr/>
            </p:nvSpPr>
            <p:spPr>
              <a:xfrm>
                <a:off x="5616600" y="360000"/>
                <a:ext cx="2331060" cy="4807835"/>
              </a:xfrm>
              <a:prstGeom prst="rect">
                <a:avLst/>
              </a:prstGeom>
              <a:blipFill>
                <a:blip r:embed="rId4"/>
                <a:stretch>
                  <a:fillRect l="-6527" r="-3133"/>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24AF5E19-BCBD-DCEF-ACFE-8086E9A8E710}"/>
              </a:ext>
              <a:ext uri="{C183D7F6-B498-43B3-948B-1728B52AA6E4}">
                <adec:decorative xmlns:adec="http://schemas.microsoft.com/office/drawing/2017/decorative" val="1"/>
              </a:ext>
            </a:extLst>
          </p:cNvPr>
          <p:cNvCxnSpPr/>
          <p:nvPr/>
        </p:nvCxnSpPr>
        <p:spPr>
          <a:xfrm>
            <a:off x="5471160" y="360000"/>
            <a:ext cx="0" cy="6156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descr="A downward-opening parabola labelled P(t) = −(t − 5)² + 7 is shown. The vertex is at (5, 7). A horizontal line at P = 3 intersects the parabola at (3, 3) and (7, 3), marked with vertical dashed lines to the t-axis.">
            <a:extLst>
              <a:ext uri="{FF2B5EF4-FFF2-40B4-BE49-F238E27FC236}">
                <a16:creationId xmlns:a16="http://schemas.microsoft.com/office/drawing/2014/main" id="{55B04C23-B485-6558-7FA2-6CA6DEE070A4}"/>
              </a:ext>
            </a:extLst>
          </p:cNvPr>
          <p:cNvPicPr>
            <a:picLocks noChangeAspect="1"/>
          </p:cNvPicPr>
          <p:nvPr/>
        </p:nvPicPr>
        <p:blipFill>
          <a:blip r:embed="rId5"/>
          <a:stretch>
            <a:fillRect/>
          </a:stretch>
        </p:blipFill>
        <p:spPr>
          <a:xfrm>
            <a:off x="5871450" y="2300700"/>
            <a:ext cx="4152420" cy="4305300"/>
          </a:xfrm>
          <a:prstGeom prst="rect">
            <a:avLst/>
          </a:prstGeom>
        </p:spPr>
      </p:pic>
      <p:sp>
        <p:nvSpPr>
          <p:cNvPr id="2" name="Slide Number Placeholder 1">
            <a:extLst>
              <a:ext uri="{FF2B5EF4-FFF2-40B4-BE49-F238E27FC236}">
                <a16:creationId xmlns:a16="http://schemas.microsoft.com/office/drawing/2014/main" id="{822D9A90-09EE-8784-3351-5A8A86243C50}"/>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05913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Check for understanding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a:latin typeface="+mn-lt"/>
                  </a:rPr>
                  <a:t> For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oMath>
                </a14:m>
                <a:r>
                  <a:rPr lang="en-AU">
                    <a:latin typeface="+mn-lt"/>
                  </a:rPr>
                  <a:t>, what is the amplitude?</a:t>
                </a:r>
              </a:p>
              <a:p>
                <a:pPr marL="457200" indent="-457200">
                  <a:buAutoNum type="alphaUcPeriod"/>
                </a:pPr>
                <a:r>
                  <a:rPr lang="en-AU" b="0"/>
                  <a:t> </a:t>
                </a:r>
                <a14:m>
                  <m:oMath xmlns:m="http://schemas.openxmlformats.org/officeDocument/2006/math">
                    <m:r>
                      <a:rPr lang="en-AU" b="0" i="1" smtClean="0">
                        <a:latin typeface="Cambria Math" panose="02040503050406030204" pitchFamily="18" charset="0"/>
                      </a:rPr>
                      <m:t>4</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−4</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1</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𝜋</m:t>
                    </m:r>
                  </m:oMath>
                </a14:m>
                <a:endParaRPr lang="en-AU">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2" name="TextBox 1" descr="Box indication that the correct solution is A">
            <a:extLst>
              <a:ext uri="{FF2B5EF4-FFF2-40B4-BE49-F238E27FC236}">
                <a16:creationId xmlns:a16="http://schemas.microsoft.com/office/drawing/2014/main" id="{FA5718BB-1C99-B544-CD4C-9E4EA7D15150}"/>
              </a:ext>
            </a:extLst>
          </p:cNvPr>
          <p:cNvSpPr txBox="1"/>
          <p:nvPr/>
        </p:nvSpPr>
        <p:spPr>
          <a:xfrm>
            <a:off x="239843" y="2233534"/>
            <a:ext cx="966865" cy="356423"/>
          </a:xfrm>
          <a:prstGeom prst="rect">
            <a:avLst/>
          </a:prstGeom>
          <a:noFill/>
          <a:ln w="19050">
            <a:solidFill>
              <a:schemeClr val="tx2"/>
            </a:solidFill>
          </a:ln>
        </p:spPr>
        <p:txBody>
          <a:bodyPr wrap="square" lIns="0" tIns="0" rIns="0" bIns="0" rtlCol="0">
            <a:noAutofit/>
          </a:bodyPr>
          <a:lstStyle/>
          <a:p>
            <a:pPr algn="l"/>
            <a:endParaRPr lang="en-AU" sz="180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0D042-3FA4-6AC1-57FC-D25EF089EF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CD9D66-B33D-F1B0-6400-E83634E01E83}"/>
              </a:ext>
            </a:extLst>
          </p:cNvPr>
          <p:cNvSpPr>
            <a:spLocks noGrp="1"/>
          </p:cNvSpPr>
          <p:nvPr>
            <p:ph type="title"/>
          </p:nvPr>
        </p:nvSpPr>
        <p:spPr/>
        <p:txBody>
          <a:bodyPr/>
          <a:lstStyle/>
          <a:p>
            <a:r>
              <a:rPr lang="en-AU">
                <a:latin typeface="+mj-lt"/>
              </a:rPr>
              <a:t>Check for understanding (2)</a:t>
            </a:r>
          </a:p>
        </p:txBody>
      </p:sp>
      <p:sp>
        <p:nvSpPr>
          <p:cNvPr id="13" name="Text Placeholder 12">
            <a:extLst>
              <a:ext uri="{FF2B5EF4-FFF2-40B4-BE49-F238E27FC236}">
                <a16:creationId xmlns:a16="http://schemas.microsoft.com/office/drawing/2014/main" id="{D7A6F97D-DE49-F1A0-37B2-0FEC63EED466}"/>
              </a:ext>
            </a:extLst>
          </p:cNvPr>
          <p:cNvSpPr>
            <a:spLocks noGrp="1"/>
          </p:cNvSpPr>
          <p:nvPr>
            <p:ph type="body" sz="quarter" idx="18"/>
          </p:nvPr>
        </p:nvSpPr>
        <p:spPr>
          <a:xfrm>
            <a:off x="360000" y="982520"/>
            <a:ext cx="11483998" cy="356423"/>
          </a:xfrm>
        </p:spPr>
        <p:txBody>
          <a:bodyPr/>
          <a:lstStyle/>
          <a:p>
            <a:r>
              <a:rPr lang="en-AU">
                <a:latin typeface="+mj-lt"/>
              </a:rPr>
              <a:t>Question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A6375DC-4D9E-4C60-2BC1-E2B94BF3DAF1}"/>
                  </a:ext>
                </a:extLst>
              </p:cNvPr>
              <p:cNvSpPr>
                <a:spLocks noGrp="1"/>
              </p:cNvSpPr>
              <p:nvPr>
                <p:ph type="body" sz="quarter" idx="17"/>
              </p:nvPr>
            </p:nvSpPr>
            <p:spPr/>
            <p:txBody>
              <a:bodyPr/>
              <a:lstStyle/>
              <a:p>
                <a:r>
                  <a:rPr lang="en-AU">
                    <a:latin typeface="+mn-lt"/>
                  </a:rPr>
                  <a:t> For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r>
                  <a:rPr lang="en-AU">
                    <a:latin typeface="+mn-lt"/>
                  </a:rPr>
                  <a:t>, what is the amplitude?</a:t>
                </a:r>
              </a:p>
              <a:p>
                <a:pPr marL="457200" indent="-457200">
                  <a:buAutoNum type="alphaUcPeriod"/>
                </a:pPr>
                <a:r>
                  <a:rPr lang="en-AU" b="0"/>
                  <a:t> </a:t>
                </a:r>
                <a14:m>
                  <m:oMath xmlns:m="http://schemas.openxmlformats.org/officeDocument/2006/math">
                    <m:r>
                      <a:rPr lang="en-AU" b="0" i="0" smtClean="0">
                        <a:latin typeface="Cambria Math" panose="02040503050406030204" pitchFamily="18" charset="0"/>
                      </a:rPr>
                      <m:t>−</m:t>
                    </m:r>
                    <m:r>
                      <a:rPr lang="en-AU" b="0" i="1" smtClean="0">
                        <a:latin typeface="Cambria Math" panose="02040503050406030204" pitchFamily="18" charset="0"/>
                      </a:rPr>
                      <m:t>3</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3</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1</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𝜋</m:t>
                    </m:r>
                  </m:oMath>
                </a14:m>
                <a:endParaRPr lang="en-AU">
                  <a:latin typeface="+mn-lt"/>
                </a:endParaRPr>
              </a:p>
            </p:txBody>
          </p:sp>
        </mc:Choice>
        <mc:Fallback xmlns="">
          <p:sp>
            <p:nvSpPr>
              <p:cNvPr id="12" name="Text Placeholder 11">
                <a:extLst>
                  <a:ext uri="{FF2B5EF4-FFF2-40B4-BE49-F238E27FC236}">
                    <a16:creationId xmlns:a16="http://schemas.microsoft.com/office/drawing/2014/main" id="{6A6375DC-4D9E-4C60-2BC1-E2B94BF3DAF1}"/>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BE6EE5A-9FF7-A9D6-65DB-F72726E29F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2" name="TextBox 1" descr="Box indication that the correct solution is B">
            <a:extLst>
              <a:ext uri="{FF2B5EF4-FFF2-40B4-BE49-F238E27FC236}">
                <a16:creationId xmlns:a16="http://schemas.microsoft.com/office/drawing/2014/main" id="{A153D9F1-FBF0-C29B-7481-3B52CDC24BC6}"/>
              </a:ext>
            </a:extLst>
          </p:cNvPr>
          <p:cNvSpPr txBox="1"/>
          <p:nvPr/>
        </p:nvSpPr>
        <p:spPr>
          <a:xfrm>
            <a:off x="247463" y="2858374"/>
            <a:ext cx="966865" cy="356423"/>
          </a:xfrm>
          <a:prstGeom prst="rect">
            <a:avLst/>
          </a:prstGeom>
          <a:noFill/>
          <a:ln w="19050">
            <a:solidFill>
              <a:schemeClr val="tx2"/>
            </a:solidFill>
          </a:ln>
        </p:spPr>
        <p:txBody>
          <a:bodyPr wrap="square" lIns="0" tIns="0" rIns="0" bIns="0" rtlCol="0">
            <a:noAutofit/>
          </a:bodyPr>
          <a:lstStyle/>
          <a:p>
            <a:pPr algn="l"/>
            <a:endParaRPr lang="en-AU" sz="1800"/>
          </a:p>
        </p:txBody>
      </p:sp>
    </p:spTree>
    <p:extLst>
      <p:ext uri="{BB962C8B-B14F-4D97-AF65-F5344CB8AC3E}">
        <p14:creationId xmlns:p14="http://schemas.microsoft.com/office/powerpoint/2010/main" val="26144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81022-BD64-7875-417F-01A9A6E04F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37C2E5-FF59-542F-DCAF-0409F5A8B7FB}"/>
              </a:ext>
            </a:extLst>
          </p:cNvPr>
          <p:cNvSpPr>
            <a:spLocks noGrp="1"/>
          </p:cNvSpPr>
          <p:nvPr>
            <p:ph type="title"/>
          </p:nvPr>
        </p:nvSpPr>
        <p:spPr/>
        <p:txBody>
          <a:bodyPr/>
          <a:lstStyle/>
          <a:p>
            <a:r>
              <a:rPr lang="en-AU">
                <a:latin typeface="+mj-lt"/>
              </a:rPr>
              <a:t>Check for understanding (3)</a:t>
            </a:r>
          </a:p>
        </p:txBody>
      </p:sp>
      <p:sp>
        <p:nvSpPr>
          <p:cNvPr id="13" name="Text Placeholder 12">
            <a:extLst>
              <a:ext uri="{FF2B5EF4-FFF2-40B4-BE49-F238E27FC236}">
                <a16:creationId xmlns:a16="http://schemas.microsoft.com/office/drawing/2014/main" id="{5F0297ED-FD14-867D-EE07-439E084FE0E2}"/>
              </a:ext>
            </a:extLst>
          </p:cNvPr>
          <p:cNvSpPr>
            <a:spLocks noGrp="1"/>
          </p:cNvSpPr>
          <p:nvPr>
            <p:ph type="body" sz="quarter" idx="18"/>
          </p:nvPr>
        </p:nvSpPr>
        <p:spPr>
          <a:xfrm>
            <a:off x="360000" y="982520"/>
            <a:ext cx="11483998" cy="356423"/>
          </a:xfrm>
        </p:spPr>
        <p:txBody>
          <a:bodyPr/>
          <a:lstStyle/>
          <a:p>
            <a:r>
              <a:rPr lang="en-AU">
                <a:latin typeface="+mj-lt"/>
              </a:rPr>
              <a:t>Question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7CEEBC9-1D0B-580E-F9AD-EF5F2924480C}"/>
                  </a:ext>
                </a:extLst>
              </p:cNvPr>
              <p:cNvSpPr>
                <a:spLocks noGrp="1"/>
              </p:cNvSpPr>
              <p:nvPr>
                <p:ph type="body" sz="quarter" idx="17"/>
              </p:nvPr>
            </p:nvSpPr>
            <p:spPr/>
            <p:txBody>
              <a:bodyPr/>
              <a:lstStyle/>
              <a:p>
                <a:r>
                  <a:rPr lang="en-AU">
                    <a:latin typeface="+mn-lt"/>
                  </a:rPr>
                  <a:t> For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r>
                      <a:rPr lang="en-AU" b="0" i="1" smtClean="0">
                        <a:latin typeface="Cambria Math" panose="02040503050406030204" pitchFamily="18" charset="0"/>
                      </a:rPr>
                      <m:t>+5</m:t>
                    </m:r>
                  </m:oMath>
                </a14:m>
                <a:r>
                  <a:rPr lang="en-AU">
                    <a:latin typeface="+mn-lt"/>
                  </a:rPr>
                  <a:t>, what is the amplitude?</a:t>
                </a:r>
              </a:p>
              <a:p>
                <a:pPr marL="457200" indent="-457200">
                  <a:buAutoNum type="alphaUcPeriod"/>
                </a:pPr>
                <a:r>
                  <a:rPr lang="en-AU" b="0"/>
                  <a:t> </a:t>
                </a:r>
                <a14:m>
                  <m:oMath xmlns:m="http://schemas.openxmlformats.org/officeDocument/2006/math">
                    <m:r>
                      <a:rPr lang="en-AU" b="0" i="1" smtClean="0">
                        <a:latin typeface="Cambria Math" panose="02040503050406030204" pitchFamily="18" charset="0"/>
                      </a:rPr>
                      <m:t>2</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5</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7</m:t>
                    </m:r>
                  </m:oMath>
                </a14:m>
                <a:endParaRPr lang="en-AU" b="0">
                  <a:latin typeface="+mn-lt"/>
                </a:endParaRPr>
              </a:p>
              <a:p>
                <a:pPr marL="457200" indent="-457200">
                  <a:buAutoNum type="alphaUcPeriod"/>
                </a:pPr>
                <a:r>
                  <a:rPr lang="en-AU">
                    <a:latin typeface="+mn-lt"/>
                  </a:rPr>
                  <a:t> </a:t>
                </a:r>
                <a14:m>
                  <m:oMath xmlns:m="http://schemas.openxmlformats.org/officeDocument/2006/math">
                    <m:r>
                      <a:rPr lang="en-AU" b="0" i="1" smtClean="0">
                        <a:latin typeface="Cambria Math" panose="02040503050406030204" pitchFamily="18" charset="0"/>
                      </a:rPr>
                      <m:t>3</m:t>
                    </m:r>
                  </m:oMath>
                </a14:m>
                <a:endParaRPr lang="en-AU">
                  <a:latin typeface="+mn-lt"/>
                </a:endParaRPr>
              </a:p>
            </p:txBody>
          </p:sp>
        </mc:Choice>
        <mc:Fallback xmlns="">
          <p:sp>
            <p:nvSpPr>
              <p:cNvPr id="12" name="Text Placeholder 11">
                <a:extLst>
                  <a:ext uri="{FF2B5EF4-FFF2-40B4-BE49-F238E27FC236}">
                    <a16:creationId xmlns:a16="http://schemas.microsoft.com/office/drawing/2014/main" id="{97CEEBC9-1D0B-580E-F9AD-EF5F2924480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4CD4C39-2B58-5FDB-6AC8-AAE0A5A458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
        <p:nvSpPr>
          <p:cNvPr id="2" name="TextBox 1" descr="Box indication that the correct solution is A">
            <a:extLst>
              <a:ext uri="{FF2B5EF4-FFF2-40B4-BE49-F238E27FC236}">
                <a16:creationId xmlns:a16="http://schemas.microsoft.com/office/drawing/2014/main" id="{FCFEE617-567A-A888-DB82-E62FB572B854}"/>
              </a:ext>
            </a:extLst>
          </p:cNvPr>
          <p:cNvSpPr txBox="1"/>
          <p:nvPr/>
        </p:nvSpPr>
        <p:spPr>
          <a:xfrm>
            <a:off x="239843" y="2252568"/>
            <a:ext cx="966865" cy="356423"/>
          </a:xfrm>
          <a:prstGeom prst="rect">
            <a:avLst/>
          </a:prstGeom>
          <a:noFill/>
          <a:ln w="19050">
            <a:solidFill>
              <a:schemeClr val="tx2"/>
            </a:solidFill>
          </a:ln>
        </p:spPr>
        <p:txBody>
          <a:bodyPr wrap="square" lIns="0" tIns="0" rIns="0" bIns="0" rtlCol="0">
            <a:noAutofit/>
          </a:bodyPr>
          <a:lstStyle/>
          <a:p>
            <a:pPr algn="l"/>
            <a:endParaRPr lang="en-AU" sz="1800"/>
          </a:p>
        </p:txBody>
      </p:sp>
    </p:spTree>
    <p:extLst>
      <p:ext uri="{BB962C8B-B14F-4D97-AF65-F5344CB8AC3E}">
        <p14:creationId xmlns:p14="http://schemas.microsoft.com/office/powerpoint/2010/main" val="38476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D3B63-50B7-4D5B-8BEF-71516D38302A}">
  <ds:schemaRefs>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 ds:uri="0d94be99-a0f6-44e7-93d1-7f56be2e14d5"/>
    <ds:schemaRef ds:uri="8c6f0761-0ef4-4d3b-8fe8-3b60dff82ea3"/>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601C53E-5995-4D2F-98C4-3AA8E5CEEFF9}">
  <ds:schemaRefs>
    <ds:schemaRef ds:uri="http://schemas.microsoft.com/sharepoint/v3/contenttype/forms"/>
  </ds:schemaRefs>
</ds:datastoreItem>
</file>

<file path=customXml/itemProps3.xml><?xml version="1.0" encoding="utf-8"?>
<ds:datastoreItem xmlns:ds="http://schemas.openxmlformats.org/officeDocument/2006/customXml" ds:itemID="{1257036F-A08F-4DA4-AD02-35F2D8665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1365</Words>
  <Application>Microsoft Office PowerPoint</Application>
  <PresentationFormat>Widescreen</PresentationFormat>
  <Paragraphs>142</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Cambria Math</vt:lpstr>
      <vt:lpstr>Public Sans</vt:lpstr>
      <vt:lpstr>Times New Roman</vt:lpstr>
      <vt:lpstr>NSWG Corporate</vt:lpstr>
      <vt:lpstr>Dilations of trigonometric functions</vt:lpstr>
      <vt:lpstr>Learning intentions and success criteria</vt:lpstr>
      <vt:lpstr>Activating prior knowledge</vt:lpstr>
      <vt:lpstr>Scenario (1)</vt:lpstr>
      <vt:lpstr>Solution</vt:lpstr>
      <vt:lpstr>Connecting learning</vt:lpstr>
      <vt:lpstr>Check for understanding (1)</vt:lpstr>
      <vt:lpstr>Check for understanding (2)</vt:lpstr>
      <vt:lpstr>Check for understanding (3)</vt:lpstr>
      <vt:lpstr>Releasing responsibility</vt:lpstr>
      <vt:lpstr>Connecting dilations with period and amplitude</vt:lpstr>
      <vt:lpstr>Question 1</vt:lpstr>
      <vt:lpstr>Question 2</vt:lpstr>
      <vt:lpstr>Worked example comparison</vt:lpstr>
      <vt:lpstr>Independent practice</vt:lpstr>
      <vt:lpstr>Approaching questions scaffold</vt:lpstr>
      <vt:lpstr>HSC-style question (1)</vt:lpstr>
      <vt:lpstr>HSC-style question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 – Dilations of trigonometric functions – Slide deck</dc:title>
  <dc:creator>NSW Department of Education</dc:creator>
  <dcterms:created xsi:type="dcterms:W3CDTF">2026-05-19T05:25:36Z</dcterms:created>
  <dcterms:modified xsi:type="dcterms:W3CDTF">2026-06-17T00:29:32Z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