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0"/>
  </p:notesMasterIdLst>
  <p:handoutMasterIdLst>
    <p:handoutMasterId r:id="rId31"/>
  </p:handoutMasterIdLst>
  <p:sldIdLst>
    <p:sldId id="26505" r:id="rId5"/>
    <p:sldId id="26383" r:id="rId6"/>
    <p:sldId id="271" r:id="rId7"/>
    <p:sldId id="289" r:id="rId8"/>
    <p:sldId id="26527" r:id="rId9"/>
    <p:sldId id="26528" r:id="rId10"/>
    <p:sldId id="26526" r:id="rId11"/>
    <p:sldId id="26506" r:id="rId12"/>
    <p:sldId id="26507" r:id="rId13"/>
    <p:sldId id="26508" r:id="rId14"/>
    <p:sldId id="26536" r:id="rId15"/>
    <p:sldId id="26531" r:id="rId16"/>
    <p:sldId id="26524" r:id="rId17"/>
    <p:sldId id="26532" r:id="rId18"/>
    <p:sldId id="26538" r:id="rId19"/>
    <p:sldId id="26539" r:id="rId20"/>
    <p:sldId id="26540" r:id="rId21"/>
    <p:sldId id="26541" r:id="rId22"/>
    <p:sldId id="26535" r:id="rId23"/>
    <p:sldId id="26510" r:id="rId24"/>
    <p:sldId id="26511" r:id="rId25"/>
    <p:sldId id="26522" r:id="rId26"/>
    <p:sldId id="26534" r:id="rId27"/>
    <p:sldId id="360" r:id="rId28"/>
    <p:sldId id="361" r:id="rId29"/>
  </p:sldIdLst>
  <p:sldSz cx="12192000" cy="6858000"/>
  <p:notesSz cx="6858000" cy="9144000"/>
  <p:embeddedFontLst>
    <p:embeddedFont>
      <p:font typeface="Cambria Math" panose="02040503050406030204" pitchFamily="18" charset="0"/>
      <p:regular r:id="rId32"/>
    </p:embeddedFont>
    <p:embeddedFont>
      <p:font typeface="Public Sans" pitchFamily="2"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Reflections and translations of trigonometric functions" id="{37641C72-2B0D-4DA7-863C-82465FA72A95}">
          <p14:sldIdLst>
            <p14:sldId id="26505"/>
            <p14:sldId id="26383"/>
            <p14:sldId id="271"/>
            <p14:sldId id="289"/>
            <p14:sldId id="26527"/>
            <p14:sldId id="26528"/>
            <p14:sldId id="26526"/>
            <p14:sldId id="26506"/>
            <p14:sldId id="26507"/>
            <p14:sldId id="26508"/>
            <p14:sldId id="26536"/>
            <p14:sldId id="26531"/>
            <p14:sldId id="26524"/>
            <p14:sldId id="26532"/>
            <p14:sldId id="26538"/>
            <p14:sldId id="26539"/>
            <p14:sldId id="26540"/>
            <p14:sldId id="26541"/>
            <p14:sldId id="26535"/>
            <p14:sldId id="26510"/>
            <p14:sldId id="26511"/>
            <p14:sldId id="26522"/>
            <p14:sldId id="26534"/>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43E4B-89D5-4022-B777-B11D7BE470B7}" v="8" dt="2026-06-17T00:28:18.13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Howard" userId="e43a82a0-9159-4f0f-aa14-ac7f95b5b562" providerId="ADAL" clId="{C87B0BC5-BEF9-4006-98BC-9F1FAB210A8B}"/>
    <pc:docChg chg="mod">
      <pc:chgData name="Liv Howard" userId="e43a82a0-9159-4f0f-aa14-ac7f95b5b562" providerId="ADAL" clId="{C87B0BC5-BEF9-4006-98BC-9F1FAB210A8B}" dt="2026-06-17T00:27:53.593"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B109-2F13-A822-07EA-13B2C03EF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E3EF7-C594-67FE-676D-C1A1A531C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7788D-3F7A-223D-B93B-E82974F379B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B91778B-1990-EE88-909F-5893E1AB06AA}"/>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29490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398BF-304E-FEF9-42DC-F4FE950ED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4B0CF-8CB1-10D2-F02E-FF87C2DB7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1028E-B9B9-2CD0-473B-17B9FC370ED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8439BEB-953E-F645-F2B1-DA804C015A16}"/>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10482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450EC-90B5-1D46-46A2-87343B5FB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5F07D-ACB3-749E-A466-74B0B8C00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2D1F5-3316-5610-5743-734A0BD024C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E14948-F108-DE54-75A1-42A37EBECDE8}"/>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64719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CF51-B9D8-F639-3D47-CEC7EEC7E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6225D-2E08-A5ED-05A1-680B9FF0C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9EA92-9047-E3DE-277B-59ADB374F17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78A9EC-D043-653F-5046-877699517C89}"/>
              </a:ext>
            </a:extLst>
          </p:cNvPr>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140936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3171-5AC0-C34B-F94D-D51B3C1A9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A5FE7-72F3-85D8-B8CD-0CB37042F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4F772-FE5D-BD55-7DC4-86A1EB30AF5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48D5596-60CB-3229-05F4-8E671B6E04E8}"/>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51531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05446-73ED-5906-B15F-A304C43CB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63F3D-E310-F619-A471-AE9A076DF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04E44-220D-80A3-5A7F-CFA11FA1179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A89486E-AEBC-EB42-EF27-4739F87C6E47}"/>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713179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Reflections and translations of trigonometric functions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differentiation, modelling and graphing</a:t>
            </a:r>
          </a:p>
        </p:txBody>
      </p:sp>
      <p:pic>
        <p:nvPicPr>
          <p:cNvPr id="5" name="Picture Placeholder 4">
            <a:extLst>
              <a:ext uri="{FF2B5EF4-FFF2-40B4-BE49-F238E27FC236}">
                <a16:creationId xmlns:a16="http://schemas.microsoft.com/office/drawing/2014/main" id="{44CFF12D-A746-BAF9-7E58-4E40EC9802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F7DD8-C553-D9AF-D85D-5C12ADDA9E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9EE168-28AF-3198-C85F-36940B283390}"/>
              </a:ext>
            </a:extLst>
          </p:cNvPr>
          <p:cNvSpPr>
            <a:spLocks noGrp="1"/>
          </p:cNvSpPr>
          <p:nvPr>
            <p:ph type="title"/>
          </p:nvPr>
        </p:nvSpPr>
        <p:spPr/>
        <p:txBody>
          <a:bodyPr/>
          <a:lstStyle/>
          <a:p>
            <a:r>
              <a:rPr lang="en-AU" dirty="0">
                <a:latin typeface="+mj-lt"/>
              </a:rPr>
              <a:t>Worked example (1)</a:t>
            </a:r>
          </a:p>
        </p:txBody>
      </p:sp>
      <p:sp>
        <p:nvSpPr>
          <p:cNvPr id="13" name="Text Placeholder 12">
            <a:extLst>
              <a:ext uri="{FF2B5EF4-FFF2-40B4-BE49-F238E27FC236}">
                <a16:creationId xmlns:a16="http://schemas.microsoft.com/office/drawing/2014/main" id="{CE211E86-060A-5093-8B20-8CBD50627972}"/>
              </a:ext>
            </a:extLst>
          </p:cNvPr>
          <p:cNvSpPr>
            <a:spLocks noGrp="1"/>
          </p:cNvSpPr>
          <p:nvPr>
            <p:ph type="body" sz="quarter" idx="18"/>
          </p:nvPr>
        </p:nvSpPr>
        <p:spPr>
          <a:xfrm>
            <a:off x="360000" y="982520"/>
            <a:ext cx="11483998" cy="356423"/>
          </a:xfrm>
        </p:spPr>
        <p:txBody>
          <a:bodyPr/>
          <a:lstStyle/>
          <a:p>
            <a:r>
              <a:rPr lang="en-AU" dirty="0">
                <a:latin typeface="+mj-lt"/>
              </a:rPr>
              <a:t>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F922D5E-76CF-6E5F-BC5D-5FD49F7AD74E}"/>
                  </a:ext>
                </a:extLst>
              </p:cNvPr>
              <p:cNvSpPr>
                <a:spLocks noGrp="1"/>
              </p:cNvSpPr>
              <p:nvPr>
                <p:ph type="body" sz="quarter" idx="17"/>
              </p:nvPr>
            </p:nvSpPr>
            <p:spPr/>
            <p:txBody>
              <a:bodyPr/>
              <a:lstStyle/>
              <a:p>
                <a:r>
                  <a:rPr lang="en-AU" dirty="0">
                    <a:latin typeface="+mn-lt"/>
                  </a:rPr>
                  <a:t>A harbour’s tide height </a:t>
                </a:r>
                <a14:m>
                  <m:oMath xmlns:m="http://schemas.openxmlformats.org/officeDocument/2006/math">
                    <m:r>
                      <a:rPr lang="en-AU" b="0" i="1" smtClean="0">
                        <a:latin typeface="Cambria Math" panose="02040503050406030204" pitchFamily="18" charset="0"/>
                      </a:rPr>
                      <m:t>h</m:t>
                    </m:r>
                  </m:oMath>
                </a14:m>
                <a:r>
                  <a:rPr lang="en-AU" dirty="0">
                    <a:latin typeface="+mn-lt"/>
                  </a:rPr>
                  <a:t> (in metres) is modelled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r>
                        <a:rPr lang="en-AU" i="1">
                          <a:latin typeface="Cambria Math" panose="02040503050406030204" pitchFamily="18" charset="0"/>
                        </a:rPr>
                        <m:t>+1,</m:t>
                      </m:r>
                      <m:r>
                        <a:rPr lang="en-AU" b="0" i="1" smtClean="0">
                          <a:latin typeface="Cambria Math" panose="02040503050406030204" pitchFamily="18" charset="0"/>
                        </a:rPr>
                        <m:t>  </m:t>
                      </m:r>
                      <m:r>
                        <a:rPr lang="en-AU" i="1">
                          <a:latin typeface="Cambria Math" panose="02040503050406030204" pitchFamily="18" charset="0"/>
                        </a:rPr>
                        <m:t>0°≤</m:t>
                      </m:r>
                      <m:r>
                        <a:rPr lang="en-AU" i="1">
                          <a:latin typeface="Cambria Math" panose="02040503050406030204" pitchFamily="18" charset="0"/>
                        </a:rPr>
                        <m:t>𝜃</m:t>
                      </m:r>
                      <m:r>
                        <a:rPr lang="en-AU" i="1">
                          <a:latin typeface="Cambria Math" panose="02040503050406030204" pitchFamily="18" charset="0"/>
                        </a:rPr>
                        <m:t>≤2</m:t>
                      </m:r>
                      <m:r>
                        <a:rPr lang="en-AU" b="0" i="1" smtClean="0">
                          <a:latin typeface="Cambria Math" panose="02040503050406030204" pitchFamily="18" charset="0"/>
                        </a:rPr>
                        <m:t>𝜋</m:t>
                      </m:r>
                    </m:oMath>
                  </m:oMathPara>
                </a14:m>
                <a:endParaRPr lang="en-AU" dirty="0"/>
              </a:p>
              <a:p>
                <a:r>
                  <a:rPr lang="en-AU" dirty="0"/>
                  <a:t>where </a:t>
                </a:r>
                <a14:m>
                  <m:oMath xmlns:m="http://schemas.openxmlformats.org/officeDocument/2006/math">
                    <m:r>
                      <a:rPr lang="en-AU" b="0" i="1" smtClean="0">
                        <a:latin typeface="Cambria Math" panose="02040503050406030204" pitchFamily="18" charset="0"/>
                      </a:rPr>
                      <m:t>𝜃</m:t>
                    </m:r>
                  </m:oMath>
                </a14:m>
                <a:r>
                  <a:rPr lang="en-AU" dirty="0"/>
                  <a:t> represents times over a </a:t>
                </a:r>
                <a14:m>
                  <m:oMath xmlns:m="http://schemas.openxmlformats.org/officeDocument/2006/math">
                    <m:r>
                      <a:rPr lang="en-AU" i="1" dirty="0" smtClean="0">
                        <a:latin typeface="Cambria Math" panose="02040503050406030204" pitchFamily="18" charset="0"/>
                      </a:rPr>
                      <m:t>24</m:t>
                    </m:r>
                  </m:oMath>
                </a14:m>
                <a:r>
                  <a:rPr lang="en-AU" dirty="0"/>
                  <a:t>-hour period.</a:t>
                </a:r>
              </a:p>
              <a:p>
                <a:r>
                  <a:rPr lang="en-AU" dirty="0">
                    <a:latin typeface="+mn-lt"/>
                  </a:rPr>
                  <a:t>A boat may pass through a shallow channel only when the water level is above </a:t>
                </a:r>
                <a14:m>
                  <m:oMath xmlns:m="http://schemas.openxmlformats.org/officeDocument/2006/math">
                    <m:r>
                      <a:rPr lang="en-AU" i="1">
                        <a:latin typeface="Cambria Math" panose="02040503050406030204" pitchFamily="18" charset="0"/>
                      </a:rPr>
                      <m:t>1.5</m:t>
                    </m:r>
                    <m:r>
                      <a:rPr lang="en-AU" b="0" i="1" smtClean="0">
                        <a:latin typeface="Cambria Math" panose="02040503050406030204" pitchFamily="18" charset="0"/>
                      </a:rPr>
                      <m:t> </m:t>
                    </m:r>
                    <m:r>
                      <m:rPr>
                        <m:nor/>
                      </m:rPr>
                      <a:rPr lang="en-AU">
                        <a:latin typeface="Cambria Math" panose="02040503050406030204" pitchFamily="18" charset="0"/>
                      </a:rPr>
                      <m:t>m</m:t>
                    </m:r>
                  </m:oMath>
                </a14:m>
                <a:r>
                  <a:rPr lang="en-AU" dirty="0">
                    <a:latin typeface="+mn-lt"/>
                  </a:rPr>
                  <a:t>.</a:t>
                </a:r>
              </a:p>
              <a:p>
                <a:r>
                  <a:rPr lang="en-AU" dirty="0">
                    <a:latin typeface="+mn-lt"/>
                  </a:rPr>
                  <a:t>On a particular day, weather conditions cause the tide to occur </a:t>
                </a:r>
                <a14:m>
                  <m:oMath xmlns:m="http://schemas.openxmlformats.org/officeDocument/2006/math">
                    <m:r>
                      <a:rPr lang="en-AU" b="0" i="1" smtClean="0">
                        <a:latin typeface="Cambria Math" panose="02040503050406030204" pitchFamily="18" charset="0"/>
                      </a:rPr>
                      <m:t>2</m:t>
                    </m:r>
                  </m:oMath>
                </a14:m>
                <a:r>
                  <a:rPr lang="en-AU" dirty="0">
                    <a:latin typeface="+mn-lt"/>
                  </a:rPr>
                  <a:t> hours later than usual. Since a full tide cycle of </a:t>
                </a:r>
                <a14:m>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𝜋</m:t>
                    </m:r>
                    <m:r>
                      <a:rPr lang="en-AU" b="0" i="1" smtClean="0">
                        <a:latin typeface="Cambria Math" panose="02040503050406030204" pitchFamily="18" charset="0"/>
                      </a:rPr>
                      <m:t> </m:t>
                    </m:r>
                  </m:oMath>
                </a14:m>
                <a:r>
                  <a:rPr lang="en-AU" dirty="0">
                    <a:latin typeface="+mn-lt"/>
                  </a:rPr>
                  <a:t>represents </a:t>
                </a:r>
                <a14:m>
                  <m:oMath xmlns:m="http://schemas.openxmlformats.org/officeDocument/2006/math">
                    <m:r>
                      <a:rPr lang="en-AU" b="0" i="1" smtClean="0">
                        <a:latin typeface="Cambria Math" panose="02040503050406030204" pitchFamily="18" charset="0"/>
                      </a:rPr>
                      <m:t>24</m:t>
                    </m:r>
                  </m:oMath>
                </a14:m>
                <a:r>
                  <a:rPr lang="en-AU" dirty="0">
                    <a:latin typeface="+mn-lt"/>
                  </a:rPr>
                  <a:t> hours, a delay of </a:t>
                </a:r>
                <a14:m>
                  <m:oMath xmlns:m="http://schemas.openxmlformats.org/officeDocument/2006/math">
                    <m:r>
                      <a:rPr lang="en-AU" b="0" i="1" smtClean="0">
                        <a:latin typeface="Cambria Math" panose="02040503050406030204" pitchFamily="18" charset="0"/>
                      </a:rPr>
                      <m:t>2</m:t>
                    </m:r>
                  </m:oMath>
                </a14:m>
                <a:r>
                  <a:rPr lang="en-AU" dirty="0">
                    <a:latin typeface="+mn-lt"/>
                  </a:rPr>
                  <a:t> hours corresponds to a delay of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3</m:t>
                        </m:r>
                      </m:den>
                    </m:f>
                  </m:oMath>
                </a14:m>
                <a:endParaRPr lang="en-AU" dirty="0">
                  <a:latin typeface="+mn-lt"/>
                </a:endParaRPr>
              </a:p>
              <a:p>
                <a:r>
                  <a:rPr lang="en-AU" dirty="0">
                    <a:latin typeface="+mn-lt"/>
                  </a:rPr>
                  <a:t>Using an appropriate model, determine the values of </a:t>
                </a:r>
                <a14:m>
                  <m:oMath xmlns:m="http://schemas.openxmlformats.org/officeDocument/2006/math">
                    <m:r>
                      <a:rPr lang="en-AU" b="0" i="1" smtClean="0">
                        <a:latin typeface="Cambria Math" panose="02040503050406030204" pitchFamily="18" charset="0"/>
                      </a:rPr>
                      <m:t>𝜃</m:t>
                    </m:r>
                  </m:oMath>
                </a14:m>
                <a:r>
                  <a:rPr lang="en-AU" dirty="0">
                    <a:latin typeface="+mn-lt"/>
                  </a:rPr>
                  <a:t> for which the boat may pass safely.</a:t>
                </a:r>
              </a:p>
            </p:txBody>
          </p:sp>
        </mc:Choice>
        <mc:Fallback xmlns="">
          <p:sp>
            <p:nvSpPr>
              <p:cNvPr id="12" name="Text Placeholder 11">
                <a:extLst>
                  <a:ext uri="{FF2B5EF4-FFF2-40B4-BE49-F238E27FC236}">
                    <a16:creationId xmlns:a16="http://schemas.microsoft.com/office/drawing/2014/main" id="{5F922D5E-76CF-6E5F-BC5D-5FD49F7AD74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3720C6E-0300-E776-8F2D-88972489FA9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52817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77CF4-4FDC-216E-9068-97D1280C68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74CD3D-850B-1E81-7EFC-7744C2D94915}"/>
              </a:ext>
            </a:extLst>
          </p:cNvPr>
          <p:cNvSpPr>
            <a:spLocks noGrp="1"/>
          </p:cNvSpPr>
          <p:nvPr>
            <p:ph type="title"/>
          </p:nvPr>
        </p:nvSpPr>
        <p:spPr/>
        <p:txBody>
          <a:bodyPr/>
          <a:lstStyle/>
          <a:p>
            <a:r>
              <a:rPr lang="en-AU" dirty="0">
                <a:latin typeface="+mj-lt"/>
              </a:rPr>
              <a:t>Worked example (2)</a:t>
            </a:r>
          </a:p>
        </p:txBody>
      </p:sp>
      <p:sp>
        <p:nvSpPr>
          <p:cNvPr id="13" name="Text Placeholder 12">
            <a:extLst>
              <a:ext uri="{FF2B5EF4-FFF2-40B4-BE49-F238E27FC236}">
                <a16:creationId xmlns:a16="http://schemas.microsoft.com/office/drawing/2014/main" id="{95923366-0381-0A52-72EF-EAB48C3BD0D0}"/>
              </a:ext>
            </a:extLst>
          </p:cNvPr>
          <p:cNvSpPr>
            <a:spLocks noGrp="1"/>
          </p:cNvSpPr>
          <p:nvPr>
            <p:ph type="body" sz="quarter" idx="18"/>
          </p:nvPr>
        </p:nvSpPr>
        <p:spPr>
          <a:xfrm>
            <a:off x="360000" y="982520"/>
            <a:ext cx="11483998" cy="356423"/>
          </a:xfrm>
        </p:spPr>
        <p:txBody>
          <a:bodyPr/>
          <a:lstStyle/>
          <a:p>
            <a:r>
              <a:rPr lang="en-AU" dirty="0">
                <a:latin typeface="+mj-lt"/>
              </a:rPr>
              <a:t>Solution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B1BAE1B-1440-7349-CCEC-8EE7364F30A6}"/>
                  </a:ext>
                </a:extLst>
              </p:cNvPr>
              <p:cNvSpPr>
                <a:spLocks noGrp="1"/>
              </p:cNvSpPr>
              <p:nvPr>
                <p:ph type="body" sz="quarter" idx="17"/>
              </p:nvPr>
            </p:nvSpPr>
            <p:spPr>
              <a:xfrm>
                <a:off x="360000" y="1300399"/>
                <a:ext cx="11484000" cy="480783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r>
                        <a:rPr lang="en-AU" i="1">
                          <a:latin typeface="Cambria Math" panose="02040503050406030204" pitchFamily="18" charset="0"/>
                        </a:rPr>
                        <m:t>+1,</m:t>
                      </m:r>
                      <m:r>
                        <a:rPr lang="en-AU" b="0" i="1" smtClean="0">
                          <a:latin typeface="Cambria Math" panose="02040503050406030204" pitchFamily="18" charset="0"/>
                        </a:rPr>
                        <m:t> </m:t>
                      </m:r>
                      <m:r>
                        <a:rPr lang="en-AU" i="1">
                          <a:latin typeface="Cambria Math" panose="02040503050406030204" pitchFamily="18" charset="0"/>
                        </a:rPr>
                        <m:t>0°≤</m:t>
                      </m:r>
                      <m:r>
                        <a:rPr lang="en-AU" i="1">
                          <a:latin typeface="Cambria Math" panose="02040503050406030204" pitchFamily="18" charset="0"/>
                        </a:rPr>
                        <m:t>𝜃</m:t>
                      </m:r>
                      <m:r>
                        <a:rPr lang="en-AU" i="1">
                          <a:latin typeface="Cambria Math" panose="02040503050406030204" pitchFamily="18" charset="0"/>
                        </a:rPr>
                        <m:t>≤2</m:t>
                      </m:r>
                      <m:r>
                        <a:rPr lang="en-AU" b="0" i="1" smtClean="0">
                          <a:latin typeface="Cambria Math" panose="02040503050406030204" pitchFamily="18" charset="0"/>
                        </a:rPr>
                        <m:t>𝜋</m:t>
                      </m:r>
                    </m:oMath>
                  </m:oMathPara>
                </a14:m>
                <a:endParaRPr lang="en-AU" dirty="0">
                  <a:latin typeface="+mn-lt"/>
                </a:endParaRPr>
              </a:p>
              <a:p>
                <a:pPr/>
                <a14:m>
                  <m:oMathPara xmlns:m="http://schemas.openxmlformats.org/officeDocument/2006/math">
                    <m:oMathParaPr>
                      <m:jc m:val="left"/>
                    </m:oMathParaPr>
                    <m:oMath xmlns:m="http://schemas.openxmlformats.org/officeDocument/2006/math">
                      <m:r>
                        <m:rPr>
                          <m:nor/>
                        </m:rPr>
                        <a:rPr lang="en-AU" dirty="0">
                          <a:latin typeface="+mn-lt"/>
                        </a:rPr>
                        <m:t>Water</m:t>
                      </m:r>
                      <m:r>
                        <m:rPr>
                          <m:nor/>
                        </m:rPr>
                        <a:rPr lang="en-AU" dirty="0">
                          <a:latin typeface="+mn-lt"/>
                        </a:rPr>
                        <m:t> </m:t>
                      </m:r>
                      <m:r>
                        <m:rPr>
                          <m:nor/>
                        </m:rPr>
                        <a:rPr lang="en-AU" dirty="0">
                          <a:latin typeface="+mn-lt"/>
                        </a:rPr>
                        <m:t>level</m:t>
                      </m:r>
                      <m:r>
                        <m:rPr>
                          <m:nor/>
                        </m:rPr>
                        <a:rPr lang="en-AU" dirty="0">
                          <a:latin typeface="+mn-lt"/>
                        </a:rPr>
                        <m:t> </m:t>
                      </m:r>
                      <m:r>
                        <m:rPr>
                          <m:nor/>
                        </m:rPr>
                        <a:rPr lang="en-AU" dirty="0">
                          <a:latin typeface="+mn-lt"/>
                        </a:rPr>
                        <m:t>of</m:t>
                      </m:r>
                      <m:r>
                        <m:rPr>
                          <m:nor/>
                        </m:rPr>
                        <a:rPr lang="en-AU" dirty="0">
                          <a:latin typeface="+mn-lt"/>
                        </a:rPr>
                        <m:t> </m:t>
                      </m:r>
                      <m:r>
                        <m:rPr>
                          <m:nor/>
                        </m:rPr>
                        <a:rPr lang="en-AU" dirty="0">
                          <a:latin typeface="+mn-lt"/>
                        </a:rPr>
                        <m:t>above</m:t>
                      </m:r>
                      <m:r>
                        <m:rPr>
                          <m:nor/>
                        </m:rPr>
                        <a:rPr lang="en-AU" dirty="0">
                          <a:latin typeface="+mn-lt"/>
                        </a:rPr>
                        <m:t> </m:t>
                      </m:r>
                      <m:r>
                        <a:rPr lang="en-AU" i="1">
                          <a:latin typeface="Cambria Math" panose="02040503050406030204" pitchFamily="18" charset="0"/>
                        </a:rPr>
                        <m:t>1.5</m:t>
                      </m:r>
                      <m:r>
                        <m:rPr>
                          <m:nor/>
                        </m:rPr>
                        <a:rPr lang="en-AU" b="0" i="0" smtClean="0">
                          <a:latin typeface="Cambria Math" panose="02040503050406030204" pitchFamily="18" charset="0"/>
                        </a:rPr>
                        <m:t> </m:t>
                      </m:r>
                      <m:r>
                        <m:rPr>
                          <m:nor/>
                        </m:rPr>
                        <a:rPr lang="en-AU">
                          <a:latin typeface="Cambria Math" panose="02040503050406030204" pitchFamily="18" charset="0"/>
                        </a:rPr>
                        <m:t>m</m:t>
                      </m:r>
                      <m:r>
                        <m:rPr>
                          <m:nor/>
                        </m:rPr>
                        <a:rPr lang="en-AU" dirty="0">
                          <a:latin typeface="+mn-lt"/>
                        </a:rPr>
                        <m:t>.</m:t>
                      </m:r>
                    </m:oMath>
                  </m:oMathPara>
                </a14:m>
                <a:endParaRPr lang="en-AU" dirty="0">
                  <a:latin typeface="+mn-lt"/>
                </a:endParaRPr>
              </a:p>
              <a:p>
                <a:pPr/>
                <a14:m>
                  <m:oMathPara xmlns:m="http://schemas.openxmlformats.org/officeDocument/2006/math">
                    <m:oMathParaPr>
                      <m:jc m:val="left"/>
                    </m:oMathParaPr>
                    <m:oMath xmlns:m="http://schemas.openxmlformats.org/officeDocument/2006/math">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𝜋</m:t>
                          </m:r>
                        </m:num>
                        <m:den>
                          <m:r>
                            <a:rPr lang="en-AU" b="0" i="1" dirty="0" smtClean="0">
                              <a:latin typeface="Cambria Math" panose="02040503050406030204" pitchFamily="18" charset="0"/>
                            </a:rPr>
                            <m:t>3</m:t>
                          </m:r>
                        </m:den>
                      </m:f>
                      <m:r>
                        <a:rPr lang="en-AU" b="0" i="1" dirty="0" smtClean="0">
                          <a:latin typeface="Cambria Math" panose="02040503050406030204" pitchFamily="18" charset="0"/>
                        </a:rPr>
                        <m:t> </m:t>
                      </m:r>
                      <m:r>
                        <m:rPr>
                          <m:nor/>
                        </m:rPr>
                        <a:rPr lang="en-AU" i="0" dirty="0" smtClean="0">
                          <a:latin typeface="Cambria Math" panose="02040503050406030204" pitchFamily="18" charset="0"/>
                        </a:rPr>
                        <m:t>later</m:t>
                      </m:r>
                      <m:r>
                        <a:rPr lang="en-AU" i="1" dirty="0" smtClean="0">
                          <a:latin typeface="Cambria Math" panose="02040503050406030204" pitchFamily="18" charset="0"/>
                        </a:rPr>
                        <m:t> </m:t>
                      </m:r>
                      <m:r>
                        <a:rPr lang="en-AU" b="0" i="1" dirty="0" smtClean="0">
                          <a:latin typeface="Cambria Math" panose="02040503050406030204" pitchFamily="18" charset="0"/>
                        </a:rPr>
                        <m:t>→</m:t>
                      </m:r>
                      <m:r>
                        <m:rPr>
                          <m:nor/>
                        </m:rPr>
                        <a:rPr lang="en-AU" b="0" i="0" dirty="0" smtClean="0">
                          <a:latin typeface="Cambria Math" panose="02040503050406030204" pitchFamily="18" charset="0"/>
                        </a:rPr>
                        <m:t>translation</m:t>
                      </m:r>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to</m:t>
                      </m:r>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the</m:t>
                      </m:r>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right</m:t>
                      </m:r>
                      <m:r>
                        <m:rPr>
                          <m:nor/>
                        </m:rPr>
                        <a:rPr lang="en-AU" b="0" i="0" dirty="0" smtClean="0">
                          <a:latin typeface="Cambria Math" panose="02040503050406030204" pitchFamily="18" charset="0"/>
                        </a:rPr>
                        <m:t>.</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&gt;1.5 </m:t>
                      </m:r>
                      <m:r>
                        <m:rPr>
                          <m:nor/>
                        </m:rPr>
                        <a:rPr lang="en-AU" b="0" i="0" smtClean="0">
                          <a:latin typeface="Cambria Math" panose="02040503050406030204" pitchFamily="18" charset="0"/>
                        </a:rPr>
                        <m:t>when</m:t>
                      </m:r>
                      <m:r>
                        <m:rPr>
                          <m:nor/>
                        </m:rPr>
                        <a:rPr lang="en-AU" b="0" i="0"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5</m:t>
                          </m:r>
                          <m:r>
                            <a:rPr lang="en-AU" i="1">
                              <a:latin typeface="Cambria Math" panose="02040503050406030204" pitchFamily="18" charset="0"/>
                            </a:rPr>
                            <m:t>𝜋</m:t>
                          </m:r>
                        </m:num>
                        <m:den>
                          <m:r>
                            <a:rPr lang="en-AU" i="1">
                              <a:latin typeface="Cambria Math" panose="02040503050406030204" pitchFamily="18" charset="0"/>
                            </a:rPr>
                            <m:t>6</m:t>
                          </m:r>
                        </m:den>
                      </m:f>
                    </m:oMath>
                  </m:oMathPara>
                </a14:m>
                <a:endParaRPr lang="en-AU"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With</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the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translation</m:t>
                      </m:r>
                      <m:r>
                        <m:rPr>
                          <m:nor/>
                        </m:rPr>
                        <a:rPr lang="en-AU" b="0" i="0" smtClean="0">
                          <a:latin typeface="Cambria Math" panose="02040503050406030204" pitchFamily="18" charset="0"/>
                        </a:rPr>
                        <m:t>:</m:t>
                      </m:r>
                    </m:oMath>
                  </m:oMathPara>
                </a14:m>
                <a:endParaRPr lang="en-AU" b="0" dirty="0">
                  <a:latin typeface="+mn-lt"/>
                </a:endParaRPr>
              </a:p>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3</m:t>
                          </m:r>
                        </m:den>
                      </m:f>
                      <m:r>
                        <m:rPr>
                          <m:aln/>
                        </m:rP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5</m:t>
                          </m:r>
                          <m:r>
                            <a:rPr lang="en-AU" i="1">
                              <a:latin typeface="Cambria Math" panose="02040503050406030204" pitchFamily="18" charset="0"/>
                            </a:rPr>
                            <m:t>𝜋</m:t>
                          </m:r>
                        </m:num>
                        <m:den>
                          <m:r>
                            <a:rPr lang="en-AU" i="1">
                              <a:latin typeface="Cambria Math" panose="02040503050406030204" pitchFamily="18" charset="0"/>
                            </a:rPr>
                            <m:t>6</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3</m:t>
                          </m:r>
                        </m:den>
                      </m:f>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r>
                        <m:rPr>
                          <m:aln/>
                        </m:rP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4B1BAE1B-1440-7349-CCEC-8EE7364F30A6}"/>
                  </a:ext>
                </a:extLst>
              </p:cNvPr>
              <p:cNvSpPr>
                <a:spLocks noGrp="1" noRot="1" noChangeAspect="1" noMove="1" noResize="1" noEditPoints="1" noAdjustHandles="1" noChangeArrowheads="1" noChangeShapeType="1" noTextEdit="1"/>
              </p:cNvSpPr>
              <p:nvPr>
                <p:ph type="body" sz="quarter" idx="17"/>
              </p:nvPr>
            </p:nvSpPr>
            <p:spPr>
              <a:xfrm>
                <a:off x="360000" y="1300399"/>
                <a:ext cx="11484000" cy="4807835"/>
              </a:xfrm>
              <a:blipFill>
                <a:blip r:embed="rId3"/>
                <a:stretch>
                  <a:fillRect b="-13054"/>
                </a:stretch>
              </a:blipFill>
            </p:spPr>
            <p:txBody>
              <a:bodyPr/>
              <a:lstStyle/>
              <a:p>
                <a:r>
                  <a:rPr lang="en-AU">
                    <a:noFill/>
                  </a:rPr>
                  <a:t> </a:t>
                </a:r>
              </a:p>
            </p:txBody>
          </p:sp>
        </mc:Fallback>
      </mc:AlternateContent>
      <p:pic>
        <p:nvPicPr>
          <p:cNvPr id="5" name="Picture 4" descr="A dashed sin curve representing 𝑦=sin 𝑥+1 is graphed for 0∘≤𝑥≤360∘ . The graph has a midline at 𝑦=1, a maximum of &#10;𝑦=2 near 𝑥=90∘, and a minimum of &#10;𝑦=0 near 𝑥=270∘. A solid horizontal blue line is drawn at approximately &#10;𝑦=1.5, extending across the graph. The sine curve intersects this line at two points, around 𝑥=30∘ and &#10;𝑥=150∘, which are highlighted with vertical dashed red lines down to the x-axis.">
            <a:extLst>
              <a:ext uri="{FF2B5EF4-FFF2-40B4-BE49-F238E27FC236}">
                <a16:creationId xmlns:a16="http://schemas.microsoft.com/office/drawing/2014/main" id="{15C3769F-1835-D2BA-24BD-763DEC59EFC9}"/>
              </a:ext>
            </a:extLst>
          </p:cNvPr>
          <p:cNvPicPr>
            <a:picLocks noChangeAspect="1"/>
          </p:cNvPicPr>
          <p:nvPr/>
        </p:nvPicPr>
        <p:blipFill>
          <a:blip r:embed="rId4"/>
          <a:stretch>
            <a:fillRect/>
          </a:stretch>
        </p:blipFill>
        <p:spPr>
          <a:xfrm>
            <a:off x="4423550" y="3459970"/>
            <a:ext cx="6880579" cy="3219615"/>
          </a:xfrm>
          <a:prstGeom prst="rect">
            <a:avLst/>
          </a:prstGeom>
        </p:spPr>
      </p:pic>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5DA9D347-0A2F-E0DB-AD3D-3A77277971AE}"/>
                  </a:ext>
                </a:extLst>
              </p:cNvPr>
              <p:cNvSpPr/>
              <p:nvPr/>
            </p:nvSpPr>
            <p:spPr>
              <a:xfrm>
                <a:off x="4933967" y="132746"/>
                <a:ext cx="3541466" cy="1293262"/>
              </a:xfrm>
              <a:prstGeom prst="wedgeRoundRectCallout">
                <a:avLst>
                  <a:gd name="adj1" fmla="val -64781"/>
                  <a:gd name="adj2" fmla="val 1461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Would sketching the translated function make it easier to determine the values of </a:t>
                </a:r>
                <a14:m>
                  <m:oMath xmlns:m="http://schemas.openxmlformats.org/officeDocument/2006/math">
                    <m:r>
                      <a:rPr lang="en-AU" sz="1800" b="0" i="1" smtClean="0">
                        <a:latin typeface="Cambria Math" panose="02040503050406030204" pitchFamily="18" charset="0"/>
                      </a:rPr>
                      <m:t>𝜃</m:t>
                    </m:r>
                  </m:oMath>
                </a14:m>
                <a:r>
                  <a:rPr lang="en-AU" sz="1800" dirty="0"/>
                  <a:t>?</a:t>
                </a:r>
              </a:p>
            </p:txBody>
          </p:sp>
        </mc:Choice>
        <mc:Fallback xmlns="">
          <p:sp>
            <p:nvSpPr>
              <p:cNvPr id="11" name="Speech Bubble: Rectangle with Corners Rounded 10">
                <a:extLst>
                  <a:ext uri="{FF2B5EF4-FFF2-40B4-BE49-F238E27FC236}">
                    <a16:creationId xmlns:a16="http://schemas.microsoft.com/office/drawing/2014/main" id="{5DA9D347-0A2F-E0DB-AD3D-3A77277971AE}"/>
                  </a:ext>
                </a:extLst>
              </p:cNvPr>
              <p:cNvSpPr>
                <a:spLocks noRot="1" noChangeAspect="1" noMove="1" noResize="1" noEditPoints="1" noAdjustHandles="1" noChangeArrowheads="1" noChangeShapeType="1" noTextEdit="1"/>
              </p:cNvSpPr>
              <p:nvPr/>
            </p:nvSpPr>
            <p:spPr>
              <a:xfrm>
                <a:off x="4933967" y="132746"/>
                <a:ext cx="3541466" cy="1293262"/>
              </a:xfrm>
              <a:prstGeom prst="wedgeRoundRectCallout">
                <a:avLst>
                  <a:gd name="adj1" fmla="val -64781"/>
                  <a:gd name="adj2" fmla="val 146106"/>
                  <a:gd name="adj3" fmla="val 16667"/>
                </a:avLst>
              </a:prstGeom>
              <a:blipFill>
                <a:blip r:embed="rId6"/>
                <a:stretch>
                  <a:fillRect/>
                </a:stretch>
              </a:blipFill>
            </p:spPr>
            <p:txBody>
              <a:bodyPr/>
              <a:lstStyle/>
              <a:p>
                <a:r>
                  <a:rPr lang="en-US">
                    <a:noFill/>
                  </a:rPr>
                  <a:t> </a:t>
                </a:r>
              </a:p>
            </p:txBody>
          </p:sp>
        </mc:Fallback>
      </mc:AlternateContent>
      <p:sp>
        <p:nvSpPr>
          <p:cNvPr id="14" name="Speech Bubble: Rectangle with Corners Rounded 13">
            <a:extLst>
              <a:ext uri="{FF2B5EF4-FFF2-40B4-BE49-F238E27FC236}">
                <a16:creationId xmlns:a16="http://schemas.microsoft.com/office/drawing/2014/main" id="{9DAC08DF-6E85-C361-4BC6-0495F7DF6F6E}"/>
              </a:ext>
            </a:extLst>
          </p:cNvPr>
          <p:cNvSpPr/>
          <p:nvPr/>
        </p:nvSpPr>
        <p:spPr>
          <a:xfrm>
            <a:off x="6588228" y="2098833"/>
            <a:ext cx="3541466" cy="966339"/>
          </a:xfrm>
          <a:prstGeom prst="wedgeRoundRectCallout">
            <a:avLst>
              <a:gd name="adj1" fmla="val -49146"/>
              <a:gd name="adj2" fmla="val 979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is the maximum height of the wave? </a:t>
            </a:r>
          </a:p>
        </p:txBody>
      </p:sp>
      <p:sp>
        <p:nvSpPr>
          <p:cNvPr id="10" name="Speech Bubble: Rectangle with Corners Rounded 9">
            <a:extLst>
              <a:ext uri="{FF2B5EF4-FFF2-40B4-BE49-F238E27FC236}">
                <a16:creationId xmlns:a16="http://schemas.microsoft.com/office/drawing/2014/main" id="{BA4D708F-606A-71B2-1AD2-C06EC4772E91}"/>
              </a:ext>
            </a:extLst>
          </p:cNvPr>
          <p:cNvSpPr/>
          <p:nvPr/>
        </p:nvSpPr>
        <p:spPr>
          <a:xfrm>
            <a:off x="9530366" y="410773"/>
            <a:ext cx="2534702" cy="1293262"/>
          </a:xfrm>
          <a:prstGeom prst="wedgeRoundRectCallout">
            <a:avLst>
              <a:gd name="adj1" fmla="val 7698"/>
              <a:gd name="adj2" fmla="val 1583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does the graph help verify the number of solutions?</a:t>
            </a:r>
          </a:p>
        </p:txBody>
      </p:sp>
      <p:sp>
        <p:nvSpPr>
          <p:cNvPr id="3" name="Slide Number Placeholder 2">
            <a:extLst>
              <a:ext uri="{FF2B5EF4-FFF2-40B4-BE49-F238E27FC236}">
                <a16:creationId xmlns:a16="http://schemas.microsoft.com/office/drawing/2014/main" id="{6E6A7EA8-1C47-A2EC-43C9-9E7DE80C8E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50122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dirty="0">
                <a:latin typeface="+mj-lt"/>
              </a:rPr>
              <a:t>Your turn (1)</a:t>
            </a:r>
            <a:endParaRPr lang="en-AU" dirty="0"/>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p:txBody>
          <a:bodyPr/>
          <a:lstStyle/>
          <a:p>
            <a:r>
              <a:rPr lang="en-AU" dirty="0"/>
              <a:t>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DB3AAD6-B0C8-9913-4AB6-4AD32E0E200F}"/>
                  </a:ext>
                </a:extLst>
              </p:cNvPr>
              <p:cNvSpPr>
                <a:spLocks noGrp="1"/>
              </p:cNvSpPr>
              <p:nvPr>
                <p:ph type="body" sz="quarter" idx="17"/>
              </p:nvPr>
            </p:nvSpPr>
            <p:spPr/>
            <p:txBody>
              <a:bodyPr/>
              <a:lstStyle/>
              <a:p>
                <a:r>
                  <a:rPr lang="en-AU" dirty="0"/>
                  <a:t>The height of water in a tidal channel is modelled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r>
                        <a:rPr lang="en-AU" b="0" i="1" smtClean="0">
                          <a:latin typeface="Cambria Math" panose="02040503050406030204" pitchFamily="18" charset="0"/>
                        </a:rPr>
                        <m:t>+0.8, </m:t>
                      </m:r>
                      <m:r>
                        <m:rPr>
                          <m:nor/>
                        </m:rPr>
                        <a:rPr lang="en-AU" b="0" i="0" smtClean="0">
                          <a:latin typeface="Cambria Math" panose="02040503050406030204" pitchFamily="18" charset="0"/>
                        </a:rPr>
                        <m:t>for</m:t>
                      </m:r>
                      <m:r>
                        <a:rPr lang="en-AU" b="0" i="1" smtClean="0">
                          <a:latin typeface="Cambria Math" panose="02040503050406030204" pitchFamily="18" charset="0"/>
                        </a:rPr>
                        <m:t> 0≤</m:t>
                      </m:r>
                      <m:r>
                        <a:rPr lang="en-AU" b="0" i="1" smtClean="0">
                          <a:latin typeface="Cambria Math" panose="02040503050406030204" pitchFamily="18" charset="0"/>
                        </a:rPr>
                        <m:t>𝜃</m:t>
                      </m:r>
                      <m:r>
                        <a:rPr lang="en-AU" b="0" i="1" smtClean="0">
                          <a:latin typeface="Cambria Math" panose="02040503050406030204" pitchFamily="18" charset="0"/>
                        </a:rPr>
                        <m:t>≤2</m:t>
                      </m:r>
                      <m:r>
                        <a:rPr lang="en-AU" b="0" i="1" smtClean="0">
                          <a:latin typeface="Cambria Math" panose="02040503050406030204" pitchFamily="18" charset="0"/>
                        </a:rPr>
                        <m:t>𝜋</m:t>
                      </m:r>
                    </m:oMath>
                  </m:oMathPara>
                </a14:m>
                <a:endParaRPr lang="en-AU" dirty="0"/>
              </a:p>
              <a:p>
                <a:r>
                  <a:rPr lang="en-AU" dirty="0"/>
                  <a:t>On a particular day, the tidal pattern occurs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oMath>
                </a14:m>
                <a:r>
                  <a:rPr lang="en-AU" dirty="0"/>
                  <a:t> hours earlier than usual.</a:t>
                </a:r>
              </a:p>
              <a:p>
                <a:r>
                  <a:rPr lang="en-AU" dirty="0"/>
                  <a:t>A vessel may depart only when the water level is above </a:t>
                </a:r>
                <a14:m>
                  <m:oMath xmlns:m="http://schemas.openxmlformats.org/officeDocument/2006/math">
                    <m:r>
                      <a:rPr lang="en-AU" b="0" i="1" smtClean="0">
                        <a:latin typeface="Cambria Math" panose="02040503050406030204" pitchFamily="18" charset="0"/>
                      </a:rPr>
                      <m:t>1.3</m:t>
                    </m:r>
                    <m:r>
                      <m:rPr>
                        <m:nor/>
                      </m:rPr>
                      <a:rPr lang="en-AU" b="0" i="0" smtClean="0">
                        <a:latin typeface="Cambria Math" panose="02040503050406030204" pitchFamily="18" charset="0"/>
                      </a:rPr>
                      <m:t> </m:t>
                    </m:r>
                    <m:r>
                      <m:rPr>
                        <m:nor/>
                      </m:rPr>
                      <a:rPr lang="en-AU" b="0" i="0" smtClean="0">
                        <a:latin typeface="Cambria Math" panose="02040503050406030204" pitchFamily="18" charset="0"/>
                      </a:rPr>
                      <m:t>m</m:t>
                    </m:r>
                  </m:oMath>
                </a14:m>
                <a:r>
                  <a:rPr lang="en-AU" dirty="0"/>
                  <a:t>.</a:t>
                </a:r>
              </a:p>
              <a:p>
                <a:r>
                  <a:rPr lang="en-AU" dirty="0"/>
                  <a:t>Using an appropriate model, determine the values of </a:t>
                </a:r>
                <a14:m>
                  <m:oMath xmlns:m="http://schemas.openxmlformats.org/officeDocument/2006/math">
                    <m:r>
                      <a:rPr lang="en-AU" i="1">
                        <a:latin typeface="Cambria Math" panose="02040503050406030204" pitchFamily="18" charset="0"/>
                      </a:rPr>
                      <m:t>𝜃</m:t>
                    </m:r>
                  </m:oMath>
                </a14:m>
                <a:r>
                  <a:rPr lang="en-AU" dirty="0"/>
                  <a:t> for which departure is possible.</a:t>
                </a:r>
              </a:p>
            </p:txBody>
          </p:sp>
        </mc:Choice>
        <mc:Fallback xmlns="">
          <p:sp>
            <p:nvSpPr>
              <p:cNvPr id="5" name="Text Placeholder 4">
                <a:extLst>
                  <a:ext uri="{FF2B5EF4-FFF2-40B4-BE49-F238E27FC236}">
                    <a16:creationId xmlns:a16="http://schemas.microsoft.com/office/drawing/2014/main" id="{9DB3AAD6-B0C8-9913-4AB6-4AD32E0E200F}"/>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A981-5B54-1DFB-1D2B-7AFCF6A651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6FD5FE-C94D-A2C5-A777-FBE863F11C8E}"/>
              </a:ext>
            </a:extLst>
          </p:cNvPr>
          <p:cNvSpPr>
            <a:spLocks noGrp="1"/>
          </p:cNvSpPr>
          <p:nvPr>
            <p:ph type="title"/>
          </p:nvPr>
        </p:nvSpPr>
        <p:spPr/>
        <p:txBody>
          <a:bodyPr/>
          <a:lstStyle/>
          <a:p>
            <a:r>
              <a:rPr lang="en-AU" dirty="0">
                <a:latin typeface="+mj-lt"/>
              </a:rPr>
              <a:t>Your turn (2)</a:t>
            </a:r>
            <a:endParaRPr lang="en-AU" dirty="0"/>
          </a:p>
        </p:txBody>
      </p:sp>
      <p:sp>
        <p:nvSpPr>
          <p:cNvPr id="4" name="Text Placeholder 3">
            <a:extLst>
              <a:ext uri="{FF2B5EF4-FFF2-40B4-BE49-F238E27FC236}">
                <a16:creationId xmlns:a16="http://schemas.microsoft.com/office/drawing/2014/main" id="{BE31AD0B-BADF-4803-4DE3-3B0C3FEA5DCC}"/>
              </a:ext>
            </a:extLst>
          </p:cNvPr>
          <p:cNvSpPr>
            <a:spLocks noGrp="1"/>
          </p:cNvSpPr>
          <p:nvPr>
            <p:ph type="body" sz="quarter" idx="18"/>
          </p:nvPr>
        </p:nvSpPr>
        <p:spPr/>
        <p:txBody>
          <a:bodyPr/>
          <a:lstStyle/>
          <a:p>
            <a:r>
              <a:rPr lang="en-AU" dirty="0"/>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8098EF5-FACC-59BA-C863-B7114FB63822}"/>
                  </a:ext>
                </a:extLst>
              </p:cNvPr>
              <p:cNvSpPr>
                <a:spLocks noGrp="1"/>
              </p:cNvSpPr>
              <p:nvPr>
                <p:ph type="body" sz="quarter" idx="17"/>
              </p:nvPr>
            </p:nvSpPr>
            <p:spPr>
              <a:xfrm>
                <a:off x="359999" y="1369454"/>
                <a:ext cx="11484000" cy="480783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r>
                        <a:rPr lang="en-AU" b="0" i="1" smtClean="0">
                          <a:latin typeface="Cambria Math" panose="02040503050406030204" pitchFamily="18" charset="0"/>
                        </a:rPr>
                        <m:t>+0.8, </m:t>
                      </m:r>
                      <m:r>
                        <m:rPr>
                          <m:nor/>
                        </m:rPr>
                        <a:rPr lang="en-AU" b="0" i="0" smtClean="0">
                          <a:latin typeface="Cambria Math" panose="02040503050406030204" pitchFamily="18" charset="0"/>
                        </a:rPr>
                        <m:t>for</m:t>
                      </m:r>
                      <m:r>
                        <a:rPr lang="en-AU" b="0" i="1" smtClean="0">
                          <a:latin typeface="Cambria Math" panose="02040503050406030204" pitchFamily="18" charset="0"/>
                        </a:rPr>
                        <m:t> 0≤</m:t>
                      </m:r>
                      <m:r>
                        <a:rPr lang="en-AU" b="0" i="1" smtClean="0">
                          <a:latin typeface="Cambria Math" panose="02040503050406030204" pitchFamily="18" charset="0"/>
                        </a:rPr>
                        <m:t>𝜃</m:t>
                      </m:r>
                      <m:r>
                        <a:rPr lang="en-AU" b="0" i="1" smtClean="0">
                          <a:latin typeface="Cambria Math" panose="02040503050406030204" pitchFamily="18" charset="0"/>
                        </a:rPr>
                        <m:t>≤2</m:t>
                      </m:r>
                      <m:r>
                        <a:rPr lang="en-AU" b="0" i="1" smtClean="0">
                          <a:latin typeface="Cambria Math" panose="02040503050406030204" pitchFamily="18" charset="0"/>
                        </a:rPr>
                        <m:t>𝜋</m:t>
                      </m:r>
                      <m:r>
                        <m:rPr>
                          <m:nor/>
                        </m:rPr>
                        <a:rPr lang="en-AU" b="0" i="0" smtClean="0">
                          <a:latin typeface="Cambria Math" panose="02040503050406030204" pitchFamily="18" charset="0"/>
                        </a:rPr>
                        <m:t>. </m:t>
                      </m:r>
                      <m:r>
                        <m:rPr>
                          <m:nor/>
                        </m:rPr>
                        <a:rPr lang="en-AU" dirty="0"/>
                        <m:t>Water</m:t>
                      </m:r>
                      <m:r>
                        <m:rPr>
                          <m:nor/>
                        </m:rPr>
                        <a:rPr lang="en-AU" dirty="0"/>
                        <m:t> </m:t>
                      </m:r>
                      <m:r>
                        <m:rPr>
                          <m:nor/>
                        </m:rPr>
                        <a:rPr lang="en-AU" dirty="0"/>
                        <m:t>level</m:t>
                      </m:r>
                      <m:r>
                        <m:rPr>
                          <m:nor/>
                        </m:rPr>
                        <a:rPr lang="en-AU" dirty="0"/>
                        <m:t> </m:t>
                      </m:r>
                      <m:r>
                        <m:rPr>
                          <m:nor/>
                        </m:rPr>
                        <a:rPr lang="en-AU" dirty="0"/>
                        <m:t>is</m:t>
                      </m:r>
                      <m:r>
                        <m:rPr>
                          <m:nor/>
                        </m:rPr>
                        <a:rPr lang="en-AU" dirty="0"/>
                        <m:t> </m:t>
                      </m:r>
                      <m:r>
                        <m:rPr>
                          <m:nor/>
                        </m:rPr>
                        <a:rPr lang="en-AU" dirty="0"/>
                        <m:t>above</m:t>
                      </m:r>
                      <m:r>
                        <m:rPr>
                          <m:nor/>
                        </m:rPr>
                        <a:rPr lang="en-AU" dirty="0"/>
                        <m:t> </m:t>
                      </m:r>
                      <m:r>
                        <a:rPr lang="en-AU" i="1">
                          <a:latin typeface="Cambria Math" panose="02040503050406030204" pitchFamily="18" charset="0"/>
                        </a:rPr>
                        <m:t>1.3</m:t>
                      </m:r>
                      <m:r>
                        <a:rPr lang="en-AU" b="0" i="1" smtClean="0">
                          <a:latin typeface="Cambria Math" panose="02040503050406030204" pitchFamily="18" charset="0"/>
                        </a:rPr>
                        <m:t> </m:t>
                      </m:r>
                      <m:r>
                        <m:rPr>
                          <m:nor/>
                        </m:rPr>
                        <a:rPr lang="en-AU">
                          <a:latin typeface="Cambria Math" panose="02040503050406030204" pitchFamily="18" charset="0"/>
                        </a:rPr>
                        <m:t>m</m:t>
                      </m:r>
                      <m:r>
                        <m:rPr>
                          <m:nor/>
                        </m:rPr>
                        <a:rPr lang="en-AU" dirty="0"/>
                        <m:t>.</m:t>
                      </m:r>
                    </m:oMath>
                  </m:oMathPara>
                </a14:m>
                <a:endParaRPr lang="en-AU" dirty="0"/>
              </a:p>
              <a:p>
                <a:pPr/>
                <a14:m>
                  <m:oMathPara xmlns:m="http://schemas.openxmlformats.org/officeDocument/2006/math">
                    <m:oMathParaPr>
                      <m:jc m:val="left"/>
                    </m:oMathParaPr>
                    <m:oMath xmlns:m="http://schemas.openxmlformats.org/officeDocument/2006/math">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𝜋</m:t>
                          </m:r>
                        </m:num>
                        <m:den>
                          <m:r>
                            <a:rPr lang="en-AU" b="0" i="1" dirty="0" smtClean="0">
                              <a:latin typeface="Cambria Math" panose="02040503050406030204" pitchFamily="18" charset="0"/>
                            </a:rPr>
                            <m:t>6</m:t>
                          </m:r>
                        </m:den>
                      </m:f>
                      <m:r>
                        <a:rPr lang="en-AU" b="0" i="1" dirty="0" smtClean="0">
                          <a:latin typeface="Cambria Math" panose="02040503050406030204" pitchFamily="18" charset="0"/>
                        </a:rPr>
                        <m:t> </m:t>
                      </m:r>
                      <m:r>
                        <m:rPr>
                          <m:nor/>
                        </m:rPr>
                        <a:rPr lang="en-AU" i="0" dirty="0" smtClean="0">
                          <a:latin typeface="+mn-lt"/>
                        </a:rPr>
                        <m:t>earlier</m:t>
                      </m:r>
                      <m:r>
                        <a:rPr lang="en-AU" b="0" i="1" dirty="0" smtClean="0">
                          <a:latin typeface="Cambria Math" panose="02040503050406030204" pitchFamily="18" charset="0"/>
                        </a:rPr>
                        <m:t>→</m:t>
                      </m:r>
                      <m:r>
                        <m:rPr>
                          <m:nor/>
                        </m:rPr>
                        <a:rPr lang="en-AU" b="0" i="0" dirty="0" smtClean="0">
                          <a:latin typeface="+mn-lt"/>
                        </a:rPr>
                        <m:t>translation</m:t>
                      </m:r>
                      <m:r>
                        <m:rPr>
                          <m:nor/>
                        </m:rPr>
                        <a:rPr lang="en-AU" b="0" i="0" dirty="0" smtClean="0">
                          <a:latin typeface="+mn-lt"/>
                        </a:rPr>
                        <m:t> </m:t>
                      </m:r>
                      <m:r>
                        <m:rPr>
                          <m:nor/>
                        </m:rPr>
                        <a:rPr lang="en-AU" b="0" i="0" dirty="0" smtClean="0">
                          <a:latin typeface="+mn-lt"/>
                        </a:rPr>
                        <m:t>to</m:t>
                      </m:r>
                      <m:r>
                        <m:rPr>
                          <m:nor/>
                        </m:rPr>
                        <a:rPr lang="en-AU" b="0" i="0" dirty="0" smtClean="0">
                          <a:latin typeface="+mn-lt"/>
                        </a:rPr>
                        <m:t> </m:t>
                      </m:r>
                      <m:r>
                        <m:rPr>
                          <m:nor/>
                        </m:rPr>
                        <a:rPr lang="en-AU" b="0" i="0" dirty="0" smtClean="0">
                          <a:latin typeface="+mn-lt"/>
                        </a:rPr>
                        <m:t>the</m:t>
                      </m:r>
                      <m:r>
                        <m:rPr>
                          <m:nor/>
                        </m:rPr>
                        <a:rPr lang="en-AU" b="0" i="0" dirty="0" smtClean="0">
                          <a:latin typeface="+mn-lt"/>
                        </a:rPr>
                        <m:t> </m:t>
                      </m:r>
                      <m:r>
                        <m:rPr>
                          <m:nor/>
                        </m:rPr>
                        <a:rPr lang="en-AU" b="0" i="0" dirty="0" smtClean="0">
                          <a:latin typeface="+mn-lt"/>
                        </a:rPr>
                        <m:t>left</m:t>
                      </m:r>
                      <m:r>
                        <m:rPr>
                          <m:nor/>
                        </m:rPr>
                        <a:rPr lang="en-AU" b="0" i="0" dirty="0" smtClean="0">
                          <a:latin typeface="+mn-lt"/>
                        </a:rPr>
                        <m:t>.</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&gt;1.3</m:t>
                      </m:r>
                      <m:r>
                        <a:rPr lang="en-AU" b="0" i="0" smtClean="0">
                          <a:latin typeface="Cambria Math" panose="02040503050406030204" pitchFamily="18" charset="0"/>
                        </a:rPr>
                        <m:t> </m:t>
                      </m:r>
                      <m:r>
                        <m:rPr>
                          <m:sty m:val="p"/>
                        </m:rPr>
                        <a:rPr lang="en-AU" b="0" i="0" smtClean="0">
                          <a:latin typeface="Cambria Math" panose="02040503050406030204" pitchFamily="18" charset="0"/>
                        </a:rPr>
                        <m:t>when</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Para>
                </a14:m>
                <a:endParaRPr lang="en-AU" b="0" dirty="0"/>
              </a:p>
              <a:p>
                <a:pPr/>
                <a14:m>
                  <m:oMathPara xmlns:m="http://schemas.openxmlformats.org/officeDocument/2006/math">
                    <m:oMathParaPr>
                      <m:jc m:val="left"/>
                    </m:oMathParaPr>
                    <m:oMath xmlns:m="http://schemas.openxmlformats.org/officeDocument/2006/math">
                      <m:r>
                        <m:rPr>
                          <m:nor/>
                        </m:rPr>
                        <a:rPr lang="en-AU">
                          <a:latin typeface="+mn-lt"/>
                        </a:rPr>
                        <m:t>With</m:t>
                      </m:r>
                      <m:r>
                        <m:rPr>
                          <m:nor/>
                        </m:rPr>
                        <a:rPr lang="en-AU">
                          <a:latin typeface="+mn-lt"/>
                        </a:rPr>
                        <m:t> </m:t>
                      </m:r>
                      <m:r>
                        <m:rPr>
                          <m:nor/>
                        </m:rPr>
                        <a:rPr lang="en-AU">
                          <a:latin typeface="+mn-lt"/>
                        </a:rPr>
                        <m:t>the</m:t>
                      </m:r>
                      <m:r>
                        <m:rPr>
                          <m:nor/>
                        </m:rPr>
                        <a:rPr lang="en-AU">
                          <a:latin typeface="+mn-lt"/>
                        </a:rPr>
                        <m:t> </m:t>
                      </m:r>
                      <m:r>
                        <m:rPr>
                          <m:nor/>
                        </m:rPr>
                        <a:rPr lang="en-AU">
                          <a:latin typeface="+mn-lt"/>
                        </a:rPr>
                        <m:t>translation</m:t>
                      </m:r>
                      <m:r>
                        <m:rPr>
                          <m:nor/>
                        </m:rPr>
                        <a:rPr lang="en-AU">
                          <a:latin typeface="+mn-lt"/>
                        </a:rPr>
                        <m:t>:</m:t>
                      </m:r>
                    </m:oMath>
                  </m:oMathPara>
                </a14:m>
                <a:endParaRPr lang="en-AU" dirty="0">
                  <a:latin typeface="+mn-lt"/>
                </a:endParaRPr>
              </a:p>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m:rPr>
                          <m:aln/>
                        </m:rP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5</m:t>
                          </m:r>
                          <m:r>
                            <a:rPr lang="en-AU" i="1">
                              <a:latin typeface="Cambria Math" panose="02040503050406030204" pitchFamily="18" charset="0"/>
                            </a:rPr>
                            <m:t>𝜋</m:t>
                          </m:r>
                        </m:num>
                        <m:den>
                          <m:r>
                            <a:rPr lang="en-AU" i="1">
                              <a:latin typeface="Cambria Math" panose="02040503050406030204" pitchFamily="18" charset="0"/>
                            </a:rPr>
                            <m:t>6</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6</m:t>
                          </m:r>
                        </m:den>
                      </m:f>
                    </m:oMath>
                    <m:oMath xmlns:m="http://schemas.openxmlformats.org/officeDocument/2006/math">
                      <m:r>
                        <a:rPr lang="en-AU" i="1">
                          <a:latin typeface="Cambria Math" panose="02040503050406030204" pitchFamily="18" charset="0"/>
                        </a:rPr>
                        <m:t>0</m:t>
                      </m:r>
                      <m:r>
                        <m:rPr>
                          <m:aln/>
                        </m:rP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r>
                            <a:rPr lang="en-AU" b="0" i="1" smtClean="0">
                              <a:latin typeface="Cambria Math" panose="02040503050406030204" pitchFamily="18" charset="0"/>
                            </a:rPr>
                            <m:t>3</m:t>
                          </m:r>
                        </m:den>
                      </m:f>
                    </m:oMath>
                  </m:oMathPara>
                </a14:m>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08098EF5-FACC-59BA-C863-B7114FB63822}"/>
                  </a:ext>
                </a:extLst>
              </p:cNvPr>
              <p:cNvSpPr>
                <a:spLocks noGrp="1" noRot="1" noChangeAspect="1" noMove="1" noResize="1" noEditPoints="1" noAdjustHandles="1" noChangeArrowheads="1" noChangeShapeType="1" noTextEdit="1"/>
              </p:cNvSpPr>
              <p:nvPr>
                <p:ph type="body" sz="quarter" idx="17"/>
              </p:nvPr>
            </p:nvSpPr>
            <p:spPr>
              <a:xfrm>
                <a:off x="359999" y="1369454"/>
                <a:ext cx="11484000" cy="4807835"/>
              </a:xfrm>
              <a:blipFill>
                <a:blip r:embed="rId3"/>
                <a:stretch>
                  <a:fillRect b="-508"/>
                </a:stretch>
              </a:blipFill>
            </p:spPr>
            <p:txBody>
              <a:bodyPr/>
              <a:lstStyle/>
              <a:p>
                <a:r>
                  <a:rPr lang="en-US">
                    <a:noFill/>
                  </a:rPr>
                  <a:t> </a:t>
                </a:r>
              </a:p>
            </p:txBody>
          </p:sp>
        </mc:Fallback>
      </mc:AlternateContent>
      <p:pic>
        <p:nvPicPr>
          <p:cNvPr id="14" name="Picture 13" descr="A dashed sin curve representing &#10;𝑦=sin 𝑥+0.8 is graphed for &#10;0∘≤𝑥≤2 pi. The graph has a midline at 𝑦=0.8, a maximum of approximately 𝑦=1.8 near &#10;𝑥=pi/2, and a minimum of approximately 𝑦=−0.2 near &#10;𝑥=3pi/2. A solid horizontal blue line is drawn at about 𝑦=1.3, extending across the graph. The sine curve intersects this line at two points, around 𝑥=pi/6 and 𝑥=5pi/6, which are marked with vertical dashed red lines down to the x-axis.">
            <a:extLst>
              <a:ext uri="{FF2B5EF4-FFF2-40B4-BE49-F238E27FC236}">
                <a16:creationId xmlns:a16="http://schemas.microsoft.com/office/drawing/2014/main" id="{B497FC6C-3F46-5E24-7B63-2B06D56672BF}"/>
              </a:ext>
            </a:extLst>
          </p:cNvPr>
          <p:cNvPicPr>
            <a:picLocks noChangeAspect="1"/>
          </p:cNvPicPr>
          <p:nvPr/>
        </p:nvPicPr>
        <p:blipFill>
          <a:blip r:embed="rId4"/>
          <a:stretch>
            <a:fillRect/>
          </a:stretch>
        </p:blipFill>
        <p:spPr>
          <a:xfrm>
            <a:off x="4873277" y="2260600"/>
            <a:ext cx="7162462" cy="3942713"/>
          </a:xfrm>
          <a:prstGeom prst="rect">
            <a:avLst/>
          </a:prstGeom>
        </p:spPr>
      </p:pic>
      <p:sp>
        <p:nvSpPr>
          <p:cNvPr id="2" name="Slide Number Placeholder 1">
            <a:extLst>
              <a:ext uri="{FF2B5EF4-FFF2-40B4-BE49-F238E27FC236}">
                <a16:creationId xmlns:a16="http://schemas.microsoft.com/office/drawing/2014/main" id="{D408175E-E3EA-E40E-C183-4C46456DB8FB}"/>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1482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E7916-85D4-7B4E-E6B9-C47EBC672C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04CBC6-59D5-1B48-1214-7F7F7A2AEC76}"/>
              </a:ext>
            </a:extLst>
          </p:cNvPr>
          <p:cNvSpPr>
            <a:spLocks noGrp="1"/>
          </p:cNvSpPr>
          <p:nvPr>
            <p:ph type="title"/>
          </p:nvPr>
        </p:nvSpPr>
        <p:spPr/>
        <p:txBody>
          <a:bodyPr/>
          <a:lstStyle/>
          <a:p>
            <a:r>
              <a:rPr lang="en-AU" dirty="0">
                <a:latin typeface="+mj-lt"/>
              </a:rPr>
              <a:t>Worked example (3)</a:t>
            </a:r>
          </a:p>
        </p:txBody>
      </p:sp>
      <p:sp>
        <p:nvSpPr>
          <p:cNvPr id="13" name="Text Placeholder 12">
            <a:extLst>
              <a:ext uri="{FF2B5EF4-FFF2-40B4-BE49-F238E27FC236}">
                <a16:creationId xmlns:a16="http://schemas.microsoft.com/office/drawing/2014/main" id="{0E3F7A76-C7AD-7215-2178-2C1A4C0DCFAF}"/>
              </a:ext>
            </a:extLst>
          </p:cNvPr>
          <p:cNvSpPr>
            <a:spLocks noGrp="1"/>
          </p:cNvSpPr>
          <p:nvPr>
            <p:ph type="body" sz="quarter" idx="18"/>
          </p:nvPr>
        </p:nvSpPr>
        <p:spPr>
          <a:xfrm>
            <a:off x="360000" y="982520"/>
            <a:ext cx="11483998" cy="356423"/>
          </a:xfrm>
        </p:spPr>
        <p:txBody>
          <a:bodyPr/>
          <a:lstStyle/>
          <a:p>
            <a:r>
              <a:rPr lang="en-AU" dirty="0">
                <a:latin typeface="+mj-lt"/>
              </a:rPr>
              <a:t>Question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52C3971-FC16-A5E9-31E1-221F7EEF5F1A}"/>
                  </a:ext>
                </a:extLst>
              </p:cNvPr>
              <p:cNvSpPr>
                <a:spLocks noGrp="1"/>
              </p:cNvSpPr>
              <p:nvPr>
                <p:ph type="body" sz="quarter" idx="17"/>
              </p:nvPr>
            </p:nvSpPr>
            <p:spPr/>
            <p:txBody>
              <a:bodyPr/>
              <a:lstStyle/>
              <a:p>
                <a:r>
                  <a:rPr lang="en-AU" dirty="0">
                    <a:latin typeface="+mn-lt"/>
                  </a:rPr>
                  <a:t>The height </a:t>
                </a:r>
                <a14:m>
                  <m:oMath xmlns:m="http://schemas.openxmlformats.org/officeDocument/2006/math">
                    <m:r>
                      <a:rPr lang="en-AU" b="0" i="1" smtClean="0">
                        <a:latin typeface="Cambria Math" panose="02040503050406030204" pitchFamily="18" charset="0"/>
                      </a:rPr>
                      <m:t>h</m:t>
                    </m:r>
                  </m:oMath>
                </a14:m>
                <a:r>
                  <a:rPr lang="en-AU" dirty="0">
                    <a:latin typeface="+mn-lt"/>
                  </a:rPr>
                  <a:t> (in metres) of a boat on a wave is modelled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r>
                        <a:rPr lang="en-AU" b="0" i="1" smtClean="0">
                          <a:latin typeface="Cambria Math" panose="02040503050406030204" pitchFamily="18" charset="0"/>
                        </a:rPr>
                        <m:t>+2,  0°≤</m:t>
                      </m:r>
                      <m:r>
                        <a:rPr lang="en-AU" b="0" i="1" smtClean="0">
                          <a:latin typeface="Cambria Math" panose="02040503050406030204" pitchFamily="18" charset="0"/>
                        </a:rPr>
                        <m:t>𝜃</m:t>
                      </m:r>
                      <m:r>
                        <a:rPr lang="en-AU" b="0" i="1" smtClean="0">
                          <a:latin typeface="Cambria Math" panose="02040503050406030204" pitchFamily="18" charset="0"/>
                        </a:rPr>
                        <m:t>≤2</m:t>
                      </m:r>
                      <m:r>
                        <a:rPr lang="en-AU" b="0" i="1" smtClean="0">
                          <a:latin typeface="Cambria Math" panose="02040503050406030204" pitchFamily="18" charset="0"/>
                        </a:rPr>
                        <m:t>𝜋</m:t>
                      </m:r>
                    </m:oMath>
                  </m:oMathPara>
                </a14:m>
                <a:endParaRPr lang="en-AU" dirty="0">
                  <a:latin typeface="+mn-lt"/>
                </a:endParaRPr>
              </a:p>
              <a:p>
                <a:r>
                  <a:rPr lang="en-AU" dirty="0">
                    <a:latin typeface="+mn-lt"/>
                  </a:rPr>
                  <a:t>where </a:t>
                </a:r>
                <a14:m>
                  <m:oMath xmlns:m="http://schemas.openxmlformats.org/officeDocument/2006/math">
                    <m:r>
                      <a:rPr lang="en-AU" b="0" i="1" smtClean="0">
                        <a:latin typeface="Cambria Math" panose="02040503050406030204" pitchFamily="18" charset="0"/>
                      </a:rPr>
                      <m:t>𝜃</m:t>
                    </m:r>
                  </m:oMath>
                </a14:m>
                <a:r>
                  <a:rPr lang="en-AU" dirty="0">
                    <a:latin typeface="+mn-lt"/>
                  </a:rPr>
                  <a:t> represents time over a </a:t>
                </a:r>
                <a14:m>
                  <m:oMath xmlns:m="http://schemas.openxmlformats.org/officeDocument/2006/math">
                    <m:r>
                      <a:rPr lang="en-AU" b="0" i="1" smtClean="0">
                        <a:latin typeface="Cambria Math" panose="02040503050406030204" pitchFamily="18" charset="0"/>
                      </a:rPr>
                      <m:t>12</m:t>
                    </m:r>
                  </m:oMath>
                </a14:m>
                <a:r>
                  <a:rPr lang="en-AU" b="0" i="0" dirty="0">
                    <a:latin typeface="+mj-lt"/>
                  </a:rPr>
                  <a:t>-hour</a:t>
                </a:r>
                <a:r>
                  <a:rPr lang="en-AU" dirty="0">
                    <a:latin typeface="+mn-lt"/>
                  </a:rPr>
                  <a:t> period.</a:t>
                </a:r>
              </a:p>
              <a:p>
                <a:r>
                  <a:rPr lang="en-AU" dirty="0">
                    <a:latin typeface="+mn-lt"/>
                  </a:rPr>
                  <a:t>On a particular day, a change in the current causes the wave pattern to occur in reverse order, equivalent to reflecting the graph in the </a:t>
                </a:r>
                <a14:m>
                  <m:oMath xmlns:m="http://schemas.openxmlformats.org/officeDocument/2006/math">
                    <m:r>
                      <a:rPr lang="en-AU" b="0" i="1" smtClean="0">
                        <a:latin typeface="Cambria Math" panose="02040503050406030204" pitchFamily="18" charset="0"/>
                      </a:rPr>
                      <m:t>𝑦</m:t>
                    </m:r>
                  </m:oMath>
                </a14:m>
                <a:r>
                  <a:rPr lang="en-AU" dirty="0">
                    <a:latin typeface="+mn-lt"/>
                  </a:rPr>
                  <a:t>-axis.</a:t>
                </a:r>
              </a:p>
              <a:p>
                <a:r>
                  <a:rPr lang="en-AU" dirty="0">
                    <a:latin typeface="+mn-lt"/>
                  </a:rPr>
                  <a:t>Using an appropriate model, determine the values of </a:t>
                </a:r>
                <a14:m>
                  <m:oMath xmlns:m="http://schemas.openxmlformats.org/officeDocument/2006/math">
                    <m:r>
                      <a:rPr lang="en-AU" b="0" i="1" smtClean="0">
                        <a:latin typeface="Cambria Math" panose="02040503050406030204" pitchFamily="18" charset="0"/>
                      </a:rPr>
                      <m:t>𝜃</m:t>
                    </m:r>
                  </m:oMath>
                </a14:m>
                <a:r>
                  <a:rPr lang="en-AU" dirty="0">
                    <a:latin typeface="+mn-lt"/>
                  </a:rPr>
                  <a:t> for which the height of the boat is above </a:t>
                </a:r>
                <a14:m>
                  <m:oMath xmlns:m="http://schemas.openxmlformats.org/officeDocument/2006/math">
                    <m:r>
                      <a:rPr lang="en-AU" b="0" i="1" smtClean="0">
                        <a:latin typeface="Cambria Math" panose="02040503050406030204" pitchFamily="18" charset="0"/>
                      </a:rPr>
                      <m:t>2.5</m:t>
                    </m:r>
                  </m:oMath>
                </a14:m>
                <a:r>
                  <a:rPr lang="en-AU" dirty="0">
                    <a:latin typeface="+mn-lt"/>
                  </a:rPr>
                  <a:t> m.</a:t>
                </a:r>
              </a:p>
            </p:txBody>
          </p:sp>
        </mc:Choice>
        <mc:Fallback xmlns="">
          <p:sp>
            <p:nvSpPr>
              <p:cNvPr id="12" name="Text Placeholder 11">
                <a:extLst>
                  <a:ext uri="{FF2B5EF4-FFF2-40B4-BE49-F238E27FC236}">
                    <a16:creationId xmlns:a16="http://schemas.microsoft.com/office/drawing/2014/main" id="{952C3971-FC16-A5E9-31E1-221F7EEF5F1A}"/>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00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B4E494C1-8791-5359-D3CB-A953139581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0895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C35E-EDE7-E9DF-6047-6833385D5F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6E1334-EC87-C1BA-7298-DD16A894BE6D}"/>
              </a:ext>
            </a:extLst>
          </p:cNvPr>
          <p:cNvSpPr>
            <a:spLocks noGrp="1"/>
          </p:cNvSpPr>
          <p:nvPr>
            <p:ph type="title"/>
          </p:nvPr>
        </p:nvSpPr>
        <p:spPr/>
        <p:txBody>
          <a:bodyPr/>
          <a:lstStyle/>
          <a:p>
            <a:r>
              <a:rPr lang="en-AU" dirty="0">
                <a:latin typeface="+mj-lt"/>
              </a:rPr>
              <a:t>Worked example (4)</a:t>
            </a:r>
          </a:p>
        </p:txBody>
      </p:sp>
      <p:sp>
        <p:nvSpPr>
          <p:cNvPr id="13" name="Text Placeholder 12">
            <a:extLst>
              <a:ext uri="{FF2B5EF4-FFF2-40B4-BE49-F238E27FC236}">
                <a16:creationId xmlns:a16="http://schemas.microsoft.com/office/drawing/2014/main" id="{27EA1759-FA27-9C02-8230-4012920C23ED}"/>
              </a:ext>
            </a:extLst>
          </p:cNvPr>
          <p:cNvSpPr>
            <a:spLocks noGrp="1"/>
          </p:cNvSpPr>
          <p:nvPr>
            <p:ph type="body" sz="quarter" idx="18"/>
          </p:nvPr>
        </p:nvSpPr>
        <p:spPr>
          <a:xfrm>
            <a:off x="360000" y="982520"/>
            <a:ext cx="11483998" cy="356423"/>
          </a:xfrm>
        </p:spPr>
        <p:txBody>
          <a:bodyPr/>
          <a:lstStyle/>
          <a:p>
            <a:r>
              <a:rPr lang="en-AU" dirty="0">
                <a:latin typeface="+mj-lt"/>
              </a:rPr>
              <a:t>Solution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B1D7832-A15D-9AA4-FD72-AC7E2AD75EE2}"/>
                  </a:ext>
                </a:extLst>
              </p:cNvPr>
              <p:cNvSpPr>
                <a:spLocks noGrp="1"/>
              </p:cNvSpPr>
              <p:nvPr>
                <p:ph type="body" sz="quarter" idx="17"/>
              </p:nvPr>
            </p:nvSpPr>
            <p:spPr>
              <a:xfrm>
                <a:off x="360000" y="1567086"/>
                <a:ext cx="2596331" cy="480783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r>
                        <a:rPr lang="en-AU" b="0" i="1" smtClean="0">
                          <a:latin typeface="Cambria Math" panose="02040503050406030204" pitchFamily="18" charset="0"/>
                        </a:rPr>
                        <m:t>+2</m:t>
                      </m:r>
                    </m:oMath>
                  </m:oMathPara>
                </a14:m>
                <a:endParaRPr lang="en-AU" b="0" dirty="0">
                  <a:latin typeface="+mn-lt"/>
                </a:endParaRPr>
              </a:p>
              <a:p>
                <a:r>
                  <a:rPr lang="en-AU" dirty="0">
                    <a:latin typeface="+mn-lt"/>
                  </a:rPr>
                  <a:t>Reflect across </a:t>
                </a:r>
                <a14:m>
                  <m:oMath xmlns:m="http://schemas.openxmlformats.org/officeDocument/2006/math">
                    <m:r>
                      <a:rPr lang="en-AU" b="0" i="1" smtClean="0">
                        <a:latin typeface="Cambria Math" panose="02040503050406030204" pitchFamily="18" charset="0"/>
                      </a:rPr>
                      <m:t>𝑦</m:t>
                    </m:r>
                  </m:oMath>
                </a14:m>
                <a:r>
                  <a:rPr lang="en-AU" dirty="0">
                    <a:latin typeface="+mn-lt"/>
                  </a:rPr>
                  <a:t>-axis</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𝜃</m:t>
                              </m:r>
                            </m:e>
                          </m:d>
                        </m:e>
                      </m:func>
                      <m:r>
                        <a:rPr lang="en-AU" b="0" i="1" smtClean="0">
                          <a:latin typeface="Cambria Math" panose="02040503050406030204" pitchFamily="18" charset="0"/>
                        </a:rPr>
                        <m:t>+2</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a:rPr lang="en-AU" b="0" i="1" smtClean="0">
                          <a:latin typeface="Cambria Math" panose="02040503050406030204" pitchFamily="18" charset="0"/>
                        </a:rPr>
                        <m:t>+2</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≥2.5</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2.5</m:t>
                      </m:r>
                    </m:oMath>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m:rPr>
                          <m:aln/>
                        </m:rPr>
                        <a:rPr lang="en-AU" b="0" i="1" smtClean="0">
                          <a:latin typeface="Cambria Math" panose="02040503050406030204" pitchFamily="18" charset="0"/>
                        </a:rPr>
                        <m:t>≥</m:t>
                      </m:r>
                      <m:r>
                        <a:rPr lang="en-AU" b="0" i="1" smtClean="0">
                          <a:latin typeface="Cambria Math" panose="02040503050406030204" pitchFamily="18" charset="0"/>
                        </a:rPr>
                        <m:t>0.5</m:t>
                      </m:r>
                    </m:oMath>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e>
                      </m:func>
                      <m:r>
                        <m:rPr>
                          <m:aln/>
                        </m:rPr>
                        <a:rPr lang="en-AU" b="0" i="1" smtClean="0">
                          <a:latin typeface="Cambria Math" panose="02040503050406030204" pitchFamily="18" charset="0"/>
                        </a:rPr>
                        <m:t>≤</m:t>
                      </m:r>
                      <m:r>
                        <a:rPr lang="en-AU" b="0" i="1" smtClean="0">
                          <a:latin typeface="Cambria Math" panose="02040503050406030204" pitchFamily="18" charset="0"/>
                        </a:rPr>
                        <m:t>−0.5</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4B1D7832-A15D-9AA4-FD72-AC7E2AD75EE2}"/>
                  </a:ext>
                </a:extLst>
              </p:cNvPr>
              <p:cNvSpPr>
                <a:spLocks noGrp="1" noRot="1" noChangeAspect="1" noMove="1" noResize="1" noEditPoints="1" noAdjustHandles="1" noChangeArrowheads="1" noChangeShapeType="1" noTextEdit="1"/>
              </p:cNvSpPr>
              <p:nvPr>
                <p:ph type="body" sz="quarter" idx="17"/>
              </p:nvPr>
            </p:nvSpPr>
            <p:spPr>
              <a:xfrm>
                <a:off x="360000" y="1567086"/>
                <a:ext cx="2596331" cy="4807835"/>
              </a:xfrm>
              <a:blipFill>
                <a:blip r:embed="rId4"/>
                <a:stretch>
                  <a:fillRect l="-586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259D759-40E2-63B9-D691-ABB4F53BB6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1733FD52-7A1A-553D-6B65-EAC9B7C7D825}"/>
                  </a:ext>
                </a:extLst>
              </p:cNvPr>
              <p:cNvSpPr txBox="1">
                <a:spLocks/>
              </p:cNvSpPr>
              <p:nvPr/>
            </p:nvSpPr>
            <p:spPr>
              <a:xfrm>
                <a:off x="4254496" y="1632215"/>
                <a:ext cx="4338243" cy="37238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Consider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r>
                      <a:rPr lang="en-AU" b="0" i="1" smtClean="0">
                        <a:latin typeface="Cambria Math" panose="02040503050406030204" pitchFamily="18" charset="0"/>
                      </a:rPr>
                      <m:t>=−0.5</m:t>
                    </m:r>
                  </m:oMath>
                </a14:m>
                <a:br>
                  <a:rPr lang="en-AU" b="0" dirty="0">
                    <a:latin typeface="+mn-lt"/>
                  </a:rPr>
                </a:br>
                <a:r>
                  <a:rPr lang="en-AU" b="0" dirty="0">
                    <a:latin typeface="+mn-lt"/>
                  </a:rPr>
                  <a:t>Related </a:t>
                </a:r>
                <a14:m>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b="0" i="1" smtClean="0">
                            <a:latin typeface="Cambria Math" panose="02040503050406030204" pitchFamily="18" charset="0"/>
                          </a:rPr>
                          <m:t>6</m:t>
                        </m:r>
                      </m:den>
                    </m:f>
                  </m:oMath>
                </a14:m>
                <a:endParaRPr lang="en-AU" dirty="0">
                  <a:latin typeface="+mn-lt"/>
                </a:endParaRPr>
              </a:p>
              <a:p>
                <a:r>
                  <a:rPr lang="en-AU" dirty="0">
                    <a:latin typeface="+mn-lt"/>
                  </a:rPr>
                  <a:t>Sine is negative is quadrants 3 and 4.</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𝜃</m:t>
                      </m:r>
                      <m:r>
                        <m:rPr>
                          <m:aln/>
                        </m:rP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 2</m:t>
                      </m:r>
                      <m:r>
                        <a:rPr lang="en-AU" b="0" i="1" smtClean="0">
                          <a:latin typeface="Cambria Math" panose="02040503050406030204" pitchFamily="18" charset="0"/>
                        </a:rPr>
                        <m:t>𝜋</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 xmlns:m="http://schemas.openxmlformats.org/officeDocument/2006/math">
                      <m:r>
                        <m:rPr>
                          <m:aln/>
                        </m:rP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7</m:t>
                          </m:r>
                          <m:r>
                            <a:rPr lang="en-AU" i="1">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11</m:t>
                          </m:r>
                          <m:r>
                            <a:rPr lang="en-AU" i="1">
                              <a:latin typeface="Cambria Math" panose="02040503050406030204" pitchFamily="18" charset="0"/>
                            </a:rPr>
                            <m:t>𝜋</m:t>
                          </m:r>
                        </m:num>
                        <m:den>
                          <m:r>
                            <a:rPr lang="en-AU" b="0" i="1" smtClean="0">
                              <a:latin typeface="Cambria Math" panose="02040503050406030204" pitchFamily="18" charset="0"/>
                            </a:rPr>
                            <m:t>6</m:t>
                          </m:r>
                        </m:den>
                      </m:f>
                    </m:oMath>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7</m:t>
                          </m:r>
                          <m:r>
                            <a:rPr lang="en-AU" i="1">
                              <a:latin typeface="Cambria Math" panose="02040503050406030204" pitchFamily="18" charset="0"/>
                            </a:rPr>
                            <m:t>𝜋</m:t>
                          </m:r>
                        </m:num>
                        <m:den>
                          <m:r>
                            <a:rPr lang="en-AU" i="1">
                              <a:latin typeface="Cambria Math" panose="02040503050406030204" pitchFamily="18" charset="0"/>
                            </a:rPr>
                            <m:t>6</m:t>
                          </m:r>
                        </m:den>
                      </m:f>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11</m:t>
                          </m:r>
                          <m:r>
                            <a:rPr lang="en-AU" i="1">
                              <a:latin typeface="Cambria Math" panose="02040503050406030204" pitchFamily="18" charset="0"/>
                            </a:rPr>
                            <m:t>𝜋</m:t>
                          </m:r>
                        </m:num>
                        <m:den>
                          <m:r>
                            <a:rPr lang="en-AU" i="1">
                              <a:latin typeface="Cambria Math" panose="02040503050406030204" pitchFamily="18" charset="0"/>
                            </a:rPr>
                            <m:t>6</m:t>
                          </m:r>
                        </m:den>
                      </m:f>
                    </m:oMath>
                  </m:oMathPara>
                </a14:m>
                <a:endParaRPr lang="en-AU" dirty="0">
                  <a:latin typeface="+mn-lt"/>
                </a:endParaRPr>
              </a:p>
            </p:txBody>
          </p:sp>
        </mc:Choice>
        <mc:Fallback xmlns="">
          <p:sp>
            <p:nvSpPr>
              <p:cNvPr id="2" name="Text Placeholder 11">
                <a:extLst>
                  <a:ext uri="{FF2B5EF4-FFF2-40B4-BE49-F238E27FC236}">
                    <a16:creationId xmlns:a16="http://schemas.microsoft.com/office/drawing/2014/main" id="{1733FD52-7A1A-553D-6B65-EAC9B7C7D825}"/>
                  </a:ext>
                </a:extLst>
              </p:cNvPr>
              <p:cNvSpPr txBox="1">
                <a:spLocks noRot="1" noChangeAspect="1" noMove="1" noResize="1" noEditPoints="1" noAdjustHandles="1" noChangeArrowheads="1" noChangeShapeType="1" noTextEdit="1"/>
              </p:cNvSpPr>
              <p:nvPr/>
            </p:nvSpPr>
            <p:spPr>
              <a:xfrm>
                <a:off x="4254496" y="1632215"/>
                <a:ext cx="4338243" cy="3723829"/>
              </a:xfrm>
              <a:prstGeom prst="rect">
                <a:avLst/>
              </a:prstGeom>
              <a:blipFill>
                <a:blip r:embed="rId5"/>
                <a:stretch>
                  <a:fillRect l="-3652" r="-1124" b="-144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073414E6-F501-DB5F-B645-6950751F252C}"/>
                  </a:ext>
                </a:extLst>
              </p:cNvPr>
              <p:cNvSpPr/>
              <p:nvPr/>
            </p:nvSpPr>
            <p:spPr>
              <a:xfrm>
                <a:off x="1824990" y="3681268"/>
                <a:ext cx="2262682" cy="868581"/>
              </a:xfrm>
              <a:prstGeom prst="wedgeRoundRectCallout">
                <a:avLst>
                  <a:gd name="adj1" fmla="val -71045"/>
                  <a:gd name="adj2" fmla="val -553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did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m:t>
                        </m:r>
                        <m:r>
                          <a:rPr lang="en-AU" sz="1800" b="0" i="1" smtClean="0">
                            <a:latin typeface="Cambria Math" panose="02040503050406030204" pitchFamily="18" charset="0"/>
                          </a:rPr>
                          <m:t>𝜃</m:t>
                        </m:r>
                        <m:r>
                          <a:rPr lang="en-AU" sz="1800" b="0" i="1" smtClean="0">
                            <a:latin typeface="Cambria Math" panose="02040503050406030204" pitchFamily="18" charset="0"/>
                          </a:rPr>
                          <m:t>)</m:t>
                        </m:r>
                      </m:e>
                    </m:func>
                  </m:oMath>
                </a14:m>
                <a:r>
                  <a:rPr lang="en-AU" sz="1800" dirty="0"/>
                  <a:t> become </a:t>
                </a:r>
                <a14:m>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𝜃</m:t>
                            </m:r>
                          </m:e>
                        </m:d>
                      </m:e>
                    </m:func>
                    <m:r>
                      <a:rPr lang="en-AU" sz="1800" b="0" i="1" smtClean="0">
                        <a:latin typeface="Cambria Math" panose="02040503050406030204" pitchFamily="18" charset="0"/>
                      </a:rPr>
                      <m:t>?</m:t>
                    </m:r>
                  </m:oMath>
                </a14:m>
                <a:endParaRPr lang="en-AU" sz="1800" dirty="0"/>
              </a:p>
            </p:txBody>
          </p:sp>
        </mc:Choice>
        <mc:Fallback xmlns="">
          <p:sp>
            <p:nvSpPr>
              <p:cNvPr id="7" name="Speech Bubble: Rectangle with Corners Rounded 6">
                <a:extLst>
                  <a:ext uri="{FF2B5EF4-FFF2-40B4-BE49-F238E27FC236}">
                    <a16:creationId xmlns:a16="http://schemas.microsoft.com/office/drawing/2014/main" id="{073414E6-F501-DB5F-B645-6950751F252C}"/>
                  </a:ext>
                </a:extLst>
              </p:cNvPr>
              <p:cNvSpPr>
                <a:spLocks noRot="1" noChangeAspect="1" noMove="1" noResize="1" noEditPoints="1" noAdjustHandles="1" noChangeArrowheads="1" noChangeShapeType="1" noTextEdit="1"/>
              </p:cNvSpPr>
              <p:nvPr/>
            </p:nvSpPr>
            <p:spPr>
              <a:xfrm>
                <a:off x="1824990" y="3681268"/>
                <a:ext cx="2262682" cy="868581"/>
              </a:xfrm>
              <a:prstGeom prst="wedgeRoundRectCallout">
                <a:avLst>
                  <a:gd name="adj1" fmla="val -71045"/>
                  <a:gd name="adj2" fmla="val -55344"/>
                  <a:gd name="adj3" fmla="val 16667"/>
                </a:avLst>
              </a:prstGeom>
              <a:blipFill>
                <a:blip r:embed="rId6"/>
                <a:stretch>
                  <a:fillRect b="-9740"/>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F6C841E1-DC1D-B2D0-12B8-3FD15BECA143}"/>
              </a:ext>
            </a:extLst>
          </p:cNvPr>
          <p:cNvSpPr/>
          <p:nvPr/>
        </p:nvSpPr>
        <p:spPr>
          <a:xfrm>
            <a:off x="8704527" y="1228715"/>
            <a:ext cx="3072322" cy="1142211"/>
          </a:xfrm>
          <a:prstGeom prst="wedgeRoundRectCallout">
            <a:avLst>
              <a:gd name="adj1" fmla="val -126486"/>
              <a:gd name="adj2" fmla="val 452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do we need to find a related angle?</a:t>
            </a:r>
          </a:p>
        </p:txBody>
      </p:sp>
      <p:pic>
        <p:nvPicPr>
          <p:cNvPr id="11" name="Picture 10" descr="Graph of y equals sine x from 0 to 2pi  with a horizontal line at y equals negative1. Pink dashed lines mark the intersections at x equals 7pi/6 and x equals 11pi/6, showing the solutions to sine x equals negative 0.5.">
            <a:extLst>
              <a:ext uri="{FF2B5EF4-FFF2-40B4-BE49-F238E27FC236}">
                <a16:creationId xmlns:a16="http://schemas.microsoft.com/office/drawing/2014/main" id="{CD5955D6-2A46-5ECC-32C7-109923CFD298}"/>
              </a:ext>
            </a:extLst>
          </p:cNvPr>
          <p:cNvPicPr>
            <a:picLocks noChangeAspect="1"/>
          </p:cNvPicPr>
          <p:nvPr/>
        </p:nvPicPr>
        <p:blipFill>
          <a:blip r:embed="rId7"/>
          <a:stretch>
            <a:fillRect/>
          </a:stretch>
        </p:blipFill>
        <p:spPr>
          <a:xfrm>
            <a:off x="7177861" y="3429000"/>
            <a:ext cx="4306139" cy="2241698"/>
          </a:xfrm>
          <a:prstGeom prst="rect">
            <a:avLst/>
          </a:prstGeom>
        </p:spPr>
      </p:pic>
    </p:spTree>
    <p:extLst>
      <p:ext uri="{BB962C8B-B14F-4D97-AF65-F5344CB8AC3E}">
        <p14:creationId xmlns:p14="http://schemas.microsoft.com/office/powerpoint/2010/main" val="36417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43BE7-24B5-BEB3-11A5-B1234FECD5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18100F-5782-516A-A5FE-832E1EED715C}"/>
              </a:ext>
            </a:extLst>
          </p:cNvPr>
          <p:cNvSpPr>
            <a:spLocks noGrp="1"/>
          </p:cNvSpPr>
          <p:nvPr>
            <p:ph type="title"/>
          </p:nvPr>
        </p:nvSpPr>
        <p:spPr/>
        <p:txBody>
          <a:bodyPr/>
          <a:lstStyle/>
          <a:p>
            <a:r>
              <a:rPr lang="en-AU" dirty="0">
                <a:latin typeface="+mj-lt"/>
              </a:rPr>
              <a:t>Your turn (3)</a:t>
            </a:r>
            <a:endParaRPr lang="en-AU" dirty="0"/>
          </a:p>
        </p:txBody>
      </p:sp>
      <p:sp>
        <p:nvSpPr>
          <p:cNvPr id="4" name="Text Placeholder 3">
            <a:extLst>
              <a:ext uri="{FF2B5EF4-FFF2-40B4-BE49-F238E27FC236}">
                <a16:creationId xmlns:a16="http://schemas.microsoft.com/office/drawing/2014/main" id="{FFE9D82F-4D51-F2E3-CCFF-C64AFCC39AC4}"/>
              </a:ext>
            </a:extLst>
          </p:cNvPr>
          <p:cNvSpPr>
            <a:spLocks noGrp="1"/>
          </p:cNvSpPr>
          <p:nvPr>
            <p:ph type="body" sz="quarter" idx="18"/>
          </p:nvPr>
        </p:nvSpPr>
        <p:spPr/>
        <p:txBody>
          <a:bodyPr/>
          <a:lstStyle/>
          <a:p>
            <a:r>
              <a:rPr lang="en-AU" dirty="0"/>
              <a:t>Question 4</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8E826ED-2040-21EE-9321-0E0B1F9011D2}"/>
                  </a:ext>
                </a:extLst>
              </p:cNvPr>
              <p:cNvSpPr>
                <a:spLocks noGrp="1"/>
              </p:cNvSpPr>
              <p:nvPr>
                <p:ph type="body" sz="quarter" idx="17"/>
              </p:nvPr>
            </p:nvSpPr>
            <p:spPr/>
            <p:txBody>
              <a:bodyPr/>
              <a:lstStyle/>
              <a:p>
                <a:r>
                  <a:rPr lang="en-AU" dirty="0"/>
                  <a:t>The height </a:t>
                </a:r>
                <a14:m>
                  <m:oMath xmlns:m="http://schemas.openxmlformats.org/officeDocument/2006/math">
                    <m:r>
                      <a:rPr lang="en-AU" b="0" i="1" smtClean="0">
                        <a:latin typeface="Cambria Math" panose="02040503050406030204" pitchFamily="18" charset="0"/>
                      </a:rPr>
                      <m:t>h</m:t>
                    </m:r>
                  </m:oMath>
                </a14:m>
                <a:r>
                  <a:rPr lang="en-AU" dirty="0"/>
                  <a:t> (in metres) of a buoy is modelled by </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𝜃</m:t>
                          </m:r>
                        </m:e>
                      </m:func>
                      <m:r>
                        <a:rPr lang="en-AU" b="0" i="1" smtClean="0">
                          <a:latin typeface="Cambria Math" panose="02040503050406030204" pitchFamily="18" charset="0"/>
                        </a:rPr>
                        <m:t>+3,−</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oMath>
                  </m:oMathPara>
                </a14:m>
                <a:endParaRPr lang="en-AU" b="0" dirty="0"/>
              </a:p>
              <a:p>
                <a:r>
                  <a:rPr lang="en-AU" dirty="0"/>
                  <a:t>On a particular day, the motion of the buoy occurs in reverse order, equivalent to reflection the graph in the </a:t>
                </a:r>
                <a14:m>
                  <m:oMath xmlns:m="http://schemas.openxmlformats.org/officeDocument/2006/math">
                    <m:r>
                      <a:rPr lang="en-AU" b="0" i="1" smtClean="0">
                        <a:latin typeface="Cambria Math" panose="02040503050406030204" pitchFamily="18" charset="0"/>
                      </a:rPr>
                      <m:t>𝑦</m:t>
                    </m:r>
                  </m:oMath>
                </a14:m>
                <a:r>
                  <a:rPr lang="en-AU" dirty="0"/>
                  <a:t>-axis.</a:t>
                </a:r>
              </a:p>
              <a:p>
                <a:r>
                  <a:rPr lang="en-AU" dirty="0"/>
                  <a:t>Using an appropriate model, determine the values of </a:t>
                </a:r>
                <a14:m>
                  <m:oMath xmlns:m="http://schemas.openxmlformats.org/officeDocument/2006/math">
                    <m:r>
                      <a:rPr lang="en-AU" b="0" i="1" smtClean="0">
                        <a:latin typeface="Cambria Math" panose="02040503050406030204" pitchFamily="18" charset="0"/>
                      </a:rPr>
                      <m:t>𝜃</m:t>
                    </m:r>
                  </m:oMath>
                </a14:m>
                <a:r>
                  <a:rPr lang="en-AU" dirty="0"/>
                  <a:t> for which the height is greater than </a:t>
                </a:r>
                <a14:m>
                  <m:oMath xmlns:m="http://schemas.openxmlformats.org/officeDocument/2006/math">
                    <m:r>
                      <a:rPr lang="en-AU" b="0" i="1" smtClean="0">
                        <a:latin typeface="Cambria Math" panose="02040503050406030204" pitchFamily="18" charset="0"/>
                      </a:rPr>
                      <m:t>4</m:t>
                    </m:r>
                  </m:oMath>
                </a14:m>
                <a:r>
                  <a:rPr lang="en-AU" dirty="0"/>
                  <a:t> m.</a:t>
                </a:r>
              </a:p>
            </p:txBody>
          </p:sp>
        </mc:Choice>
        <mc:Fallback xmlns="">
          <p:sp>
            <p:nvSpPr>
              <p:cNvPr id="5" name="Text Placeholder 4">
                <a:extLst>
                  <a:ext uri="{FF2B5EF4-FFF2-40B4-BE49-F238E27FC236}">
                    <a16:creationId xmlns:a16="http://schemas.microsoft.com/office/drawing/2014/main" id="{A8E826ED-2040-21EE-9321-0E0B1F9011D2}"/>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09C7E84-D126-EF01-A39D-3042604A41E6}"/>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61874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ACB8D-4C2A-FCEB-0261-629B246B72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AEAE0B-80EF-0618-8B2F-BB686F13DCAC}"/>
              </a:ext>
            </a:extLst>
          </p:cNvPr>
          <p:cNvSpPr>
            <a:spLocks noGrp="1"/>
          </p:cNvSpPr>
          <p:nvPr>
            <p:ph type="title"/>
          </p:nvPr>
        </p:nvSpPr>
        <p:spPr/>
        <p:txBody>
          <a:bodyPr/>
          <a:lstStyle/>
          <a:p>
            <a:r>
              <a:rPr lang="en-AU" dirty="0">
                <a:latin typeface="+mj-lt"/>
              </a:rPr>
              <a:t>Your turn (4)</a:t>
            </a:r>
            <a:endParaRPr lang="en-AU" dirty="0"/>
          </a:p>
        </p:txBody>
      </p:sp>
      <p:sp>
        <p:nvSpPr>
          <p:cNvPr id="4" name="Text Placeholder 3">
            <a:extLst>
              <a:ext uri="{FF2B5EF4-FFF2-40B4-BE49-F238E27FC236}">
                <a16:creationId xmlns:a16="http://schemas.microsoft.com/office/drawing/2014/main" id="{D318537A-A19F-D247-F9A4-2C64DB251D83}"/>
              </a:ext>
            </a:extLst>
          </p:cNvPr>
          <p:cNvSpPr>
            <a:spLocks noGrp="1"/>
          </p:cNvSpPr>
          <p:nvPr>
            <p:ph type="body" sz="quarter" idx="18"/>
          </p:nvPr>
        </p:nvSpPr>
        <p:spPr/>
        <p:txBody>
          <a:bodyPr/>
          <a:lstStyle/>
          <a:p>
            <a:r>
              <a:rPr lang="en-AU" dirty="0"/>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CB6E9AE-B60A-7AA5-65CA-6F751ED443FE}"/>
                  </a:ext>
                </a:extLst>
              </p:cNvPr>
              <p:cNvSpPr>
                <a:spLocks noGrp="1"/>
              </p:cNvSpPr>
              <p:nvPr>
                <p:ph type="body" sz="quarter" idx="17"/>
              </p:nvPr>
            </p:nvSpPr>
            <p:spPr>
              <a:xfrm>
                <a:off x="360000" y="1567086"/>
                <a:ext cx="3015717" cy="4807835"/>
              </a:xfrm>
            </p:spPr>
            <p:txBody>
              <a:bodyPr/>
              <a:lstStyle/>
              <a:p>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𝜃</m:t>
                        </m:r>
                      </m:e>
                    </m:func>
                    <m:r>
                      <a:rPr lang="en-AU" b="0" i="1" smtClean="0">
                        <a:latin typeface="Cambria Math" panose="02040503050406030204" pitchFamily="18" charset="0"/>
                      </a:rPr>
                      <m:t>+</m:t>
                    </m:r>
                  </m:oMath>
                </a14:m>
                <a:r>
                  <a:rPr lang="en-AU" b="0" dirty="0"/>
                  <a:t>3</a:t>
                </a:r>
              </a:p>
              <a:p>
                <a:r>
                  <a:rPr lang="en-AU" dirty="0"/>
                  <a:t>Reflect across the </a:t>
                </a:r>
                <a14:m>
                  <m:oMath xmlns:m="http://schemas.openxmlformats.org/officeDocument/2006/math">
                    <m:r>
                      <a:rPr lang="en-AU" b="0" i="1" smtClean="0">
                        <a:latin typeface="Cambria Math" panose="02040503050406030204" pitchFamily="18" charset="0"/>
                      </a:rPr>
                      <m:t>𝑦</m:t>
                    </m:r>
                  </m:oMath>
                </a14:m>
                <a:r>
                  <a:rPr lang="en-AU" dirty="0"/>
                  <a:t>-axis</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𝜃</m:t>
                              </m:r>
                            </m:e>
                          </m:d>
                        </m:e>
                      </m:func>
                      <m:r>
                        <a:rPr lang="en-AU" b="0" i="1" smtClean="0">
                          <a:latin typeface="Cambria Math" panose="02040503050406030204" pitchFamily="18" charset="0"/>
                        </a:rPr>
                        <m:t>+3</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a:rPr lang="en-AU" b="0" i="1" smtClean="0">
                          <a:latin typeface="Cambria Math" panose="02040503050406030204" pitchFamily="18" charset="0"/>
                        </a:rPr>
                        <m:t>+3</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r>
                        <a:rPr lang="en-AU" b="0" i="1" smtClean="0">
                          <a:latin typeface="Cambria Math" panose="02040503050406030204" pitchFamily="18" charset="0"/>
                        </a:rPr>
                        <m:t>&gt;4</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a:rPr lang="en-AU" b="0" i="1" smtClean="0">
                          <a:latin typeface="Cambria Math" panose="02040503050406030204" pitchFamily="18" charset="0"/>
                        </a:rPr>
                        <m:t>+3</m:t>
                      </m:r>
                      <m:r>
                        <m:rPr>
                          <m:aln/>
                        </m:rPr>
                        <a:rPr lang="en-AU" b="0" i="1" smtClean="0">
                          <a:latin typeface="Cambria Math" panose="02040503050406030204" pitchFamily="18" charset="0"/>
                        </a:rPr>
                        <m:t>&gt;</m:t>
                      </m:r>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m:rPr>
                          <m:aln/>
                        </m:rPr>
                        <a:rPr lang="en-AU" b="0" i="1" smtClean="0">
                          <a:latin typeface="Cambria Math" panose="02040503050406030204" pitchFamily="18" charset="0"/>
                        </a:rPr>
                        <m:t>&gt;</m:t>
                      </m:r>
                      <m:r>
                        <a:rPr lang="en-AU" b="0" i="1" smtClean="0">
                          <a:latin typeface="Cambria Math" panose="02040503050406030204" pitchFamily="18" charset="0"/>
                        </a:rPr>
                        <m:t>1</m:t>
                      </m:r>
                    </m:oMath>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m:rPr>
                          <m:aln/>
                        </m:rPr>
                        <a:rPr lang="en-AU" b="0" i="1" smtClean="0">
                          <a:latin typeface="Cambria Math" panose="02040503050406030204" pitchFamily="18" charset="0"/>
                        </a:rPr>
                        <m:t>&lt;</m:t>
                      </m:r>
                      <m:r>
                        <a:rPr lang="en-AU" b="0" i="1" smtClean="0">
                          <a:latin typeface="Cambria Math" panose="02040503050406030204" pitchFamily="18" charset="0"/>
                        </a:rPr>
                        <m:t>−1</m:t>
                      </m:r>
                    </m:oMath>
                  </m:oMathPara>
                </a14:m>
                <a:endParaRPr lang="en-AU" dirty="0"/>
              </a:p>
            </p:txBody>
          </p:sp>
        </mc:Choice>
        <mc:Fallback xmlns="">
          <p:sp>
            <p:nvSpPr>
              <p:cNvPr id="5" name="Text Placeholder 4">
                <a:extLst>
                  <a:ext uri="{FF2B5EF4-FFF2-40B4-BE49-F238E27FC236}">
                    <a16:creationId xmlns:a16="http://schemas.microsoft.com/office/drawing/2014/main" id="{9CB6E9AE-B60A-7AA5-65CA-6F751ED443FE}"/>
                  </a:ext>
                </a:extLst>
              </p:cNvPr>
              <p:cNvSpPr>
                <a:spLocks noGrp="1" noRot="1" noChangeAspect="1" noMove="1" noResize="1" noEditPoints="1" noAdjustHandles="1" noChangeArrowheads="1" noChangeShapeType="1" noTextEdit="1"/>
              </p:cNvSpPr>
              <p:nvPr>
                <p:ph type="body" sz="quarter" idx="17"/>
              </p:nvPr>
            </p:nvSpPr>
            <p:spPr>
              <a:xfrm>
                <a:off x="360000" y="1567086"/>
                <a:ext cx="3015717" cy="4807835"/>
              </a:xfrm>
              <a:blipFill>
                <a:blip r:embed="rId3"/>
                <a:stretch>
                  <a:fillRect l="-5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962D798-0CE2-91CC-FAD9-F81DFD38FB75}"/>
                  </a:ext>
                </a:extLst>
              </p:cNvPr>
              <p:cNvSpPr txBox="1">
                <a:spLocks/>
              </p:cNvSpPr>
              <p:nvPr/>
            </p:nvSpPr>
            <p:spPr>
              <a:xfrm>
                <a:off x="3867492" y="1567085"/>
                <a:ext cx="4733368"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Consider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e>
                        </m:d>
                      </m:e>
                    </m:func>
                    <m:r>
                      <a:rPr lang="en-AU" b="0" i="1" smtClean="0">
                        <a:latin typeface="Cambria Math" panose="02040503050406030204" pitchFamily="18" charset="0"/>
                      </a:rPr>
                      <m:t>=−1</m:t>
                    </m:r>
                  </m:oMath>
                </a14:m>
                <a:br>
                  <a:rPr lang="en-AU" b="0" dirty="0"/>
                </a:br>
                <a:r>
                  <a:rPr lang="en-AU" b="0" dirty="0"/>
                  <a:t>Related </a:t>
                </a:r>
                <a14:m>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m:rPr>
                            <m:lit/>
                          </m:rPr>
                          <a:rPr lang="en-AU" b="0" i="1" smtClean="0">
                            <a:latin typeface="Cambria Math" panose="02040503050406030204" pitchFamily="18" charset="0"/>
                          </a:rPr>
                          <m:t> </m:t>
                        </m:r>
                        <m:r>
                          <a:rPr lang="en-AU" b="0" i="1" smtClean="0">
                            <a:latin typeface="Cambria Math" panose="02040503050406030204" pitchFamily="18" charset="0"/>
                          </a:rPr>
                          <m:t>𝜋</m:t>
                        </m:r>
                      </m:num>
                      <m:den>
                        <m:r>
                          <a:rPr lang="en-AU" b="0" i="1" smtClean="0">
                            <a:latin typeface="Cambria Math" panose="02040503050406030204" pitchFamily="18" charset="0"/>
                          </a:rPr>
                          <m:t>4</m:t>
                        </m:r>
                      </m:den>
                    </m:f>
                  </m:oMath>
                </a14:m>
                <a:endParaRPr lang="en-AU" dirty="0"/>
              </a:p>
              <a:p>
                <a:r>
                  <a:rPr lang="en-AU" dirty="0"/>
                  <a:t>Tangent is negative in quadrants 2 and 4</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𝜃</m:t>
                      </m:r>
                      <m:r>
                        <m:rPr>
                          <m:aln/>
                        </m:rP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m:t>
                      </m:r>
                      <m:f>
                        <m:fPr>
                          <m:ctrlPr>
                            <a:rPr lang="en-AU" i="1">
                              <a:latin typeface="Cambria Math" panose="02040503050406030204" pitchFamily="18" charset="0"/>
                            </a:rPr>
                          </m:ctrlPr>
                        </m:fPr>
                        <m:num>
                          <m:r>
                            <m:rPr>
                              <m:lit/>
                            </m:rPr>
                            <a:rPr lang="en-AU" i="1">
                              <a:latin typeface="Cambria Math" panose="02040503050406030204" pitchFamily="18" charset="0"/>
                            </a:rPr>
                            <m:t> </m:t>
                          </m:r>
                          <m:r>
                            <a:rPr lang="en-AU" i="1">
                              <a:latin typeface="Cambria Math" panose="02040503050406030204" pitchFamily="18" charset="0"/>
                            </a:rPr>
                            <m:t>𝜋</m:t>
                          </m:r>
                        </m:num>
                        <m:den>
                          <m:r>
                            <a:rPr lang="en-AU" i="1">
                              <a:latin typeface="Cambria Math" panose="02040503050406030204" pitchFamily="18" charset="0"/>
                            </a:rPr>
                            <m:t>4</m:t>
                          </m:r>
                        </m:den>
                      </m:f>
                      <m:r>
                        <a:rPr lang="en-AU" b="0" i="1" smtClean="0">
                          <a:latin typeface="Cambria Math" panose="02040503050406030204" pitchFamily="18" charset="0"/>
                        </a:rPr>
                        <m:t>, 2</m:t>
                      </m:r>
                      <m:r>
                        <a:rPr lang="en-AU" b="0" i="1" smtClean="0">
                          <a:latin typeface="Cambria Math" panose="02040503050406030204" pitchFamily="18" charset="0"/>
                        </a:rPr>
                        <m:t>𝜋</m:t>
                      </m:r>
                      <m:r>
                        <a:rPr lang="en-AU" b="0" i="1" smtClean="0">
                          <a:latin typeface="Cambria Math" panose="02040503050406030204" pitchFamily="18" charset="0"/>
                        </a:rPr>
                        <m:t>−</m:t>
                      </m:r>
                      <m:f>
                        <m:fPr>
                          <m:ctrlPr>
                            <a:rPr lang="en-AU" i="1">
                              <a:latin typeface="Cambria Math" panose="02040503050406030204" pitchFamily="18" charset="0"/>
                            </a:rPr>
                          </m:ctrlPr>
                        </m:fPr>
                        <m:num>
                          <m:r>
                            <m:rPr>
                              <m:lit/>
                            </m:rPr>
                            <a:rPr lang="en-AU" i="1">
                              <a:latin typeface="Cambria Math" panose="02040503050406030204" pitchFamily="18" charset="0"/>
                            </a:rPr>
                            <m:t> </m:t>
                          </m:r>
                          <m:r>
                            <a:rPr lang="en-AU" i="1">
                              <a:latin typeface="Cambria Math" panose="02040503050406030204" pitchFamily="18" charset="0"/>
                            </a:rPr>
                            <m:t>𝜋</m:t>
                          </m:r>
                        </m:num>
                        <m:den>
                          <m:r>
                            <a:rPr lang="en-AU" i="1">
                              <a:latin typeface="Cambria Math" panose="02040503050406030204" pitchFamily="18" charset="0"/>
                            </a:rPr>
                            <m:t>4</m:t>
                          </m:r>
                        </m:den>
                      </m:f>
                    </m:oMath>
                    <m:oMath xmlns:m="http://schemas.openxmlformats.org/officeDocument/2006/math">
                      <m:r>
                        <m:rPr>
                          <m:aln/>
                        </m:rPr>
                        <a:rPr lang="en-AU" b="0" i="1" smtClean="0">
                          <a:latin typeface="Cambria Math" panose="02040503050406030204" pitchFamily="18" charset="0"/>
                        </a:rPr>
                        <m:t>=</m:t>
                      </m:r>
                      <m:f>
                        <m:fPr>
                          <m:ctrlPr>
                            <a:rPr lang="en-AU" i="1">
                              <a:latin typeface="Cambria Math" panose="02040503050406030204" pitchFamily="18" charset="0"/>
                            </a:rPr>
                          </m:ctrlPr>
                        </m:fPr>
                        <m:num>
                          <m:r>
                            <m:rPr>
                              <m:lit/>
                            </m:rPr>
                            <a:rPr lang="en-AU" i="1">
                              <a:latin typeface="Cambria Math" panose="02040503050406030204" pitchFamily="18" charset="0"/>
                            </a:rPr>
                            <m:t> </m:t>
                          </m:r>
                          <m:r>
                            <a:rPr lang="en-AU" b="0" i="1" smtClean="0">
                              <a:latin typeface="Cambria Math" panose="02040503050406030204" pitchFamily="18" charset="0"/>
                            </a:rPr>
                            <m:t>3</m:t>
                          </m:r>
                          <m:r>
                            <a:rPr lang="en-AU" i="1">
                              <a:latin typeface="Cambria Math" panose="02040503050406030204" pitchFamily="18" charset="0"/>
                            </a:rPr>
                            <m:t>𝜋</m:t>
                          </m:r>
                        </m:num>
                        <m:den>
                          <m:r>
                            <a:rPr lang="en-AU" i="1">
                              <a:latin typeface="Cambria Math" panose="02040503050406030204" pitchFamily="18" charset="0"/>
                            </a:rPr>
                            <m:t>4</m:t>
                          </m:r>
                        </m:den>
                      </m:f>
                      <m:r>
                        <a:rPr lang="en-AU" b="0" i="1" smtClean="0">
                          <a:latin typeface="Cambria Math" panose="02040503050406030204" pitchFamily="18" charset="0"/>
                        </a:rPr>
                        <m:t>, </m:t>
                      </m:r>
                      <m:f>
                        <m:fPr>
                          <m:ctrlPr>
                            <a:rPr lang="en-AU" i="1">
                              <a:latin typeface="Cambria Math" panose="02040503050406030204" pitchFamily="18" charset="0"/>
                            </a:rPr>
                          </m:ctrlPr>
                        </m:fPr>
                        <m:num>
                          <m:r>
                            <m:rPr>
                              <m:lit/>
                            </m:rPr>
                            <a:rPr lang="en-AU" i="1">
                              <a:latin typeface="Cambria Math" panose="02040503050406030204" pitchFamily="18" charset="0"/>
                            </a:rPr>
                            <m:t> </m:t>
                          </m:r>
                          <m:r>
                            <a:rPr lang="en-AU" b="0" i="1" smtClean="0">
                              <a:latin typeface="Cambria Math" panose="02040503050406030204" pitchFamily="18" charset="0"/>
                            </a:rPr>
                            <m:t>7</m:t>
                          </m:r>
                          <m:r>
                            <a:rPr lang="en-AU" i="1">
                              <a:latin typeface="Cambria Math" panose="02040503050406030204" pitchFamily="18" charset="0"/>
                            </a:rPr>
                            <m:t>𝜋</m:t>
                          </m:r>
                        </m:num>
                        <m:den>
                          <m:r>
                            <a:rPr lang="en-AU" i="1">
                              <a:latin typeface="Cambria Math" panose="02040503050406030204" pitchFamily="18" charset="0"/>
                            </a:rPr>
                            <m:t>4</m:t>
                          </m:r>
                        </m:den>
                      </m:f>
                    </m:oMath>
                  </m:oMathPara>
                </a14:m>
                <a:endParaRPr lang="en-AU" b="0" dirty="0"/>
              </a:p>
              <a:p>
                <a:pPr/>
                <a:r>
                  <a:rPr lang="en-AU" dirty="0"/>
                  <a:t>But </a:t>
                </a:r>
                <a14:m>
                  <m:oMath xmlns:m="http://schemas.openxmlformats.org/officeDocument/2006/math">
                    <m:r>
                      <a:rPr lang="en-AU" b="0" i="0"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oMath>
                </a14:m>
                <a:br>
                  <a:rPr lang="en-AU"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𝜃</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b="0" i="1" smtClean="0">
                              <a:latin typeface="Cambria Math" panose="02040503050406030204" pitchFamily="18" charset="0"/>
                            </a:rPr>
                            <m:t>4</m:t>
                          </m:r>
                        </m:den>
                      </m:f>
                    </m:oMath>
                  </m:oMathPara>
                </a14:m>
                <a:endParaRPr lang="en-AU" dirty="0"/>
              </a:p>
            </p:txBody>
          </p:sp>
        </mc:Choice>
        <mc:Fallback xmlns="">
          <p:sp>
            <p:nvSpPr>
              <p:cNvPr id="6" name="Text Placeholder 4">
                <a:extLst>
                  <a:ext uri="{FF2B5EF4-FFF2-40B4-BE49-F238E27FC236}">
                    <a16:creationId xmlns:a16="http://schemas.microsoft.com/office/drawing/2014/main" id="{7962D798-0CE2-91CC-FAD9-F81DFD38FB75}"/>
                  </a:ext>
                </a:extLst>
              </p:cNvPr>
              <p:cNvSpPr txBox="1">
                <a:spLocks noRot="1" noChangeAspect="1" noMove="1" noResize="1" noEditPoints="1" noAdjustHandles="1" noChangeArrowheads="1" noChangeShapeType="1" noTextEdit="1"/>
              </p:cNvSpPr>
              <p:nvPr/>
            </p:nvSpPr>
            <p:spPr>
              <a:xfrm>
                <a:off x="3867492" y="1567085"/>
                <a:ext cx="4733368" cy="4807835"/>
              </a:xfrm>
              <a:prstGeom prst="rect">
                <a:avLst/>
              </a:prstGeom>
              <a:blipFill>
                <a:blip r:embed="rId4"/>
                <a:stretch>
                  <a:fillRect l="-3218" b="-2662"/>
                </a:stretch>
              </a:blipFill>
            </p:spPr>
            <p:txBody>
              <a:bodyPr/>
              <a:lstStyle/>
              <a:p>
                <a:r>
                  <a:rPr lang="en-AU">
                    <a:noFill/>
                  </a:rPr>
                  <a:t> </a:t>
                </a:r>
              </a:p>
            </p:txBody>
          </p:sp>
        </mc:Fallback>
      </mc:AlternateContent>
      <p:pic>
        <p:nvPicPr>
          <p:cNvPr id="8" name="Picture 7" descr="Graph of y equals tangent x divided by pi/4  with a horizontal line at y equals negative 1. A  dashed line marks the intersection at x equals negative pi/4 , showing the solution x equals negative pi/4.">
            <a:extLst>
              <a:ext uri="{FF2B5EF4-FFF2-40B4-BE49-F238E27FC236}">
                <a16:creationId xmlns:a16="http://schemas.microsoft.com/office/drawing/2014/main" id="{C753E01C-FC66-78BE-D86B-4CE009AEBD99}"/>
              </a:ext>
            </a:extLst>
          </p:cNvPr>
          <p:cNvPicPr>
            <a:picLocks noChangeAspect="1"/>
          </p:cNvPicPr>
          <p:nvPr/>
        </p:nvPicPr>
        <p:blipFill>
          <a:blip r:embed="rId5"/>
          <a:stretch>
            <a:fillRect/>
          </a:stretch>
        </p:blipFill>
        <p:spPr>
          <a:xfrm>
            <a:off x="6896222" y="3781157"/>
            <a:ext cx="4733368" cy="2347909"/>
          </a:xfrm>
          <a:prstGeom prst="rect">
            <a:avLst/>
          </a:prstGeom>
        </p:spPr>
      </p:pic>
      <p:sp>
        <p:nvSpPr>
          <p:cNvPr id="2" name="Slide Number Placeholder 1">
            <a:extLst>
              <a:ext uri="{FF2B5EF4-FFF2-40B4-BE49-F238E27FC236}">
                <a16:creationId xmlns:a16="http://schemas.microsoft.com/office/drawing/2014/main" id="{86182FF6-8002-9FD3-EF93-11FE85D1A9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00675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FC932-F214-D68E-2DD1-C667BF92E86B}"/>
              </a:ext>
            </a:extLst>
          </p:cNvPr>
          <p:cNvSpPr>
            <a:spLocks noGrp="1"/>
          </p:cNvSpPr>
          <p:nvPr>
            <p:ph type="title"/>
          </p:nvPr>
        </p:nvSpPr>
        <p:spPr/>
        <p:txBody>
          <a:bodyPr/>
          <a:lstStyle/>
          <a:p>
            <a:r>
              <a:rPr lang="en-AU" dirty="0"/>
              <a:t>General translations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819E590-5BD9-7933-C40E-069AC4894D10}"/>
                  </a:ext>
                </a:extLst>
              </p:cNvPr>
              <p:cNvSpPr>
                <a:spLocks noGrp="1"/>
              </p:cNvSpPr>
              <p:nvPr>
                <p:ph type="body" sz="quarter" idx="17"/>
              </p:nvPr>
            </p:nvSpPr>
            <p:spPr/>
            <p:txBody>
              <a:bodyPr/>
              <a:lstStyle/>
              <a:p>
                <a:pPr>
                  <a:lnSpc>
                    <a:spcPct val="200000"/>
                  </a:lnSpc>
                </a:pPr>
                <a14:m>
                  <m:oMathPara xmlns:m="http://schemas.openxmlformats.org/officeDocument/2006/math">
                    <m:oMathParaPr>
                      <m:jc m:val="centerGroup"/>
                    </m:oMathParaPr>
                    <m:oMath xmlns:m="http://schemas.openxmlformats.org/officeDocument/2006/math">
                      <m:r>
                        <a:rPr lang="en-AU" sz="4800" b="0" i="1" smtClean="0">
                          <a:latin typeface="Cambria Math" panose="02040503050406030204" pitchFamily="18" charset="0"/>
                        </a:rPr>
                        <m:t>𝑓</m:t>
                      </m:r>
                      <m:d>
                        <m:dPr>
                          <m:ctrlPr>
                            <a:rPr lang="en-AU" sz="4800" b="0" i="1" smtClean="0">
                              <a:latin typeface="Cambria Math" panose="02040503050406030204" pitchFamily="18" charset="0"/>
                            </a:rPr>
                          </m:ctrlPr>
                        </m:dPr>
                        <m:e>
                          <m:r>
                            <a:rPr lang="en-AU" sz="4800" b="0" i="1" smtClean="0">
                              <a:latin typeface="Cambria Math" panose="02040503050406030204" pitchFamily="18" charset="0"/>
                            </a:rPr>
                            <m:t>𝑥</m:t>
                          </m:r>
                        </m:e>
                      </m:d>
                      <m:r>
                        <a:rPr lang="en-AU" sz="4800" b="0" i="1" smtClean="0">
                          <a:latin typeface="Cambria Math" panose="02040503050406030204" pitchFamily="18" charset="0"/>
                        </a:rPr>
                        <m:t>−</m:t>
                      </m:r>
                      <m:r>
                        <a:rPr lang="en-AU" sz="4800" b="0" i="1" smtClean="0">
                          <a:latin typeface="Cambria Math" panose="02040503050406030204" pitchFamily="18" charset="0"/>
                        </a:rPr>
                        <m:t>𝑐</m:t>
                      </m:r>
                      <m:r>
                        <a:rPr lang="en-AU" sz="4800" b="0" i="1" smtClean="0">
                          <a:latin typeface="Cambria Math" panose="02040503050406030204" pitchFamily="18" charset="0"/>
                        </a:rPr>
                        <m:t>=</m:t>
                      </m:r>
                      <m:func>
                        <m:funcPr>
                          <m:ctrlPr>
                            <a:rPr lang="en-AU" sz="4800" b="0" i="1" smtClean="0">
                              <a:latin typeface="Cambria Math" panose="02040503050406030204" pitchFamily="18" charset="0"/>
                            </a:rPr>
                          </m:ctrlPr>
                        </m:funcPr>
                        <m:fName>
                          <m:r>
                            <m:rPr>
                              <m:sty m:val="p"/>
                            </m:rPr>
                            <a:rPr lang="en-AU" sz="4800" b="0" i="0" smtClean="0">
                              <a:latin typeface="Cambria Math" panose="02040503050406030204" pitchFamily="18" charset="0"/>
                            </a:rPr>
                            <m:t>sin</m:t>
                          </m:r>
                        </m:fName>
                        <m:e>
                          <m:d>
                            <m:dPr>
                              <m:ctrlPr>
                                <a:rPr lang="en-AU" sz="4800" b="0" i="1" smtClean="0">
                                  <a:latin typeface="Cambria Math" panose="02040503050406030204" pitchFamily="18" charset="0"/>
                                </a:rPr>
                              </m:ctrlPr>
                            </m:dPr>
                            <m:e>
                              <m:r>
                                <a:rPr lang="en-AU" sz="4800" b="0" i="1" smtClean="0">
                                  <a:latin typeface="Cambria Math" panose="02040503050406030204" pitchFamily="18" charset="0"/>
                                </a:rPr>
                                <m:t>𝑥</m:t>
                              </m:r>
                              <m:r>
                                <a:rPr lang="en-AU" sz="4800" b="0" i="1" smtClean="0">
                                  <a:latin typeface="Cambria Math" panose="02040503050406030204" pitchFamily="18" charset="0"/>
                                </a:rPr>
                                <m:t>−</m:t>
                              </m:r>
                              <m:r>
                                <a:rPr lang="en-AU" sz="4800" b="0" i="1" smtClean="0">
                                  <a:latin typeface="Cambria Math" panose="02040503050406030204" pitchFamily="18" charset="0"/>
                                </a:rPr>
                                <m:t>𝑏</m:t>
                              </m:r>
                            </m:e>
                          </m:d>
                        </m:e>
                      </m:func>
                    </m:oMath>
                    <m:oMath xmlns:m="http://schemas.openxmlformats.org/officeDocument/2006/math">
                      <m:r>
                        <a:rPr lang="en-AU" sz="4800" b="0" i="1" smtClean="0">
                          <a:latin typeface="Cambria Math" panose="02040503050406030204" pitchFamily="18" charset="0"/>
                        </a:rPr>
                        <m:t>𝑓</m:t>
                      </m:r>
                      <m:d>
                        <m:dPr>
                          <m:ctrlPr>
                            <a:rPr lang="en-AU" sz="4800" b="0" i="1" smtClean="0">
                              <a:latin typeface="Cambria Math" panose="02040503050406030204" pitchFamily="18" charset="0"/>
                            </a:rPr>
                          </m:ctrlPr>
                        </m:dPr>
                        <m:e>
                          <m:r>
                            <a:rPr lang="en-AU" sz="4800" b="0" i="1" smtClean="0">
                              <a:latin typeface="Cambria Math" panose="02040503050406030204" pitchFamily="18" charset="0"/>
                            </a:rPr>
                            <m:t>𝑥</m:t>
                          </m:r>
                        </m:e>
                      </m:d>
                      <m:r>
                        <a:rPr lang="en-AU" sz="4800" b="0" i="1" smtClean="0">
                          <a:latin typeface="Cambria Math" panose="02040503050406030204" pitchFamily="18" charset="0"/>
                        </a:rPr>
                        <m:t>−</m:t>
                      </m:r>
                      <m:r>
                        <a:rPr lang="en-AU" sz="4800" b="0" i="1" smtClean="0">
                          <a:latin typeface="Cambria Math" panose="02040503050406030204" pitchFamily="18" charset="0"/>
                        </a:rPr>
                        <m:t>𝑐</m:t>
                      </m:r>
                      <m:r>
                        <a:rPr lang="en-AU" sz="4800" b="0" i="1" smtClean="0">
                          <a:latin typeface="Cambria Math" panose="02040503050406030204" pitchFamily="18" charset="0"/>
                        </a:rPr>
                        <m:t>=</m:t>
                      </m:r>
                      <m:func>
                        <m:funcPr>
                          <m:ctrlPr>
                            <a:rPr lang="en-AU" sz="4800" b="0" i="1" smtClean="0">
                              <a:latin typeface="Cambria Math" panose="02040503050406030204" pitchFamily="18" charset="0"/>
                            </a:rPr>
                          </m:ctrlPr>
                        </m:funcPr>
                        <m:fName>
                          <m:r>
                            <m:rPr>
                              <m:sty m:val="p"/>
                            </m:rPr>
                            <a:rPr lang="en-AU" sz="4800" b="0" i="0" smtClean="0">
                              <a:latin typeface="Cambria Math" panose="02040503050406030204" pitchFamily="18" charset="0"/>
                            </a:rPr>
                            <m:t>cos</m:t>
                          </m:r>
                        </m:fName>
                        <m:e>
                          <m:d>
                            <m:dPr>
                              <m:ctrlPr>
                                <a:rPr lang="en-AU" sz="4800" b="0" i="1" smtClean="0">
                                  <a:latin typeface="Cambria Math" panose="02040503050406030204" pitchFamily="18" charset="0"/>
                                </a:rPr>
                              </m:ctrlPr>
                            </m:dPr>
                            <m:e>
                              <m:r>
                                <a:rPr lang="en-AU" sz="4800" b="0" i="1" smtClean="0">
                                  <a:latin typeface="Cambria Math" panose="02040503050406030204" pitchFamily="18" charset="0"/>
                                </a:rPr>
                                <m:t>𝑥</m:t>
                              </m:r>
                              <m:r>
                                <a:rPr lang="en-AU" sz="4800" b="0" i="1" smtClean="0">
                                  <a:latin typeface="Cambria Math" panose="02040503050406030204" pitchFamily="18" charset="0"/>
                                </a:rPr>
                                <m:t>−</m:t>
                              </m:r>
                              <m:r>
                                <a:rPr lang="en-AU" sz="4800" b="0" i="1" smtClean="0">
                                  <a:latin typeface="Cambria Math" panose="02040503050406030204" pitchFamily="18" charset="0"/>
                                </a:rPr>
                                <m:t>𝑏</m:t>
                              </m:r>
                            </m:e>
                          </m:d>
                        </m:e>
                      </m:func>
                    </m:oMath>
                    <m:oMath xmlns:m="http://schemas.openxmlformats.org/officeDocument/2006/math">
                      <m:r>
                        <a:rPr lang="en-AU" sz="4800" b="0" i="1" smtClean="0">
                          <a:latin typeface="Cambria Math" panose="02040503050406030204" pitchFamily="18" charset="0"/>
                        </a:rPr>
                        <m:t>𝑓</m:t>
                      </m:r>
                      <m:d>
                        <m:dPr>
                          <m:ctrlPr>
                            <a:rPr lang="en-AU" sz="4800" b="0" i="1" smtClean="0">
                              <a:latin typeface="Cambria Math" panose="02040503050406030204" pitchFamily="18" charset="0"/>
                            </a:rPr>
                          </m:ctrlPr>
                        </m:dPr>
                        <m:e>
                          <m:r>
                            <a:rPr lang="en-AU" sz="4800" b="0" i="1" smtClean="0">
                              <a:latin typeface="Cambria Math" panose="02040503050406030204" pitchFamily="18" charset="0"/>
                            </a:rPr>
                            <m:t>𝑥</m:t>
                          </m:r>
                        </m:e>
                      </m:d>
                      <m:r>
                        <a:rPr lang="en-AU" sz="4800" b="0" i="1" smtClean="0">
                          <a:latin typeface="Cambria Math" panose="02040503050406030204" pitchFamily="18" charset="0"/>
                        </a:rPr>
                        <m:t>−</m:t>
                      </m:r>
                      <m:r>
                        <a:rPr lang="en-AU" sz="4800" b="0" i="1" smtClean="0">
                          <a:latin typeface="Cambria Math" panose="02040503050406030204" pitchFamily="18" charset="0"/>
                        </a:rPr>
                        <m:t>𝑐</m:t>
                      </m:r>
                      <m:r>
                        <a:rPr lang="en-AU" sz="4800" b="0" i="1" smtClean="0">
                          <a:latin typeface="Cambria Math" panose="02040503050406030204" pitchFamily="18" charset="0"/>
                        </a:rPr>
                        <m:t>=</m:t>
                      </m:r>
                      <m:func>
                        <m:funcPr>
                          <m:ctrlPr>
                            <a:rPr lang="en-AU" sz="4800" b="0" i="1" smtClean="0">
                              <a:latin typeface="Cambria Math" panose="02040503050406030204" pitchFamily="18" charset="0"/>
                            </a:rPr>
                          </m:ctrlPr>
                        </m:funcPr>
                        <m:fName>
                          <m:r>
                            <m:rPr>
                              <m:sty m:val="p"/>
                            </m:rPr>
                            <a:rPr lang="en-AU" sz="4800" b="0" i="0" smtClean="0">
                              <a:latin typeface="Cambria Math" panose="02040503050406030204" pitchFamily="18" charset="0"/>
                            </a:rPr>
                            <m:t>tan</m:t>
                          </m:r>
                        </m:fName>
                        <m:e>
                          <m:r>
                            <a:rPr lang="en-AU" sz="4800" b="0" i="1" smtClean="0">
                              <a:latin typeface="Cambria Math" panose="02040503050406030204" pitchFamily="18" charset="0"/>
                            </a:rPr>
                            <m:t>(</m:t>
                          </m:r>
                          <m:r>
                            <a:rPr lang="en-AU" sz="4800" b="0" i="1" smtClean="0">
                              <a:latin typeface="Cambria Math" panose="02040503050406030204" pitchFamily="18" charset="0"/>
                            </a:rPr>
                            <m:t>𝑥</m:t>
                          </m:r>
                          <m:r>
                            <a:rPr lang="en-AU" sz="4800" b="0" i="1" smtClean="0">
                              <a:latin typeface="Cambria Math" panose="02040503050406030204" pitchFamily="18" charset="0"/>
                            </a:rPr>
                            <m:t>−</m:t>
                          </m:r>
                          <m:r>
                            <a:rPr lang="en-AU" sz="4800" b="0" i="1" smtClean="0">
                              <a:latin typeface="Cambria Math" panose="02040503050406030204" pitchFamily="18" charset="0"/>
                            </a:rPr>
                            <m:t>𝑏</m:t>
                          </m:r>
                          <m:r>
                            <a:rPr lang="en-AU" sz="4800" b="0" i="1" smtClean="0">
                              <a:latin typeface="Cambria Math" panose="02040503050406030204" pitchFamily="18" charset="0"/>
                            </a:rPr>
                            <m:t>)</m:t>
                          </m:r>
                        </m:e>
                      </m:func>
                    </m:oMath>
                  </m:oMathPara>
                </a14:m>
                <a:endParaRPr lang="en-AU" sz="4800" b="0" dirty="0"/>
              </a:p>
            </p:txBody>
          </p:sp>
        </mc:Choice>
        <mc:Fallback xmlns="">
          <p:sp>
            <p:nvSpPr>
              <p:cNvPr id="5" name="Text Placeholder 4">
                <a:extLst>
                  <a:ext uri="{FF2B5EF4-FFF2-40B4-BE49-F238E27FC236}">
                    <a16:creationId xmlns:a16="http://schemas.microsoft.com/office/drawing/2014/main" id="{E819E590-5BD9-7933-C40E-069AC4894D1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F3C6406-2A2E-E592-60FD-BA516F74F6B6}"/>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259844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785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To be able to identify and describe reflections and translations of trigonometric functions.</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To be able to apply reflections and translations to graph transformations on sine, cosine and tangent functions.</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To be able to develop and use transformed trigonometric models to represent real world situations.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I can describe the transformations applied to trigonometric functions.</a:t>
            </a:r>
            <a:endParaRPr lang="en-US" sz="1600" dirty="0">
              <a:cs typeface="Arial" panose="020B0604020202020204" pitchFamily="34" charset="0"/>
            </a:endParaRPr>
          </a:p>
          <a:p>
            <a:pPr marL="342900" indent="-342900">
              <a:lnSpc>
                <a:spcPct val="150000"/>
              </a:lnSpc>
              <a:spcAft>
                <a:spcPts val="600"/>
              </a:spcAft>
              <a:buFont typeface="Arial"/>
              <a:buChar char="•"/>
            </a:pPr>
            <a:r>
              <a:rPr lang="en-AU" sz="1600" dirty="0">
                <a:ea typeface="+mn-lt"/>
                <a:cs typeface="Arial" panose="020B0604020202020204" pitchFamily="34" charset="0"/>
              </a:rPr>
              <a:t>I can find and state the domain and range of a transformed trigonometric function.</a:t>
            </a:r>
          </a:p>
          <a:p>
            <a:pPr marL="342900" indent="-342900">
              <a:lnSpc>
                <a:spcPct val="150000"/>
              </a:lnSpc>
              <a:spcAft>
                <a:spcPts val="600"/>
              </a:spcAft>
              <a:buFont typeface="Arial"/>
              <a:buChar char="•"/>
            </a:pPr>
            <a:r>
              <a:rPr lang="en-AU" sz="1600" dirty="0">
                <a:ea typeface="+mn-lt"/>
                <a:cs typeface="Arial" panose="020B0604020202020204" pitchFamily="34" charset="0"/>
              </a:rPr>
              <a:t>I can explain how reflections and translations affect graph properties of trigonometric functions.</a:t>
            </a:r>
          </a:p>
          <a:p>
            <a:pPr marL="342900" indent="-342900">
              <a:lnSpc>
                <a:spcPct val="150000"/>
              </a:lnSpc>
              <a:spcAft>
                <a:spcPts val="600"/>
              </a:spcAft>
              <a:buFont typeface="Arial"/>
              <a:buChar char="•"/>
            </a:pPr>
            <a:r>
              <a:rPr lang="en-AU" sz="1600" dirty="0">
                <a:ea typeface="+mn-lt"/>
                <a:cs typeface="Arial" panose="020B0604020202020204" pitchFamily="34" charset="0"/>
              </a:rPr>
              <a:t>I can construct a transformed trigonometric function to model a given situation and interpret its meaning in context.</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HSC-style 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207600" y="1025082"/>
                <a:ext cx="11484000" cy="4807835"/>
              </a:xfrm>
            </p:spPr>
            <p:txBody>
              <a:bodyPr/>
              <a:lstStyle/>
              <a:p>
                <a:r>
                  <a:rPr lang="en-AU" dirty="0">
                    <a:latin typeface="+mn-lt"/>
                  </a:rPr>
                  <a:t>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𝑏</m:t>
                            </m:r>
                          </m:e>
                        </m:d>
                      </m:e>
                    </m:func>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dirty="0">
                    <a:latin typeface="+mn-lt"/>
                  </a:rPr>
                  <a:t> is shown.</a:t>
                </a:r>
              </a:p>
              <a:p>
                <a:endParaRPr lang="en-AU" dirty="0">
                  <a:latin typeface="+mn-lt"/>
                </a:endParaRPr>
              </a:p>
              <a:p>
                <a:endParaRPr lang="en-AU" dirty="0">
                  <a:latin typeface="+mn-lt"/>
                </a:endParaRPr>
              </a:p>
              <a:p>
                <a:endParaRPr lang="en-AU" dirty="0">
                  <a:latin typeface="+mn-lt"/>
                </a:endParaRPr>
              </a:p>
              <a:p>
                <a:endParaRPr lang="en-AU" dirty="0">
                  <a:latin typeface="+mn-lt"/>
                </a:endParaRPr>
              </a:p>
              <a:p>
                <a:endParaRPr lang="en-AU" dirty="0">
                  <a:latin typeface="+mn-lt"/>
                </a:endParaRPr>
              </a:p>
              <a:p>
                <a:endParaRPr lang="en-AU" dirty="0">
                  <a:latin typeface="+mn-lt"/>
                </a:endParaRPr>
              </a:p>
              <a:p>
                <a:endParaRPr lang="en-AU" dirty="0">
                  <a:latin typeface="+mn-lt"/>
                </a:endParaRPr>
              </a:p>
              <a:p>
                <a:r>
                  <a:rPr lang="en-AU" dirty="0">
                    <a:latin typeface="+mn-lt"/>
                  </a:rPr>
                  <a:t>What are the values of </a:t>
                </a:r>
                <a14:m>
                  <m:oMath xmlns:m="http://schemas.openxmlformats.org/officeDocument/2006/math">
                    <m:r>
                      <a:rPr lang="en-AU" b="0" i="1" smtClean="0">
                        <a:latin typeface="Cambria Math" panose="02040503050406030204" pitchFamily="18" charset="0"/>
                      </a:rPr>
                      <m:t>𝑏</m:t>
                    </m:r>
                    <m:r>
                      <a:rPr lang="en-AU" b="0" i="1" smtClean="0">
                        <a:latin typeface="Cambria Math" panose="02040503050406030204" pitchFamily="18" charset="0"/>
                      </a:rPr>
                      <m:t> </m:t>
                    </m:r>
                    <m:r>
                      <m:rPr>
                        <m:nor/>
                      </m:rPr>
                      <a:rPr lang="en-AU" b="0" i="0" smtClean="0">
                        <a:latin typeface="+mn-lt"/>
                      </a:rPr>
                      <m:t>and</m:t>
                    </m:r>
                    <m:r>
                      <a:rPr lang="en-AU" b="0" i="1" smtClean="0">
                        <a:latin typeface="Cambria Math" panose="02040503050406030204" pitchFamily="18" charset="0"/>
                      </a:rPr>
                      <m:t> </m:t>
                    </m:r>
                    <m:r>
                      <a:rPr lang="en-AU" b="0" i="1" smtClean="0">
                        <a:latin typeface="Cambria Math" panose="02040503050406030204" pitchFamily="18" charset="0"/>
                      </a:rPr>
                      <m:t>𝑐</m:t>
                    </m:r>
                    <m:r>
                      <a:rPr lang="en-AU" b="0" i="0" smtClean="0">
                        <a:latin typeface="Cambria Math" panose="02040503050406030204" pitchFamily="18" charset="0"/>
                      </a:rPr>
                      <m:t>?</m:t>
                    </m:r>
                  </m:oMath>
                </a14:m>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207600" y="1025082"/>
                <a:ext cx="11484000" cy="4807835"/>
              </a:xfrm>
              <a:blipFill>
                <a:blip r:embed="rId4"/>
                <a:stretch>
                  <a:fillRect l="-1327" b="-1305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pic>
        <p:nvPicPr>
          <p:cNvPr id="5" name="Picture 4" descr="A horizontal sin curve is graphed on a coordinate plane from 𝑥=−900 degree to 𝑥=900 degrees . The wave oscillates smoothly between approximately 𝑦=−3 (troughs) and 𝑦=−1 (peaks), with a midline at 𝑦=−2. Peaks occur at regular intervals (e.g. near 𝑥=720, -360, 0 , 360 , 720), indicating a period of 360 degrees. The curve resembles a cosine function shifted downward by 2 units.">
            <a:extLst>
              <a:ext uri="{FF2B5EF4-FFF2-40B4-BE49-F238E27FC236}">
                <a16:creationId xmlns:a16="http://schemas.microsoft.com/office/drawing/2014/main" id="{DE5298EC-74EF-B555-7AA9-FB54891389DA}"/>
              </a:ext>
            </a:extLst>
          </p:cNvPr>
          <p:cNvPicPr>
            <a:picLocks noChangeAspect="1"/>
          </p:cNvPicPr>
          <p:nvPr/>
        </p:nvPicPr>
        <p:blipFill>
          <a:blip r:embed="rId5"/>
          <a:stretch>
            <a:fillRect/>
          </a:stretch>
        </p:blipFill>
        <p:spPr>
          <a:xfrm>
            <a:off x="1705723" y="1622140"/>
            <a:ext cx="8780554" cy="4210777"/>
          </a:xfrm>
          <a:prstGeom prst="rect">
            <a:avLst/>
          </a:prstGeom>
        </p:spPr>
      </p:pic>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Lst>
          </p:cNvPr>
          <p:cNvSpPr>
            <a:spLocks noGrp="1"/>
          </p:cNvSpPr>
          <p:nvPr>
            <p:ph type="sldNum" sz="quarter" idx="12"/>
          </p:nvPr>
        </p:nvSpPr>
        <p:spPr/>
        <p:txBody>
          <a:bodyPr/>
          <a:lstStyle/>
          <a:p>
            <a:fld id="{10A01DC5-1685-4615-8240-15192985C6A2}" type="slidenum">
              <a:rPr lang="en-AU" smtClean="0"/>
              <a:t>22</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C329C-B7FC-E7D9-30B0-2A1EADDAA4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247F92-126B-5051-4882-5D74020990C9}"/>
              </a:ext>
            </a:extLst>
          </p:cNvPr>
          <p:cNvSpPr>
            <a:spLocks noGrp="1"/>
          </p:cNvSpPr>
          <p:nvPr>
            <p:ph type="title"/>
          </p:nvPr>
        </p:nvSpPr>
        <p:spPr/>
        <p:txBody>
          <a:bodyPr/>
          <a:lstStyle/>
          <a:p>
            <a:r>
              <a:rPr lang="en-AU" dirty="0">
                <a:latin typeface="+mj-lt"/>
              </a:rPr>
              <a:t>Solution (2)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FB0C54-FEBE-3B94-3A8F-3446162399C0}"/>
                  </a:ext>
                </a:extLst>
              </p:cNvPr>
              <p:cNvSpPr txBox="1"/>
              <p:nvPr/>
            </p:nvSpPr>
            <p:spPr>
              <a:xfrm>
                <a:off x="360000" y="1316736"/>
                <a:ext cx="4193712" cy="5010912"/>
              </a:xfrm>
              <a:prstGeom prst="rect">
                <a:avLst/>
              </a:prstGeom>
              <a:noFill/>
            </p:spPr>
            <p:txBody>
              <a:bodyPr wrap="square" lIns="0" tIns="0" rIns="0" bIns="0" rtlCol="0">
                <a:noAutofit/>
              </a:bodyPr>
              <a:lstStyle/>
              <a:p>
                <a:pPr algn="l">
                  <a:lnSpc>
                    <a:spcPct val="150000"/>
                  </a:lnSpc>
                </a:pPr>
                <a:r>
                  <a:rPr lang="en-AU" sz="2000" dirty="0"/>
                  <a:t>Start with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𝑥</m:t>
                        </m:r>
                      </m:e>
                    </m:func>
                  </m:oMath>
                </a14:m>
                <a:endParaRPr lang="en-AU" sz="2000" dirty="0"/>
              </a:p>
              <a:p>
                <a:pPr algn="l">
                  <a:lnSpc>
                    <a:spcPct val="150000"/>
                  </a:lnSpc>
                </a:pPr>
                <a:r>
                  <a:rPr lang="en-AU" sz="2000" dirty="0"/>
                  <a:t>Reflect across </a:t>
                </a:r>
                <a14:m>
                  <m:oMath xmlns:m="http://schemas.openxmlformats.org/officeDocument/2006/math">
                    <m:r>
                      <a:rPr lang="en-AU" sz="2000" b="0" i="1" smtClean="0">
                        <a:latin typeface="Cambria Math" panose="02040503050406030204" pitchFamily="18" charset="0"/>
                      </a:rPr>
                      <m:t>𝑦</m:t>
                    </m:r>
                  </m:oMath>
                </a14:m>
                <a:r>
                  <a:rPr lang="en-AU" sz="2000" dirty="0"/>
                  <a:t>-axis</a:t>
                </a:r>
              </a:p>
              <a:p>
                <a:pPr algn="l">
                  <a:lnSpc>
                    <a:spcPct val="150000"/>
                  </a:lnSpc>
                </a:pPr>
                <a:r>
                  <a:rPr lang="en-AU" sz="2000" dirty="0"/>
                  <a:t>Translate to the right by </a:t>
                </a:r>
                <a14:m>
                  <m:oMath xmlns:m="http://schemas.openxmlformats.org/officeDocument/2006/math">
                    <m:r>
                      <a:rPr lang="en-AU" sz="2000" b="0" i="1" smtClean="0">
                        <a:latin typeface="Cambria Math" panose="02040503050406030204" pitchFamily="18" charset="0"/>
                      </a:rPr>
                      <m:t>90°</m:t>
                    </m:r>
                  </m:oMath>
                </a14:m>
                <a:endParaRPr lang="en-AU" sz="2000" dirty="0"/>
              </a:p>
              <a:p>
                <a:pPr algn="l">
                  <a:lnSpc>
                    <a:spcPct val="150000"/>
                  </a:lnSpc>
                </a:pPr>
                <a:r>
                  <a:rPr lang="en-AU" sz="2000" dirty="0"/>
                  <a:t>Translate down by </a:t>
                </a:r>
                <a14:m>
                  <m:oMath xmlns:m="http://schemas.openxmlformats.org/officeDocument/2006/math">
                    <m:r>
                      <a:rPr lang="en-AU" sz="2000" b="0" i="1" smtClean="0">
                        <a:latin typeface="Cambria Math" panose="02040503050406030204" pitchFamily="18" charset="0"/>
                      </a:rPr>
                      <m:t>2</m:t>
                    </m:r>
                  </m:oMath>
                </a14:m>
                <a:endParaRPr lang="en-AU" sz="2000" dirty="0"/>
              </a:p>
              <a:p>
                <a:pPr algn="l">
                  <a:lnSpc>
                    <a:spcPct val="15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m:t>
                      </m:r>
                      <m:r>
                        <a:rPr lang="en-AU" sz="2000" b="0" i="1" smtClean="0">
                          <a:latin typeface="Cambria Math" panose="02040503050406030204" pitchFamily="18" charset="0"/>
                        </a:rPr>
                        <m:t>𝑏</m:t>
                      </m:r>
                      <m:r>
                        <a:rPr lang="en-AU" sz="2000" b="0" i="1" smtClean="0">
                          <a:latin typeface="Cambria Math" panose="02040503050406030204" pitchFamily="18" charset="0"/>
                        </a:rPr>
                        <m:t>=90°, </m:t>
                      </m:r>
                      <m:r>
                        <a:rPr lang="en-AU" sz="2000" b="0" i="1" smtClean="0">
                          <a:latin typeface="Cambria Math" panose="02040503050406030204" pitchFamily="18" charset="0"/>
                        </a:rPr>
                        <m:t>𝑐</m:t>
                      </m:r>
                      <m:r>
                        <a:rPr lang="en-AU" sz="2000" b="0" i="1" smtClean="0">
                          <a:latin typeface="Cambria Math" panose="02040503050406030204" pitchFamily="18" charset="0"/>
                        </a:rPr>
                        <m:t>=−2</m:t>
                      </m:r>
                    </m:oMath>
                  </m:oMathPara>
                </a14:m>
                <a:endParaRPr lang="en-AU" sz="2000" dirty="0"/>
              </a:p>
              <a:p>
                <a:pPr algn="l">
                  <a:lnSpc>
                    <a:spcPct val="150000"/>
                  </a:lnSpc>
                </a:pPr>
                <a:endParaRPr lang="en-AU" sz="2000" dirty="0"/>
              </a:p>
            </p:txBody>
          </p:sp>
        </mc:Choice>
        <mc:Fallback xmlns="">
          <p:sp>
            <p:nvSpPr>
              <p:cNvPr id="15" name="TextBox 14">
                <a:extLst>
                  <a:ext uri="{FF2B5EF4-FFF2-40B4-BE49-F238E27FC236}">
                    <a16:creationId xmlns:a16="http://schemas.microsoft.com/office/drawing/2014/main" id="{77FB0C54-FEBE-3B94-3A8F-3446162399C0}"/>
                  </a:ext>
                </a:extLst>
              </p:cNvPr>
              <p:cNvSpPr txBox="1">
                <a:spLocks noRot="1" noChangeAspect="1" noMove="1" noResize="1" noEditPoints="1" noAdjustHandles="1" noChangeArrowheads="1" noChangeShapeType="1" noTextEdit="1"/>
              </p:cNvSpPr>
              <p:nvPr/>
            </p:nvSpPr>
            <p:spPr>
              <a:xfrm>
                <a:off x="360000" y="1316736"/>
                <a:ext cx="4193712" cy="5010912"/>
              </a:xfrm>
              <a:prstGeom prst="rect">
                <a:avLst/>
              </a:prstGeom>
              <a:blipFill>
                <a:blip r:embed="rId4"/>
                <a:stretch>
                  <a:fillRect l="-363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E7131AD-E21C-047D-58E6-189EF1D531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dirty="0"/>
          </a:p>
        </p:txBody>
      </p:sp>
      <p:pic>
        <p:nvPicPr>
          <p:cNvPr id="6" name="Picture 5" descr="Coordinate axes from negative 360 degree to 360 degree on the x-axis and approximately negative 4 to 4 on the y-axis. Four sine curves are shown to illustrate successive transformations.&#10;&#10;The blue dashed curve is y equals sine x, passing through the origin, with maximum 1 at pi over 2 and minimum negative 1 at 3 pi over 2. The black dashed curve is y=-sinx and the pink dashed curve is y = -sin(x-90degrees) which is the previous graph shifted to the left 90 degrees.  The solid black curve is y =  -sin(x-90degrees)-2 which is the pink dashed curve moved down 2. &#10;">
            <a:extLst>
              <a:ext uri="{FF2B5EF4-FFF2-40B4-BE49-F238E27FC236}">
                <a16:creationId xmlns:a16="http://schemas.microsoft.com/office/drawing/2014/main" id="{EB84410C-656A-50BA-A3E0-41E26E149915}"/>
              </a:ext>
            </a:extLst>
          </p:cNvPr>
          <p:cNvPicPr>
            <a:picLocks noChangeAspect="1"/>
          </p:cNvPicPr>
          <p:nvPr/>
        </p:nvPicPr>
        <p:blipFill>
          <a:blip r:embed="rId5"/>
          <a:stretch>
            <a:fillRect/>
          </a:stretch>
        </p:blipFill>
        <p:spPr>
          <a:xfrm>
            <a:off x="4264679" y="1749949"/>
            <a:ext cx="6747222" cy="4292821"/>
          </a:xfrm>
          <a:prstGeom prst="rect">
            <a:avLst/>
          </a:prstGeom>
        </p:spPr>
      </p:pic>
    </p:spTree>
    <p:extLst>
      <p:ext uri="{BB962C8B-B14F-4D97-AF65-F5344CB8AC3E}">
        <p14:creationId xmlns:p14="http://schemas.microsoft.com/office/powerpoint/2010/main" val="372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Scenario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When a student shoots a basketball, the height of the ball (in metres) after </a:t>
                </a:r>
                <a14:m>
                  <m:oMath xmlns:m="http://schemas.openxmlformats.org/officeDocument/2006/math">
                    <m:r>
                      <a:rPr lang="en-AU" b="0" i="1" smtClean="0">
                        <a:latin typeface="Cambria Math" panose="02040503050406030204" pitchFamily="18" charset="0"/>
                      </a:rPr>
                      <m:t>𝑡</m:t>
                    </m:r>
                  </m:oMath>
                </a14:m>
                <a:r>
                  <a:rPr lang="en-AU" dirty="0">
                    <a:latin typeface="+mn-lt"/>
                  </a:rPr>
                  <a:t> seconds is modelled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+6</m:t>
                      </m:r>
                    </m:oMath>
                  </m:oMathPara>
                </a14:m>
                <a:endParaRPr lang="en-AU" dirty="0">
                  <a:latin typeface="+mn-lt"/>
                </a:endParaRPr>
              </a:p>
              <a:p>
                <a:r>
                  <a:rPr lang="en-AU" dirty="0">
                    <a:latin typeface="+mn-lt"/>
                  </a:rPr>
                  <a:t>When is the ball </a:t>
                </a:r>
                <a14:m>
                  <m:oMath xmlns:m="http://schemas.openxmlformats.org/officeDocument/2006/math">
                    <m:r>
                      <a:rPr lang="en-AU" b="0" i="1" smtClean="0">
                        <a:latin typeface="Cambria Math" panose="02040503050406030204" pitchFamily="18" charset="0"/>
                      </a:rPr>
                      <m:t>5</m:t>
                    </m:r>
                  </m:oMath>
                </a14:m>
                <a:r>
                  <a:rPr lang="en-AU" dirty="0">
                    <a:latin typeface="+mn-lt"/>
                  </a:rPr>
                  <a:t> metres high?</a:t>
                </a: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439B2-01D5-67B0-5C18-2549FD3A02C1}"/>
              </a:ext>
            </a:extLst>
          </p:cNvPr>
          <p:cNvSpPr>
            <a:spLocks noGrp="1"/>
          </p:cNvSpPr>
          <p:nvPr>
            <p:ph type="title"/>
          </p:nvPr>
        </p:nvSpPr>
        <p:spPr/>
        <p:txBody>
          <a:bodyPr/>
          <a:lstStyle/>
          <a:p>
            <a:r>
              <a:rPr lang="en-AU" dirty="0"/>
              <a:t>Solution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C9E552E-403F-4626-80AC-BF262E3B84BB}"/>
                  </a:ext>
                </a:extLst>
              </p:cNvPr>
              <p:cNvSpPr>
                <a:spLocks noGrp="1"/>
              </p:cNvSpPr>
              <p:nvPr>
                <p:ph type="body" sz="quarter" idx="17"/>
              </p:nvPr>
            </p:nvSpPr>
            <p:spPr>
              <a:xfrm>
                <a:off x="360000" y="1567086"/>
                <a:ext cx="2947080" cy="4807835"/>
              </a:xfrm>
            </p:spPr>
            <p:txBody>
              <a:bodyPr/>
              <a:lstStyle/>
              <a:p>
                <a:r>
                  <a:rPr lang="en-AU" b="1" dirty="0">
                    <a:solidFill>
                      <a:schemeClr val="accent2"/>
                    </a:solidFill>
                    <a:latin typeface="+mn-lt"/>
                  </a:rPr>
                  <a:t>Algebraic method</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+6=5</m:t>
                      </m:r>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−2=±1</m:t>
                      </m:r>
                    </m:oMath>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=1 </m:t>
                      </m:r>
                      <m:r>
                        <m:rPr>
                          <m:nor/>
                        </m:rPr>
                        <a:rPr lang="en-AU" b="0" i="0" smtClean="0">
                          <a:latin typeface="Cambria Math" panose="02040503050406030204" pitchFamily="18" charset="0"/>
                        </a:rPr>
                        <m:t>or</m:t>
                      </m:r>
                      <m:r>
                        <a:rPr lang="en-AU" b="0" i="1" smtClean="0">
                          <a:latin typeface="Cambria Math" panose="02040503050406030204" pitchFamily="18" charset="0"/>
                        </a:rPr>
                        <m:t> 3</m:t>
                      </m:r>
                    </m:oMath>
                  </m:oMathPara>
                </a14:m>
                <a:endParaRPr lang="en-AU" b="0" dirty="0">
                  <a:latin typeface="+mn-lt"/>
                </a:endParaRPr>
              </a:p>
            </p:txBody>
          </p:sp>
        </mc:Choice>
        <mc:Fallback xmlns="">
          <p:sp>
            <p:nvSpPr>
              <p:cNvPr id="5" name="Text Placeholder 4">
                <a:extLst>
                  <a:ext uri="{FF2B5EF4-FFF2-40B4-BE49-F238E27FC236}">
                    <a16:creationId xmlns:a16="http://schemas.microsoft.com/office/drawing/2014/main" id="{1C9E552E-403F-4626-80AC-BF262E3B84BB}"/>
                  </a:ext>
                </a:extLst>
              </p:cNvPr>
              <p:cNvSpPr>
                <a:spLocks noGrp="1" noRot="1" noChangeAspect="1" noMove="1" noResize="1" noEditPoints="1" noAdjustHandles="1" noChangeArrowheads="1" noChangeShapeType="1" noTextEdit="1"/>
              </p:cNvSpPr>
              <p:nvPr>
                <p:ph type="body" sz="quarter" idx="17"/>
              </p:nvPr>
            </p:nvSpPr>
            <p:spPr>
              <a:xfrm>
                <a:off x="360000" y="1567086"/>
                <a:ext cx="2947080" cy="4807835"/>
              </a:xfrm>
              <a:blipFill>
                <a:blip r:embed="rId2"/>
                <a:stretch>
                  <a:fillRect l="-51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4D6887EF-D148-AE70-8614-A28176C96C76}"/>
                  </a:ext>
                </a:extLst>
              </p:cNvPr>
              <p:cNvSpPr txBox="1">
                <a:spLocks/>
              </p:cNvSpPr>
              <p:nvPr/>
            </p:nvSpPr>
            <p:spPr>
              <a:xfrm>
                <a:off x="3659460" y="1567086"/>
                <a:ext cx="817254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accent2"/>
                    </a:solidFill>
                    <a:latin typeface="+mn-lt"/>
                  </a:rPr>
                  <a:t>Graphical method</a:t>
                </a:r>
              </a:p>
              <a:p>
                <a:endParaRPr lang="en-AU" dirty="0">
                  <a:latin typeface="+mn-lt"/>
                </a:endParaRPr>
              </a:p>
              <a:p>
                <a:endParaRPr lang="en-AU" dirty="0">
                  <a:latin typeface="+mn-lt"/>
                </a:endParaRPr>
              </a:p>
              <a:p>
                <a:endParaRPr lang="en-AU" dirty="0">
                  <a:latin typeface="+mn-lt"/>
                </a:endParaRPr>
              </a:p>
              <a:p>
                <a:endParaRPr lang="en-AU" dirty="0">
                  <a:latin typeface="+mn-lt"/>
                </a:endParaRPr>
              </a:p>
              <a:p>
                <a:endParaRPr lang="en-AU" dirty="0">
                  <a:latin typeface="+mn-lt"/>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=1 </m:t>
                      </m:r>
                      <m:r>
                        <m:rPr>
                          <m:nor/>
                        </m:rPr>
                        <a:rPr lang="en-AU" b="0" i="0" smtClean="0">
                          <a:latin typeface="Cambria Math" panose="02040503050406030204" pitchFamily="18" charset="0"/>
                        </a:rPr>
                        <m:t>or</m:t>
                      </m:r>
                      <m:r>
                        <a:rPr lang="en-AU" b="0" i="1" smtClean="0">
                          <a:latin typeface="Cambria Math" panose="02040503050406030204" pitchFamily="18" charset="0"/>
                        </a:rPr>
                        <m:t> 3</m:t>
                      </m:r>
                    </m:oMath>
                  </m:oMathPara>
                </a14:m>
                <a:endParaRPr lang="en-AU" dirty="0">
                  <a:latin typeface="+mn-lt"/>
                </a:endParaRPr>
              </a:p>
            </p:txBody>
          </p:sp>
        </mc:Choice>
        <mc:Fallback xmlns="">
          <p:sp>
            <p:nvSpPr>
              <p:cNvPr id="6" name="Text Placeholder 4">
                <a:extLst>
                  <a:ext uri="{FF2B5EF4-FFF2-40B4-BE49-F238E27FC236}">
                    <a16:creationId xmlns:a16="http://schemas.microsoft.com/office/drawing/2014/main" id="{4D6887EF-D148-AE70-8614-A28176C96C76}"/>
                  </a:ext>
                </a:extLst>
              </p:cNvPr>
              <p:cNvSpPr txBox="1">
                <a:spLocks noRot="1" noChangeAspect="1" noMove="1" noResize="1" noEditPoints="1" noAdjustHandles="1" noChangeArrowheads="1" noChangeShapeType="1" noTextEdit="1"/>
              </p:cNvSpPr>
              <p:nvPr/>
            </p:nvSpPr>
            <p:spPr>
              <a:xfrm>
                <a:off x="3659460" y="1567086"/>
                <a:ext cx="8172540" cy="4807835"/>
              </a:xfrm>
              <a:prstGeom prst="rect">
                <a:avLst/>
              </a:prstGeom>
              <a:blipFill>
                <a:blip r:embed="rId3"/>
                <a:stretch>
                  <a:fillRect l="-1864"/>
                </a:stretch>
              </a:blipFill>
            </p:spPr>
            <p:txBody>
              <a:bodyPr/>
              <a:lstStyle/>
              <a:p>
                <a:r>
                  <a:rPr lang="en-US">
                    <a:noFill/>
                  </a:rPr>
                  <a:t> </a:t>
                </a:r>
              </a:p>
            </p:txBody>
          </p:sp>
        </mc:Fallback>
      </mc:AlternateContent>
      <p:pic>
        <p:nvPicPr>
          <p:cNvPr id="8" name="Picture 7" descr="A downward-opening parabola is graphed on a coordinate plane with vertical axis labelled ℎ(𝑡). The curve starts at approximately (0,2), rises to a maximum (vertex) at about &#10;(2,6), then decreases steeply, crossing the horizontal axis slightly after 𝑡=4. A horizontal line at &#10;ℎ=5 extends across the graph with an arrow pointing to the right, intersecting the parabola at two points—one before the vertex and one after.">
            <a:extLst>
              <a:ext uri="{FF2B5EF4-FFF2-40B4-BE49-F238E27FC236}">
                <a16:creationId xmlns:a16="http://schemas.microsoft.com/office/drawing/2014/main" id="{896516BA-2E2F-6AFB-EBF5-FFD757F60241}"/>
              </a:ext>
            </a:extLst>
          </p:cNvPr>
          <p:cNvPicPr>
            <a:picLocks noChangeAspect="1"/>
          </p:cNvPicPr>
          <p:nvPr/>
        </p:nvPicPr>
        <p:blipFill>
          <a:blip r:embed="rId4"/>
          <a:stretch>
            <a:fillRect/>
          </a:stretch>
        </p:blipFill>
        <p:spPr>
          <a:xfrm>
            <a:off x="3659460" y="2170909"/>
            <a:ext cx="3103200" cy="3198233"/>
          </a:xfrm>
          <a:prstGeom prst="rect">
            <a:avLst/>
          </a:prstGeom>
        </p:spPr>
      </p:pic>
      <p:sp>
        <p:nvSpPr>
          <p:cNvPr id="13" name="Arrow: Right 12">
            <a:extLst>
              <a:ext uri="{FF2B5EF4-FFF2-40B4-BE49-F238E27FC236}">
                <a16:creationId xmlns:a16="http://schemas.microsoft.com/office/drawing/2014/main" id="{E458875D-C061-AD0E-46F3-944A3771907B}"/>
              </a:ext>
              <a:ext uri="{C183D7F6-B498-43B3-948B-1728B52AA6E4}">
                <adec:decorative xmlns:adec="http://schemas.microsoft.com/office/drawing/2017/decorative" val="1"/>
              </a:ext>
            </a:extLst>
          </p:cNvPr>
          <p:cNvSpPr/>
          <p:nvPr/>
        </p:nvSpPr>
        <p:spPr>
          <a:xfrm>
            <a:off x="6872990" y="3770026"/>
            <a:ext cx="1716374" cy="1314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FC010067-24D2-06CA-C196-14AB552287D4}"/>
              </a:ext>
            </a:extLst>
          </p:cNvPr>
          <p:cNvSpPr txBox="1"/>
          <p:nvPr/>
        </p:nvSpPr>
        <p:spPr>
          <a:xfrm>
            <a:off x="6872990" y="2833141"/>
            <a:ext cx="1768840" cy="662334"/>
          </a:xfrm>
          <a:prstGeom prst="rect">
            <a:avLst/>
          </a:prstGeom>
          <a:noFill/>
        </p:spPr>
        <p:txBody>
          <a:bodyPr wrap="square" lIns="0" tIns="0" rIns="0" bIns="0" rtlCol="0">
            <a:noAutofit/>
          </a:bodyPr>
          <a:lstStyle/>
          <a:p>
            <a:pPr algn="l"/>
            <a:r>
              <a:rPr lang="en-AU" sz="1800" dirty="0"/>
              <a:t>2 points of intersection</a:t>
            </a:r>
          </a:p>
        </p:txBody>
      </p:sp>
      <p:pic>
        <p:nvPicPr>
          <p:cNvPr id="11" name="Picture 10" descr="A downward-opening parabola is shown on a coordinate plane with vertical axis labelled ℎ(𝑡). The curve begins near &#10;(0,2), rises to a maximum at approximately (2,6), and then decreases, crossing the horizontal axis slightly after &#10;𝑡=4. A horizontal line at ℎ=5 extends across the graph with an arrow pointing to the right. The parabola intersects this line at two labelled points: (1,5) and &#10;(3,5), symmetrically positioned on either side of the vertex.">
            <a:extLst>
              <a:ext uri="{FF2B5EF4-FFF2-40B4-BE49-F238E27FC236}">
                <a16:creationId xmlns:a16="http://schemas.microsoft.com/office/drawing/2014/main" id="{FEF860EC-4389-27CF-E73B-8DC7A10721B5}"/>
              </a:ext>
            </a:extLst>
          </p:cNvPr>
          <p:cNvPicPr>
            <a:picLocks noChangeAspect="1"/>
          </p:cNvPicPr>
          <p:nvPr/>
        </p:nvPicPr>
        <p:blipFill>
          <a:blip r:embed="rId5"/>
          <a:stretch>
            <a:fillRect/>
          </a:stretch>
        </p:blipFill>
        <p:spPr>
          <a:xfrm>
            <a:off x="8752160" y="2152045"/>
            <a:ext cx="3045600" cy="3138869"/>
          </a:xfrm>
          <a:prstGeom prst="rect">
            <a:avLst/>
          </a:prstGeom>
        </p:spPr>
      </p:pic>
      <p:cxnSp>
        <p:nvCxnSpPr>
          <p:cNvPr id="16" name="Straight Connector 15">
            <a:extLst>
              <a:ext uri="{FF2B5EF4-FFF2-40B4-BE49-F238E27FC236}">
                <a16:creationId xmlns:a16="http://schemas.microsoft.com/office/drawing/2014/main" id="{7DAA8670-DE16-14FA-9DC3-65C461064C8C}"/>
              </a:ext>
              <a:ext uri="{C183D7F6-B498-43B3-948B-1728B52AA6E4}">
                <adec:decorative xmlns:adec="http://schemas.microsoft.com/office/drawing/2017/decorative" val="1"/>
              </a:ext>
            </a:extLst>
          </p:cNvPr>
          <p:cNvCxnSpPr/>
          <p:nvPr/>
        </p:nvCxnSpPr>
        <p:spPr>
          <a:xfrm>
            <a:off x="3307080" y="1103919"/>
            <a:ext cx="0" cy="48609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2926883-767D-B2D7-7516-B88ECA0F625D}"/>
              </a:ext>
              <a:ext uri="{C183D7F6-B498-43B3-948B-1728B52AA6E4}">
                <adec:decorative xmlns:adec="http://schemas.microsoft.com/office/drawing/2017/decorative" val="0"/>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42034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1E8742-9A60-9518-851E-5CA213FCB315}"/>
              </a:ext>
            </a:extLst>
          </p:cNvPr>
          <p:cNvSpPr>
            <a:spLocks noGrp="1"/>
          </p:cNvSpPr>
          <p:nvPr>
            <p:ph type="title"/>
          </p:nvPr>
        </p:nvSpPr>
        <p:spPr/>
        <p:txBody>
          <a:bodyPr/>
          <a:lstStyle/>
          <a:p>
            <a:r>
              <a:rPr lang="en-AU" dirty="0"/>
              <a:t>Scenario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8CF62DD-4A59-5132-9924-F75AE0C80DB2}"/>
                  </a:ext>
                </a:extLst>
              </p:cNvPr>
              <p:cNvSpPr>
                <a:spLocks noGrp="1"/>
              </p:cNvSpPr>
              <p:nvPr>
                <p:ph type="body" sz="quarter" idx="17"/>
              </p:nvPr>
            </p:nvSpPr>
            <p:spPr/>
            <p:txBody>
              <a:bodyPr/>
              <a:lstStyle/>
              <a:p>
                <a:r>
                  <a:rPr lang="en-AU" dirty="0"/>
                  <a:t>When a student shoots a basketball, the height of the ball (in metres) after </a:t>
                </a:r>
                <a14:m>
                  <m:oMath xmlns:m="http://schemas.openxmlformats.org/officeDocument/2006/math">
                    <m:r>
                      <a:rPr lang="en-AU" i="1">
                        <a:latin typeface="Cambria Math" panose="02040503050406030204" pitchFamily="18" charset="0"/>
                      </a:rPr>
                      <m:t>𝑡</m:t>
                    </m:r>
                  </m:oMath>
                </a14:m>
                <a:r>
                  <a:rPr lang="en-AU" dirty="0"/>
                  <a:t> seconds is modelled by:</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h</m:t>
                      </m:r>
                      <m:d>
                        <m:dPr>
                          <m:ctrlPr>
                            <a:rPr lang="en-AU" i="1">
                              <a:latin typeface="Cambria Math" panose="02040503050406030204" pitchFamily="18" charset="0"/>
                            </a:rPr>
                          </m:ctrlPr>
                        </m:dPr>
                        <m:e>
                          <m:r>
                            <a:rPr lang="en-AU" i="1">
                              <a:latin typeface="Cambria Math" panose="02040503050406030204" pitchFamily="18" charset="0"/>
                            </a:rPr>
                            <m:t>𝑡</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𝑡</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+6</m:t>
                      </m:r>
                    </m:oMath>
                  </m:oMathPara>
                </a14:m>
                <a:endParaRPr lang="en-AU" dirty="0"/>
              </a:p>
              <a:p>
                <a:r>
                  <a:rPr lang="en-AU" dirty="0"/>
                  <a:t>Another student releases a basketball </a:t>
                </a:r>
                <a14:m>
                  <m:oMath xmlns:m="http://schemas.openxmlformats.org/officeDocument/2006/math">
                    <m:r>
                      <a:rPr lang="en-AU" b="0" i="1" smtClean="0">
                        <a:latin typeface="Cambria Math" panose="02040503050406030204" pitchFamily="18" charset="0"/>
                      </a:rPr>
                      <m:t>3</m:t>
                    </m:r>
                  </m:oMath>
                </a14:m>
                <a:r>
                  <a:rPr lang="en-AU" dirty="0"/>
                  <a:t> seconds later. When will their ball be </a:t>
                </a:r>
                <a14:m>
                  <m:oMath xmlns:m="http://schemas.openxmlformats.org/officeDocument/2006/math">
                    <m:r>
                      <a:rPr lang="en-AU" b="0" i="1" smtClean="0">
                        <a:latin typeface="Cambria Math" panose="02040503050406030204" pitchFamily="18" charset="0"/>
                      </a:rPr>
                      <m:t>5</m:t>
                    </m:r>
                  </m:oMath>
                </a14:m>
                <a:r>
                  <a:rPr lang="en-AU" dirty="0"/>
                  <a:t> metres high?</a:t>
                </a:r>
              </a:p>
            </p:txBody>
          </p:sp>
        </mc:Choice>
        <mc:Fallback xmlns="">
          <p:sp>
            <p:nvSpPr>
              <p:cNvPr id="5" name="Text Placeholder 4">
                <a:extLst>
                  <a:ext uri="{FF2B5EF4-FFF2-40B4-BE49-F238E27FC236}">
                    <a16:creationId xmlns:a16="http://schemas.microsoft.com/office/drawing/2014/main" id="{D8CF62DD-4A59-5132-9924-F75AE0C80DB2}"/>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42B8FFC-DF42-A4CA-2471-747D6AC309A4}"/>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3233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0DAE4-C130-05A2-372F-648A4A043F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5A30ED53-C55A-8DC4-8022-794016A65817}"/>
                  </a:ext>
                </a:extLst>
              </p:cNvPr>
              <p:cNvSpPr>
                <a:spLocks noGrp="1"/>
              </p:cNvSpPr>
              <p:nvPr>
                <p:ph type="title"/>
              </p:nvPr>
            </p:nvSpPr>
            <p:spPr/>
            <p:txBody>
              <a:bodyPr/>
              <a:lstStyle/>
              <a:p>
                <a:r>
                  <a:rPr lang="en-AU" dirty="0">
                    <a:latin typeface="+mj-lt"/>
                  </a:rPr>
                  <a:t>Consider the function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dirty="0">
                  <a:latin typeface="+mj-lt"/>
                </a:endParaRPr>
              </a:p>
            </p:txBody>
          </p:sp>
        </mc:Choice>
        <mc:Fallback xmlns="">
          <p:sp>
            <p:nvSpPr>
              <p:cNvPr id="4" name="Title 3">
                <a:extLst>
                  <a:ext uri="{FF2B5EF4-FFF2-40B4-BE49-F238E27FC236}">
                    <a16:creationId xmlns:a16="http://schemas.microsoft.com/office/drawing/2014/main" id="{5A30ED53-C55A-8DC4-8022-794016A65817}"/>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40786ED3-E63B-D0A9-BBF8-696E808D3375}"/>
              </a:ext>
            </a:extLst>
          </p:cNvPr>
          <p:cNvSpPr>
            <a:spLocks noGrp="1"/>
          </p:cNvSpPr>
          <p:nvPr>
            <p:ph type="body" sz="quarter" idx="18"/>
          </p:nvPr>
        </p:nvSpPr>
        <p:spPr>
          <a:xfrm>
            <a:off x="360000" y="982520"/>
            <a:ext cx="11483998" cy="356423"/>
          </a:xfrm>
        </p:spPr>
        <p:txBody>
          <a:bodyPr/>
          <a:lstStyle/>
          <a:p>
            <a:r>
              <a:rPr lang="en-AU" dirty="0">
                <a:latin typeface="+mj-lt"/>
              </a:rPr>
              <a:t>What would the new function be if…</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FB45C79-355C-132F-42BB-4120AB6BD843}"/>
                  </a:ext>
                </a:extLst>
              </p:cNvPr>
              <p:cNvSpPr>
                <a:spLocks noGrp="1"/>
              </p:cNvSpPr>
              <p:nvPr>
                <p:ph type="body" sz="quarter" idx="17"/>
              </p:nvPr>
            </p:nvSpPr>
            <p:spPr>
              <a:xfrm>
                <a:off x="360000" y="1567087"/>
                <a:ext cx="11484000" cy="1861914"/>
              </a:xfrm>
            </p:spPr>
            <p:txBody>
              <a:bodyPr/>
              <a:lstStyle/>
              <a:p>
                <a:pPr marL="457200" indent="-457200">
                  <a:buFont typeface="+mj-lt"/>
                  <a:buAutoNum type="arabicPeriod"/>
                </a:pPr>
                <a:r>
                  <a:rPr lang="en-AU" dirty="0">
                    <a:latin typeface="+mn-lt"/>
                  </a:rPr>
                  <a:t>Reflected across the </a:t>
                </a:r>
                <a14:m>
                  <m:oMath xmlns:m="http://schemas.openxmlformats.org/officeDocument/2006/math">
                    <m:r>
                      <a:rPr lang="en-AU" b="0" i="1" smtClean="0">
                        <a:latin typeface="Cambria Math" panose="02040503050406030204" pitchFamily="18" charset="0"/>
                      </a:rPr>
                      <m:t>𝑥</m:t>
                    </m:r>
                  </m:oMath>
                </a14:m>
                <a:r>
                  <a:rPr lang="en-AU" dirty="0">
                    <a:latin typeface="+mn-lt"/>
                  </a:rPr>
                  <a:t>-axis, then translated 3 units to the right and then translated 2 units up.</a:t>
                </a:r>
              </a:p>
              <a:p>
                <a:pPr marL="457200" indent="-457200">
                  <a:buFont typeface="+mj-lt"/>
                  <a:buAutoNum type="arabicPeriod"/>
                </a:pPr>
                <a:r>
                  <a:rPr lang="en-AU" dirty="0">
                    <a:latin typeface="+mn-lt"/>
                  </a:rPr>
                  <a:t>Translated 3 units to the right, reflected across the </a:t>
                </a:r>
                <a14:m>
                  <m:oMath xmlns:m="http://schemas.openxmlformats.org/officeDocument/2006/math">
                    <m:r>
                      <a:rPr lang="en-AU" b="0" i="1" smtClean="0">
                        <a:latin typeface="Cambria Math" panose="02040503050406030204" pitchFamily="18" charset="0"/>
                      </a:rPr>
                      <m:t>𝑥</m:t>
                    </m:r>
                  </m:oMath>
                </a14:m>
                <a:r>
                  <a:rPr lang="en-AU" dirty="0">
                    <a:latin typeface="+mn-lt"/>
                  </a:rPr>
                  <a:t>-axis and then translated 2 units up.</a:t>
                </a:r>
              </a:p>
              <a:p>
                <a:pPr marL="457200" indent="-457200">
                  <a:buFont typeface="+mj-lt"/>
                  <a:buAutoNum type="arabicPeriod"/>
                </a:pPr>
                <a:r>
                  <a:rPr lang="en-AU" dirty="0">
                    <a:latin typeface="+mn-lt"/>
                  </a:rPr>
                  <a:t>Translated up 2 units, then translated 3 units to the right and then reflected across the </a:t>
                </a:r>
                <a14:m>
                  <m:oMath xmlns:m="http://schemas.openxmlformats.org/officeDocument/2006/math">
                    <m:r>
                      <a:rPr lang="en-AU" b="0" i="1" smtClean="0">
                        <a:latin typeface="Cambria Math" panose="02040503050406030204" pitchFamily="18" charset="0"/>
                      </a:rPr>
                      <m:t>𝑥</m:t>
                    </m:r>
                  </m:oMath>
                </a14:m>
                <a:r>
                  <a:rPr lang="en-AU" dirty="0">
                    <a:latin typeface="+mn-lt"/>
                  </a:rPr>
                  <a:t>-axis.</a:t>
                </a:r>
              </a:p>
            </p:txBody>
          </p:sp>
        </mc:Choice>
        <mc:Fallback xmlns="">
          <p:sp>
            <p:nvSpPr>
              <p:cNvPr id="12" name="Text Placeholder 11">
                <a:extLst>
                  <a:ext uri="{FF2B5EF4-FFF2-40B4-BE49-F238E27FC236}">
                    <a16:creationId xmlns:a16="http://schemas.microsoft.com/office/drawing/2014/main" id="{9FB45C79-355C-132F-42BB-4120AB6BD843}"/>
                  </a:ext>
                </a:extLst>
              </p:cNvPr>
              <p:cNvSpPr>
                <a:spLocks noGrp="1" noRot="1" noChangeAspect="1" noMove="1" noResize="1" noEditPoints="1" noAdjustHandles="1" noChangeArrowheads="1" noChangeShapeType="1" noTextEdit="1"/>
              </p:cNvSpPr>
              <p:nvPr>
                <p:ph type="body" sz="quarter" idx="17"/>
              </p:nvPr>
            </p:nvSpPr>
            <p:spPr>
              <a:xfrm>
                <a:off x="360000" y="1567087"/>
                <a:ext cx="11484000" cy="1861914"/>
              </a:xfrm>
              <a:blipFill>
                <a:blip r:embed="rId4"/>
                <a:stretch>
                  <a:fillRect l="-127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3A2E221-DC2E-E7FC-533E-B92C9DC8F7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C659DD3E-54F8-C08C-AD3A-27FC67048121}"/>
                  </a:ext>
                </a:extLst>
              </p:cNvPr>
              <p:cNvSpPr txBox="1">
                <a:spLocks/>
              </p:cNvSpPr>
              <p:nvPr/>
            </p:nvSpPr>
            <p:spPr>
              <a:xfrm>
                <a:off x="360000" y="3657145"/>
                <a:ext cx="11484000" cy="186191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b="0"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r>
                      <a:rPr lang="en-AU" b="0" i="1" smtClean="0">
                        <a:latin typeface="Cambria Math" panose="02040503050406030204" pitchFamily="18" charset="0"/>
                      </a:rPr>
                      <m:t>+2</m:t>
                    </m:r>
                  </m:oMath>
                </a14:m>
                <a:endParaRPr lang="en-AU" dirty="0">
                  <a:latin typeface="+mn-lt"/>
                </a:endParaRPr>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r>
                      <a:rPr lang="en-AU" b="0" i="1" smtClean="0">
                        <a:latin typeface="Cambria Math" panose="02040503050406030204" pitchFamily="18" charset="0"/>
                      </a:rPr>
                      <m:t>+2</m:t>
                    </m:r>
                  </m:oMath>
                </a14:m>
                <a:endParaRPr lang="en-AU" b="0" dirty="0">
                  <a:latin typeface="+mn-lt"/>
                </a:endParaRPr>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r>
                      <a:rPr lang="en-AU" b="0" i="1" smtClean="0">
                        <a:latin typeface="Cambria Math" panose="02040503050406030204" pitchFamily="18" charset="0"/>
                      </a:rPr>
                      <m:t>−2</m:t>
                    </m:r>
                  </m:oMath>
                </a14:m>
                <a:endParaRPr lang="en-AU" dirty="0">
                  <a:latin typeface="+mn-lt"/>
                </a:endParaRPr>
              </a:p>
            </p:txBody>
          </p:sp>
        </mc:Choice>
        <mc:Fallback xmlns="">
          <p:sp>
            <p:nvSpPr>
              <p:cNvPr id="2" name="Text Placeholder 11">
                <a:extLst>
                  <a:ext uri="{FF2B5EF4-FFF2-40B4-BE49-F238E27FC236}">
                    <a16:creationId xmlns:a16="http://schemas.microsoft.com/office/drawing/2014/main" id="{C659DD3E-54F8-C08C-AD3A-27FC67048121}"/>
                  </a:ext>
                </a:extLst>
              </p:cNvPr>
              <p:cNvSpPr txBox="1">
                <a:spLocks noRot="1" noChangeAspect="1" noMove="1" noResize="1" noEditPoints="1" noAdjustHandles="1" noChangeArrowheads="1" noChangeShapeType="1" noTextEdit="1"/>
              </p:cNvSpPr>
              <p:nvPr/>
            </p:nvSpPr>
            <p:spPr>
              <a:xfrm>
                <a:off x="360000" y="3657145"/>
                <a:ext cx="11484000" cy="1861914"/>
              </a:xfrm>
              <a:prstGeom prst="rect">
                <a:avLst/>
              </a:prstGeom>
              <a:blipFill>
                <a:blip r:embed="rId5"/>
                <a:stretch>
                  <a:fillRect l="-1274"/>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5E37CA3C-C42F-F762-8E59-8F072AC2E207}"/>
              </a:ext>
            </a:extLst>
          </p:cNvPr>
          <p:cNvSpPr/>
          <p:nvPr/>
        </p:nvSpPr>
        <p:spPr>
          <a:xfrm>
            <a:off x="4618182" y="3859708"/>
            <a:ext cx="3541466" cy="1142211"/>
          </a:xfrm>
          <a:prstGeom prst="wedgeRoundRectCallout">
            <a:avLst>
              <a:gd name="adj1" fmla="val -75016"/>
              <a:gd name="adj2" fmla="val 76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does one transformation differ from the others?</a:t>
            </a:r>
          </a:p>
        </p:txBody>
      </p:sp>
    </p:spTree>
    <p:extLst>
      <p:ext uri="{BB962C8B-B14F-4D97-AF65-F5344CB8AC3E}">
        <p14:creationId xmlns:p14="http://schemas.microsoft.com/office/powerpoint/2010/main" val="284575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Multiple transformations 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oMath>
                </a14:m>
                <a:endParaRPr lang="en-AU" dirty="0">
                  <a:latin typeface="+mj-lt"/>
                </a:endParaRPr>
              </a:p>
            </p:txBody>
          </p:sp>
        </mc:Choice>
        <mc:Fallback xmlns="">
          <p:sp>
            <p:nvSpPr>
              <p:cNvPr id="4" name="Title 3">
                <a:extLst>
                  <a:ext uri="{FF2B5EF4-FFF2-40B4-BE49-F238E27FC236}">
                    <a16:creationId xmlns:a16="http://schemas.microsoft.com/office/drawing/2014/main" id="{A96CC305-1E98-FB0A-3EA0-B3CA71624764}"/>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Consider the point </a:t>
                </a:r>
                <a14:m>
                  <m:oMath xmlns:m="http://schemas.openxmlformats.org/officeDocument/2006/math">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3</m:t>
                            </m:r>
                          </m:den>
                        </m:f>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e>
                    </m:d>
                  </m:oMath>
                </a14:m>
                <a:r>
                  <a:rPr lang="en-AU" dirty="0">
                    <a:latin typeface="+mn-lt"/>
                  </a:rPr>
                  <a:t> which lies on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oMath>
                </a14:m>
                <a:r>
                  <a:rPr lang="en-AU" dirty="0">
                    <a:latin typeface="+mn-lt"/>
                  </a:rPr>
                  <a:t>. </a:t>
                </a:r>
              </a:p>
              <a:p>
                <a:r>
                  <a:rPr lang="en-AU" dirty="0">
                    <a:latin typeface="+mn-lt"/>
                  </a:rPr>
                  <a:t>Apply the following transformations to the point to identify 4 new points.</a:t>
                </a:r>
              </a:p>
              <a:p>
                <a:pPr marL="457200" indent="-457200">
                  <a:buFont typeface="+mj-lt"/>
                  <a:buAutoNum type="arabicPeriod"/>
                </a:pPr>
                <a:r>
                  <a:rPr lang="en-AU" dirty="0">
                    <a:latin typeface="+mn-lt"/>
                  </a:rPr>
                  <a:t>Reflect across the </a:t>
                </a:r>
                <a14:m>
                  <m:oMath xmlns:m="http://schemas.openxmlformats.org/officeDocument/2006/math">
                    <m:r>
                      <a:rPr lang="en-AU" b="0" i="1" smtClean="0">
                        <a:latin typeface="Cambria Math" panose="02040503050406030204" pitchFamily="18" charset="0"/>
                      </a:rPr>
                      <m:t>𝑦</m:t>
                    </m:r>
                  </m:oMath>
                </a14:m>
                <a:r>
                  <a:rPr lang="en-AU" dirty="0">
                    <a:latin typeface="+mn-lt"/>
                  </a:rPr>
                  <a:t>-axis and then translate up 2 units.</a:t>
                </a:r>
              </a:p>
              <a:p>
                <a:pPr marL="457200" indent="-457200">
                  <a:buFont typeface="+mj-lt"/>
                  <a:buAutoNum type="arabicPeriod"/>
                </a:pPr>
                <a:r>
                  <a:rPr lang="en-AU" dirty="0">
                    <a:latin typeface="+mn-lt"/>
                  </a:rPr>
                  <a:t>Translate up 2 units and then reflect across the </a:t>
                </a:r>
                <a14:m>
                  <m:oMath xmlns:m="http://schemas.openxmlformats.org/officeDocument/2006/math">
                    <m:r>
                      <a:rPr lang="en-AU" b="0" i="1" smtClean="0">
                        <a:latin typeface="Cambria Math" panose="02040503050406030204" pitchFamily="18" charset="0"/>
                      </a:rPr>
                      <m:t>𝑦</m:t>
                    </m:r>
                  </m:oMath>
                </a14:m>
                <a:r>
                  <a:rPr lang="en-AU" dirty="0">
                    <a:latin typeface="+mn-lt"/>
                  </a:rPr>
                  <a:t>-axis.</a:t>
                </a:r>
              </a:p>
              <a:p>
                <a:pPr marL="457200" indent="-457200">
                  <a:buFont typeface="+mj-lt"/>
                  <a:buAutoNum type="arabicPeriod"/>
                </a:pPr>
                <a:r>
                  <a:rPr lang="en-AU" dirty="0">
                    <a:latin typeface="+mn-lt"/>
                  </a:rPr>
                  <a:t>Reflect across the </a:t>
                </a:r>
                <a14:m>
                  <m:oMath xmlns:m="http://schemas.openxmlformats.org/officeDocument/2006/math">
                    <m:r>
                      <a:rPr lang="en-AU" b="0" i="1" smtClean="0">
                        <a:latin typeface="Cambria Math" panose="02040503050406030204" pitchFamily="18" charset="0"/>
                      </a:rPr>
                      <m:t>𝑦</m:t>
                    </m:r>
                  </m:oMath>
                </a14:m>
                <a:r>
                  <a:rPr lang="en-AU" dirty="0">
                    <a:latin typeface="+mn-lt"/>
                  </a:rPr>
                  <a:t>-axis and then translate right 1 unit.</a:t>
                </a:r>
              </a:p>
              <a:p>
                <a:pPr marL="457200" indent="-457200">
                  <a:buFont typeface="+mj-lt"/>
                  <a:buAutoNum type="arabicPeriod"/>
                </a:pPr>
                <a:r>
                  <a:rPr lang="en-AU" dirty="0">
                    <a:latin typeface="+mn-lt"/>
                  </a:rPr>
                  <a:t>Translate right 1 unit and then reflect across the </a:t>
                </a:r>
                <a14:m>
                  <m:oMath xmlns:m="http://schemas.openxmlformats.org/officeDocument/2006/math">
                    <m:r>
                      <a:rPr lang="en-AU" b="0" i="1" smtClean="0">
                        <a:latin typeface="Cambria Math" panose="02040503050406030204" pitchFamily="18" charset="0"/>
                      </a:rPr>
                      <m:t>𝑦</m:t>
                    </m:r>
                  </m:oMath>
                </a14:m>
                <a:r>
                  <a:rPr lang="en-AU" dirty="0">
                    <a:latin typeface="+mn-lt"/>
                  </a:rPr>
                  <a:t>-axis.</a:t>
                </a: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5796A8E4-914C-4224-8186-70DA6BCA32EF}">
  <ds:schemaRefs>
    <ds:schemaRef ds:uri="http://schemas.microsoft.com/sharepoint/v3/contenttype/forms"/>
  </ds:schemaRefs>
</ds:datastoreItem>
</file>

<file path=customXml/itemProps2.xml><?xml version="1.0" encoding="utf-8"?>
<ds:datastoreItem xmlns:ds="http://schemas.openxmlformats.org/officeDocument/2006/customXml" ds:itemID="{8B22E1F9-600B-495D-9F59-A8770B351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6A0564-A55A-4808-9439-3C09D6E82885}">
  <ds:schemaRefs>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http://schemas.openxmlformats.org/package/2006/metadata/core-properties"/>
    <ds:schemaRef ds:uri="http://schemas.microsoft.com/office/infopath/2007/PartnerControls"/>
    <ds:schemaRef ds:uri="8c6f0761-0ef4-4d3b-8fe8-3b60dff82ea3"/>
    <ds:schemaRef ds:uri="0d94be99-a0f6-44e7-93d1-7f56be2e14d5"/>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1817</Words>
  <Application>Microsoft Office PowerPoint</Application>
  <PresentationFormat>Widescreen</PresentationFormat>
  <Paragraphs>193</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Public Sans</vt:lpstr>
      <vt:lpstr>Arial</vt:lpstr>
      <vt:lpstr>Cambria Math</vt:lpstr>
      <vt:lpstr>Times New Roman</vt:lpstr>
      <vt:lpstr>NSWG Corporate</vt:lpstr>
      <vt:lpstr>Reflections and translations of trigonometric functions</vt:lpstr>
      <vt:lpstr>Learning intentions and success criteria</vt:lpstr>
      <vt:lpstr>Activating prior knowledge</vt:lpstr>
      <vt:lpstr>Scenario (1)</vt:lpstr>
      <vt:lpstr>Solution (1)</vt:lpstr>
      <vt:lpstr>Scenario (2)</vt:lpstr>
      <vt:lpstr>Consider the function y=f(x)</vt:lpstr>
      <vt:lpstr>Connecting learning</vt:lpstr>
      <vt:lpstr>Multiple transformations on y=tan⁡x</vt:lpstr>
      <vt:lpstr>Releasing responsibility</vt:lpstr>
      <vt:lpstr>Worked example (1)</vt:lpstr>
      <vt:lpstr>Worked example (2)</vt:lpstr>
      <vt:lpstr>Your turn (1)</vt:lpstr>
      <vt:lpstr>Your turn (2)</vt:lpstr>
      <vt:lpstr>Worked example (3)</vt:lpstr>
      <vt:lpstr>Worked example (4)</vt:lpstr>
      <vt:lpstr>Your turn (3)</vt:lpstr>
      <vt:lpstr>Your turn (4)</vt:lpstr>
      <vt:lpstr>General translations</vt:lpstr>
      <vt:lpstr>Independent practice</vt:lpstr>
      <vt:lpstr>HSC-style question</vt:lpstr>
      <vt:lpstr>Approaching questions scaffold</vt:lpstr>
      <vt:lpstr>Solution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1 – Reflections and translations of trigonometric functions – Slide deck</dc:title>
  <dc:creator>NSW Department of Education</dc:creator>
  <dcterms:created xsi:type="dcterms:W3CDTF">2026-05-19T23:08:20Z</dcterms:created>
  <dcterms:modified xsi:type="dcterms:W3CDTF">2026-06-17T00:28:29Z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ediaServiceImageTags">
    <vt:lpwstr/>
  </property>
  <property fmtid="{D5CDD505-2E9C-101B-9397-08002B2CF9AE}" pid="4" name="ContentTypeId">
    <vt:lpwstr>0x010100655E080995292A458D08911AB2F9EE60</vt:lpwstr>
  </property>
  <property fmtid="{D5CDD505-2E9C-101B-9397-08002B2CF9AE}" pid="5" name="MSIP_Label_b603dfd7-d93a-4381-a340-2995d8282205_ContentBits">
    <vt:lpwstr>0</vt:lpwstr>
  </property>
  <property fmtid="{D5CDD505-2E9C-101B-9397-08002B2CF9AE}" pid="6" name="MSIP_Label_b603dfd7-d93a-4381-a340-2995d8282205_ActionId">
    <vt:lpwstr>86cc9e70-6da9-4653-95a8-be9aa2ad5056</vt:lpwstr>
  </property>
  <property fmtid="{D5CDD505-2E9C-101B-9397-08002B2CF9AE}" pid="7" name="MSIP_Label_b603dfd7-d93a-4381-a340-2995d8282205_SetDate">
    <vt:lpwstr>2024-07-31T04:44:31Z</vt:lpwstr>
  </property>
  <property fmtid="{D5CDD505-2E9C-101B-9397-08002B2CF9AE}" pid="8" name="MSIP_Label_b603dfd7-d93a-4381-a340-2995d8282205_Name">
    <vt:lpwstr>OFFICIAL</vt:lpwstr>
  </property>
  <property fmtid="{D5CDD505-2E9C-101B-9397-08002B2CF9AE}" pid="9" name="MSIP_Label_b603dfd7-d93a-4381-a340-2995d8282205_Method">
    <vt:lpwstr>Standard</vt:lpwstr>
  </property>
  <property fmtid="{D5CDD505-2E9C-101B-9397-08002B2CF9AE}" pid="10" name="MSIP_Label_b603dfd7-d93a-4381-a340-2995d8282205_SiteId">
    <vt:lpwstr>05a0e69a-418a-47c1-9c25-9387261bf991</vt:lpwstr>
  </property>
</Properties>
</file>