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4"/>
  </p:sldMasterIdLst>
  <p:notesMasterIdLst>
    <p:notesMasterId r:id="rId37"/>
  </p:notesMasterIdLst>
  <p:handoutMasterIdLst>
    <p:handoutMasterId r:id="rId38"/>
  </p:handoutMasterIdLst>
  <p:sldIdLst>
    <p:sldId id="268" r:id="rId5"/>
    <p:sldId id="348" r:id="rId6"/>
    <p:sldId id="350" r:id="rId7"/>
    <p:sldId id="383" r:id="rId8"/>
    <p:sldId id="397" r:id="rId9"/>
    <p:sldId id="370" r:id="rId10"/>
    <p:sldId id="371" r:id="rId11"/>
    <p:sldId id="372" r:id="rId12"/>
    <p:sldId id="373" r:id="rId13"/>
    <p:sldId id="280" r:id="rId14"/>
    <p:sldId id="384" r:id="rId15"/>
    <p:sldId id="409" r:id="rId16"/>
    <p:sldId id="271" r:id="rId17"/>
    <p:sldId id="421" r:id="rId18"/>
    <p:sldId id="379" r:id="rId19"/>
    <p:sldId id="410" r:id="rId20"/>
    <p:sldId id="2147483139" r:id="rId21"/>
    <p:sldId id="2147483140" r:id="rId22"/>
    <p:sldId id="2147483141" r:id="rId23"/>
    <p:sldId id="2147483142" r:id="rId24"/>
    <p:sldId id="2147483144" r:id="rId25"/>
    <p:sldId id="2147483137" r:id="rId26"/>
    <p:sldId id="365" r:id="rId27"/>
    <p:sldId id="2147483143" r:id="rId28"/>
    <p:sldId id="396" r:id="rId29"/>
    <p:sldId id="403" r:id="rId30"/>
    <p:sldId id="400" r:id="rId31"/>
    <p:sldId id="385" r:id="rId32"/>
    <p:sldId id="401" r:id="rId33"/>
    <p:sldId id="359" r:id="rId34"/>
    <p:sldId id="374" r:id="rId35"/>
    <p:sldId id="361" r:id="rId36"/>
  </p:sldIdLst>
  <p:sldSz cx="12192000" cy="6858000"/>
  <p:notesSz cx="6858000" cy="9144000"/>
  <p:embeddedFontLst>
    <p:embeddedFont>
      <p:font typeface="Public Sans" pitchFamily="2" charset="0"/>
      <p:regular r:id="rId39"/>
      <p:bold r:id="rId40"/>
      <p:italic r:id="rId41"/>
      <p:boldItalic r:id="rId42"/>
    </p:embeddedFont>
    <p:embeddedFont>
      <p:font typeface="Public Sans" pitchFamily="2" charset="0"/>
      <p:regular r:id="rId39"/>
      <p:bold r:id="rId40"/>
      <p:italic r:id="rId41"/>
      <p:boldItalic r:id="rId42"/>
    </p:embeddedFont>
    <p:embeddedFont>
      <p:font typeface="Public Sans Light" pitchFamily="2" charset="0"/>
      <p:regular r:id="rId43"/>
      <p:italic r:id="rId44"/>
    </p:embeddedFont>
    <p:embeddedFont>
      <p:font typeface="Public Sans Medium" pitchFamily="2" charset="0"/>
      <p:regular r:id="rId45"/>
      <p:italic r:id="rId46"/>
    </p:embeddedFont>
    <p:embeddedFont>
      <p:font typeface="Roboto" panose="02000000000000000000" pitchFamily="2" charset="0"/>
      <p:regular r:id="rId47"/>
      <p:bold r:id="rId48"/>
      <p:italic r:id="rId49"/>
      <p:boldItalic r:id="rId5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8"/>
          </p14:sldIdLst>
        </p14:section>
        <p14:section name="Acknowledgement of Country" id="{C10E9FCA-B991-4872-902B-CC5E14877A15}">
          <p14:sldIdLst>
            <p14:sldId id="348"/>
            <p14:sldId id="350"/>
            <p14:sldId id="383"/>
          </p14:sldIdLst>
        </p14:section>
        <p14:section name="Content slides" id="{DCC4390F-3D7F-46FC-B498-B1710DE89051}">
          <p14:sldIdLst>
            <p14:sldId id="397"/>
            <p14:sldId id="370"/>
            <p14:sldId id="371"/>
            <p14:sldId id="372"/>
            <p14:sldId id="373"/>
            <p14:sldId id="280"/>
            <p14:sldId id="384"/>
            <p14:sldId id="409"/>
            <p14:sldId id="271"/>
            <p14:sldId id="421"/>
            <p14:sldId id="379"/>
            <p14:sldId id="410"/>
            <p14:sldId id="2147483139"/>
            <p14:sldId id="2147483140"/>
            <p14:sldId id="2147483141"/>
            <p14:sldId id="2147483142"/>
            <p14:sldId id="2147483144"/>
            <p14:sldId id="2147483137"/>
            <p14:sldId id="365"/>
            <p14:sldId id="2147483143"/>
            <p14:sldId id="396"/>
            <p14:sldId id="403"/>
            <p14:sldId id="400"/>
            <p14:sldId id="385"/>
            <p14:sldId id="401"/>
            <p14:sldId id="359"/>
          </p14:sldIdLst>
        </p14:section>
        <p14:section name="References" id="{DBC31484-F5F8-4CB1-8DB4-A562A9780899}">
          <p14:sldIdLst>
            <p14:sldId id="374"/>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A2B5B2D-41BB-47BE-A399-D7D94837EC0F}" name="Guest User" initials="GU" userId="S::urn:spo:tenantanon#05a0e69a-418a-47c1-9c25-9387261bf991::" providerId="AD"/>
  <p188:author id="{6E0E6A60-92F1-B2F2-5E5A-446212EC707F}" name="Alexis Kim" initials="AK" userId="S::alexis.kim4@det.nsw.edu.au::1b1effad-f642-4c58-b4a3-f430966b643a" providerId="AD"/>
  <p188:author id="{94F2826F-CE27-7A74-0C73-B774801E9B0B}" name="Konstantia Zagrimanis" initials="KZ" userId="S::konstantia.zagrimanis2@det.nsw.edu.au::5db5d2a0-0581-466e-8695-4ed727cc9f67" providerId="AD"/>
  <p188:author id="{A15CB3A5-B31F-0AEE-6F8F-CE925D66ECDA}" name="Konstantia Zagrimanis" initials="KZ" userId="S::Konstantia.Zagrimanis2@det.nsw.edu.au::5db5d2a0-0581-466e-8695-4ed727cc9f67" providerId="AD"/>
  <p188:author id="{8D5DA9AD-28D7-F83A-73D6-FF5BA736003C}" name="Lyndsey Caldecott" initials="LC" userId="S::lyndsey.caldecott@det.nsw.edu.au::2f18e927-1081-4fe7-9489-459cb88b2fed" providerId="AD"/>
  <p188:author id="{F389F1CA-E42C-2158-6727-417ABB191201}" name="Kristi Lee (Kristi Lee)" initials="KL" userId="S::Kristi.N.Greig@det.nsw.edu.au::11bcc6b6-6219-4409-9028-a53ae46985f9" providerId="AD"/>
  <p188:author id="{1B447ECD-7D34-571C-BD81-66CA8276B304}" name="Dalbir Dhanoa" initials="DD" userId="S::dalbir.dhanoa2@det.nsw.edu.au::ce77f030-924f-4f5a-b536-de31cb54a6be" providerId="AD"/>
  <p188:author id="{913BFAE4-222F-1456-BA51-F190F9E0D71A}" name="Christopher Farlow" initials="CF" userId="S::christopher.farlow2@det.nsw.edu.au::1d6e7c80-f391-4c69-991c-b443ceeb1639" providerId="AD"/>
  <p188:author id="{734A82E9-F8E1-B441-19BC-6F239EC9684E}" name="Belinda Norrie" initials="BN" userId="S::BELINDA.NORRIE@det.nsw.edu.au::c8a58277-d00e-4e9f-8850-6b9e5807c964" providerId="AD"/>
  <p188:author id="{688A18F8-BB32-5224-5FEA-0DB43378C0F2}" name="Jodie Goldney" initials="JG" userId="S::JODIE.GOLDNEY@det.nsw.edu.au::5823e286-4fd9-4c0d-9211-27bac079cd3e"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FB8C1"/>
    <a:srgbClr val="630018"/>
    <a:srgbClr val="FFFFFF"/>
    <a:srgbClr val="CDD3D6"/>
    <a:srgbClr val="EBEBEB"/>
    <a:srgbClr val="00296C"/>
    <a:srgbClr val="146CFD"/>
    <a:srgbClr val="0070C0"/>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BB9E8-C976-4983-9C11-277FA9D31AE5}" v="1" dt="2025-10-20T22:33:14.887"/>
    <p1510:client id="{EB612141-8F30-469B-9451-4578E1FC46A3}" v="1269" dt="2025-10-20T05:37:08.4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01" autoAdjust="0"/>
  </p:normalViewPr>
  <p:slideViewPr>
    <p:cSldViewPr snapToGrid="0">
      <p:cViewPr varScale="1">
        <p:scale>
          <a:sx n="61" d="100"/>
          <a:sy n="61" d="100"/>
        </p:scale>
        <p:origin x="1356" y="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urriculum.nsw.edu.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School facilitated workshop 2:</a:t>
            </a:r>
            <a:r>
              <a:rPr lang="en-AU" sz="1600" b="1" i="0" u="none" strike="noStrike" kern="1200">
                <a:solidFill>
                  <a:schemeClr val="tx1"/>
                </a:solidFill>
                <a:effectLst/>
                <a:latin typeface="Public Sans"/>
              </a:rPr>
              <a:t> </a:t>
            </a:r>
            <a:r>
              <a:rPr lang="en-AU" sz="1600" b="0" i="0" u="none" strike="noStrike" kern="1200">
                <a:solidFill>
                  <a:schemeClr val="tx1"/>
                </a:solidFill>
                <a:effectLst/>
                <a:latin typeface="Public Sans"/>
              </a:rPr>
              <a:t>Supporting transition through the curriculum</a:t>
            </a:r>
            <a:endParaRPr lang="en-AU" sz="1600" b="0" i="0" kern="1200">
              <a:solidFill>
                <a:schemeClr val="tx1"/>
              </a:solidFill>
              <a:effectLst/>
              <a:latin typeface="Public Sans"/>
            </a:endParaRP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Title Slide</a:t>
            </a:r>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a:t>
            </a:r>
            <a:r>
              <a:rPr lang="en-AU" sz="1600" b="0" i="0" u="none" strike="noStrike" kern="1200">
                <a:solidFill>
                  <a:schemeClr val="tx1"/>
                </a:solidFill>
                <a:effectLst/>
                <a:latin typeface="Public Sans"/>
              </a:rPr>
              <a:t> 10 sec</a:t>
            </a:r>
            <a:r>
              <a:rPr lang="en-US" sz="1600" b="0" i="0" kern="1200">
                <a:solidFill>
                  <a:schemeClr val="tx1"/>
                </a:solidFill>
                <a:effectLst/>
                <a:latin typeface="Public Sans"/>
              </a:rPr>
              <a:t>​</a:t>
            </a:r>
          </a:p>
          <a:p>
            <a:pPr rtl="0" fontAlgn="base"/>
            <a:r>
              <a:rPr lang="en-US" sz="1600" b="1" i="0" kern="1200">
                <a:solidFill>
                  <a:schemeClr val="tx1"/>
                </a:solidFill>
                <a:effectLst/>
                <a:latin typeface="Public Sans"/>
              </a:rPr>
              <a:t>Script:</a:t>
            </a:r>
          </a:p>
          <a:p>
            <a:pPr fontAlgn="base"/>
            <a:endParaRPr lang="en-AU">
              <a:latin typeface="Public Sans"/>
            </a:endParaRPr>
          </a:p>
          <a:p>
            <a:r>
              <a:rPr lang="en-AU" sz="1600" b="0" i="0" u="none" strike="noStrike" kern="1200">
                <a:solidFill>
                  <a:schemeClr val="tx1"/>
                </a:solidFill>
                <a:effectLst/>
                <a:latin typeface="Public Sans"/>
              </a:rPr>
              <a:t>Welcome to the second transition from primary to high school workshop. The focus of today’s session is supporting transition through the curriculum.</a:t>
            </a:r>
            <a:endParaRPr lang="en-AU" sz="1600" b="0" i="0" kern="1200">
              <a:solidFill>
                <a:schemeClr val="tx1"/>
              </a:solidFill>
              <a:effectLst/>
              <a:latin typeface="Public Sans" pitchFamily="2" charset="0"/>
              <a:ea typeface="+mn-ea"/>
              <a:cs typeface="+mn-cs"/>
            </a:endParaRPr>
          </a:p>
          <a:p>
            <a:pPr rtl="0" fontAlgn="base"/>
            <a:endParaRPr lang="en-AU" sz="1600" b="1" i="0" kern="1200">
              <a:solidFill>
                <a:schemeClr val="tx1"/>
              </a:solidFill>
              <a:effectLst/>
              <a:latin typeface="Public Sans"/>
            </a:endParaRPr>
          </a:p>
          <a:p>
            <a:pPr rtl="0" fontAlgn="base"/>
            <a:r>
              <a:rPr lang="en-AU" sz="1600" b="1" i="0" kern="1200">
                <a:solidFill>
                  <a:schemeClr val="tx1"/>
                </a:solidFill>
                <a:effectLst/>
                <a:latin typeface="Public Sans"/>
              </a:rPr>
              <a:t>CLICK</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4273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Australian Professional Standards for Teachers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Purpose: </a:t>
            </a:r>
            <a:r>
              <a:rPr lang="en-AU" sz="1600" b="0" i="0" u="none" strike="noStrike" kern="1200" dirty="0">
                <a:solidFill>
                  <a:schemeClr val="tx1"/>
                </a:solidFill>
                <a:effectLst/>
                <a:latin typeface="Public Sans"/>
              </a:rPr>
              <a:t>Embedding the Australian Professional Standards for Teachers in transition practices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Duration: </a:t>
            </a:r>
            <a:r>
              <a:rPr lang="en-AU" sz="1600" b="0" i="0" u="none" strike="noStrike" kern="1200" dirty="0">
                <a:solidFill>
                  <a:schemeClr val="tx1"/>
                </a:solidFill>
                <a:effectLst/>
                <a:latin typeface="Public Sans"/>
              </a:rPr>
              <a:t>30 seconds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US" sz="1600" b="0" i="0" kern="1200" dirty="0">
                <a:solidFill>
                  <a:schemeClr val="tx1"/>
                </a:solidFill>
                <a:effectLst/>
                <a:latin typeface="Public Sans"/>
              </a:rPr>
              <a:t>​</a:t>
            </a:r>
          </a:p>
          <a:p>
            <a:pPr fontAlgn="base"/>
            <a:endParaRPr lang="en-AU" dirty="0">
              <a:latin typeface="Public Sans"/>
            </a:endParaRPr>
          </a:p>
          <a:p>
            <a:r>
              <a:rPr lang="en-AU" sz="1600" b="0" i="0" u="none" strike="noStrike" kern="1200" dirty="0">
                <a:solidFill>
                  <a:schemeClr val="tx1"/>
                </a:solidFill>
                <a:effectLst/>
                <a:latin typeface="Public Sans"/>
              </a:rPr>
              <a:t>This workshop aligns to the Australian Professional Standards for Teachers you can see on this slide. </a:t>
            </a:r>
            <a:r>
              <a:rPr lang="en-AU" sz="1600" b="0" i="0" kern="1200" dirty="0">
                <a:solidFill>
                  <a:schemeClr val="tx1"/>
                </a:solidFill>
                <a:effectLst/>
                <a:latin typeface="Public Sans"/>
              </a:rPr>
              <a:t>​</a:t>
            </a:r>
            <a:endParaRPr lang="en-AU" dirty="0">
              <a:latin typeface="Public Sans"/>
            </a:endParaRPr>
          </a:p>
          <a:p>
            <a:pPr rtl="0" fontAlgn="base"/>
            <a:endParaRPr lang="en-AU"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a:rPr>
              <a:t>***Facilitator: Based on your context, you might also like to share the equivalent graduate, highly accomplished and lead standards with participants.</a:t>
            </a:r>
            <a:r>
              <a:rPr lang="en-US" sz="1600" b="1"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CLICK</a:t>
            </a:r>
            <a:endParaRPr lang="en-US" sz="1600" b="0" i="0" kern="1200" dirty="0">
              <a:solidFill>
                <a:schemeClr val="tx1"/>
              </a:solidFill>
              <a:effectLst/>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6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12D-7AD4-3D4E-1552-025B8E155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DDF19-D391-83BE-A2E4-27AE35AD7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8489-40A5-6A5B-DB38-328E5820230A}"/>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Reflection on current practice</a:t>
            </a:r>
          </a:p>
          <a:p>
            <a:pPr>
              <a:defRPr/>
            </a:pPr>
            <a:r>
              <a:rPr lang="en-AU" b="1">
                <a:solidFill>
                  <a:srgbClr val="000000"/>
                </a:solidFill>
                <a:highlight>
                  <a:srgbClr val="F5F5F5"/>
                </a:highlight>
                <a:latin typeface="Public Sans"/>
              </a:rPr>
              <a:t>Purpose: </a:t>
            </a:r>
            <a:r>
              <a:rPr lang="en-AU">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endParaRPr lang="en-US"/>
          </a:p>
          <a:p>
            <a:pPr defTabSz="1219170" eaLnBrk="1" hangingPunct="1">
              <a:spcBef>
                <a:spcPts val="0"/>
              </a:spcBef>
              <a:spcAft>
                <a:spcPts val="0"/>
              </a:spcAft>
              <a:defRPr/>
            </a:pPr>
            <a:endParaRPr lang="en-AU">
              <a:latin typeface="Public Sans" pitchFamily="2" charset="77"/>
            </a:endParaRPr>
          </a:p>
          <a:p>
            <a:pPr>
              <a:defRPr/>
            </a:pPr>
            <a:r>
              <a:rPr lang="en-US">
                <a:solidFill>
                  <a:srgbClr val="444444"/>
                </a:solidFill>
                <a:highlight>
                  <a:srgbClr val="F5F5F5"/>
                </a:highlight>
              </a:rPr>
              <a:t>Read slide</a:t>
            </a: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FC91DA24-473F-CFDE-29EF-E4ADDC6A320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08759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E5B1-CA11-A444-F6EB-E03DEB56D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308CE-EA42-AC27-2026-7B9E6A834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C4934-FC52-AA18-EFC4-8E410F5D7DC7}"/>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a:rPr>
              <a:t>Slide</a:t>
            </a:r>
            <a:r>
              <a:rPr lang="en-AU" sz="1600" b="0" i="0" u="none" strike="noStrike" kern="1200" dirty="0">
                <a:solidFill>
                  <a:schemeClr val="tx1"/>
                </a:solidFill>
                <a:effectLst/>
                <a:latin typeface="Public Sans"/>
              </a:rPr>
              <a:t>: Activity 1: Continuity of learning- strengths and areas for improvement</a:t>
            </a:r>
            <a:endParaRPr lang="en-US" sz="1600" b="0" i="0" kern="1200" dirty="0">
              <a:solidFill>
                <a:schemeClr val="tx1"/>
              </a:solidFill>
              <a:effectLst/>
              <a:latin typeface="Public Sans"/>
            </a:endParaRPr>
          </a:p>
          <a:p>
            <a:pPr fontAlgn="base"/>
            <a:r>
              <a:rPr lang="en-AU" sz="1600" b="1" i="0" u="none" strike="noStrike" kern="1200" dirty="0">
                <a:solidFill>
                  <a:schemeClr val="tx1"/>
                </a:solidFill>
                <a:effectLst/>
                <a:latin typeface="Public Sans"/>
              </a:rPr>
              <a:t>Purpose: </a:t>
            </a:r>
            <a:r>
              <a:rPr lang="en-AU" sz="1600" b="0" i="0" u="none" strike="noStrike" kern="1200" dirty="0">
                <a:solidFill>
                  <a:schemeClr val="tx1"/>
                </a:solidFill>
                <a:effectLst/>
                <a:latin typeface="Public Sans"/>
              </a:rPr>
              <a:t>To reflect on current knowledge and practices </a:t>
            </a:r>
            <a:endParaRPr lang="en-AU" sz="1600" b="0" i="0" kern="1200" dirty="0">
              <a:solidFill>
                <a:schemeClr val="tx1"/>
              </a:solidFill>
              <a:effectLst/>
              <a:latin typeface="Public Sans"/>
            </a:endParaRPr>
          </a:p>
          <a:p>
            <a:pPr rtl="0" fontAlgn="base"/>
            <a:r>
              <a:rPr lang="en-AU" sz="1600" b="1" i="0" u="none" strike="noStrike" kern="1200" dirty="0">
                <a:solidFill>
                  <a:schemeClr val="tx1"/>
                </a:solidFill>
                <a:effectLst/>
                <a:latin typeface="Public Sans"/>
              </a:rPr>
              <a:t>Duration: </a:t>
            </a:r>
            <a:r>
              <a:rPr lang="en-AU" sz="1600" b="0" i="0" u="none" strike="noStrike" kern="1200" dirty="0">
                <a:solidFill>
                  <a:schemeClr val="tx1"/>
                </a:solidFill>
                <a:effectLst/>
                <a:latin typeface="Public Sans"/>
              </a:rPr>
              <a:t>5 minutes</a:t>
            </a:r>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 </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dirty="0">
                <a:highlight>
                  <a:srgbClr val="FFFF00"/>
                </a:highlight>
                <a:latin typeface="Public Sans"/>
              </a:rPr>
              <a:t>To begin today’s workshop, we will spend some time reflecting on what we know about continuity of learning, our current transition practices that support continuity of learning, and identify any areas for improvement. </a:t>
            </a:r>
          </a:p>
          <a:p>
            <a:pPr rtl="0" fontAlgn="base"/>
            <a:endParaRPr lang="en-AU" sz="1600" b="0" i="0" kern="1200" dirty="0">
              <a:solidFill>
                <a:schemeClr val="tx1"/>
              </a:solidFill>
              <a:effectLst/>
              <a:highlight>
                <a:srgbClr val="FFFF00"/>
              </a:highlight>
              <a:latin typeface="Public Sans"/>
            </a:endParaRPr>
          </a:p>
          <a:p>
            <a:pPr rtl="0" fontAlgn="base"/>
            <a:r>
              <a:rPr lang="en-US" sz="1600" b="0" i="0" kern="1200" dirty="0">
                <a:solidFill>
                  <a:schemeClr val="tx1"/>
                </a:solidFill>
                <a:effectLst/>
                <a:highlight>
                  <a:srgbClr val="FFFF00"/>
                </a:highlight>
                <a:latin typeface="Public Sans"/>
              </a:rPr>
              <a:t>Discuss the following questions: </a:t>
            </a:r>
          </a:p>
          <a:p>
            <a:pPr rtl="0" fontAlgn="base"/>
            <a:endParaRPr lang="en-US" sz="1600" b="0" i="0" kern="1200" dirty="0">
              <a:solidFill>
                <a:schemeClr val="tx1"/>
              </a:solidFill>
              <a:effectLst/>
              <a:highlight>
                <a:srgbClr val="FFFF00"/>
              </a:highlight>
              <a:latin typeface="Public Sans"/>
            </a:endParaRPr>
          </a:p>
          <a:p>
            <a:pPr rtl="0" fontAlgn="base"/>
            <a:r>
              <a:rPr lang="en-US" sz="1600" b="1" i="0" kern="1200" dirty="0">
                <a:solidFill>
                  <a:schemeClr val="tx1"/>
                </a:solidFill>
                <a:effectLst/>
                <a:highlight>
                  <a:srgbClr val="FFFF00"/>
                </a:highlight>
                <a:latin typeface="Public Sans"/>
              </a:rPr>
              <a:t>CLICK</a:t>
            </a:r>
          </a:p>
          <a:p>
            <a:pPr rtl="0" fontAlgn="base"/>
            <a:endParaRPr lang="en-US" sz="1600" b="0" i="0" kern="1200" dirty="0">
              <a:solidFill>
                <a:schemeClr val="tx1"/>
              </a:solidFill>
              <a:effectLst/>
              <a:highlight>
                <a:srgbClr val="FFFF00"/>
              </a:highlight>
              <a:latin typeface="Public San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What do we know about continuity of learning in the curriculum?</a:t>
            </a: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CLICK</a:t>
            </a: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What practices </a:t>
            </a:r>
            <a:r>
              <a:rPr lang="en-AU" sz="1600" dirty="0">
                <a:solidFill>
                  <a:srgbClr val="22272B">
                    <a:hueOff val="0"/>
                    <a:satOff val="0"/>
                    <a:lumOff val="0"/>
                    <a:alphaOff val="0"/>
                  </a:srgbClr>
                </a:solidFill>
                <a:highlight>
                  <a:srgbClr val="FFFF00"/>
                </a:highlight>
              </a:rPr>
              <a:t>do we currently embed</a:t>
            </a:r>
            <a:r>
              <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 to support continuity of learning at transition points? </a:t>
            </a: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CLICK</a:t>
            </a: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22272B">
                    <a:hueOff val="0"/>
                    <a:satOff val="0"/>
                    <a:lumOff val="0"/>
                    <a:alphaOff val="0"/>
                  </a:srgbClr>
                </a:solidFill>
                <a:highlight>
                  <a:srgbClr val="FFFF00"/>
                </a:highlight>
              </a:rPr>
              <a:t>In what ways could these practices be strengthened?</a:t>
            </a: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rPr>
              <a:t>***Facilitator - select participants to share their responses to each question.</a:t>
            </a:r>
            <a:endPar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22272B">
                  <a:hueOff val="0"/>
                  <a:satOff val="0"/>
                  <a:lumOff val="0"/>
                  <a:alphaOff val="0"/>
                </a:srgbClr>
              </a:solidFill>
              <a:effectLst/>
              <a:highlight>
                <a:srgbClr val="FFFF00"/>
              </a:highlight>
              <a:uLnTx/>
              <a:uFillTx/>
              <a:ea typeface="+mn-ea"/>
              <a:cs typeface="+mn-cs"/>
            </a:endParaRPr>
          </a:p>
          <a:p>
            <a:pPr rtl="0" fontAlgn="base"/>
            <a:r>
              <a:rPr lang="en-US" sz="1600" b="1" i="0" kern="1200" dirty="0">
                <a:solidFill>
                  <a:schemeClr val="tx1"/>
                </a:solidFill>
                <a:effectLst/>
                <a:highlight>
                  <a:srgbClr val="FFFF00"/>
                </a:highlight>
                <a:latin typeface="Public Sans"/>
              </a:rPr>
              <a:t>CLICK</a:t>
            </a:r>
          </a:p>
          <a:p>
            <a:pPr rtl="0" fontAlgn="base"/>
            <a:endParaRPr lang="en-AU" dirty="0">
              <a:highlight>
                <a:srgbClr val="FFFF00"/>
              </a:highlight>
              <a:latin typeface="Public Sans" pitchFamily="2" charset="77"/>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DE4A3D8A-94DB-75E5-6BD4-73B3ABDD823B}"/>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8881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b="1" dirty="0">
                <a:latin typeface="Public Sans"/>
              </a:rPr>
              <a:t>Slide: </a:t>
            </a:r>
            <a:r>
              <a:rPr lang="en-AU" altLang="en-US" b="0" dirty="0">
                <a:latin typeface="Public Sans"/>
              </a:rPr>
              <a:t>Exploring transition and continuity of learning</a:t>
            </a:r>
          </a:p>
          <a:p>
            <a:pPr eaLnBrk="1" hangingPunct="1">
              <a:spcBef>
                <a:spcPct val="0"/>
              </a:spcBef>
            </a:pPr>
            <a:r>
              <a:rPr lang="en-AU" altLang="en-US" b="1" dirty="0">
                <a:latin typeface="Public Sans"/>
              </a:rPr>
              <a:t>Purpose: </a:t>
            </a:r>
            <a:r>
              <a:rPr lang="en-AU" altLang="en-US" b="0" dirty="0">
                <a:latin typeface="Public Sans"/>
              </a:rPr>
              <a:t>Title slide</a:t>
            </a:r>
            <a:endParaRPr lang="en-AU" altLang="en-US" b="0" dirty="0">
              <a:solidFill>
                <a:srgbClr val="000000"/>
              </a:solidFill>
              <a:highlight>
                <a:srgbClr val="F5F5F5"/>
              </a:highlight>
              <a:latin typeface="Public Sans"/>
            </a:endParaRP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dirty="0">
                <a:latin typeface="Public Sans"/>
              </a:rPr>
              <a:t>Duration: </a:t>
            </a:r>
            <a:r>
              <a:rPr lang="en-AU" altLang="en-US" b="0" dirty="0">
                <a:latin typeface="Public Sans"/>
              </a:rPr>
              <a:t>5</a:t>
            </a:r>
            <a:r>
              <a:rPr lang="en-AU" altLang="en-US" dirty="0">
                <a:latin typeface="Public Sans"/>
              </a:rPr>
              <a:t> seconds</a:t>
            </a:r>
            <a:endParaRPr lang="en-AU" altLang="en-US" b="1" dirty="0">
              <a:latin typeface="Public Sans"/>
            </a:endParaRPr>
          </a:p>
          <a:p>
            <a:pPr eaLnBrk="1" hangingPunct="1">
              <a:spcBef>
                <a:spcPct val="0"/>
              </a:spcBef>
            </a:pPr>
            <a:r>
              <a:rPr lang="en-AU" altLang="en-US" b="1" dirty="0">
                <a:latin typeface="Public Sans"/>
              </a:rPr>
              <a:t>Script:</a:t>
            </a:r>
          </a:p>
          <a:p>
            <a:pPr eaLnBrk="1" hangingPunct="1">
              <a:spcBef>
                <a:spcPct val="0"/>
              </a:spcBef>
            </a:pPr>
            <a:endParaRPr lang="en-AU" altLang="en-US" dirty="0"/>
          </a:p>
          <a:p>
            <a:pPr eaLnBrk="1" hangingPunct="1">
              <a:spcBef>
                <a:spcPct val="0"/>
              </a:spcBef>
            </a:pPr>
            <a:r>
              <a:rPr lang="en-AU" altLang="en-US" dirty="0">
                <a:latin typeface="Public sans"/>
              </a:rPr>
              <a:t>Read slide</a:t>
            </a:r>
          </a:p>
          <a:p>
            <a:pPr eaLnBrk="1" hangingPunct="1">
              <a:spcBef>
                <a:spcPct val="0"/>
              </a:spcBef>
            </a:pPr>
            <a:endParaRPr lang="en-AU" altLang="en-US" dirty="0">
              <a:latin typeface="Public sans"/>
            </a:endParaRPr>
          </a:p>
          <a:p>
            <a:pPr eaLnBrk="1" hangingPunct="1">
              <a:spcBef>
                <a:spcPct val="0"/>
              </a:spcBef>
            </a:pPr>
            <a:r>
              <a:rPr lang="en-AU" altLang="en-US" b="1" dirty="0">
                <a:latin typeface="Public sans"/>
              </a:rPr>
              <a:t>CLICK</a:t>
            </a:r>
          </a:p>
          <a:p>
            <a:pPr marL="0" marR="0" lvl="0" indent="0" algn="l" defTabSz="1219170" rtl="0" eaLnBrk="1" fontAlgn="auto" latinLnBrk="0" hangingPunct="1">
              <a:lnSpc>
                <a:spcPct val="100000"/>
              </a:lnSpc>
              <a:spcBef>
                <a:spcPct val="0"/>
              </a:spcBef>
              <a:spcAft>
                <a:spcPts val="0"/>
              </a:spcAft>
              <a:buClrTx/>
              <a:buSzTx/>
              <a:buFontTx/>
              <a:buNone/>
              <a:tabLst/>
              <a:defRPr/>
            </a:pPr>
            <a:endParaRPr lang="en-AU" altLang="en-US" dirty="0">
              <a:latin typeface="Public sans"/>
            </a:endParaRPr>
          </a:p>
          <a:p>
            <a:pPr eaLnBrk="1" hangingPunct="1">
              <a:spcBef>
                <a:spcPct val="0"/>
              </a:spcBef>
            </a:pPr>
            <a:endParaRPr lang="en-AU" altLang="en-US"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1374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b="1" dirty="0">
                <a:latin typeface="Public Sans"/>
              </a:rPr>
              <a:t>Slide: </a:t>
            </a:r>
            <a:r>
              <a:rPr lang="en-AU" altLang="en-US" b="0" dirty="0">
                <a:latin typeface="Public Sans"/>
              </a:rPr>
              <a:t>Transition and continuity of learning</a:t>
            </a: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dirty="0">
                <a:latin typeface="Public Sans"/>
              </a:rPr>
              <a:t>Purpose: </a:t>
            </a:r>
            <a:r>
              <a:rPr lang="en-AU" altLang="en-US" b="0" dirty="0">
                <a:latin typeface="Public Sans"/>
              </a:rPr>
              <a:t>Video- </a:t>
            </a:r>
            <a:r>
              <a:rPr lang="en-AU" altLang="en-US" dirty="0">
                <a:latin typeface="Public Sans"/>
              </a:rPr>
              <a:t>Transition and continuity of learning (5:07)</a:t>
            </a:r>
            <a:endParaRPr lang="en-AU" dirty="0">
              <a:solidFill>
                <a:srgbClr val="000000"/>
              </a:solidFill>
              <a:latin typeface="Public Sans"/>
            </a:endParaRPr>
          </a:p>
          <a:p>
            <a:pPr defTabSz="1219170" eaLnBrk="1" hangingPunct="1">
              <a:spcBef>
                <a:spcPts val="0"/>
              </a:spcBef>
              <a:spcAft>
                <a:spcPts val="0"/>
              </a:spcAft>
              <a:defRPr/>
            </a:pPr>
            <a:r>
              <a:rPr lang="en-AU" altLang="en-US" b="1" dirty="0">
                <a:latin typeface="Public Sans"/>
              </a:rPr>
              <a:t>Duration: </a:t>
            </a:r>
            <a:r>
              <a:rPr lang="en-AU" altLang="en-US" b="0" dirty="0">
                <a:latin typeface="Public Sans"/>
              </a:rPr>
              <a:t>6 </a:t>
            </a:r>
            <a:r>
              <a:rPr lang="en-AU" altLang="en-US" dirty="0">
                <a:latin typeface="Public Sans"/>
              </a:rPr>
              <a:t>minutes</a:t>
            </a:r>
            <a:endParaRPr lang="en-AU" altLang="en-US" b="1" dirty="0">
              <a:latin typeface="Public Sans"/>
            </a:endParaRPr>
          </a:p>
          <a:p>
            <a:pPr eaLnBrk="1" hangingPunct="1">
              <a:spcBef>
                <a:spcPct val="0"/>
              </a:spcBef>
            </a:pPr>
            <a:r>
              <a:rPr lang="en-AU" altLang="en-US" b="1" dirty="0">
                <a:latin typeface="Public Sans"/>
              </a:rPr>
              <a:t>Script:</a:t>
            </a:r>
          </a:p>
          <a:p>
            <a:pPr>
              <a:buNone/>
            </a:pPr>
            <a:endParaRPr lang="en-AU" sz="1400" i="0" dirty="0"/>
          </a:p>
          <a:p>
            <a:pPr>
              <a:buFont typeface="Arial"/>
              <a:buNone/>
              <a:defRPr/>
            </a:pPr>
            <a:r>
              <a:rPr lang="en-US" dirty="0">
                <a:latin typeface="Public Sans"/>
              </a:rPr>
              <a:t>Curriculum sits at the heart of school improvement because it is the core of what schools do and how students experience and engage with learning. </a:t>
            </a:r>
          </a:p>
          <a:p>
            <a:pPr>
              <a:buFont typeface="Arial"/>
              <a:buNone/>
              <a:defRPr/>
            </a:pPr>
            <a:endParaRPr lang="en-AU"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dirty="0">
                <a:highlight>
                  <a:srgbClr val="F5F5F5"/>
                </a:highlight>
                <a:latin typeface="Public Sans"/>
              </a:rPr>
              <a:t>We will now take a closer look at continuity</a:t>
            </a:r>
            <a:r>
              <a:rPr lang="en-AU" dirty="0">
                <a:solidFill>
                  <a:srgbClr val="000000"/>
                </a:solidFill>
                <a:highlight>
                  <a:srgbClr val="F5F5F5"/>
                </a:highlight>
                <a:latin typeface="Public Sans"/>
              </a:rPr>
              <a:t> of learning and how it supports effective transition to high school. </a:t>
            </a:r>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dirty="0">
              <a:latin typeface="Aptos" panose="020B0004020202020204" pitchFamily="34" charset="0"/>
              <a:ea typeface="Aptos" panose="020B0004020202020204" pitchFamily="34" charset="0"/>
              <a:cs typeface="Times New Roman" panose="02020603050405020304" pitchFamily="18" charset="0"/>
            </a:endParaRPr>
          </a:p>
          <a:p>
            <a:pPr>
              <a:buFont typeface="Arial"/>
              <a:buNone/>
              <a:defRPr/>
            </a:pPr>
            <a:r>
              <a:rPr lang="en-AU" dirty="0">
                <a:latin typeface="Aptos"/>
                <a:ea typeface="Aptos" panose="020B0004020202020204" pitchFamily="34" charset="0"/>
                <a:cs typeface="Times New Roman" panose="02020603050405020304" pitchFamily="18" charset="0"/>
              </a:rPr>
              <a:t>As we watch ‘Transition and continuity of learning’, consider how continuity of learning is defined, why it is important and the suggested strategies to strengthen continuity of learning to support a successful transition from primary to high school. </a:t>
            </a:r>
          </a:p>
          <a:p>
            <a:pPr>
              <a:buFont typeface="Arial"/>
              <a:buNone/>
              <a:defRPr/>
            </a:pPr>
            <a:endParaRPr lang="en-AU" dirty="0">
              <a:latin typeface="Aptos" panose="020B0004020202020204" pitchFamily="34" charset="0"/>
              <a:cs typeface="Times New Roman" panose="02020603050405020304" pitchFamily="18" charset="0"/>
            </a:endParaRPr>
          </a:p>
          <a:p>
            <a:pPr>
              <a:buFont typeface="Arial"/>
              <a:buNone/>
              <a:defRPr/>
            </a:pPr>
            <a:r>
              <a:rPr lang="en-AU" b="1" dirty="0">
                <a:latin typeface="Aptos"/>
                <a:cs typeface="Times New Roman" panose="02020603050405020304" pitchFamily="18" charset="0"/>
              </a:rPr>
              <a:t>*** Facilitator- encourage note-taking whilst watching, as participants will be responding to questions after viewing ‘Transition and continuity of learning’. </a:t>
            </a:r>
            <a:endParaRPr lang="en-US" b="1" dirty="0">
              <a:latin typeface="Aptos"/>
            </a:endParaRPr>
          </a:p>
          <a:p>
            <a:pPr eaLnBrk="1" hangingPunct="1">
              <a:spcBef>
                <a:spcPct val="0"/>
              </a:spcBef>
            </a:pPr>
            <a:endParaRPr lang="en-AU" altLang="en-US" i="0" dirty="0">
              <a:latin typeface="Public sans"/>
            </a:endParaRPr>
          </a:p>
          <a:p>
            <a:pPr eaLnBrk="1" hangingPunct="1">
              <a:spcBef>
                <a:spcPct val="0"/>
              </a:spcBef>
            </a:pPr>
            <a:endParaRPr lang="en-AU" altLang="en-US" b="1" i="0" dirty="0">
              <a:latin typeface="Public sans"/>
            </a:endParaRPr>
          </a:p>
          <a:p>
            <a:pPr eaLnBrk="1" hangingPunct="1">
              <a:spcBef>
                <a:spcPct val="0"/>
              </a:spcBef>
            </a:pPr>
            <a:r>
              <a:rPr lang="en-AU" altLang="en-US" b="1" i="0" dirty="0">
                <a:latin typeface="Public sans"/>
              </a:rPr>
              <a:t>CLICK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60874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7BBDA-15E3-F0EC-405D-04E353428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F8AF9-D2CB-2ACA-3587-660ADFC47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6DA09-EF48-D07A-CBD5-8C605D7FEC4C}"/>
              </a:ext>
            </a:extLst>
          </p:cNvPr>
          <p:cNvSpPr>
            <a:spLocks noGrp="1"/>
          </p:cNvSpPr>
          <p:nvPr>
            <p:ph type="body" idx="1"/>
          </p:nvPr>
        </p:nvSpPr>
        <p:spPr/>
        <p:txBody>
          <a:bodyPr/>
          <a:lstStyle/>
          <a:p>
            <a:pPr fontAlgn="base"/>
            <a:r>
              <a:rPr lang="en-AU" b="1" dirty="0">
                <a:latin typeface="Public Sans"/>
              </a:rPr>
              <a:t>Slide: </a:t>
            </a:r>
            <a:r>
              <a:rPr lang="en-AU" b="0" dirty="0">
                <a:latin typeface="Public Sans"/>
              </a:rPr>
              <a:t>Stop and Reflect- Transition and continuity of learning</a:t>
            </a:r>
            <a:endParaRPr lang="en-US" b="0" dirty="0"/>
          </a:p>
          <a:p>
            <a:r>
              <a:rPr lang="en-AU" b="1" dirty="0">
                <a:latin typeface="Public Sans"/>
              </a:rPr>
              <a:t>Purpose</a:t>
            </a:r>
            <a:r>
              <a:rPr lang="en-AU" sz="1600" b="1" i="0" u="none" strike="noStrike" kern="1200" dirty="0">
                <a:solidFill>
                  <a:schemeClr val="tx1"/>
                </a:solidFill>
                <a:effectLst/>
                <a:latin typeface="Public Sans"/>
              </a:rPr>
              <a:t>: </a:t>
            </a:r>
            <a:r>
              <a:rPr lang="en-AU" sz="1600" b="0" i="0" u="none" strike="noStrike" kern="1200" dirty="0">
                <a:solidFill>
                  <a:schemeClr val="tx1"/>
                </a:solidFill>
                <a:effectLst/>
                <a:latin typeface="Public Sans"/>
              </a:rPr>
              <a:t>To allow groups to reflect on the content of ‘Transition and continuity of learning’ and apply it to their context</a:t>
            </a:r>
            <a:endParaRPr lang="en-AU" dirty="0"/>
          </a:p>
          <a:p>
            <a:pPr rtl="0" fontAlgn="base"/>
            <a:r>
              <a:rPr lang="en-AU" sz="1600" b="1" i="0" u="none" strike="noStrike" kern="1200" dirty="0">
                <a:solidFill>
                  <a:schemeClr val="tx1"/>
                </a:solidFill>
                <a:effectLst/>
                <a:latin typeface="Public Sans"/>
              </a:rPr>
              <a:t>Duration: </a:t>
            </a:r>
            <a:r>
              <a:rPr lang="en-AU" sz="1600" b="0" i="0" u="none" strike="noStrike" kern="1200" dirty="0">
                <a:solidFill>
                  <a:schemeClr val="tx1"/>
                </a:solidFill>
                <a:effectLst/>
                <a:latin typeface="Public Sans"/>
              </a:rPr>
              <a:t>9 minutes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This is an opportunity to reflect on some of the key messages and strategies outlined in ‘Transition and continuity of learning’. </a:t>
            </a:r>
          </a:p>
          <a:p>
            <a:pPr rtl="0" fontAlgn="base"/>
            <a:endParaRPr lang="en-AU" sz="1600" b="0" i="0" kern="1200" dirty="0">
              <a:solidFill>
                <a:schemeClr val="tx1"/>
              </a:solidFill>
              <a:effectLst/>
              <a:latin typeface="Public Sans"/>
            </a:endParaRPr>
          </a:p>
          <a:p>
            <a:pPr rtl="0" fontAlgn="base"/>
            <a:r>
              <a:rPr lang="en-AU" sz="1600" b="1" i="0" kern="1200" dirty="0">
                <a:solidFill>
                  <a:schemeClr val="tx1"/>
                </a:solidFill>
                <a:effectLst/>
                <a:latin typeface="Public Sans"/>
              </a:rPr>
              <a:t>*** Facilitator- display each question one at a time. Provide participants with the opportunity to discuss in small groups and share responses with the wider group before moving to the next question.</a:t>
            </a:r>
          </a:p>
          <a:p>
            <a:pPr rtl="0" fontAlgn="base"/>
            <a:endParaRPr lang="en-AU" sz="1600" b="0" i="0" kern="1200" dirty="0">
              <a:solidFill>
                <a:schemeClr val="tx1"/>
              </a:solidFill>
              <a:effectLst/>
              <a:latin typeface="Public Sans"/>
            </a:endParaRPr>
          </a:p>
          <a:p>
            <a:pPr rtl="0" fontAlgn="base"/>
            <a:r>
              <a:rPr lang="en-AU" sz="1600" b="0" i="0" kern="1200" dirty="0">
                <a:solidFill>
                  <a:schemeClr val="tx1"/>
                </a:solidFill>
                <a:effectLst/>
                <a:latin typeface="Public Sans"/>
              </a:rPr>
              <a:t>In small groups, consider the information presented and discuss:</a:t>
            </a:r>
          </a:p>
          <a:p>
            <a:pPr rtl="0" fontAlgn="base"/>
            <a:endParaRPr lang="en-AU" sz="1600" b="0" i="0" kern="1200" dirty="0">
              <a:solidFill>
                <a:schemeClr val="tx1"/>
              </a:solidFill>
              <a:effectLst/>
              <a:latin typeface="Public Sans"/>
            </a:endParaRPr>
          </a:p>
          <a:p>
            <a:pPr rtl="0" fontAlgn="base"/>
            <a:r>
              <a:rPr lang="en-AU" sz="1600" b="1" i="0" kern="1200" dirty="0">
                <a:solidFill>
                  <a:schemeClr val="tx1"/>
                </a:solidFill>
                <a:effectLst/>
                <a:latin typeface="Public Sans"/>
              </a:rPr>
              <a:t>CLICK</a:t>
            </a:r>
          </a:p>
          <a:p>
            <a:pPr rtl="0" fontAlgn="base"/>
            <a:endParaRPr lang="en-AU" sz="1600" b="0" i="0" kern="1200" dirty="0">
              <a:solidFill>
                <a:schemeClr val="tx1"/>
              </a:solidFill>
              <a:effectLst/>
              <a:latin typeface="Public San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22272B">
                    <a:hueOff val="0"/>
                    <a:satOff val="0"/>
                    <a:lumOff val="0"/>
                    <a:alphaOff val="0"/>
                  </a:srgbClr>
                </a:solidFill>
              </a:rPr>
              <a:t>How was continuity of learning defined, and why is it an important consideration during transition?</a:t>
            </a:r>
            <a:endPar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endParaRPr>
          </a:p>
          <a:p>
            <a:pPr rtl="0" fontAlgn="base"/>
            <a:endParaRPr lang="en-AU" sz="1600" b="0" i="0" kern="1200" dirty="0">
              <a:solidFill>
                <a:schemeClr val="tx1"/>
              </a:solidFill>
              <a:effectLst/>
              <a:latin typeface="Public Sans"/>
            </a:endParaRPr>
          </a:p>
          <a:p>
            <a:pPr rtl="0" fontAlgn="base"/>
            <a:r>
              <a:rPr lang="en-AU" sz="1600" b="1" i="0" kern="1200" dirty="0">
                <a:solidFill>
                  <a:schemeClr val="tx1"/>
                </a:solidFill>
                <a:effectLst/>
                <a:latin typeface="Public Sans"/>
              </a:rPr>
              <a:t>*** Facilitator- possible responses to guide the group discussion could include: </a:t>
            </a:r>
          </a:p>
          <a:p>
            <a:pPr marL="285750" indent="-285750" rtl="0" fontAlgn="base">
              <a:buFontTx/>
              <a:buChar char="-"/>
            </a:pPr>
            <a:r>
              <a:rPr lang="en-AU" sz="1600" b="0" i="0" kern="1200" dirty="0">
                <a:solidFill>
                  <a:schemeClr val="tx1"/>
                </a:solidFill>
                <a:effectLst/>
                <a:latin typeface="Public Sans" pitchFamily="2" charset="0"/>
                <a:ea typeface="+mn-ea"/>
                <a:cs typeface="+mn-cs"/>
              </a:rPr>
              <a:t>continuity of learning is when a student's current learning is informed by and builds on their prior learning</a:t>
            </a:r>
          </a:p>
          <a:p>
            <a:pPr marL="285750" indent="-285750" rtl="0" fontAlgn="base">
              <a:buFontTx/>
              <a:buChar char="-"/>
            </a:pPr>
            <a:r>
              <a:rPr lang="en-AU" sz="1600" b="0" i="0" kern="1200" dirty="0">
                <a:solidFill>
                  <a:schemeClr val="tx1"/>
                </a:solidFill>
                <a:effectLst/>
                <a:latin typeface="Public Sans" pitchFamily="2" charset="0"/>
                <a:ea typeface="+mn-ea"/>
                <a:cs typeface="+mn-cs"/>
              </a:rPr>
              <a:t>understanding a student's prior knowledge, skills, and previous exposure to the curriculum, teachers can develop more informed learning sequences that gradually build on existing learning experiences.</a:t>
            </a:r>
          </a:p>
          <a:p>
            <a:pPr marL="0" indent="0" rtl="0" fontAlgn="base">
              <a:buFontTx/>
              <a:buNone/>
            </a:pPr>
            <a:endParaRPr lang="en-AU" sz="1600" b="0" i="0" kern="1200" dirty="0">
              <a:solidFill>
                <a:schemeClr val="tx1"/>
              </a:solidFill>
              <a:effectLst/>
              <a:latin typeface="Public Sans" pitchFamily="2" charset="0"/>
              <a:ea typeface="+mn-ea"/>
              <a:cs typeface="+mn-cs"/>
            </a:endParaRPr>
          </a:p>
          <a:p>
            <a:pPr marL="0" indent="0" rtl="0" fontAlgn="base">
              <a:buFontTx/>
              <a:buNone/>
            </a:pPr>
            <a:r>
              <a:rPr lang="en-AU" sz="1600" b="1" i="0" kern="1200" dirty="0">
                <a:solidFill>
                  <a:schemeClr val="tx1"/>
                </a:solidFill>
                <a:effectLst/>
                <a:latin typeface="Public Sans" pitchFamily="2" charset="0"/>
                <a:ea typeface="+mn-ea"/>
                <a:cs typeface="+mn-cs"/>
              </a:rPr>
              <a:t>CLICK</a:t>
            </a:r>
          </a:p>
          <a:p>
            <a:pPr marL="285750" indent="-285750" rtl="0" fontAlgn="base">
              <a:buFontTx/>
              <a:buChar char="-"/>
            </a:pPr>
            <a:endParaRPr kumimoji="0" lang="en-AU" sz="1600" b="0" i="0" u="none" strike="noStrike" kern="1200" cap="none" spc="0" normalizeH="0" baseline="0" noProof="0" dirty="0">
              <a:ln>
                <a:noFill/>
              </a:ln>
              <a:solidFill>
                <a:schemeClr val="tx1"/>
              </a:solidFill>
              <a:effectLst/>
              <a:uLnTx/>
              <a:uFillTx/>
              <a:latin typeface="Public Sans" pitchFamily="2" charset="0"/>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hueOff val="0"/>
                    <a:satOff val="0"/>
                    <a:lumOff val="0"/>
                    <a:alphaOff val="0"/>
                  </a:srgbClr>
                </a:solidFill>
                <a:effectLst/>
                <a:uLnTx/>
                <a:uFillTx/>
                <a:latin typeface="Public Sans Light"/>
                <a:ea typeface="+mn-ea"/>
                <a:cs typeface="+mn-cs"/>
              </a:rPr>
              <a:t>What strategies were identified that would support primary and high school teachers in understanding each student’s learning journey during transition?</a:t>
            </a: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22272B">
                  <a:hueOff val="0"/>
                  <a:satOff val="0"/>
                  <a:lumOff val="0"/>
                  <a:alphaOff val="0"/>
                </a:srgbClr>
              </a:solidFill>
              <a:effectLst/>
              <a:uLnTx/>
              <a:uFillTx/>
              <a:latin typeface="Public Sans Light"/>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kern="1200" dirty="0">
                <a:solidFill>
                  <a:schemeClr val="tx1"/>
                </a:solidFill>
                <a:effectLst/>
                <a:latin typeface="Public Sans"/>
              </a:rPr>
              <a:t>*** Facilitator- possible responses  to guide the group discussion could include: </a:t>
            </a:r>
          </a:p>
          <a:p>
            <a:pPr marL="285750" marR="0" lvl="0" indent="-285750" algn="l" defTabSz="1219170" rtl="0" eaLnBrk="1" fontAlgn="base" latinLnBrk="0" hangingPunct="1">
              <a:lnSpc>
                <a:spcPct val="100000"/>
              </a:lnSpc>
              <a:spcBef>
                <a:spcPts val="0"/>
              </a:spcBef>
              <a:spcAft>
                <a:spcPts val="0"/>
              </a:spcAft>
              <a:buClrTx/>
              <a:buSzTx/>
              <a:buFontTx/>
              <a:buChar char="-"/>
              <a:tabLst/>
              <a:defRPr/>
            </a:pPr>
            <a:r>
              <a:rPr lang="en-AU" sz="1600" b="0" i="0" kern="1200" dirty="0">
                <a:solidFill>
                  <a:schemeClr val="tx1"/>
                </a:solidFill>
                <a:effectLst/>
                <a:latin typeface="Public Sans"/>
              </a:rPr>
              <a:t>developing a deep understanding of </a:t>
            </a:r>
            <a:r>
              <a:rPr lang="en-AU" sz="1600" b="0" i="0" kern="1200" dirty="0">
                <a:solidFill>
                  <a:schemeClr val="tx1"/>
                </a:solidFill>
                <a:effectLst/>
                <a:latin typeface="Public Sans" pitchFamily="2" charset="0"/>
                <a:ea typeface="+mn-ea"/>
                <a:cs typeface="+mn-cs"/>
              </a:rPr>
              <a:t>syllabuses that come before and after the stage being taught</a:t>
            </a:r>
          </a:p>
          <a:p>
            <a:pPr marL="285750" marR="0" lvl="0" indent="-285750" algn="l" defTabSz="1219170" rtl="0" eaLnBrk="1" fontAlgn="base" latinLnBrk="0" hangingPunct="1">
              <a:lnSpc>
                <a:spcPct val="100000"/>
              </a:lnSpc>
              <a:spcBef>
                <a:spcPts val="0"/>
              </a:spcBef>
              <a:spcAft>
                <a:spcPts val="0"/>
              </a:spcAft>
              <a:buClrTx/>
              <a:buSzTx/>
              <a:buFontTx/>
              <a:buChar char="-"/>
              <a:tabLst/>
              <a:defRPr/>
            </a:pPr>
            <a:r>
              <a:rPr lang="en-AU" sz="1600" b="0" i="0" kern="1200" dirty="0">
                <a:solidFill>
                  <a:schemeClr val="tx1"/>
                </a:solidFill>
                <a:effectLst/>
                <a:latin typeface="Public Sans" pitchFamily="2" charset="0"/>
                <a:ea typeface="+mn-ea"/>
                <a:cs typeface="+mn-cs"/>
              </a:rPr>
              <a:t>sharing diagnostic and formative assessments to determine where individuals are in their learning so that teaching can be differentiated and further learning progress can be monitored over time</a:t>
            </a:r>
          </a:p>
          <a:p>
            <a:pPr marL="285750" marR="0" lvl="0" indent="-285750" algn="l" defTabSz="1219170" rtl="0" eaLnBrk="1" fontAlgn="base" latinLnBrk="0" hangingPunct="1">
              <a:lnSpc>
                <a:spcPct val="100000"/>
              </a:lnSpc>
              <a:spcBef>
                <a:spcPts val="0"/>
              </a:spcBef>
              <a:spcAft>
                <a:spcPts val="0"/>
              </a:spcAft>
              <a:buClrTx/>
              <a:buSzTx/>
              <a:buFontTx/>
              <a:buChar char="-"/>
              <a:tabLst/>
              <a:defRPr/>
            </a:pPr>
            <a:r>
              <a:rPr lang="en-AU" sz="1600" b="0" i="0" kern="1200" dirty="0">
                <a:solidFill>
                  <a:schemeClr val="tx1"/>
                </a:solidFill>
                <a:effectLst/>
                <a:latin typeface="Public Sans" pitchFamily="2" charset="0"/>
                <a:ea typeface="+mn-ea"/>
                <a:cs typeface="+mn-cs"/>
              </a:rPr>
              <a:t>conducting lesson observations or quality teaching rounds between stage three and stage four teachers</a:t>
            </a:r>
          </a:p>
          <a:p>
            <a:pPr marL="285750" marR="0" lvl="0" indent="-285750" algn="l" defTabSz="1219170" rtl="0" eaLnBrk="1" fontAlgn="base" latinLnBrk="0" hangingPunct="1">
              <a:lnSpc>
                <a:spcPct val="100000"/>
              </a:lnSpc>
              <a:spcBef>
                <a:spcPts val="0"/>
              </a:spcBef>
              <a:spcAft>
                <a:spcPts val="0"/>
              </a:spcAft>
              <a:buClrTx/>
              <a:buSzTx/>
              <a:buFontTx/>
              <a:buChar char="-"/>
              <a:tabLst/>
              <a:defRPr/>
            </a:pPr>
            <a:r>
              <a:rPr lang="en-AU" sz="1600" b="0" i="0" kern="1200" dirty="0">
                <a:solidFill>
                  <a:schemeClr val="tx1"/>
                </a:solidFill>
                <a:effectLst/>
                <a:latin typeface="Public Sans" pitchFamily="2" charset="0"/>
                <a:ea typeface="+mn-ea"/>
                <a:cs typeface="+mn-cs"/>
              </a:rPr>
              <a:t>building communities of practice between primary and secondary schools that focus on effective pedagogies</a:t>
            </a:r>
          </a:p>
          <a:p>
            <a:pPr marL="285750" marR="0" lvl="0" indent="-285750" algn="l" defTabSz="1219170" rtl="0" eaLnBrk="1" fontAlgn="base" latinLnBrk="0" hangingPunct="1">
              <a:lnSpc>
                <a:spcPct val="100000"/>
              </a:lnSpc>
              <a:spcBef>
                <a:spcPts val="0"/>
              </a:spcBef>
              <a:spcAft>
                <a:spcPts val="0"/>
              </a:spcAft>
              <a:buClrTx/>
              <a:buSzTx/>
              <a:buFontTx/>
              <a:buChar char="-"/>
              <a:tabLst/>
              <a:defRPr/>
            </a:pPr>
            <a:r>
              <a:rPr lang="en-AU" sz="1600" b="0" i="0" kern="1200" dirty="0">
                <a:solidFill>
                  <a:schemeClr val="tx1"/>
                </a:solidFill>
                <a:effectLst/>
                <a:latin typeface="Public Sans" pitchFamily="2" charset="0"/>
                <a:ea typeface="+mn-ea"/>
                <a:cs typeface="+mn-cs"/>
              </a:rPr>
              <a:t>participating in professional learning on effective pedagogies within networks to support consistent teaching practises between primary and high school.</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600" b="0" i="0" kern="1200" dirty="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kern="1200" dirty="0">
                <a:solidFill>
                  <a:schemeClr val="tx1"/>
                </a:solidFill>
                <a:effectLst/>
                <a:latin typeface="Public Sans" pitchFamily="2" charset="0"/>
                <a:ea typeface="+mn-ea"/>
                <a:cs typeface="+mn-cs"/>
              </a:rPr>
              <a:t>CLICK</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600" b="0" i="0" kern="1200" dirty="0">
              <a:solidFill>
                <a:schemeClr val="tx1"/>
              </a:solidFill>
              <a:effectLst/>
              <a:latin typeface="Public Sans" pitchFamily="2" charset="0"/>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22272B">
                    <a:hueOff val="0"/>
                    <a:satOff val="0"/>
                    <a:lumOff val="0"/>
                    <a:alphaOff val="0"/>
                  </a:srgbClr>
                </a:solidFill>
                <a:effectLst/>
                <a:uLnTx/>
                <a:uFillTx/>
                <a:latin typeface="Public Sans Light"/>
                <a:ea typeface="+mn-ea"/>
                <a:cs typeface="+mn-cs"/>
              </a:rPr>
              <a:t>How could these strategies be useful in our context?</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sz="1600" b="0" i="0" kern="1200" dirty="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kern="1200" dirty="0">
                <a:solidFill>
                  <a:schemeClr val="tx1"/>
                </a:solidFill>
                <a:effectLst/>
                <a:latin typeface="Public Sans"/>
              </a:rPr>
              <a:t>*** Facilitator- provide examples relevant to your context</a:t>
            </a:r>
            <a:endParaRPr lang="en-AU" sz="1600" b="0" i="0" kern="1200" dirty="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22272B">
                  <a:hueOff val="0"/>
                  <a:satOff val="0"/>
                  <a:lumOff val="0"/>
                  <a:alphaOff val="0"/>
                </a:srgbClr>
              </a:solidFill>
              <a:effectLst/>
              <a:uLnTx/>
              <a:uFillTx/>
              <a:latin typeface="Public Sans Light"/>
              <a:ea typeface="+mn-ea"/>
              <a:cs typeface="+mn-cs"/>
            </a:endParaRPr>
          </a:p>
          <a:p>
            <a:pPr marL="0" indent="0" rtl="0" fontAlgn="base">
              <a:buFontTx/>
              <a:buNone/>
            </a:pPr>
            <a:endPar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endParaRPr>
          </a:p>
          <a:p>
            <a:pPr rtl="0" fontAlgn="base"/>
            <a:r>
              <a:rPr lang="en-AU" sz="1600" b="1" i="0" u="none" strike="noStrike" kern="1200" dirty="0">
                <a:solidFill>
                  <a:schemeClr val="tx1"/>
                </a:solidFill>
                <a:effectLst/>
                <a:latin typeface="Public Sans"/>
              </a:rPr>
              <a:t>CLICK</a:t>
            </a:r>
            <a:r>
              <a:rPr lang="en-US" sz="1600" b="0" i="0" kern="1200" dirty="0">
                <a:solidFill>
                  <a:schemeClr val="tx1"/>
                </a:solidFill>
                <a:effectLst/>
                <a:latin typeface="Public Sans"/>
              </a:rPr>
              <a:t>​</a:t>
            </a:r>
          </a:p>
          <a:p>
            <a:endParaRPr lang="en-AU" dirty="0"/>
          </a:p>
        </p:txBody>
      </p:sp>
      <p:sp>
        <p:nvSpPr>
          <p:cNvPr id="4" name="Slide Number Placeholder 3">
            <a:extLst>
              <a:ext uri="{FF2B5EF4-FFF2-40B4-BE49-F238E27FC236}">
                <a16:creationId xmlns:a16="http://schemas.microsoft.com/office/drawing/2014/main" id="{F7B03F02-7835-C93B-D246-FD586A867005}"/>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0596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BC30-AB93-8F86-0610-419196E0E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40549-7571-F381-42EC-121F62392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3E7C6-E0C4-7321-D641-C601FA82A441}"/>
              </a:ext>
            </a:extLst>
          </p:cNvPr>
          <p:cNvSpPr>
            <a:spLocks noGrp="1"/>
          </p:cNvSpPr>
          <p:nvPr>
            <p:ph type="body" idx="1"/>
          </p:nvPr>
        </p:nvSpPr>
        <p:spPr/>
        <p:txBody>
          <a:bodyPr/>
          <a:lstStyle/>
          <a:p>
            <a:pPr eaLnBrk="1" hangingPunct="1">
              <a:spcBef>
                <a:spcPct val="0"/>
              </a:spcBef>
            </a:pPr>
            <a:r>
              <a:rPr lang="en-AU" altLang="en-US" b="1"/>
              <a:t>Slide: </a:t>
            </a:r>
            <a:r>
              <a:rPr lang="en-AU" altLang="en-US" b="0"/>
              <a:t>Continuity of learning and NSW syllabuses</a:t>
            </a: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a:t>Purpose: </a:t>
            </a:r>
            <a:r>
              <a:rPr lang="en-AU" altLang="en-US" b="0"/>
              <a:t>Title slide</a:t>
            </a:r>
            <a:endParaRPr lang="en-AU" altLang="en-US" b="0">
              <a:solidFill>
                <a:srgbClr val="000000"/>
              </a:solidFill>
              <a:highlight>
                <a:srgbClr val="F5F5F5"/>
              </a:highlight>
              <a:latin typeface="Public Sans"/>
            </a:endParaRP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a:t>Duration: </a:t>
            </a:r>
            <a:r>
              <a:rPr lang="en-AU" altLang="en-US" b="0"/>
              <a:t>5 </a:t>
            </a:r>
            <a:r>
              <a:rPr lang="en-AU" altLang="en-US"/>
              <a:t>seconds</a:t>
            </a:r>
            <a:endParaRPr lang="en-AU" altLang="en-US" b="1"/>
          </a:p>
          <a:p>
            <a:pPr eaLnBrk="1" hangingPunct="1">
              <a:spcBef>
                <a:spcPct val="0"/>
              </a:spcBef>
            </a:pPr>
            <a:r>
              <a:rPr lang="en-AU" altLang="en-US" b="1"/>
              <a:t>Script:</a:t>
            </a:r>
          </a:p>
          <a:p>
            <a:pPr eaLnBrk="1" hangingPunct="1">
              <a:spcBef>
                <a:spcPct val="0"/>
              </a:spcBef>
            </a:pPr>
            <a:endParaRPr lang="en-AU" altLang="en-US"/>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a:latin typeface="Public sans"/>
              </a:rPr>
              <a:t>Read slide</a:t>
            </a:r>
          </a:p>
          <a:p>
            <a:pPr marL="0" marR="0" lvl="0" indent="0" algn="l" defTabSz="1219170" rtl="0" eaLnBrk="1" fontAlgn="auto" latinLnBrk="0" hangingPunct="1">
              <a:lnSpc>
                <a:spcPct val="100000"/>
              </a:lnSpc>
              <a:spcBef>
                <a:spcPct val="0"/>
              </a:spcBef>
              <a:spcAft>
                <a:spcPts val="0"/>
              </a:spcAft>
              <a:buClrTx/>
              <a:buSzTx/>
              <a:buFontTx/>
              <a:buNone/>
              <a:tabLst/>
              <a:defRPr/>
            </a:pPr>
            <a:endParaRPr lang="en-AU" altLang="en-US">
              <a:latin typeface="Public sans"/>
            </a:endParaRPr>
          </a:p>
          <a:p>
            <a:pPr eaLnBrk="1" hangingPunct="1">
              <a:spcBef>
                <a:spcPct val="0"/>
              </a:spcBef>
            </a:pPr>
            <a:r>
              <a:rPr lang="en-AU" altLang="en-US" b="1">
                <a:latin typeface="Public sans"/>
              </a:rPr>
              <a:t>CLICK</a:t>
            </a:r>
          </a:p>
          <a:p>
            <a:endParaRPr lang="en-AU"/>
          </a:p>
        </p:txBody>
      </p:sp>
      <p:sp>
        <p:nvSpPr>
          <p:cNvPr id="4" name="Slide Number Placeholder 3">
            <a:extLst>
              <a:ext uri="{FF2B5EF4-FFF2-40B4-BE49-F238E27FC236}">
                <a16:creationId xmlns:a16="http://schemas.microsoft.com/office/drawing/2014/main" id="{E1F634AE-904D-0360-E1BB-83BA7E64568D}"/>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0763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3F6A-6E89-117D-74E7-55C6669E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52EAD-9C6D-9EEE-1B71-04AC0E6A8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70199-EBA8-C312-3A12-F6EA85C07492}"/>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pitchFamily="2" charset="0"/>
                <a:ea typeface="+mn-ea"/>
                <a:cs typeface="+mn-cs"/>
              </a:rPr>
              <a:t>Slide: </a:t>
            </a:r>
            <a:r>
              <a:rPr lang="en-AU" sz="1600" b="0" i="0" u="none" strike="noStrike" kern="1200" dirty="0">
                <a:solidFill>
                  <a:schemeClr val="tx1"/>
                </a:solidFill>
                <a:effectLst/>
                <a:latin typeface="Public Sans" pitchFamily="2" charset="0"/>
                <a:ea typeface="+mn-ea"/>
                <a:cs typeface="+mn-cs"/>
              </a:rPr>
              <a:t>Continuity of learning and NSW syllabuses</a:t>
            </a:r>
            <a:endParaRPr lang="en-AU"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Accessing and comparing the Stage 3 and Stage 4 NSW syllabuses</a:t>
            </a:r>
            <a:endParaRPr lang="en-US"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2 minutes</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Script:</a:t>
            </a:r>
            <a:r>
              <a:rPr lang="en-US" sz="1600" b="0" i="0" u="none" strike="noStrike" kern="1200" dirty="0">
                <a:solidFill>
                  <a:schemeClr val="tx1"/>
                </a:solidFill>
                <a:effectLst/>
                <a:latin typeface="Public Sans" pitchFamily="2" charset="0"/>
                <a:ea typeface="+mn-ea"/>
                <a:cs typeface="+mn-cs"/>
              </a:rPr>
              <a:t> </a:t>
            </a:r>
          </a:p>
          <a:p>
            <a:pPr rtl="0" fontAlgn="base"/>
            <a:endParaRPr lang="en-AU" dirty="0"/>
          </a:p>
          <a:p>
            <a:r>
              <a:rPr lang="en-AU" dirty="0"/>
              <a:t>As outlined in ‘Transition and continuity of learning’, the New South Wales syllabuses provide a sequence of learning that builds on prior learning and lays the foundations to further students' knowledge, understanding, and skills.</a:t>
            </a:r>
          </a:p>
          <a:p>
            <a:endParaRPr lang="en-AU"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i="0" dirty="0">
                <a:solidFill>
                  <a:prstClr val="black"/>
                </a:solidFill>
                <a:latin typeface="Public Sans"/>
              </a:rPr>
              <a:t>D</a:t>
            </a:r>
            <a:r>
              <a:rPr kumimoji="0" lang="en-AU" sz="1600" b="0" i="0" u="none" strike="noStrike" kern="1200" cap="none" spc="0" normalizeH="0" baseline="0" noProof="0" dirty="0" err="1">
                <a:ln>
                  <a:noFill/>
                </a:ln>
                <a:solidFill>
                  <a:prstClr val="black"/>
                </a:solidFill>
                <a:effectLst/>
                <a:uLnTx/>
                <a:uFillTx/>
                <a:latin typeface="Public Sans"/>
                <a:ea typeface="+mn-ea"/>
                <a:cs typeface="+mn-cs"/>
              </a:rPr>
              <a:t>eveloping</a:t>
            </a:r>
            <a:r>
              <a:rPr kumimoji="0" lang="en-AU" sz="1600" b="0" i="0" u="none" strike="noStrike" kern="1200" cap="none" spc="0" normalizeH="0" baseline="0" noProof="0" dirty="0">
                <a:ln>
                  <a:noFill/>
                </a:ln>
                <a:solidFill>
                  <a:prstClr val="black"/>
                </a:solidFill>
                <a:effectLst/>
                <a:uLnTx/>
                <a:uFillTx/>
                <a:latin typeface="Public Sans"/>
                <a:ea typeface="+mn-ea"/>
                <a:cs typeface="+mn-cs"/>
              </a:rPr>
              <a:t> a deep understanding of </a:t>
            </a:r>
            <a:r>
              <a:rPr kumimoji="0" lang="en-AU" sz="1600" b="0" i="0" u="none" strike="noStrike" kern="1200" cap="none" spc="0" normalizeH="0" baseline="0" noProof="0" dirty="0">
                <a:ln>
                  <a:noFill/>
                </a:ln>
                <a:solidFill>
                  <a:prstClr val="black"/>
                </a:solidFill>
                <a:effectLst/>
                <a:uLnTx/>
                <a:uFillTx/>
                <a:latin typeface="Public Sans" pitchFamily="2" charset="0"/>
                <a:ea typeface="+mn-ea"/>
                <a:cs typeface="+mn-cs"/>
              </a:rPr>
              <a:t>syllabuses that come before and after the stage being taught can assist teachers to:</a:t>
            </a: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solidFill>
                <a:effectLst/>
                <a:uLnTx/>
                <a:uFillTx/>
                <a:latin typeface="Public Sans" pitchFamily="2" charset="0"/>
                <a:ea typeface="+mn-ea"/>
                <a:cs typeface="+mn-cs"/>
              </a:rPr>
              <a:t>strengthen</a:t>
            </a:r>
            <a:r>
              <a:rPr lang="en-AU" sz="1600" kern="1200" dirty="0">
                <a:solidFill>
                  <a:schemeClr val="tx1"/>
                </a:solidFill>
                <a:latin typeface="Public Sans" pitchFamily="2" charset="0"/>
                <a:ea typeface="+mn-ea"/>
                <a:cs typeface="+mn-cs"/>
              </a:rPr>
              <a:t> their understanding of syllabus content and the development of subject-specific knowledge</a:t>
            </a: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0" i="0" dirty="0">
                <a:solidFill>
                  <a:srgbClr val="333333"/>
                </a:solidFill>
                <a:effectLst/>
                <a:latin typeface="Public Sans" pitchFamily="2" charset="0"/>
              </a:rPr>
              <a:t>address learning needs and avoid unnecessary repetition and</a:t>
            </a:r>
            <a:r>
              <a:rPr lang="en-AU" sz="1600" b="0" i="0" kern="1200" dirty="0">
                <a:solidFill>
                  <a:schemeClr val="tx1"/>
                </a:solidFill>
                <a:effectLst/>
                <a:latin typeface="Public Sans" pitchFamily="2" charset="0"/>
                <a:ea typeface="+mn-ea"/>
                <a:cs typeface="+mn-cs"/>
              </a:rPr>
              <a:t> </a:t>
            </a: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0" i="0" dirty="0">
                <a:solidFill>
                  <a:srgbClr val="333333"/>
                </a:solidFill>
                <a:effectLst/>
                <a:latin typeface="Public Sans" pitchFamily="2" charset="0"/>
              </a:rPr>
              <a:t>develop more informed learning sequences that gradually build on existing learning experiences to support continuity of learning.</a:t>
            </a:r>
            <a:endParaRPr lang="en-AU" sz="1600" dirty="0"/>
          </a:p>
          <a:p>
            <a:pPr marL="0" marR="0" lvl="0" indent="0" algn="l" defTabSz="1219170" rtl="0" eaLnBrk="1" fontAlgn="base"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base" latinLnBrk="0" hangingPunct="1">
              <a:lnSpc>
                <a:spcPct val="100000"/>
              </a:lnSpc>
              <a:spcBef>
                <a:spcPts val="0"/>
              </a:spcBef>
              <a:spcAft>
                <a:spcPts val="0"/>
              </a:spcAft>
              <a:buClrTx/>
              <a:buSzTx/>
              <a:buFontTx/>
              <a:buNone/>
              <a:tabLst/>
              <a:defRPr/>
            </a:pPr>
            <a:r>
              <a:rPr lang="en-AU" dirty="0"/>
              <a:t>One way of identifying the continuity of learning evidenced within NSW syllabuses is to create a custom cross-stage syllabus view document, highlighting content and outcomes across Stages 3 and 4. This can be done by:</a:t>
            </a:r>
          </a:p>
          <a:p>
            <a:pPr marL="0" marR="0" lvl="0" indent="0" algn="l" defTabSz="1219170" rtl="0" eaLnBrk="1" fontAlgn="base" latinLnBrk="0" hangingPunct="1">
              <a:lnSpc>
                <a:spcPct val="100000"/>
              </a:lnSpc>
              <a:spcBef>
                <a:spcPts val="0"/>
              </a:spcBef>
              <a:spcAft>
                <a:spcPts val="0"/>
              </a:spcAft>
              <a:buClrTx/>
              <a:buSzTx/>
              <a:buFontTx/>
              <a:buNone/>
              <a:tabLst/>
              <a:defRPr/>
            </a:pPr>
            <a:endParaRPr lang="en-AU" dirty="0"/>
          </a:p>
          <a:p>
            <a:pPr marL="0" indent="0">
              <a:buNone/>
            </a:pPr>
            <a:r>
              <a:rPr lang="en-AU" dirty="0"/>
              <a:t>Go to </a:t>
            </a:r>
            <a:r>
              <a:rPr lang="en-AU" dirty="0">
                <a:hlinkClick r:id="rId3"/>
              </a:rPr>
              <a:t>Home | NSW Curriculum | NSW Education Standards Authority</a:t>
            </a:r>
            <a:r>
              <a:rPr lang="en-AU" dirty="0"/>
              <a:t> and select a Key Learning Area</a:t>
            </a:r>
          </a:p>
          <a:p>
            <a:pPr marL="0" indent="0">
              <a:buNone/>
            </a:pPr>
            <a:endParaRPr lang="en-AU" dirty="0"/>
          </a:p>
          <a:p>
            <a:pPr marL="0" indent="0">
              <a:buNone/>
            </a:pPr>
            <a:r>
              <a:rPr lang="en-AU" b="1" dirty="0"/>
              <a:t>CLICK</a:t>
            </a:r>
          </a:p>
          <a:p>
            <a:pPr marL="0" indent="0">
              <a:buNone/>
            </a:pPr>
            <a:endParaRPr lang="en-AU" b="1" dirty="0"/>
          </a:p>
          <a:p>
            <a:pPr marL="342900" indent="-342900">
              <a:buAutoNum type="arabicPeriod"/>
            </a:pPr>
            <a:endParaRPr lang="en-AU" dirty="0"/>
          </a:p>
          <a:p>
            <a:pPr marL="342900" indent="-342900">
              <a:buAutoNum type="arabicPeriod"/>
            </a:pPr>
            <a:endParaRPr lang="en-AU" dirty="0"/>
          </a:p>
        </p:txBody>
      </p:sp>
      <p:sp>
        <p:nvSpPr>
          <p:cNvPr id="4" name="Slide Number Placeholder 3">
            <a:extLst>
              <a:ext uri="{FF2B5EF4-FFF2-40B4-BE49-F238E27FC236}">
                <a16:creationId xmlns:a16="http://schemas.microsoft.com/office/drawing/2014/main" id="{C90B1AAB-60D6-10CE-654B-122B97E15359}"/>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172726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EE4E-C9DD-5F36-1982-EDCFD381C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2029E-ECF6-ECF9-BEE0-73EFDAAC4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C7396-0261-5820-DE97-B173C5B51ABE}"/>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Continuity of learning and NSW syllabuses</a:t>
            </a:r>
            <a:endParaRPr lang="en-AU"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Accessing and comparing the Stage 3 and Stage 4 NSW syllabuses</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2 minutes</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a:t>
            </a:r>
            <a:r>
              <a:rPr lang="en-US" sz="1600" b="0" i="0" u="none" strike="noStrike" kern="1200">
                <a:solidFill>
                  <a:schemeClr val="tx1"/>
                </a:solidFill>
                <a:effectLst/>
                <a:latin typeface="Public Sans" pitchFamily="2" charset="0"/>
                <a:ea typeface="+mn-ea"/>
                <a:cs typeface="+mn-cs"/>
              </a:rPr>
              <a:t> </a:t>
            </a:r>
          </a:p>
          <a:p>
            <a:pPr marL="0" indent="0">
              <a:buNone/>
            </a:pPr>
            <a:endParaRPr lang="en-AU" b="1"/>
          </a:p>
          <a:p>
            <a:pPr marL="285750" indent="-285750">
              <a:buFont typeface="Arial" panose="020B0604020202020204" pitchFamily="34" charset="0"/>
              <a:buChar char="•"/>
            </a:pPr>
            <a:r>
              <a:rPr lang="en-AU"/>
              <a:t>Select edit view.</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Select the appropriate learning areas and subject, stages (3 and 4), and syllabus elements you would like to compare.</a:t>
            </a:r>
          </a:p>
          <a:p>
            <a:pPr marL="285750" indent="-285750">
              <a:buFont typeface="Arial" panose="020B0604020202020204" pitchFamily="34" charset="0"/>
              <a:buChar char="•"/>
            </a:pPr>
            <a:endParaRPr lang="en-AU"/>
          </a:p>
          <a:p>
            <a:pPr marL="285750" indent="-285750">
              <a:buFont typeface="Arial" panose="020B0604020202020204" pitchFamily="34" charset="0"/>
              <a:buChar char="•"/>
            </a:pPr>
            <a:r>
              <a:rPr lang="en-AU"/>
              <a:t>Click update.</a:t>
            </a:r>
          </a:p>
          <a:p>
            <a:pPr marL="342900" indent="-342900">
              <a:buAutoNum type="arabicPeriod"/>
            </a:pPr>
            <a:endParaRPr lang="en-AU"/>
          </a:p>
          <a:p>
            <a:pPr marL="0" indent="0">
              <a:buNone/>
            </a:pPr>
            <a:r>
              <a:rPr lang="en-AU" b="1"/>
              <a:t>CLICK</a:t>
            </a:r>
          </a:p>
          <a:p>
            <a:pPr marL="0" indent="0">
              <a:buNone/>
            </a:pPr>
            <a:endParaRPr lang="en-AU" b="1"/>
          </a:p>
        </p:txBody>
      </p:sp>
      <p:sp>
        <p:nvSpPr>
          <p:cNvPr id="4" name="Slide Number Placeholder 3">
            <a:extLst>
              <a:ext uri="{FF2B5EF4-FFF2-40B4-BE49-F238E27FC236}">
                <a16:creationId xmlns:a16="http://schemas.microsoft.com/office/drawing/2014/main" id="{D9FF22DF-A545-3B1D-4996-1A9CEE0C6B9A}"/>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5027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FF8D-879A-CCFD-9E84-777FE59FF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CBA91-CAF6-8537-5B2B-21E5083AE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B9791-8CDC-953B-C975-13AEE41B3CBF}"/>
              </a:ext>
            </a:extLst>
          </p:cNvPr>
          <p:cNvSpPr>
            <a:spLocks noGrp="1"/>
          </p:cNvSpPr>
          <p:nvPr>
            <p:ph type="body" idx="1"/>
          </p:nvPr>
        </p:nvSpPr>
        <p:spPr/>
        <p:txBody>
          <a:bodyPr/>
          <a:lstStyle/>
          <a:p>
            <a:pPr rtl="0" fontAlgn="base"/>
            <a:r>
              <a:rPr lang="en-AU" sz="1600" b="1" i="0" u="none" strike="noStrike" kern="1200">
                <a:solidFill>
                  <a:schemeClr val="tx1"/>
                </a:solidFill>
                <a:effectLst/>
                <a:latin typeface="Public Sans" pitchFamily="2" charset="0"/>
                <a:ea typeface="+mn-ea"/>
                <a:cs typeface="+mn-cs"/>
              </a:rPr>
              <a:t>Slide: </a:t>
            </a:r>
            <a:r>
              <a:rPr lang="en-AU" sz="1600" b="0" i="0" u="none" strike="noStrike" kern="1200">
                <a:solidFill>
                  <a:schemeClr val="tx1"/>
                </a:solidFill>
                <a:effectLst/>
                <a:latin typeface="Public Sans" pitchFamily="2" charset="0"/>
                <a:ea typeface="+mn-ea"/>
                <a:cs typeface="+mn-cs"/>
              </a:rPr>
              <a:t>Continuity of learning and NSW syllabuses</a:t>
            </a:r>
            <a:endParaRPr lang="en-AU"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Purpose: </a:t>
            </a:r>
            <a:r>
              <a:rPr lang="en-AU" sz="1600" b="0" i="0" u="none" strike="noStrike" kern="1200">
                <a:solidFill>
                  <a:schemeClr val="tx1"/>
                </a:solidFill>
                <a:effectLst/>
                <a:latin typeface="Public Sans" pitchFamily="2" charset="0"/>
                <a:ea typeface="+mn-ea"/>
                <a:cs typeface="+mn-cs"/>
              </a:rPr>
              <a:t>Accessing and comparing the Stage 3 and Stage 4 NSW syllabuses</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pitchFamily="2" charset="0"/>
                <a:ea typeface="+mn-ea"/>
                <a:cs typeface="+mn-cs"/>
              </a:rPr>
              <a:t>Duration:</a:t>
            </a:r>
            <a:r>
              <a:rPr lang="en-AU" sz="1600" b="0" i="0" u="none" strike="noStrike" kern="1200">
                <a:solidFill>
                  <a:schemeClr val="tx1"/>
                </a:solidFill>
                <a:effectLst/>
                <a:latin typeface="Public Sans" pitchFamily="2" charset="0"/>
                <a:ea typeface="+mn-ea"/>
                <a:cs typeface="+mn-cs"/>
              </a:rPr>
              <a:t> 2 minutes</a:t>
            </a:r>
            <a:r>
              <a:rPr lang="en-US" sz="1600" b="0" i="0" kern="1200">
                <a:solidFill>
                  <a:schemeClr val="tx1"/>
                </a:solidFill>
                <a:effectLst/>
                <a:latin typeface="Public Sans" pitchFamily="2" charset="0"/>
                <a:ea typeface="+mn-ea"/>
                <a:cs typeface="+mn-cs"/>
              </a:rPr>
              <a:t>​</a:t>
            </a:r>
          </a:p>
          <a:p>
            <a:pPr rtl="0" fontAlgn="base"/>
            <a:r>
              <a:rPr lang="en-AU" sz="1600" b="1" i="0" u="none" strike="noStrike" kern="1200">
                <a:solidFill>
                  <a:schemeClr val="tx1"/>
                </a:solidFill>
                <a:effectLst/>
                <a:latin typeface="Public Sans" pitchFamily="2" charset="0"/>
                <a:ea typeface="+mn-ea"/>
                <a:cs typeface="+mn-cs"/>
              </a:rPr>
              <a:t>Script:</a:t>
            </a:r>
            <a:r>
              <a:rPr lang="en-US" sz="1600" b="0" i="0" u="none" strike="noStrike" kern="1200">
                <a:solidFill>
                  <a:schemeClr val="tx1"/>
                </a:solidFill>
                <a:effectLst/>
                <a:latin typeface="Public Sans" pitchFamily="2" charset="0"/>
                <a:ea typeface="+mn-ea"/>
                <a:cs typeface="+mn-cs"/>
              </a:rPr>
              <a:t> </a:t>
            </a:r>
          </a:p>
          <a:p>
            <a:pPr marL="0" indent="0">
              <a:buNone/>
            </a:pPr>
            <a:endParaRPr lang="en-AU" b="1"/>
          </a:p>
          <a:p>
            <a:pPr marL="0" indent="0">
              <a:buNone/>
            </a:pPr>
            <a:r>
              <a:rPr lang="en-AU"/>
              <a:t>Click download as a word document.</a:t>
            </a:r>
          </a:p>
          <a:p>
            <a:pPr marL="0" indent="0">
              <a:buNone/>
            </a:pPr>
            <a:endParaRPr lang="en-AU"/>
          </a:p>
          <a:p>
            <a:pPr marL="0" indent="0">
              <a:buNone/>
            </a:pPr>
            <a:r>
              <a:rPr lang="en-AU"/>
              <a:t>The document produced will then provide details of the Stage 3 and Stage 4 outcomes and content in the selected key learning area (KLA) for easier comparison. </a:t>
            </a:r>
          </a:p>
          <a:p>
            <a:pPr marL="0" indent="0">
              <a:buNone/>
            </a:pPr>
            <a:endParaRPr lang="en-AU"/>
          </a:p>
          <a:p>
            <a:pPr marL="0" indent="0">
              <a:buNone/>
            </a:pPr>
            <a:r>
              <a:rPr lang="en-AU" b="1"/>
              <a:t>CLICK</a:t>
            </a:r>
          </a:p>
          <a:p>
            <a:pPr marL="342900" indent="-342900">
              <a:buAutoNum type="arabicPeriod"/>
            </a:pPr>
            <a:endParaRPr lang="en-AU"/>
          </a:p>
          <a:p>
            <a:pPr marL="342900" indent="-342900">
              <a:buAutoNum type="arabicPeriod"/>
            </a:pPr>
            <a:endParaRPr lang="en-AU"/>
          </a:p>
        </p:txBody>
      </p:sp>
      <p:sp>
        <p:nvSpPr>
          <p:cNvPr id="4" name="Slide Number Placeholder 3">
            <a:extLst>
              <a:ext uri="{FF2B5EF4-FFF2-40B4-BE49-F238E27FC236}">
                <a16:creationId xmlns:a16="http://schemas.microsoft.com/office/drawing/2014/main" id="{6E597AE6-15B2-680C-A1C3-C0365D7BC517}"/>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6400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1" i="0" u="none" strike="noStrike" kern="1200">
                <a:solidFill>
                  <a:schemeClr val="tx1"/>
                </a:solidFill>
                <a:effectLst/>
                <a:latin typeface="Public Sans" pitchFamily="2" charset="0"/>
                <a:ea typeface="+mn-ea"/>
                <a:cs typeface="+mn-cs"/>
              </a:rPr>
              <a:t>Slide: </a:t>
            </a:r>
            <a:r>
              <a:rPr lang="en-AU" sz="1200" b="0" i="0" u="none" strike="noStrike" kern="1200">
                <a:solidFill>
                  <a:schemeClr val="tx1"/>
                </a:solidFill>
                <a:effectLst/>
                <a:latin typeface="Public Sans" pitchFamily="2" charset="0"/>
                <a:ea typeface="+mn-ea"/>
                <a:cs typeface="+mn-cs"/>
              </a:rPr>
              <a:t>Acknowledgement of Country</a:t>
            </a:r>
            <a:r>
              <a:rPr lang="en-AU" sz="1200" b="0" i="0" kern="1200">
                <a:solidFill>
                  <a:schemeClr val="tx1"/>
                </a:solidFill>
                <a:effectLst/>
                <a:latin typeface="Public Sans" pitchFamily="2" charset="0"/>
                <a:ea typeface="+mn-ea"/>
                <a:cs typeface="+mn-cs"/>
              </a:rPr>
              <a:t>​</a:t>
            </a:r>
          </a:p>
          <a:p>
            <a:pPr rtl="0" fontAlgn="base"/>
            <a:r>
              <a:rPr lang="en-AU" sz="1200" b="1" i="0" u="none" strike="noStrike" kern="1200">
                <a:solidFill>
                  <a:schemeClr val="tx1"/>
                </a:solidFill>
                <a:effectLst/>
                <a:latin typeface="Public Sans" pitchFamily="2" charset="0"/>
                <a:ea typeface="+mn-ea"/>
                <a:cs typeface="+mn-cs"/>
              </a:rPr>
              <a:t>Purpose: </a:t>
            </a:r>
            <a:r>
              <a:rPr lang="en-AU" sz="1200" b="0" i="0" u="none" strike="noStrike" kern="1200">
                <a:solidFill>
                  <a:schemeClr val="tx1"/>
                </a:solidFill>
                <a:effectLst/>
                <a:latin typeface="Public Sans" pitchFamily="2" charset="0"/>
                <a:ea typeface="+mn-ea"/>
                <a:cs typeface="+mn-cs"/>
              </a:rPr>
              <a:t>Acknowledge Country</a:t>
            </a:r>
            <a:r>
              <a:rPr lang="en-AU" sz="1200" b="0" i="0" kern="1200">
                <a:solidFill>
                  <a:schemeClr val="tx1"/>
                </a:solidFill>
                <a:effectLst/>
                <a:latin typeface="Public Sans" pitchFamily="2" charset="0"/>
                <a:ea typeface="+mn-ea"/>
                <a:cs typeface="+mn-cs"/>
              </a:rPr>
              <a:t>​</a:t>
            </a:r>
          </a:p>
          <a:p>
            <a:pPr rtl="0" fontAlgn="base"/>
            <a:r>
              <a:rPr lang="en-AU" sz="1200" b="1" i="0" u="none" strike="noStrike" kern="1200">
                <a:solidFill>
                  <a:schemeClr val="tx1"/>
                </a:solidFill>
                <a:effectLst/>
                <a:latin typeface="Public Sans" pitchFamily="2" charset="0"/>
                <a:ea typeface="+mn-ea"/>
                <a:cs typeface="+mn-cs"/>
              </a:rPr>
              <a:t>Duration:</a:t>
            </a:r>
            <a:r>
              <a:rPr lang="en-AU" sz="1200" b="0" i="0" u="none" strike="noStrike" kern="1200">
                <a:solidFill>
                  <a:schemeClr val="tx1"/>
                </a:solidFill>
                <a:effectLst/>
                <a:latin typeface="Public Sans" pitchFamily="2" charset="0"/>
                <a:ea typeface="+mn-ea"/>
                <a:cs typeface="+mn-cs"/>
              </a:rPr>
              <a:t> 1 min</a:t>
            </a:r>
            <a:r>
              <a:rPr lang="en-US" sz="1200" b="0" i="0" kern="1200">
                <a:solidFill>
                  <a:schemeClr val="tx1"/>
                </a:solidFill>
                <a:effectLst/>
                <a:latin typeface="Public Sans" pitchFamily="2" charset="0"/>
                <a:ea typeface="+mn-ea"/>
                <a:cs typeface="+mn-cs"/>
              </a:rPr>
              <a:t>​</a:t>
            </a:r>
          </a:p>
          <a:p>
            <a:pPr rtl="0" fontAlgn="base"/>
            <a:r>
              <a:rPr lang="en-US" sz="1200" b="1" i="0" kern="1200">
                <a:solidFill>
                  <a:schemeClr val="tx1"/>
                </a:solidFill>
                <a:effectLst/>
                <a:latin typeface="Public Sans" pitchFamily="2" charset="0"/>
                <a:ea typeface="+mn-ea"/>
                <a:cs typeface="+mn-cs"/>
              </a:rPr>
              <a:t>Script: </a:t>
            </a:r>
          </a:p>
          <a:p>
            <a:pPr rtl="0" fontAlgn="base"/>
            <a:endParaRPr lang="en-US" sz="1200" b="0" i="0" kern="1200">
              <a:solidFill>
                <a:schemeClr val="tx1"/>
              </a:solidFill>
              <a:effectLst/>
              <a:latin typeface="Public Sans" pitchFamily="2" charset="0"/>
              <a:ea typeface="+mn-ea"/>
              <a:cs typeface="+mn-cs"/>
            </a:endParaRPr>
          </a:p>
          <a:p>
            <a:pPr rtl="0" fontAlgn="base"/>
            <a:r>
              <a:rPr lang="en-US" sz="1200" b="0" i="0" kern="1200">
                <a:solidFill>
                  <a:schemeClr val="tx1"/>
                </a:solidFill>
                <a:effectLst/>
                <a:latin typeface="Public Sans" pitchFamily="2" charset="0"/>
                <a:ea typeface="+mn-ea"/>
                <a:cs typeface="+mn-cs"/>
              </a:rPr>
              <a:t>Read Slide</a:t>
            </a:r>
          </a:p>
          <a:p>
            <a:pPr rtl="0" fontAlgn="base"/>
            <a:r>
              <a:rPr lang="en-AU" sz="1200" b="0" i="0" kern="1200">
                <a:solidFill>
                  <a:schemeClr val="tx1"/>
                </a:solidFill>
                <a:effectLst/>
                <a:latin typeface="Public Sans" pitchFamily="2" charset="0"/>
                <a:ea typeface="+mn-ea"/>
                <a:cs typeface="+mn-cs"/>
              </a:rPr>
              <a:t>​</a:t>
            </a:r>
            <a:endParaRPr lang="en-AU" sz="1200" b="1" i="0" kern="1200">
              <a:solidFill>
                <a:schemeClr val="tx1"/>
              </a:solidFill>
              <a:effectLst/>
              <a:latin typeface="Public Sans" pitchFamily="2" charset="0"/>
              <a:ea typeface="+mn-ea"/>
              <a:cs typeface="+mn-cs"/>
            </a:endParaRPr>
          </a:p>
          <a:p>
            <a:pPr rtl="0" fontAlgn="base"/>
            <a:r>
              <a:rPr lang="en-AU" sz="1200" b="1" i="0" u="none" strike="noStrike" kern="1200">
                <a:solidFill>
                  <a:schemeClr val="tx1"/>
                </a:solidFill>
                <a:effectLst/>
                <a:latin typeface="Public Sans" pitchFamily="2" charset="0"/>
                <a:ea typeface="+mn-ea"/>
                <a:cs typeface="+mn-cs"/>
              </a:rPr>
              <a:t>**Facilitator: Acknowledgment of Country can be changed to reflect individual school context.</a:t>
            </a:r>
            <a:endParaRPr lang="en-AU" sz="1200" b="1" i="0" kern="1200">
              <a:solidFill>
                <a:schemeClr val="tx1"/>
              </a:solidFill>
              <a:effectLst/>
              <a:latin typeface="Public Sans" pitchFamily="2" charset="0"/>
              <a:ea typeface="+mn-ea"/>
              <a:cs typeface="+mn-cs"/>
            </a:endParaRPr>
          </a:p>
          <a:p>
            <a:endParaRPr lang="en-AU" sz="1200"/>
          </a:p>
          <a:p>
            <a:r>
              <a:rPr lang="en-AU" sz="1200" b="1"/>
              <a:t>CLICK</a:t>
            </a:r>
          </a:p>
          <a:p>
            <a:pPr algn="l" rtl="0" fontAlgn="base"/>
            <a:endParaRPr lang="en-AU" sz="1200" b="0" i="0">
              <a:solidFill>
                <a:schemeClr val="tx1"/>
              </a:solidFill>
              <a:effectLst/>
              <a:latin typeface="+mn-lt"/>
              <a:ea typeface="Calibri"/>
              <a:cs typeface="Calibri"/>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12352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FF33E-154F-9787-8E40-0D4C417B6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BCDEC-8C5F-9CB6-3BC9-B2B737F63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10C31-3277-A641-1331-F45C7CB4AC42}"/>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pitchFamily="2" charset="0"/>
                <a:ea typeface="+mn-ea"/>
                <a:cs typeface="+mn-cs"/>
              </a:rPr>
              <a:t>Slide: </a:t>
            </a:r>
            <a:r>
              <a:rPr lang="en-AU" sz="1600" b="0" i="0" u="none" strike="noStrike" kern="1200" dirty="0">
                <a:solidFill>
                  <a:schemeClr val="tx1"/>
                </a:solidFill>
                <a:effectLst/>
                <a:latin typeface="Public Sans" pitchFamily="2" charset="0"/>
                <a:ea typeface="+mn-ea"/>
                <a:cs typeface="+mn-cs"/>
              </a:rPr>
              <a:t>Continuity of learning and the NSW syllabuses</a:t>
            </a:r>
          </a:p>
          <a:p>
            <a:pPr rtl="0" fontAlgn="base"/>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Example of syllabus alignment in Science and Technology</a:t>
            </a: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2 minutes</a:t>
            </a:r>
          </a:p>
          <a:p>
            <a:pPr rtl="0" fontAlgn="base"/>
            <a:r>
              <a:rPr lang="en-AU" sz="1600" b="1" i="0" u="none" strike="noStrike" kern="1200" dirty="0">
                <a:solidFill>
                  <a:schemeClr val="tx1"/>
                </a:solidFill>
                <a:effectLst/>
                <a:latin typeface="Public Sans" pitchFamily="2" charset="0"/>
                <a:ea typeface="+mn-ea"/>
                <a:cs typeface="+mn-cs"/>
              </a:rPr>
              <a:t>Script:</a:t>
            </a:r>
            <a:r>
              <a:rPr lang="en-US" sz="1600" b="0" i="0" u="none" strike="noStrike" kern="1200" dirty="0">
                <a:solidFill>
                  <a:schemeClr val="tx1"/>
                </a:solidFill>
                <a:effectLst/>
                <a:latin typeface="Public Sans" pitchFamily="2" charset="0"/>
                <a:ea typeface="+mn-ea"/>
                <a:cs typeface="+mn-cs"/>
              </a:rPr>
              <a:t> </a:t>
            </a:r>
            <a:r>
              <a:rPr lang="en-US" sz="1600" b="0" i="0" kern="1200" dirty="0">
                <a:solidFill>
                  <a:schemeClr val="tx1"/>
                </a:solidFill>
                <a:effectLst/>
                <a:latin typeface="Public Sans" pitchFamily="2" charset="0"/>
                <a:ea typeface="+mn-ea"/>
                <a:cs typeface="+mn-cs"/>
              </a:rPr>
              <a:t>​</a:t>
            </a:r>
          </a:p>
          <a:p>
            <a:endParaRPr lang="en-AU" dirty="0"/>
          </a:p>
          <a:p>
            <a:r>
              <a:rPr lang="en-AU" dirty="0"/>
              <a:t>Here is an example of content from the NSW Science and Technology K-6 and 7-10 Syllabuses. The content being compared is from Stage 3 and Stage 4.  There are a number of content similarities, ways skills develop in complexity, and new concepts introduced.</a:t>
            </a:r>
          </a:p>
          <a:p>
            <a:r>
              <a:rPr lang="en-AU" dirty="0"/>
              <a:t>These include:</a:t>
            </a:r>
          </a:p>
          <a:p>
            <a:endParaRPr lang="en-AU" dirty="0"/>
          </a:p>
          <a:p>
            <a:r>
              <a:rPr lang="en-AU" b="1" dirty="0"/>
              <a:t>CLICK</a:t>
            </a:r>
          </a:p>
          <a:p>
            <a:r>
              <a:rPr lang="en-AU" b="1" dirty="0"/>
              <a:t>Astronomical Features and Phenomena:</a:t>
            </a:r>
          </a:p>
          <a:p>
            <a:pPr rtl="0"/>
            <a:r>
              <a:rPr lang="en-AU" sz="1600" b="0" i="0" kern="1200" dirty="0">
                <a:solidFill>
                  <a:schemeClr val="tx1"/>
                </a:solidFill>
                <a:effectLst/>
                <a:latin typeface="Public Sans" pitchFamily="2" charset="0"/>
                <a:ea typeface="+mn-ea"/>
                <a:cs typeface="+mn-cs"/>
              </a:rPr>
              <a:t>In Stage 3 students are introduced to astronomical features beyond our solar system, such as stars, galaxies, nebulae, exoplanets, and black holes. </a:t>
            </a:r>
          </a:p>
          <a:p>
            <a:pPr rtl="0"/>
            <a:endParaRPr lang="en-AU" sz="1600" b="1" i="0" kern="1200" dirty="0">
              <a:solidFill>
                <a:schemeClr val="tx1"/>
              </a:solidFill>
              <a:effectLst/>
              <a:latin typeface="Public Sans" pitchFamily="2" charset="0"/>
              <a:ea typeface="+mn-ea"/>
              <a:cs typeface="+mn-cs"/>
            </a:endParaRPr>
          </a:p>
          <a:p>
            <a:pPr rtl="0"/>
            <a:r>
              <a:rPr lang="en-AU" sz="1600" b="1" i="0" kern="1200" dirty="0">
                <a:solidFill>
                  <a:schemeClr val="tx1"/>
                </a:solidFill>
                <a:effectLst/>
                <a:latin typeface="Public Sans" pitchFamily="2" charset="0"/>
                <a:ea typeface="+mn-ea"/>
                <a:cs typeface="+mn-cs"/>
              </a:rPr>
              <a:t>CLICK</a:t>
            </a:r>
          </a:p>
          <a:p>
            <a:pPr rtl="0"/>
            <a:r>
              <a:rPr lang="en-AU" sz="1600" b="0" i="0" kern="1200" dirty="0">
                <a:solidFill>
                  <a:schemeClr val="tx1"/>
                </a:solidFill>
                <a:effectLst/>
                <a:latin typeface="Public Sans" pitchFamily="2" charset="0"/>
                <a:ea typeface="+mn-ea"/>
                <a:cs typeface="+mn-cs"/>
              </a:rPr>
              <a:t>In Stage 4 students continue with space science, focusing on solar system models and observable phenomena caused by the Sun, Earth, and Moon.</a:t>
            </a:r>
          </a:p>
          <a:p>
            <a:pPr rtl="0"/>
            <a:endParaRPr lang="en-AU" sz="1600" b="0" i="0" kern="1200" dirty="0">
              <a:solidFill>
                <a:schemeClr val="tx1"/>
              </a:solidFill>
              <a:effectLst/>
              <a:latin typeface="Public Sans" pitchFamily="2" charset="0"/>
              <a:ea typeface="+mn-ea"/>
              <a:cs typeface="+mn-cs"/>
            </a:endParaRPr>
          </a:p>
          <a:p>
            <a:pPr rtl="0"/>
            <a:r>
              <a:rPr lang="en-AU" sz="1600" b="1" i="0" kern="1200" dirty="0">
                <a:solidFill>
                  <a:schemeClr val="tx1"/>
                </a:solidFill>
                <a:effectLst/>
                <a:latin typeface="Public Sans" pitchFamily="2" charset="0"/>
                <a:ea typeface="+mn-ea"/>
                <a:cs typeface="+mn-cs"/>
              </a:rPr>
              <a:t>CLICK</a:t>
            </a:r>
          </a:p>
          <a:p>
            <a:pPr rtl="0"/>
            <a:r>
              <a:rPr lang="en-AU" sz="1600" b="0" i="0" kern="1200" dirty="0">
                <a:solidFill>
                  <a:schemeClr val="tx1"/>
                </a:solidFill>
                <a:effectLst/>
                <a:latin typeface="Public Sans" pitchFamily="2" charset="0"/>
                <a:ea typeface="+mn-ea"/>
                <a:cs typeface="+mn-cs"/>
              </a:rPr>
              <a:t>Similarities and content progression can also be seen in </a:t>
            </a:r>
            <a:r>
              <a:rPr lang="en-AU" sz="1600" b="1" i="0" kern="1200" dirty="0">
                <a:solidFill>
                  <a:schemeClr val="tx1"/>
                </a:solidFill>
                <a:effectLst/>
                <a:latin typeface="Public Sans" pitchFamily="2" charset="0"/>
                <a:ea typeface="+mn-ea"/>
                <a:cs typeface="+mn-cs"/>
              </a:rPr>
              <a:t>Aboriginal and Torres Strait Islander Peoples’ Knowledges:</a:t>
            </a:r>
            <a:endParaRPr lang="en-AU" sz="1600" b="0" i="0" kern="1200" dirty="0">
              <a:solidFill>
                <a:schemeClr val="tx1"/>
              </a:solidFill>
              <a:effectLst/>
              <a:latin typeface="Public Sans" pitchFamily="2" charset="0"/>
              <a:ea typeface="+mn-ea"/>
              <a:cs typeface="+mn-cs"/>
            </a:endParaRPr>
          </a:p>
          <a:p>
            <a:pPr rtl="0"/>
            <a:r>
              <a:rPr lang="en-AU" sz="1600" b="0" i="0" kern="1200" dirty="0">
                <a:solidFill>
                  <a:schemeClr val="tx1"/>
                </a:solidFill>
                <a:effectLst/>
                <a:latin typeface="Public Sans" pitchFamily="2" charset="0"/>
                <a:ea typeface="+mn-ea"/>
                <a:cs typeface="+mn-cs"/>
              </a:rPr>
              <a:t>In Stage 3  students describe how Indigenous knowledge systems relate to navigation and wayfinding using the Sun, Moon, and stars.</a:t>
            </a:r>
          </a:p>
          <a:p>
            <a:pPr rtl="0"/>
            <a:endParaRPr lang="en-AU" sz="1600" b="1" i="0" kern="1200" dirty="0">
              <a:solidFill>
                <a:schemeClr val="tx1"/>
              </a:solidFill>
              <a:effectLst/>
              <a:latin typeface="Public Sans" pitchFamily="2" charset="0"/>
              <a:ea typeface="+mn-ea"/>
              <a:cs typeface="+mn-cs"/>
            </a:endParaRPr>
          </a:p>
          <a:p>
            <a:pPr rtl="0"/>
            <a:r>
              <a:rPr lang="en-AU" sz="1600" b="1" i="0" kern="1200" dirty="0">
                <a:solidFill>
                  <a:schemeClr val="tx1"/>
                </a:solidFill>
                <a:effectLst/>
                <a:latin typeface="Public Sans" pitchFamily="2" charset="0"/>
                <a:ea typeface="+mn-ea"/>
                <a:cs typeface="+mn-cs"/>
              </a:rPr>
              <a:t>CLICK</a:t>
            </a:r>
          </a:p>
          <a:p>
            <a:pPr rtl="0"/>
            <a:r>
              <a:rPr lang="en-AU" sz="1600" b="0" i="0" kern="1200" dirty="0">
                <a:solidFill>
                  <a:schemeClr val="tx1"/>
                </a:solidFill>
                <a:effectLst/>
                <a:latin typeface="Public Sans" pitchFamily="2" charset="0"/>
                <a:ea typeface="+mn-ea"/>
                <a:cs typeface="+mn-cs"/>
              </a:rPr>
              <a:t>In Stage 4 this is deepened by students investigating similarities between Indigenous accounts and scientific explanations, and by exploring how Indigenous peoples use stars and lunar phases to predict weather, seasons, and animal/plant cycles.</a:t>
            </a:r>
          </a:p>
          <a:p>
            <a:pPr rtl="0"/>
            <a:endParaRPr lang="en-AU" sz="1600" b="0" i="0" kern="1200" dirty="0">
              <a:solidFill>
                <a:schemeClr val="tx1"/>
              </a:solidFill>
              <a:effectLst/>
              <a:latin typeface="Public Sans" pitchFamily="2" charset="0"/>
              <a:ea typeface="+mn-ea"/>
              <a:cs typeface="+mn-cs"/>
            </a:endParaRPr>
          </a:p>
          <a:p>
            <a:r>
              <a:rPr lang="en-AU" b="1" dirty="0"/>
              <a:t>CLICK</a:t>
            </a:r>
          </a:p>
          <a:p>
            <a:r>
              <a:rPr lang="en-AU" dirty="0"/>
              <a:t>Skills are also built upon across Stages 3 and 4. For example:</a:t>
            </a:r>
          </a:p>
          <a:p>
            <a:endParaRPr lang="en-AU" dirty="0"/>
          </a:p>
          <a:p>
            <a:r>
              <a:rPr lang="en-AU" b="1" dirty="0"/>
              <a:t>CLICK</a:t>
            </a:r>
          </a:p>
          <a:p>
            <a:pPr rtl="0"/>
            <a:r>
              <a:rPr lang="en-AU" sz="1600" b="0" i="0" kern="1200" dirty="0">
                <a:solidFill>
                  <a:schemeClr val="tx1"/>
                </a:solidFill>
                <a:effectLst/>
                <a:latin typeface="Public Sans" pitchFamily="2" charset="0"/>
                <a:ea typeface="+mn-ea"/>
                <a:cs typeface="+mn-cs"/>
              </a:rPr>
              <a:t>In Stage 3, students </a:t>
            </a:r>
            <a:r>
              <a:rPr lang="en-AU" sz="1600" b="1" i="0" kern="1200" dirty="0">
                <a:solidFill>
                  <a:schemeClr val="tx1"/>
                </a:solidFill>
                <a:effectLst/>
                <a:latin typeface="Public Sans" pitchFamily="2" charset="0"/>
                <a:ea typeface="+mn-ea"/>
                <a:cs typeface="+mn-cs"/>
              </a:rPr>
              <a:t>recognise</a:t>
            </a:r>
            <a:r>
              <a:rPr lang="en-AU" sz="1600" b="0" i="0" kern="1200" dirty="0">
                <a:solidFill>
                  <a:schemeClr val="tx1"/>
                </a:solidFill>
                <a:effectLst/>
                <a:latin typeface="Public Sans" pitchFamily="2" charset="0"/>
                <a:ea typeface="+mn-ea"/>
                <a:cs typeface="+mn-cs"/>
              </a:rPr>
              <a:t> astronomical features and </a:t>
            </a:r>
            <a:r>
              <a:rPr lang="en-AU" sz="1600" b="1" i="0" kern="1200" dirty="0">
                <a:solidFill>
                  <a:schemeClr val="tx1"/>
                </a:solidFill>
                <a:effectLst/>
                <a:latin typeface="Public Sans" pitchFamily="2" charset="0"/>
                <a:ea typeface="+mn-ea"/>
                <a:cs typeface="+mn-cs"/>
              </a:rPr>
              <a:t>describe</a:t>
            </a:r>
            <a:r>
              <a:rPr lang="en-AU" sz="1600" b="0" i="0" kern="1200" dirty="0">
                <a:solidFill>
                  <a:schemeClr val="tx1"/>
                </a:solidFill>
                <a:effectLst/>
                <a:latin typeface="Public Sans" pitchFamily="2" charset="0"/>
                <a:ea typeface="+mn-ea"/>
                <a:cs typeface="+mn-cs"/>
              </a:rPr>
              <a:t> Indigenous knowledges. </a:t>
            </a:r>
          </a:p>
          <a:p>
            <a:pPr rtl="0"/>
            <a:endParaRPr lang="en-AU" sz="1600" b="0" i="0" kern="1200" dirty="0">
              <a:solidFill>
                <a:schemeClr val="tx1"/>
              </a:solidFill>
              <a:effectLst/>
              <a:latin typeface="Public Sans" pitchFamily="2" charset="0"/>
              <a:ea typeface="+mn-ea"/>
              <a:cs typeface="+mn-cs"/>
            </a:endParaRPr>
          </a:p>
          <a:p>
            <a:pPr rtl="0"/>
            <a:r>
              <a:rPr lang="en-AU" sz="1600" b="1" i="0" kern="1200" dirty="0">
                <a:solidFill>
                  <a:schemeClr val="tx1"/>
                </a:solidFill>
                <a:effectLst/>
                <a:latin typeface="Public Sans" pitchFamily="2" charset="0"/>
                <a:ea typeface="+mn-ea"/>
                <a:cs typeface="+mn-cs"/>
              </a:rPr>
              <a:t>CLICK</a:t>
            </a:r>
          </a:p>
          <a:p>
            <a:pPr rtl="0"/>
            <a:r>
              <a:rPr lang="en-AU" sz="1600" b="0" i="0" kern="1200" dirty="0">
                <a:solidFill>
                  <a:schemeClr val="tx1"/>
                </a:solidFill>
                <a:effectLst/>
                <a:latin typeface="Public Sans" pitchFamily="2" charset="0"/>
                <a:ea typeface="+mn-ea"/>
                <a:cs typeface="+mn-cs"/>
              </a:rPr>
              <a:t>In Stage 4, students </a:t>
            </a:r>
            <a:r>
              <a:rPr lang="en-AU" sz="1600" b="1" i="0" kern="1200" dirty="0">
                <a:solidFill>
                  <a:schemeClr val="tx1"/>
                </a:solidFill>
                <a:effectLst/>
                <a:latin typeface="Public Sans" pitchFamily="2" charset="0"/>
                <a:ea typeface="+mn-ea"/>
                <a:cs typeface="+mn-cs"/>
              </a:rPr>
              <a:t>compare</a:t>
            </a:r>
            <a:r>
              <a:rPr lang="en-AU" sz="1600" b="0" i="0" kern="1200" dirty="0">
                <a:solidFill>
                  <a:schemeClr val="tx1"/>
                </a:solidFill>
                <a:effectLst/>
                <a:latin typeface="Public Sans" pitchFamily="2" charset="0"/>
                <a:ea typeface="+mn-ea"/>
                <a:cs typeface="+mn-cs"/>
              </a:rPr>
              <a:t>, </a:t>
            </a:r>
            <a:r>
              <a:rPr lang="en-AU" sz="1600" b="1" i="0" kern="1200" dirty="0">
                <a:solidFill>
                  <a:schemeClr val="tx1"/>
                </a:solidFill>
                <a:effectLst/>
                <a:latin typeface="Public Sans" pitchFamily="2" charset="0"/>
                <a:ea typeface="+mn-ea"/>
                <a:cs typeface="+mn-cs"/>
              </a:rPr>
              <a:t>explain</a:t>
            </a:r>
            <a:r>
              <a:rPr lang="en-AU" sz="1600" b="0" i="0" kern="1200" dirty="0">
                <a:solidFill>
                  <a:schemeClr val="tx1"/>
                </a:solidFill>
                <a:effectLst/>
                <a:latin typeface="Public Sans" pitchFamily="2" charset="0"/>
                <a:ea typeface="+mn-ea"/>
                <a:cs typeface="+mn-cs"/>
              </a:rPr>
              <a:t>, and </a:t>
            </a:r>
            <a:r>
              <a:rPr lang="en-AU" sz="1600" b="1" i="0" kern="1200" dirty="0">
                <a:solidFill>
                  <a:schemeClr val="tx1"/>
                </a:solidFill>
                <a:effectLst/>
                <a:latin typeface="Public Sans" pitchFamily="2" charset="0"/>
                <a:ea typeface="+mn-ea"/>
                <a:cs typeface="+mn-cs"/>
              </a:rPr>
              <a:t>investigate</a:t>
            </a:r>
            <a:r>
              <a:rPr lang="en-AU" sz="1600" b="0" i="0" kern="1200" dirty="0">
                <a:solidFill>
                  <a:schemeClr val="tx1"/>
                </a:solidFill>
                <a:effectLst/>
                <a:latin typeface="Public Sans" pitchFamily="2" charset="0"/>
                <a:ea typeface="+mn-ea"/>
                <a:cs typeface="+mn-cs"/>
              </a:rPr>
              <a:t> scientific models and Indigenous explanations, requiring higher-order thinking skills.</a:t>
            </a:r>
          </a:p>
          <a:p>
            <a:pPr rtl="0"/>
            <a:endParaRPr lang="en-AU" sz="1600" b="1" i="0" kern="1200" dirty="0">
              <a:solidFill>
                <a:schemeClr val="tx1"/>
              </a:solidFill>
              <a:effectLst/>
              <a:latin typeface="Public Sans" pitchFamily="2" charset="0"/>
              <a:ea typeface="+mn-ea"/>
              <a:cs typeface="+mn-cs"/>
            </a:endParaRPr>
          </a:p>
          <a:p>
            <a:r>
              <a:rPr lang="en-AU" b="1" dirty="0"/>
              <a:t>***Facilitator: Optional - ask participant to identify any other observed alignment in content or outcomes.</a:t>
            </a:r>
          </a:p>
          <a:p>
            <a:endParaRPr lang="en-AU" dirty="0"/>
          </a:p>
        </p:txBody>
      </p:sp>
      <p:sp>
        <p:nvSpPr>
          <p:cNvPr id="4" name="Slide Number Placeholder 3">
            <a:extLst>
              <a:ext uri="{FF2B5EF4-FFF2-40B4-BE49-F238E27FC236}">
                <a16:creationId xmlns:a16="http://schemas.microsoft.com/office/drawing/2014/main" id="{4DE15A5F-56B4-2113-8657-30EB21306D57}"/>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98374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BB47-BE6C-AF4E-5551-1EC7458C9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FCAF3-6B16-5C8A-4FC7-98787BB70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8BE37-1E70-2D54-9C39-CE31EF30ACC6}"/>
              </a:ext>
            </a:extLst>
          </p:cNvPr>
          <p:cNvSpPr>
            <a:spLocks noGrp="1"/>
          </p:cNvSpPr>
          <p:nvPr>
            <p:ph type="body" idx="1"/>
          </p:nvPr>
        </p:nvSpPr>
        <p:spPr/>
        <p:txBody>
          <a:bodyPr/>
          <a:lstStyle/>
          <a:p>
            <a:pPr eaLnBrk="1" hangingPunct="1">
              <a:spcBef>
                <a:spcPct val="0"/>
              </a:spcBef>
            </a:pPr>
            <a:r>
              <a:rPr lang="en-AU" altLang="en-US" b="1" dirty="0"/>
              <a:t>Slide: </a:t>
            </a:r>
            <a:r>
              <a:rPr lang="en-AU" altLang="en-US" b="0" dirty="0"/>
              <a:t>Practices to support continuity of learning during transition</a:t>
            </a: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dirty="0"/>
              <a:t>Purpose: </a:t>
            </a:r>
            <a:r>
              <a:rPr lang="en-AU" altLang="en-US" b="0" dirty="0"/>
              <a:t>Title slide</a:t>
            </a:r>
            <a:endParaRPr lang="en-AU" altLang="en-US" b="0" dirty="0">
              <a:solidFill>
                <a:srgbClr val="000000"/>
              </a:solidFill>
              <a:highlight>
                <a:srgbClr val="F5F5F5"/>
              </a:highlight>
              <a:latin typeface="Public Sans"/>
            </a:endParaRP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dirty="0"/>
              <a:t>Duration: </a:t>
            </a:r>
            <a:r>
              <a:rPr lang="en-AU" altLang="en-US" b="0" dirty="0"/>
              <a:t>5 </a:t>
            </a:r>
            <a:r>
              <a:rPr lang="en-AU" altLang="en-US" dirty="0"/>
              <a:t>seconds</a:t>
            </a:r>
            <a:endParaRPr lang="en-AU" altLang="en-US" b="1" dirty="0"/>
          </a:p>
          <a:p>
            <a:pPr eaLnBrk="1" hangingPunct="1">
              <a:spcBef>
                <a:spcPct val="0"/>
              </a:spcBef>
            </a:pPr>
            <a:r>
              <a:rPr lang="en-AU" altLang="en-US" b="1" dirty="0"/>
              <a:t>Script:</a:t>
            </a:r>
          </a:p>
          <a:p>
            <a:pPr eaLnBrk="1" hangingPunct="1">
              <a:spcBef>
                <a:spcPct val="0"/>
              </a:spcBef>
            </a:pPr>
            <a:endParaRPr lang="en-AU" altLang="en-US" dirty="0"/>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dirty="0">
                <a:latin typeface="Public sans"/>
              </a:rPr>
              <a:t>Read slide</a:t>
            </a:r>
          </a:p>
          <a:p>
            <a:pPr marL="0" marR="0" lvl="0" indent="0" algn="l" defTabSz="1219170" rtl="0" eaLnBrk="1" fontAlgn="auto" latinLnBrk="0" hangingPunct="1">
              <a:lnSpc>
                <a:spcPct val="100000"/>
              </a:lnSpc>
              <a:spcBef>
                <a:spcPct val="0"/>
              </a:spcBef>
              <a:spcAft>
                <a:spcPts val="0"/>
              </a:spcAft>
              <a:buClrTx/>
              <a:buSzTx/>
              <a:buFontTx/>
              <a:buNone/>
              <a:tabLst/>
              <a:defRPr/>
            </a:pPr>
            <a:endParaRPr lang="en-AU" altLang="en-US" dirty="0">
              <a:latin typeface="Public sans"/>
            </a:endParaRPr>
          </a:p>
          <a:p>
            <a:pPr eaLnBrk="1" hangingPunct="1">
              <a:spcBef>
                <a:spcPct val="0"/>
              </a:spcBef>
            </a:pPr>
            <a:r>
              <a:rPr lang="en-AU" altLang="en-US" b="1" dirty="0">
                <a:latin typeface="Public sans"/>
              </a:rPr>
              <a:t>CLICK</a:t>
            </a:r>
          </a:p>
          <a:p>
            <a:endParaRPr lang="en-AU" dirty="0"/>
          </a:p>
        </p:txBody>
      </p:sp>
      <p:sp>
        <p:nvSpPr>
          <p:cNvPr id="4" name="Slide Number Placeholder 3">
            <a:extLst>
              <a:ext uri="{FF2B5EF4-FFF2-40B4-BE49-F238E27FC236}">
                <a16:creationId xmlns:a16="http://schemas.microsoft.com/office/drawing/2014/main" id="{4F8CB13A-0E00-0077-C78B-4C4D54C3A9E4}"/>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52846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B56E7-B059-92EF-AA89-55E4EF3A0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4117C-B6D6-4BDE-87C9-8AB4C2676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7DCC7-5BCA-03AC-FEC2-0155F7065683}"/>
              </a:ext>
            </a:extLst>
          </p:cNvPr>
          <p:cNvSpPr>
            <a:spLocks noGrp="1"/>
          </p:cNvSpPr>
          <p:nvPr>
            <p:ph type="body" idx="1"/>
          </p:nvPr>
        </p:nvSpPr>
        <p:spPr/>
        <p:txBody>
          <a:bodyPr/>
          <a:lstStyle/>
          <a:p>
            <a:pPr eaLnBrk="1" hangingPunct="1">
              <a:spcBef>
                <a:spcPct val="0"/>
              </a:spcBef>
            </a:pPr>
            <a:r>
              <a:rPr lang="en-AU" altLang="en-US" b="1" dirty="0"/>
              <a:t>Slide: </a:t>
            </a:r>
            <a:r>
              <a:rPr lang="en-AU" altLang="en-US" b="0" dirty="0"/>
              <a:t>Transition and continuity of learning</a:t>
            </a:r>
          </a:p>
          <a:p>
            <a:pPr marL="0" marR="0" lvl="0" indent="0" algn="l" defTabSz="1219170" rtl="0" eaLnBrk="1" fontAlgn="auto" latinLnBrk="0" hangingPunct="1">
              <a:lnSpc>
                <a:spcPct val="100000"/>
              </a:lnSpc>
              <a:spcBef>
                <a:spcPct val="0"/>
              </a:spcBef>
              <a:spcAft>
                <a:spcPts val="0"/>
              </a:spcAft>
              <a:buClrTx/>
              <a:buSzTx/>
              <a:buFontTx/>
              <a:buNone/>
              <a:tabLst/>
              <a:defRPr/>
            </a:pPr>
            <a:r>
              <a:rPr lang="en-AU" altLang="en-US" b="1" dirty="0">
                <a:highlight>
                  <a:srgbClr val="FFFF00"/>
                </a:highlight>
              </a:rPr>
              <a:t>Purpose: </a:t>
            </a:r>
            <a:r>
              <a:rPr lang="en-AU" altLang="en-US" b="0" dirty="0">
                <a:highlight>
                  <a:srgbClr val="FFFF00"/>
                </a:highlight>
              </a:rPr>
              <a:t>Video- Sharing and collaboration across schools for successful transition</a:t>
            </a:r>
            <a:r>
              <a:rPr lang="en-AU" altLang="en-US" dirty="0">
                <a:highlight>
                  <a:srgbClr val="FFFF00"/>
                </a:highlight>
              </a:rPr>
              <a:t> (6:16)</a:t>
            </a:r>
            <a:endParaRPr lang="en-AU" dirty="0">
              <a:solidFill>
                <a:srgbClr val="000000"/>
              </a:solidFill>
              <a:highlight>
                <a:srgbClr val="FFFF00"/>
              </a:highlight>
              <a:latin typeface="Public Sans"/>
            </a:endParaRPr>
          </a:p>
          <a:p>
            <a:pPr defTabSz="1219170" eaLnBrk="1" hangingPunct="1">
              <a:spcBef>
                <a:spcPts val="0"/>
              </a:spcBef>
              <a:spcAft>
                <a:spcPts val="0"/>
              </a:spcAft>
              <a:defRPr/>
            </a:pPr>
            <a:r>
              <a:rPr lang="en-AU" altLang="en-US" b="1" dirty="0">
                <a:highlight>
                  <a:srgbClr val="FFFF00"/>
                </a:highlight>
              </a:rPr>
              <a:t>Duration: </a:t>
            </a:r>
            <a:r>
              <a:rPr lang="en-AU" altLang="en-US" b="0" dirty="0">
                <a:highlight>
                  <a:srgbClr val="FFFF00"/>
                </a:highlight>
              </a:rPr>
              <a:t>7 </a:t>
            </a:r>
            <a:r>
              <a:rPr lang="en-AU" altLang="en-US" dirty="0">
                <a:highlight>
                  <a:srgbClr val="FFFF00"/>
                </a:highlight>
              </a:rPr>
              <a:t>minutes</a:t>
            </a:r>
            <a:endParaRPr lang="en-AU" altLang="en-US" b="1" dirty="0">
              <a:highlight>
                <a:srgbClr val="FFFF00"/>
              </a:highlight>
            </a:endParaRPr>
          </a:p>
          <a:p>
            <a:pPr eaLnBrk="1" hangingPunct="1">
              <a:spcBef>
                <a:spcPct val="0"/>
              </a:spcBef>
            </a:pPr>
            <a:r>
              <a:rPr lang="en-AU" altLang="en-US" b="1" dirty="0">
                <a:highlight>
                  <a:srgbClr val="FFFF00"/>
                </a:highlight>
              </a:rPr>
              <a:t>Script:</a:t>
            </a:r>
          </a:p>
          <a:p>
            <a:endParaRPr lang="en-AU" sz="1600" b="0" i="0" kern="1200" dirty="0">
              <a:solidFill>
                <a:schemeClr val="tx1"/>
              </a:solidFill>
              <a:effectLst/>
              <a:highlight>
                <a:srgbClr val="FFFF00"/>
              </a:highlight>
              <a:latin typeface="Public Sans" pitchFamily="2" charset="0"/>
              <a:ea typeface="+mn-ea"/>
              <a:cs typeface="+mn-cs"/>
            </a:endParaRPr>
          </a:p>
          <a:p>
            <a:r>
              <a:rPr lang="en-AU" sz="1600" b="0" i="0" kern="1200" dirty="0">
                <a:solidFill>
                  <a:schemeClr val="tx1"/>
                </a:solidFill>
                <a:effectLst/>
                <a:highlight>
                  <a:srgbClr val="FFFF00"/>
                </a:highlight>
                <a:latin typeface="Public Sans" pitchFamily="2" charset="0"/>
                <a:ea typeface="+mn-ea"/>
                <a:cs typeface="+mn-cs"/>
              </a:rPr>
              <a:t>We are now going to explore how 2 schools, in the Tuggerah Lakes network, effectively plan, implement and evaluate transition practices to support continuity of learning during the transition from primary to high school. </a:t>
            </a:r>
          </a:p>
          <a:p>
            <a:endParaRPr lang="en-AU" sz="1600" b="0" i="0" kern="1200" dirty="0">
              <a:solidFill>
                <a:schemeClr val="tx1"/>
              </a:solidFill>
              <a:effectLst/>
              <a:highlight>
                <a:srgbClr val="FFFF00"/>
              </a:highlight>
              <a:latin typeface="Public Sans" pitchFamily="2" charset="0"/>
              <a:ea typeface="+mn-ea"/>
              <a:cs typeface="+mn-cs"/>
            </a:endParaRPr>
          </a:p>
          <a:p>
            <a:r>
              <a:rPr lang="en-AU" sz="1600" b="0" i="0" kern="1200" dirty="0">
                <a:solidFill>
                  <a:schemeClr val="tx1"/>
                </a:solidFill>
                <a:effectLst/>
                <a:highlight>
                  <a:srgbClr val="FFFF00"/>
                </a:highlight>
                <a:latin typeface="Public Sans" pitchFamily="2" charset="0"/>
                <a:ea typeface="+mn-ea"/>
                <a:cs typeface="+mn-cs"/>
              </a:rPr>
              <a:t>This illustration of practice (IoP) showcases how they maximise student learning outcomes through strategic planning and implementation of transition practices.</a:t>
            </a:r>
          </a:p>
          <a:p>
            <a:r>
              <a:rPr lang="en-AU" sz="1600" b="0" i="0" kern="1200" dirty="0">
                <a:solidFill>
                  <a:schemeClr val="tx1"/>
                </a:solidFill>
                <a:effectLst/>
                <a:highlight>
                  <a:srgbClr val="FFFF00"/>
                </a:highlight>
                <a:latin typeface="Public Sans" pitchFamily="2" charset="0"/>
                <a:ea typeface="+mn-ea"/>
                <a:cs typeface="+mn-cs"/>
              </a:rPr>
              <a:t>The leaders and transition coordinators:</a:t>
            </a:r>
          </a:p>
          <a:p>
            <a:endParaRPr lang="en-AU" sz="1600" b="0" i="0" kern="1200" dirty="0">
              <a:solidFill>
                <a:schemeClr val="tx1"/>
              </a:solidFill>
              <a:effectLst/>
              <a:highlight>
                <a:srgbClr val="FFFF00"/>
              </a:highlight>
              <a:latin typeface="Public Sans" pitchFamily="2" charset="0"/>
              <a:ea typeface="+mn-ea"/>
              <a:cs typeface="+mn-cs"/>
            </a:endParaRPr>
          </a:p>
          <a:p>
            <a:pPr marL="285750" indent="-285750">
              <a:buFont typeface="Arial" panose="020B0604020202020204" pitchFamily="34" charset="0"/>
              <a:buChar char="•"/>
            </a:pPr>
            <a:r>
              <a:rPr lang="en-AU" sz="1600" b="0" i="0" kern="1200" dirty="0">
                <a:solidFill>
                  <a:schemeClr val="tx1"/>
                </a:solidFill>
                <a:effectLst/>
                <a:highlight>
                  <a:srgbClr val="FFFF00"/>
                </a:highlight>
                <a:latin typeface="Public Sans" pitchFamily="2" charset="0"/>
                <a:ea typeface="+mn-ea"/>
                <a:cs typeface="+mn-cs"/>
              </a:rPr>
              <a:t>highlight the importance of collaboration in strengthening teaching practice to optimise learning</a:t>
            </a:r>
          </a:p>
          <a:p>
            <a:pPr marL="285750" indent="-285750">
              <a:buFont typeface="Arial" panose="020B0604020202020204" pitchFamily="34" charset="0"/>
              <a:buChar char="•"/>
            </a:pPr>
            <a:r>
              <a:rPr lang="en-AU" sz="1600" b="0" i="0" kern="1200" dirty="0">
                <a:solidFill>
                  <a:schemeClr val="tx1"/>
                </a:solidFill>
                <a:effectLst/>
                <a:highlight>
                  <a:srgbClr val="FFFF00"/>
                </a:highlight>
                <a:latin typeface="Public Sans" pitchFamily="2" charset="0"/>
                <a:ea typeface="+mn-ea"/>
                <a:cs typeface="+mn-cs"/>
              </a:rPr>
              <a:t>discuss the importance of developing clear communication and processes in planning for and implementing strategies to support continuity of learning</a:t>
            </a:r>
          </a:p>
          <a:p>
            <a:pPr marL="285750" indent="-285750">
              <a:buFont typeface="Arial" panose="020B0604020202020204" pitchFamily="34" charset="0"/>
              <a:buChar char="•"/>
            </a:pPr>
            <a:r>
              <a:rPr lang="en-AU" sz="1600" b="0" i="0" kern="1200" dirty="0">
                <a:solidFill>
                  <a:schemeClr val="tx1"/>
                </a:solidFill>
                <a:effectLst/>
                <a:highlight>
                  <a:srgbClr val="FFFF00"/>
                </a:highlight>
                <a:latin typeface="Public Sans" pitchFamily="2" charset="0"/>
                <a:ea typeface="+mn-ea"/>
                <a:cs typeface="+mn-cs"/>
              </a:rPr>
              <a:t>outline how transition processes were established to remove potential barriers and facilitate continuity of learning.</a:t>
            </a:r>
          </a:p>
          <a:p>
            <a:pPr>
              <a:buNone/>
            </a:pPr>
            <a:endParaRPr lang="en-AU" sz="1400" i="0" dirty="0">
              <a:highlight>
                <a:srgbClr val="FFFF00"/>
              </a:highlight>
            </a:endParaRPr>
          </a:p>
          <a:p>
            <a:pPr>
              <a:buFont typeface="Arial"/>
              <a:buNone/>
              <a:defRPr/>
            </a:pPr>
            <a:endParaRPr lang="en-AU" dirty="0">
              <a:highlight>
                <a:srgbClr val="FFFF00"/>
              </a:highlight>
              <a:latin typeface="Aptos" panose="020B0004020202020204" pitchFamily="34" charset="0"/>
              <a:cs typeface="Times New Roman" panose="02020603050405020304" pitchFamily="18" charset="0"/>
            </a:endParaRPr>
          </a:p>
          <a:p>
            <a:pPr>
              <a:buFont typeface="Arial"/>
              <a:buNone/>
              <a:defRPr/>
            </a:pPr>
            <a:r>
              <a:rPr lang="en-AU" b="1" dirty="0">
                <a:highlight>
                  <a:srgbClr val="FFFF00"/>
                </a:highlight>
                <a:latin typeface="Aptos" panose="020B0004020202020204" pitchFamily="34" charset="0"/>
                <a:cs typeface="Times New Roman" panose="02020603050405020304" pitchFamily="18" charset="0"/>
              </a:rPr>
              <a:t>*** Facilitator- encourage note-taking whilst watching, as participants will be responding to questions after viewing ‘Sharing and collaboration across schools for successful transition’. </a:t>
            </a:r>
            <a:endParaRPr lang="en-US" b="1" dirty="0">
              <a:highlight>
                <a:srgbClr val="FFFF00"/>
              </a:highlight>
            </a:endParaRPr>
          </a:p>
          <a:p>
            <a:pPr eaLnBrk="1" hangingPunct="1">
              <a:spcBef>
                <a:spcPct val="0"/>
              </a:spcBef>
            </a:pPr>
            <a:endParaRPr lang="en-AU" altLang="en-US" i="0" dirty="0">
              <a:highlight>
                <a:srgbClr val="FFFF00"/>
              </a:highlight>
              <a:latin typeface="Public sans"/>
            </a:endParaRPr>
          </a:p>
          <a:p>
            <a:pPr eaLnBrk="1" hangingPunct="1">
              <a:spcBef>
                <a:spcPct val="0"/>
              </a:spcBef>
            </a:pPr>
            <a:endParaRPr lang="en-AU" altLang="en-US" b="1" i="0" dirty="0">
              <a:highlight>
                <a:srgbClr val="FFFF00"/>
              </a:highlight>
              <a:latin typeface="Public sans"/>
            </a:endParaRPr>
          </a:p>
          <a:p>
            <a:pPr eaLnBrk="1" hangingPunct="1">
              <a:spcBef>
                <a:spcPct val="0"/>
              </a:spcBef>
            </a:pPr>
            <a:r>
              <a:rPr lang="en-AU" altLang="en-US" b="1" i="0" dirty="0">
                <a:highlight>
                  <a:srgbClr val="FFFF00"/>
                </a:highlight>
                <a:latin typeface="Public sans"/>
              </a:rPr>
              <a:t>CLICK</a:t>
            </a:r>
          </a:p>
          <a:p>
            <a:endParaRPr lang="en-AU" dirty="0"/>
          </a:p>
        </p:txBody>
      </p:sp>
      <p:sp>
        <p:nvSpPr>
          <p:cNvPr id="4" name="Slide Number Placeholder 3">
            <a:extLst>
              <a:ext uri="{FF2B5EF4-FFF2-40B4-BE49-F238E27FC236}">
                <a16:creationId xmlns:a16="http://schemas.microsoft.com/office/drawing/2014/main" id="{8965F9D4-8DD4-C6E6-CCE4-B0DB80124746}"/>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57146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8E37-9CC2-5B02-54E1-DA0E2DBA2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2F7B1-CF56-1FE5-F795-E81EBA9EE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E6F1B-2FC6-95C2-D6A7-B7A9CD575A2C}"/>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pitchFamily="2" charset="0"/>
                <a:ea typeface="+mn-ea"/>
                <a:cs typeface="+mn-cs"/>
              </a:rPr>
              <a:t>Slide: </a:t>
            </a:r>
            <a:r>
              <a:rPr lang="en-AU" sz="1600" b="0" i="0" u="none" strike="noStrike" kern="1200" dirty="0">
                <a:solidFill>
                  <a:schemeClr val="tx1"/>
                </a:solidFill>
                <a:effectLst/>
                <a:latin typeface="Public Sans" pitchFamily="2" charset="0"/>
                <a:ea typeface="+mn-ea"/>
                <a:cs typeface="+mn-cs"/>
              </a:rPr>
              <a:t>Activity 2: Connect, extend, challenge</a:t>
            </a:r>
            <a:endParaRPr lang="en-AU" sz="1600" b="0" i="0" kern="1200" dirty="0">
              <a:solidFill>
                <a:schemeClr val="tx1"/>
              </a:solidFill>
              <a:effectLst/>
              <a:latin typeface="Public Sans" pitchFamily="2" charset="0"/>
              <a:ea typeface="+mn-ea"/>
              <a:cs typeface="+mn-cs"/>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Explore and connect to ideas presented in ‘</a:t>
            </a:r>
            <a:r>
              <a:rPr lang="en-AU" altLang="en-US" b="0" dirty="0">
                <a:highlight>
                  <a:srgbClr val="FFFF00"/>
                </a:highlight>
              </a:rPr>
              <a:t>Sharing and collaboration across schools for successful transition’</a:t>
            </a:r>
            <a:endParaRPr lang="en-US" sz="1600" b="0" i="0" kern="1200" dirty="0">
              <a:solidFill>
                <a:schemeClr val="tx1"/>
              </a:solidFill>
              <a:effectLst/>
              <a:latin typeface="Public Sans" pitchFamily="2" charset="0"/>
              <a:ea typeface="+mn-ea"/>
              <a:cs typeface="+mn-cs"/>
            </a:endParaRPr>
          </a:p>
          <a:p>
            <a:pPr rtl="0" fontAlgn="base"/>
            <a:endParaRPr lang="en-US"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5 minutes</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Script:</a:t>
            </a:r>
            <a:r>
              <a:rPr lang="en-US" sz="1600" b="0" i="0" u="none" strike="noStrike" kern="1200" dirty="0">
                <a:solidFill>
                  <a:schemeClr val="tx1"/>
                </a:solidFill>
                <a:effectLst/>
                <a:latin typeface="Public Sans" pitchFamily="2" charset="0"/>
                <a:ea typeface="+mn-ea"/>
                <a:cs typeface="+mn-cs"/>
              </a:rPr>
              <a:t> </a:t>
            </a:r>
            <a:r>
              <a:rPr lang="en-US"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0" i="0" kern="1200" dirty="0">
                <a:solidFill>
                  <a:schemeClr val="tx1"/>
                </a:solidFill>
                <a:effectLst/>
                <a:latin typeface="Public Sans" pitchFamily="2" charset="0"/>
                <a:ea typeface="+mn-ea"/>
                <a:cs typeface="+mn-cs"/>
              </a:rPr>
              <a:t>We will now take some time to reflect on the strategies and key messages highlighted in </a:t>
            </a:r>
            <a:r>
              <a:rPr lang="en-AU" sz="1600" b="0" i="0" u="none" strike="noStrike" kern="1200" dirty="0">
                <a:solidFill>
                  <a:schemeClr val="tx1"/>
                </a:solidFill>
                <a:effectLst/>
                <a:latin typeface="Public Sans" pitchFamily="2" charset="0"/>
                <a:ea typeface="+mn-ea"/>
                <a:cs typeface="+mn-cs"/>
              </a:rPr>
              <a:t>‘</a:t>
            </a:r>
            <a:r>
              <a:rPr lang="en-AU" altLang="en-US" b="0" dirty="0">
                <a:highlight>
                  <a:srgbClr val="FFFF00"/>
                </a:highlight>
              </a:rPr>
              <a:t>Sharing and collaboration across schools for successful transition’</a:t>
            </a:r>
            <a:r>
              <a:rPr lang="en-AU" sz="1600" b="0" i="0" kern="1200" dirty="0">
                <a:solidFill>
                  <a:schemeClr val="tx1"/>
                </a:solidFill>
                <a:effectLst/>
                <a:latin typeface="Public Sans" pitchFamily="2" charset="0"/>
                <a:ea typeface="+mn-ea"/>
                <a:cs typeface="+mn-cs"/>
              </a:rPr>
              <a:t>. Take a moment to consider:</a:t>
            </a:r>
          </a:p>
          <a:p>
            <a:pPr rtl="0" fontAlgn="base"/>
            <a:endParaRPr lang="en-AU" sz="1600" b="0" i="0" kern="1200" dirty="0">
              <a:solidFill>
                <a:schemeClr val="tx1"/>
              </a:solidFill>
              <a:effectLst/>
              <a:latin typeface="Public Sans" pitchFamily="2" charset="0"/>
              <a:ea typeface="+mn-ea"/>
              <a:cs typeface="+mn-cs"/>
            </a:endParaRPr>
          </a:p>
          <a:p>
            <a:pPr rtl="0" fontAlgn="base"/>
            <a:r>
              <a:rPr lang="en-AU" sz="1600" b="1" i="0" kern="1200" dirty="0">
                <a:solidFill>
                  <a:schemeClr val="tx1"/>
                </a:solidFill>
                <a:effectLst/>
                <a:latin typeface="Public Sans" pitchFamily="2" charset="0"/>
                <a:ea typeface="+mn-ea"/>
                <a:cs typeface="+mn-cs"/>
              </a:rPr>
              <a:t>CLICK</a:t>
            </a:r>
          </a:p>
          <a:p>
            <a:pPr rtl="0" fontAlgn="base"/>
            <a:r>
              <a:rPr lang="en-AU" sz="1600" b="0" i="0" kern="1200" dirty="0">
                <a:solidFill>
                  <a:schemeClr val="tx1"/>
                </a:solidFill>
                <a:effectLst/>
                <a:latin typeface="Public Sans" pitchFamily="2" charset="0"/>
                <a:ea typeface="+mn-ea"/>
                <a:cs typeface="+mn-cs"/>
              </a:rPr>
              <a:t> </a:t>
            </a: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1" i="0" kern="1200" dirty="0">
                <a:solidFill>
                  <a:schemeClr val="tx1"/>
                </a:solidFill>
                <a:effectLst/>
                <a:latin typeface="Public Sans" pitchFamily="2" charset="0"/>
                <a:ea typeface="+mn-ea"/>
                <a:cs typeface="+mn-cs"/>
              </a:rPr>
              <a:t>Connect: </a:t>
            </a:r>
            <a:r>
              <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rPr>
              <a:t>How are the ideas and</a:t>
            </a:r>
            <a:r>
              <a:rPr kumimoji="0" lang="en-AU" sz="1600" b="0" i="0" u="none" strike="noStrike" kern="1200" cap="none" spc="0" normalizeH="0" noProof="0" dirty="0">
                <a:ln>
                  <a:noFill/>
                </a:ln>
                <a:solidFill>
                  <a:srgbClr val="22272B">
                    <a:hueOff val="0"/>
                    <a:satOff val="0"/>
                    <a:lumOff val="0"/>
                    <a:alphaOff val="0"/>
                  </a:srgbClr>
                </a:solidFill>
                <a:effectLst/>
                <a:uLnTx/>
                <a:uFillTx/>
                <a:ea typeface="+mn-ea"/>
                <a:cs typeface="+mn-cs"/>
              </a:rPr>
              <a:t> information connected to what you already know?</a:t>
            </a:r>
            <a:endPar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1" i="0" kern="1200" dirty="0">
                <a:solidFill>
                  <a:schemeClr val="tx1"/>
                </a:solidFill>
                <a:effectLst/>
                <a:latin typeface="Public Sans" pitchFamily="2" charset="0"/>
                <a:ea typeface="+mn-ea"/>
                <a:cs typeface="+mn-cs"/>
              </a:rPr>
              <a:t>Extend: </a:t>
            </a:r>
            <a:r>
              <a:rPr lang="en-AU" sz="1600" dirty="0">
                <a:solidFill>
                  <a:srgbClr val="22272B">
                    <a:hueOff val="0"/>
                    <a:satOff val="0"/>
                    <a:lumOff val="0"/>
                    <a:alphaOff val="0"/>
                  </a:srgbClr>
                </a:solidFill>
              </a:rPr>
              <a:t>What new ideas or information extended your thinking?</a:t>
            </a:r>
            <a:endPar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endParaRPr>
          </a:p>
          <a:p>
            <a:pPr marL="285750" marR="0" lvl="0" indent="-28575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600" b="1" i="0" kern="1200" dirty="0">
                <a:solidFill>
                  <a:schemeClr val="tx1"/>
                </a:solidFill>
                <a:effectLst/>
                <a:latin typeface="Public Sans" pitchFamily="2" charset="0"/>
                <a:ea typeface="+mn-ea"/>
                <a:cs typeface="+mn-cs"/>
              </a:rPr>
              <a:t>Challenge: </a:t>
            </a:r>
            <a:r>
              <a:rPr lang="en-AU" sz="1600" dirty="0">
                <a:solidFill>
                  <a:srgbClr val="22272B">
                    <a:hueOff val="0"/>
                    <a:satOff val="0"/>
                    <a:lumOff val="0"/>
                    <a:alphaOff val="0"/>
                  </a:srgbClr>
                </a:solidFill>
              </a:rPr>
              <a:t>What challenges or questions emerge for you?</a:t>
            </a:r>
            <a:endParaRPr kumimoji="0" lang="en-AU" sz="1600" b="0" i="0" u="none" strike="noStrike" kern="1200" cap="none" spc="0" normalizeH="0" baseline="0" noProof="0" dirty="0">
              <a:ln>
                <a:noFill/>
              </a:ln>
              <a:solidFill>
                <a:srgbClr val="22272B">
                  <a:hueOff val="0"/>
                  <a:satOff val="0"/>
                  <a:lumOff val="0"/>
                  <a:alphaOff val="0"/>
                </a:srgbClr>
              </a:solidFill>
              <a:effectLst/>
              <a:uLnTx/>
              <a:uFillTx/>
              <a:ea typeface="+mn-ea"/>
              <a:cs typeface="+mn-cs"/>
            </a:endParaRPr>
          </a:p>
          <a:p>
            <a:pPr rtl="0" fontAlgn="base"/>
            <a:endParaRPr lang="en-AU" sz="1600" b="0" i="0" kern="1200" dirty="0">
              <a:solidFill>
                <a:schemeClr val="tx1"/>
              </a:solidFill>
              <a:effectLst/>
              <a:latin typeface="Public Sans" pitchFamily="2" charset="0"/>
              <a:ea typeface="+mn-ea"/>
              <a:cs typeface="+mn-cs"/>
            </a:endParaRPr>
          </a:p>
          <a:p>
            <a:pPr rtl="0" fontAlgn="base"/>
            <a:r>
              <a:rPr lang="en-AU" sz="1600" b="1" i="0" kern="1200" dirty="0">
                <a:solidFill>
                  <a:schemeClr val="tx1"/>
                </a:solidFill>
                <a:effectLst/>
                <a:latin typeface="Public Sans" pitchFamily="2" charset="0"/>
                <a:ea typeface="+mn-ea"/>
                <a:cs typeface="+mn-cs"/>
              </a:rPr>
              <a:t>*** Facilitator: Select participants to share their responses.</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CLICK</a:t>
            </a:r>
            <a:r>
              <a:rPr lang="en-AU"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defTabSz="1219170" eaLnBrk="1" fontAlgn="auto" hangingPunct="1">
              <a:spcBef>
                <a:spcPts val="0"/>
              </a:spcBef>
              <a:spcAft>
                <a:spcPts val="0"/>
              </a:spcAft>
              <a:buFont typeface="Arial" panose="020B0604020202020204" pitchFamily="34" charset="0"/>
              <a:buNone/>
              <a:defRPr/>
            </a:pPr>
            <a:endParaRPr lang="en-AU" dirty="0">
              <a:latin typeface="Public Sans" pitchFamily="2" charset="77"/>
            </a:endParaRPr>
          </a:p>
          <a:p>
            <a:endParaRPr lang="en-AU" dirty="0"/>
          </a:p>
        </p:txBody>
      </p:sp>
      <p:sp>
        <p:nvSpPr>
          <p:cNvPr id="4" name="Slide Number Placeholder 3">
            <a:extLst>
              <a:ext uri="{FF2B5EF4-FFF2-40B4-BE49-F238E27FC236}">
                <a16:creationId xmlns:a16="http://schemas.microsoft.com/office/drawing/2014/main" id="{7829C02D-0C27-313F-3910-29A067E6525A}"/>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012357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b="1" dirty="0">
                <a:highlight>
                  <a:srgbClr val="00FF00"/>
                </a:highlight>
                <a:latin typeface="Public Sans"/>
              </a:rPr>
              <a:t>Slide: </a:t>
            </a:r>
            <a:r>
              <a:rPr lang="en-AU" b="0" dirty="0">
                <a:highlight>
                  <a:srgbClr val="00FF00"/>
                </a:highlight>
                <a:latin typeface="Public Sans"/>
              </a:rPr>
              <a:t>Reflections</a:t>
            </a:r>
            <a:endParaRPr lang="en-US" b="0" dirty="0">
              <a:highlight>
                <a:srgbClr val="00FF00"/>
              </a:highlight>
            </a:endParaRPr>
          </a:p>
          <a:p>
            <a:r>
              <a:rPr lang="en-AU" b="1" dirty="0">
                <a:highlight>
                  <a:srgbClr val="00FF00"/>
                </a:highlight>
                <a:latin typeface="Public Sans"/>
              </a:rPr>
              <a:t>Purpose</a:t>
            </a:r>
            <a:r>
              <a:rPr lang="en-AU" sz="1600" b="1" i="0" u="none" strike="noStrike" kern="1200" dirty="0">
                <a:solidFill>
                  <a:schemeClr val="tx1"/>
                </a:solidFill>
                <a:effectLst/>
                <a:highlight>
                  <a:srgbClr val="00FF00"/>
                </a:highlight>
                <a:latin typeface="Public Sans"/>
              </a:rPr>
              <a:t>: </a:t>
            </a:r>
            <a:r>
              <a:rPr lang="en-AU" sz="1600" b="0" i="0" u="none" strike="noStrike" kern="1200" dirty="0">
                <a:solidFill>
                  <a:schemeClr val="tx1"/>
                </a:solidFill>
                <a:effectLst/>
                <a:highlight>
                  <a:srgbClr val="00FF00"/>
                </a:highlight>
                <a:latin typeface="Public Sans"/>
              </a:rPr>
              <a:t>Reflect on the session and identify action</a:t>
            </a:r>
          </a:p>
          <a:p>
            <a:r>
              <a:rPr lang="en-AU" sz="1600" b="1" i="0" u="none" strike="noStrike" kern="1200" dirty="0">
                <a:solidFill>
                  <a:schemeClr val="tx1"/>
                </a:solidFill>
                <a:effectLst/>
                <a:highlight>
                  <a:srgbClr val="00FF00"/>
                </a:highlight>
                <a:latin typeface="Public Sans"/>
              </a:rPr>
              <a:t>Duration: </a:t>
            </a:r>
            <a:r>
              <a:rPr lang="en-AU" sz="1600" b="0" i="0" u="none" strike="noStrike" kern="1200" dirty="0">
                <a:solidFill>
                  <a:schemeClr val="tx1"/>
                </a:solidFill>
                <a:effectLst/>
                <a:highlight>
                  <a:srgbClr val="00FF00"/>
                </a:highlight>
                <a:latin typeface="Public Sans"/>
              </a:rPr>
              <a:t>3 minutes</a:t>
            </a:r>
            <a:r>
              <a:rPr lang="en-US" sz="1600" b="0" i="0" kern="1200" dirty="0">
                <a:solidFill>
                  <a:schemeClr val="tx1"/>
                </a:solidFill>
                <a:effectLst/>
                <a:highlight>
                  <a:srgbClr val="00FF00"/>
                </a:highlight>
                <a:latin typeface="Public Sans"/>
              </a:rPr>
              <a:t>​</a:t>
            </a:r>
          </a:p>
          <a:p>
            <a:pPr rtl="0" fontAlgn="base"/>
            <a:r>
              <a:rPr lang="en-AU" sz="1600" b="1" i="0" u="none" strike="noStrike" kern="1200" dirty="0">
                <a:solidFill>
                  <a:schemeClr val="tx1"/>
                </a:solidFill>
                <a:effectLst/>
                <a:highlight>
                  <a:srgbClr val="00FF00"/>
                </a:highlight>
                <a:latin typeface="Public Sans"/>
              </a:rPr>
              <a:t>Script:</a:t>
            </a:r>
            <a:r>
              <a:rPr lang="en-US" sz="1600" b="0" i="0" kern="1200" dirty="0">
                <a:solidFill>
                  <a:schemeClr val="tx1"/>
                </a:solidFill>
                <a:effectLst/>
                <a:highlight>
                  <a:srgbClr val="00FF00"/>
                </a:highlight>
                <a:latin typeface="Public Sans"/>
              </a:rPr>
              <a:t>​</a:t>
            </a:r>
          </a:p>
          <a:p>
            <a:endParaRPr lang="en-AU" b="0" dirty="0">
              <a:highlight>
                <a:srgbClr val="00FF00"/>
              </a:highlight>
              <a:latin typeface="Public Sans"/>
            </a:endParaRPr>
          </a:p>
          <a:p>
            <a:r>
              <a:rPr lang="en-AU" b="0" dirty="0">
                <a:highlight>
                  <a:srgbClr val="00FF00"/>
                </a:highlight>
                <a:latin typeface="Public Sans"/>
              </a:rPr>
              <a:t>Read the slide.</a:t>
            </a:r>
          </a:p>
          <a:p>
            <a:endParaRPr lang="en-AU" b="1" dirty="0">
              <a:highlight>
                <a:srgbClr val="00FF00"/>
              </a:highlight>
              <a:latin typeface="Public Sans"/>
            </a:endParaRPr>
          </a:p>
          <a:p>
            <a:r>
              <a:rPr lang="en-AU" b="1" dirty="0">
                <a:highlight>
                  <a:srgbClr val="00FF00"/>
                </a:highlight>
                <a:latin typeface="Public Sans"/>
              </a:rPr>
              <a:t>*** Facilitators context: Provide an example of a key takeaway or action relevant to your context.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762978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5555-39FC-B23D-36C4-012F9159A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9253B-996E-E201-4919-B9981D86C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CD8C-B5A9-8F2C-C375-9AF71B279AC4}"/>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Resources to support transition to high school planning </a:t>
            </a:r>
            <a:endParaRPr lang="en-AU">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a:defRPr/>
            </a:pPr>
            <a:r>
              <a:rPr lang="en-AU" sz="1600" b="0" i="0" u="none" strike="noStrike" kern="1200">
                <a:solidFill>
                  <a:schemeClr val="tx1"/>
                </a:solidFill>
                <a:effectLst/>
                <a:highlight>
                  <a:srgbClr val="F5F5F5"/>
                </a:highlight>
                <a:latin typeface="Public Sans" pitchFamily="2" charset="0"/>
                <a:ea typeface="+mn-ea"/>
                <a:cs typeface="+mn-cs"/>
              </a:rPr>
              <a:t>Read slide.</a:t>
            </a: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361B5A8C-0D1B-1825-D140-3348465AC566}"/>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40168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5FE84-95B1-FCF6-48B6-346EE88B2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981B-A043-28FE-1CB5-7F16984B0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27A7A-D43F-726A-1AC2-10888F08EF46}"/>
              </a:ext>
            </a:extLst>
          </p:cNvPr>
          <p:cNvSpPr>
            <a:spLocks noGrp="1"/>
          </p:cNvSpPr>
          <p:nvPr>
            <p:ph type="body" idx="1"/>
          </p:nvPr>
        </p:nvSpPr>
        <p:spPr/>
        <p:txBody>
          <a:bodyPr/>
          <a:lstStyle/>
          <a:p>
            <a:pPr rtl="0" fontAlgn="base"/>
            <a:r>
              <a:rPr lang="en-AU" sz="1600" b="1" i="0" u="none" strike="noStrike" kern="1200" dirty="0">
                <a:solidFill>
                  <a:schemeClr val="tx1"/>
                </a:solidFill>
                <a:effectLst/>
                <a:latin typeface="Public Sans" pitchFamily="2" charset="0"/>
                <a:ea typeface="+mn-ea"/>
                <a:cs typeface="+mn-cs"/>
              </a:rPr>
              <a:t>Slide: </a:t>
            </a:r>
            <a:r>
              <a:rPr lang="en-AU" sz="1600" b="0" i="0" u="none" strike="noStrike" kern="1200" dirty="0">
                <a:solidFill>
                  <a:schemeClr val="tx1"/>
                </a:solidFill>
                <a:effectLst/>
                <a:latin typeface="Public Sans" pitchFamily="2" charset="0"/>
                <a:ea typeface="+mn-ea"/>
                <a:cs typeface="+mn-cs"/>
              </a:rPr>
              <a:t>Resources to help support your transition planning</a:t>
            </a:r>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Purpose:</a:t>
            </a:r>
            <a:r>
              <a:rPr lang="en-AU" sz="1600" b="0" i="0" u="none" strike="noStrike" kern="1200" dirty="0">
                <a:solidFill>
                  <a:schemeClr val="tx1"/>
                </a:solidFill>
                <a:effectLst/>
                <a:latin typeface="Public Sans" pitchFamily="2" charset="0"/>
                <a:ea typeface="+mn-ea"/>
                <a:cs typeface="+mn-cs"/>
              </a:rPr>
              <a:t> Resources to help support your transition planning</a:t>
            </a:r>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Duration: </a:t>
            </a:r>
            <a:r>
              <a:rPr lang="en-AU" sz="1600" b="0" i="0" u="none" strike="noStrike" kern="1200" dirty="0">
                <a:solidFill>
                  <a:schemeClr val="tx1"/>
                </a:solidFill>
                <a:effectLst/>
                <a:latin typeface="Public Sans" pitchFamily="2" charset="0"/>
                <a:ea typeface="+mn-ea"/>
                <a:cs typeface="+mn-cs"/>
              </a:rPr>
              <a:t>1 min</a:t>
            </a:r>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Script: </a:t>
            </a:r>
            <a:r>
              <a:rPr lang="en-AU"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0" i="0" u="none" strike="noStrike" kern="1200" dirty="0">
                <a:solidFill>
                  <a:schemeClr val="tx1"/>
                </a:solidFill>
                <a:effectLst/>
                <a:latin typeface="Public Sans" pitchFamily="2" charset="0"/>
                <a:ea typeface="+mn-ea"/>
                <a:cs typeface="+mn-cs"/>
              </a:rPr>
              <a:t>There are a number of resources available to help support transition planning. </a:t>
            </a:r>
          </a:p>
          <a:p>
            <a:pPr rtl="0" fontAlgn="base"/>
            <a:endParaRPr lang="en-AU" sz="1600" b="0" i="0" u="none" strike="noStrike" kern="1200" dirty="0">
              <a:solidFill>
                <a:schemeClr val="tx1"/>
              </a:solidFill>
              <a:effectLst/>
              <a:latin typeface="Public Sans" pitchFamily="2" charset="0"/>
              <a:ea typeface="+mn-ea"/>
              <a:cs typeface="+mn-cs"/>
            </a:endParaRPr>
          </a:p>
          <a:p>
            <a:pPr rtl="0" fontAlgn="base"/>
            <a:r>
              <a:rPr lang="en-AU" sz="1600" b="0" i="0" u="none" strike="noStrike" kern="1200" dirty="0">
                <a:solidFill>
                  <a:schemeClr val="tx1"/>
                </a:solidFill>
                <a:effectLst/>
                <a:latin typeface="Public Sans" pitchFamily="2" charset="0"/>
                <a:ea typeface="+mn-ea"/>
                <a:cs typeface="+mn-cs"/>
              </a:rPr>
              <a:t>Scan the QR codes to explore resources that can strengthen transition to high school practices.</a:t>
            </a:r>
            <a:r>
              <a:rPr lang="en-AU" sz="1600" b="0" i="0" kern="1200" dirty="0">
                <a:solidFill>
                  <a:schemeClr val="tx1"/>
                </a:solidFill>
                <a:effectLst/>
                <a:latin typeface="Public Sans" pitchFamily="2" charset="0"/>
                <a:ea typeface="+mn-ea"/>
                <a:cs typeface="+mn-cs"/>
              </a:rPr>
              <a:t>​</a:t>
            </a:r>
          </a:p>
          <a:p>
            <a:pPr rtl="0" fontAlgn="base"/>
            <a:endParaRPr lang="en-AU" sz="1600" b="0" i="0" kern="1200" dirty="0">
              <a:solidFill>
                <a:schemeClr val="tx1"/>
              </a:solidFill>
              <a:effectLst/>
              <a:latin typeface="Public Sans" pitchFamily="2" charset="0"/>
              <a:ea typeface="+mn-ea"/>
              <a:cs typeface="+mn-cs"/>
            </a:endParaRPr>
          </a:p>
          <a:p>
            <a:pPr rtl="0" fontAlgn="base"/>
            <a:r>
              <a:rPr lang="en-AU" sz="1600" b="0" i="0" kern="1200" dirty="0">
                <a:solidFill>
                  <a:schemeClr val="tx1"/>
                </a:solidFill>
                <a:effectLst/>
                <a:latin typeface="Public Sans" pitchFamily="2" charset="0"/>
                <a:ea typeface="+mn-ea"/>
                <a:cs typeface="+mn-cs"/>
              </a:rPr>
              <a:t>You will need to log into your department portal to access the third QR code.</a:t>
            </a:r>
          </a:p>
          <a:p>
            <a:pPr rtl="0" fontAlgn="base"/>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CLICK</a:t>
            </a:r>
            <a:endParaRPr lang="en-US" sz="1600" b="0" i="0" kern="1200" dirty="0">
              <a:solidFill>
                <a:schemeClr val="tx1"/>
              </a:solidFill>
              <a:effectLst/>
              <a:latin typeface="Public Sans" pitchFamily="2" charset="0"/>
              <a:ea typeface="+mn-ea"/>
              <a:cs typeface="+mn-cs"/>
            </a:endParaRPr>
          </a:p>
          <a:p>
            <a:endParaRPr lang="en-AU" dirty="0"/>
          </a:p>
        </p:txBody>
      </p:sp>
      <p:sp>
        <p:nvSpPr>
          <p:cNvPr id="4" name="Slide Number Placeholder 3">
            <a:extLst>
              <a:ext uri="{FF2B5EF4-FFF2-40B4-BE49-F238E27FC236}">
                <a16:creationId xmlns:a16="http://schemas.microsoft.com/office/drawing/2014/main" id="{4E651959-DED0-6F13-5F2E-7CAC508A3508}"/>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90832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CA5E-1C36-BA5E-5BE6-F7D81454F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D8476-0728-C698-5590-C750234AB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E45C6-67B5-4867-5C13-ECC1CF4764D7}"/>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b="0">
                <a:solidFill>
                  <a:srgbClr val="000000"/>
                </a:solidFill>
                <a:highlight>
                  <a:srgbClr val="F5F5F5"/>
                </a:highlight>
                <a:latin typeface="Public Sans"/>
              </a:rPr>
              <a:t>Overview of workshop 3</a:t>
            </a:r>
            <a:endParaRPr lang="en-AU" b="0">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defTabSz="1219170" eaLnBrk="1" hangingPunct="1">
              <a:spcBef>
                <a:spcPts val="0"/>
              </a:spcBef>
              <a:spcAft>
                <a:spcPts val="0"/>
              </a:spcAft>
              <a:defRPr/>
            </a:pPr>
            <a:r>
              <a:rPr lang="en-US">
                <a:solidFill>
                  <a:srgbClr val="444444"/>
                </a:solidFill>
                <a:highlight>
                  <a:srgbClr val="F5F5F5"/>
                </a:highlight>
              </a:rPr>
              <a:t>Read slide.</a:t>
            </a:r>
          </a:p>
          <a:p>
            <a:pPr defTabSz="1219170" eaLnBrk="1" hangingPunct="1">
              <a:spcBef>
                <a:spcPts val="0"/>
              </a:spcBef>
              <a:spcAft>
                <a:spcPts val="0"/>
              </a:spcAft>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84DE3D8E-CCED-BD07-2269-69AF71307AB3}"/>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416301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AU" altLang="en-US" b="1" dirty="0">
                <a:latin typeface="Public Sans"/>
              </a:rPr>
              <a:t>Slide: </a:t>
            </a:r>
            <a:r>
              <a:rPr lang="en-AU" altLang="en-US" b="0" dirty="0">
                <a:solidFill>
                  <a:srgbClr val="000000"/>
                </a:solidFill>
                <a:highlight>
                  <a:srgbClr val="F5F5F5"/>
                </a:highlight>
                <a:latin typeface="Public Sans"/>
              </a:rPr>
              <a:t>Next workshop</a:t>
            </a:r>
            <a:endParaRPr lang="en-US" altLang="en-US" b="0" dirty="0">
              <a:latin typeface="Public Sans"/>
            </a:endParaRPr>
          </a:p>
          <a:p>
            <a:pPr eaLnBrk="1" hangingPunct="1">
              <a:spcBef>
                <a:spcPct val="0"/>
              </a:spcBef>
              <a:defRPr/>
            </a:pPr>
            <a:r>
              <a:rPr lang="en-AU" altLang="en-US" b="1" dirty="0">
                <a:latin typeface="Public Sans"/>
              </a:rPr>
              <a:t>Purpose:</a:t>
            </a:r>
            <a:r>
              <a:rPr lang="en-AU" altLang="en-US" dirty="0">
                <a:latin typeface="Public Sans"/>
              </a:rPr>
              <a:t> to provide an overview of workshop 3</a:t>
            </a:r>
          </a:p>
          <a:p>
            <a:pPr>
              <a:spcBef>
                <a:spcPct val="0"/>
              </a:spcBef>
              <a:defRPr/>
            </a:pPr>
            <a:r>
              <a:rPr lang="en-AU" altLang="en-US" b="1" dirty="0">
                <a:latin typeface="Public Sans"/>
              </a:rPr>
              <a:t>Duration: </a:t>
            </a:r>
            <a:r>
              <a:rPr lang="en-AU" altLang="en-US" dirty="0">
                <a:latin typeface="Public Sans"/>
              </a:rPr>
              <a:t>1 minute</a:t>
            </a:r>
          </a:p>
          <a:p>
            <a:pPr eaLnBrk="1" hangingPunct="1">
              <a:defRPr/>
            </a:pPr>
            <a:r>
              <a:rPr lang="en-AU" b="1" dirty="0">
                <a:latin typeface="Public Sans"/>
              </a:rPr>
              <a:t>Script: </a:t>
            </a:r>
          </a:p>
          <a:p>
            <a:pPr eaLnBrk="1" hangingPunct="1">
              <a:defRPr/>
            </a:pPr>
            <a:endParaRPr lang="en-AU" dirty="0">
              <a:solidFill>
                <a:srgbClr val="000000"/>
              </a:solidFill>
              <a:latin typeface="Roboto" panose="02000000000000000000" pitchFamily="2" charset="0"/>
            </a:endParaRPr>
          </a:p>
          <a:p>
            <a:pPr eaLnBrk="1" hangingPunct="1">
              <a:defRPr/>
            </a:pPr>
            <a:r>
              <a:rPr lang="en-AU" dirty="0">
                <a:solidFill>
                  <a:srgbClr val="000000"/>
                </a:solidFill>
                <a:latin typeface="Roboto"/>
                <a:ea typeface="Roboto"/>
                <a:cs typeface="Roboto"/>
              </a:rPr>
              <a:t>In our next workshop, we will focus on strengthening continuity of learning through collaboration.</a:t>
            </a:r>
          </a:p>
          <a:p>
            <a:pPr eaLnBrk="1" hangingPunct="1">
              <a:defRPr/>
            </a:pPr>
            <a:endParaRPr lang="en-AU" dirty="0">
              <a:solidFill>
                <a:srgbClr val="000000"/>
              </a:solidFill>
              <a:latin typeface="Roboto"/>
              <a:ea typeface="Roboto"/>
              <a:cs typeface="Roboto"/>
            </a:endParaRPr>
          </a:p>
          <a:p>
            <a:pPr eaLnBrk="1" hangingPunct="1">
              <a:defRPr/>
            </a:pPr>
            <a:r>
              <a:rPr lang="en-AU" dirty="0">
                <a:solidFill>
                  <a:srgbClr val="000000"/>
                </a:solidFill>
                <a:latin typeface="Roboto"/>
                <a:ea typeface="Roboto"/>
                <a:cs typeface="Roboto"/>
              </a:rPr>
              <a:t>During this session we will:</a:t>
            </a:r>
          </a:p>
          <a:p>
            <a:pPr eaLnBrk="1" hangingPunct="1">
              <a:defRPr/>
            </a:pPr>
            <a:endParaRPr lang="en-AU" dirty="0">
              <a:solidFill>
                <a:srgbClr val="000000"/>
              </a:solidFill>
              <a:latin typeface="Roboto"/>
              <a:ea typeface="Roboto"/>
              <a:cs typeface="Roboto"/>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explore the importance of collaboration and information sharing between primary and high schools to support student transition.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consider strategies for developing a shared understanding of Year 6 and Year 7 curriculum content and pedagogical approaches.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explore collaborative planning tools and inquiry models to enhance continuity of learning during the transition from primary to high school.</a:t>
            </a:r>
          </a:p>
          <a:p>
            <a:pPr eaLnBrk="1" hangingPunct="1">
              <a:buFont typeface="+mj-lt"/>
              <a:buNone/>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kern="1200" dirty="0">
                <a:solidFill>
                  <a:schemeClr val="tx1"/>
                </a:solidFill>
                <a:effectLst/>
                <a:latin typeface="Public Sans"/>
              </a:rPr>
              <a:t>CLICK</a:t>
            </a:r>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23185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D9AB7-46A3-D539-818C-188555AAE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ECFFB-88AB-3A93-ED02-AF801172F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8C085-71F9-DA87-0142-AA32EBC1FD85}"/>
              </a:ext>
            </a:extLst>
          </p:cNvPr>
          <p:cNvSpPr>
            <a:spLocks noGrp="1"/>
          </p:cNvSpPr>
          <p:nvPr>
            <p:ph type="body" idx="1"/>
          </p:nvPr>
        </p:nvSpPr>
        <p:spPr/>
        <p:txBody>
          <a:bodyPr/>
          <a:lstStyle/>
          <a:p>
            <a:pPr>
              <a:defRPr/>
            </a:pPr>
            <a:r>
              <a:rPr lang="en-AU" b="1">
                <a:solidFill>
                  <a:srgbClr val="000000"/>
                </a:solidFill>
                <a:highlight>
                  <a:srgbClr val="F5F5F5"/>
                </a:highlight>
                <a:latin typeface="Public Sans"/>
              </a:rPr>
              <a:t>Slide: </a:t>
            </a:r>
            <a:r>
              <a:rPr lang="en-AU" b="0">
                <a:solidFill>
                  <a:srgbClr val="000000"/>
                </a:solidFill>
                <a:highlight>
                  <a:srgbClr val="F5F5F5"/>
                </a:highlight>
                <a:latin typeface="Public Sans"/>
              </a:rPr>
              <a:t>Session evaluation</a:t>
            </a:r>
            <a:endParaRPr lang="en-AU" b="0">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Purpose: </a:t>
            </a:r>
            <a:r>
              <a:rPr lang="en-AU" b="0">
                <a:solidFill>
                  <a:srgbClr val="000000"/>
                </a:solidFill>
                <a:highlight>
                  <a:srgbClr val="F5F5F5"/>
                </a:highlight>
                <a:latin typeface="Public Sans"/>
              </a:rPr>
              <a:t>Title slide</a:t>
            </a:r>
          </a:p>
          <a:p>
            <a:pPr>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5 seconds</a:t>
            </a: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 </a:t>
            </a:r>
          </a:p>
          <a:p>
            <a:pPr defTabSz="1219170" eaLnBrk="1" hangingPunct="1">
              <a:spcBef>
                <a:spcPts val="0"/>
              </a:spcBef>
              <a:spcAft>
                <a:spcPts val="0"/>
              </a:spcAft>
              <a:defRPr/>
            </a:pPr>
            <a:endParaRPr lang="en-AU">
              <a:latin typeface="Public Sans" pitchFamily="2" charset="77"/>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u="none" strike="noStrike" kern="1200">
                <a:solidFill>
                  <a:schemeClr val="tx1"/>
                </a:solidFill>
                <a:effectLst/>
                <a:highlight>
                  <a:srgbClr val="F5F5F5"/>
                </a:highlight>
                <a:latin typeface="Public Sans" pitchFamily="2" charset="0"/>
                <a:ea typeface="+mn-ea"/>
                <a:cs typeface="+mn-cs"/>
              </a:rPr>
              <a:t>Read slide.</a:t>
            </a:r>
            <a:endParaRPr lang="en-AU">
              <a:latin typeface="Public Sans" pitchFamily="2" charset="77"/>
            </a:endParaRPr>
          </a:p>
          <a:p>
            <a:pPr>
              <a:defRPr/>
            </a:pPr>
            <a:endParaRPr lang="en-US">
              <a:solidFill>
                <a:srgbClr val="444444"/>
              </a:solidFill>
              <a:highlight>
                <a:srgbClr val="F5F5F5"/>
              </a:highlight>
            </a:endParaRPr>
          </a:p>
          <a:p>
            <a:pPr defTabSz="1219170" eaLnBrk="1" hangingPunct="1">
              <a:spcBef>
                <a:spcPts val="0"/>
              </a:spcBef>
              <a:spcAft>
                <a:spcPts val="0"/>
              </a:spcAft>
              <a:defRPr/>
            </a:pPr>
            <a:r>
              <a:rPr lang="en-US" b="1">
                <a:solidFill>
                  <a:srgbClr val="444444"/>
                </a:solidFill>
                <a:highlight>
                  <a:srgbClr val="F5F5F5"/>
                </a:highlight>
                <a:latin typeface="Public Sans"/>
              </a:rPr>
              <a:t>CLICK</a:t>
            </a:r>
          </a:p>
          <a:p>
            <a:endParaRPr lang="en-AU"/>
          </a:p>
        </p:txBody>
      </p:sp>
      <p:sp>
        <p:nvSpPr>
          <p:cNvPr id="4" name="Slide Number Placeholder 3">
            <a:extLst>
              <a:ext uri="{FF2B5EF4-FFF2-40B4-BE49-F238E27FC236}">
                <a16:creationId xmlns:a16="http://schemas.microsoft.com/office/drawing/2014/main" id="{05751376-DE74-08A3-C60E-27C331C31EDD}"/>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9820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600" b="1" i="0" u="none" strike="noStrike" kern="1200" dirty="0">
                <a:solidFill>
                  <a:schemeClr val="tx1"/>
                </a:solidFill>
                <a:effectLst/>
                <a:latin typeface="Public Sans" pitchFamily="2" charset="0"/>
                <a:ea typeface="+mn-ea"/>
                <a:cs typeface="+mn-cs"/>
              </a:rPr>
              <a:t>Slide: </a:t>
            </a:r>
            <a:r>
              <a:rPr lang="en-AU" sz="1600" b="0" i="0" u="none" strike="noStrike" kern="1200" dirty="0">
                <a:solidFill>
                  <a:schemeClr val="tx1"/>
                </a:solidFill>
                <a:effectLst/>
                <a:latin typeface="Public Sans" pitchFamily="2" charset="0"/>
                <a:ea typeface="+mn-ea"/>
                <a:cs typeface="+mn-cs"/>
              </a:rPr>
              <a:t>Agenda</a:t>
            </a:r>
            <a:r>
              <a:rPr lang="en-AU" sz="1600" b="0" i="0" kern="1200" dirty="0">
                <a:solidFill>
                  <a:schemeClr val="tx1"/>
                </a:solidFill>
                <a:effectLst/>
                <a:latin typeface="Public Sans" pitchFamily="2" charset="0"/>
                <a:ea typeface="+mn-ea"/>
                <a:cs typeface="+mn-cs"/>
              </a:rPr>
              <a:t>​</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Provide an overview of the workshop</a:t>
            </a:r>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30 sec</a:t>
            </a:r>
            <a:r>
              <a:rPr lang="en-US" sz="1600" b="0" i="0" kern="1200" dirty="0">
                <a:solidFill>
                  <a:schemeClr val="tx1"/>
                </a:solidFill>
                <a:effectLst/>
                <a:latin typeface="Public Sans" pitchFamily="2" charset="0"/>
                <a:ea typeface="+mn-ea"/>
                <a:cs typeface="+mn-cs"/>
              </a:rPr>
              <a:t>​</a:t>
            </a:r>
          </a:p>
          <a:p>
            <a:pPr rtl="0" fontAlgn="base"/>
            <a:r>
              <a:rPr lang="en-US" sz="1600" b="1" i="0" kern="1200" dirty="0">
                <a:solidFill>
                  <a:schemeClr val="tx1"/>
                </a:solidFill>
                <a:effectLst/>
                <a:latin typeface="Public Sans" pitchFamily="2" charset="0"/>
                <a:ea typeface="+mn-ea"/>
                <a:cs typeface="+mn-cs"/>
              </a:rPr>
              <a:t>Script: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0" i="0" u="none" strike="noStrike" kern="1200" dirty="0">
                <a:solidFill>
                  <a:schemeClr val="tx1"/>
                </a:solidFill>
                <a:effectLst/>
                <a:latin typeface="Public Sans" pitchFamily="2" charset="0"/>
                <a:ea typeface="+mn-ea"/>
                <a:cs typeface="+mn-cs"/>
              </a:rPr>
              <a:t>Read slide</a:t>
            </a:r>
            <a:r>
              <a:rPr lang="en-US"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CLICK</a:t>
            </a:r>
            <a:r>
              <a:rPr lang="en-US" sz="1600" b="0" i="0" kern="1200" dirty="0">
                <a:solidFill>
                  <a:schemeClr val="tx1"/>
                </a:solidFill>
                <a:effectLst/>
                <a:latin typeface="Public Sans" pitchFamily="2" charset="0"/>
                <a:ea typeface="+mn-ea"/>
                <a:cs typeface="+mn-cs"/>
              </a:rPr>
              <a:t>​</a:t>
            </a:r>
          </a:p>
          <a:p>
            <a:pPr defTabSz="1219170" eaLnBrk="1" fontAlgn="auto" hangingPunct="1">
              <a:spcBef>
                <a:spcPts val="0"/>
              </a:spcBef>
              <a:spcAft>
                <a:spcPts val="0"/>
              </a:spcAft>
              <a:defRPr/>
            </a:pPr>
            <a:endParaRPr lang="en-AU" dirty="0">
              <a:latin typeface="Public Sans"/>
            </a:endParaRPr>
          </a:p>
          <a:p>
            <a:pPr defTabSz="1219170" eaLnBrk="1" fontAlgn="auto" hangingPunct="1">
              <a:spcBef>
                <a:spcPts val="0"/>
              </a:spcBef>
              <a:spcAft>
                <a:spcPts val="0"/>
              </a:spcAft>
              <a:defRPr/>
            </a:pPr>
            <a:r>
              <a:rPr lang="en-AU" dirty="0">
                <a:latin typeface="Public sans"/>
              </a:rPr>
              <a:t> </a:t>
            </a:r>
            <a:endParaRPr lang="en-AU" sz="1600" b="1" kern="1200" dirty="0">
              <a:solidFill>
                <a:schemeClr val="tx1"/>
              </a:solidFill>
              <a:latin typeface="Public Sans" pitchFamily="2" charset="0"/>
              <a:ea typeface="Calibri"/>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391190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latin typeface="Public Sans"/>
              </a:rPr>
              <a:t>Slide: </a:t>
            </a:r>
            <a:r>
              <a:rPr lang="en-AU" altLang="en-US" b="0" dirty="0">
                <a:latin typeface="Public Sans"/>
              </a:rPr>
              <a:t>Evaluation survey</a:t>
            </a:r>
            <a:r>
              <a:rPr lang="en-AU" altLang="en-US" dirty="0">
                <a:latin typeface="Public Sans"/>
              </a:rPr>
              <a:t> - participants</a:t>
            </a:r>
            <a:endParaRPr lang="en-AU" altLang="en-US" b="0" dirty="0"/>
          </a:p>
          <a:p>
            <a:pPr eaLnBrk="1" hangingPunct="1"/>
            <a:r>
              <a:rPr lang="en-AU" altLang="en-US" b="1" dirty="0">
                <a:cs typeface="Calibri" panose="020F0502020204030204" pitchFamily="34" charset="0"/>
              </a:rPr>
              <a:t>Purpose: </a:t>
            </a:r>
            <a:r>
              <a:rPr lang="en-AU" altLang="en-US" b="0" dirty="0">
                <a:cs typeface="Calibri" panose="020F0502020204030204" pitchFamily="34" charset="0"/>
              </a:rPr>
              <a:t>to provide feedback to the school facilitator to use to track data </a:t>
            </a:r>
          </a:p>
          <a:p>
            <a:pPr eaLnBrk="1" hangingPunct="1"/>
            <a:r>
              <a:rPr lang="en-AU" altLang="en-US" b="1" dirty="0">
                <a:cs typeface="Calibri" panose="020F0502020204030204" pitchFamily="34" charset="0"/>
              </a:rPr>
              <a:t>Duration:  </a:t>
            </a:r>
            <a:r>
              <a:rPr lang="en-AU" altLang="en-US" b="0" dirty="0">
                <a:cs typeface="Calibri" panose="020F0502020204030204" pitchFamily="34" charset="0"/>
              </a:rPr>
              <a:t>2 min</a:t>
            </a:r>
            <a:endParaRPr lang="en-AU" altLang="en-US" dirty="0">
              <a:cs typeface="Calibri" panose="020F0502020204030204" pitchFamily="34" charset="0"/>
            </a:endParaRPr>
          </a:p>
          <a:p>
            <a:pPr eaLnBrk="1" hangingPunct="1"/>
            <a:r>
              <a:rPr lang="en-AU" altLang="en-US" b="1" dirty="0"/>
              <a:t>Script:</a:t>
            </a:r>
          </a:p>
          <a:p>
            <a:pPr eaLnBrk="1" hangingPunct="1"/>
            <a:endParaRPr lang="en-AU" altLang="en-US" b="1" dirty="0">
              <a:cs typeface="Calibri" panose="020F0502020204030204" pitchFamily="34" charset="0"/>
            </a:endParaRPr>
          </a:p>
          <a:p>
            <a:pPr eaLnBrk="1" hangingPunct="1"/>
            <a:r>
              <a:rPr lang="en-AU" altLang="en-US" dirty="0"/>
              <a:t>We would like for you to fill out a short survey to provide the school facilitator with feedback about the workshop. </a:t>
            </a:r>
          </a:p>
          <a:p>
            <a:pPr eaLnBrk="1" hangingPunct="1"/>
            <a:endParaRPr lang="en-AU" altLang="en-US" dirty="0"/>
          </a:p>
          <a:p>
            <a:pPr eaLnBrk="1" hangingPunct="1"/>
            <a:r>
              <a:rPr lang="en-AU" altLang="en-US" dirty="0"/>
              <a:t>Please use the survey code or link provided to do this. (When scanning the QR code people will be asked to fill in an email address. They need to use their NSW Department of Education email address to log in). </a:t>
            </a:r>
          </a:p>
          <a:p>
            <a:pPr eaLnBrk="1" hangingPunct="1"/>
            <a:r>
              <a:rPr lang="en-AU" altLang="en-US" dirty="0"/>
              <a:t> </a:t>
            </a:r>
          </a:p>
          <a:p>
            <a:pPr eaLnBrk="1" hangingPunct="1"/>
            <a:endParaRPr lang="en-AU" altLang="en-US" dirty="0"/>
          </a:p>
          <a:p>
            <a:pPr eaLnBrk="1" hangingPunct="1"/>
            <a:r>
              <a:rPr lang="en-AU" altLang="en-US" b="1" i="1" dirty="0"/>
              <a:t>** </a:t>
            </a:r>
            <a:r>
              <a:rPr lang="en-AU" altLang="en-US" sz="1600" b="1" i="0" kern="1200" dirty="0">
                <a:solidFill>
                  <a:schemeClr val="tx1"/>
                </a:solidFill>
                <a:effectLst/>
                <a:latin typeface="Public Sans" pitchFamily="2" charset="0"/>
                <a:ea typeface="+mn-ea"/>
                <a:cs typeface="+mn-cs"/>
              </a:rPr>
              <a:t>Facilitator, </a:t>
            </a:r>
            <a:r>
              <a:rPr lang="en-AU" b="1" dirty="0"/>
              <a:t>Click the link on the slide to duplicate the template and contextualise survey questions. Then download and insert the link and QR code onto the slide. </a:t>
            </a:r>
            <a:endParaRPr lang="en-AU" altLang="en-US" b="1" dirty="0"/>
          </a:p>
          <a:p>
            <a:pPr eaLnBrk="1" hangingPunct="1"/>
            <a:endParaRPr lang="en-AU" altLang="en-US" b="1" dirty="0"/>
          </a:p>
          <a:p>
            <a:pPr eaLnBrk="1" hangingPunct="1"/>
            <a:r>
              <a:rPr lang="en-AU" altLang="en-US" b="1" dirty="0"/>
              <a:t>CLICK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363254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b="1"/>
              <a:t>Slide: </a:t>
            </a:r>
            <a:r>
              <a:rPr lang="en-AU" altLang="en-US" b="0"/>
              <a:t>References </a:t>
            </a:r>
          </a:p>
          <a:p>
            <a:pPr eaLnBrk="1" hangingPunct="1"/>
            <a:r>
              <a:rPr lang="en-AU" altLang="en-US" b="1">
                <a:cs typeface="Calibri" panose="020F0502020204030204" pitchFamily="34" charset="0"/>
              </a:rPr>
              <a:t>Purpose: </a:t>
            </a:r>
            <a:r>
              <a:rPr lang="en-AU" altLang="en-US" b="0">
                <a:cs typeface="Calibri" panose="020F0502020204030204" pitchFamily="34" charset="0"/>
              </a:rPr>
              <a:t>links to documents referenced when developing this workshop </a:t>
            </a:r>
          </a:p>
          <a:p>
            <a:pPr eaLnBrk="1" hangingPunct="1"/>
            <a:r>
              <a:rPr lang="en-AU" altLang="en-US" b="1">
                <a:cs typeface="Calibri" panose="020F0502020204030204" pitchFamily="34" charset="0"/>
              </a:rPr>
              <a:t>Duration: </a:t>
            </a:r>
            <a:r>
              <a:rPr lang="en-AU" altLang="en-US" b="0">
                <a:cs typeface="Calibri" panose="020F0502020204030204" pitchFamily="34" charset="0"/>
              </a:rPr>
              <a:t>5 seconds</a:t>
            </a:r>
          </a:p>
          <a:p>
            <a:pPr eaLnBrk="1" hangingPunct="1"/>
            <a:r>
              <a:rPr lang="en-AU" altLang="en-US" b="1"/>
              <a:t>Script:</a:t>
            </a:r>
          </a:p>
          <a:p>
            <a:pPr eaLnBrk="1" hangingPunct="1"/>
            <a:endParaRPr lang="en-AU" altLang="en-US" b="1">
              <a:cs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59977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eaLnBrk="1" hangingPunct="1">
              <a:spcBef>
                <a:spcPts val="0"/>
              </a:spcBef>
              <a:spcAft>
                <a:spcPts val="0"/>
              </a:spcAft>
              <a:defRPr/>
            </a:pPr>
            <a:r>
              <a:rPr lang="en-AU" b="1">
                <a:solidFill>
                  <a:srgbClr val="000000"/>
                </a:solidFill>
                <a:highlight>
                  <a:srgbClr val="F5F5F5"/>
                </a:highlight>
                <a:latin typeface="Public Sans"/>
              </a:rPr>
              <a:t>Slide: </a:t>
            </a:r>
            <a:r>
              <a:rPr lang="en-AU">
                <a:solidFill>
                  <a:srgbClr val="000000"/>
                </a:solidFill>
                <a:highlight>
                  <a:srgbClr val="F5F5F5"/>
                </a:highlight>
                <a:latin typeface="Public Sans"/>
              </a:rPr>
              <a:t>Learning intentions and success criteria</a:t>
            </a:r>
            <a:endParaRPr lang="en-AU">
              <a:solidFill>
                <a:srgbClr val="444444"/>
              </a:solidFill>
              <a:highlight>
                <a:srgbClr val="F5F5F5"/>
              </a:highlight>
              <a:latin typeface="Public Sans"/>
            </a:endParaRPr>
          </a:p>
          <a:p>
            <a:pPr defTabSz="1219170" eaLnBrk="1" fontAlgn="auto" hangingPunct="1">
              <a:spcBef>
                <a:spcPts val="0"/>
              </a:spcBef>
              <a:spcAft>
                <a:spcPts val="0"/>
              </a:spcAft>
              <a:defRPr/>
            </a:pPr>
            <a:r>
              <a:rPr lang="en-AU" sz="1600" b="1" kern="1200">
                <a:solidFill>
                  <a:schemeClr val="tx1"/>
                </a:solidFill>
                <a:latin typeface="Public Sans" pitchFamily="2" charset="0"/>
                <a:ea typeface="+mn-ea"/>
                <a:cs typeface="+mn-cs"/>
              </a:rPr>
              <a:t>Purpose</a:t>
            </a:r>
            <a:r>
              <a:rPr lang="en-AU" b="1">
                <a:solidFill>
                  <a:srgbClr val="000000"/>
                </a:solidFill>
                <a:highlight>
                  <a:srgbClr val="F5F5F5"/>
                </a:highlight>
                <a:latin typeface="Public Sans"/>
              </a:rPr>
              <a:t>: </a:t>
            </a:r>
            <a:r>
              <a:rPr lang="en-AU">
                <a:solidFill>
                  <a:srgbClr val="000000"/>
                </a:solidFill>
                <a:highlight>
                  <a:srgbClr val="F5F5F5"/>
                </a:highlight>
                <a:latin typeface="Public Sans"/>
              </a:rPr>
              <a:t>Outline the learning intentions and success criteria for the workshop</a:t>
            </a:r>
          </a:p>
          <a:p>
            <a:pPr defTabSz="1219170" eaLnBrk="1" hangingPunct="1">
              <a:spcBef>
                <a:spcPts val="0"/>
              </a:spcBef>
              <a:spcAft>
                <a:spcPts val="0"/>
              </a:spcAft>
              <a:defRPr/>
            </a:pPr>
            <a:r>
              <a:rPr lang="en-AU" b="1">
                <a:solidFill>
                  <a:srgbClr val="000000"/>
                </a:solidFill>
                <a:highlight>
                  <a:srgbClr val="F5F5F5"/>
                </a:highlight>
                <a:latin typeface="Public Sans"/>
              </a:rPr>
              <a:t>Duration:</a:t>
            </a:r>
            <a:r>
              <a:rPr lang="en-AU">
                <a:solidFill>
                  <a:srgbClr val="000000"/>
                </a:solidFill>
                <a:highlight>
                  <a:srgbClr val="F5F5F5"/>
                </a:highlight>
                <a:latin typeface="Public Sans"/>
              </a:rPr>
              <a:t> 1 minute</a:t>
            </a:r>
            <a:endParaRPr lang="en-US">
              <a:solidFill>
                <a:srgbClr val="444444"/>
              </a:solidFill>
              <a:highlight>
                <a:srgbClr val="F5F5F5"/>
              </a:highlight>
              <a:latin typeface="Public Sans"/>
            </a:endParaRPr>
          </a:p>
          <a:p>
            <a:pPr defTabSz="1219170" eaLnBrk="1" hangingPunct="1">
              <a:spcBef>
                <a:spcPts val="0"/>
              </a:spcBef>
              <a:spcAft>
                <a:spcPts val="0"/>
              </a:spcAft>
              <a:defRPr/>
            </a:pPr>
            <a:r>
              <a:rPr lang="en-AU" b="1">
                <a:solidFill>
                  <a:srgbClr val="000000"/>
                </a:solidFill>
                <a:highlight>
                  <a:srgbClr val="F5F5F5"/>
                </a:highlight>
                <a:latin typeface="Public Sans"/>
              </a:rPr>
              <a:t>Script:</a:t>
            </a:r>
            <a:r>
              <a:rPr lang="en-US">
                <a:solidFill>
                  <a:srgbClr val="444444"/>
                </a:solidFill>
                <a:highlight>
                  <a:srgbClr val="F5F5F5"/>
                </a:highlight>
                <a:latin typeface="Public Sans"/>
              </a:rPr>
              <a:t>​</a:t>
            </a:r>
          </a:p>
          <a:p>
            <a:pPr defTabSz="1219170" eaLnBrk="1" hangingPunct="1">
              <a:spcBef>
                <a:spcPts val="0"/>
              </a:spcBef>
              <a:spcAft>
                <a:spcPts val="0"/>
              </a:spcAft>
              <a:defRPr/>
            </a:pPr>
            <a:endParaRPr lang="en-US">
              <a:solidFill>
                <a:srgbClr val="444444"/>
              </a:solidFill>
              <a:highlight>
                <a:srgbClr val="F5F5F5"/>
              </a:highlight>
              <a:latin typeface="Public Sans"/>
            </a:endParaRPr>
          </a:p>
          <a:p>
            <a:pPr marL="0" algn="l" rtl="0" eaLnBrk="1" fontAlgn="t" latinLnBrk="0" hangingPunct="1">
              <a:buNone/>
            </a:pPr>
            <a:r>
              <a:rPr lang="en-AU" sz="1800" b="0" i="0" u="none" strike="noStrike" kern="1200">
                <a:solidFill>
                  <a:srgbClr val="22272B"/>
                </a:solidFill>
                <a:effectLst/>
                <a:latin typeface="Public Sans Light" pitchFamily="2" charset="0"/>
              </a:rPr>
              <a:t>In today’s workshop ‘Supporting transition through the curriculum’, </a:t>
            </a:r>
          </a:p>
          <a:p>
            <a:pPr marL="0" algn="l" rtl="0" eaLnBrk="1" fontAlgn="t" latinLnBrk="0" hangingPunct="1">
              <a:buNone/>
            </a:pPr>
            <a:endParaRPr lang="en-AU" sz="1800" b="1" i="0" u="none" strike="noStrike" kern="1200">
              <a:solidFill>
                <a:srgbClr val="22272B"/>
              </a:solidFill>
              <a:effectLst/>
              <a:latin typeface="Public Sans Light" pitchFamily="2" charset="0"/>
            </a:endParaRPr>
          </a:p>
          <a:p>
            <a:pPr marL="0" algn="l" rtl="0" eaLnBrk="1" fontAlgn="t" latinLnBrk="0" hangingPunct="1">
              <a:buNone/>
            </a:pPr>
            <a:r>
              <a:rPr lang="en-AU" sz="1800" b="1" i="0" u="none" strike="noStrike" kern="1200">
                <a:solidFill>
                  <a:srgbClr val="22272B"/>
                </a:solidFill>
                <a:effectLst/>
                <a:latin typeface="Public Sans Light" pitchFamily="2" charset="0"/>
              </a:rPr>
              <a:t>CLICK</a:t>
            </a:r>
          </a:p>
          <a:p>
            <a:pPr marL="0" algn="l" rtl="0" eaLnBrk="1" fontAlgn="t" latinLnBrk="0" hangingPunct="1">
              <a:buNone/>
            </a:pPr>
            <a:endParaRPr lang="en-AU" sz="1800" b="1" i="0" u="none" strike="noStrike" kern="1200">
              <a:solidFill>
                <a:srgbClr val="22272B"/>
              </a:solidFill>
              <a:effectLst/>
              <a:latin typeface="Public Sans Light" pitchFamily="2" charset="0"/>
            </a:endParaRPr>
          </a:p>
          <a:p>
            <a:pPr marL="0" algn="l" rtl="0" eaLnBrk="1" fontAlgn="t" latinLnBrk="0" hangingPunct="1">
              <a:buNone/>
            </a:pPr>
            <a:r>
              <a:rPr lang="en-AU" sz="1800" b="1" i="0" u="none" strike="noStrike" kern="1200">
                <a:solidFill>
                  <a:srgbClr val="22272B"/>
                </a:solidFill>
                <a:effectLst/>
                <a:latin typeface="Public Sans Light" pitchFamily="2" charset="0"/>
              </a:rPr>
              <a:t>Participants will:</a:t>
            </a:r>
          </a:p>
          <a:p>
            <a:pPr marL="0" algn="l" rtl="0" eaLnBrk="1" fontAlgn="t" latinLnBrk="0" hangingPunct="1">
              <a:buNone/>
            </a:pPr>
            <a:endParaRPr lang="en-AU" sz="1800" b="1" i="0" u="none" strike="noStrike">
              <a:effectLst/>
              <a:latin typeface="Arial" panose="020B0604020202020204" pitchFamily="34" charset="0"/>
            </a:endParaRPr>
          </a:p>
          <a:p>
            <a:pPr marL="285750" indent="-285750">
              <a:lnSpc>
                <a:spcPct val="150000"/>
              </a:lnSpc>
              <a:buFont typeface="Arial" panose="020B0604020202020204" pitchFamily="34" charset="0"/>
              <a:buChar char="•"/>
            </a:pPr>
            <a:r>
              <a:rPr lang="en-AU" sz="1800"/>
              <a:t>build understanding of continuity of learning in the curriculum</a:t>
            </a:r>
          </a:p>
          <a:p>
            <a:pPr marL="285750" marR="0" lvl="0" indent="-285750" algn="l" defTabSz="121917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t>apply principles of continuity of learning to Stage 3 – 4 syllabuses</a:t>
            </a:r>
          </a:p>
          <a:p>
            <a:pPr marL="285750" indent="-285750">
              <a:lnSpc>
                <a:spcPct val="150000"/>
              </a:lnSpc>
              <a:buFont typeface="Arial" panose="020B0604020202020204" pitchFamily="34" charset="0"/>
              <a:buChar char="•"/>
            </a:pPr>
            <a:r>
              <a:rPr lang="en-AU" sz="1800"/>
              <a:t>explore effective transition practices that support continuity of learning</a:t>
            </a:r>
          </a:p>
          <a:p>
            <a:pPr marL="285750" indent="-285750">
              <a:lnSpc>
                <a:spcPct val="150000"/>
              </a:lnSpc>
              <a:buFont typeface="Arial" panose="020B0604020202020204" pitchFamily="34" charset="0"/>
              <a:buChar char="•"/>
            </a:pPr>
            <a:r>
              <a:rPr lang="en-AU" sz="1800"/>
              <a:t>develop awareness of available NSW Department of Education transition resources.</a:t>
            </a:r>
          </a:p>
          <a:p>
            <a:pPr marL="0" indent="0">
              <a:lnSpc>
                <a:spcPct val="150000"/>
              </a:lnSpc>
              <a:buFont typeface="Arial" panose="020B0604020202020204" pitchFamily="34" charset="0"/>
              <a:buNone/>
            </a:pPr>
            <a:endParaRPr lang="en-AU" sz="1800"/>
          </a:p>
          <a:p>
            <a:pPr marL="0" indent="0">
              <a:lnSpc>
                <a:spcPct val="150000"/>
              </a:lnSpc>
              <a:buFont typeface="Arial" panose="020B0604020202020204" pitchFamily="34" charset="0"/>
              <a:buNone/>
            </a:pPr>
            <a:r>
              <a:rPr lang="en-AU" sz="1800" b="1"/>
              <a:t>CLICK</a:t>
            </a:r>
            <a:endParaRPr lang="en-AU" sz="1700" b="1"/>
          </a:p>
          <a:p>
            <a:pPr marL="0" algn="l" rtl="0" eaLnBrk="1" fontAlgn="t" latinLnBrk="0" hangingPunct="1">
              <a:buNone/>
            </a:pPr>
            <a:endParaRPr lang="en-AU" sz="1800" b="1" i="0" u="none" strike="noStrike" kern="1200">
              <a:solidFill>
                <a:srgbClr val="22272B"/>
              </a:solidFill>
              <a:effectLst/>
              <a:latin typeface="Public Sans Light" pitchFamily="2" charset="0"/>
            </a:endParaRPr>
          </a:p>
          <a:p>
            <a:pPr marL="0" algn="l" rtl="0" eaLnBrk="1" fontAlgn="t" latinLnBrk="0" hangingPunct="1">
              <a:buNone/>
            </a:pPr>
            <a:r>
              <a:rPr lang="en-AU" sz="1800" b="1" i="0" u="none" strike="noStrike" kern="1200">
                <a:solidFill>
                  <a:srgbClr val="22272B"/>
                </a:solidFill>
                <a:effectLst/>
                <a:latin typeface="Public Sans Light" pitchFamily="2" charset="0"/>
              </a:rPr>
              <a:t>Participants can:</a:t>
            </a:r>
            <a:endParaRPr lang="en-AU" sz="1800" b="1" i="0" u="none" strike="noStrike">
              <a:effectLst/>
              <a:latin typeface="Arial" panose="020B0604020202020204" pitchFamily="34" charset="0"/>
            </a:endParaRPr>
          </a:p>
          <a:p>
            <a:pPr defTabSz="1219170" eaLnBrk="1" fontAlgn="auto" hangingPunct="1">
              <a:spcBef>
                <a:spcPts val="0"/>
              </a:spcBef>
              <a:spcAft>
                <a:spcPts val="0"/>
              </a:spcAft>
              <a:defRPr/>
            </a:pPr>
            <a:endParaRPr lang="en-AU" sz="1600" b="1" kern="1200">
              <a:solidFill>
                <a:schemeClr val="tx1"/>
              </a:solidFill>
              <a:latin typeface="Public Sans" pitchFamily="2" charset="0"/>
              <a:ea typeface="+mn-ea"/>
              <a:cs typeface="+mn-cs"/>
            </a:endParaRPr>
          </a:p>
          <a:p>
            <a:pPr marL="285750" indent="-285750">
              <a:lnSpc>
                <a:spcPct val="150000"/>
              </a:lnSpc>
              <a:buFont typeface="Arial" panose="020B0604020202020204" pitchFamily="34" charset="0"/>
              <a:buChar char="•"/>
            </a:pPr>
            <a:r>
              <a:rPr lang="en-AU" sz="1600"/>
              <a:t>explain what continuity of learning is in the curriculum</a:t>
            </a:r>
          </a:p>
          <a:p>
            <a:pPr marL="285750" indent="-285750">
              <a:lnSpc>
                <a:spcPct val="150000"/>
              </a:lnSpc>
              <a:buFont typeface="Arial" panose="020B0604020202020204" pitchFamily="34" charset="0"/>
              <a:buChar char="•"/>
            </a:pPr>
            <a:r>
              <a:rPr lang="en-AU" sz="1600"/>
              <a:t>apply principles of continuity of learning to Stage 3 – 4 syllabuses</a:t>
            </a:r>
          </a:p>
          <a:p>
            <a:pPr marL="285750" marR="0" lvl="0" indent="-285750" algn="l" defTabSz="121917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600"/>
              <a:t>contextualise transition practices that support continuity of learning</a:t>
            </a:r>
          </a:p>
          <a:p>
            <a:pPr marL="285750" indent="-285750">
              <a:lnSpc>
                <a:spcPct val="150000"/>
              </a:lnSpc>
              <a:buFont typeface="Arial" panose="020B0604020202020204" pitchFamily="34" charset="0"/>
              <a:buChar char="•"/>
            </a:pPr>
            <a:r>
              <a:rPr lang="en-AU" sz="1600"/>
              <a:t>locate  NSW Department of Education resources to use in their context.</a:t>
            </a:r>
          </a:p>
          <a:p>
            <a:pPr defTabSz="1219170" eaLnBrk="1" fontAlgn="auto" hangingPunct="1">
              <a:spcBef>
                <a:spcPts val="0"/>
              </a:spcBef>
              <a:spcAft>
                <a:spcPts val="0"/>
              </a:spcAft>
              <a:defRPr/>
            </a:pPr>
            <a:endParaRPr lang="en-AU" sz="1600" b="1" kern="1200">
              <a:solidFill>
                <a:schemeClr val="tx1"/>
              </a:solidFill>
              <a:latin typeface="Public Sans" pitchFamily="2" charset="0"/>
              <a:ea typeface="+mn-ea"/>
              <a:cs typeface="+mn-cs"/>
            </a:endParaRPr>
          </a:p>
          <a:p>
            <a:pPr defTabSz="1219170" eaLnBrk="1" fontAlgn="auto" hangingPunct="1">
              <a:spcBef>
                <a:spcPts val="0"/>
              </a:spcBef>
              <a:spcAft>
                <a:spcPts val="0"/>
              </a:spcAft>
              <a:defRPr/>
            </a:pPr>
            <a:r>
              <a:rPr lang="en-AU" sz="1600" b="1" kern="1200">
                <a:solidFill>
                  <a:schemeClr val="tx1"/>
                </a:solidFill>
                <a:latin typeface="Public Sans" pitchFamily="2" charset="0"/>
                <a:ea typeface="+mn-ea"/>
                <a:cs typeface="+mn-cs"/>
              </a:rPr>
              <a:t>CLICK</a:t>
            </a:r>
            <a:endParaRPr lang="en-AU" sz="1600" b="1" kern="1200">
              <a:solidFill>
                <a:schemeClr val="tx1"/>
              </a:solidFill>
              <a:latin typeface="Public Sans" pitchFamily="2" charset="0"/>
              <a:ea typeface="Calibri"/>
              <a:cs typeface="Calibri"/>
            </a:endParaRPr>
          </a:p>
          <a:p>
            <a:pPr defTabSz="1219170" eaLnBrk="1" fontAlgn="auto" hangingPunct="1">
              <a:spcBef>
                <a:spcPts val="0"/>
              </a:spcBef>
              <a:spcAft>
                <a:spcPts val="0"/>
              </a:spcAft>
              <a:defRPr/>
            </a:pPr>
            <a:r>
              <a:rPr lang="en-AU">
                <a:latin typeface="Public sans"/>
              </a:rPr>
              <a:t> </a:t>
            </a:r>
            <a:endParaRPr lang="en-AU"/>
          </a:p>
          <a:p>
            <a:pPr defTabSz="1219170" eaLnBrk="1" fontAlgn="auto" hangingPunct="1">
              <a:spcBef>
                <a:spcPts val="0"/>
              </a:spcBef>
              <a:spcAft>
                <a:spcPts val="0"/>
              </a:spcAft>
              <a:defRPr/>
            </a:pPr>
            <a:endParaRPr lang="en-AU">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77225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0B6C-8813-4811-84F1-922F5094B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A696-AA85-8F48-7235-E9DC84D72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AF447-66B3-3E12-8B00-6491634A5F68}"/>
              </a:ext>
            </a:extLst>
          </p:cNvPr>
          <p:cNvSpPr>
            <a:spLocks noGrp="1"/>
          </p:cNvSpPr>
          <p:nvPr>
            <p:ph type="body" idx="1"/>
          </p:nvPr>
        </p:nvSpPr>
        <p:spPr/>
        <p:txBody>
          <a:bodyPr/>
          <a:lstStyle/>
          <a:p>
            <a:pPr>
              <a:spcBef>
                <a:spcPct val="0"/>
              </a:spcBef>
              <a:defRPr/>
            </a:pPr>
            <a:r>
              <a:rPr lang="en-AU" b="1">
                <a:highlight>
                  <a:srgbClr val="F5F5F5"/>
                </a:highlight>
                <a:latin typeface="Public Sans"/>
              </a:rPr>
              <a:t>Slide: </a:t>
            </a:r>
            <a:r>
              <a:rPr lang="en-AU">
                <a:highlight>
                  <a:srgbClr val="F5F5F5"/>
                </a:highlight>
                <a:latin typeface="Public Sans"/>
              </a:rPr>
              <a:t>Setting the scene</a:t>
            </a:r>
            <a:endParaRPr lang="en-US">
              <a:solidFill>
                <a:srgbClr val="444444"/>
              </a:solidFill>
              <a:highlight>
                <a:srgbClr val="F5F5F5"/>
              </a:highlight>
              <a:latin typeface="Public Sans"/>
            </a:endParaRPr>
          </a:p>
          <a:p>
            <a:pPr>
              <a:spcBef>
                <a:spcPct val="0"/>
              </a:spcBef>
              <a:defRPr/>
            </a:pPr>
            <a:r>
              <a:rPr lang="en-AU" b="1">
                <a:highlight>
                  <a:srgbClr val="F5F5F5"/>
                </a:highlight>
                <a:latin typeface="Public Sans"/>
              </a:rPr>
              <a:t>Purpose: </a:t>
            </a:r>
            <a:r>
              <a:rPr lang="en-AU">
                <a:highlight>
                  <a:srgbClr val="F5F5F5"/>
                </a:highlight>
                <a:latin typeface="Public Sans"/>
              </a:rPr>
              <a:t>Title slide</a:t>
            </a:r>
            <a:endParaRPr lang="en-US">
              <a:solidFill>
                <a:srgbClr val="444444"/>
              </a:solidFill>
              <a:highlight>
                <a:srgbClr val="F5F5F5"/>
              </a:highlight>
              <a:latin typeface="Public Sans"/>
            </a:endParaRPr>
          </a:p>
          <a:p>
            <a:pPr>
              <a:spcBef>
                <a:spcPct val="0"/>
              </a:spcBef>
              <a:defRPr/>
            </a:pPr>
            <a:r>
              <a:rPr lang="en-AU" b="1">
                <a:highlight>
                  <a:srgbClr val="F5F5F5"/>
                </a:highlight>
                <a:latin typeface="Public Sans"/>
              </a:rPr>
              <a:t>Duration:</a:t>
            </a:r>
            <a:r>
              <a:rPr lang="en-AU" b="0">
                <a:highlight>
                  <a:srgbClr val="F5F5F5"/>
                </a:highlight>
                <a:latin typeface="Public Sans"/>
              </a:rPr>
              <a:t> 5 </a:t>
            </a:r>
            <a:r>
              <a:rPr lang="en-AU">
                <a:highlight>
                  <a:srgbClr val="F5F5F5"/>
                </a:highlight>
                <a:latin typeface="Public Sans"/>
              </a:rPr>
              <a:t>seconds</a:t>
            </a:r>
            <a:endParaRPr lang="en-AU">
              <a:solidFill>
                <a:srgbClr val="444444"/>
              </a:solidFill>
              <a:highlight>
                <a:srgbClr val="F5F5F5"/>
              </a:highlight>
              <a:latin typeface="Public Sans"/>
            </a:endParaRPr>
          </a:p>
          <a:p>
            <a:pPr>
              <a:spcBef>
                <a:spcPct val="0"/>
              </a:spcBef>
              <a:defRPr/>
            </a:pPr>
            <a:r>
              <a:rPr lang="en-AU" b="1">
                <a:highlight>
                  <a:srgbClr val="F5F5F5"/>
                </a:highlight>
                <a:latin typeface="Public Sans"/>
              </a:rPr>
              <a:t>Script:</a:t>
            </a:r>
            <a:endParaRPr lang="en-AU">
              <a:solidFill>
                <a:srgbClr val="444444"/>
              </a:solidFill>
              <a:highlight>
                <a:srgbClr val="F5F5F5"/>
              </a:highlight>
              <a:latin typeface="Public Sans"/>
            </a:endParaRPr>
          </a:p>
          <a:p>
            <a:pPr>
              <a:spcBef>
                <a:spcPct val="0"/>
              </a:spcBef>
              <a:defRPr/>
            </a:pPr>
            <a:endParaRPr lang="en-AU">
              <a:solidFill>
                <a:srgbClr val="444444"/>
              </a:solidFill>
              <a:highlight>
                <a:srgbClr val="F5F5F5"/>
              </a:highlight>
            </a:endParaRPr>
          </a:p>
          <a:p>
            <a:pPr>
              <a:spcBef>
                <a:spcPct val="0"/>
              </a:spcBef>
              <a:defRPr/>
            </a:pPr>
            <a:r>
              <a:rPr lang="en-AU">
                <a:highlight>
                  <a:srgbClr val="F5F5F5"/>
                </a:highlight>
                <a:latin typeface="Public Sans"/>
              </a:rPr>
              <a:t>Across the 5 school-facilitated workshops, staff will engage in professional learning aligned to the priorities outlined in Our Plan for Public Education and the Australian Professional Standards for Teachers.</a:t>
            </a:r>
            <a:endParaRPr lang="en-US">
              <a:solidFill>
                <a:srgbClr val="444444"/>
              </a:solidFill>
              <a:highlight>
                <a:srgbClr val="F5F5F5"/>
              </a:highlight>
              <a:latin typeface="Public Sans"/>
            </a:endParaRPr>
          </a:p>
          <a:p>
            <a:pPr>
              <a:defRPr/>
            </a:pPr>
            <a:endParaRPr lang="en-AU">
              <a:solidFill>
                <a:srgbClr val="444444"/>
              </a:solidFill>
              <a:highlight>
                <a:srgbClr val="F5F5F5"/>
              </a:highlight>
            </a:endParaRPr>
          </a:p>
          <a:p>
            <a:pPr>
              <a:defRPr/>
            </a:pPr>
            <a:r>
              <a:rPr lang="en-AU" b="1">
                <a:highlight>
                  <a:srgbClr val="F5F5F5"/>
                </a:highlight>
                <a:latin typeface="Public Sans"/>
              </a:rPr>
              <a:t>CLICK</a:t>
            </a:r>
            <a:endParaRPr lang="en-US">
              <a:solidFill>
                <a:srgbClr val="444444"/>
              </a:solidFill>
              <a:highlight>
                <a:srgbClr val="F5F5F5"/>
              </a:highlight>
              <a:latin typeface="Public Sans"/>
            </a:endParaRPr>
          </a:p>
          <a:p>
            <a:pPr>
              <a:defRPr/>
            </a:pPr>
            <a:endParaRPr lang="en-AU">
              <a:solidFill>
                <a:srgbClr val="444444"/>
              </a:solidFill>
              <a:highlight>
                <a:srgbClr val="F5F5F5"/>
              </a:highlight>
            </a:endParaRPr>
          </a:p>
          <a:p>
            <a:pPr>
              <a:defRPr/>
            </a:pPr>
            <a:endParaRPr lang="en-AU">
              <a:highlight>
                <a:srgbClr val="F5F5F5"/>
              </a:highlight>
            </a:endParaRPr>
          </a:p>
        </p:txBody>
      </p:sp>
      <p:sp>
        <p:nvSpPr>
          <p:cNvPr id="4" name="Slide Number Placeholder 3">
            <a:extLst>
              <a:ext uri="{FF2B5EF4-FFF2-40B4-BE49-F238E27FC236}">
                <a16:creationId xmlns:a16="http://schemas.microsoft.com/office/drawing/2014/main" id="{23C9661F-2077-2781-C593-3F0707E04F1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884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D0B9-9B25-FEC3-6B87-ED4944AED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36D72-7AF8-4F62-9852-CB5875F5E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49079-F04B-ECA5-BB79-63F98C9F2A08}"/>
              </a:ext>
            </a:extLst>
          </p:cNvPr>
          <p:cNvSpPr>
            <a:spLocks noGrp="1"/>
          </p:cNvSpPr>
          <p:nvPr>
            <p:ph type="body" idx="1"/>
          </p:nvPr>
        </p:nvSpPr>
        <p:spPr/>
        <p:txBody>
          <a:bodyPr/>
          <a:lstStyle/>
          <a:p>
            <a:pPr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Setting the scene</a:t>
            </a:r>
            <a:r>
              <a:rPr lang="en-US" sz="1600" b="0" i="0" kern="1200" dirty="0">
                <a:solidFill>
                  <a:schemeClr val="tx1"/>
                </a:solidFill>
                <a:effectLst/>
                <a:latin typeface="Public Sans"/>
              </a:rPr>
              <a:t>​</a:t>
            </a:r>
            <a:r>
              <a:rPr lang="en-US" dirty="0">
                <a:latin typeface="Public Sans"/>
              </a:rPr>
              <a:t> (2)</a:t>
            </a:r>
            <a:endParaRPr lang="en-US"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a:rPr>
              <a:t>Purpose: </a:t>
            </a:r>
            <a:r>
              <a:rPr lang="en-AU" sz="1600" b="0" i="0" u="none" strike="noStrike" kern="1200" dirty="0">
                <a:solidFill>
                  <a:schemeClr val="tx1"/>
                </a:solidFill>
                <a:effectLst/>
                <a:latin typeface="Public Sans"/>
              </a:rPr>
              <a:t>Transition in Our Plan for Public Education</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Duration:</a:t>
            </a:r>
            <a:r>
              <a:rPr lang="en-AU" sz="1600" b="0" i="0" u="none" strike="noStrike" kern="1200" dirty="0">
                <a:solidFill>
                  <a:schemeClr val="tx1"/>
                </a:solidFill>
                <a:effectLst/>
                <a:latin typeface="Public Sans"/>
              </a:rPr>
              <a:t> 30 seconds</a:t>
            </a:r>
            <a:r>
              <a:rPr lang="en-US"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Script:</a:t>
            </a:r>
            <a:r>
              <a:rPr lang="en-US" sz="1600" b="0" i="0" u="none" strike="noStrike" kern="1200" dirty="0">
                <a:solidFill>
                  <a:schemeClr val="tx1"/>
                </a:solidFill>
                <a:effectLst/>
                <a:latin typeface="Public Sans"/>
              </a:rPr>
              <a:t>​</a:t>
            </a:r>
            <a:r>
              <a:rPr lang="en-AU" sz="1600" b="0" i="0" kern="1200" dirty="0">
                <a:solidFill>
                  <a:schemeClr val="tx1"/>
                </a:solidFill>
                <a:effectLst/>
                <a:latin typeface="Public Sans"/>
              </a:rPr>
              <a:t>​</a:t>
            </a:r>
          </a:p>
          <a:p>
            <a:pPr rtl="0" fontAlgn="base"/>
            <a:r>
              <a:rPr lang="en-US" sz="1600" b="0" i="0" kern="1200" dirty="0">
                <a:solidFill>
                  <a:schemeClr val="tx1"/>
                </a:solidFill>
                <a:effectLst/>
                <a:latin typeface="Public Sans"/>
              </a:rPr>
              <a:t>​</a:t>
            </a:r>
          </a:p>
          <a:p>
            <a:pPr fontAlgn="base"/>
            <a:r>
              <a:rPr lang="en-AU" sz="1600" b="0" i="0" u="none" strike="noStrike" kern="1200" dirty="0">
                <a:solidFill>
                  <a:schemeClr val="tx1"/>
                </a:solidFill>
                <a:effectLst/>
                <a:latin typeface="Public Sans"/>
              </a:rPr>
              <a:t>Enabling effective transition from primary to high school is a key ingredient for successful delivery of </a:t>
            </a:r>
            <a:r>
              <a:rPr lang="en-AU" dirty="0">
                <a:latin typeface="Public Sans"/>
              </a:rPr>
              <a:t>Our Plan</a:t>
            </a:r>
            <a:r>
              <a:rPr lang="en-AU" sz="1600" b="0" i="0" u="none" strike="noStrike" kern="1200" dirty="0">
                <a:solidFill>
                  <a:schemeClr val="tx1"/>
                </a:solidFill>
                <a:effectLst/>
                <a:latin typeface="Public Sans"/>
              </a:rPr>
              <a:t> for Public Education. </a:t>
            </a:r>
            <a:r>
              <a:rPr lang="en-US" sz="1600" b="0" i="0" kern="1200" dirty="0">
                <a:solidFill>
                  <a:schemeClr val="tx1"/>
                </a:solidFill>
                <a:effectLst/>
                <a:latin typeface="Public Sans"/>
              </a:rPr>
              <a:t>​</a:t>
            </a:r>
          </a:p>
          <a:p>
            <a:pPr fontAlgn="base"/>
            <a:endParaRPr lang="en-AU" dirty="0">
              <a:latin typeface="Public Sans"/>
            </a:endParaRPr>
          </a:p>
          <a:p>
            <a:r>
              <a:rPr lang="en-AU" sz="1600" b="0" i="0" u="none" strike="noStrike" kern="1200" dirty="0">
                <a:solidFill>
                  <a:schemeClr val="tx1"/>
                </a:solidFill>
                <a:effectLst/>
                <a:latin typeface="Public Sans"/>
              </a:rPr>
              <a:t>The 5 Transition from primary to high school </a:t>
            </a:r>
            <a:r>
              <a:rPr lang="en-AU" dirty="0">
                <a:latin typeface="Public Sans"/>
              </a:rPr>
              <a:t>workshops</a:t>
            </a:r>
            <a:r>
              <a:rPr lang="en-AU" sz="1600" b="0" i="0" u="none" strike="noStrike" kern="1200" dirty="0">
                <a:solidFill>
                  <a:schemeClr val="tx1"/>
                </a:solidFill>
                <a:effectLst/>
                <a:latin typeface="Public Sans"/>
              </a:rPr>
              <a:t> </a:t>
            </a:r>
            <a:r>
              <a:rPr lang="en-AU" sz="1600" b="0" i="0" kern="1200" dirty="0">
                <a:solidFill>
                  <a:schemeClr val="tx1"/>
                </a:solidFill>
                <a:effectLst/>
                <a:latin typeface="Public Sans"/>
              </a:rPr>
              <a:t>provide schools and school leaders with access to information, practices and resources to support their work delivering on a number of focus areas. </a:t>
            </a:r>
            <a:endParaRPr lang="en-AU" dirty="0"/>
          </a:p>
          <a:p>
            <a:r>
              <a:rPr lang="en-AU" sz="1600" b="0" i="0" u="none" strike="noStrike" kern="1200" dirty="0">
                <a:solidFill>
                  <a:schemeClr val="tx1"/>
                </a:solidFill>
                <a:effectLst/>
                <a:latin typeface="Public Sans"/>
              </a:rPr>
              <a:t>These include:</a:t>
            </a:r>
            <a:endParaRPr lang="en-AU" dirty="0"/>
          </a:p>
          <a:p>
            <a:pPr fontAlgn="base"/>
            <a:r>
              <a:rPr lang="en-AU" sz="1600" b="0" i="0" u="none" strike="noStrike" kern="1200" dirty="0">
                <a:solidFill>
                  <a:schemeClr val="tx1"/>
                </a:solidFill>
                <a:effectLst/>
                <a:latin typeface="Public Sans"/>
              </a:rPr>
              <a:t> </a:t>
            </a:r>
            <a:endParaRPr lang="en-US" dirty="0">
              <a:latin typeface="Public Sans"/>
            </a:endParaRPr>
          </a:p>
          <a:p>
            <a:r>
              <a:rPr lang="en-AU" sz="1600" b="1" i="0" u="none" strike="noStrike" kern="1200" dirty="0">
                <a:solidFill>
                  <a:schemeClr val="tx1"/>
                </a:solidFill>
                <a:effectLst/>
                <a:latin typeface="Public Sans"/>
              </a:rPr>
              <a:t>CLICK </a:t>
            </a:r>
            <a:r>
              <a:rPr lang="en-US" sz="1600" b="0" i="0" kern="1200" dirty="0">
                <a:solidFill>
                  <a:schemeClr val="tx1"/>
                </a:solidFill>
                <a:effectLst/>
                <a:latin typeface="Public Sans"/>
              </a:rPr>
              <a:t>​</a:t>
            </a:r>
            <a:endParaRPr lang="en-AU" sz="1600" b="0" i="0" kern="1200" dirty="0">
              <a:solidFill>
                <a:schemeClr val="tx1"/>
              </a:solidFill>
              <a:effectLst/>
              <a:latin typeface="Public Sans" pitchFamily="2" charset="0"/>
              <a:ea typeface="+mn-ea"/>
              <a:cs typeface="+mn-cs"/>
            </a:endParaRP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a:rPr>
              <a:t>Strengthening student wellbeing and development </a:t>
            </a:r>
            <a:endParaRPr lang="en-AU" sz="1600" b="1" i="0" u="none" strike="noStrike" kern="1200" dirty="0">
              <a:solidFill>
                <a:schemeClr val="tx1"/>
              </a:solidFill>
              <a:effectLst/>
              <a:latin typeface="Public Sans"/>
            </a:endParaRPr>
          </a:p>
          <a:p>
            <a:pPr marL="0" indent="0" rtl="0" fontAlgn="base">
              <a:buFont typeface="Arial" panose="020B0604020202020204" pitchFamily="34" charset="0"/>
              <a:buNone/>
            </a:pPr>
            <a:endParaRPr lang="en-AU" sz="1600" b="1" i="0" u="none" strike="noStrike" kern="1200" dirty="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dirty="0">
                <a:solidFill>
                  <a:schemeClr val="tx1"/>
                </a:solidFill>
                <a:effectLst/>
                <a:latin typeface="Public Sans"/>
              </a:rPr>
              <a:t>CLICK</a:t>
            </a:r>
            <a:r>
              <a:rPr lang="en-AU" sz="1600" b="0" i="0" u="none" strike="noStrike" kern="1200" dirty="0">
                <a:solidFill>
                  <a:schemeClr val="tx1"/>
                </a:solidFill>
                <a:effectLst/>
                <a:latin typeface="Public Sans"/>
              </a:rPr>
              <a:t> </a:t>
            </a:r>
            <a:r>
              <a:rPr lang="en-US" sz="1600" b="0" i="0" kern="1200" dirty="0">
                <a:solidFill>
                  <a:schemeClr val="tx1"/>
                </a:solidFill>
                <a:effectLst/>
                <a:latin typeface="Public Sans"/>
              </a:rPr>
              <a:t>​</a:t>
            </a:r>
          </a:p>
          <a:p>
            <a:pPr rtl="0" fontAlgn="base"/>
            <a:r>
              <a:rPr lang="en-AU" sz="1600" b="0" i="0" u="none" strike="noStrike" kern="1200" dirty="0">
                <a:solidFill>
                  <a:schemeClr val="tx1"/>
                </a:solidFill>
                <a:effectLst/>
                <a:latin typeface="Public Sans"/>
              </a:rPr>
              <a:t>Through:</a:t>
            </a:r>
            <a:r>
              <a:rPr lang="en-US" sz="1600" b="0" i="0" kern="1200" dirty="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a:rPr>
              <a:t>improving support for students through all school transitions </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a:rPr>
              <a:t>​</a:t>
            </a:r>
          </a:p>
          <a:p>
            <a:pPr rtl="0" fontAlgn="base"/>
            <a:r>
              <a:rPr lang="en-AU" sz="1600" b="1" i="0" u="none" strike="noStrike" kern="1200" dirty="0">
                <a:solidFill>
                  <a:schemeClr val="tx1"/>
                </a:solidFill>
                <a:effectLst/>
                <a:latin typeface="Public Sans"/>
              </a:rPr>
              <a:t>CLICK</a:t>
            </a:r>
            <a:r>
              <a:rPr lang="en-US" sz="1600" b="0" i="0" kern="1200" dirty="0">
                <a:solidFill>
                  <a:schemeClr val="tx1"/>
                </a:solidFill>
                <a:effectLst/>
                <a:latin typeface="Public Sans"/>
              </a:rPr>
              <a:t>​</a:t>
            </a:r>
          </a:p>
          <a:p>
            <a:endParaRPr lang="en-AU" dirty="0"/>
          </a:p>
        </p:txBody>
      </p:sp>
      <p:sp>
        <p:nvSpPr>
          <p:cNvPr id="4" name="Slide Number Placeholder 3">
            <a:extLst>
              <a:ext uri="{FF2B5EF4-FFF2-40B4-BE49-F238E27FC236}">
                <a16:creationId xmlns:a16="http://schemas.microsoft.com/office/drawing/2014/main" id="{EB72647C-9A3D-5481-9372-975CA986468A}"/>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2143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2C30-CE22-09E7-7762-87D19035F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3BC71-AF9F-423F-F197-E77DF272D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615B8-F1C3-BBBD-6CE7-16F31A17A332}"/>
              </a:ext>
            </a:extLst>
          </p:cNvPr>
          <p:cNvSpPr>
            <a:spLocks noGrp="1"/>
          </p:cNvSpPr>
          <p:nvPr>
            <p:ph type="body" idx="1"/>
          </p:nvPr>
        </p:nvSpPr>
        <p:spPr/>
        <p:txBody>
          <a:bodyPr/>
          <a:lstStyle/>
          <a:p>
            <a:pPr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Setting the scene</a:t>
            </a:r>
            <a:r>
              <a:rPr lang="en-US" sz="1600" b="0" i="0" kern="1200" dirty="0">
                <a:solidFill>
                  <a:schemeClr val="tx1"/>
                </a:solidFill>
                <a:effectLst/>
                <a:latin typeface="Public Sans"/>
              </a:rPr>
              <a:t>​</a:t>
            </a:r>
            <a:r>
              <a:rPr lang="en-US" dirty="0">
                <a:latin typeface="Public Sans"/>
              </a:rPr>
              <a:t> (3)</a:t>
            </a:r>
            <a:endParaRPr lang="en-US"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Transition in Our Plan for Public Education</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30 seconds</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Script:</a:t>
            </a:r>
            <a:r>
              <a:rPr lang="en-US" sz="1600" b="0" i="0" u="none" strike="noStrike" kern="1200" dirty="0">
                <a:solidFill>
                  <a:schemeClr val="tx1"/>
                </a:solidFill>
                <a:effectLst/>
                <a:latin typeface="Public Sans" pitchFamily="2" charset="0"/>
                <a:ea typeface="+mn-ea"/>
                <a:cs typeface="+mn-cs"/>
              </a:rPr>
              <a:t>​</a:t>
            </a:r>
            <a:r>
              <a:rPr lang="en-US" sz="1600" b="0" i="0" kern="1200" dirty="0">
                <a:solidFill>
                  <a:schemeClr val="tx1"/>
                </a:solidFill>
                <a:effectLst/>
                <a:latin typeface="Public Sans" pitchFamily="2" charset="0"/>
                <a:ea typeface="+mn-ea"/>
                <a:cs typeface="+mn-cs"/>
              </a:rPr>
              <a:t>​</a:t>
            </a:r>
          </a:p>
          <a:p>
            <a:pPr rtl="0" fontAlgn="base"/>
            <a:r>
              <a:rPr lang="en-US" sz="1600" b="0" i="0" kern="1200" dirty="0">
                <a:solidFill>
                  <a:schemeClr val="tx1"/>
                </a:solidFill>
                <a:effectLst/>
                <a:latin typeface="Public Sans" pitchFamily="2" charset="0"/>
                <a:ea typeface="+mn-ea"/>
                <a:cs typeface="+mn-cs"/>
              </a:rPr>
              <a:t>​</a:t>
            </a:r>
          </a:p>
          <a:p>
            <a:pPr rtl="0" fontAlgn="base"/>
            <a:r>
              <a:rPr lang="en-US" sz="1600" b="1" i="0" u="none" strike="noStrike" kern="1200" dirty="0">
                <a:solidFill>
                  <a:schemeClr val="tx1"/>
                </a:solidFill>
                <a:effectLst/>
                <a:latin typeface="Public Sans" pitchFamily="2" charset="0"/>
                <a:ea typeface="+mn-ea"/>
                <a:cs typeface="+mn-cs"/>
              </a:rPr>
              <a:t>CLICK</a:t>
            </a:r>
            <a:r>
              <a:rPr lang="en-US" sz="1600" b="0" i="0" kern="1200" dirty="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Advance equitable outcomes, opportunities and experiences </a:t>
            </a:r>
          </a:p>
          <a:p>
            <a:pPr rtl="0" fontAlgn="base"/>
            <a:endParaRPr lang="en-AU" sz="1600" b="0" i="0" u="none" strike="noStrike"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CLICK</a:t>
            </a:r>
            <a:endParaRPr lang="en-US" sz="1600" b="0" i="0" kern="1200" dirty="0">
              <a:solidFill>
                <a:schemeClr val="tx1"/>
              </a:solidFill>
              <a:effectLst/>
              <a:latin typeface="Public Sans" pitchFamily="2" charset="0"/>
              <a:ea typeface="+mn-ea"/>
              <a:cs typeface="+mn-cs"/>
            </a:endParaRPr>
          </a:p>
          <a:p>
            <a:pPr rtl="0" fontAlgn="base"/>
            <a:r>
              <a:rPr lang="en-AU" sz="1600" b="0" i="0" u="none" strike="noStrike" kern="1200" dirty="0">
                <a:solidFill>
                  <a:schemeClr val="tx1"/>
                </a:solidFill>
                <a:effectLst/>
                <a:latin typeface="Public Sans" pitchFamily="2" charset="0"/>
                <a:ea typeface="+mn-ea"/>
                <a:cs typeface="+mn-cs"/>
              </a:rPr>
              <a:t>Through:</a:t>
            </a:r>
            <a:r>
              <a:rPr lang="en-US" sz="1600" b="0" i="0" kern="1200" dirty="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developing targeting, differentiated, evidence-informed initiatives and supports</a:t>
            </a:r>
          </a:p>
          <a:p>
            <a:pPr fontAlgn="base"/>
            <a:endParaRPr lang="en-AU" b="1" dirty="0">
              <a:latin typeface="Public Sans"/>
            </a:endParaRPr>
          </a:p>
          <a:p>
            <a:pPr marL="0" indent="0">
              <a:buFont typeface="Arial" panose="020B0604020202020204" pitchFamily="34" charset="0"/>
              <a:buNone/>
            </a:pPr>
            <a:r>
              <a:rPr lang="en-AU" sz="1600" b="1" i="0" u="none" strike="noStrike" kern="1200" dirty="0">
                <a:solidFill>
                  <a:schemeClr val="tx1"/>
                </a:solidFill>
                <a:effectLst/>
                <a:latin typeface="Public Sans"/>
              </a:rPr>
              <a:t>CLICK</a:t>
            </a:r>
            <a:endParaRPr lang="en-US" sz="1600" b="0" i="0" kern="1200" dirty="0">
              <a:solidFill>
                <a:schemeClr val="tx1"/>
              </a:solidFill>
              <a:effectLst/>
              <a:latin typeface="Public Sans"/>
            </a:endParaRP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embedding diverse learner, family and staff voices in decision making, and </a:t>
            </a:r>
          </a:p>
          <a:p>
            <a:pPr fontAlgn="base"/>
            <a:endParaRPr lang="en-AU" b="1" dirty="0">
              <a:latin typeface="Public Sans"/>
            </a:endParaRPr>
          </a:p>
          <a:p>
            <a:pPr marL="0" indent="0">
              <a:buFont typeface="Arial" panose="020B0604020202020204" pitchFamily="34" charset="0"/>
              <a:buNone/>
            </a:pPr>
            <a:r>
              <a:rPr lang="en-AU" sz="1600" b="1" i="0" u="none" strike="noStrike" kern="1200" dirty="0">
                <a:solidFill>
                  <a:schemeClr val="tx1"/>
                </a:solidFill>
                <a:effectLst/>
                <a:latin typeface="Public Sans"/>
              </a:rPr>
              <a:t>CLICK</a:t>
            </a:r>
            <a:endParaRPr lang="en-US" sz="1600" b="1" i="0" kern="1200" dirty="0">
              <a:solidFill>
                <a:schemeClr val="tx1"/>
              </a:solidFill>
              <a:effectLst/>
              <a:latin typeface="Public Sans"/>
            </a:endParaRP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providing broad, inclusive and rich curriculum with strong co-curricular activities .</a:t>
            </a:r>
            <a:r>
              <a:rPr lang="en-US"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CLICK</a:t>
            </a:r>
            <a:r>
              <a:rPr lang="en-US" sz="1600" b="0" i="0" kern="1200" dirty="0">
                <a:solidFill>
                  <a:schemeClr val="tx1"/>
                </a:solidFill>
                <a:effectLst/>
                <a:latin typeface="Public Sans" pitchFamily="2" charset="0"/>
                <a:ea typeface="+mn-ea"/>
                <a:cs typeface="+mn-cs"/>
              </a:rPr>
              <a:t>​</a:t>
            </a:r>
          </a:p>
          <a:p>
            <a:pPr rtl="0" fontAlgn="base"/>
            <a:r>
              <a:rPr lang="en-AU" sz="1600" b="0" i="0" kern="1200" dirty="0">
                <a:solidFill>
                  <a:schemeClr val="tx1"/>
                </a:solidFill>
                <a:effectLst/>
                <a:latin typeface="Public Sans" pitchFamily="2" charset="0"/>
                <a:ea typeface="+mn-ea"/>
                <a:cs typeface="+mn-cs"/>
              </a:rPr>
              <a:t>​</a:t>
            </a:r>
          </a:p>
          <a:p>
            <a:pPr>
              <a:defRPr/>
            </a:pPr>
            <a:endParaRPr lang="en-AU" dirty="0"/>
          </a:p>
        </p:txBody>
      </p:sp>
      <p:sp>
        <p:nvSpPr>
          <p:cNvPr id="4" name="Slide Number Placeholder 3">
            <a:extLst>
              <a:ext uri="{FF2B5EF4-FFF2-40B4-BE49-F238E27FC236}">
                <a16:creationId xmlns:a16="http://schemas.microsoft.com/office/drawing/2014/main" id="{ED3E1F54-BFEC-E431-10FE-2E715E36985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12226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C1F0-5D0C-26CE-FBBD-2EED6F1E1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A67F2-E7FF-89C0-66DB-9489988B4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DD201-9B36-3FF8-7248-D1C0F5DEFF52}"/>
              </a:ext>
            </a:extLst>
          </p:cNvPr>
          <p:cNvSpPr>
            <a:spLocks noGrp="1"/>
          </p:cNvSpPr>
          <p:nvPr>
            <p:ph type="body" idx="1"/>
          </p:nvPr>
        </p:nvSpPr>
        <p:spPr/>
        <p:txBody>
          <a:bodyPr/>
          <a:lstStyle/>
          <a:p>
            <a:pPr fontAlgn="base"/>
            <a:r>
              <a:rPr lang="en-AU" sz="1600" b="1" i="0" u="none" strike="noStrike" kern="1200" dirty="0">
                <a:solidFill>
                  <a:schemeClr val="tx1"/>
                </a:solidFill>
                <a:effectLst/>
                <a:latin typeface="Public Sans"/>
              </a:rPr>
              <a:t>Slide: </a:t>
            </a:r>
            <a:r>
              <a:rPr lang="en-AU" sz="1600" b="0" i="0" u="none" strike="noStrike" kern="1200" dirty="0">
                <a:solidFill>
                  <a:schemeClr val="tx1"/>
                </a:solidFill>
                <a:effectLst/>
                <a:latin typeface="Public Sans"/>
              </a:rPr>
              <a:t>Setting the scene</a:t>
            </a:r>
            <a:r>
              <a:rPr lang="en-US" sz="1600" b="0" i="0" kern="1200" dirty="0">
                <a:solidFill>
                  <a:schemeClr val="tx1"/>
                </a:solidFill>
                <a:effectLst/>
                <a:latin typeface="Public Sans"/>
              </a:rPr>
              <a:t>​</a:t>
            </a:r>
            <a:r>
              <a:rPr lang="en-US" dirty="0">
                <a:latin typeface="Public Sans"/>
              </a:rPr>
              <a:t> (4)</a:t>
            </a:r>
            <a:endParaRPr lang="en-US" sz="1600" b="0" i="0" kern="1200" dirty="0">
              <a:solidFill>
                <a:schemeClr val="tx1"/>
              </a:solidFill>
              <a:effectLst/>
              <a:latin typeface="Public Sans" pitchFamily="2" charset="0"/>
              <a:ea typeface="+mn-ea"/>
              <a:cs typeface="+mn-cs"/>
            </a:endParaRPr>
          </a:p>
          <a:p>
            <a:pPr rtl="0" fontAlgn="base"/>
            <a:r>
              <a:rPr lang="en-AU" sz="1600" b="1" i="0" u="none" strike="noStrike" kern="1200" dirty="0">
                <a:solidFill>
                  <a:schemeClr val="tx1"/>
                </a:solidFill>
                <a:effectLst/>
                <a:latin typeface="Public Sans" pitchFamily="2" charset="0"/>
                <a:ea typeface="+mn-ea"/>
                <a:cs typeface="+mn-cs"/>
              </a:rPr>
              <a:t>Purpose: </a:t>
            </a:r>
            <a:r>
              <a:rPr lang="en-AU" sz="1600" b="0" i="0" u="none" strike="noStrike" kern="1200" dirty="0">
                <a:solidFill>
                  <a:schemeClr val="tx1"/>
                </a:solidFill>
                <a:effectLst/>
                <a:latin typeface="Public Sans" pitchFamily="2" charset="0"/>
                <a:ea typeface="+mn-ea"/>
                <a:cs typeface="+mn-cs"/>
              </a:rPr>
              <a:t>Transition in Our Plan for Public Education</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Duration:</a:t>
            </a:r>
            <a:r>
              <a:rPr lang="en-AU" sz="1600" b="0" i="0" u="none" strike="noStrike" kern="1200" dirty="0">
                <a:solidFill>
                  <a:schemeClr val="tx1"/>
                </a:solidFill>
                <a:effectLst/>
                <a:latin typeface="Public Sans" pitchFamily="2" charset="0"/>
                <a:ea typeface="+mn-ea"/>
                <a:cs typeface="+mn-cs"/>
              </a:rPr>
              <a:t> 30 seconds</a:t>
            </a:r>
            <a:r>
              <a:rPr lang="en-US"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Script:</a:t>
            </a:r>
            <a:r>
              <a:rPr lang="en-US" sz="1600" b="0" i="0" u="none" strike="noStrike" kern="1200" dirty="0">
                <a:solidFill>
                  <a:schemeClr val="tx1"/>
                </a:solidFill>
                <a:effectLst/>
                <a:latin typeface="Public Sans" pitchFamily="2" charset="0"/>
                <a:ea typeface="+mn-ea"/>
                <a:cs typeface="+mn-cs"/>
              </a:rPr>
              <a:t>​</a:t>
            </a:r>
            <a:r>
              <a:rPr lang="en-US" sz="1600" b="0" i="0" kern="1200" dirty="0">
                <a:solidFill>
                  <a:schemeClr val="tx1"/>
                </a:solidFill>
                <a:effectLst/>
                <a:latin typeface="Public Sans" pitchFamily="2" charset="0"/>
                <a:ea typeface="+mn-ea"/>
                <a:cs typeface="+mn-cs"/>
              </a:rPr>
              <a:t>​</a:t>
            </a:r>
          </a:p>
          <a:p>
            <a:pPr rtl="0" fontAlgn="base"/>
            <a:r>
              <a:rPr lang="en-US" sz="1600" b="0" i="0" kern="1200" dirty="0">
                <a:solidFill>
                  <a:schemeClr val="tx1"/>
                </a:solidFill>
                <a:effectLst/>
                <a:latin typeface="Public Sans" pitchFamily="2" charset="0"/>
                <a:ea typeface="+mn-ea"/>
                <a:cs typeface="+mn-cs"/>
              </a:rPr>
              <a:t>​</a:t>
            </a:r>
          </a:p>
          <a:p>
            <a:pPr rtl="0" fontAlgn="base"/>
            <a:r>
              <a:rPr lang="en-US" sz="1600" b="1" i="0" u="none" strike="noStrike" kern="1200" dirty="0">
                <a:solidFill>
                  <a:schemeClr val="tx1"/>
                </a:solidFill>
                <a:effectLst/>
                <a:latin typeface="Public Sans" pitchFamily="2" charset="0"/>
                <a:ea typeface="+mn-ea"/>
                <a:cs typeface="+mn-cs"/>
              </a:rPr>
              <a:t>CLICK</a:t>
            </a:r>
            <a:r>
              <a:rPr lang="en-AU" sz="1600" b="0" i="0" kern="1200" dirty="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Strengthen trust and respect for the teaching profession and school support staff</a:t>
            </a:r>
          </a:p>
          <a:p>
            <a:pPr fontAlgn="base"/>
            <a:endParaRPr lang="en-AU" b="1" dirty="0">
              <a:latin typeface="Public Sans"/>
            </a:endParaRPr>
          </a:p>
          <a:p>
            <a:pPr marL="0" indent="0">
              <a:buFont typeface="Arial" panose="020B0604020202020204" pitchFamily="34" charset="0"/>
              <a:buNone/>
            </a:pPr>
            <a:r>
              <a:rPr lang="en-AU" sz="1600" b="1" i="0" u="none" strike="noStrike" kern="1200" dirty="0">
                <a:solidFill>
                  <a:schemeClr val="tx1"/>
                </a:solidFill>
                <a:effectLst/>
                <a:latin typeface="Public Sans"/>
              </a:rPr>
              <a:t>CLICK</a:t>
            </a:r>
            <a:endParaRPr lang="en-AU" dirty="0">
              <a:latin typeface="Public Sans"/>
            </a:endParaRPr>
          </a:p>
          <a:p>
            <a:pPr marL="0" indent="0" rtl="0" fontAlgn="base">
              <a:buFont typeface="Arial" panose="020B0604020202020204" pitchFamily="34" charset="0"/>
              <a:buNone/>
            </a:pPr>
            <a:r>
              <a:rPr lang="en-US" sz="1600" b="0" i="0" kern="1200" dirty="0">
                <a:solidFill>
                  <a:schemeClr val="tx1"/>
                </a:solidFill>
                <a:effectLst/>
                <a:latin typeface="Public Sans" pitchFamily="2" charset="0"/>
                <a:ea typeface="+mn-ea"/>
                <a:cs typeface="+mn-cs"/>
              </a:rPr>
              <a:t>​</a:t>
            </a:r>
            <a:r>
              <a:rPr lang="en-AU" sz="1600" b="0" i="0" u="none" strike="noStrike" kern="1200" dirty="0">
                <a:solidFill>
                  <a:schemeClr val="tx1"/>
                </a:solidFill>
                <a:effectLst/>
                <a:latin typeface="Public Sans" pitchFamily="2" charset="0"/>
                <a:ea typeface="+mn-ea"/>
                <a:cs typeface="+mn-cs"/>
              </a:rPr>
              <a:t>Through:</a:t>
            </a:r>
            <a:r>
              <a:rPr lang="en-US" sz="1600" b="0" i="0" kern="1200" dirty="0">
                <a:solidFill>
                  <a:schemeClr val="tx1"/>
                </a:solidFill>
                <a:effectLst/>
                <a:latin typeface="Public Sans" pitchFamily="2" charset="0"/>
                <a:ea typeface="+mn-ea"/>
                <a:cs typeface="+mn-cs"/>
              </a:rPr>
              <a:t>​</a:t>
            </a: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pitchFamily="2" charset="0"/>
                <a:ea typeface="+mn-ea"/>
                <a:cs typeface="+mn-cs"/>
              </a:rPr>
              <a:t>supporting staff development through high-quality and accessible professional learning and</a:t>
            </a:r>
          </a:p>
          <a:p>
            <a:pPr fontAlgn="base"/>
            <a:endParaRPr lang="en-AU" b="1" dirty="0">
              <a:latin typeface="Public Sans"/>
            </a:endParaRPr>
          </a:p>
          <a:p>
            <a:pPr marL="0" indent="0">
              <a:buFont typeface="Arial" panose="020B0604020202020204" pitchFamily="34" charset="0"/>
              <a:buNone/>
            </a:pPr>
            <a:r>
              <a:rPr lang="en-AU" sz="1600" b="1" i="0" u="none" strike="noStrike" kern="1200" dirty="0">
                <a:solidFill>
                  <a:schemeClr val="tx1"/>
                </a:solidFill>
                <a:effectLst/>
                <a:latin typeface="Public Sans"/>
              </a:rPr>
              <a:t>CLICK</a:t>
            </a:r>
            <a:r>
              <a:rPr lang="en-US" sz="1600" b="0" i="0" kern="1200" dirty="0">
                <a:solidFill>
                  <a:schemeClr val="tx1"/>
                </a:solidFill>
                <a:effectLst/>
                <a:latin typeface="Public Sans"/>
              </a:rPr>
              <a:t>​</a:t>
            </a:r>
            <a:endParaRPr lang="en-US" dirty="0">
              <a:latin typeface="Public Sans"/>
            </a:endParaRPr>
          </a:p>
          <a:p>
            <a:pPr marL="285750" indent="-285750" rtl="0" fontAlgn="base">
              <a:buFont typeface="Arial" panose="020B0604020202020204" pitchFamily="34" charset="0"/>
              <a:buChar char="•"/>
            </a:pPr>
            <a:r>
              <a:rPr lang="en-AU" sz="1600" b="0" i="0" u="none" strike="noStrike" kern="1200" dirty="0">
                <a:solidFill>
                  <a:schemeClr val="tx1"/>
                </a:solidFill>
                <a:effectLst/>
                <a:latin typeface="Public Sans"/>
              </a:rPr>
              <a:t>strengthening development for leaders at all stages of their careers.</a:t>
            </a:r>
            <a:r>
              <a:rPr lang="en-US" sz="1600" b="0" i="0" kern="1200" dirty="0">
                <a:solidFill>
                  <a:schemeClr val="tx1"/>
                </a:solidFill>
                <a:effectLst/>
                <a:latin typeface="Public Sans"/>
              </a:rPr>
              <a:t>​</a:t>
            </a:r>
          </a:p>
          <a:p>
            <a:pPr rtl="0" fontAlgn="base"/>
            <a:r>
              <a:rPr lang="en-AU" sz="1600" b="0" i="0" kern="1200" dirty="0">
                <a:solidFill>
                  <a:schemeClr val="tx1"/>
                </a:solidFill>
                <a:effectLst/>
                <a:latin typeface="Public Sans" pitchFamily="2" charset="0"/>
                <a:ea typeface="+mn-ea"/>
                <a:cs typeface="+mn-cs"/>
              </a:rPr>
              <a:t>​</a:t>
            </a:r>
          </a:p>
          <a:p>
            <a:pPr rtl="0" fontAlgn="base"/>
            <a:r>
              <a:rPr lang="en-AU" sz="1600" b="1" i="0" u="none" strike="noStrike" kern="1200" dirty="0">
                <a:solidFill>
                  <a:schemeClr val="tx1"/>
                </a:solidFill>
                <a:effectLst/>
                <a:latin typeface="Public Sans" pitchFamily="2" charset="0"/>
                <a:ea typeface="+mn-ea"/>
                <a:cs typeface="+mn-cs"/>
              </a:rPr>
              <a:t>CLICK</a:t>
            </a:r>
            <a:r>
              <a:rPr lang="en-US" sz="1600" b="0" i="0" kern="1200" dirty="0">
                <a:solidFill>
                  <a:schemeClr val="tx1"/>
                </a:solidFill>
                <a:effectLst/>
                <a:latin typeface="Public Sans" pitchFamily="2" charset="0"/>
                <a:ea typeface="+mn-ea"/>
                <a:cs typeface="+mn-cs"/>
              </a:rPr>
              <a:t>​</a:t>
            </a:r>
          </a:p>
          <a:p>
            <a:pPr defTabSz="1219170" eaLnBrk="1" hangingPunct="1">
              <a:spcBef>
                <a:spcPts val="0"/>
              </a:spcBef>
              <a:spcAft>
                <a:spcPts val="0"/>
              </a:spcAft>
              <a:defRPr/>
            </a:pPr>
            <a:endParaRPr lang="en-AU" b="1" dirty="0"/>
          </a:p>
        </p:txBody>
      </p:sp>
      <p:sp>
        <p:nvSpPr>
          <p:cNvPr id="4" name="Slide Number Placeholder 3">
            <a:extLst>
              <a:ext uri="{FF2B5EF4-FFF2-40B4-BE49-F238E27FC236}">
                <a16:creationId xmlns:a16="http://schemas.microsoft.com/office/drawing/2014/main" id="{7C8A6395-456D-5633-3884-D7CEBE55561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711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FA1E-A509-CBFB-E84F-22E12C51E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7A9CC-3FA1-D89D-355D-995222226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D9464-2F82-A54E-8E53-A68651B3E338}"/>
              </a:ext>
            </a:extLst>
          </p:cNvPr>
          <p:cNvSpPr>
            <a:spLocks noGrp="1"/>
          </p:cNvSpPr>
          <p:nvPr>
            <p:ph type="body" idx="1"/>
          </p:nvPr>
        </p:nvSpPr>
        <p:spPr/>
        <p:txBody>
          <a:bodyPr/>
          <a:lstStyle/>
          <a:p>
            <a:pPr fontAlgn="base"/>
            <a:r>
              <a:rPr lang="en-AU" sz="1600" b="1" i="0" u="none" strike="noStrike" kern="1200">
                <a:solidFill>
                  <a:schemeClr val="tx1"/>
                </a:solidFill>
                <a:effectLst/>
                <a:latin typeface="Public Sans"/>
              </a:rPr>
              <a:t>Slide: </a:t>
            </a:r>
            <a:r>
              <a:rPr lang="en-AU" sz="1600" b="0" i="0" u="none" strike="noStrike" kern="1200">
                <a:solidFill>
                  <a:schemeClr val="tx1"/>
                </a:solidFill>
                <a:effectLst/>
                <a:latin typeface="Public Sans"/>
              </a:rPr>
              <a:t>Setting the scene</a:t>
            </a:r>
            <a:r>
              <a:rPr lang="en-US" sz="1600" b="0" i="0" kern="1200">
                <a:solidFill>
                  <a:schemeClr val="tx1"/>
                </a:solidFill>
                <a:effectLst/>
                <a:latin typeface="Public Sans"/>
              </a:rPr>
              <a:t>​</a:t>
            </a:r>
            <a:r>
              <a:rPr lang="en-US">
                <a:latin typeface="Public Sans"/>
              </a:rPr>
              <a:t> (5)</a:t>
            </a:r>
            <a:endParaRPr lang="en-US" sz="1600" b="0" i="0" kern="1200">
              <a:solidFill>
                <a:schemeClr val="tx1"/>
              </a:solidFill>
              <a:effectLst/>
              <a:latin typeface="Public Sans" pitchFamily="2" charset="0"/>
              <a:ea typeface="+mn-ea"/>
              <a:cs typeface="+mn-cs"/>
            </a:endParaRPr>
          </a:p>
          <a:p>
            <a:pPr rtl="0" fontAlgn="base"/>
            <a:r>
              <a:rPr lang="en-AU" sz="1600" b="1" i="0" u="none" strike="noStrike" kern="1200">
                <a:solidFill>
                  <a:schemeClr val="tx1"/>
                </a:solidFill>
                <a:effectLst/>
                <a:latin typeface="Public Sans"/>
              </a:rPr>
              <a:t>Purpose: </a:t>
            </a:r>
            <a:r>
              <a:rPr lang="en-AU" sz="1600" b="0" i="0" u="none" strike="noStrike" kern="1200">
                <a:solidFill>
                  <a:schemeClr val="tx1"/>
                </a:solidFill>
                <a:effectLst/>
                <a:latin typeface="Public Sans"/>
              </a:rPr>
              <a:t>Transition in Our Plan for Public Education</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Duration:</a:t>
            </a:r>
            <a:r>
              <a:rPr lang="en-AU" sz="1600" b="0" i="0" u="none" strike="noStrike" kern="1200">
                <a:solidFill>
                  <a:schemeClr val="tx1"/>
                </a:solidFill>
                <a:effectLst/>
                <a:latin typeface="Public Sans"/>
              </a:rPr>
              <a:t> 30 seconds</a:t>
            </a:r>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Script:</a:t>
            </a:r>
            <a:r>
              <a:rPr lang="en-US" sz="1600" b="0" i="0" u="none" strike="noStrike" kern="1200">
                <a:solidFill>
                  <a:schemeClr val="tx1"/>
                </a:solidFill>
                <a:effectLst/>
                <a:latin typeface="Public Sans"/>
              </a:rPr>
              <a:t>​</a:t>
            </a:r>
            <a:r>
              <a:rPr lang="en-US" sz="1600" b="0" i="0" kern="1200">
                <a:solidFill>
                  <a:schemeClr val="tx1"/>
                </a:solidFill>
                <a:effectLst/>
                <a:latin typeface="Public Sans"/>
              </a:rPr>
              <a:t>​</a:t>
            </a:r>
          </a:p>
          <a:p>
            <a:pPr rtl="0" fontAlgn="base"/>
            <a:r>
              <a:rPr lang="en-US"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r>
              <a:rPr lang="en-AU"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And finally, </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deliver outstanding leadership, teaching and learning </a:t>
            </a:r>
          </a:p>
          <a:p>
            <a:pPr marL="0" indent="0" rtl="0" fontAlgn="base">
              <a:buFont typeface="Arial" panose="020B0604020202020204" pitchFamily="34" charset="0"/>
              <a:buNone/>
            </a:pPr>
            <a:endParaRPr lang="en-AU" sz="1600" b="1" i="0" u="none" strike="noStrike" kern="120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rtl="0" fontAlgn="base"/>
            <a:r>
              <a:rPr lang="en-AU" sz="1600" b="0" i="0" u="none" strike="noStrike" kern="1200">
                <a:solidFill>
                  <a:schemeClr val="tx1"/>
                </a:solidFill>
                <a:effectLst/>
                <a:latin typeface="Public Sans"/>
              </a:rPr>
              <a:t>Through:</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supporting schools to deliver school excellence through continuous improvement and </a:t>
            </a:r>
          </a:p>
          <a:p>
            <a:pPr marL="0" indent="0" rtl="0" fontAlgn="base">
              <a:buFont typeface="Arial" panose="020B0604020202020204" pitchFamily="34" charset="0"/>
              <a:buNone/>
            </a:pPr>
            <a:endParaRPr lang="en-AU" sz="1600" b="1" i="0" u="none" strike="noStrike" kern="1200">
              <a:solidFill>
                <a:schemeClr val="tx1"/>
              </a:solidFill>
              <a:effectLst/>
              <a:latin typeface="Public Sans" pitchFamily="2" charset="0"/>
              <a:ea typeface="+mn-ea"/>
              <a:cs typeface="+mn-cs"/>
            </a:endParaRPr>
          </a:p>
          <a:p>
            <a:pPr marL="0" indent="0" rtl="0" fontAlgn="base">
              <a:buFont typeface="Arial" panose="020B0604020202020204" pitchFamily="34" charset="0"/>
              <a:buNone/>
            </a:pPr>
            <a:r>
              <a:rPr lang="en-AU" sz="1600" b="1" i="0" u="none" strike="noStrike" kern="1200">
                <a:solidFill>
                  <a:schemeClr val="tx1"/>
                </a:solidFill>
                <a:effectLst/>
                <a:latin typeface="Public Sans"/>
              </a:rPr>
              <a:t>CLICK</a:t>
            </a:r>
            <a:r>
              <a:rPr lang="en-US" sz="1600" b="0" i="0" kern="1200">
                <a:solidFill>
                  <a:schemeClr val="tx1"/>
                </a:solidFill>
                <a:effectLst/>
                <a:latin typeface="Public Sans"/>
              </a:rPr>
              <a:t>​</a:t>
            </a:r>
          </a:p>
          <a:p>
            <a:pPr marL="285750" indent="-285750" rtl="0" fontAlgn="base">
              <a:buFont typeface="Arial" panose="020B0604020202020204" pitchFamily="34" charset="0"/>
              <a:buChar char="•"/>
            </a:pPr>
            <a:r>
              <a:rPr lang="en-AU" sz="1600" b="0" i="0" u="none" strike="noStrike" kern="1200">
                <a:solidFill>
                  <a:schemeClr val="tx1"/>
                </a:solidFill>
                <a:effectLst/>
                <a:latin typeface="Public Sans"/>
              </a:rPr>
              <a:t>improving how data is used to inform teaching</a:t>
            </a:r>
            <a:r>
              <a:rPr lang="en-US" sz="1600" b="0" i="0" kern="1200">
                <a:solidFill>
                  <a:schemeClr val="tx1"/>
                </a:solidFill>
                <a:effectLst/>
                <a:latin typeface="Public Sans"/>
              </a:rPr>
              <a:t>​</a:t>
            </a:r>
            <a:r>
              <a:rPr lang="en-US">
                <a:latin typeface="Public Sans"/>
              </a:rPr>
              <a:t>.</a:t>
            </a:r>
            <a:endParaRPr lang="en-AU" sz="1600" b="0" i="0" kern="1200">
              <a:solidFill>
                <a:schemeClr val="tx1"/>
              </a:solidFill>
              <a:effectLst/>
              <a:latin typeface="Public Sans" pitchFamily="2" charset="0"/>
              <a:ea typeface="+mn-ea"/>
              <a:cs typeface="+mn-cs"/>
            </a:endParaRPr>
          </a:p>
          <a:p>
            <a:pPr rtl="0" fontAlgn="base"/>
            <a:r>
              <a:rPr lang="en-AU" sz="1600" b="0" i="0" kern="1200">
                <a:solidFill>
                  <a:schemeClr val="tx1"/>
                </a:solidFill>
                <a:effectLst/>
                <a:latin typeface="Public Sans"/>
              </a:rPr>
              <a:t>​</a:t>
            </a:r>
          </a:p>
          <a:p>
            <a:pPr rtl="0" fontAlgn="base"/>
            <a:r>
              <a:rPr lang="en-AU" sz="1600" b="1" i="0" u="none" strike="noStrike" kern="1200">
                <a:solidFill>
                  <a:schemeClr val="tx1"/>
                </a:solidFill>
                <a:effectLst/>
                <a:latin typeface="Public Sans"/>
              </a:rPr>
              <a:t>CLICK</a:t>
            </a:r>
            <a:endParaRPr lang="en-US" sz="1600" b="0" i="0" kern="1200">
              <a:solidFill>
                <a:schemeClr val="tx1"/>
              </a:solidFill>
              <a:effectLst/>
              <a:latin typeface="Public Sans"/>
            </a:endParaRPr>
          </a:p>
          <a:p>
            <a:pPr defTabSz="1219170" eaLnBrk="1" hangingPunct="1">
              <a:spcBef>
                <a:spcPts val="0"/>
              </a:spcBef>
              <a:spcAft>
                <a:spcPts val="0"/>
              </a:spcAft>
              <a:defRPr/>
            </a:pPr>
            <a:endParaRPr lang="en-AU" b="1"/>
          </a:p>
        </p:txBody>
      </p:sp>
      <p:sp>
        <p:nvSpPr>
          <p:cNvPr id="4" name="Slide Number Placeholder 3">
            <a:extLst>
              <a:ext uri="{FF2B5EF4-FFF2-40B4-BE49-F238E27FC236}">
                <a16:creationId xmlns:a16="http://schemas.microsoft.com/office/drawing/2014/main" id="{DAE802A8-B664-CF86-7D35-62F7886E823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43209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tx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5698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accent5"/>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accent5"/>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2"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142195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6034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1" name="Rectangle 10">
            <a:extLst>
              <a:ext uri="{FF2B5EF4-FFF2-40B4-BE49-F238E27FC236}">
                <a16:creationId xmlns:a16="http://schemas.microsoft.com/office/drawing/2014/main" id="{7F7C64F3-30C0-6BBC-F0A5-863505A7C2A5}"/>
              </a:ext>
            </a:extLst>
          </p:cNvPr>
          <p:cNvSpPr/>
          <p:nvPr userDrawn="1"/>
        </p:nvSpPr>
        <p:spPr>
          <a:xfrm>
            <a:off x="-2" y="0"/>
            <a:ext cx="29949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77556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7008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3163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solidFill>
                  <a:schemeClr val="tx1"/>
                </a:solidFill>
                <a:latin typeface="+mn-lt"/>
              </a:defRPr>
            </a:lvl1pPr>
            <a:lvl2pPr>
              <a:lnSpc>
                <a:spcPct val="150000"/>
              </a:lnSpc>
              <a:defRPr sz="1800">
                <a:solidFill>
                  <a:schemeClr val="tx1"/>
                </a:solidFill>
              </a:defRPr>
            </a:lvl2pPr>
            <a:lvl3pPr>
              <a:lnSpc>
                <a:spcPct val="150000"/>
              </a:lnSpc>
              <a:defRPr/>
            </a:lvl3pPr>
            <a:lvl4pPr>
              <a:lnSpc>
                <a:spcPct val="150000"/>
              </a:lnSpc>
              <a:defRPr sz="1800">
                <a:solidFill>
                  <a:schemeClr val="tx1"/>
                </a:solidFill>
              </a:defRPr>
            </a:lvl4pPr>
            <a:lvl5pPr>
              <a:lnSpc>
                <a:spcPct val="150000"/>
              </a:lnSpc>
              <a:defRPr sz="18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lvl1pPr>
              <a:defRPr>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10187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359604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4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chemeClr val="bg2"/>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tx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tx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sp>
        <p:nvSpPr>
          <p:cNvPr id="4" name="Rectangle 3">
            <a:extLst>
              <a:ext uri="{FF2B5EF4-FFF2-40B4-BE49-F238E27FC236}">
                <a16:creationId xmlns:a16="http://schemas.microsoft.com/office/drawing/2014/main" id="{F9B614F9-8AEE-6D15-3E60-1210DF6F05C8}"/>
              </a:ext>
            </a:extLst>
          </p:cNvPr>
          <p:cNvSpPr/>
          <p:nvPr userDrawn="1"/>
        </p:nvSpPr>
        <p:spPr>
          <a:xfrm>
            <a:off x="0" y="0"/>
            <a:ext cx="2661597"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70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solidFill>
                  <a:schemeClr val="tx1"/>
                </a:solidFill>
              </a:defRPr>
            </a:lvl1pPr>
            <a:lvl2pPr>
              <a:lnSpc>
                <a:spcPct val="150000"/>
              </a:lnSpc>
              <a:defRPr>
                <a:solidFill>
                  <a:schemeClr val="tx1"/>
                </a:solidFill>
              </a:defRPr>
            </a:lvl2pPr>
            <a:lvl3pPr>
              <a:lnSpc>
                <a:spcPct val="150000"/>
              </a:lnSpc>
              <a:defRPr/>
            </a:lvl3pPr>
            <a:lvl4pPr>
              <a:lnSpc>
                <a:spcPct val="150000"/>
              </a:lnSpc>
              <a:defRPr>
                <a:solidFill>
                  <a:schemeClr val="tx1"/>
                </a:solidFill>
              </a:defRPr>
            </a:lvl4pPr>
            <a:lvl5pPr>
              <a:lnSpc>
                <a:spcPct val="150000"/>
              </a:lnSpc>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8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tx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12949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solidFill>
                  <a:schemeClr val="tx1"/>
                </a:solidFill>
              </a:defRPr>
            </a:lvl1pPr>
            <a:lvl2pPr>
              <a:lnSpc>
                <a:spcPct val="150000"/>
              </a:lnSpc>
              <a:defRPr>
                <a:solidFill>
                  <a:schemeClr val="tx1"/>
                </a:solidFill>
              </a:defRPr>
            </a:lvl2pPr>
            <a:lvl3pPr>
              <a:lnSpc>
                <a:spcPct val="150000"/>
              </a:lnSpc>
              <a:defRPr/>
            </a:lvl3pPr>
            <a:lvl4pPr>
              <a:lnSpc>
                <a:spcPct val="150000"/>
              </a:lnSpc>
              <a:defRPr>
                <a:solidFill>
                  <a:schemeClr val="tx1"/>
                </a:solidFill>
              </a:defRPr>
            </a:lvl4pPr>
            <a:lvl5pPr>
              <a:lnSpc>
                <a:spcPct val="150000"/>
              </a:lnSpc>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27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solidFill>
                  <a:schemeClr val="tx1"/>
                </a:solidFill>
              </a:defRPr>
            </a:lvl1pPr>
            <a:lvl2pPr>
              <a:defRPr sz="1800">
                <a:solidFill>
                  <a:schemeClr val="tx1"/>
                </a:solidFill>
              </a:defRPr>
            </a:lvl2pPr>
            <a:lvl3pPr>
              <a:defRPr sz="1800"/>
            </a:lvl3pPr>
            <a:lvl4pPr>
              <a:defRPr sz="1800">
                <a:solidFill>
                  <a:schemeClr val="tx1"/>
                </a:solidFill>
              </a:defRPr>
            </a:lvl4pPr>
            <a:lvl5pPr>
              <a:defRPr sz="18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solidFill>
                  <a:schemeClr val="tx1"/>
                </a:solidFill>
              </a:defRPr>
            </a:lvl1pPr>
            <a:lvl2pPr>
              <a:defRPr sz="1800">
                <a:solidFill>
                  <a:schemeClr val="tx1"/>
                </a:solidFill>
              </a:defRPr>
            </a:lvl2pPr>
            <a:lvl3pPr>
              <a:defRPr sz="1800"/>
            </a:lvl3pPr>
            <a:lvl4pPr>
              <a:defRPr sz="1800">
                <a:solidFill>
                  <a:schemeClr val="tx1"/>
                </a:solidFill>
              </a:defRPr>
            </a:lvl4pPr>
            <a:lvl5pPr>
              <a:defRPr sz="18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069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solidFill>
                  <a:schemeClr val="tx1"/>
                </a:solidFill>
              </a:defRPr>
            </a:lvl1pPr>
            <a:lvl2pPr>
              <a:defRPr sz="1800">
                <a:solidFill>
                  <a:schemeClr val="tx1"/>
                </a:solidFill>
              </a:defRPr>
            </a:lvl2pPr>
            <a:lvl3pPr>
              <a:defRPr sz="1800"/>
            </a:lvl3pPr>
            <a:lvl4pPr>
              <a:defRPr sz="1800">
                <a:solidFill>
                  <a:schemeClr val="tx1"/>
                </a:solidFill>
              </a:defRPr>
            </a:lvl4pPr>
            <a:lvl5pPr>
              <a:defRPr sz="18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solidFill>
                  <a:schemeClr val="tx1"/>
                </a:solidFill>
              </a:defRPr>
            </a:lvl1pPr>
            <a:lvl2pPr>
              <a:defRPr sz="1800">
                <a:solidFill>
                  <a:schemeClr val="tx1"/>
                </a:solidFill>
              </a:defRPr>
            </a:lvl2pPr>
            <a:lvl3pPr>
              <a:defRPr sz="1800"/>
            </a:lvl3pPr>
            <a:lvl4pPr>
              <a:defRPr sz="1800">
                <a:solidFill>
                  <a:schemeClr val="tx1"/>
                </a:solidFill>
              </a:defRPr>
            </a:lvl4pPr>
            <a:lvl5pPr>
              <a:defRPr sz="18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473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lvl1pPr>
              <a:defRPr>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99877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lvl1pPr>
              <a:defRPr>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24776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lvl1pPr>
              <a:defRPr>
                <a:solidFill>
                  <a:schemeClr val="tx1"/>
                </a:solidFill>
              </a:defRPr>
            </a:lvl1p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solidFill>
                  <a:schemeClr val="tx1"/>
                </a:solidFill>
              </a:defRPr>
            </a:lvl1pPr>
            <a:lvl2pPr>
              <a:defRPr>
                <a:solidFill>
                  <a:schemeClr val="tx1"/>
                </a:solidFill>
              </a:defRPr>
            </a:lvl2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9988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484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1277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8112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solidFill>
                  <a:schemeClr val="tx1"/>
                </a:solidFill>
                <a:latin typeface="+mn-lt"/>
              </a:defRPr>
            </a:lvl1pPr>
            <a:lvl2pPr>
              <a:lnSpc>
                <a:spcPct val="150000"/>
              </a:lnSpc>
              <a:defRPr sz="1200">
                <a:solidFill>
                  <a:schemeClr val="tx1"/>
                </a:solidFill>
              </a:defRPr>
            </a:lvl2pPr>
            <a:lvl3pPr>
              <a:lnSpc>
                <a:spcPct val="150000"/>
              </a:lnSpc>
              <a:defRPr/>
            </a:lvl3pPr>
            <a:lvl4pPr>
              <a:lnSpc>
                <a:spcPct val="150000"/>
              </a:lnSpc>
              <a:defRPr sz="1200">
                <a:solidFill>
                  <a:schemeClr val="tx1"/>
                </a:solidFill>
              </a:defRPr>
            </a:lvl4pPr>
            <a:lvl5pPr>
              <a:lnSpc>
                <a:spcPct val="150000"/>
              </a:lnSpc>
              <a:defRPr sz="1200">
                <a:solidFill>
                  <a:schemeClr val="tx1"/>
                </a:solidFill>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69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tx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01793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187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53516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tx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8426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164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tx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0442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3511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tx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tx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0069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09610392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transition-from-primary-to-high-school#video-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curriculum.nsw.edu.a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transition-from-primary-to-high-school/effective-transitions-illustration-of-practice?utm_source=w5t2&amp;utm_medium=document&amp;utm_campaign=curriculum-reform"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r/ZpqqrAbJi2"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s://forms.office.com/Pages/ShareFormPage.aspx?id=muagBYpBwUecJZOHJhv5kfAR78uFM2tPsr4ZWyDGD5lUNEYxME05WDRVNUZGVUVPR0NIWkg2TU1LSiQlQCN0PWcu&amp;sharetoken=GZETYyZBKbtUWuMzMThI" TargetMode="External"/><Relationship Id="rId5" Type="http://schemas.openxmlformats.org/officeDocument/2006/relationships/image" Target="../media/image37.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hyperlink" Target="https://education.nsw.gov.au/teaching-and-learning/curriculum/leading-curriculum-k-12/transition-from-primary-to-high-school"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509C-B653-C287-0F4B-2D42B2AEC24E}"/>
              </a:ext>
            </a:extLst>
          </p:cNvPr>
          <p:cNvSpPr>
            <a:spLocks noGrp="1"/>
          </p:cNvSpPr>
          <p:nvPr>
            <p:ph type="ctrTitle"/>
          </p:nvPr>
        </p:nvSpPr>
        <p:spPr>
          <a:xfrm>
            <a:off x="359998" y="360000"/>
            <a:ext cx="11484001" cy="662889"/>
          </a:xfrm>
        </p:spPr>
        <p:txBody>
          <a:bodyPr/>
          <a:lstStyle/>
          <a:p>
            <a:r>
              <a:rPr lang="en-AU" dirty="0"/>
              <a:t>Transition from primary to high school</a:t>
            </a:r>
          </a:p>
        </p:txBody>
      </p:sp>
      <p:sp>
        <p:nvSpPr>
          <p:cNvPr id="3" name="Title 1">
            <a:extLst>
              <a:ext uri="{FF2B5EF4-FFF2-40B4-BE49-F238E27FC236}">
                <a16:creationId xmlns:a16="http://schemas.microsoft.com/office/drawing/2014/main" id="{3FD4F38D-B045-16AD-DD84-AB81A6578C99}"/>
              </a:ext>
            </a:extLst>
          </p:cNvPr>
          <p:cNvSpPr txBox="1">
            <a:spLocks/>
          </p:cNvSpPr>
          <p:nvPr/>
        </p:nvSpPr>
        <p:spPr>
          <a:xfrm>
            <a:off x="359998" y="1211498"/>
            <a:ext cx="11484001" cy="662888"/>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AU" sz="3200">
                <a:solidFill>
                  <a:schemeClr val="accent4"/>
                </a:solidFill>
              </a:rPr>
              <a:t>Supporting transition through the curriculum</a:t>
            </a:r>
          </a:p>
        </p:txBody>
      </p:sp>
      <p:sp>
        <p:nvSpPr>
          <p:cNvPr id="8" name="Text Placeholder 7">
            <a:extLst>
              <a:ext uri="{FF2B5EF4-FFF2-40B4-BE49-F238E27FC236}">
                <a16:creationId xmlns:a16="http://schemas.microsoft.com/office/drawing/2014/main" id="{71A522DB-0889-4EC9-6400-1D2805E91497}"/>
              </a:ext>
            </a:extLst>
          </p:cNvPr>
          <p:cNvSpPr>
            <a:spLocks noGrp="1"/>
          </p:cNvSpPr>
          <p:nvPr>
            <p:ph type="body" sz="quarter" idx="15"/>
          </p:nvPr>
        </p:nvSpPr>
        <p:spPr>
          <a:xfrm>
            <a:off x="359998" y="2357168"/>
            <a:ext cx="3820116" cy="855102"/>
          </a:xfrm>
        </p:spPr>
        <p:txBody>
          <a:bodyPr/>
          <a:lstStyle/>
          <a:p>
            <a:r>
              <a:rPr lang="en-US">
                <a:solidFill>
                  <a:schemeClr val="accent2"/>
                </a:solidFill>
              </a:rPr>
              <a:t>School facilitated workshop 2</a:t>
            </a:r>
          </a:p>
        </p:txBody>
      </p:sp>
      <p:pic>
        <p:nvPicPr>
          <p:cNvPr id="14" name="Picture Placeholder 13">
            <a:extLst>
              <a:ext uri="{FF2B5EF4-FFF2-40B4-BE49-F238E27FC236}">
                <a16:creationId xmlns:a16="http://schemas.microsoft.com/office/drawing/2014/main" id="{F8CD2E78-2BEB-4A1D-4724-26F9FC8643E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8063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p:txBody>
          <a:bodyPr anchor="t">
            <a:normAutofit fontScale="90000"/>
          </a:bodyPr>
          <a:lstStyle/>
          <a:p>
            <a:r>
              <a:rPr lang="en-AU"/>
              <a:t>Australian Professional Standards for Teachers</a:t>
            </a:r>
          </a:p>
        </p:txBody>
      </p:sp>
      <p:sp>
        <p:nvSpPr>
          <p:cNvPr id="10" name="Text Placeholder 9">
            <a:extLst>
              <a:ext uri="{FF2B5EF4-FFF2-40B4-BE49-F238E27FC236}">
                <a16:creationId xmlns:a16="http://schemas.microsoft.com/office/drawing/2014/main" id="{16804436-FD88-A71A-C1CE-C7B6A7FF30BD}"/>
              </a:ext>
            </a:extLst>
          </p:cNvPr>
          <p:cNvSpPr>
            <a:spLocks noGrp="1"/>
          </p:cNvSpPr>
          <p:nvPr>
            <p:ph type="body" sz="quarter" idx="18"/>
          </p:nvPr>
        </p:nvSpPr>
        <p:spPr/>
        <p:txBody>
          <a:bodyPr/>
          <a:lstStyle/>
          <a:p>
            <a:r>
              <a:rPr lang="en-AU" sz="1800">
                <a:solidFill>
                  <a:schemeClr val="accent2"/>
                </a:solidFill>
              </a:rPr>
              <a:t>Embedding the Australian Professional Standards for Teachers in transition practices</a:t>
            </a:r>
          </a:p>
        </p:txBody>
      </p:sp>
      <p:grpSp>
        <p:nvGrpSpPr>
          <p:cNvPr id="45" name="Group 44" descr="1.2.2 Structure teaching programs using research and collegial advice about how students learn.&#10;">
            <a:extLst>
              <a:ext uri="{FF2B5EF4-FFF2-40B4-BE49-F238E27FC236}">
                <a16:creationId xmlns:a16="http://schemas.microsoft.com/office/drawing/2014/main" id="{0FC83E39-FD63-2B0E-4733-C83A4CF2CFA4}"/>
              </a:ext>
            </a:extLst>
          </p:cNvPr>
          <p:cNvGrpSpPr/>
          <p:nvPr/>
        </p:nvGrpSpPr>
        <p:grpSpPr>
          <a:xfrm>
            <a:off x="202066" y="1460060"/>
            <a:ext cx="11642272" cy="1191693"/>
            <a:chOff x="202066" y="1460060"/>
            <a:chExt cx="11642272" cy="1191693"/>
          </a:xfrm>
        </p:grpSpPr>
        <p:sp>
          <p:nvSpPr>
            <p:cNvPr id="12" name="Rounded Rectangle 11">
              <a:extLst>
                <a:ext uri="{FF2B5EF4-FFF2-40B4-BE49-F238E27FC236}">
                  <a16:creationId xmlns:a16="http://schemas.microsoft.com/office/drawing/2014/main" id="{8BFCF42C-D265-81BB-B960-A58666102E6E}"/>
                </a:ext>
                <a:ext uri="{C183D7F6-B498-43B3-948B-1728B52AA6E4}">
                  <adec:decorative xmlns:adec="http://schemas.microsoft.com/office/drawing/2017/decorative" val="1"/>
                </a:ext>
              </a:extLst>
            </p:cNvPr>
            <p:cNvSpPr/>
            <p:nvPr/>
          </p:nvSpPr>
          <p:spPr>
            <a:xfrm>
              <a:off x="775504" y="1578716"/>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marL="0" marR="0" lvl="0" indent="0" algn="l" defTabSz="800100" rtl="0" eaLnBrk="1" fontAlgn="auto" latinLnBrk="0" hangingPunct="1">
                <a:lnSpc>
                  <a:spcPct val="150000"/>
                </a:lnSpc>
                <a:spcBef>
                  <a:spcPct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1.2.2 Structure teaching programs using research and collegial advice about how students learn.</a:t>
              </a:r>
              <a:endParaRPr kumimoji="0" lang="en-US" sz="1800" b="0" i="0" u="none" strike="noStrike" kern="1200" cap="none" spc="0" normalizeH="0" baseline="0" noProof="0">
                <a:ln>
                  <a:noFill/>
                </a:ln>
                <a:solidFill>
                  <a:srgbClr val="22272B"/>
                </a:solidFill>
                <a:effectLst/>
                <a:uLnTx/>
                <a:uFillTx/>
                <a:ea typeface="+mn-ea"/>
                <a:cs typeface="+mn-cs"/>
              </a:endParaRPr>
            </a:p>
          </p:txBody>
        </p:sp>
        <p:grpSp>
          <p:nvGrpSpPr>
            <p:cNvPr id="23" name="Group 22">
              <a:extLst>
                <a:ext uri="{FF2B5EF4-FFF2-40B4-BE49-F238E27FC236}">
                  <a16:creationId xmlns:a16="http://schemas.microsoft.com/office/drawing/2014/main" id="{E3D6D285-D6CA-C0F7-584D-87200E0D6BD5}"/>
                </a:ext>
              </a:extLst>
            </p:cNvPr>
            <p:cNvGrpSpPr/>
            <p:nvPr/>
          </p:nvGrpSpPr>
          <p:grpSpPr>
            <a:xfrm>
              <a:off x="202066" y="1460060"/>
              <a:ext cx="1191692" cy="1191693"/>
              <a:chOff x="202066" y="1460060"/>
              <a:chExt cx="1191692" cy="1191693"/>
            </a:xfrm>
          </p:grpSpPr>
          <p:sp>
            <p:nvSpPr>
              <p:cNvPr id="5" name="Rectangle: Rounded Corners 8">
                <a:extLst>
                  <a:ext uri="{FF2B5EF4-FFF2-40B4-BE49-F238E27FC236}">
                    <a16:creationId xmlns:a16="http://schemas.microsoft.com/office/drawing/2014/main" id="{6DC39F30-903A-50AD-749F-8D7C59C19568}"/>
                  </a:ext>
                </a:extLst>
              </p:cNvPr>
              <p:cNvSpPr/>
              <p:nvPr/>
            </p:nvSpPr>
            <p:spPr>
              <a:xfrm>
                <a:off x="202066" y="1460060"/>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8" name="Oval 7">
                <a:extLst>
                  <a:ext uri="{FF2B5EF4-FFF2-40B4-BE49-F238E27FC236}">
                    <a16:creationId xmlns:a16="http://schemas.microsoft.com/office/drawing/2014/main" id="{3DCC5162-19C8-8450-984C-73C51603F189}"/>
                  </a:ext>
                </a:extLst>
              </p:cNvPr>
              <p:cNvSpPr/>
              <p:nvPr/>
            </p:nvSpPr>
            <p:spPr>
              <a:xfrm>
                <a:off x="302913" y="1560906"/>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6" name="Graphic 25">
                <a:extLst>
                  <a:ext uri="{FF2B5EF4-FFF2-40B4-BE49-F238E27FC236}">
                    <a16:creationId xmlns:a16="http://schemas.microsoft.com/office/drawing/2014/main" id="{BF16EEEA-3F9F-E442-38A9-74F2332CB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455" y="1751806"/>
                <a:ext cx="626914" cy="608200"/>
              </a:xfrm>
              <a:prstGeom prst="rect">
                <a:avLst/>
              </a:prstGeom>
            </p:spPr>
          </p:pic>
        </p:grpSp>
      </p:grpSp>
      <p:grpSp>
        <p:nvGrpSpPr>
          <p:cNvPr id="44" name="Group 43" descr="2.3.2 Design and implement learning and teaching programs using knowledge of curriculum, assessment and reporting requirements.&#10;">
            <a:extLst>
              <a:ext uri="{FF2B5EF4-FFF2-40B4-BE49-F238E27FC236}">
                <a16:creationId xmlns:a16="http://schemas.microsoft.com/office/drawing/2014/main" id="{6D676159-02BF-6964-6845-E6D2CC31B4E4}"/>
              </a:ext>
            </a:extLst>
          </p:cNvPr>
          <p:cNvGrpSpPr/>
          <p:nvPr/>
        </p:nvGrpSpPr>
        <p:grpSpPr>
          <a:xfrm>
            <a:off x="145619" y="2675400"/>
            <a:ext cx="11698381" cy="1191693"/>
            <a:chOff x="202066" y="2650122"/>
            <a:chExt cx="11698381" cy="1191693"/>
          </a:xfrm>
        </p:grpSpPr>
        <p:sp>
          <p:nvSpPr>
            <p:cNvPr id="16" name="Rounded Rectangle 15">
              <a:extLst>
                <a:ext uri="{FF2B5EF4-FFF2-40B4-BE49-F238E27FC236}">
                  <a16:creationId xmlns:a16="http://schemas.microsoft.com/office/drawing/2014/main" id="{59207418-D9D5-C08A-D7FF-DF6F7A1BFF0D}"/>
                </a:ext>
                <a:ext uri="{C183D7F6-B498-43B3-948B-1728B52AA6E4}">
                  <adec:decorative xmlns:adec="http://schemas.microsoft.com/office/drawing/2017/decorative" val="1"/>
                </a:ext>
              </a:extLst>
            </p:cNvPr>
            <p:cNvSpPr/>
            <p:nvPr/>
          </p:nvSpPr>
          <p:spPr>
            <a:xfrm>
              <a:off x="831613" y="2757538"/>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defTabSz="800100">
                <a:lnSpc>
                  <a:spcPct val="150000"/>
                </a:lnSpc>
                <a:spcBef>
                  <a:spcPct val="0"/>
                </a:spcBef>
                <a:spcAft>
                  <a:spcPts val="1200"/>
                </a:spcAft>
                <a:defRPr/>
              </a:pPr>
              <a:r>
                <a:rPr lang="en-AU" sz="1800" dirty="0">
                  <a:solidFill>
                    <a:srgbClr val="22272B"/>
                  </a:solidFill>
                </a:rPr>
                <a:t>2.3.2 Design and implement learning and teaching programs using knowledge of curriculum, assessment and reporting requirements.</a:t>
              </a:r>
              <a:endParaRPr lang="en-US" sz="1800" dirty="0">
                <a:solidFill>
                  <a:srgbClr val="22272B"/>
                </a:solidFill>
              </a:endParaRPr>
            </a:p>
          </p:txBody>
        </p:sp>
        <p:grpSp>
          <p:nvGrpSpPr>
            <p:cNvPr id="25" name="Group 24">
              <a:extLst>
                <a:ext uri="{FF2B5EF4-FFF2-40B4-BE49-F238E27FC236}">
                  <a16:creationId xmlns:a16="http://schemas.microsoft.com/office/drawing/2014/main" id="{ECC510AA-20F0-192D-712E-C6F40CD03DDF}"/>
                </a:ext>
              </a:extLst>
            </p:cNvPr>
            <p:cNvGrpSpPr/>
            <p:nvPr/>
          </p:nvGrpSpPr>
          <p:grpSpPr>
            <a:xfrm>
              <a:off x="202066" y="2650122"/>
              <a:ext cx="1191692" cy="1191693"/>
              <a:chOff x="202066" y="2650122"/>
              <a:chExt cx="1191692" cy="1191693"/>
            </a:xfrm>
          </p:grpSpPr>
          <p:sp>
            <p:nvSpPr>
              <p:cNvPr id="29" name="Rectangle: Rounded Corners 8">
                <a:extLst>
                  <a:ext uri="{FF2B5EF4-FFF2-40B4-BE49-F238E27FC236}">
                    <a16:creationId xmlns:a16="http://schemas.microsoft.com/office/drawing/2014/main" id="{E81B038F-9279-EF2A-66DC-86D535686C40}"/>
                  </a:ext>
                </a:extLst>
              </p:cNvPr>
              <p:cNvSpPr/>
              <p:nvPr/>
            </p:nvSpPr>
            <p:spPr>
              <a:xfrm>
                <a:off x="202066" y="2650122"/>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0" name="Oval 29">
                <a:extLst>
                  <a:ext uri="{FF2B5EF4-FFF2-40B4-BE49-F238E27FC236}">
                    <a16:creationId xmlns:a16="http://schemas.microsoft.com/office/drawing/2014/main" id="{BB8A8BDA-7940-B2BB-8F73-22EF46F5F710}"/>
                  </a:ext>
                </a:extLst>
              </p:cNvPr>
              <p:cNvSpPr/>
              <p:nvPr/>
            </p:nvSpPr>
            <p:spPr>
              <a:xfrm>
                <a:off x="302913" y="2739728"/>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1" name="Graphic 30">
                <a:extLst>
                  <a:ext uri="{FF2B5EF4-FFF2-40B4-BE49-F238E27FC236}">
                    <a16:creationId xmlns:a16="http://schemas.microsoft.com/office/drawing/2014/main" id="{8946ACAD-76DB-9B80-FAB8-0D1B9C268FC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0488" y="2941868"/>
                <a:ext cx="554849" cy="608200"/>
              </a:xfrm>
              <a:prstGeom prst="rect">
                <a:avLst/>
              </a:prstGeom>
            </p:spPr>
          </p:pic>
        </p:grpSp>
      </p:grpSp>
      <p:grpSp>
        <p:nvGrpSpPr>
          <p:cNvPr id="43" name="Group 42" descr="6.2.2 Participate in learning to update knowledge and practice, targeted to professional needs and school and/or system priorities. ">
            <a:extLst>
              <a:ext uri="{FF2B5EF4-FFF2-40B4-BE49-F238E27FC236}">
                <a16:creationId xmlns:a16="http://schemas.microsoft.com/office/drawing/2014/main" id="{5AC61E5D-9D4E-1C0D-2C20-58E1E0E2B125}"/>
              </a:ext>
            </a:extLst>
          </p:cNvPr>
          <p:cNvGrpSpPr/>
          <p:nvPr/>
        </p:nvGrpSpPr>
        <p:grpSpPr>
          <a:xfrm>
            <a:off x="202066" y="3840184"/>
            <a:ext cx="11635485" cy="1191693"/>
            <a:chOff x="202066" y="3840184"/>
            <a:chExt cx="11635485" cy="1191693"/>
          </a:xfrm>
        </p:grpSpPr>
        <p:sp>
          <p:nvSpPr>
            <p:cNvPr id="19" name="Rounded Rectangle 18">
              <a:extLst>
                <a:ext uri="{FF2B5EF4-FFF2-40B4-BE49-F238E27FC236}">
                  <a16:creationId xmlns:a16="http://schemas.microsoft.com/office/drawing/2014/main" id="{4195D3D0-1843-2063-B1B2-CE66E39D69A5}"/>
                </a:ext>
                <a:ext uri="{C183D7F6-B498-43B3-948B-1728B52AA6E4}">
                  <adec:decorative xmlns:adec="http://schemas.microsoft.com/office/drawing/2017/decorative" val="1"/>
                </a:ext>
              </a:extLst>
            </p:cNvPr>
            <p:cNvSpPr/>
            <p:nvPr/>
          </p:nvSpPr>
          <p:spPr>
            <a:xfrm>
              <a:off x="768717" y="3958840"/>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defTabSz="800100">
                <a:lnSpc>
                  <a:spcPct val="150000"/>
                </a:lnSpc>
                <a:spcBef>
                  <a:spcPct val="0"/>
                </a:spcBef>
                <a:spcAft>
                  <a:spcPts val="1200"/>
                </a:spcAft>
                <a:defRPr/>
              </a:pPr>
              <a:r>
                <a:rPr lang="en-AU" sz="1800" dirty="0">
                  <a:solidFill>
                    <a:srgbClr val="22272B"/>
                  </a:solidFill>
                </a:rPr>
                <a:t>6.2.2 Participate in learning to update knowledge and practice, targeted to professional needs and school and/or system priorities. </a:t>
              </a:r>
              <a:endParaRPr lang="en-US" sz="1800" dirty="0">
                <a:solidFill>
                  <a:srgbClr val="22272B"/>
                </a:solidFill>
              </a:endParaRPr>
            </a:p>
          </p:txBody>
        </p:sp>
        <p:grpSp>
          <p:nvGrpSpPr>
            <p:cNvPr id="40" name="Group 39">
              <a:extLst>
                <a:ext uri="{FF2B5EF4-FFF2-40B4-BE49-F238E27FC236}">
                  <a16:creationId xmlns:a16="http://schemas.microsoft.com/office/drawing/2014/main" id="{B6C5C8AC-5A00-2986-50B7-81C6FCD8B124}"/>
                </a:ext>
              </a:extLst>
            </p:cNvPr>
            <p:cNvGrpSpPr/>
            <p:nvPr/>
          </p:nvGrpSpPr>
          <p:grpSpPr>
            <a:xfrm>
              <a:off x="202066" y="3840184"/>
              <a:ext cx="1191692" cy="1191693"/>
              <a:chOff x="202066" y="3840184"/>
              <a:chExt cx="1191692" cy="1191693"/>
            </a:xfrm>
          </p:grpSpPr>
          <p:sp>
            <p:nvSpPr>
              <p:cNvPr id="33" name="Rectangle: Rounded Corners 8">
                <a:extLst>
                  <a:ext uri="{FF2B5EF4-FFF2-40B4-BE49-F238E27FC236}">
                    <a16:creationId xmlns:a16="http://schemas.microsoft.com/office/drawing/2014/main" id="{96608550-2567-F4CE-0A85-DF3A0A1C794D}"/>
                  </a:ext>
                </a:extLst>
              </p:cNvPr>
              <p:cNvSpPr/>
              <p:nvPr/>
            </p:nvSpPr>
            <p:spPr>
              <a:xfrm>
                <a:off x="202066" y="3840184"/>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4" name="Oval 33">
                <a:extLst>
                  <a:ext uri="{FF2B5EF4-FFF2-40B4-BE49-F238E27FC236}">
                    <a16:creationId xmlns:a16="http://schemas.microsoft.com/office/drawing/2014/main" id="{E57C2099-7921-A36E-DB6D-F3B959D6E0BC}"/>
                  </a:ext>
                </a:extLst>
              </p:cNvPr>
              <p:cNvSpPr/>
              <p:nvPr/>
            </p:nvSpPr>
            <p:spPr>
              <a:xfrm>
                <a:off x="302913" y="3941030"/>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5" name="Graphic 34">
                <a:extLst>
                  <a:ext uri="{FF2B5EF4-FFF2-40B4-BE49-F238E27FC236}">
                    <a16:creationId xmlns:a16="http://schemas.microsoft.com/office/drawing/2014/main" id="{1A95D18B-C5B5-B26C-6522-F9B0C80719D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0488" y="4158606"/>
                <a:ext cx="554849" cy="554849"/>
              </a:xfrm>
              <a:prstGeom prst="rect">
                <a:avLst/>
              </a:prstGeom>
            </p:spPr>
          </p:pic>
        </p:grpSp>
      </p:grpSp>
      <p:grpSp>
        <p:nvGrpSpPr>
          <p:cNvPr id="42" name="Group 41" descr="6.3.2 Contribute to collegial discussions and apply constructive feedback from colleagues to improve professional knowledge and practice.">
            <a:extLst>
              <a:ext uri="{FF2B5EF4-FFF2-40B4-BE49-F238E27FC236}">
                <a16:creationId xmlns:a16="http://schemas.microsoft.com/office/drawing/2014/main" id="{95A4487D-97E6-CEB6-3AE1-9803F24C3793}"/>
              </a:ext>
            </a:extLst>
          </p:cNvPr>
          <p:cNvGrpSpPr/>
          <p:nvPr/>
        </p:nvGrpSpPr>
        <p:grpSpPr>
          <a:xfrm>
            <a:off x="202066" y="5052809"/>
            <a:ext cx="11687021" cy="1191693"/>
            <a:chOff x="202066" y="5030245"/>
            <a:chExt cx="11687021" cy="1191693"/>
          </a:xfrm>
        </p:grpSpPr>
        <p:sp>
          <p:nvSpPr>
            <p:cNvPr id="22" name="Rounded Rectangle 21">
              <a:extLst>
                <a:ext uri="{FF2B5EF4-FFF2-40B4-BE49-F238E27FC236}">
                  <a16:creationId xmlns:a16="http://schemas.microsoft.com/office/drawing/2014/main" id="{71667E81-E5F0-AD78-6279-B8D661241C82}"/>
                </a:ext>
                <a:ext uri="{C183D7F6-B498-43B3-948B-1728B52AA6E4}">
                  <adec:decorative xmlns:adec="http://schemas.microsoft.com/office/drawing/2017/decorative" val="1"/>
                </a:ext>
              </a:extLst>
            </p:cNvPr>
            <p:cNvSpPr/>
            <p:nvPr/>
          </p:nvSpPr>
          <p:spPr>
            <a:xfrm>
              <a:off x="820253" y="5148901"/>
              <a:ext cx="11068834" cy="95438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56000" anchor="ctr"/>
            <a:lstStyle/>
            <a:p>
              <a:pPr defTabSz="800100">
                <a:lnSpc>
                  <a:spcPct val="150000"/>
                </a:lnSpc>
                <a:spcBef>
                  <a:spcPct val="0"/>
                </a:spcBef>
                <a:spcAft>
                  <a:spcPts val="1200"/>
                </a:spcAft>
                <a:defRPr/>
              </a:pPr>
              <a:r>
                <a:rPr lang="en-AU" sz="1800">
                  <a:solidFill>
                    <a:srgbClr val="22272B"/>
                  </a:solidFill>
                </a:rPr>
                <a:t>6.3.2 Contribute to collegial discussions and apply constructive feedback from colleagues to improve professional knowledge and practice. </a:t>
              </a:r>
              <a:endParaRPr lang="en-US" sz="1800">
                <a:solidFill>
                  <a:srgbClr val="22272B"/>
                </a:solidFill>
              </a:endParaRPr>
            </a:p>
          </p:txBody>
        </p:sp>
        <p:grpSp>
          <p:nvGrpSpPr>
            <p:cNvPr id="41" name="Group 40">
              <a:extLst>
                <a:ext uri="{FF2B5EF4-FFF2-40B4-BE49-F238E27FC236}">
                  <a16:creationId xmlns:a16="http://schemas.microsoft.com/office/drawing/2014/main" id="{C8AB81BF-C56E-DD1D-4B8C-DF6152F6DDBD}"/>
                </a:ext>
              </a:extLst>
            </p:cNvPr>
            <p:cNvGrpSpPr/>
            <p:nvPr/>
          </p:nvGrpSpPr>
          <p:grpSpPr>
            <a:xfrm>
              <a:off x="202066" y="5030245"/>
              <a:ext cx="1191692" cy="1191693"/>
              <a:chOff x="202066" y="5030245"/>
              <a:chExt cx="1191692" cy="1191693"/>
            </a:xfrm>
          </p:grpSpPr>
          <p:sp>
            <p:nvSpPr>
              <p:cNvPr id="37" name="Rectangle: Rounded Corners 8">
                <a:extLst>
                  <a:ext uri="{FF2B5EF4-FFF2-40B4-BE49-F238E27FC236}">
                    <a16:creationId xmlns:a16="http://schemas.microsoft.com/office/drawing/2014/main" id="{4F2B1E11-38A7-2C1D-C314-2331BEC55ADE}"/>
                  </a:ext>
                </a:extLst>
              </p:cNvPr>
              <p:cNvSpPr/>
              <p:nvPr/>
            </p:nvSpPr>
            <p:spPr>
              <a:xfrm>
                <a:off x="202066" y="5030245"/>
                <a:ext cx="1191692" cy="119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800" b="0" i="0">
                  <a:solidFill>
                    <a:schemeClr val="tx2"/>
                  </a:solidFill>
                  <a:effectLst/>
                </a:endParaRPr>
              </a:p>
            </p:txBody>
          </p:sp>
          <p:sp>
            <p:nvSpPr>
              <p:cNvPr id="38" name="Oval 37">
                <a:extLst>
                  <a:ext uri="{FF2B5EF4-FFF2-40B4-BE49-F238E27FC236}">
                    <a16:creationId xmlns:a16="http://schemas.microsoft.com/office/drawing/2014/main" id="{99DA5C71-64FF-B7C8-246C-E0C4B8EDD555}"/>
                  </a:ext>
                </a:extLst>
              </p:cNvPr>
              <p:cNvSpPr/>
              <p:nvPr/>
            </p:nvSpPr>
            <p:spPr>
              <a:xfrm>
                <a:off x="302913" y="5131091"/>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9" name="Graphic 38">
                <a:extLst>
                  <a:ext uri="{FF2B5EF4-FFF2-40B4-BE49-F238E27FC236}">
                    <a16:creationId xmlns:a16="http://schemas.microsoft.com/office/drawing/2014/main" id="{B0A415EB-79B6-2DAF-55A7-6B9BD247387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8595" y="5296774"/>
                <a:ext cx="658634" cy="658634"/>
              </a:xfrm>
              <a:prstGeom prst="rect">
                <a:avLst/>
              </a:prstGeom>
            </p:spPr>
          </p:pic>
        </p:grpSp>
      </p:grpSp>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0C03-107E-A0A6-E0B3-E875CD9DA9D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6A4254-1679-0665-B1DC-003EC1451A92}"/>
              </a:ext>
            </a:extLst>
          </p:cNvPr>
          <p:cNvSpPr>
            <a:spLocks noGrp="1"/>
          </p:cNvSpPr>
          <p:nvPr>
            <p:ph type="ctrTitle"/>
          </p:nvPr>
        </p:nvSpPr>
        <p:spPr/>
        <p:txBody>
          <a:bodyPr/>
          <a:lstStyle/>
          <a:p>
            <a:r>
              <a:rPr lang="en-AU"/>
              <a:t>Reflecting on current practice</a:t>
            </a:r>
          </a:p>
        </p:txBody>
      </p:sp>
    </p:spTree>
    <p:extLst>
      <p:ext uri="{BB962C8B-B14F-4D97-AF65-F5344CB8AC3E}">
        <p14:creationId xmlns:p14="http://schemas.microsoft.com/office/powerpoint/2010/main" val="35424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C990-20A1-95BA-D16E-327DE7531838}"/>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AE83CEA4-AD7F-95EC-0A2E-C9D0F80053C3}"/>
              </a:ext>
              <a:ext uri="{C183D7F6-B498-43B3-948B-1728B52AA6E4}">
                <adec:decorative xmlns:adec="http://schemas.microsoft.com/office/drawing/2017/decorative" val="1"/>
              </a:ext>
            </a:extLst>
          </p:cNvPr>
          <p:cNvSpPr/>
          <p:nvPr/>
        </p:nvSpPr>
        <p:spPr>
          <a:xfrm>
            <a:off x="300942" y="302147"/>
            <a:ext cx="2419109" cy="601884"/>
          </a:xfrm>
          <a:prstGeom prst="roundRect">
            <a:avLst>
              <a:gd name="adj" fmla="val 1262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AU" sz="2800" b="1">
                <a:latin typeface="+mj-lt"/>
              </a:rPr>
              <a:t>Activity 1</a:t>
            </a:r>
            <a:endParaRPr lang="en-US" sz="2800" b="1">
              <a:latin typeface="+mj-lt"/>
            </a:endParaRPr>
          </a:p>
        </p:txBody>
      </p:sp>
      <p:pic>
        <p:nvPicPr>
          <p:cNvPr id="9" name="Graphic 8">
            <a:extLst>
              <a:ext uri="{FF2B5EF4-FFF2-40B4-BE49-F238E27FC236}">
                <a16:creationId xmlns:a16="http://schemas.microsoft.com/office/drawing/2014/main" id="{714C9A3E-E89A-478C-569A-841F538E50E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193" y="2039089"/>
            <a:ext cx="1925925" cy="1925925"/>
          </a:xfrm>
          <a:prstGeom prst="rect">
            <a:avLst/>
          </a:prstGeom>
        </p:spPr>
      </p:pic>
      <p:sp>
        <p:nvSpPr>
          <p:cNvPr id="12" name="Title 6">
            <a:extLst>
              <a:ext uri="{FF2B5EF4-FFF2-40B4-BE49-F238E27FC236}">
                <a16:creationId xmlns:a16="http://schemas.microsoft.com/office/drawing/2014/main" id="{2116A8C6-4B16-4BDC-CCF7-AEAE38E93075}"/>
              </a:ext>
            </a:extLst>
          </p:cNvPr>
          <p:cNvSpPr>
            <a:spLocks noGrp="1"/>
          </p:cNvSpPr>
          <p:nvPr>
            <p:ph type="title"/>
          </p:nvPr>
        </p:nvSpPr>
        <p:spPr>
          <a:xfrm>
            <a:off x="3211244" y="312181"/>
            <a:ext cx="8376523" cy="601884"/>
          </a:xfrm>
        </p:spPr>
        <p:txBody>
          <a:bodyPr/>
          <a:lstStyle/>
          <a:p>
            <a:r>
              <a:rPr lang="en-AU"/>
              <a:t>Reflect on current practice</a:t>
            </a:r>
          </a:p>
        </p:txBody>
      </p:sp>
      <p:sp>
        <p:nvSpPr>
          <p:cNvPr id="20" name="TextBox 19">
            <a:extLst>
              <a:ext uri="{FF2B5EF4-FFF2-40B4-BE49-F238E27FC236}">
                <a16:creationId xmlns:a16="http://schemas.microsoft.com/office/drawing/2014/main" id="{A61F4964-06FC-0A8F-6637-A41315E4AE39}"/>
              </a:ext>
            </a:extLst>
          </p:cNvPr>
          <p:cNvSpPr txBox="1"/>
          <p:nvPr/>
        </p:nvSpPr>
        <p:spPr>
          <a:xfrm>
            <a:off x="3211243" y="993280"/>
            <a:ext cx="7812928" cy="400110"/>
          </a:xfrm>
          <a:prstGeom prst="rect">
            <a:avLst/>
          </a:prstGeom>
          <a:noFill/>
        </p:spPr>
        <p:txBody>
          <a:bodyPr wrap="square" lIns="0" r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sz="1800">
                <a:solidFill>
                  <a:schemeClr val="accent2"/>
                </a:solidFill>
                <a:latin typeface="+mj-lt"/>
              </a:rPr>
              <a:t>Continuity </a:t>
            </a:r>
            <a:r>
              <a:rPr lang="en-AU" sz="2000">
                <a:solidFill>
                  <a:schemeClr val="accent2"/>
                </a:solidFill>
                <a:latin typeface="+mj-lt"/>
              </a:rPr>
              <a:t>of</a:t>
            </a:r>
            <a:r>
              <a:rPr lang="en-AU" sz="1800">
                <a:solidFill>
                  <a:schemeClr val="accent2"/>
                </a:solidFill>
                <a:latin typeface="+mj-lt"/>
              </a:rPr>
              <a:t> learning – strengths and areas for improvement</a:t>
            </a:r>
            <a:endParaRPr kumimoji="0" lang="en-AU" sz="1800" i="0" u="none" strike="noStrike" kern="1200" cap="none" spc="0" normalizeH="0" baseline="0" noProof="0">
              <a:ln>
                <a:noFill/>
              </a:ln>
              <a:solidFill>
                <a:schemeClr val="accent2"/>
              </a:solidFill>
              <a:effectLst/>
              <a:uLnTx/>
              <a:uFillTx/>
              <a:latin typeface="+mj-lt"/>
              <a:ea typeface="+mn-ea"/>
              <a:cs typeface="+mn-cs"/>
            </a:endParaRPr>
          </a:p>
        </p:txBody>
      </p:sp>
      <p:grpSp>
        <p:nvGrpSpPr>
          <p:cNvPr id="6" name="Group 5" descr="1. What do we know about continuity of learning and the curriculum?">
            <a:extLst>
              <a:ext uri="{FF2B5EF4-FFF2-40B4-BE49-F238E27FC236}">
                <a16:creationId xmlns:a16="http://schemas.microsoft.com/office/drawing/2014/main" id="{B966D640-8918-B62B-62A6-18AA2EE94A6E}"/>
              </a:ext>
            </a:extLst>
          </p:cNvPr>
          <p:cNvGrpSpPr/>
          <p:nvPr/>
        </p:nvGrpSpPr>
        <p:grpSpPr>
          <a:xfrm>
            <a:off x="3211244" y="1827747"/>
            <a:ext cx="8376524" cy="1220970"/>
            <a:chOff x="222945" y="3175163"/>
            <a:chExt cx="8376524" cy="1220970"/>
          </a:xfrm>
        </p:grpSpPr>
        <p:sp>
          <p:nvSpPr>
            <p:cNvPr id="7" name="Rounded Rectangle 22">
              <a:extLst>
                <a:ext uri="{FF2B5EF4-FFF2-40B4-BE49-F238E27FC236}">
                  <a16:creationId xmlns:a16="http://schemas.microsoft.com/office/drawing/2014/main" id="{AA6D1D72-55FF-82A6-E09C-A1785A389982}"/>
                </a:ext>
              </a:extLst>
            </p:cNvPr>
            <p:cNvSpPr/>
            <p:nvPr/>
          </p:nvSpPr>
          <p:spPr>
            <a:xfrm>
              <a:off x="879268" y="3178323"/>
              <a:ext cx="7720201"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What do we know about continuity of learning and the curriculum?</a:t>
              </a:r>
            </a:p>
          </p:txBody>
        </p:sp>
        <p:sp>
          <p:nvSpPr>
            <p:cNvPr id="8" name="Oval 7">
              <a:extLst>
                <a:ext uri="{FF2B5EF4-FFF2-40B4-BE49-F238E27FC236}">
                  <a16:creationId xmlns:a16="http://schemas.microsoft.com/office/drawing/2014/main" id="{E7D08318-5EC9-9331-F37B-CB86FFB7D85C}"/>
                </a:ext>
              </a:extLst>
            </p:cNvPr>
            <p:cNvSpPr/>
            <p:nvPr/>
          </p:nvSpPr>
          <p:spPr>
            <a:xfrm>
              <a:off x="222945" y="3175163"/>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1</a:t>
              </a:r>
              <a:endParaRPr lang="en-AU" sz="3600" b="1">
                <a:latin typeface="+mj-lt"/>
              </a:endParaRPr>
            </a:p>
          </p:txBody>
        </p:sp>
      </p:grpSp>
      <p:grpSp>
        <p:nvGrpSpPr>
          <p:cNvPr id="3" name="Group 2" descr="2. What practices do we currently embed to support continuity of learning at transition points? ">
            <a:extLst>
              <a:ext uri="{FF2B5EF4-FFF2-40B4-BE49-F238E27FC236}">
                <a16:creationId xmlns:a16="http://schemas.microsoft.com/office/drawing/2014/main" id="{08B4BB99-6333-AE60-BDBF-56D06D9BAE6B}"/>
              </a:ext>
            </a:extLst>
          </p:cNvPr>
          <p:cNvGrpSpPr/>
          <p:nvPr/>
        </p:nvGrpSpPr>
        <p:grpSpPr>
          <a:xfrm>
            <a:off x="3211244" y="3429817"/>
            <a:ext cx="8376525" cy="1220970"/>
            <a:chOff x="222945" y="1605995"/>
            <a:chExt cx="8376525" cy="1220970"/>
          </a:xfrm>
        </p:grpSpPr>
        <p:sp>
          <p:nvSpPr>
            <p:cNvPr id="4" name="Rounded Rectangle 9">
              <a:extLst>
                <a:ext uri="{FF2B5EF4-FFF2-40B4-BE49-F238E27FC236}">
                  <a16:creationId xmlns:a16="http://schemas.microsoft.com/office/drawing/2014/main" id="{F5C88E60-7985-615B-542A-E39FC93914B3}"/>
                </a:ext>
              </a:extLst>
            </p:cNvPr>
            <p:cNvSpPr/>
            <p:nvPr/>
          </p:nvSpPr>
          <p:spPr>
            <a:xfrm>
              <a:off x="879268" y="1609155"/>
              <a:ext cx="7720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What practices </a:t>
              </a:r>
              <a:r>
                <a:rPr lang="en-AU" sz="1800">
                  <a:solidFill>
                    <a:srgbClr val="22272B">
                      <a:hueOff val="0"/>
                      <a:satOff val="0"/>
                      <a:lumOff val="0"/>
                      <a:alphaOff val="0"/>
                    </a:srgbClr>
                  </a:solidFill>
                </a:rPr>
                <a:t>do we currently embed</a:t>
              </a: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 to support continuity of learning at transition points? </a:t>
              </a:r>
            </a:p>
          </p:txBody>
        </p:sp>
        <p:sp>
          <p:nvSpPr>
            <p:cNvPr id="5" name="Oval 4">
              <a:extLst>
                <a:ext uri="{FF2B5EF4-FFF2-40B4-BE49-F238E27FC236}">
                  <a16:creationId xmlns:a16="http://schemas.microsoft.com/office/drawing/2014/main" id="{A8572384-801E-EFA7-9E59-2B396D623F2F}"/>
                </a:ext>
              </a:extLst>
            </p:cNvPr>
            <p:cNvSpPr/>
            <p:nvPr/>
          </p:nvSpPr>
          <p:spPr>
            <a:xfrm>
              <a:off x="222945" y="1605995"/>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2</a:t>
              </a:r>
              <a:endParaRPr lang="en-AU" sz="3600" b="1">
                <a:latin typeface="+mj-lt"/>
              </a:endParaRPr>
            </a:p>
          </p:txBody>
        </p:sp>
      </p:grpSp>
      <p:grpSp>
        <p:nvGrpSpPr>
          <p:cNvPr id="10" name="Group 9" descr="3. In what ways could these practices be strengthened?&#10;">
            <a:extLst>
              <a:ext uri="{FF2B5EF4-FFF2-40B4-BE49-F238E27FC236}">
                <a16:creationId xmlns:a16="http://schemas.microsoft.com/office/drawing/2014/main" id="{90F9F8B9-B512-634A-0FD3-F6913EE7F354}"/>
              </a:ext>
            </a:extLst>
          </p:cNvPr>
          <p:cNvGrpSpPr/>
          <p:nvPr/>
        </p:nvGrpSpPr>
        <p:grpSpPr>
          <a:xfrm>
            <a:off x="3211244" y="5039261"/>
            <a:ext cx="8376525" cy="1220970"/>
            <a:chOff x="242013" y="4885149"/>
            <a:chExt cx="8376525" cy="1220970"/>
          </a:xfrm>
        </p:grpSpPr>
        <p:sp>
          <p:nvSpPr>
            <p:cNvPr id="11" name="Rounded Rectangle 9">
              <a:extLst>
                <a:ext uri="{FF2B5EF4-FFF2-40B4-BE49-F238E27FC236}">
                  <a16:creationId xmlns:a16="http://schemas.microsoft.com/office/drawing/2014/main" id="{89A54662-0855-2BD7-7FD1-488A34579660}"/>
                </a:ext>
              </a:extLst>
            </p:cNvPr>
            <p:cNvSpPr/>
            <p:nvPr/>
          </p:nvSpPr>
          <p:spPr>
            <a:xfrm>
              <a:off x="898336" y="4885149"/>
              <a:ext cx="7720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tIns="45720" rIns="91440" bIns="4572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In what ways could these practices be strengthened?</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14" name="Oval 13">
              <a:extLst>
                <a:ext uri="{FF2B5EF4-FFF2-40B4-BE49-F238E27FC236}">
                  <a16:creationId xmlns:a16="http://schemas.microsoft.com/office/drawing/2014/main" id="{ED8DBB4B-06D9-86F4-90F8-88E04DB4E049}"/>
                </a:ext>
              </a:extLst>
            </p:cNvPr>
            <p:cNvSpPr/>
            <p:nvPr/>
          </p:nvSpPr>
          <p:spPr>
            <a:xfrm>
              <a:off x="242013" y="4885149"/>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3</a:t>
              </a:r>
              <a:endParaRPr lang="en-AU" sz="3600" b="1">
                <a:latin typeface="+mj-lt"/>
              </a:endParaRPr>
            </a:p>
          </p:txBody>
        </p:sp>
      </p:grpSp>
    </p:spTree>
    <p:extLst>
      <p:ext uri="{BB962C8B-B14F-4D97-AF65-F5344CB8AC3E}">
        <p14:creationId xmlns:p14="http://schemas.microsoft.com/office/powerpoint/2010/main" val="101936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6"/>
                                        </p:tgtEl>
                                        <p:attrNameLst>
                                          <p:attrName>style.opacity</p:attrName>
                                        </p:attrNameLst>
                                      </p:cBhvr>
                                      <p:to>
                                        <p:strVal val="0.5"/>
                                      </p:to>
                                    </p:set>
                                    <p:animEffect filter="image" prLst="opacity: 0.5">
                                      <p:cBhvr rctx="IE">
                                        <p:cTn id="12" dur="indefinite"/>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Exploring transition and continuity of learning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6CED-C5AD-93C2-C52B-F99A7810004C}"/>
              </a:ext>
            </a:extLst>
          </p:cNvPr>
          <p:cNvSpPr>
            <a:spLocks noGrp="1"/>
          </p:cNvSpPr>
          <p:nvPr>
            <p:ph type="title"/>
          </p:nvPr>
        </p:nvSpPr>
        <p:spPr/>
        <p:txBody>
          <a:bodyPr anchor="t">
            <a:normAutofit/>
          </a:bodyPr>
          <a:lstStyle/>
          <a:p>
            <a:r>
              <a:rPr lang="en-AU" dirty="0"/>
              <a:t>Transition and continuity of learning</a:t>
            </a:r>
          </a:p>
        </p:txBody>
      </p:sp>
      <p:sp>
        <p:nvSpPr>
          <p:cNvPr id="3" name="Text Placeholder 2">
            <a:extLst>
              <a:ext uri="{FF2B5EF4-FFF2-40B4-BE49-F238E27FC236}">
                <a16:creationId xmlns:a16="http://schemas.microsoft.com/office/drawing/2014/main" id="{AEF7CB7D-82A5-8CAD-EA4A-58B4AF36C38B}"/>
              </a:ext>
            </a:extLst>
          </p:cNvPr>
          <p:cNvSpPr>
            <a:spLocks noGrp="1"/>
          </p:cNvSpPr>
          <p:nvPr>
            <p:ph type="body" sz="quarter" idx="18"/>
          </p:nvPr>
        </p:nvSpPr>
        <p:spPr/>
        <p:txBody>
          <a:bodyPr/>
          <a:lstStyle/>
          <a:p>
            <a:r>
              <a:rPr lang="en-AU"/>
              <a:t>Supporting transition through the curriculum</a:t>
            </a:r>
          </a:p>
        </p:txBody>
      </p:sp>
      <p:pic>
        <p:nvPicPr>
          <p:cNvPr id="7" name="Content Placeholder 6" descr="Link to the department's 'Transition and Continuity of learning video.">
            <a:hlinkClick r:id="rId3"/>
            <a:extLst>
              <a:ext uri="{FF2B5EF4-FFF2-40B4-BE49-F238E27FC236}">
                <a16:creationId xmlns:a16="http://schemas.microsoft.com/office/drawing/2014/main" id="{38C10C84-6EF2-AFBB-DC87-FA5DF32B1F53}"/>
              </a:ext>
            </a:extLst>
          </p:cNvPr>
          <p:cNvPicPr>
            <a:picLocks noGrp="1" noChangeAspect="1"/>
          </p:cNvPicPr>
          <p:nvPr>
            <p:ph idx="1"/>
          </p:nvPr>
        </p:nvPicPr>
        <p:blipFill>
          <a:blip r:embed="rId4"/>
          <a:stretch>
            <a:fillRect/>
          </a:stretch>
        </p:blipFill>
        <p:spPr>
          <a:xfrm>
            <a:off x="2530744" y="1574800"/>
            <a:ext cx="7130512" cy="4473576"/>
          </a:xfrm>
          <a:prstGeom prst="rect">
            <a:avLst/>
          </a:prstGeom>
          <a:noFill/>
        </p:spPr>
      </p:pic>
      <p:sp>
        <p:nvSpPr>
          <p:cNvPr id="4" name="Slide Number Placeholder 3">
            <a:extLst>
              <a:ext uri="{FF2B5EF4-FFF2-40B4-BE49-F238E27FC236}">
                <a16:creationId xmlns:a16="http://schemas.microsoft.com/office/drawing/2014/main" id="{9CAA2462-679D-41A8-E55C-AFECCEC04C6F}"/>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10596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A0C5-6076-A99E-18E8-7778EED5FE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DF0783-5965-5FF4-B837-85B364FCA813}"/>
              </a:ext>
            </a:extLst>
          </p:cNvPr>
          <p:cNvSpPr>
            <a:spLocks noGrp="1"/>
          </p:cNvSpPr>
          <p:nvPr>
            <p:ph type="title"/>
          </p:nvPr>
        </p:nvSpPr>
        <p:spPr/>
        <p:txBody>
          <a:bodyPr anchor="t">
            <a:normAutofit/>
          </a:bodyPr>
          <a:lstStyle/>
          <a:p>
            <a:r>
              <a:rPr lang="en-AU"/>
              <a:t>Stop and reflect</a:t>
            </a:r>
          </a:p>
        </p:txBody>
      </p:sp>
      <p:sp>
        <p:nvSpPr>
          <p:cNvPr id="4" name="Text Placeholder 3">
            <a:extLst>
              <a:ext uri="{FF2B5EF4-FFF2-40B4-BE49-F238E27FC236}">
                <a16:creationId xmlns:a16="http://schemas.microsoft.com/office/drawing/2014/main" id="{F16857DE-8EB1-30AA-CFDC-F1BEEE622B86}"/>
              </a:ext>
            </a:extLst>
          </p:cNvPr>
          <p:cNvSpPr>
            <a:spLocks noGrp="1"/>
          </p:cNvSpPr>
          <p:nvPr>
            <p:ph type="body" sz="quarter" idx="18"/>
          </p:nvPr>
        </p:nvSpPr>
        <p:spPr/>
        <p:txBody>
          <a:bodyPr/>
          <a:lstStyle/>
          <a:p>
            <a:r>
              <a:rPr lang="en-US"/>
              <a:t>Transition and continuity of learning</a:t>
            </a:r>
          </a:p>
        </p:txBody>
      </p:sp>
      <p:grpSp>
        <p:nvGrpSpPr>
          <p:cNvPr id="11" name="Group 10" descr="1. How was continuity of learning defined, and why is it an important consideration during transition?&#10;&#10;">
            <a:extLst>
              <a:ext uri="{FF2B5EF4-FFF2-40B4-BE49-F238E27FC236}">
                <a16:creationId xmlns:a16="http://schemas.microsoft.com/office/drawing/2014/main" id="{5D54CDFB-30CC-28EA-F410-7AFFCB6E275F}"/>
              </a:ext>
            </a:extLst>
          </p:cNvPr>
          <p:cNvGrpSpPr/>
          <p:nvPr/>
        </p:nvGrpSpPr>
        <p:grpSpPr>
          <a:xfrm>
            <a:off x="222945" y="1605995"/>
            <a:ext cx="8075526" cy="1220970"/>
            <a:chOff x="222945" y="1605995"/>
            <a:chExt cx="8075526" cy="1220970"/>
          </a:xfrm>
        </p:grpSpPr>
        <p:sp>
          <p:nvSpPr>
            <p:cNvPr id="10" name="Rounded Rectangle 9">
              <a:extLst>
                <a:ext uri="{FF2B5EF4-FFF2-40B4-BE49-F238E27FC236}">
                  <a16:creationId xmlns:a16="http://schemas.microsoft.com/office/drawing/2014/main" id="{A8F86B15-781B-9740-2FBF-47538D61E7F1}"/>
                </a:ext>
              </a:extLst>
            </p:cNvPr>
            <p:cNvSpPr/>
            <p:nvPr/>
          </p:nvSpPr>
          <p:spPr>
            <a:xfrm>
              <a:off x="879268" y="1609155"/>
              <a:ext cx="7419203"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tIns="45720" rIns="91440" bIns="4572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How was continuity of learning defined, and why is it an important consideration during transition?</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5" name="Oval 4">
              <a:extLst>
                <a:ext uri="{FF2B5EF4-FFF2-40B4-BE49-F238E27FC236}">
                  <a16:creationId xmlns:a16="http://schemas.microsoft.com/office/drawing/2014/main" id="{AC174D6A-E95B-9B15-99F1-6D55BE314BA2}"/>
                </a:ext>
              </a:extLst>
            </p:cNvPr>
            <p:cNvSpPr/>
            <p:nvPr/>
          </p:nvSpPr>
          <p:spPr>
            <a:xfrm>
              <a:off x="222945" y="1605995"/>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1</a:t>
              </a:r>
              <a:endParaRPr lang="en-AU" sz="3600" b="1">
                <a:latin typeface="+mj-lt"/>
              </a:endParaRPr>
            </a:p>
          </p:txBody>
        </p:sp>
      </p:grpSp>
      <p:grpSp>
        <p:nvGrpSpPr>
          <p:cNvPr id="9" name="Group 8" descr="2. What strategies were identified that would support primary and high school teachers in understanding each student’s learning journey during transition?&#10;&#10;">
            <a:extLst>
              <a:ext uri="{FF2B5EF4-FFF2-40B4-BE49-F238E27FC236}">
                <a16:creationId xmlns:a16="http://schemas.microsoft.com/office/drawing/2014/main" id="{FCDA054C-0BC2-F0B6-071C-80AB084CA80D}"/>
              </a:ext>
            </a:extLst>
          </p:cNvPr>
          <p:cNvGrpSpPr/>
          <p:nvPr/>
        </p:nvGrpSpPr>
        <p:grpSpPr>
          <a:xfrm>
            <a:off x="222945" y="3175163"/>
            <a:ext cx="8152600" cy="1232449"/>
            <a:chOff x="222945" y="3186106"/>
            <a:chExt cx="8152600" cy="1232449"/>
          </a:xfrm>
        </p:grpSpPr>
        <p:sp>
          <p:nvSpPr>
            <p:cNvPr id="23" name="Rounded Rectangle 22">
              <a:extLst>
                <a:ext uri="{FF2B5EF4-FFF2-40B4-BE49-F238E27FC236}">
                  <a16:creationId xmlns:a16="http://schemas.microsoft.com/office/drawing/2014/main" id="{CE3256B1-C9C7-1E46-A31A-EAB72D5EC41E}"/>
                </a:ext>
              </a:extLst>
            </p:cNvPr>
            <p:cNvSpPr/>
            <p:nvPr/>
          </p:nvSpPr>
          <p:spPr>
            <a:xfrm>
              <a:off x="956343" y="3203905"/>
              <a:ext cx="7419202"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a:lnSpc>
                  <a:spcPct val="150000"/>
                </a:lnSpc>
                <a:spcAft>
                  <a:spcPts val="1200"/>
                </a:spcAft>
                <a:defRPr/>
              </a:pPr>
              <a:r>
                <a:rPr lang="en-AU" sz="1800">
                  <a:solidFill>
                    <a:srgbClr val="22272B">
                      <a:hueOff val="0"/>
                      <a:satOff val="0"/>
                      <a:lumOff val="0"/>
                      <a:alphaOff val="0"/>
                    </a:srgbClr>
                  </a:solidFill>
                </a:rPr>
                <a:t>What strategies were identified that would support primary and high school teachers in understanding each student’s learning journey during transition?</a:t>
              </a:r>
            </a:p>
          </p:txBody>
        </p:sp>
        <p:sp>
          <p:nvSpPr>
            <p:cNvPr id="6" name="Oval 5">
              <a:extLst>
                <a:ext uri="{FF2B5EF4-FFF2-40B4-BE49-F238E27FC236}">
                  <a16:creationId xmlns:a16="http://schemas.microsoft.com/office/drawing/2014/main" id="{D7BAD2B9-D7B0-4C42-F44E-9A30BC8DD63B}"/>
                </a:ext>
              </a:extLst>
            </p:cNvPr>
            <p:cNvSpPr/>
            <p:nvPr/>
          </p:nvSpPr>
          <p:spPr>
            <a:xfrm>
              <a:off x="222945" y="3186106"/>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2</a:t>
              </a:r>
              <a:endParaRPr lang="en-AU" sz="3600" b="1">
                <a:latin typeface="+mj-lt"/>
              </a:endParaRPr>
            </a:p>
          </p:txBody>
        </p:sp>
      </p:grpSp>
      <p:grpSp>
        <p:nvGrpSpPr>
          <p:cNvPr id="8" name="Group 7" descr="3. How could these strategies be useful in our context?&#10;&#10;">
            <a:extLst>
              <a:ext uri="{FF2B5EF4-FFF2-40B4-BE49-F238E27FC236}">
                <a16:creationId xmlns:a16="http://schemas.microsoft.com/office/drawing/2014/main" id="{4C7A161B-4F1B-DF43-1104-8BF64780A922}"/>
              </a:ext>
            </a:extLst>
          </p:cNvPr>
          <p:cNvGrpSpPr/>
          <p:nvPr/>
        </p:nvGrpSpPr>
        <p:grpSpPr>
          <a:xfrm>
            <a:off x="222945" y="4744331"/>
            <a:ext cx="8075524" cy="1220970"/>
            <a:chOff x="222945" y="4744332"/>
            <a:chExt cx="8075524" cy="1220970"/>
          </a:xfrm>
        </p:grpSpPr>
        <p:sp>
          <p:nvSpPr>
            <p:cNvPr id="29" name="Rounded Rectangle 28">
              <a:extLst>
                <a:ext uri="{FF2B5EF4-FFF2-40B4-BE49-F238E27FC236}">
                  <a16:creationId xmlns:a16="http://schemas.microsoft.com/office/drawing/2014/main" id="{B404F943-7767-92BF-E0E5-F19B99E50C20}"/>
                </a:ext>
              </a:extLst>
            </p:cNvPr>
            <p:cNvSpPr/>
            <p:nvPr/>
          </p:nvSpPr>
          <p:spPr>
            <a:xfrm>
              <a:off x="879268" y="4747492"/>
              <a:ext cx="7419201" cy="1214650"/>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720000" anchor="ctr"/>
            <a:lstStyle/>
            <a:p>
              <a:pPr>
                <a:lnSpc>
                  <a:spcPct val="150000"/>
                </a:lnSpc>
                <a:spcAft>
                  <a:spcPts val="1200"/>
                </a:spcAft>
                <a:defRPr/>
              </a:pPr>
              <a:r>
                <a:rPr lang="en-AU" sz="1800">
                  <a:solidFill>
                    <a:srgbClr val="22272B">
                      <a:hueOff val="0"/>
                      <a:satOff val="0"/>
                      <a:lumOff val="0"/>
                      <a:alphaOff val="0"/>
                    </a:srgbClr>
                  </a:solidFill>
                </a:rPr>
                <a:t>How could these strategies be useful in our context?</a:t>
              </a:r>
            </a:p>
          </p:txBody>
        </p:sp>
        <p:sp>
          <p:nvSpPr>
            <p:cNvPr id="7" name="Oval 6">
              <a:extLst>
                <a:ext uri="{FF2B5EF4-FFF2-40B4-BE49-F238E27FC236}">
                  <a16:creationId xmlns:a16="http://schemas.microsoft.com/office/drawing/2014/main" id="{E20DC834-E7AD-3843-C4B4-D64C735F30E8}"/>
                </a:ext>
              </a:extLst>
            </p:cNvPr>
            <p:cNvSpPr/>
            <p:nvPr/>
          </p:nvSpPr>
          <p:spPr>
            <a:xfrm>
              <a:off x="222945" y="4744332"/>
              <a:ext cx="1220970" cy="1220970"/>
            </a:xfrm>
            <a:prstGeom prst="ellipse">
              <a:avLst/>
            </a:prstGeom>
            <a:ln w="5715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b="1">
                  <a:latin typeface="+mj-lt"/>
                </a:rPr>
                <a:t>3</a:t>
              </a:r>
              <a:endParaRPr lang="en-AU" sz="3600" b="1">
                <a:latin typeface="+mj-lt"/>
              </a:endParaRPr>
            </a:p>
          </p:txBody>
        </p:sp>
      </p:grpSp>
      <p:grpSp>
        <p:nvGrpSpPr>
          <p:cNvPr id="28" name="Group 27">
            <a:extLst>
              <a:ext uri="{FF2B5EF4-FFF2-40B4-BE49-F238E27FC236}">
                <a16:creationId xmlns:a16="http://schemas.microsoft.com/office/drawing/2014/main" id="{80A38071-B6C9-AC63-F72C-1D7D88D9CD6D}"/>
              </a:ext>
              <a:ext uri="{C183D7F6-B498-43B3-948B-1728B52AA6E4}">
                <adec:decorative xmlns:adec="http://schemas.microsoft.com/office/drawing/2017/decorative" val="1"/>
              </a:ext>
            </a:extLst>
          </p:cNvPr>
          <p:cNvGrpSpPr/>
          <p:nvPr/>
        </p:nvGrpSpPr>
        <p:grpSpPr>
          <a:xfrm>
            <a:off x="8869416" y="2204473"/>
            <a:ext cx="2962584" cy="2962584"/>
            <a:chOff x="8869416" y="2204473"/>
            <a:chExt cx="2962584" cy="2962584"/>
          </a:xfrm>
        </p:grpSpPr>
        <p:sp>
          <p:nvSpPr>
            <p:cNvPr id="40" name="Oval 39">
              <a:extLst>
                <a:ext uri="{FF2B5EF4-FFF2-40B4-BE49-F238E27FC236}">
                  <a16:creationId xmlns:a16="http://schemas.microsoft.com/office/drawing/2014/main" id="{3802F657-E307-CF6D-2F89-2FB1BE41486A}"/>
                </a:ext>
                <a:ext uri="{C183D7F6-B498-43B3-948B-1728B52AA6E4}">
                  <adec:decorative xmlns:adec="http://schemas.microsoft.com/office/drawing/2017/decorative" val="1"/>
                </a:ext>
              </a:extLst>
            </p:cNvPr>
            <p:cNvSpPr/>
            <p:nvPr/>
          </p:nvSpPr>
          <p:spPr>
            <a:xfrm>
              <a:off x="8869416" y="2204473"/>
              <a:ext cx="2962584" cy="29625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88D5FE94-BA4A-282D-755E-8C11256755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5760" y="2938357"/>
              <a:ext cx="1769897" cy="1694582"/>
            </a:xfrm>
            <a:prstGeom prst="rect">
              <a:avLst/>
            </a:prstGeom>
          </p:spPr>
        </p:pic>
      </p:grpSp>
      <p:sp>
        <p:nvSpPr>
          <p:cNvPr id="16" name="Slide Number Placeholder 3">
            <a:extLst>
              <a:ext uri="{FF2B5EF4-FFF2-40B4-BE49-F238E27FC236}">
                <a16:creationId xmlns:a16="http://schemas.microsoft.com/office/drawing/2014/main" id="{0BFFAC0B-E145-326A-37EC-17C462E8615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1741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26DC-43C5-1868-21A7-74DFBABC8E9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FB29934-A506-882F-262F-5CED1E00DC1E}"/>
              </a:ext>
            </a:extLst>
          </p:cNvPr>
          <p:cNvSpPr>
            <a:spLocks noGrp="1"/>
          </p:cNvSpPr>
          <p:nvPr>
            <p:ph type="ctrTitle"/>
          </p:nvPr>
        </p:nvSpPr>
        <p:spPr/>
        <p:txBody>
          <a:bodyPr/>
          <a:lstStyle/>
          <a:p>
            <a:r>
              <a:rPr lang="en-AU" sz="4600"/>
              <a:t>Continuity of learning and NSW syllabuses </a:t>
            </a:r>
            <a:r>
              <a:rPr lang="en-AU" sz="4600">
                <a:solidFill>
                  <a:schemeClr val="bg1">
                    <a:alpha val="0"/>
                  </a:schemeClr>
                </a:solidFill>
              </a:rPr>
              <a:t>(1)</a:t>
            </a:r>
          </a:p>
        </p:txBody>
      </p:sp>
    </p:spTree>
    <p:extLst>
      <p:ext uri="{BB962C8B-B14F-4D97-AF65-F5344CB8AC3E}">
        <p14:creationId xmlns:p14="http://schemas.microsoft.com/office/powerpoint/2010/main" val="6848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EDCE-3EAB-2024-8BFA-CC839DC83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009AA-BA2B-2A62-A9E4-CEF5DE06D2CC}"/>
              </a:ext>
            </a:extLst>
          </p:cNvPr>
          <p:cNvSpPr>
            <a:spLocks noGrp="1"/>
          </p:cNvSpPr>
          <p:nvPr>
            <p:ph type="title"/>
          </p:nvPr>
        </p:nvSpPr>
        <p:spPr/>
        <p:txBody>
          <a:bodyPr/>
          <a:lstStyle/>
          <a:p>
            <a:r>
              <a:rPr lang="en-AU" dirty="0"/>
              <a:t>Continuity of learning and NSW syllabuses (2)</a:t>
            </a:r>
          </a:p>
        </p:txBody>
      </p:sp>
      <p:sp>
        <p:nvSpPr>
          <p:cNvPr id="5" name="Text Placeholder 4">
            <a:extLst>
              <a:ext uri="{FF2B5EF4-FFF2-40B4-BE49-F238E27FC236}">
                <a16:creationId xmlns:a16="http://schemas.microsoft.com/office/drawing/2014/main" id="{A32D83BF-2EF2-3F33-ECB4-0B4021896DBC}"/>
              </a:ext>
            </a:extLst>
          </p:cNvPr>
          <p:cNvSpPr>
            <a:spLocks noGrp="1"/>
          </p:cNvSpPr>
          <p:nvPr>
            <p:ph type="body" sz="quarter" idx="18"/>
          </p:nvPr>
        </p:nvSpPr>
        <p:spPr/>
        <p:txBody>
          <a:bodyPr/>
          <a:lstStyle/>
          <a:p>
            <a:r>
              <a:rPr lang="en-AU"/>
              <a:t>Accessing and comparing Stage 3 and Stage 4 NSW syllabuses</a:t>
            </a:r>
          </a:p>
        </p:txBody>
      </p:sp>
      <p:pic>
        <p:nvPicPr>
          <p:cNvPr id="11" name="Picture Placeholder 2" descr="Screenshot of the NSW Curriculum Education Standards Authority webpage.  Listing Learning Areas- English, Mathematics, Science, Technology and Applied Studies, HSIE, Creative Arts, PDHPE, Languages, VET.">
            <a:extLst>
              <a:ext uri="{FF2B5EF4-FFF2-40B4-BE49-F238E27FC236}">
                <a16:creationId xmlns:a16="http://schemas.microsoft.com/office/drawing/2014/main" id="{9EF80C90-F516-ABDB-E0FD-ADB4787A0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407" y="1403229"/>
            <a:ext cx="6259513" cy="4960937"/>
          </a:xfrm>
          <a:prstGeom prst="rect">
            <a:avLst/>
          </a:prstGeom>
          <a:noFill/>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AF8D5C0-3B85-089D-2A43-AA389E01E426}"/>
              </a:ext>
            </a:extLst>
          </p:cNvPr>
          <p:cNvSpPr txBox="1"/>
          <p:nvPr/>
        </p:nvSpPr>
        <p:spPr>
          <a:xfrm>
            <a:off x="2939407" y="6474166"/>
            <a:ext cx="6571054" cy="246221"/>
          </a:xfrm>
          <a:prstGeom prst="rect">
            <a:avLst/>
          </a:prstGeom>
          <a:noFill/>
        </p:spPr>
        <p:txBody>
          <a:bodyPr wrap="square" lIns="0">
            <a:spAutoFit/>
          </a:bodyPr>
          <a:lstStyle/>
          <a:p>
            <a:pPr marL="0" indent="0">
              <a:buNone/>
            </a:pPr>
            <a:r>
              <a:rPr lang="en-AU" sz="1000">
                <a:hlinkClick r:id="rId4"/>
              </a:rPr>
              <a:t>Home | NSW Curriculum | NSW Education Standards Authority</a:t>
            </a:r>
            <a:endParaRPr lang="en-AU" sz="1000"/>
          </a:p>
        </p:txBody>
      </p:sp>
      <p:pic>
        <p:nvPicPr>
          <p:cNvPr id="12" name="Picture 11">
            <a:extLst>
              <a:ext uri="{FF2B5EF4-FFF2-40B4-BE49-F238E27FC236}">
                <a16:creationId xmlns:a16="http://schemas.microsoft.com/office/drawing/2014/main" id="{0DFF9368-5DBE-57D6-EA22-B7E8B93C6C2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5089" y="1292535"/>
            <a:ext cx="5967323" cy="507163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62F86BA-0005-449A-2063-26048899EF5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38581" y="1326310"/>
            <a:ext cx="5981341" cy="503785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120A90D-D24B-D2A3-C2BC-0DAD0AA94B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78869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3B8D-C8E0-7E11-3F34-ADF1C85CF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1184B-0C23-D638-7C2B-97DB98732EF8}"/>
              </a:ext>
            </a:extLst>
          </p:cNvPr>
          <p:cNvSpPr>
            <a:spLocks noGrp="1"/>
          </p:cNvSpPr>
          <p:nvPr>
            <p:ph type="title"/>
          </p:nvPr>
        </p:nvSpPr>
        <p:spPr/>
        <p:txBody>
          <a:bodyPr/>
          <a:lstStyle/>
          <a:p>
            <a:r>
              <a:rPr lang="en-AU" dirty="0"/>
              <a:t>Continuity of learning and NSW syllabuses (3)</a:t>
            </a:r>
          </a:p>
        </p:txBody>
      </p:sp>
      <p:sp>
        <p:nvSpPr>
          <p:cNvPr id="5" name="Text Placeholder 4">
            <a:extLst>
              <a:ext uri="{FF2B5EF4-FFF2-40B4-BE49-F238E27FC236}">
                <a16:creationId xmlns:a16="http://schemas.microsoft.com/office/drawing/2014/main" id="{BEAF6462-2F5E-F825-C835-824CAABAEEE1}"/>
              </a:ext>
            </a:extLst>
          </p:cNvPr>
          <p:cNvSpPr>
            <a:spLocks noGrp="1"/>
          </p:cNvSpPr>
          <p:nvPr>
            <p:ph type="body" sz="quarter" idx="18"/>
          </p:nvPr>
        </p:nvSpPr>
        <p:spPr/>
        <p:txBody>
          <a:bodyPr/>
          <a:lstStyle/>
          <a:p>
            <a:r>
              <a:rPr lang="en-AU"/>
              <a:t>Accessing and comparing Stage 3 and Stage 4 NSW syllabuses</a:t>
            </a:r>
          </a:p>
        </p:txBody>
      </p:sp>
      <p:pic>
        <p:nvPicPr>
          <p:cNvPr id="14" name="Picture Placeholder 2">
            <a:extLst>
              <a:ext uri="{FF2B5EF4-FFF2-40B4-BE49-F238E27FC236}">
                <a16:creationId xmlns:a16="http://schemas.microsoft.com/office/drawing/2014/main" id="{FD5BF5BF-64D4-6C43-881B-E228A213D84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5743" y="1403229"/>
            <a:ext cx="6259513" cy="4960937"/>
          </a:xfrm>
          <a:prstGeom prst="rect">
            <a:avLst/>
          </a:prstGeom>
          <a:noFill/>
          <a:effectLst>
            <a:outerShdw blurRad="50800" dist="38100" dir="2700000" algn="tl" rotWithShape="0">
              <a:prstClr val="black">
                <a:alpha val="40000"/>
              </a:prstClr>
            </a:outerShdw>
          </a:effectLst>
        </p:spPr>
      </p:pic>
      <p:pic>
        <p:nvPicPr>
          <p:cNvPr id="15" name="Picture 14" descr="Screenshot of the NSW Curriculum Education Standards Authority webpage. Showing 3 Columns:&#10;1 Learning areas and Subjects: English, Mathematics, Science, Science 7-10 (2023), Science and Technology K-6 (2024), Technology and Applied Studies, HSIE, Creative Arts, PDHPE, Languages&#10;Stages: Early Stage 1, Stage 1, Stage 2, Stage 3, Stage 4, Stage 5, Stage 6, Lifeskills. Syllabus elements: Course overview, Rationale, Aim, Outcomes, Content, Assessment, Glossary, Teaching and Learning.&#10;A white box at the bottom to click to 'cancel' and a blue box to click to 'update'. ">
            <a:extLst>
              <a:ext uri="{FF2B5EF4-FFF2-40B4-BE49-F238E27FC236}">
                <a16:creationId xmlns:a16="http://schemas.microsoft.com/office/drawing/2014/main" id="{46590851-7C86-C094-EC00-A92511A6A0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9939" y="1292535"/>
            <a:ext cx="5967323" cy="507163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4B77DE0B-237B-FC6D-0607-713E4240719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13431" y="1326310"/>
            <a:ext cx="5981341" cy="503785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7249FD18-D2B8-6D87-18CD-3DD740972EE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834992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310C-84B1-A7A4-BFE8-18EC54FE5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0575A-BA7D-B7E3-9A98-87D5E96C7AC1}"/>
              </a:ext>
            </a:extLst>
          </p:cNvPr>
          <p:cNvSpPr>
            <a:spLocks noGrp="1"/>
          </p:cNvSpPr>
          <p:nvPr>
            <p:ph type="title"/>
          </p:nvPr>
        </p:nvSpPr>
        <p:spPr/>
        <p:txBody>
          <a:bodyPr/>
          <a:lstStyle/>
          <a:p>
            <a:r>
              <a:rPr lang="en-AU" dirty="0"/>
              <a:t>Continuity of learning and NSW syllabuses (4)</a:t>
            </a:r>
          </a:p>
        </p:txBody>
      </p:sp>
      <p:sp>
        <p:nvSpPr>
          <p:cNvPr id="5" name="Text Placeholder 4">
            <a:extLst>
              <a:ext uri="{FF2B5EF4-FFF2-40B4-BE49-F238E27FC236}">
                <a16:creationId xmlns:a16="http://schemas.microsoft.com/office/drawing/2014/main" id="{AE893583-206A-DBA5-43BA-932584380FE3}"/>
              </a:ext>
            </a:extLst>
          </p:cNvPr>
          <p:cNvSpPr>
            <a:spLocks noGrp="1"/>
          </p:cNvSpPr>
          <p:nvPr>
            <p:ph type="body" sz="quarter" idx="18"/>
          </p:nvPr>
        </p:nvSpPr>
        <p:spPr/>
        <p:txBody>
          <a:bodyPr/>
          <a:lstStyle/>
          <a:p>
            <a:r>
              <a:rPr lang="en-AU"/>
              <a:t>Accessing and comparing Stage 3 and Stage 4 NSW syllabuses</a:t>
            </a:r>
          </a:p>
        </p:txBody>
      </p:sp>
      <p:pic>
        <p:nvPicPr>
          <p:cNvPr id="11" name="Picture Placeholder 2">
            <a:extLst>
              <a:ext uri="{FF2B5EF4-FFF2-40B4-BE49-F238E27FC236}">
                <a16:creationId xmlns:a16="http://schemas.microsoft.com/office/drawing/2014/main" id="{1E57DEAB-08C2-9D95-8D79-00BF42AD59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06093" y="1403229"/>
            <a:ext cx="6259513" cy="4960937"/>
          </a:xfrm>
          <a:prstGeom prst="rect">
            <a:avLst/>
          </a:prstGeom>
          <a:noFill/>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26CD19F-8428-C89C-64F6-7284F9105A3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0411" y="1292535"/>
            <a:ext cx="5967323" cy="5071631"/>
          </a:xfrm>
          <a:prstGeom prst="rect">
            <a:avLst/>
          </a:prstGeom>
          <a:effectLst>
            <a:outerShdw blurRad="50800" dist="38100" dir="2700000" algn="tl" rotWithShape="0">
              <a:prstClr val="black">
                <a:alpha val="40000"/>
              </a:prstClr>
            </a:outerShdw>
          </a:effectLst>
        </p:spPr>
      </p:pic>
      <p:pic>
        <p:nvPicPr>
          <p:cNvPr id="13" name="Picture 12" descr="Screenshot of the NSW Curriculum Education Standards Authority webpage. Showing 3 Columns:&#10; Learning areas and Subjects: English, Mathematics, Science, Science 7-10 (2023), Science and Technology K-6 (2024), Technology and Applied Studies, HSIE, Creative Arts, PDHPE, Languages&#10;Stages: Early Stage 1, Stage 1, Stage 2, Stage 3, Stage 4, Stage 5, Stage 6, Lifeskills. &#10;Syllabus elements: Course overview, Rationale, Aim, Outcomes, Content, Assessment, Glossary, Teaching and Learning. A white box at the bottom to click to 'cancel' and a blue box to click to 'download as Word'. ">
            <a:extLst>
              <a:ext uri="{FF2B5EF4-FFF2-40B4-BE49-F238E27FC236}">
                <a16:creationId xmlns:a16="http://schemas.microsoft.com/office/drawing/2014/main" id="{7798E75D-89E1-2604-B8B9-BE38F1C0B6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3081" y="1326310"/>
            <a:ext cx="5981341" cy="503785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5C5C74F-057A-DD70-96C2-BB818D22F9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699004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82AD1-EB00-44C4-91C4-895F292B77FC}"/>
              </a:ext>
            </a:extLst>
          </p:cNvPr>
          <p:cNvSpPr>
            <a:spLocks noGrp="1"/>
          </p:cNvSpPr>
          <p:nvPr>
            <p:ph type="title"/>
          </p:nvPr>
        </p:nvSpPr>
        <p:spPr/>
        <p:txBody>
          <a:bodyPr/>
          <a:lstStyle/>
          <a:p>
            <a:r>
              <a:rPr lang="en-AU"/>
              <a:t>Acknowledgement</a:t>
            </a:r>
            <a:br>
              <a:rPr lang="en-AU"/>
            </a:br>
            <a:r>
              <a:rPr lang="en-AU"/>
              <a:t>of Country</a:t>
            </a:r>
          </a:p>
        </p:txBody>
      </p:sp>
      <p:sp>
        <p:nvSpPr>
          <p:cNvPr id="4" name="Text Placeholder 3">
            <a:extLst>
              <a:ext uri="{FF2B5EF4-FFF2-40B4-BE49-F238E27FC236}">
                <a16:creationId xmlns:a16="http://schemas.microsoft.com/office/drawing/2014/main" id="{93614B04-63BF-42AD-AD2E-E5927BC95FF2}"/>
              </a:ext>
            </a:extLst>
          </p:cNvPr>
          <p:cNvSpPr>
            <a:spLocks noGrp="1"/>
          </p:cNvSpPr>
          <p:nvPr>
            <p:ph type="body" sz="quarter" idx="14"/>
          </p:nvPr>
        </p:nvSpPr>
        <p:spPr/>
        <p:txBody>
          <a:bodyPr/>
          <a:lstStyle/>
          <a:p>
            <a:pPr>
              <a:lnSpc>
                <a:spcPct val="150000"/>
              </a:lnSpc>
            </a:pPr>
            <a:r>
              <a:rPr lang="en-AU">
                <a:solidFill>
                  <a:srgbClr val="22272B"/>
                </a:solidFill>
              </a:rPr>
              <a:t>We recognise the Ongoing Custodians of the lands and waterways where we work and live. We pay respect to Elders past and present as ongoing teachers of knowledge, songlines and stories. </a:t>
            </a:r>
          </a:p>
          <a:p>
            <a:pPr>
              <a:lnSpc>
                <a:spcPct val="150000"/>
              </a:lnSpc>
            </a:pPr>
            <a:r>
              <a:rPr lang="en-AU">
                <a:solidFill>
                  <a:srgbClr val="22272B"/>
                </a:solidFill>
              </a:rPr>
              <a:t>We strive to ensure every Aboriginal and/or Torres Strait Islander learner in NSW achieves their potential through education.</a:t>
            </a:r>
          </a:p>
        </p:txBody>
      </p:sp>
      <p:sp>
        <p:nvSpPr>
          <p:cNvPr id="8" name="Text Placeholder 7">
            <a:extLst>
              <a:ext uri="{FF2B5EF4-FFF2-40B4-BE49-F238E27FC236}">
                <a16:creationId xmlns:a16="http://schemas.microsoft.com/office/drawing/2014/main" id="{61A390EF-92D0-22E0-CD71-8AF994C3B704}"/>
              </a:ext>
            </a:extLst>
          </p:cNvPr>
          <p:cNvSpPr>
            <a:spLocks noGrp="1"/>
          </p:cNvSpPr>
          <p:nvPr>
            <p:ph type="body" sz="quarter" idx="15"/>
          </p:nvPr>
        </p:nvSpPr>
        <p:spPr/>
        <p:txBody>
          <a:bodyPr/>
          <a:lstStyle/>
          <a:p>
            <a:pPr>
              <a:lnSpc>
                <a:spcPct val="150000"/>
              </a:lnSpc>
            </a:pPr>
            <a:r>
              <a:rPr lang="en-AU"/>
              <a:t>‘Our place’ created by Class 2P from Glendore Public School as part of the 2020 Calendar for cultural diversity.</a:t>
            </a:r>
          </a:p>
        </p:txBody>
      </p:sp>
      <p:pic>
        <p:nvPicPr>
          <p:cNvPr id="7" name="Picture Placeholder 6">
            <a:extLst>
              <a:ext uri="{FF2B5EF4-FFF2-40B4-BE49-F238E27FC236}">
                <a16:creationId xmlns:a16="http://schemas.microsoft.com/office/drawing/2014/main" id="{9AE26B1B-9A42-AF07-E8A5-53125E16994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6FBD2E57-FAEE-4DD9-AA26-6A2BF267275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313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850E-59B5-AAF5-D023-805FC3F4CE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1BE007-2A98-53C8-0B75-BEB9326B1CAF}"/>
              </a:ext>
            </a:extLst>
          </p:cNvPr>
          <p:cNvSpPr>
            <a:spLocks noGrp="1"/>
          </p:cNvSpPr>
          <p:nvPr>
            <p:ph type="title"/>
          </p:nvPr>
        </p:nvSpPr>
        <p:spPr/>
        <p:txBody>
          <a:bodyPr anchor="ctr">
            <a:normAutofit fontScale="90000"/>
          </a:bodyPr>
          <a:lstStyle/>
          <a:p>
            <a:r>
              <a:rPr lang="en-AU" dirty="0"/>
              <a:t>Continuity of learning and the NSW syllabuses (5)</a:t>
            </a:r>
          </a:p>
        </p:txBody>
      </p:sp>
      <p:sp>
        <p:nvSpPr>
          <p:cNvPr id="9" name="Text Placeholder 8">
            <a:extLst>
              <a:ext uri="{FF2B5EF4-FFF2-40B4-BE49-F238E27FC236}">
                <a16:creationId xmlns:a16="http://schemas.microsoft.com/office/drawing/2014/main" id="{DC537527-F9B3-33C0-B95B-D2804275D412}"/>
              </a:ext>
            </a:extLst>
          </p:cNvPr>
          <p:cNvSpPr>
            <a:spLocks noGrp="1"/>
          </p:cNvSpPr>
          <p:nvPr>
            <p:ph type="body" sz="quarter" idx="18"/>
          </p:nvPr>
        </p:nvSpPr>
        <p:spPr/>
        <p:txBody>
          <a:bodyPr anchor="b">
            <a:noAutofit/>
          </a:bodyPr>
          <a:lstStyle/>
          <a:p>
            <a:pPr>
              <a:lnSpc>
                <a:spcPct val="140000"/>
              </a:lnSpc>
            </a:pPr>
            <a:r>
              <a:rPr lang="en-AU"/>
              <a:t>Example of syllabus alignment – Science and Technology</a:t>
            </a:r>
          </a:p>
        </p:txBody>
      </p:sp>
      <p:sp>
        <p:nvSpPr>
          <p:cNvPr id="8" name="Content Placeholder 7">
            <a:extLst>
              <a:ext uri="{FF2B5EF4-FFF2-40B4-BE49-F238E27FC236}">
                <a16:creationId xmlns:a16="http://schemas.microsoft.com/office/drawing/2014/main" id="{B4324603-B65A-763E-C04F-74247EFA726A}"/>
              </a:ext>
            </a:extLst>
          </p:cNvPr>
          <p:cNvSpPr>
            <a:spLocks noGrp="1"/>
          </p:cNvSpPr>
          <p:nvPr>
            <p:ph idx="4294967295"/>
          </p:nvPr>
        </p:nvSpPr>
        <p:spPr>
          <a:xfrm>
            <a:off x="360001" y="1441323"/>
            <a:ext cx="5391150" cy="460375"/>
          </a:xfrm>
        </p:spPr>
        <p:txBody>
          <a:bodyPr>
            <a:normAutofit fontScale="85000" lnSpcReduction="10000"/>
          </a:bodyPr>
          <a:lstStyle/>
          <a:p>
            <a:r>
              <a:rPr lang="en-AU" b="1">
                <a:latin typeface="+mj-lt"/>
              </a:rPr>
              <a:t>Science and Technology NSW syllabus (Stage 3)</a:t>
            </a:r>
          </a:p>
        </p:txBody>
      </p:sp>
      <p:sp>
        <p:nvSpPr>
          <p:cNvPr id="2" name="Content Placeholder 7">
            <a:extLst>
              <a:ext uri="{FF2B5EF4-FFF2-40B4-BE49-F238E27FC236}">
                <a16:creationId xmlns:a16="http://schemas.microsoft.com/office/drawing/2014/main" id="{96741EF7-E6B8-FC41-7F04-4A8614D71DDA}"/>
              </a:ext>
            </a:extLst>
          </p:cNvPr>
          <p:cNvSpPr txBox="1">
            <a:spLocks/>
          </p:cNvSpPr>
          <p:nvPr/>
        </p:nvSpPr>
        <p:spPr>
          <a:xfrm>
            <a:off x="6338048" y="1434955"/>
            <a:ext cx="5390809" cy="459812"/>
          </a:xfrm>
          <a:prstGeom prst="rect">
            <a:avLst/>
          </a:prstGeom>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latin typeface="+mj-lt"/>
              </a:rPr>
              <a:t>Science and Technology NSW syllabus (Stage 4)</a:t>
            </a:r>
          </a:p>
        </p:txBody>
      </p:sp>
      <p:sp>
        <p:nvSpPr>
          <p:cNvPr id="12" name="TextBox 11">
            <a:extLst>
              <a:ext uri="{FF2B5EF4-FFF2-40B4-BE49-F238E27FC236}">
                <a16:creationId xmlns:a16="http://schemas.microsoft.com/office/drawing/2014/main" id="{CD741416-AFCC-99F4-BEFD-A6BCE482FE67}"/>
              </a:ext>
            </a:extLst>
          </p:cNvPr>
          <p:cNvSpPr txBox="1"/>
          <p:nvPr/>
        </p:nvSpPr>
        <p:spPr>
          <a:xfrm>
            <a:off x="360342" y="1931023"/>
            <a:ext cx="5390808" cy="2036711"/>
          </a:xfrm>
          <a:prstGeom prst="rect">
            <a:avLst/>
          </a:prstGeom>
          <a:noFill/>
        </p:spPr>
        <p:txBody>
          <a:bodyPr wrap="square" lIns="0">
            <a:spAutoFit/>
          </a:bodyPr>
          <a:lstStyle/>
          <a:p>
            <a:pPr>
              <a:lnSpc>
                <a:spcPct val="150000"/>
              </a:lnSpc>
              <a:spcAft>
                <a:spcPts val="600"/>
              </a:spcAft>
            </a:pPr>
            <a:r>
              <a:rPr lang="en-US" sz="900" b="1">
                <a:latin typeface="+mj-lt"/>
              </a:rPr>
              <a:t>Our solar system is a part of one of billions of galaxies in the Universe</a:t>
            </a:r>
          </a:p>
          <a:p>
            <a:pPr marL="285750" indent="-285750">
              <a:lnSpc>
                <a:spcPct val="150000"/>
              </a:lnSpc>
              <a:spcAft>
                <a:spcPts val="600"/>
              </a:spcAft>
              <a:buFont typeface="Arial" panose="020B0604020202020204" pitchFamily="34" charset="0"/>
              <a:buChar char="•"/>
            </a:pPr>
            <a:r>
              <a:rPr lang="en-US" sz="900" err="1"/>
              <a:t>Recognise</a:t>
            </a:r>
            <a:r>
              <a:rPr lang="en-US" sz="900"/>
              <a:t> stars, galaxies, nebulae, exoplanets and black holes as astronomical features that exist beyond our solar system</a:t>
            </a:r>
          </a:p>
          <a:p>
            <a:pPr marL="285750" indent="-285750">
              <a:lnSpc>
                <a:spcPct val="150000"/>
              </a:lnSpc>
              <a:spcAft>
                <a:spcPts val="600"/>
              </a:spcAft>
              <a:buFont typeface="Arial" panose="020B0604020202020204" pitchFamily="34" charset="0"/>
              <a:buChar char="•"/>
            </a:pPr>
            <a:r>
              <a:rPr lang="en-US" sz="900"/>
              <a:t>Research how living things can travel and survive in space</a:t>
            </a:r>
          </a:p>
          <a:p>
            <a:pPr marL="285750" indent="-285750">
              <a:lnSpc>
                <a:spcPct val="150000"/>
              </a:lnSpc>
              <a:spcAft>
                <a:spcPts val="600"/>
              </a:spcAft>
              <a:buFont typeface="Arial" panose="020B0604020202020204" pitchFamily="34" charset="0"/>
              <a:buChar char="•"/>
            </a:pPr>
            <a:r>
              <a:rPr lang="en-US" sz="900"/>
              <a:t>Examine the development of our knowledge through discoveries and technologies, and how these benefit humankind</a:t>
            </a:r>
          </a:p>
          <a:p>
            <a:pPr marL="285750" indent="-285750">
              <a:lnSpc>
                <a:spcPct val="150000"/>
              </a:lnSpc>
              <a:spcAft>
                <a:spcPts val="600"/>
              </a:spcAft>
              <a:buFont typeface="Arial" panose="020B0604020202020204" pitchFamily="34" charset="0"/>
              <a:buChar char="•"/>
            </a:pPr>
            <a:r>
              <a:rPr lang="en-US" sz="900"/>
              <a:t>Describe how Aboriginal and/or Torres Strait Islander Peoples' Knowledges of the positions of the Sun, Moon and stars are used for navigation and wayfinding</a:t>
            </a:r>
          </a:p>
        </p:txBody>
      </p:sp>
      <p:sp>
        <p:nvSpPr>
          <p:cNvPr id="15" name="TextBox 14">
            <a:extLst>
              <a:ext uri="{FF2B5EF4-FFF2-40B4-BE49-F238E27FC236}">
                <a16:creationId xmlns:a16="http://schemas.microsoft.com/office/drawing/2014/main" id="{D02A9B46-A9E1-CE15-1EAD-9155B02A35F9}"/>
              </a:ext>
            </a:extLst>
          </p:cNvPr>
          <p:cNvSpPr txBox="1"/>
          <p:nvPr/>
        </p:nvSpPr>
        <p:spPr>
          <a:xfrm>
            <a:off x="6338048" y="1901698"/>
            <a:ext cx="5390808" cy="4706673"/>
          </a:xfrm>
          <a:prstGeom prst="rect">
            <a:avLst/>
          </a:prstGeom>
          <a:noFill/>
        </p:spPr>
        <p:txBody>
          <a:bodyPr wrap="square" lIns="0">
            <a:spAutoFit/>
          </a:bodyPr>
          <a:lstStyle/>
          <a:p>
            <a:pPr>
              <a:lnSpc>
                <a:spcPct val="150000"/>
              </a:lnSpc>
              <a:spcAft>
                <a:spcPts val="600"/>
              </a:spcAft>
            </a:pPr>
            <a:r>
              <a:rPr lang="en-US" sz="900" b="1">
                <a:latin typeface="+mj-lt"/>
              </a:rPr>
              <a:t>Space science</a:t>
            </a:r>
          </a:p>
          <a:p>
            <a:pPr marL="285750" indent="-285750">
              <a:lnSpc>
                <a:spcPct val="150000"/>
              </a:lnSpc>
              <a:spcAft>
                <a:spcPts val="600"/>
              </a:spcAft>
              <a:buFont typeface="Arial" panose="020B0604020202020204" pitchFamily="34" charset="0"/>
              <a:buChar char="•"/>
            </a:pPr>
            <a:r>
              <a:rPr lang="en-US" sz="900"/>
              <a:t>Compare historical and current solar system models to show how models are modified or rejected due to new scientific evidence</a:t>
            </a:r>
          </a:p>
          <a:p>
            <a:pPr marL="285750" indent="-285750">
              <a:lnSpc>
                <a:spcPct val="150000"/>
              </a:lnSpc>
              <a:spcAft>
                <a:spcPts val="600"/>
              </a:spcAft>
              <a:buFont typeface="Arial" panose="020B0604020202020204" pitchFamily="34" charset="0"/>
              <a:buChar char="•"/>
            </a:pPr>
            <a:r>
              <a:rPr lang="en-US" sz="900"/>
              <a:t>Explain that predictable and observable phenomena on the Earth are caused by the relative positions of the Sun, the Earth and the Moon</a:t>
            </a:r>
          </a:p>
          <a:p>
            <a:pPr marL="285750" indent="-285750">
              <a:lnSpc>
                <a:spcPct val="150000"/>
              </a:lnSpc>
              <a:spcAft>
                <a:spcPts val="600"/>
              </a:spcAft>
              <a:buFont typeface="Arial" panose="020B0604020202020204" pitchFamily="34" charset="0"/>
              <a:buChar char="•"/>
            </a:pPr>
            <a:r>
              <a:rPr lang="en-US" sz="900"/>
              <a:t>Use physical models or virtual simulations to explain the cyclic patterns of lunar phases and eclipses of the Sun and Moon</a:t>
            </a:r>
          </a:p>
          <a:p>
            <a:pPr>
              <a:lnSpc>
                <a:spcPct val="150000"/>
              </a:lnSpc>
              <a:spcAft>
                <a:spcPts val="600"/>
              </a:spcAft>
            </a:pPr>
            <a:r>
              <a:rPr lang="en-US" sz="900" b="1">
                <a:latin typeface="+mj-lt"/>
              </a:rPr>
              <a:t>Aboriginal and Torres Strait Islander Peoples’ Cultural Knowledges of astronomy</a:t>
            </a:r>
          </a:p>
          <a:p>
            <a:pPr marL="285750" indent="-285750">
              <a:lnSpc>
                <a:spcPct val="150000"/>
              </a:lnSpc>
              <a:spcAft>
                <a:spcPts val="600"/>
              </a:spcAft>
              <a:buFont typeface="Arial" panose="020B0604020202020204" pitchFamily="34" charset="0"/>
              <a:buChar char="•"/>
            </a:pPr>
            <a:r>
              <a:rPr lang="en-US" sz="900"/>
              <a:t>Investigate the similarities between Aboriginal and Torres Strait Islander accounts and mainstream scientific explanations about the phases of the Moon and how the phases affect tides</a:t>
            </a:r>
          </a:p>
          <a:p>
            <a:pPr marL="285750" indent="-285750">
              <a:lnSpc>
                <a:spcPct val="150000"/>
              </a:lnSpc>
              <a:spcAft>
                <a:spcPts val="600"/>
              </a:spcAft>
              <a:buFont typeface="Arial" panose="020B0604020202020204" pitchFamily="34" charset="0"/>
              <a:buChar char="•"/>
            </a:pPr>
            <a:r>
              <a:rPr lang="en-US" sz="900"/>
              <a:t>Explain how Aboriginal and Torres Strait Islander Peoples use stars to identify specific weather phenomena</a:t>
            </a:r>
          </a:p>
          <a:p>
            <a:pPr marL="285750" indent="-285750">
              <a:lnSpc>
                <a:spcPct val="150000"/>
              </a:lnSpc>
              <a:spcAft>
                <a:spcPts val="600"/>
              </a:spcAft>
              <a:buFont typeface="Arial" panose="020B0604020202020204" pitchFamily="34" charset="0"/>
              <a:buChar char="•"/>
            </a:pPr>
            <a:r>
              <a:rPr lang="en-US" sz="900"/>
              <a:t>Describe how Aboriginal and/or Torres Strait Islander Peoples predicted seasonal phenomena based on their observations of the stars and phases of the Moon to predict animal </a:t>
            </a:r>
            <a:r>
              <a:rPr lang="en-US" sz="900" err="1"/>
              <a:t>behaviour</a:t>
            </a:r>
            <a:r>
              <a:rPr lang="en-US" sz="900"/>
              <a:t>, plant cycles and tidal changes</a:t>
            </a:r>
          </a:p>
          <a:p>
            <a:pPr>
              <a:lnSpc>
                <a:spcPct val="150000"/>
              </a:lnSpc>
              <a:spcAft>
                <a:spcPts val="600"/>
              </a:spcAft>
            </a:pPr>
            <a:r>
              <a:rPr lang="en-US" sz="900" b="1">
                <a:latin typeface="+mj-lt"/>
              </a:rPr>
              <a:t>Observing the Universe in context</a:t>
            </a:r>
          </a:p>
          <a:p>
            <a:pPr marL="285750" indent="-285750">
              <a:lnSpc>
                <a:spcPct val="150000"/>
              </a:lnSpc>
              <a:spcAft>
                <a:spcPts val="600"/>
              </a:spcAft>
              <a:buFont typeface="Arial" panose="020B0604020202020204" pitchFamily="34" charset="0"/>
              <a:buChar char="•"/>
            </a:pPr>
            <a:r>
              <a:rPr lang="en-US" sz="900"/>
              <a:t>Investigate how a recent advancement in science has increased knowledge of the world and the Universe</a:t>
            </a:r>
          </a:p>
        </p:txBody>
      </p:sp>
      <p:sp>
        <p:nvSpPr>
          <p:cNvPr id="19" name="TextBox 18">
            <a:extLst>
              <a:ext uri="{FF2B5EF4-FFF2-40B4-BE49-F238E27FC236}">
                <a16:creationId xmlns:a16="http://schemas.microsoft.com/office/drawing/2014/main" id="{538C7215-01C4-72D6-B6EB-31D0B73B380F}"/>
              </a:ext>
              <a:ext uri="{C183D7F6-B498-43B3-948B-1728B52AA6E4}">
                <adec:decorative xmlns:adec="http://schemas.microsoft.com/office/drawing/2017/decorative" val="1"/>
              </a:ext>
            </a:extLst>
          </p:cNvPr>
          <p:cNvSpPr txBox="1"/>
          <p:nvPr/>
        </p:nvSpPr>
        <p:spPr>
          <a:xfrm>
            <a:off x="552446" y="3518371"/>
            <a:ext cx="666750" cy="229716"/>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Describe</a:t>
            </a:r>
            <a:endParaRPr lang="en-US">
              <a:solidFill>
                <a:srgbClr val="000000">
                  <a:alpha val="0"/>
                </a:srgbClr>
              </a:solidFill>
              <a:latin typeface="+mj-lt"/>
            </a:endParaRPr>
          </a:p>
        </p:txBody>
      </p:sp>
      <p:sp>
        <p:nvSpPr>
          <p:cNvPr id="20" name="TextBox 19">
            <a:extLst>
              <a:ext uri="{FF2B5EF4-FFF2-40B4-BE49-F238E27FC236}">
                <a16:creationId xmlns:a16="http://schemas.microsoft.com/office/drawing/2014/main" id="{C8E8706D-F11E-FAFE-2A93-15A26671AD7F}"/>
              </a:ext>
              <a:ext uri="{C183D7F6-B498-43B3-948B-1728B52AA6E4}">
                <adec:decorative xmlns:adec="http://schemas.microsoft.com/office/drawing/2017/decorative" val="1"/>
              </a:ext>
            </a:extLst>
          </p:cNvPr>
          <p:cNvSpPr txBox="1"/>
          <p:nvPr/>
        </p:nvSpPr>
        <p:spPr>
          <a:xfrm>
            <a:off x="552445" y="2258470"/>
            <a:ext cx="747717" cy="230832"/>
          </a:xfrm>
          <a:prstGeom prst="rect">
            <a:avLst/>
          </a:prstGeom>
          <a:noFill/>
        </p:spPr>
        <p:txBody>
          <a:bodyPr wrap="square">
            <a:spAutoFit/>
          </a:bodyPr>
          <a:lstStyle/>
          <a:p>
            <a:r>
              <a:rPr kumimoji="0" lang="en-US" sz="900" i="0" u="none" strike="noStrike" kern="1200" cap="none" spc="0" normalizeH="0" baseline="0" noProof="0" err="1">
                <a:ln>
                  <a:noFill/>
                </a:ln>
                <a:solidFill>
                  <a:srgbClr val="000000">
                    <a:alpha val="0"/>
                  </a:srgbClr>
                </a:solidFill>
                <a:effectLst/>
                <a:uLnTx/>
                <a:uFillTx/>
                <a:latin typeface="+mj-lt"/>
              </a:rPr>
              <a:t>Recognise</a:t>
            </a:r>
            <a:endParaRPr lang="en-US">
              <a:solidFill>
                <a:srgbClr val="000000">
                  <a:alpha val="0"/>
                </a:srgbClr>
              </a:solidFill>
              <a:latin typeface="+mj-lt"/>
            </a:endParaRPr>
          </a:p>
        </p:txBody>
      </p:sp>
      <p:sp>
        <p:nvSpPr>
          <p:cNvPr id="21" name="TextBox 20">
            <a:extLst>
              <a:ext uri="{FF2B5EF4-FFF2-40B4-BE49-F238E27FC236}">
                <a16:creationId xmlns:a16="http://schemas.microsoft.com/office/drawing/2014/main" id="{30EA8E88-396F-1883-C041-9F94441ADF40}"/>
              </a:ext>
              <a:ext uri="{C183D7F6-B498-43B3-948B-1728B52AA6E4}">
                <adec:decorative xmlns:adec="http://schemas.microsoft.com/office/drawing/2017/decorative" val="1"/>
              </a:ext>
            </a:extLst>
          </p:cNvPr>
          <p:cNvSpPr txBox="1"/>
          <p:nvPr/>
        </p:nvSpPr>
        <p:spPr>
          <a:xfrm>
            <a:off x="6529382" y="2229892"/>
            <a:ext cx="747717" cy="230832"/>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Compare</a:t>
            </a:r>
            <a:endParaRPr lang="en-US">
              <a:solidFill>
                <a:srgbClr val="000000">
                  <a:alpha val="0"/>
                </a:srgbClr>
              </a:solidFill>
              <a:latin typeface="+mj-lt"/>
            </a:endParaRPr>
          </a:p>
        </p:txBody>
      </p:sp>
      <p:sp>
        <p:nvSpPr>
          <p:cNvPr id="22" name="TextBox 21">
            <a:extLst>
              <a:ext uri="{FF2B5EF4-FFF2-40B4-BE49-F238E27FC236}">
                <a16:creationId xmlns:a16="http://schemas.microsoft.com/office/drawing/2014/main" id="{A672F9C1-BC30-A8C5-BD47-CFDDC2B80459}"/>
              </a:ext>
              <a:ext uri="{C183D7F6-B498-43B3-948B-1728B52AA6E4}">
                <adec:decorative xmlns:adec="http://schemas.microsoft.com/office/drawing/2017/decorative" val="1"/>
              </a:ext>
            </a:extLst>
          </p:cNvPr>
          <p:cNvSpPr txBox="1"/>
          <p:nvPr/>
        </p:nvSpPr>
        <p:spPr>
          <a:xfrm>
            <a:off x="6529382" y="2718546"/>
            <a:ext cx="747717" cy="230832"/>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Explain</a:t>
            </a:r>
            <a:endParaRPr lang="en-US">
              <a:solidFill>
                <a:srgbClr val="000000">
                  <a:alpha val="0"/>
                </a:srgbClr>
              </a:solidFill>
              <a:latin typeface="+mj-lt"/>
            </a:endParaRPr>
          </a:p>
        </p:txBody>
      </p:sp>
      <p:sp>
        <p:nvSpPr>
          <p:cNvPr id="23" name="TextBox 22">
            <a:extLst>
              <a:ext uri="{FF2B5EF4-FFF2-40B4-BE49-F238E27FC236}">
                <a16:creationId xmlns:a16="http://schemas.microsoft.com/office/drawing/2014/main" id="{4AE1CC96-9583-7897-2EA7-FF683D73E4D9}"/>
              </a:ext>
              <a:ext uri="{C183D7F6-B498-43B3-948B-1728B52AA6E4}">
                <adec:decorative xmlns:adec="http://schemas.microsoft.com/office/drawing/2017/decorative" val="1"/>
              </a:ext>
            </a:extLst>
          </p:cNvPr>
          <p:cNvSpPr txBox="1"/>
          <p:nvPr/>
        </p:nvSpPr>
        <p:spPr>
          <a:xfrm>
            <a:off x="6529382" y="3974551"/>
            <a:ext cx="781056" cy="230832"/>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Investigate</a:t>
            </a:r>
            <a:endParaRPr lang="en-US">
              <a:solidFill>
                <a:srgbClr val="000000">
                  <a:alpha val="0"/>
                </a:srgbClr>
              </a:solidFill>
              <a:latin typeface="+mj-lt"/>
            </a:endParaRPr>
          </a:p>
        </p:txBody>
      </p:sp>
      <p:sp>
        <p:nvSpPr>
          <p:cNvPr id="24" name="TextBox 23">
            <a:extLst>
              <a:ext uri="{FF2B5EF4-FFF2-40B4-BE49-F238E27FC236}">
                <a16:creationId xmlns:a16="http://schemas.microsoft.com/office/drawing/2014/main" id="{98F786D4-FB59-0E06-539E-AFB16BCB4BF1}"/>
              </a:ext>
              <a:ext uri="{C183D7F6-B498-43B3-948B-1728B52AA6E4}">
                <adec:decorative xmlns:adec="http://schemas.microsoft.com/office/drawing/2017/decorative" val="1"/>
              </a:ext>
            </a:extLst>
          </p:cNvPr>
          <p:cNvSpPr txBox="1"/>
          <p:nvPr/>
        </p:nvSpPr>
        <p:spPr>
          <a:xfrm>
            <a:off x="6529382" y="6131070"/>
            <a:ext cx="781056" cy="230832"/>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Investigate</a:t>
            </a:r>
            <a:endParaRPr lang="en-US">
              <a:solidFill>
                <a:srgbClr val="000000">
                  <a:alpha val="0"/>
                </a:srgbClr>
              </a:solidFill>
              <a:latin typeface="+mj-lt"/>
            </a:endParaRPr>
          </a:p>
        </p:txBody>
      </p:sp>
      <p:sp>
        <p:nvSpPr>
          <p:cNvPr id="25" name="TextBox 24">
            <a:extLst>
              <a:ext uri="{FF2B5EF4-FFF2-40B4-BE49-F238E27FC236}">
                <a16:creationId xmlns:a16="http://schemas.microsoft.com/office/drawing/2014/main" id="{50A3298D-7CF9-B1C1-7286-4FC799ED215E}"/>
              </a:ext>
              <a:ext uri="{C183D7F6-B498-43B3-948B-1728B52AA6E4}">
                <adec:decorative xmlns:adec="http://schemas.microsoft.com/office/drawing/2017/decorative" val="1"/>
              </a:ext>
            </a:extLst>
          </p:cNvPr>
          <p:cNvSpPr txBox="1"/>
          <p:nvPr/>
        </p:nvSpPr>
        <p:spPr>
          <a:xfrm>
            <a:off x="6529382" y="5153798"/>
            <a:ext cx="666750" cy="229716"/>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Describe</a:t>
            </a:r>
            <a:endParaRPr lang="en-US">
              <a:solidFill>
                <a:srgbClr val="000000">
                  <a:alpha val="0"/>
                </a:srgbClr>
              </a:solidFill>
              <a:latin typeface="+mj-lt"/>
            </a:endParaRPr>
          </a:p>
        </p:txBody>
      </p:sp>
      <p:sp>
        <p:nvSpPr>
          <p:cNvPr id="26" name="TextBox 25">
            <a:extLst>
              <a:ext uri="{FF2B5EF4-FFF2-40B4-BE49-F238E27FC236}">
                <a16:creationId xmlns:a16="http://schemas.microsoft.com/office/drawing/2014/main" id="{9137BC2F-65CB-9140-4249-33B970232CED}"/>
              </a:ext>
              <a:ext uri="{C183D7F6-B498-43B3-948B-1728B52AA6E4}">
                <adec:decorative xmlns:adec="http://schemas.microsoft.com/office/drawing/2017/decorative" val="1"/>
              </a:ext>
            </a:extLst>
          </p:cNvPr>
          <p:cNvSpPr txBox="1"/>
          <p:nvPr/>
        </p:nvSpPr>
        <p:spPr>
          <a:xfrm>
            <a:off x="6529382" y="4669633"/>
            <a:ext cx="747717" cy="230832"/>
          </a:xfrm>
          <a:prstGeom prst="rect">
            <a:avLst/>
          </a:prstGeom>
          <a:noFill/>
        </p:spPr>
        <p:txBody>
          <a:bodyPr wrap="square">
            <a:spAutoFit/>
          </a:bodyPr>
          <a:lstStyle/>
          <a:p>
            <a:r>
              <a:rPr kumimoji="0" lang="en-US" sz="900" i="0" u="none" strike="noStrike" kern="1200" cap="none" spc="0" normalizeH="0" baseline="0" noProof="0">
                <a:ln>
                  <a:noFill/>
                </a:ln>
                <a:solidFill>
                  <a:srgbClr val="000000">
                    <a:alpha val="0"/>
                  </a:srgbClr>
                </a:solidFill>
                <a:effectLst/>
                <a:uLnTx/>
                <a:uFillTx/>
                <a:latin typeface="+mj-lt"/>
              </a:rPr>
              <a:t>Explain</a:t>
            </a:r>
            <a:endParaRPr lang="en-US">
              <a:solidFill>
                <a:srgbClr val="000000">
                  <a:alpha val="0"/>
                </a:srgbClr>
              </a:solidFill>
              <a:latin typeface="+mj-lt"/>
            </a:endParaRPr>
          </a:p>
        </p:txBody>
      </p:sp>
      <p:sp>
        <p:nvSpPr>
          <p:cNvPr id="4" name="Slide Number Placeholder 3">
            <a:extLst>
              <a:ext uri="{FF2B5EF4-FFF2-40B4-BE49-F238E27FC236}">
                <a16:creationId xmlns:a16="http://schemas.microsoft.com/office/drawing/2014/main" id="{F1E67384-C637-C0B6-792A-81AC942D929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9784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20"/>
                                        </p:tgtEl>
                                        <p:attrNameLst>
                                          <p:attrName>style.color</p:attrName>
                                        </p:attrNameLst>
                                      </p:cBhvr>
                                      <p:to>
                                        <p:clrVal>
                                          <a:srgbClr val="D7153A"/>
                                        </p:clrVal>
                                      </p:to>
                                    </p:set>
                                    <p:set>
                                      <p:cBhvr>
                                        <p:cTn id="43" dur="500" fill="hold"/>
                                        <p:tgtEl>
                                          <p:spTgt spid="20"/>
                                        </p:tgtEl>
                                        <p:attrNameLst>
                                          <p:attrName>fillcolor</p:attrName>
                                        </p:attrNameLst>
                                      </p:cBhvr>
                                      <p:to>
                                        <p:clrVal>
                                          <a:srgbClr val="D7153A"/>
                                        </p:clrVal>
                                      </p:to>
                                    </p:set>
                                    <p:set>
                                      <p:cBhvr>
                                        <p:cTn id="44" dur="500" fill="hold"/>
                                        <p:tgtEl>
                                          <p:spTgt spid="20"/>
                                        </p:tgtEl>
                                        <p:attrNameLst>
                                          <p:attrName>fill.type</p:attrName>
                                        </p:attrNameLst>
                                      </p:cBhvr>
                                      <p:to>
                                        <p:strVal val="solid"/>
                                      </p:to>
                                    </p:set>
                                  </p:childTnLst>
                                </p:cTn>
                              </p:par>
                              <p:par>
                                <p:cTn id="45" presetID="16" presetClass="emph" presetSubtype="0" fill="hold" grpId="0" nodeType="withEffect">
                                  <p:stCondLst>
                                    <p:cond delay="0"/>
                                  </p:stCondLst>
                                  <p:iterate type="lt">
                                    <p:tmPct val="4000"/>
                                  </p:iterate>
                                  <p:childTnLst>
                                    <p:set>
                                      <p:cBhvr override="childStyle">
                                        <p:cTn id="46" dur="500" fill="hold"/>
                                        <p:tgtEl>
                                          <p:spTgt spid="19"/>
                                        </p:tgtEl>
                                        <p:attrNameLst>
                                          <p:attrName>style.color</p:attrName>
                                        </p:attrNameLst>
                                      </p:cBhvr>
                                      <p:to>
                                        <p:clrVal>
                                          <a:srgbClr val="D7153A"/>
                                        </p:clrVal>
                                      </p:to>
                                    </p:set>
                                    <p:set>
                                      <p:cBhvr>
                                        <p:cTn id="47" dur="500" fill="hold"/>
                                        <p:tgtEl>
                                          <p:spTgt spid="19"/>
                                        </p:tgtEl>
                                        <p:attrNameLst>
                                          <p:attrName>fillcolor</p:attrName>
                                        </p:attrNameLst>
                                      </p:cBhvr>
                                      <p:to>
                                        <p:clrVal>
                                          <a:srgbClr val="D7153A"/>
                                        </p:clrVal>
                                      </p:to>
                                    </p:set>
                                    <p:set>
                                      <p:cBhvr>
                                        <p:cTn id="48" dur="500" fill="hold"/>
                                        <p:tgtEl>
                                          <p:spTgt spid="19"/>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6" presetClass="emph" presetSubtype="0" fill="hold" grpId="0" nodeType="clickEffect">
                                  <p:stCondLst>
                                    <p:cond delay="0"/>
                                  </p:stCondLst>
                                  <p:iterate type="lt">
                                    <p:tmPct val="4000"/>
                                  </p:iterate>
                                  <p:childTnLst>
                                    <p:set>
                                      <p:cBhvr override="childStyle">
                                        <p:cTn id="52" dur="500" fill="hold"/>
                                        <p:tgtEl>
                                          <p:spTgt spid="21"/>
                                        </p:tgtEl>
                                        <p:attrNameLst>
                                          <p:attrName>style.color</p:attrName>
                                        </p:attrNameLst>
                                      </p:cBhvr>
                                      <p:to>
                                        <p:clrVal>
                                          <a:srgbClr val="D7153A"/>
                                        </p:clrVal>
                                      </p:to>
                                    </p:set>
                                    <p:set>
                                      <p:cBhvr>
                                        <p:cTn id="53" dur="500" fill="hold"/>
                                        <p:tgtEl>
                                          <p:spTgt spid="21"/>
                                        </p:tgtEl>
                                        <p:attrNameLst>
                                          <p:attrName>fillcolor</p:attrName>
                                        </p:attrNameLst>
                                      </p:cBhvr>
                                      <p:to>
                                        <p:clrVal>
                                          <a:srgbClr val="D7153A"/>
                                        </p:clrVal>
                                      </p:to>
                                    </p:set>
                                    <p:set>
                                      <p:cBhvr>
                                        <p:cTn id="54" dur="500" fill="hold"/>
                                        <p:tgtEl>
                                          <p:spTgt spid="21"/>
                                        </p:tgtEl>
                                        <p:attrNameLst>
                                          <p:attrName>fill.type</p:attrName>
                                        </p:attrNameLst>
                                      </p:cBhvr>
                                      <p:to>
                                        <p:strVal val="solid"/>
                                      </p:to>
                                    </p:set>
                                  </p:childTnLst>
                                </p:cTn>
                              </p:par>
                              <p:par>
                                <p:cTn id="55" presetID="16" presetClass="emph" presetSubtype="0" fill="hold" grpId="0" nodeType="withEffect">
                                  <p:stCondLst>
                                    <p:cond delay="0"/>
                                  </p:stCondLst>
                                  <p:iterate type="lt">
                                    <p:tmPct val="4000"/>
                                  </p:iterate>
                                  <p:childTnLst>
                                    <p:set>
                                      <p:cBhvr override="childStyle">
                                        <p:cTn id="56" dur="500" fill="hold"/>
                                        <p:tgtEl>
                                          <p:spTgt spid="22"/>
                                        </p:tgtEl>
                                        <p:attrNameLst>
                                          <p:attrName>style.color</p:attrName>
                                        </p:attrNameLst>
                                      </p:cBhvr>
                                      <p:to>
                                        <p:clrVal>
                                          <a:srgbClr val="D7153A"/>
                                        </p:clrVal>
                                      </p:to>
                                    </p:set>
                                    <p:set>
                                      <p:cBhvr>
                                        <p:cTn id="57" dur="500" fill="hold"/>
                                        <p:tgtEl>
                                          <p:spTgt spid="22"/>
                                        </p:tgtEl>
                                        <p:attrNameLst>
                                          <p:attrName>fillcolor</p:attrName>
                                        </p:attrNameLst>
                                      </p:cBhvr>
                                      <p:to>
                                        <p:clrVal>
                                          <a:srgbClr val="D7153A"/>
                                        </p:clrVal>
                                      </p:to>
                                    </p:set>
                                    <p:set>
                                      <p:cBhvr>
                                        <p:cTn id="58" dur="500" fill="hold"/>
                                        <p:tgtEl>
                                          <p:spTgt spid="22"/>
                                        </p:tgtEl>
                                        <p:attrNameLst>
                                          <p:attrName>fill.type</p:attrName>
                                        </p:attrNameLst>
                                      </p:cBhvr>
                                      <p:to>
                                        <p:strVal val="solid"/>
                                      </p:to>
                                    </p:set>
                                  </p:childTnLst>
                                </p:cTn>
                              </p:par>
                              <p:par>
                                <p:cTn id="59" presetID="16" presetClass="emph" presetSubtype="0" fill="hold" grpId="0" nodeType="withEffect">
                                  <p:stCondLst>
                                    <p:cond delay="0"/>
                                  </p:stCondLst>
                                  <p:iterate type="lt">
                                    <p:tmPct val="4000"/>
                                  </p:iterate>
                                  <p:childTnLst>
                                    <p:set>
                                      <p:cBhvr override="childStyle">
                                        <p:cTn id="60" dur="500" fill="hold"/>
                                        <p:tgtEl>
                                          <p:spTgt spid="23"/>
                                        </p:tgtEl>
                                        <p:attrNameLst>
                                          <p:attrName>style.color</p:attrName>
                                        </p:attrNameLst>
                                      </p:cBhvr>
                                      <p:to>
                                        <p:clrVal>
                                          <a:srgbClr val="D7153A"/>
                                        </p:clrVal>
                                      </p:to>
                                    </p:set>
                                    <p:set>
                                      <p:cBhvr>
                                        <p:cTn id="61" dur="500" fill="hold"/>
                                        <p:tgtEl>
                                          <p:spTgt spid="23"/>
                                        </p:tgtEl>
                                        <p:attrNameLst>
                                          <p:attrName>fillcolor</p:attrName>
                                        </p:attrNameLst>
                                      </p:cBhvr>
                                      <p:to>
                                        <p:clrVal>
                                          <a:srgbClr val="D7153A"/>
                                        </p:clrVal>
                                      </p:to>
                                    </p:set>
                                    <p:set>
                                      <p:cBhvr>
                                        <p:cTn id="62" dur="500" fill="hold"/>
                                        <p:tgtEl>
                                          <p:spTgt spid="23"/>
                                        </p:tgtEl>
                                        <p:attrNameLst>
                                          <p:attrName>fill.type</p:attrName>
                                        </p:attrNameLst>
                                      </p:cBhvr>
                                      <p:to>
                                        <p:strVal val="solid"/>
                                      </p:to>
                                    </p:set>
                                  </p:childTnLst>
                                </p:cTn>
                              </p:par>
                              <p:par>
                                <p:cTn id="63" presetID="16" presetClass="emph" presetSubtype="0" fill="hold" grpId="0" nodeType="withEffect">
                                  <p:stCondLst>
                                    <p:cond delay="0"/>
                                  </p:stCondLst>
                                  <p:iterate type="lt">
                                    <p:tmPct val="4000"/>
                                  </p:iterate>
                                  <p:childTnLst>
                                    <p:set>
                                      <p:cBhvr override="childStyle">
                                        <p:cTn id="64" dur="500" fill="hold"/>
                                        <p:tgtEl>
                                          <p:spTgt spid="26"/>
                                        </p:tgtEl>
                                        <p:attrNameLst>
                                          <p:attrName>style.color</p:attrName>
                                        </p:attrNameLst>
                                      </p:cBhvr>
                                      <p:to>
                                        <p:clrVal>
                                          <a:srgbClr val="D7153A"/>
                                        </p:clrVal>
                                      </p:to>
                                    </p:set>
                                    <p:set>
                                      <p:cBhvr>
                                        <p:cTn id="65" dur="500" fill="hold"/>
                                        <p:tgtEl>
                                          <p:spTgt spid="26"/>
                                        </p:tgtEl>
                                        <p:attrNameLst>
                                          <p:attrName>fillcolor</p:attrName>
                                        </p:attrNameLst>
                                      </p:cBhvr>
                                      <p:to>
                                        <p:clrVal>
                                          <a:srgbClr val="D7153A"/>
                                        </p:clrVal>
                                      </p:to>
                                    </p:set>
                                    <p:set>
                                      <p:cBhvr>
                                        <p:cTn id="66" dur="500" fill="hold"/>
                                        <p:tgtEl>
                                          <p:spTgt spid="26"/>
                                        </p:tgtEl>
                                        <p:attrNameLst>
                                          <p:attrName>fill.type</p:attrName>
                                        </p:attrNameLst>
                                      </p:cBhvr>
                                      <p:to>
                                        <p:strVal val="solid"/>
                                      </p:to>
                                    </p:set>
                                  </p:childTnLst>
                                </p:cTn>
                              </p:par>
                              <p:par>
                                <p:cTn id="67" presetID="16" presetClass="emph" presetSubtype="0" fill="hold" grpId="0" nodeType="withEffect">
                                  <p:stCondLst>
                                    <p:cond delay="0"/>
                                  </p:stCondLst>
                                  <p:iterate type="lt">
                                    <p:tmPct val="4000"/>
                                  </p:iterate>
                                  <p:childTnLst>
                                    <p:set>
                                      <p:cBhvr override="childStyle">
                                        <p:cTn id="68" dur="500" fill="hold"/>
                                        <p:tgtEl>
                                          <p:spTgt spid="25"/>
                                        </p:tgtEl>
                                        <p:attrNameLst>
                                          <p:attrName>style.color</p:attrName>
                                        </p:attrNameLst>
                                      </p:cBhvr>
                                      <p:to>
                                        <p:clrVal>
                                          <a:srgbClr val="D7153A"/>
                                        </p:clrVal>
                                      </p:to>
                                    </p:set>
                                    <p:set>
                                      <p:cBhvr>
                                        <p:cTn id="69" dur="500" fill="hold"/>
                                        <p:tgtEl>
                                          <p:spTgt spid="25"/>
                                        </p:tgtEl>
                                        <p:attrNameLst>
                                          <p:attrName>fillcolor</p:attrName>
                                        </p:attrNameLst>
                                      </p:cBhvr>
                                      <p:to>
                                        <p:clrVal>
                                          <a:srgbClr val="D7153A"/>
                                        </p:clrVal>
                                      </p:to>
                                    </p:set>
                                    <p:set>
                                      <p:cBhvr>
                                        <p:cTn id="70" dur="500" fill="hold"/>
                                        <p:tgtEl>
                                          <p:spTgt spid="25"/>
                                        </p:tgtEl>
                                        <p:attrNameLst>
                                          <p:attrName>fill.type</p:attrName>
                                        </p:attrNameLst>
                                      </p:cBhvr>
                                      <p:to>
                                        <p:strVal val="solid"/>
                                      </p:to>
                                    </p:set>
                                  </p:childTnLst>
                                </p:cTn>
                              </p:par>
                              <p:par>
                                <p:cTn id="71" presetID="16" presetClass="emph" presetSubtype="0" fill="hold" grpId="0" nodeType="withEffect">
                                  <p:stCondLst>
                                    <p:cond delay="0"/>
                                  </p:stCondLst>
                                  <p:iterate type="lt">
                                    <p:tmPct val="4000"/>
                                  </p:iterate>
                                  <p:childTnLst>
                                    <p:set>
                                      <p:cBhvr override="childStyle">
                                        <p:cTn id="72" dur="500" fill="hold"/>
                                        <p:tgtEl>
                                          <p:spTgt spid="24"/>
                                        </p:tgtEl>
                                        <p:attrNameLst>
                                          <p:attrName>style.color</p:attrName>
                                        </p:attrNameLst>
                                      </p:cBhvr>
                                      <p:to>
                                        <p:clrVal>
                                          <a:srgbClr val="D7153A"/>
                                        </p:clrVal>
                                      </p:to>
                                    </p:set>
                                    <p:set>
                                      <p:cBhvr>
                                        <p:cTn id="73" dur="500" fill="hold"/>
                                        <p:tgtEl>
                                          <p:spTgt spid="24"/>
                                        </p:tgtEl>
                                        <p:attrNameLst>
                                          <p:attrName>fillcolor</p:attrName>
                                        </p:attrNameLst>
                                      </p:cBhvr>
                                      <p:to>
                                        <p:clrVal>
                                          <a:srgbClr val="D7153A"/>
                                        </p:clrVal>
                                      </p:to>
                                    </p:set>
                                    <p:set>
                                      <p:cBhvr>
                                        <p:cTn id="74"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403B-57A8-813B-B576-EF96DE7413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11C939-847F-B331-58DC-C29B40C88F67}"/>
              </a:ext>
            </a:extLst>
          </p:cNvPr>
          <p:cNvSpPr>
            <a:spLocks noGrp="1"/>
          </p:cNvSpPr>
          <p:nvPr>
            <p:ph type="ctrTitle"/>
          </p:nvPr>
        </p:nvSpPr>
        <p:spPr/>
        <p:txBody>
          <a:bodyPr/>
          <a:lstStyle/>
          <a:p>
            <a:r>
              <a:rPr lang="en-AU" sz="4600" dirty="0"/>
              <a:t>Practices to support continuity of learning during transition</a:t>
            </a:r>
            <a:r>
              <a:rPr lang="en-AU" sz="4600" dirty="0">
                <a:solidFill>
                  <a:schemeClr val="bg1">
                    <a:alpha val="0"/>
                  </a:schemeClr>
                </a:solidFill>
              </a:rPr>
              <a:t>(1)</a:t>
            </a:r>
          </a:p>
        </p:txBody>
      </p:sp>
    </p:spTree>
    <p:extLst>
      <p:ext uri="{BB962C8B-B14F-4D97-AF65-F5344CB8AC3E}">
        <p14:creationId xmlns:p14="http://schemas.microsoft.com/office/powerpoint/2010/main" val="316000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82230-A118-B251-F559-13ADD1DBF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97707-D911-750C-ED0A-893D36828E75}"/>
              </a:ext>
            </a:extLst>
          </p:cNvPr>
          <p:cNvSpPr>
            <a:spLocks noGrp="1"/>
          </p:cNvSpPr>
          <p:nvPr>
            <p:ph type="title"/>
          </p:nvPr>
        </p:nvSpPr>
        <p:spPr/>
        <p:txBody>
          <a:bodyPr anchor="t">
            <a:normAutofit/>
          </a:bodyPr>
          <a:lstStyle/>
          <a:p>
            <a:r>
              <a:rPr lang="en-AU" dirty="0"/>
              <a:t>Transition and continuity of learning</a:t>
            </a:r>
          </a:p>
        </p:txBody>
      </p:sp>
      <p:sp>
        <p:nvSpPr>
          <p:cNvPr id="5" name="Text Placeholder 4">
            <a:extLst>
              <a:ext uri="{FF2B5EF4-FFF2-40B4-BE49-F238E27FC236}">
                <a16:creationId xmlns:a16="http://schemas.microsoft.com/office/drawing/2014/main" id="{D92C0E49-FABC-21E7-580B-8A2CC15ADEC7}"/>
              </a:ext>
            </a:extLst>
          </p:cNvPr>
          <p:cNvSpPr>
            <a:spLocks noGrp="1"/>
          </p:cNvSpPr>
          <p:nvPr>
            <p:ph type="body" sz="quarter" idx="18"/>
          </p:nvPr>
        </p:nvSpPr>
        <p:spPr/>
        <p:txBody>
          <a:bodyPr anchor="b">
            <a:noAutofit/>
          </a:bodyPr>
          <a:lstStyle/>
          <a:p>
            <a:pPr>
              <a:lnSpc>
                <a:spcPct val="140000"/>
              </a:lnSpc>
            </a:pPr>
            <a:r>
              <a:rPr lang="en-AU"/>
              <a:t>Supporting continuity of learning through effective transition practices</a:t>
            </a:r>
          </a:p>
        </p:txBody>
      </p:sp>
      <p:pic>
        <p:nvPicPr>
          <p:cNvPr id="13" name="Content Placeholder 12" descr="Link to the department's 'Collaborative transition practices in the Tuggerah Lakes Network video.">
            <a:hlinkClick r:id="rId3"/>
            <a:extLst>
              <a:ext uri="{FF2B5EF4-FFF2-40B4-BE49-F238E27FC236}">
                <a16:creationId xmlns:a16="http://schemas.microsoft.com/office/drawing/2014/main" id="{A094E331-ADD7-D785-6E72-D22D72D60617}"/>
              </a:ext>
            </a:extLst>
          </p:cNvPr>
          <p:cNvPicPr>
            <a:picLocks noGrp="1" noChangeAspect="1"/>
          </p:cNvPicPr>
          <p:nvPr>
            <p:ph idx="1"/>
          </p:nvPr>
        </p:nvPicPr>
        <p:blipFill>
          <a:blip r:embed="rId4"/>
          <a:stretch>
            <a:fillRect/>
          </a:stretch>
        </p:blipFill>
        <p:spPr>
          <a:xfrm>
            <a:off x="2416175" y="1517442"/>
            <a:ext cx="7359650" cy="4607342"/>
          </a:xfrm>
          <a:noFill/>
        </p:spPr>
      </p:pic>
      <p:sp>
        <p:nvSpPr>
          <p:cNvPr id="4" name="Slide Number Placeholder 3">
            <a:extLst>
              <a:ext uri="{FF2B5EF4-FFF2-40B4-BE49-F238E27FC236}">
                <a16:creationId xmlns:a16="http://schemas.microsoft.com/office/drawing/2014/main" id="{0E0B557B-4A3D-FAA6-0A90-CAEA9ABC513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Tree>
    <p:extLst>
      <p:ext uri="{BB962C8B-B14F-4D97-AF65-F5344CB8AC3E}">
        <p14:creationId xmlns:p14="http://schemas.microsoft.com/office/powerpoint/2010/main" val="223788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275D-9224-77E2-0723-22D5230C3ECE}"/>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7348C50-9B4D-8582-06CD-930516E4355C}"/>
              </a:ext>
              <a:ext uri="{C183D7F6-B498-43B3-948B-1728B52AA6E4}">
                <adec:decorative xmlns:adec="http://schemas.microsoft.com/office/drawing/2017/decorative" val="1"/>
              </a:ext>
            </a:extLst>
          </p:cNvPr>
          <p:cNvSpPr/>
          <p:nvPr/>
        </p:nvSpPr>
        <p:spPr>
          <a:xfrm>
            <a:off x="300942" y="292925"/>
            <a:ext cx="2419109" cy="601884"/>
          </a:xfrm>
          <a:prstGeom prst="roundRect">
            <a:avLst>
              <a:gd name="adj" fmla="val 1262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r>
              <a:rPr lang="en-AU" sz="2800" b="1" dirty="0">
                <a:latin typeface="+mj-lt"/>
              </a:rPr>
              <a:t>Activity 2</a:t>
            </a:r>
            <a:endParaRPr lang="en-US" sz="2800" b="1" dirty="0">
              <a:latin typeface="+mj-lt"/>
            </a:endParaRPr>
          </a:p>
        </p:txBody>
      </p:sp>
      <p:pic>
        <p:nvPicPr>
          <p:cNvPr id="7" name="Graphic 6">
            <a:extLst>
              <a:ext uri="{FF2B5EF4-FFF2-40B4-BE49-F238E27FC236}">
                <a16:creationId xmlns:a16="http://schemas.microsoft.com/office/drawing/2014/main" id="{323CBC6C-8908-860C-7C59-B074D28296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193" y="1935609"/>
            <a:ext cx="1925925" cy="1925925"/>
          </a:xfrm>
          <a:prstGeom prst="rect">
            <a:avLst/>
          </a:prstGeom>
        </p:spPr>
      </p:pic>
      <p:sp>
        <p:nvSpPr>
          <p:cNvPr id="12" name="Title 6">
            <a:extLst>
              <a:ext uri="{FF2B5EF4-FFF2-40B4-BE49-F238E27FC236}">
                <a16:creationId xmlns:a16="http://schemas.microsoft.com/office/drawing/2014/main" id="{C52AA8A7-F0C8-355B-AE4A-1D77B9851F83}"/>
              </a:ext>
            </a:extLst>
          </p:cNvPr>
          <p:cNvSpPr>
            <a:spLocks noGrp="1"/>
          </p:cNvSpPr>
          <p:nvPr>
            <p:ph type="title"/>
          </p:nvPr>
        </p:nvSpPr>
        <p:spPr>
          <a:xfrm>
            <a:off x="3376225" y="312181"/>
            <a:ext cx="8634799" cy="582628"/>
          </a:xfrm>
        </p:spPr>
        <p:txBody>
          <a:bodyPr/>
          <a:lstStyle/>
          <a:p>
            <a:r>
              <a:rPr lang="en-US"/>
              <a:t>Connect, extend, challenge</a:t>
            </a:r>
            <a:endParaRPr lang="en-AU"/>
          </a:p>
        </p:txBody>
      </p:sp>
      <p:sp>
        <p:nvSpPr>
          <p:cNvPr id="10" name="TextBox 9">
            <a:extLst>
              <a:ext uri="{FF2B5EF4-FFF2-40B4-BE49-F238E27FC236}">
                <a16:creationId xmlns:a16="http://schemas.microsoft.com/office/drawing/2014/main" id="{9D2A4D8B-1889-6C6F-7F17-1FA9118F359F}"/>
              </a:ext>
            </a:extLst>
          </p:cNvPr>
          <p:cNvSpPr txBox="1"/>
          <p:nvPr/>
        </p:nvSpPr>
        <p:spPr>
          <a:xfrm>
            <a:off x="3376225" y="900091"/>
            <a:ext cx="6097712" cy="400110"/>
          </a:xfrm>
          <a:prstGeom prst="rect">
            <a:avLst/>
          </a:prstGeom>
          <a:noFill/>
        </p:spPr>
        <p:txBody>
          <a:bodyPr wrap="square" lIns="0">
            <a:spAutoFit/>
          </a:bodyPr>
          <a:lstStyle/>
          <a:p>
            <a:r>
              <a:rPr lang="en-AU" sz="2000">
                <a:solidFill>
                  <a:schemeClr val="accent2"/>
                </a:solidFill>
              </a:rPr>
              <a:t>Transition to high school and the curriculum</a:t>
            </a:r>
          </a:p>
        </p:txBody>
      </p:sp>
      <p:sp>
        <p:nvSpPr>
          <p:cNvPr id="22" name="Freeform: Shape 21">
            <a:extLst>
              <a:ext uri="{FF2B5EF4-FFF2-40B4-BE49-F238E27FC236}">
                <a16:creationId xmlns:a16="http://schemas.microsoft.com/office/drawing/2014/main" id="{6F60F06B-BFE2-BA93-2B1A-9AD65D7A7E8A}"/>
              </a:ext>
            </a:extLst>
          </p:cNvPr>
          <p:cNvSpPr/>
          <p:nvPr/>
        </p:nvSpPr>
        <p:spPr>
          <a:xfrm>
            <a:off x="3376225" y="1593094"/>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0" rtlCol="0" anchor="ctr">
            <a:noAutofit/>
          </a:bodyPr>
          <a:lstStyle/>
          <a:p>
            <a:r>
              <a:rPr lang="en-US" b="1">
                <a:latin typeface="+mj-lt"/>
              </a:rPr>
              <a:t>Connect</a:t>
            </a:r>
            <a:endParaRPr lang="en-AU" b="1">
              <a:latin typeface="+mj-lt"/>
            </a:endParaRPr>
          </a:p>
        </p:txBody>
      </p:sp>
      <p:sp>
        <p:nvSpPr>
          <p:cNvPr id="30" name="Freeform: Shape 29">
            <a:extLst>
              <a:ext uri="{FF2B5EF4-FFF2-40B4-BE49-F238E27FC236}">
                <a16:creationId xmlns:a16="http://schemas.microsoft.com/office/drawing/2014/main" id="{55FBF835-A31E-47B0-54B4-003F7E804B2E}"/>
              </a:ext>
            </a:extLst>
          </p:cNvPr>
          <p:cNvSpPr/>
          <p:nvPr/>
        </p:nvSpPr>
        <p:spPr>
          <a:xfrm>
            <a:off x="6616923" y="1593094"/>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rPr>
              <a:t>How are the ideas and</a:t>
            </a:r>
            <a:r>
              <a:rPr kumimoji="0" lang="en-AU" sz="1800" b="0" i="0" u="none" strike="noStrike" kern="1200" cap="none" spc="0" normalizeH="0" noProof="0">
                <a:ln>
                  <a:noFill/>
                </a:ln>
                <a:solidFill>
                  <a:srgbClr val="22272B">
                    <a:hueOff val="0"/>
                    <a:satOff val="0"/>
                    <a:lumOff val="0"/>
                    <a:alphaOff val="0"/>
                  </a:srgbClr>
                </a:solidFill>
                <a:effectLst/>
                <a:uLnTx/>
                <a:uFillTx/>
                <a:ea typeface="+mn-ea"/>
                <a:cs typeface="+mn-cs"/>
              </a:rPr>
              <a:t> information connected to what you already know?</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31" name="Freeform: Shape 30">
            <a:extLst>
              <a:ext uri="{FF2B5EF4-FFF2-40B4-BE49-F238E27FC236}">
                <a16:creationId xmlns:a16="http://schemas.microsoft.com/office/drawing/2014/main" id="{13A62C80-6ADE-B4DE-2952-A844BFDFF96B}"/>
              </a:ext>
            </a:extLst>
          </p:cNvPr>
          <p:cNvSpPr/>
          <p:nvPr/>
        </p:nvSpPr>
        <p:spPr>
          <a:xfrm>
            <a:off x="3376225" y="3217100"/>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0" rtlCol="0" anchor="ctr">
            <a:noAutofit/>
          </a:bodyPr>
          <a:lstStyle/>
          <a:p>
            <a:r>
              <a:rPr lang="en-US" b="1">
                <a:latin typeface="+mj-lt"/>
              </a:rPr>
              <a:t>Extend</a:t>
            </a:r>
            <a:endParaRPr lang="en-AU" b="1">
              <a:latin typeface="+mj-lt"/>
            </a:endParaRPr>
          </a:p>
        </p:txBody>
      </p:sp>
      <p:sp>
        <p:nvSpPr>
          <p:cNvPr id="32" name="Freeform: Shape 31">
            <a:extLst>
              <a:ext uri="{FF2B5EF4-FFF2-40B4-BE49-F238E27FC236}">
                <a16:creationId xmlns:a16="http://schemas.microsoft.com/office/drawing/2014/main" id="{9F50E7F3-05FC-D89E-E0C9-5FAC2B130046}"/>
              </a:ext>
            </a:extLst>
          </p:cNvPr>
          <p:cNvSpPr/>
          <p:nvPr/>
        </p:nvSpPr>
        <p:spPr>
          <a:xfrm>
            <a:off x="6616923" y="3217100"/>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What new ideas or information extended your thinking?</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36" name="Freeform: Shape 35">
            <a:extLst>
              <a:ext uri="{FF2B5EF4-FFF2-40B4-BE49-F238E27FC236}">
                <a16:creationId xmlns:a16="http://schemas.microsoft.com/office/drawing/2014/main" id="{1AD9ED7D-EB38-38B3-0BAD-76640AFDC149}"/>
              </a:ext>
            </a:extLst>
          </p:cNvPr>
          <p:cNvSpPr/>
          <p:nvPr/>
        </p:nvSpPr>
        <p:spPr>
          <a:xfrm>
            <a:off x="3376225" y="4841106"/>
            <a:ext cx="3240698" cy="1230525"/>
          </a:xfrm>
          <a:custGeom>
            <a:avLst/>
            <a:gdLst>
              <a:gd name="connsiteX0" fmla="*/ 169497 w 3240698"/>
              <a:gd name="connsiteY0" fmla="*/ 0 h 1016963"/>
              <a:gd name="connsiteX1" fmla="*/ 2412023 w 3240698"/>
              <a:gd name="connsiteY1" fmla="*/ 0 h 1016963"/>
              <a:gd name="connsiteX2" fmla="*/ 2984669 w 3240698"/>
              <a:gd name="connsiteY2" fmla="*/ 0 h 1016963"/>
              <a:gd name="connsiteX3" fmla="*/ 3240698 w 3240698"/>
              <a:gd name="connsiteY3" fmla="*/ 0 h 1016963"/>
              <a:gd name="connsiteX4" fmla="*/ 3240698 w 3240698"/>
              <a:gd name="connsiteY4" fmla="*/ 1016963 h 1016963"/>
              <a:gd name="connsiteX5" fmla="*/ 2984669 w 3240698"/>
              <a:gd name="connsiteY5" fmla="*/ 1016963 h 1016963"/>
              <a:gd name="connsiteX6" fmla="*/ 2412023 w 3240698"/>
              <a:gd name="connsiteY6" fmla="*/ 1016963 h 1016963"/>
              <a:gd name="connsiteX7" fmla="*/ 169497 w 3240698"/>
              <a:gd name="connsiteY7" fmla="*/ 1016963 h 1016963"/>
              <a:gd name="connsiteX8" fmla="*/ 0 w 3240698"/>
              <a:gd name="connsiteY8" fmla="*/ 847466 h 1016963"/>
              <a:gd name="connsiteX9" fmla="*/ 0 w 3240698"/>
              <a:gd name="connsiteY9" fmla="*/ 169497 h 1016963"/>
              <a:gd name="connsiteX10" fmla="*/ 169497 w 3240698"/>
              <a:gd name="connsiteY10" fmla="*/ 0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698" h="1016963">
                <a:moveTo>
                  <a:pt x="169497" y="0"/>
                </a:moveTo>
                <a:lnTo>
                  <a:pt x="2412023" y="0"/>
                </a:lnTo>
                <a:lnTo>
                  <a:pt x="2984669" y="0"/>
                </a:lnTo>
                <a:lnTo>
                  <a:pt x="3240698" y="0"/>
                </a:lnTo>
                <a:lnTo>
                  <a:pt x="3240698" y="1016963"/>
                </a:lnTo>
                <a:lnTo>
                  <a:pt x="2984669" y="1016963"/>
                </a:lnTo>
                <a:lnTo>
                  <a:pt x="2412023" y="1016963"/>
                </a:lnTo>
                <a:lnTo>
                  <a:pt x="169497" y="1016963"/>
                </a:lnTo>
                <a:cubicBezTo>
                  <a:pt x="75886" y="1016963"/>
                  <a:pt x="0" y="941077"/>
                  <a:pt x="0" y="847466"/>
                </a:cubicBezTo>
                <a:lnTo>
                  <a:pt x="0" y="169497"/>
                </a:lnTo>
                <a:cubicBezTo>
                  <a:pt x="0" y="75886"/>
                  <a:pt x="75886" y="0"/>
                  <a:pt x="169497"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0" rtlCol="0" anchor="ctr">
            <a:noAutofit/>
          </a:bodyPr>
          <a:lstStyle/>
          <a:p>
            <a:r>
              <a:rPr lang="en-US" b="1">
                <a:latin typeface="+mj-lt"/>
              </a:rPr>
              <a:t>Challenge</a:t>
            </a:r>
            <a:endParaRPr lang="en-AU" b="1">
              <a:latin typeface="+mj-lt"/>
            </a:endParaRPr>
          </a:p>
        </p:txBody>
      </p:sp>
      <p:sp>
        <p:nvSpPr>
          <p:cNvPr id="37" name="Freeform: Shape 36">
            <a:extLst>
              <a:ext uri="{FF2B5EF4-FFF2-40B4-BE49-F238E27FC236}">
                <a16:creationId xmlns:a16="http://schemas.microsoft.com/office/drawing/2014/main" id="{0F3F031A-B71E-4E36-BF36-92C7B8542438}"/>
              </a:ext>
            </a:extLst>
          </p:cNvPr>
          <p:cNvSpPr/>
          <p:nvPr/>
        </p:nvSpPr>
        <p:spPr>
          <a:xfrm>
            <a:off x="6616923" y="4841106"/>
            <a:ext cx="4938713" cy="1230525"/>
          </a:xfrm>
          <a:custGeom>
            <a:avLst/>
            <a:gdLst>
              <a:gd name="connsiteX0" fmla="*/ 0 w 4938713"/>
              <a:gd name="connsiteY0" fmla="*/ 0 h 1016963"/>
              <a:gd name="connsiteX1" fmla="*/ 469535 w 4938713"/>
              <a:gd name="connsiteY1" fmla="*/ 0 h 1016963"/>
              <a:gd name="connsiteX2" fmla="*/ 4638675 w 4938713"/>
              <a:gd name="connsiteY2" fmla="*/ 0 h 1016963"/>
              <a:gd name="connsiteX3" fmla="*/ 4769216 w 4938713"/>
              <a:gd name="connsiteY3" fmla="*/ 0 h 1016963"/>
              <a:gd name="connsiteX4" fmla="*/ 4938713 w 4938713"/>
              <a:gd name="connsiteY4" fmla="*/ 169497 h 1016963"/>
              <a:gd name="connsiteX5" fmla="*/ 4938713 w 4938713"/>
              <a:gd name="connsiteY5" fmla="*/ 847466 h 1016963"/>
              <a:gd name="connsiteX6" fmla="*/ 4769216 w 4938713"/>
              <a:gd name="connsiteY6" fmla="*/ 1016963 h 1016963"/>
              <a:gd name="connsiteX7" fmla="*/ 4638675 w 4938713"/>
              <a:gd name="connsiteY7" fmla="*/ 1016963 h 1016963"/>
              <a:gd name="connsiteX8" fmla="*/ 469535 w 4938713"/>
              <a:gd name="connsiteY8" fmla="*/ 1016963 h 1016963"/>
              <a:gd name="connsiteX9" fmla="*/ 0 w 4938713"/>
              <a:gd name="connsiteY9" fmla="*/ 1016963 h 101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8713" h="1016963">
                <a:moveTo>
                  <a:pt x="0" y="0"/>
                </a:moveTo>
                <a:lnTo>
                  <a:pt x="469535" y="0"/>
                </a:lnTo>
                <a:lnTo>
                  <a:pt x="4638675" y="0"/>
                </a:lnTo>
                <a:lnTo>
                  <a:pt x="4769216" y="0"/>
                </a:lnTo>
                <a:cubicBezTo>
                  <a:pt x="4862827" y="0"/>
                  <a:pt x="4938713" y="75886"/>
                  <a:pt x="4938713" y="169497"/>
                </a:cubicBezTo>
                <a:lnTo>
                  <a:pt x="4938713" y="847466"/>
                </a:lnTo>
                <a:cubicBezTo>
                  <a:pt x="4938713" y="941077"/>
                  <a:pt x="4862827" y="1016963"/>
                  <a:pt x="4769216" y="1016963"/>
                </a:cubicBezTo>
                <a:lnTo>
                  <a:pt x="4638675" y="1016963"/>
                </a:lnTo>
                <a:lnTo>
                  <a:pt x="469535" y="1016963"/>
                </a:lnTo>
                <a:lnTo>
                  <a:pt x="0" y="1016963"/>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lang="en-AU" sz="1800">
                <a:solidFill>
                  <a:srgbClr val="22272B">
                    <a:hueOff val="0"/>
                    <a:satOff val="0"/>
                    <a:lumOff val="0"/>
                    <a:alphaOff val="0"/>
                  </a:srgbClr>
                </a:solidFill>
              </a:rPr>
              <a:t>What challenges or questions emerge for you?</a:t>
            </a:r>
            <a:endParaRPr kumimoji="0" lang="en-AU" sz="1800" b="0" i="0" u="none" strike="noStrike" kern="1200" cap="none" spc="0" normalizeH="0" baseline="0" noProof="0">
              <a:ln>
                <a:noFill/>
              </a:ln>
              <a:solidFill>
                <a:srgbClr val="22272B">
                  <a:hueOff val="0"/>
                  <a:satOff val="0"/>
                  <a:lumOff val="0"/>
                  <a:alphaOff val="0"/>
                </a:srgbClr>
              </a:solidFill>
              <a:effectLst/>
              <a:uLnTx/>
              <a:uFillTx/>
              <a:ea typeface="+mn-ea"/>
              <a:cs typeface="+mn-cs"/>
            </a:endParaRPr>
          </a:p>
        </p:txBody>
      </p:sp>
      <p:sp>
        <p:nvSpPr>
          <p:cNvPr id="2" name="Slide Number Placeholder 1">
            <a:extLst>
              <a:ext uri="{FF2B5EF4-FFF2-40B4-BE49-F238E27FC236}">
                <a16:creationId xmlns:a16="http://schemas.microsoft.com/office/drawing/2014/main" id="{F639AAE6-5F55-E681-4B37-F8994C2E47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16092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1+#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17ACAD8-1F2E-31F3-96CE-21304BA81662}"/>
              </a:ext>
            </a:extLst>
          </p:cNvPr>
          <p:cNvSpPr txBox="1">
            <a:spLocks noGrp="1"/>
          </p:cNvSpPr>
          <p:nvPr>
            <p:ph type="title" idx="4294967295"/>
          </p:nvPr>
        </p:nvSpPr>
        <p:spPr>
          <a:xfrm>
            <a:off x="4995769" y="740661"/>
            <a:ext cx="5341226" cy="5456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accent1"/>
                </a:solidFill>
                <a:effectLst/>
                <a:uLnTx/>
                <a:uFillTx/>
                <a:latin typeface="+mj-lt"/>
                <a:ea typeface="+mj-ea"/>
                <a:cs typeface="+mj-cs"/>
              </a:rPr>
              <a:t>Reflection </a:t>
            </a:r>
            <a:endParaRPr kumimoji="0" lang="en-AU" sz="3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3" name="Text Placeholder 4">
            <a:extLst>
              <a:ext uri="{FF2B5EF4-FFF2-40B4-BE49-F238E27FC236}">
                <a16:creationId xmlns:a16="http://schemas.microsoft.com/office/drawing/2014/main" id="{B7BA0BC0-F899-6E5E-A05F-2F30C385E35D}"/>
              </a:ext>
            </a:extLst>
          </p:cNvPr>
          <p:cNvSpPr txBox="1">
            <a:spLocks/>
          </p:cNvSpPr>
          <p:nvPr/>
        </p:nvSpPr>
        <p:spPr>
          <a:xfrm>
            <a:off x="4995769" y="1363181"/>
            <a:ext cx="5341226" cy="54560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solidFill>
                  <a:schemeClr val="accent2"/>
                </a:solidFill>
              </a:rPr>
              <a:t>Sharing thoughts and actions</a:t>
            </a:r>
          </a:p>
        </p:txBody>
      </p:sp>
      <p:sp>
        <p:nvSpPr>
          <p:cNvPr id="6" name="Text Placeholder 5">
            <a:extLst>
              <a:ext uri="{FF2B5EF4-FFF2-40B4-BE49-F238E27FC236}">
                <a16:creationId xmlns:a16="http://schemas.microsoft.com/office/drawing/2014/main" id="{AED07C82-C2BA-1E52-3FE5-BEAB30C0DCCF}"/>
              </a:ext>
            </a:extLst>
          </p:cNvPr>
          <p:cNvSpPr>
            <a:spLocks noGrp="1"/>
          </p:cNvSpPr>
          <p:nvPr>
            <p:ph type="body" sz="quarter" idx="14"/>
          </p:nvPr>
        </p:nvSpPr>
        <p:spPr/>
        <p:txBody>
          <a:bodyPr/>
          <a:lstStyle/>
          <a:p>
            <a:pPr marL="0" marR="0" lvl="0" indent="0" defTabSz="609585" rtl="0" eaLnBrk="1" fontAlgn="auto" latinLnBrk="0" hangingPunct="1">
              <a:lnSpc>
                <a:spcPct val="150000"/>
              </a:lnSpc>
              <a:spcBef>
                <a:spcPts val="0"/>
              </a:spcBef>
              <a:spcAft>
                <a:spcPts val="1200"/>
              </a:spcAft>
              <a:buClrTx/>
              <a:buSzTx/>
              <a:buFontTx/>
              <a:buNone/>
              <a:tabLst/>
              <a:defRPr/>
            </a:pPr>
            <a:r>
              <a:rPr lang="en-US" sz="3600" dirty="0">
                <a:solidFill>
                  <a:srgbClr val="000000"/>
                </a:solidFill>
                <a:latin typeface="Public Sans Light"/>
              </a:rPr>
              <a:t>W</a:t>
            </a:r>
            <a:r>
              <a:rPr kumimoji="0" lang="en-US" sz="3600" b="0" i="0" u="none" strike="noStrike" kern="1200" cap="none" spc="0" normalizeH="0" baseline="0" noProof="0" dirty="0">
                <a:ln>
                  <a:noFill/>
                </a:ln>
                <a:solidFill>
                  <a:srgbClr val="000000"/>
                </a:solidFill>
                <a:effectLst/>
                <a:uLnTx/>
                <a:uFillTx/>
                <a:latin typeface="Public Sans Light"/>
                <a:ea typeface="+mn-ea"/>
                <a:cs typeface="+mn-cs"/>
              </a:rPr>
              <a:t>hat is one key takeaway or action you can take to support transition and continuity of learning?</a:t>
            </a:r>
          </a:p>
        </p:txBody>
      </p:sp>
    </p:spTree>
    <p:extLst>
      <p:ext uri="{BB962C8B-B14F-4D97-AF65-F5344CB8AC3E}">
        <p14:creationId xmlns:p14="http://schemas.microsoft.com/office/powerpoint/2010/main" val="96372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8F03-84CE-6010-4C6D-A53976C5F4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7362E4-D2D2-054F-D93A-A5E48C1B3E79}"/>
              </a:ext>
            </a:extLst>
          </p:cNvPr>
          <p:cNvSpPr>
            <a:spLocks noGrp="1"/>
          </p:cNvSpPr>
          <p:nvPr>
            <p:ph type="ctrTitle"/>
          </p:nvPr>
        </p:nvSpPr>
        <p:spPr/>
        <p:txBody>
          <a:bodyPr/>
          <a:lstStyle/>
          <a:p>
            <a:r>
              <a:rPr lang="en-AU"/>
              <a:t>Resources to support transition to high school planning</a:t>
            </a:r>
          </a:p>
        </p:txBody>
      </p:sp>
    </p:spTree>
    <p:extLst>
      <p:ext uri="{BB962C8B-B14F-4D97-AF65-F5344CB8AC3E}">
        <p14:creationId xmlns:p14="http://schemas.microsoft.com/office/powerpoint/2010/main" val="7863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CB68-C25B-BCFE-5419-BB18F80CC5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4B8D88F-14B2-22C0-E88D-46C1D21DD902}"/>
              </a:ext>
            </a:extLst>
          </p:cNvPr>
          <p:cNvSpPr>
            <a:spLocks noGrp="1"/>
          </p:cNvSpPr>
          <p:nvPr>
            <p:ph type="title"/>
          </p:nvPr>
        </p:nvSpPr>
        <p:spPr/>
        <p:txBody>
          <a:bodyPr anchor="t">
            <a:normAutofit/>
          </a:bodyPr>
          <a:lstStyle/>
          <a:p>
            <a:r>
              <a:rPr lang="en-AU"/>
              <a:t>Resources to help support transition planning</a:t>
            </a:r>
          </a:p>
        </p:txBody>
      </p:sp>
      <p:grpSp>
        <p:nvGrpSpPr>
          <p:cNvPr id="41" name="Group 40" descr="QR code linking to 'Transition to high school – What Works Best in practice'.&#10;">
            <a:extLst>
              <a:ext uri="{FF2B5EF4-FFF2-40B4-BE49-F238E27FC236}">
                <a16:creationId xmlns:a16="http://schemas.microsoft.com/office/drawing/2014/main" id="{D663E7D0-B491-98C0-2CEA-3FE0E31CB12F}"/>
              </a:ext>
            </a:extLst>
          </p:cNvPr>
          <p:cNvGrpSpPr/>
          <p:nvPr/>
        </p:nvGrpSpPr>
        <p:grpSpPr>
          <a:xfrm>
            <a:off x="360000" y="1680321"/>
            <a:ext cx="3366016" cy="4116124"/>
            <a:chOff x="647701" y="1680321"/>
            <a:chExt cx="3366016" cy="4116124"/>
          </a:xfrm>
        </p:grpSpPr>
        <p:sp>
          <p:nvSpPr>
            <p:cNvPr id="28" name="Rectangle: Rounded Corners 27">
              <a:extLst>
                <a:ext uri="{FF2B5EF4-FFF2-40B4-BE49-F238E27FC236}">
                  <a16:creationId xmlns:a16="http://schemas.microsoft.com/office/drawing/2014/main" id="{339DFFFA-033B-2F53-6257-C66CA9631DC9}"/>
                </a:ext>
              </a:extLst>
            </p:cNvPr>
            <p:cNvSpPr/>
            <p:nvPr/>
          </p:nvSpPr>
          <p:spPr>
            <a:xfrm>
              <a:off x="776900" y="1680321"/>
              <a:ext cx="3107618" cy="3107616"/>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B7357E6-FE1F-314F-7E76-00FC4554AD6A}"/>
                </a:ext>
              </a:extLst>
            </p:cNvPr>
            <p:cNvSpPr/>
            <p:nvPr/>
          </p:nvSpPr>
          <p:spPr>
            <a:xfrm>
              <a:off x="915675"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qr code on a white background&#10;&#10;AI-generated content may be incorrect.">
              <a:extLst>
                <a:ext uri="{FF2B5EF4-FFF2-40B4-BE49-F238E27FC236}">
                  <a16:creationId xmlns:a16="http://schemas.microsoft.com/office/drawing/2014/main" id="{D808E901-A94F-DA12-4AC1-DF88BEE200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387" y="1978061"/>
              <a:ext cx="2506644" cy="2506642"/>
            </a:xfrm>
            <a:prstGeom prst="rect">
              <a:avLst/>
            </a:prstGeom>
          </p:spPr>
        </p:pic>
        <p:sp>
          <p:nvSpPr>
            <p:cNvPr id="32" name="TextBox 31">
              <a:extLst>
                <a:ext uri="{FF2B5EF4-FFF2-40B4-BE49-F238E27FC236}">
                  <a16:creationId xmlns:a16="http://schemas.microsoft.com/office/drawing/2014/main" id="{3DA266AB-2CC1-83FA-7F8F-DDE3A7DB411F}"/>
                </a:ext>
              </a:extLst>
            </p:cNvPr>
            <p:cNvSpPr txBox="1"/>
            <p:nvPr/>
          </p:nvSpPr>
          <p:spPr>
            <a:xfrm>
              <a:off x="647701" y="4923962"/>
              <a:ext cx="3366016" cy="872483"/>
            </a:xfrm>
            <a:prstGeom prst="rect">
              <a:avLst/>
            </a:prstGeom>
            <a:noFill/>
          </p:spPr>
          <p:txBody>
            <a:bodyPr wrap="square">
              <a:spAutoFit/>
            </a:bodyPr>
            <a:lstStyle/>
            <a:p>
              <a:pPr>
                <a:lnSpc>
                  <a:spcPct val="150000"/>
                </a:lnSpc>
                <a:spcAft>
                  <a:spcPts val="1200"/>
                </a:spcAft>
              </a:pPr>
              <a:r>
                <a:rPr lang="en-US" sz="1800" b="1">
                  <a:latin typeface="+mj-lt"/>
                </a:rPr>
                <a:t>Transition to high school – What Works Best in practice</a:t>
              </a:r>
            </a:p>
          </p:txBody>
        </p:sp>
      </p:grpSp>
      <p:cxnSp>
        <p:nvCxnSpPr>
          <p:cNvPr id="38" name="Straight Connector 37">
            <a:extLst>
              <a:ext uri="{FF2B5EF4-FFF2-40B4-BE49-F238E27FC236}">
                <a16:creationId xmlns:a16="http://schemas.microsoft.com/office/drawing/2014/main" id="{1C1200A4-6313-8F3B-FAD4-19885FF55169}"/>
              </a:ext>
              <a:ext uri="{C183D7F6-B498-43B3-948B-1728B52AA6E4}">
                <adec:decorative xmlns:adec="http://schemas.microsoft.com/office/drawing/2017/decorative" val="1"/>
              </a:ext>
            </a:extLst>
          </p:cNvPr>
          <p:cNvCxnSpPr/>
          <p:nvPr/>
        </p:nvCxnSpPr>
        <p:spPr>
          <a:xfrm>
            <a:off x="4201703" y="1385991"/>
            <a:ext cx="0" cy="45686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descr="QR code linking to 'Transition from primary to high school'.&#10;">
            <a:extLst>
              <a:ext uri="{FF2B5EF4-FFF2-40B4-BE49-F238E27FC236}">
                <a16:creationId xmlns:a16="http://schemas.microsoft.com/office/drawing/2014/main" id="{94632036-EC11-4EC2-1F8C-D92811A3A1D1}"/>
              </a:ext>
            </a:extLst>
          </p:cNvPr>
          <p:cNvGrpSpPr/>
          <p:nvPr/>
        </p:nvGrpSpPr>
        <p:grpSpPr>
          <a:xfrm>
            <a:off x="4677390" y="1677571"/>
            <a:ext cx="3107619" cy="4072343"/>
            <a:chOff x="4540815" y="1677571"/>
            <a:chExt cx="3107619" cy="4072343"/>
          </a:xfrm>
        </p:grpSpPr>
        <p:sp>
          <p:nvSpPr>
            <p:cNvPr id="29" name="Rectangle: Rounded Corners 28">
              <a:extLst>
                <a:ext uri="{FF2B5EF4-FFF2-40B4-BE49-F238E27FC236}">
                  <a16:creationId xmlns:a16="http://schemas.microsoft.com/office/drawing/2014/main" id="{A2F8A95B-0A59-3955-02F6-E0B3B96CFD81}"/>
                </a:ext>
              </a:extLst>
            </p:cNvPr>
            <p:cNvSpPr/>
            <p:nvPr/>
          </p:nvSpPr>
          <p:spPr>
            <a:xfrm>
              <a:off x="4540816" y="1677571"/>
              <a:ext cx="3107618" cy="310761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468A1E5-DE7D-90E6-8A5E-50493FB4E4CF}"/>
                </a:ext>
              </a:extLst>
            </p:cNvPr>
            <p:cNvSpPr/>
            <p:nvPr/>
          </p:nvSpPr>
          <p:spPr>
            <a:xfrm>
              <a:off x="4682340"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qr code with a white background&#10;&#10;AI-generated content may be incorrect.">
              <a:extLst>
                <a:ext uri="{FF2B5EF4-FFF2-40B4-BE49-F238E27FC236}">
                  <a16:creationId xmlns:a16="http://schemas.microsoft.com/office/drawing/2014/main" id="{77B594EB-FF3E-6515-9CB5-5497CF89A58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841998" y="1978753"/>
              <a:ext cx="2505256" cy="2505255"/>
            </a:xfrm>
            <a:prstGeom prst="rect">
              <a:avLst/>
            </a:prstGeom>
          </p:spPr>
        </p:pic>
        <p:sp>
          <p:nvSpPr>
            <p:cNvPr id="33" name="TextBox 32">
              <a:extLst>
                <a:ext uri="{FF2B5EF4-FFF2-40B4-BE49-F238E27FC236}">
                  <a16:creationId xmlns:a16="http://schemas.microsoft.com/office/drawing/2014/main" id="{2964C2BD-63EA-1A66-62CD-AA00861A436F}"/>
                </a:ext>
              </a:extLst>
            </p:cNvPr>
            <p:cNvSpPr txBox="1"/>
            <p:nvPr/>
          </p:nvSpPr>
          <p:spPr>
            <a:xfrm>
              <a:off x="4540815" y="4923962"/>
              <a:ext cx="3107618" cy="825952"/>
            </a:xfrm>
            <a:prstGeom prst="rect">
              <a:avLst/>
            </a:prstGeom>
            <a:noFill/>
          </p:spPr>
          <p:txBody>
            <a:bodyPr wrap="square">
              <a:spAutoFit/>
            </a:bodyPr>
            <a:lstStyle/>
            <a:p>
              <a:pPr>
                <a:lnSpc>
                  <a:spcPct val="150000"/>
                </a:lnSpc>
                <a:spcAft>
                  <a:spcPts val="1200"/>
                </a:spcAft>
              </a:pPr>
              <a:r>
                <a:rPr lang="en-US" sz="1800" b="1">
                  <a:latin typeface="+mj-lt"/>
                </a:rPr>
                <a:t>Transition from primary to high school</a:t>
              </a:r>
            </a:p>
          </p:txBody>
        </p:sp>
      </p:grpSp>
      <p:cxnSp>
        <p:nvCxnSpPr>
          <p:cNvPr id="39" name="Straight Connector 38">
            <a:extLst>
              <a:ext uri="{FF2B5EF4-FFF2-40B4-BE49-F238E27FC236}">
                <a16:creationId xmlns:a16="http://schemas.microsoft.com/office/drawing/2014/main" id="{EB238CBA-081E-F83F-A833-D8D92A096F8F}"/>
              </a:ext>
              <a:ext uri="{C183D7F6-B498-43B3-948B-1728B52AA6E4}">
                <adec:decorative xmlns:adec="http://schemas.microsoft.com/office/drawing/2017/decorative" val="1"/>
              </a:ext>
            </a:extLst>
          </p:cNvPr>
          <p:cNvCxnSpPr/>
          <p:nvPr/>
        </p:nvCxnSpPr>
        <p:spPr>
          <a:xfrm>
            <a:off x="8260696" y="1385991"/>
            <a:ext cx="0" cy="45686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descr="QR code linking to 'Enhancing the transition to high school for students'.&#10;">
            <a:extLst>
              <a:ext uri="{FF2B5EF4-FFF2-40B4-BE49-F238E27FC236}">
                <a16:creationId xmlns:a16="http://schemas.microsoft.com/office/drawing/2014/main" id="{105714BF-6720-AF51-B0F3-E72D03DA168C}"/>
              </a:ext>
            </a:extLst>
          </p:cNvPr>
          <p:cNvGrpSpPr/>
          <p:nvPr/>
        </p:nvGrpSpPr>
        <p:grpSpPr>
          <a:xfrm>
            <a:off x="8736382" y="1677571"/>
            <a:ext cx="3107618" cy="4072343"/>
            <a:chOff x="8307482" y="1677571"/>
            <a:chExt cx="3107618" cy="4072343"/>
          </a:xfrm>
        </p:grpSpPr>
        <p:sp>
          <p:nvSpPr>
            <p:cNvPr id="30" name="Rectangle: Rounded Corners 29">
              <a:extLst>
                <a:ext uri="{FF2B5EF4-FFF2-40B4-BE49-F238E27FC236}">
                  <a16:creationId xmlns:a16="http://schemas.microsoft.com/office/drawing/2014/main" id="{8BE0CCAB-1010-8D9D-F888-0FF2763DC369}"/>
                </a:ext>
              </a:extLst>
            </p:cNvPr>
            <p:cNvSpPr/>
            <p:nvPr/>
          </p:nvSpPr>
          <p:spPr>
            <a:xfrm>
              <a:off x="8307482" y="1677571"/>
              <a:ext cx="3107618" cy="310761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E2EEF63-1512-D0D4-4582-B9569FAF5F64}"/>
                </a:ext>
              </a:extLst>
            </p:cNvPr>
            <p:cNvSpPr/>
            <p:nvPr/>
          </p:nvSpPr>
          <p:spPr>
            <a:xfrm>
              <a:off x="8449006" y="1819096"/>
              <a:ext cx="2824571" cy="28245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qr code with a white background&#10;&#10;AI-generated content may be incorrect.">
              <a:extLst>
                <a:ext uri="{FF2B5EF4-FFF2-40B4-BE49-F238E27FC236}">
                  <a16:creationId xmlns:a16="http://schemas.microsoft.com/office/drawing/2014/main" id="{F087069B-FB4B-FD08-2BF4-77771C94E07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608663" y="1978753"/>
              <a:ext cx="2505256" cy="2505255"/>
            </a:xfrm>
            <a:prstGeom prst="rect">
              <a:avLst/>
            </a:prstGeom>
          </p:spPr>
        </p:pic>
        <p:sp>
          <p:nvSpPr>
            <p:cNvPr id="34" name="TextBox 33">
              <a:extLst>
                <a:ext uri="{FF2B5EF4-FFF2-40B4-BE49-F238E27FC236}">
                  <a16:creationId xmlns:a16="http://schemas.microsoft.com/office/drawing/2014/main" id="{01EFB911-1E03-4CA7-DF66-E6CC258A02BB}"/>
                </a:ext>
              </a:extLst>
            </p:cNvPr>
            <p:cNvSpPr txBox="1"/>
            <p:nvPr/>
          </p:nvSpPr>
          <p:spPr>
            <a:xfrm>
              <a:off x="8307482" y="4923962"/>
              <a:ext cx="3107618" cy="825952"/>
            </a:xfrm>
            <a:prstGeom prst="rect">
              <a:avLst/>
            </a:prstGeom>
            <a:noFill/>
          </p:spPr>
          <p:txBody>
            <a:bodyPr wrap="square">
              <a:spAutoFit/>
            </a:bodyPr>
            <a:lstStyle/>
            <a:p>
              <a:pPr>
                <a:lnSpc>
                  <a:spcPct val="150000"/>
                </a:lnSpc>
                <a:spcAft>
                  <a:spcPts val="1200"/>
                </a:spcAft>
              </a:pPr>
              <a:r>
                <a:rPr lang="en-US" sz="1800" b="1">
                  <a:latin typeface="+mj-lt"/>
                </a:rPr>
                <a:t>Enhancing the transition to high school for students</a:t>
              </a:r>
            </a:p>
          </p:txBody>
        </p:sp>
      </p:grpSp>
      <p:sp>
        <p:nvSpPr>
          <p:cNvPr id="3" name="Slide Number Placeholder 2">
            <a:extLst>
              <a:ext uri="{FF2B5EF4-FFF2-40B4-BE49-F238E27FC236}">
                <a16:creationId xmlns:a16="http://schemas.microsoft.com/office/drawing/2014/main" id="{3871BBF3-2A8F-B861-3CD4-410536CD2B6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26</a:t>
            </a:fld>
            <a:endParaRPr lang="en-AU"/>
          </a:p>
        </p:txBody>
      </p:sp>
    </p:spTree>
    <p:extLst>
      <p:ext uri="{BB962C8B-B14F-4D97-AF65-F5344CB8AC3E}">
        <p14:creationId xmlns:p14="http://schemas.microsoft.com/office/powerpoint/2010/main" val="32858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F730-1BC8-B6AF-1C01-041AF784392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07CE27-6DDF-CA11-59A7-21B444E2F237}"/>
              </a:ext>
            </a:extLst>
          </p:cNvPr>
          <p:cNvSpPr>
            <a:spLocks noGrp="1"/>
          </p:cNvSpPr>
          <p:nvPr>
            <p:ph type="ctrTitle"/>
          </p:nvPr>
        </p:nvSpPr>
        <p:spPr/>
        <p:txBody>
          <a:bodyPr/>
          <a:lstStyle/>
          <a:p>
            <a:r>
              <a:rPr lang="en-AU"/>
              <a:t>Overview of Workshop 3</a:t>
            </a:r>
          </a:p>
        </p:txBody>
      </p:sp>
      <p:sp>
        <p:nvSpPr>
          <p:cNvPr id="2" name="TextBox 1">
            <a:extLst>
              <a:ext uri="{FF2B5EF4-FFF2-40B4-BE49-F238E27FC236}">
                <a16:creationId xmlns:a16="http://schemas.microsoft.com/office/drawing/2014/main" id="{80462C82-4222-FB19-7841-4903C229D026}"/>
              </a:ext>
            </a:extLst>
          </p:cNvPr>
          <p:cNvSpPr txBox="1"/>
          <p:nvPr/>
        </p:nvSpPr>
        <p:spPr>
          <a:xfrm>
            <a:off x="540000" y="4978921"/>
            <a:ext cx="10310648" cy="554776"/>
          </a:xfrm>
          <a:prstGeom prst="rect">
            <a:avLst/>
          </a:prstGeom>
          <a:noFill/>
        </p:spPr>
        <p:txBody>
          <a:bodyPr wrap="square" lIns="0" tIns="0" rIns="0" bIns="0" rtlCol="0">
            <a:noAutofit/>
          </a:bodyPr>
          <a:lstStyle/>
          <a:p>
            <a:pPr algn="l"/>
            <a:r>
              <a:rPr lang="en-US">
                <a:solidFill>
                  <a:schemeClr val="accent4"/>
                </a:solidFill>
                <a:latin typeface="+mj-lt"/>
              </a:rPr>
              <a:t>Strengthening continuity of learning through collaboration</a:t>
            </a:r>
          </a:p>
        </p:txBody>
      </p:sp>
    </p:spTree>
    <p:extLst>
      <p:ext uri="{BB962C8B-B14F-4D97-AF65-F5344CB8AC3E}">
        <p14:creationId xmlns:p14="http://schemas.microsoft.com/office/powerpoint/2010/main" val="14363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014B1-4941-EC57-2223-8FF3D42C2058}"/>
              </a:ext>
            </a:extLst>
          </p:cNvPr>
          <p:cNvSpPr>
            <a:spLocks noGrp="1"/>
          </p:cNvSpPr>
          <p:nvPr>
            <p:ph type="title"/>
          </p:nvPr>
        </p:nvSpPr>
        <p:spPr/>
        <p:txBody>
          <a:bodyPr anchor="t">
            <a:noAutofit/>
          </a:bodyPr>
          <a:lstStyle/>
          <a:p>
            <a:r>
              <a:rPr lang="en-AU" sz="3200"/>
              <a:t>Next workshop</a:t>
            </a:r>
          </a:p>
        </p:txBody>
      </p:sp>
      <p:sp>
        <p:nvSpPr>
          <p:cNvPr id="4" name="Text Placeholder 4">
            <a:extLst>
              <a:ext uri="{FF2B5EF4-FFF2-40B4-BE49-F238E27FC236}">
                <a16:creationId xmlns:a16="http://schemas.microsoft.com/office/drawing/2014/main" id="{5752F7F1-AF8D-0698-761E-FD2BB43AA0A9}"/>
              </a:ext>
            </a:extLst>
          </p:cNvPr>
          <p:cNvSpPr>
            <a:spLocks noGrp="1"/>
          </p:cNvSpPr>
          <p:nvPr>
            <p:ph type="body" sz="quarter" idx="18"/>
          </p:nvPr>
        </p:nvSpPr>
        <p:spPr/>
        <p:txBody>
          <a:bodyPr/>
          <a:lstStyle/>
          <a:p>
            <a:r>
              <a:rPr lang="en-AU"/>
              <a:t>Strengthening continuity of learning through collaboration</a:t>
            </a:r>
          </a:p>
        </p:txBody>
      </p:sp>
      <p:grpSp>
        <p:nvGrpSpPr>
          <p:cNvPr id="9" name="Group 8" descr="Collaboration.&#10;Explore the importance of collaboration and information sharing between primary and high schools to support student transition.">
            <a:extLst>
              <a:ext uri="{FF2B5EF4-FFF2-40B4-BE49-F238E27FC236}">
                <a16:creationId xmlns:a16="http://schemas.microsoft.com/office/drawing/2014/main" id="{D1813B90-056F-FF7F-9B80-D4935A3B0D71}"/>
              </a:ext>
            </a:extLst>
          </p:cNvPr>
          <p:cNvGrpSpPr/>
          <p:nvPr/>
        </p:nvGrpSpPr>
        <p:grpSpPr>
          <a:xfrm>
            <a:off x="360000" y="1473201"/>
            <a:ext cx="11484000" cy="1481441"/>
            <a:chOff x="360000" y="1473201"/>
            <a:chExt cx="11484000" cy="1481441"/>
          </a:xfrm>
        </p:grpSpPr>
        <p:sp>
          <p:nvSpPr>
            <p:cNvPr id="2" name="Rounded Rectangle 1">
              <a:extLst>
                <a:ext uri="{FF2B5EF4-FFF2-40B4-BE49-F238E27FC236}">
                  <a16:creationId xmlns:a16="http://schemas.microsoft.com/office/drawing/2014/main" id="{9C5B43B0-B8E7-B5EB-A153-825D91518C73}"/>
                </a:ext>
                <a:ext uri="{C183D7F6-B498-43B3-948B-1728B52AA6E4}">
                  <adec:decorative xmlns:adec="http://schemas.microsoft.com/office/drawing/2017/decorative" val="0"/>
                </a:ext>
              </a:extLst>
            </p:cNvPr>
            <p:cNvSpPr/>
            <p:nvPr/>
          </p:nvSpPr>
          <p:spPr>
            <a:xfrm>
              <a:off x="1075396" y="1520111"/>
              <a:ext cx="10768604" cy="1376886"/>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Collaboration</a:t>
              </a:r>
            </a:p>
            <a:p>
              <a:pPr>
                <a:lnSpc>
                  <a:spcPct val="150000"/>
                </a:lnSpc>
              </a:pPr>
              <a:r>
                <a:rPr lang="en-AU" sz="1800" b="0" i="0">
                  <a:solidFill>
                    <a:srgbClr val="000000"/>
                  </a:solidFill>
                  <a:effectLst/>
                  <a:latin typeface="Arial" panose="020B0604020202020204" pitchFamily="34" charset="0"/>
                </a:rPr>
                <a:t>Explore the importance of collaboration and information sharing between primary and high schools to support student transition. </a:t>
              </a:r>
              <a:endParaRPr lang="en-AU" sz="1800" b="1"/>
            </a:p>
          </p:txBody>
        </p:sp>
        <p:grpSp>
          <p:nvGrpSpPr>
            <p:cNvPr id="11" name="Group 10">
              <a:extLst>
                <a:ext uri="{FF2B5EF4-FFF2-40B4-BE49-F238E27FC236}">
                  <a16:creationId xmlns:a16="http://schemas.microsoft.com/office/drawing/2014/main" id="{4A1EBB4B-5AD2-2732-1CF7-563033F84A64}"/>
                </a:ext>
                <a:ext uri="{C183D7F6-B498-43B3-948B-1728B52AA6E4}">
                  <adec:decorative xmlns:adec="http://schemas.microsoft.com/office/drawing/2017/decorative" val="0"/>
                </a:ext>
              </a:extLst>
            </p:cNvPr>
            <p:cNvGrpSpPr/>
            <p:nvPr/>
          </p:nvGrpSpPr>
          <p:grpSpPr>
            <a:xfrm>
              <a:off x="360000" y="1473201"/>
              <a:ext cx="1481440" cy="1481441"/>
              <a:chOff x="256234" y="1566452"/>
              <a:chExt cx="1083356" cy="1083357"/>
            </a:xfrm>
          </p:grpSpPr>
          <p:sp>
            <p:nvSpPr>
              <p:cNvPr id="12" name="Rectangle: Rounded Corners 8">
                <a:extLst>
                  <a:ext uri="{FF2B5EF4-FFF2-40B4-BE49-F238E27FC236}">
                    <a16:creationId xmlns:a16="http://schemas.microsoft.com/office/drawing/2014/main" id="{5DEE0600-879D-A0E7-9B78-693F77F29AD4}"/>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13" name="Oval 12">
                <a:extLst>
                  <a:ext uri="{FF2B5EF4-FFF2-40B4-BE49-F238E27FC236}">
                    <a16:creationId xmlns:a16="http://schemas.microsoft.com/office/drawing/2014/main" id="{504201D1-FD31-301A-94D0-5363C1763624}"/>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14" name="Graphic 13">
                <a:extLst>
                  <a:ext uri="{FF2B5EF4-FFF2-40B4-BE49-F238E27FC236}">
                    <a16:creationId xmlns:a16="http://schemas.microsoft.com/office/drawing/2014/main" id="{3A64C27F-665B-0DBC-1113-CADF96DB82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8953" y="1832084"/>
                <a:ext cx="562441" cy="552909"/>
              </a:xfrm>
              <a:prstGeom prst="rect">
                <a:avLst/>
              </a:prstGeom>
            </p:spPr>
          </p:pic>
        </p:grpSp>
      </p:grpSp>
      <p:grpSp>
        <p:nvGrpSpPr>
          <p:cNvPr id="10" name="Group 9" descr="Transition practices.&#10;Consider strategies for developing a shared understanding of Year 6 and Year 7 curriculum content and pedagogical approaches.">
            <a:extLst>
              <a:ext uri="{FF2B5EF4-FFF2-40B4-BE49-F238E27FC236}">
                <a16:creationId xmlns:a16="http://schemas.microsoft.com/office/drawing/2014/main" id="{79493B14-C00E-6C96-0C3E-48F1B136965E}"/>
              </a:ext>
            </a:extLst>
          </p:cNvPr>
          <p:cNvGrpSpPr/>
          <p:nvPr/>
        </p:nvGrpSpPr>
        <p:grpSpPr>
          <a:xfrm>
            <a:off x="360000" y="3093596"/>
            <a:ext cx="11484000" cy="1481441"/>
            <a:chOff x="360000" y="3093596"/>
            <a:chExt cx="11484000" cy="1481441"/>
          </a:xfrm>
        </p:grpSpPr>
        <p:sp>
          <p:nvSpPr>
            <p:cNvPr id="5" name="Rounded Rectangle 4">
              <a:extLst>
                <a:ext uri="{FF2B5EF4-FFF2-40B4-BE49-F238E27FC236}">
                  <a16:creationId xmlns:a16="http://schemas.microsoft.com/office/drawing/2014/main" id="{4950E339-BCC6-C898-CC7E-E2D185C6B5D0}"/>
                </a:ext>
                <a:ext uri="{C183D7F6-B498-43B3-948B-1728B52AA6E4}">
                  <adec:decorative xmlns:adec="http://schemas.microsoft.com/office/drawing/2017/decorative" val="0"/>
                </a:ext>
              </a:extLst>
            </p:cNvPr>
            <p:cNvSpPr/>
            <p:nvPr/>
          </p:nvSpPr>
          <p:spPr>
            <a:xfrm>
              <a:off x="1075396" y="3143191"/>
              <a:ext cx="10768604" cy="1382255"/>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Transition practices</a:t>
              </a:r>
            </a:p>
            <a:p>
              <a:pPr>
                <a:lnSpc>
                  <a:spcPct val="150000"/>
                </a:lnSpc>
              </a:pPr>
              <a:r>
                <a:rPr lang="en-AU" sz="1800"/>
                <a:t>Consider strategies for developing a shared understanding of Year 6 and Year 7 curriculum content and pedagogical approaches.</a:t>
              </a:r>
            </a:p>
          </p:txBody>
        </p:sp>
        <p:grpSp>
          <p:nvGrpSpPr>
            <p:cNvPr id="16" name="Group 15">
              <a:extLst>
                <a:ext uri="{FF2B5EF4-FFF2-40B4-BE49-F238E27FC236}">
                  <a16:creationId xmlns:a16="http://schemas.microsoft.com/office/drawing/2014/main" id="{88533B29-8FCD-529D-2D5A-CD14F20FFD9D}"/>
                </a:ext>
                <a:ext uri="{C183D7F6-B498-43B3-948B-1728B52AA6E4}">
                  <adec:decorative xmlns:adec="http://schemas.microsoft.com/office/drawing/2017/decorative" val="0"/>
                </a:ext>
              </a:extLst>
            </p:cNvPr>
            <p:cNvGrpSpPr/>
            <p:nvPr/>
          </p:nvGrpSpPr>
          <p:grpSpPr>
            <a:xfrm>
              <a:off x="360000" y="3093596"/>
              <a:ext cx="1481440" cy="1481441"/>
              <a:chOff x="256234" y="1566452"/>
              <a:chExt cx="1083356" cy="1083357"/>
            </a:xfrm>
          </p:grpSpPr>
          <p:sp>
            <p:nvSpPr>
              <p:cNvPr id="17" name="Rectangle: Rounded Corners 8">
                <a:extLst>
                  <a:ext uri="{FF2B5EF4-FFF2-40B4-BE49-F238E27FC236}">
                    <a16:creationId xmlns:a16="http://schemas.microsoft.com/office/drawing/2014/main" id="{B586EF03-35A0-3B7A-2748-1DC54B952462}"/>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18" name="Oval 17">
                <a:extLst>
                  <a:ext uri="{FF2B5EF4-FFF2-40B4-BE49-F238E27FC236}">
                    <a16:creationId xmlns:a16="http://schemas.microsoft.com/office/drawing/2014/main" id="{ABC9F674-611E-14A0-204D-F9F684176BC9}"/>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19" name="Graphic 18">
                <a:extLst>
                  <a:ext uri="{FF2B5EF4-FFF2-40B4-BE49-F238E27FC236}">
                    <a16:creationId xmlns:a16="http://schemas.microsoft.com/office/drawing/2014/main" id="{40823042-A536-8DAE-849F-8B26508E75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7020" y="1856334"/>
                <a:ext cx="504408" cy="504408"/>
              </a:xfrm>
              <a:prstGeom prst="rect">
                <a:avLst/>
              </a:prstGeom>
            </p:spPr>
          </p:pic>
        </p:grpSp>
      </p:grpSp>
      <p:grpSp>
        <p:nvGrpSpPr>
          <p:cNvPr id="15" name="Group 14" descr="Resources.&#10;Explore collaborative planning tools and inquiry models to enhance continuity of learning during the transition from primary to high school.">
            <a:extLst>
              <a:ext uri="{FF2B5EF4-FFF2-40B4-BE49-F238E27FC236}">
                <a16:creationId xmlns:a16="http://schemas.microsoft.com/office/drawing/2014/main" id="{C64C7AF6-801F-B7FB-FDE7-E123F4CD7F98}"/>
              </a:ext>
            </a:extLst>
          </p:cNvPr>
          <p:cNvGrpSpPr/>
          <p:nvPr/>
        </p:nvGrpSpPr>
        <p:grpSpPr>
          <a:xfrm>
            <a:off x="367670" y="4716160"/>
            <a:ext cx="11476330" cy="1481441"/>
            <a:chOff x="367670" y="4716160"/>
            <a:chExt cx="11476330" cy="1481441"/>
          </a:xfrm>
        </p:grpSpPr>
        <p:sp>
          <p:nvSpPr>
            <p:cNvPr id="8" name="Rounded Rectangle 7">
              <a:extLst>
                <a:ext uri="{FF2B5EF4-FFF2-40B4-BE49-F238E27FC236}">
                  <a16:creationId xmlns:a16="http://schemas.microsoft.com/office/drawing/2014/main" id="{5D834268-B6D9-4021-A551-152538B42607}"/>
                </a:ext>
                <a:ext uri="{C183D7F6-B498-43B3-948B-1728B52AA6E4}">
                  <adec:decorative xmlns:adec="http://schemas.microsoft.com/office/drawing/2017/decorative" val="0"/>
                </a:ext>
              </a:extLst>
            </p:cNvPr>
            <p:cNvSpPr/>
            <p:nvPr/>
          </p:nvSpPr>
          <p:spPr>
            <a:xfrm>
              <a:off x="1075396" y="4766270"/>
              <a:ext cx="10768604" cy="1382256"/>
            </a:xfrm>
            <a:prstGeom prst="roundRect">
              <a:avLst>
                <a:gd name="adj" fmla="val 10000"/>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0"/>
            <a:lstStyle/>
            <a:p>
              <a:pPr>
                <a:lnSpc>
                  <a:spcPct val="150000"/>
                </a:lnSpc>
              </a:pPr>
              <a:r>
                <a:rPr lang="en-AU" sz="1800" b="1"/>
                <a:t>Resources</a:t>
              </a:r>
            </a:p>
            <a:p>
              <a:pPr>
                <a:lnSpc>
                  <a:spcPct val="150000"/>
                </a:lnSpc>
              </a:pPr>
              <a:r>
                <a:rPr lang="en-AU" sz="1800"/>
                <a:t>Explore collaborative planning tools and inquiry models to enhance continuity of learning during the transition from primary to high school.</a:t>
              </a:r>
            </a:p>
          </p:txBody>
        </p:sp>
        <p:grpSp>
          <p:nvGrpSpPr>
            <p:cNvPr id="20" name="Group 19">
              <a:extLst>
                <a:ext uri="{FF2B5EF4-FFF2-40B4-BE49-F238E27FC236}">
                  <a16:creationId xmlns:a16="http://schemas.microsoft.com/office/drawing/2014/main" id="{C7EE83A0-54C1-5DFF-DAFD-9B91919B7090}"/>
                </a:ext>
                <a:ext uri="{C183D7F6-B498-43B3-948B-1728B52AA6E4}">
                  <adec:decorative xmlns:adec="http://schemas.microsoft.com/office/drawing/2017/decorative" val="0"/>
                </a:ext>
              </a:extLst>
            </p:cNvPr>
            <p:cNvGrpSpPr/>
            <p:nvPr/>
          </p:nvGrpSpPr>
          <p:grpSpPr>
            <a:xfrm>
              <a:off x="367670" y="4716160"/>
              <a:ext cx="1481440" cy="1481441"/>
              <a:chOff x="256234" y="1566452"/>
              <a:chExt cx="1083356" cy="1083357"/>
            </a:xfrm>
          </p:grpSpPr>
          <p:sp>
            <p:nvSpPr>
              <p:cNvPr id="21" name="Rectangle: Rounded Corners 8">
                <a:extLst>
                  <a:ext uri="{FF2B5EF4-FFF2-40B4-BE49-F238E27FC236}">
                    <a16:creationId xmlns:a16="http://schemas.microsoft.com/office/drawing/2014/main" id="{F1E1F3B3-2600-74C8-3C31-2D3238B6E75E}"/>
                  </a:ext>
                </a:extLst>
              </p:cNvPr>
              <p:cNvSpPr/>
              <p:nvPr/>
            </p:nvSpPr>
            <p:spPr>
              <a:xfrm>
                <a:off x="256234" y="1566452"/>
                <a:ext cx="1083356" cy="1083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252000" rtlCol="0" anchor="ctr"/>
              <a:lstStyle/>
              <a:p>
                <a:endParaRPr lang="en-AU" sz="1600" b="0" i="0">
                  <a:solidFill>
                    <a:schemeClr val="tx2"/>
                  </a:solidFill>
                  <a:effectLst/>
                  <a:latin typeface="Public Sans Medium" pitchFamily="2" charset="0"/>
                </a:endParaRPr>
              </a:p>
            </p:txBody>
          </p:sp>
          <p:sp>
            <p:nvSpPr>
              <p:cNvPr id="22" name="Oval 21">
                <a:extLst>
                  <a:ext uri="{FF2B5EF4-FFF2-40B4-BE49-F238E27FC236}">
                    <a16:creationId xmlns:a16="http://schemas.microsoft.com/office/drawing/2014/main" id="{DB375AE6-42C8-96CF-3A4E-C4F6E87FAEEA}"/>
                  </a:ext>
                </a:extLst>
              </p:cNvPr>
              <p:cNvSpPr/>
              <p:nvPr/>
            </p:nvSpPr>
            <p:spPr>
              <a:xfrm>
                <a:off x="347913" y="1658130"/>
                <a:ext cx="899999"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ublic Sans" pitchFamily="2" charset="77"/>
                </a:endParaRPr>
              </a:p>
            </p:txBody>
          </p:sp>
          <p:pic>
            <p:nvPicPr>
              <p:cNvPr id="23" name="Graphic 22">
                <a:extLst>
                  <a:ext uri="{FF2B5EF4-FFF2-40B4-BE49-F238E27FC236}">
                    <a16:creationId xmlns:a16="http://schemas.microsoft.com/office/drawing/2014/main" id="{F1A6E21A-E8A1-7BEB-F35E-E097B656B02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4758" y="1836101"/>
                <a:ext cx="526513" cy="535592"/>
              </a:xfrm>
              <a:prstGeom prst="rect">
                <a:avLst/>
              </a:prstGeom>
            </p:spPr>
          </p:pic>
        </p:grpSp>
      </p:grpSp>
      <p:sp>
        <p:nvSpPr>
          <p:cNvPr id="3" name="Slide Number Placeholder 2">
            <a:extLst>
              <a:ext uri="{FF2B5EF4-FFF2-40B4-BE49-F238E27FC236}">
                <a16:creationId xmlns:a16="http://schemas.microsoft.com/office/drawing/2014/main" id="{964EDDB0-0E11-70C8-D48E-28C7F99C2AE0}"/>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28</a:t>
            </a:fld>
            <a:endParaRPr lang="en-AU"/>
          </a:p>
        </p:txBody>
      </p:sp>
    </p:spTree>
    <p:extLst>
      <p:ext uri="{BB962C8B-B14F-4D97-AF65-F5344CB8AC3E}">
        <p14:creationId xmlns:p14="http://schemas.microsoft.com/office/powerpoint/2010/main" val="777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1DE5-A29E-32E8-3081-9D245BF872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BF4E6C-1941-FA15-0FE4-A97C461FAE9A}"/>
              </a:ext>
            </a:extLst>
          </p:cNvPr>
          <p:cNvSpPr>
            <a:spLocks noGrp="1"/>
          </p:cNvSpPr>
          <p:nvPr>
            <p:ph type="ctrTitle"/>
          </p:nvPr>
        </p:nvSpPr>
        <p:spPr/>
        <p:txBody>
          <a:bodyPr/>
          <a:lstStyle/>
          <a:p>
            <a:r>
              <a:rPr lang="en-AU"/>
              <a:t>Session evaluation</a:t>
            </a:r>
          </a:p>
        </p:txBody>
      </p:sp>
    </p:spTree>
    <p:extLst>
      <p:ext uri="{BB962C8B-B14F-4D97-AF65-F5344CB8AC3E}">
        <p14:creationId xmlns:p14="http://schemas.microsoft.com/office/powerpoint/2010/main" val="267663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en-AU"/>
              <a:t>Agenda</a:t>
            </a:r>
          </a:p>
        </p:txBody>
      </p:sp>
      <p:graphicFrame>
        <p:nvGraphicFramePr>
          <p:cNvPr id="9" name="Table 9">
            <a:extLst>
              <a:ext uri="{FF2B5EF4-FFF2-40B4-BE49-F238E27FC236}">
                <a16:creationId xmlns:a16="http://schemas.microsoft.com/office/drawing/2014/main" id="{0204663B-E060-F0C6-347A-D1903E3B5A43}"/>
              </a:ext>
            </a:extLst>
          </p:cNvPr>
          <p:cNvGraphicFramePr>
            <a:graphicFrameLocks noGrp="1"/>
          </p:cNvGraphicFramePr>
          <p:nvPr>
            <p:extLst>
              <p:ext uri="{D42A27DB-BD31-4B8C-83A1-F6EECF244321}">
                <p14:modId xmlns:p14="http://schemas.microsoft.com/office/powerpoint/2010/main" val="2909781517"/>
              </p:ext>
            </p:extLst>
          </p:nvPr>
        </p:nvGraphicFramePr>
        <p:xfrm>
          <a:off x="340254" y="1286145"/>
          <a:ext cx="11511491" cy="4911165"/>
        </p:xfrm>
        <a:graphic>
          <a:graphicData uri="http://schemas.openxmlformats.org/drawingml/2006/table">
            <a:tbl>
              <a:tblPr firstRow="1" bandRow="1" bandCol="1">
                <a:tableStyleId>{B301B821-A1FF-4177-AEE7-76D212191A09}</a:tableStyleId>
              </a:tblPr>
              <a:tblGrid>
                <a:gridCol w="8321270">
                  <a:extLst>
                    <a:ext uri="{9D8B030D-6E8A-4147-A177-3AD203B41FA5}">
                      <a16:colId xmlns:a16="http://schemas.microsoft.com/office/drawing/2014/main" val="278706534"/>
                    </a:ext>
                  </a:extLst>
                </a:gridCol>
                <a:gridCol w="3190221">
                  <a:extLst>
                    <a:ext uri="{9D8B030D-6E8A-4147-A177-3AD203B41FA5}">
                      <a16:colId xmlns:a16="http://schemas.microsoft.com/office/drawing/2014/main" val="1087846312"/>
                    </a:ext>
                  </a:extLst>
                </a:gridCol>
              </a:tblGrid>
              <a:tr h="701595">
                <a:tc>
                  <a:txBody>
                    <a:bodyPr/>
                    <a:lstStyle/>
                    <a:p>
                      <a:pPr marL="182880">
                        <a:lnSpc>
                          <a:spcPct val="120000"/>
                        </a:lnSpc>
                        <a:spcBef>
                          <a:spcPts val="0"/>
                        </a:spcBef>
                        <a:spcAft>
                          <a:spcPts val="1200"/>
                        </a:spcAft>
                      </a:pPr>
                      <a:r>
                        <a:rPr lang="en-AU" sz="2000">
                          <a:latin typeface="+mj-lt"/>
                        </a:rPr>
                        <a:t>Item</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2880">
                        <a:lnSpc>
                          <a:spcPct val="120000"/>
                        </a:lnSpc>
                        <a:spcBef>
                          <a:spcPts val="0"/>
                        </a:spcBef>
                        <a:spcAft>
                          <a:spcPts val="1200"/>
                        </a:spcAft>
                      </a:pPr>
                      <a:r>
                        <a:rPr lang="en-AU" sz="2000">
                          <a:latin typeface="+mj-lt"/>
                        </a:rPr>
                        <a:t>Duration</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636544"/>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Setting the scene</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mn-ea"/>
                          <a:cs typeface="+mn-cs"/>
                        </a:rPr>
                        <a:t>5 mins</a:t>
                      </a: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0259644"/>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dirty="0">
                          <a:ln>
                            <a:noFill/>
                          </a:ln>
                          <a:solidFill>
                            <a:srgbClr val="22272B"/>
                          </a:solidFill>
                          <a:effectLst/>
                          <a:uLnTx/>
                          <a:uFillTx/>
                        </a:rPr>
                        <a:t>Reflecting on current practice</a:t>
                      </a:r>
                      <a:endParaRPr kumimoji="0" lang="en-AU" sz="1800" b="0" i="0" u="none" strike="noStrike" kern="1200" cap="none" spc="0" normalizeH="0" baseline="0" noProof="0" dirty="0">
                        <a:ln>
                          <a:noFill/>
                        </a:ln>
                        <a:solidFill>
                          <a:srgbClr val="22272B"/>
                        </a:solidFill>
                        <a:effectLst/>
                        <a:uLnTx/>
                        <a:uFillTx/>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5 minutes</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00386671"/>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mn-lt"/>
                          <a:ea typeface="+mn-ea"/>
                          <a:cs typeface="+mn-cs"/>
                        </a:rPr>
                        <a:t>Exploring transition and continuity of learning </a:t>
                      </a:r>
                    </a:p>
                  </a:txBody>
                  <a:tcPr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u="none" strike="noStrike" kern="1200" cap="none" spc="0" normalizeH="0" baseline="0" noProof="0">
                          <a:ln>
                            <a:noFill/>
                          </a:ln>
                          <a:solidFill>
                            <a:srgbClr val="22272B"/>
                          </a:solidFill>
                          <a:effectLst/>
                          <a:uLnTx/>
                          <a:uFillTx/>
                        </a:rPr>
                        <a:t>15 minutes</a:t>
                      </a:r>
                      <a:endParaRPr kumimoji="0" lang="en-AU" sz="18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989842"/>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mn-lt"/>
                          <a:ea typeface="+mn-ea"/>
                          <a:cs typeface="+mn-cs"/>
                        </a:rPr>
                        <a:t>Continuity of learning and NSW syllabuses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82880">
                        <a:lnSpc>
                          <a:spcPct val="150000"/>
                        </a:lnSpc>
                        <a:spcBef>
                          <a:spcPts val="0"/>
                        </a:spcBef>
                        <a:spcAft>
                          <a:spcPts val="1200"/>
                        </a:spcAft>
                      </a:pPr>
                      <a:r>
                        <a:rPr lang="en-AU" sz="1800"/>
                        <a:t>15 minutes</a:t>
                      </a:r>
                      <a:endParaRPr lang="en-AU" sz="1800">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16677639"/>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mn-lt"/>
                          <a:ea typeface="+mn-ea"/>
                          <a:cs typeface="+mn-cs"/>
                        </a:rPr>
                        <a:t>Practices to support continuity of learning during transition</a:t>
                      </a:r>
                    </a:p>
                  </a:txBody>
                  <a:tcPr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a:lnSpc>
                          <a:spcPct val="150000"/>
                        </a:lnSpc>
                        <a:spcBef>
                          <a:spcPts val="0"/>
                        </a:spcBef>
                        <a:spcAft>
                          <a:spcPts val="1200"/>
                        </a:spcAft>
                      </a:pPr>
                      <a:r>
                        <a:rPr lang="en-AU" sz="1800"/>
                        <a:t>15 minutes</a:t>
                      </a:r>
                      <a:endParaRPr lang="en-AU" sz="1800">
                        <a:latin typeface="+mn-lt"/>
                      </a:endParaRPr>
                    </a:p>
                  </a:txBody>
                  <a:tcPr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7562451"/>
                  </a:ext>
                </a:extLst>
              </a:tr>
              <a:tr h="701595">
                <a:tc>
                  <a:txBody>
                    <a:bodyPr/>
                    <a:lstStyle/>
                    <a:p>
                      <a:pPr marL="182880" marR="0" lvl="0" indent="0" algn="l" defTabSz="914377"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mn-ea"/>
                          <a:cs typeface="+mn-cs"/>
                        </a:rPr>
                        <a:t>Resources to support transition to high school planning</a:t>
                      </a:r>
                    </a:p>
                  </a:txBody>
                  <a:tcPr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82880">
                        <a:lnSpc>
                          <a:spcPct val="150000"/>
                        </a:lnSpc>
                        <a:spcBef>
                          <a:spcPts val="0"/>
                        </a:spcBef>
                        <a:spcAft>
                          <a:spcPts val="1200"/>
                        </a:spcAft>
                      </a:pPr>
                      <a:r>
                        <a:rPr lang="en-AU" sz="1800" dirty="0">
                          <a:latin typeface="+mn-lt"/>
                        </a:rPr>
                        <a:t>5 minutes</a:t>
                      </a:r>
                    </a:p>
                  </a:txBody>
                  <a:tcPr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31538155"/>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104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05B9AF5-06CF-06C7-18CA-16909710E94C}"/>
              </a:ext>
            </a:extLst>
          </p:cNvPr>
          <p:cNvSpPr>
            <a:spLocks noGrp="1"/>
          </p:cNvSpPr>
          <p:nvPr>
            <p:ph type="title"/>
          </p:nvPr>
        </p:nvSpPr>
        <p:spPr/>
        <p:txBody>
          <a:bodyPr/>
          <a:lstStyle/>
          <a:p>
            <a:r>
              <a:rPr lang="en-US"/>
              <a:t>Evaluation survey – participants</a:t>
            </a:r>
          </a:p>
        </p:txBody>
      </p:sp>
      <p:sp>
        <p:nvSpPr>
          <p:cNvPr id="22" name="Text Placeholder 21">
            <a:extLst>
              <a:ext uri="{FF2B5EF4-FFF2-40B4-BE49-F238E27FC236}">
                <a16:creationId xmlns:a16="http://schemas.microsoft.com/office/drawing/2014/main" id="{659B438F-6922-80A0-1256-6ABF092C9E57}"/>
              </a:ext>
            </a:extLst>
          </p:cNvPr>
          <p:cNvSpPr>
            <a:spLocks noGrp="1"/>
          </p:cNvSpPr>
          <p:nvPr>
            <p:ph type="body" sz="quarter" idx="18"/>
          </p:nvPr>
        </p:nvSpPr>
        <p:spPr/>
        <p:txBody>
          <a:bodyPr/>
          <a:lstStyle/>
          <a:p>
            <a:r>
              <a:rPr lang="en-US"/>
              <a:t>Workshop 2 – Supporting transition through the curriculum </a:t>
            </a:r>
          </a:p>
        </p:txBody>
      </p:sp>
      <p:sp>
        <p:nvSpPr>
          <p:cNvPr id="23" name="Text Placeholder 4">
            <a:extLst>
              <a:ext uri="{FF2B5EF4-FFF2-40B4-BE49-F238E27FC236}">
                <a16:creationId xmlns:a16="http://schemas.microsoft.com/office/drawing/2014/main" id="{305B810B-CCFB-B2C9-A1C7-5F4A47B221B9}"/>
              </a:ext>
            </a:extLst>
          </p:cNvPr>
          <p:cNvSpPr txBox="1">
            <a:spLocks/>
          </p:cNvSpPr>
          <p:nvPr/>
        </p:nvSpPr>
        <p:spPr>
          <a:xfrm>
            <a:off x="359998" y="1792308"/>
            <a:ext cx="6443662" cy="89197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b="1">
                <a:latin typeface="+mj-lt"/>
              </a:rPr>
              <a:t>Please complete the evaluation form to share your feedback about this workshop.</a:t>
            </a:r>
            <a:endParaRPr lang="en-US"/>
          </a:p>
        </p:txBody>
      </p:sp>
      <p:sp>
        <p:nvSpPr>
          <p:cNvPr id="4" name="TextBox 3">
            <a:extLst>
              <a:ext uri="{FF2B5EF4-FFF2-40B4-BE49-F238E27FC236}">
                <a16:creationId xmlns:a16="http://schemas.microsoft.com/office/drawing/2014/main" id="{8EE489CE-10CD-0CC1-E07F-084BC01EA330}"/>
              </a:ext>
            </a:extLst>
          </p:cNvPr>
          <p:cNvSpPr txBox="1"/>
          <p:nvPr/>
        </p:nvSpPr>
        <p:spPr>
          <a:xfrm>
            <a:off x="359998" y="2960643"/>
            <a:ext cx="6369415" cy="937760"/>
          </a:xfrm>
          <a:prstGeom prst="roundRect">
            <a:avLst>
              <a:gd name="adj" fmla="val 9710"/>
            </a:avLst>
          </a:prstGeom>
          <a:solidFill>
            <a:schemeClr val="accent4"/>
          </a:solidFill>
          <a:ln w="34925">
            <a:noFill/>
          </a:ln>
        </p:spPr>
        <p:txBody>
          <a:bodyPr wrap="square" lIns="900000" tIns="468000" rIns="180000" bIns="468000" anchor="ctr" anchorCtr="0">
            <a:noAutofit/>
          </a:bodyPr>
          <a:lstStyle/>
          <a:p>
            <a:r>
              <a:rPr lang="en-GB"/>
              <a:t>Workshop 2 – participant survey </a:t>
            </a:r>
            <a:endParaRPr lang="en-GB">
              <a:hlinkClick r:id="rId3"/>
            </a:endParaRPr>
          </a:p>
        </p:txBody>
      </p:sp>
      <p:grpSp>
        <p:nvGrpSpPr>
          <p:cNvPr id="5" name="Group 4">
            <a:extLst>
              <a:ext uri="{FF2B5EF4-FFF2-40B4-BE49-F238E27FC236}">
                <a16:creationId xmlns:a16="http://schemas.microsoft.com/office/drawing/2014/main" id="{B9F2A94D-054F-2AE5-808A-89C4A5E474E6}"/>
              </a:ext>
              <a:ext uri="{C183D7F6-B498-43B3-948B-1728B52AA6E4}">
                <adec:decorative xmlns:adec="http://schemas.microsoft.com/office/drawing/2017/decorative" val="1"/>
              </a:ext>
            </a:extLst>
          </p:cNvPr>
          <p:cNvGrpSpPr/>
          <p:nvPr/>
        </p:nvGrpSpPr>
        <p:grpSpPr>
          <a:xfrm>
            <a:off x="497474" y="3151841"/>
            <a:ext cx="555365" cy="555365"/>
            <a:chOff x="6169610" y="5457017"/>
            <a:chExt cx="359177" cy="359177"/>
          </a:xfrm>
        </p:grpSpPr>
        <p:sp>
          <p:nvSpPr>
            <p:cNvPr id="6" name="Oval 5">
              <a:extLst>
                <a:ext uri="{FF2B5EF4-FFF2-40B4-BE49-F238E27FC236}">
                  <a16:creationId xmlns:a16="http://schemas.microsoft.com/office/drawing/2014/main" id="{341E2E77-8AF0-2696-9609-22477F1AD220}"/>
                </a:ext>
              </a:extLst>
            </p:cNvPr>
            <p:cNvSpPr/>
            <p:nvPr/>
          </p:nvSpPr>
          <p:spPr>
            <a:xfrm>
              <a:off x="6169610" y="5457017"/>
              <a:ext cx="359177" cy="359177"/>
            </a:xfrm>
            <a:prstGeom prst="ellipse">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D3066C4-C179-9955-A6D1-C8E48D5DB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1888" y="5530390"/>
              <a:ext cx="216443" cy="215047"/>
            </a:xfrm>
            <a:prstGeom prst="rect">
              <a:avLst/>
            </a:prstGeom>
          </p:spPr>
        </p:pic>
      </p:grpSp>
      <p:sp>
        <p:nvSpPr>
          <p:cNvPr id="8" name="TextBox 7">
            <a:extLst>
              <a:ext uri="{FF2B5EF4-FFF2-40B4-BE49-F238E27FC236}">
                <a16:creationId xmlns:a16="http://schemas.microsoft.com/office/drawing/2014/main" id="{82617F8E-6DB3-50CE-80F2-62F74F5B0525}"/>
              </a:ext>
            </a:extLst>
          </p:cNvPr>
          <p:cNvSpPr txBox="1"/>
          <p:nvPr/>
        </p:nvSpPr>
        <p:spPr>
          <a:xfrm>
            <a:off x="359998" y="4118790"/>
            <a:ext cx="6369415" cy="1532622"/>
          </a:xfrm>
          <a:prstGeom prst="roundRect">
            <a:avLst>
              <a:gd name="adj" fmla="val 6624"/>
            </a:avLst>
          </a:prstGeom>
          <a:solidFill>
            <a:schemeClr val="accent4"/>
          </a:solidFill>
          <a:ln w="34925">
            <a:noFill/>
          </a:ln>
        </p:spPr>
        <p:txBody>
          <a:bodyPr wrap="square" lIns="1080000" tIns="503999" rIns="216000" bIns="540000" anchor="ctr" anchorCtr="0">
            <a:noAutofit/>
          </a:bodyPr>
          <a:lstStyle/>
          <a:p>
            <a:pPr>
              <a:lnSpc>
                <a:spcPct val="150000"/>
              </a:lnSpc>
              <a:spcAft>
                <a:spcPts val="1200"/>
              </a:spcAft>
            </a:pPr>
            <a:r>
              <a:rPr lang="en-AU" sz="1800"/>
              <a:t>Your insights will help us understand what worked well and how we can continue to improve future professional learning sessions.</a:t>
            </a:r>
          </a:p>
        </p:txBody>
      </p:sp>
      <p:grpSp>
        <p:nvGrpSpPr>
          <p:cNvPr id="10" name="Group 9">
            <a:extLst>
              <a:ext uri="{FF2B5EF4-FFF2-40B4-BE49-F238E27FC236}">
                <a16:creationId xmlns:a16="http://schemas.microsoft.com/office/drawing/2014/main" id="{164BC1CE-046C-F64C-6D22-B4A37FAF3350}"/>
              </a:ext>
              <a:ext uri="{C183D7F6-B498-43B3-948B-1728B52AA6E4}">
                <adec:decorative xmlns:adec="http://schemas.microsoft.com/office/drawing/2017/decorative" val="1"/>
              </a:ext>
            </a:extLst>
          </p:cNvPr>
          <p:cNvGrpSpPr/>
          <p:nvPr/>
        </p:nvGrpSpPr>
        <p:grpSpPr>
          <a:xfrm>
            <a:off x="497474" y="4607419"/>
            <a:ext cx="555365" cy="555365"/>
            <a:chOff x="642993" y="1766133"/>
            <a:chExt cx="545602" cy="545602"/>
          </a:xfrm>
        </p:grpSpPr>
        <p:sp>
          <p:nvSpPr>
            <p:cNvPr id="12" name="Oval 11">
              <a:extLst>
                <a:ext uri="{FF2B5EF4-FFF2-40B4-BE49-F238E27FC236}">
                  <a16:creationId xmlns:a16="http://schemas.microsoft.com/office/drawing/2014/main" id="{05D508D1-8B9B-71EB-22F5-EFD44C6A68D2}"/>
                </a:ext>
              </a:extLst>
            </p:cNvPr>
            <p:cNvSpPr/>
            <p:nvPr/>
          </p:nvSpPr>
          <p:spPr>
            <a:xfrm>
              <a:off x="642993" y="1766133"/>
              <a:ext cx="545602" cy="545602"/>
            </a:xfrm>
            <a:prstGeom prst="ellipse">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4CEC0AE-5C57-4DFC-F60D-69BB52779964}"/>
                </a:ext>
              </a:extLst>
            </p:cNvPr>
            <p:cNvSpPr/>
            <p:nvPr/>
          </p:nvSpPr>
          <p:spPr>
            <a:xfrm>
              <a:off x="848300" y="1888864"/>
              <a:ext cx="186868" cy="300141"/>
            </a:xfrm>
            <a:custGeom>
              <a:avLst/>
              <a:gdLst>
                <a:gd name="connsiteX0" fmla="*/ 225567 w 227481"/>
                <a:gd name="connsiteY0" fmla="*/ 180879 h 365374"/>
                <a:gd name="connsiteX1" fmla="*/ 213830 w 227481"/>
                <a:gd name="connsiteY1" fmla="*/ 208330 h 365374"/>
                <a:gd name="connsiteX2" fmla="*/ 62363 w 227481"/>
                <a:gd name="connsiteY2" fmla="*/ 353179 h 365374"/>
                <a:gd name="connsiteX3" fmla="*/ 8668 w 227481"/>
                <a:gd name="connsiteY3" fmla="*/ 351316 h 365374"/>
                <a:gd name="connsiteX4" fmla="*/ 9859 w 227481"/>
                <a:gd name="connsiteY4" fmla="*/ 298270 h 365374"/>
                <a:gd name="connsiteX5" fmla="*/ 132596 w 227481"/>
                <a:gd name="connsiteY5" fmla="*/ 180879 h 365374"/>
                <a:gd name="connsiteX6" fmla="*/ 9867 w 227481"/>
                <a:gd name="connsiteY6" fmla="*/ 63504 h 365374"/>
                <a:gd name="connsiteX7" fmla="*/ 8571 w 227481"/>
                <a:gd name="connsiteY7" fmla="*/ 9794 h 365374"/>
                <a:gd name="connsiteX8" fmla="*/ 62281 w 227481"/>
                <a:gd name="connsiteY8" fmla="*/ 8506 h 365374"/>
                <a:gd name="connsiteX9" fmla="*/ 62379 w 227481"/>
                <a:gd name="connsiteY9" fmla="*/ 8595 h 365374"/>
                <a:gd name="connsiteX10" fmla="*/ 213846 w 227481"/>
                <a:gd name="connsiteY10" fmla="*/ 153429 h 365374"/>
                <a:gd name="connsiteX11" fmla="*/ 225567 w 227481"/>
                <a:gd name="connsiteY11" fmla="*/ 180879 h 3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81" h="365374">
                  <a:moveTo>
                    <a:pt x="225567" y="180879"/>
                  </a:moveTo>
                  <a:cubicBezTo>
                    <a:pt x="225542" y="191247"/>
                    <a:pt x="221306" y="201153"/>
                    <a:pt x="213830" y="208330"/>
                  </a:cubicBezTo>
                  <a:lnTo>
                    <a:pt x="62363" y="353179"/>
                  </a:lnTo>
                  <a:cubicBezTo>
                    <a:pt x="47021" y="367492"/>
                    <a:pt x="22981" y="366657"/>
                    <a:pt x="8668" y="351316"/>
                  </a:cubicBezTo>
                  <a:cubicBezTo>
                    <a:pt x="-5393" y="336242"/>
                    <a:pt x="-4866" y="312704"/>
                    <a:pt x="9859" y="298270"/>
                  </a:cubicBezTo>
                  <a:lnTo>
                    <a:pt x="132596" y="180879"/>
                  </a:lnTo>
                  <a:lnTo>
                    <a:pt x="9867" y="63504"/>
                  </a:lnTo>
                  <a:cubicBezTo>
                    <a:pt x="-5320" y="49030"/>
                    <a:pt x="-5903" y="24981"/>
                    <a:pt x="8571" y="9794"/>
                  </a:cubicBezTo>
                  <a:cubicBezTo>
                    <a:pt x="23046" y="-5393"/>
                    <a:pt x="47094" y="-5968"/>
                    <a:pt x="62281" y="8506"/>
                  </a:cubicBezTo>
                  <a:cubicBezTo>
                    <a:pt x="62314" y="8531"/>
                    <a:pt x="62346" y="8563"/>
                    <a:pt x="62379" y="8595"/>
                  </a:cubicBezTo>
                  <a:lnTo>
                    <a:pt x="213846" y="153429"/>
                  </a:lnTo>
                  <a:cubicBezTo>
                    <a:pt x="221314" y="160605"/>
                    <a:pt x="225550" y="170519"/>
                    <a:pt x="225567" y="180879"/>
                  </a:cubicBezTo>
                  <a:close/>
                </a:path>
              </a:pathLst>
            </a:custGeom>
            <a:solidFill>
              <a:schemeClr val="accent2"/>
            </a:solidFill>
            <a:ln w="794"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64418E65-FD6E-E234-3B69-5B5985FB80C4}"/>
              </a:ext>
              <a:ext uri="{C183D7F6-B498-43B3-948B-1728B52AA6E4}">
                <adec:decorative xmlns:adec="http://schemas.microsoft.com/office/drawing/2017/decorative" val="1"/>
              </a:ext>
            </a:extLst>
          </p:cNvPr>
          <p:cNvCxnSpPr/>
          <p:nvPr/>
        </p:nvCxnSpPr>
        <p:spPr>
          <a:xfrm>
            <a:off x="7265280" y="1667382"/>
            <a:ext cx="0" cy="433443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6E6BA7-3D3E-569C-1332-0F02D48B4296}"/>
              </a:ext>
              <a:ext uri="{C183D7F6-B498-43B3-948B-1728B52AA6E4}">
                <adec:decorative xmlns:adec="http://schemas.microsoft.com/office/drawing/2017/decorative" val="1"/>
              </a:ext>
            </a:extLst>
          </p:cNvPr>
          <p:cNvSpPr txBox="1"/>
          <p:nvPr/>
        </p:nvSpPr>
        <p:spPr>
          <a:xfrm>
            <a:off x="8079240" y="2122714"/>
            <a:ext cx="3488062" cy="3528698"/>
          </a:xfrm>
          <a:prstGeom prst="roundRect">
            <a:avLst>
              <a:gd name="adj" fmla="val 6899"/>
            </a:avLst>
          </a:prstGeom>
          <a:noFill/>
          <a:ln w="57150">
            <a:solidFill>
              <a:schemeClr val="tx1"/>
            </a:solidFill>
          </a:ln>
        </p:spPr>
        <p:txBody>
          <a:bodyPr wrap="square" lIns="0" tIns="0" rIns="0" bIns="0" rtlCol="0" anchor="ctr" anchorCtr="1">
            <a:noAutofit/>
          </a:bodyPr>
          <a:lstStyle/>
          <a:p>
            <a:pPr algn="ctr">
              <a:lnSpc>
                <a:spcPct val="150000"/>
              </a:lnSpc>
            </a:pPr>
            <a:r>
              <a:rPr lang="en-AU" sz="1800" b="1" dirty="0">
                <a:highlight>
                  <a:srgbClr val="FFFF00"/>
                </a:highlight>
              </a:rPr>
              <a:t>Facilitator: Click the link </a:t>
            </a:r>
            <a:r>
              <a:rPr lang="en-AU" sz="1800" b="1" dirty="0">
                <a:highlight>
                  <a:srgbClr val="FFFF00"/>
                </a:highlight>
                <a:hlinkClick r:id="rId6"/>
              </a:rPr>
              <a:t>Transition from primary to high school workshop 2- participant survey – Copy form</a:t>
            </a:r>
            <a:r>
              <a:rPr lang="en-AU" sz="1800" b="1" dirty="0">
                <a:highlight>
                  <a:srgbClr val="FFFF00"/>
                </a:highlight>
              </a:rPr>
              <a:t> to duplicate the template and contextualise survey questions. </a:t>
            </a:r>
          </a:p>
        </p:txBody>
      </p:sp>
      <p:sp>
        <p:nvSpPr>
          <p:cNvPr id="2" name="Slide Number Placeholder 1">
            <a:extLst>
              <a:ext uri="{FF2B5EF4-FFF2-40B4-BE49-F238E27FC236}">
                <a16:creationId xmlns:a16="http://schemas.microsoft.com/office/drawing/2014/main" id="{42321AB7-1431-CB1A-4F84-07CB1B52CBFF}"/>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30</a:t>
            </a:fld>
            <a:endParaRPr lang="en-AU"/>
          </a:p>
        </p:txBody>
      </p:sp>
    </p:spTree>
    <p:extLst>
      <p:ext uri="{BB962C8B-B14F-4D97-AF65-F5344CB8AC3E}">
        <p14:creationId xmlns:p14="http://schemas.microsoft.com/office/powerpoint/2010/main" val="1611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hlinkClick r:id="rId5"/>
              </a:rPr>
              <a:t>Home | NSW Curriculum | NSW Education Standards Authority</a:t>
            </a:r>
            <a:r>
              <a:rPr lang="en-AU"/>
              <a:t> NESA (NSW Education Standards Authority) 2025. Accessed 15/09/2025</a:t>
            </a:r>
          </a:p>
          <a:p>
            <a:r>
              <a:rPr lang="en-AU"/>
              <a:t>NSW Department of Education (2025) </a:t>
            </a:r>
            <a:r>
              <a:rPr lang="en-AU">
                <a:hlinkClick r:id="rId6"/>
              </a:rPr>
              <a:t>Transition from Primary to High School </a:t>
            </a:r>
            <a:r>
              <a:rPr lang="en-AU"/>
              <a:t>. Accessed 15/09/2025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9213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2025</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i="1" err="1">
                <a:solidFill>
                  <a:schemeClr val="bg1"/>
                </a:solidFill>
              </a:rPr>
              <a:t>Cth</a:t>
            </a:r>
            <a:r>
              <a:rPr lang="en-AU" sz="1200" i="1">
                <a:solidFill>
                  <a:schemeClr val="bg1"/>
                </a:solidFill>
              </a:rPr>
              <a:t>). </a:t>
            </a:r>
            <a:r>
              <a:rPr lang="en-AU" sz="1200">
                <a:solidFill>
                  <a:schemeClr val="bg1"/>
                </a:solidFill>
              </a:rPr>
              <a:t>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p:txBody>
          <a:bodyPr anchor="t">
            <a:normAutofit/>
          </a:bodyPr>
          <a:lstStyle/>
          <a:p>
            <a:r>
              <a:rPr lang="en-AU"/>
              <a:t>Learning intentions and success criteria</a:t>
            </a:r>
          </a:p>
        </p:txBody>
      </p:sp>
      <p:sp>
        <p:nvSpPr>
          <p:cNvPr id="4" name="Text Placeholder 3">
            <a:extLst>
              <a:ext uri="{FF2B5EF4-FFF2-40B4-BE49-F238E27FC236}">
                <a16:creationId xmlns:a16="http://schemas.microsoft.com/office/drawing/2014/main" id="{6C5E52C8-5F2A-855F-9135-F231DC38B73F}"/>
              </a:ext>
            </a:extLst>
          </p:cNvPr>
          <p:cNvSpPr>
            <a:spLocks noGrp="1"/>
          </p:cNvSpPr>
          <p:nvPr>
            <p:ph type="body" sz="quarter" idx="18"/>
          </p:nvPr>
        </p:nvSpPr>
        <p:spPr/>
        <p:txBody>
          <a:bodyPr anchor="b">
            <a:noAutofit/>
          </a:bodyPr>
          <a:lstStyle/>
          <a:p>
            <a:pPr>
              <a:lnSpc>
                <a:spcPct val="140000"/>
              </a:lnSpc>
            </a:pPr>
            <a:r>
              <a:rPr lang="en-US">
                <a:solidFill>
                  <a:schemeClr val="accent2"/>
                </a:solidFill>
              </a:rPr>
              <a:t>Supporting transition through the curriculum</a:t>
            </a:r>
          </a:p>
        </p:txBody>
      </p:sp>
      <p:sp>
        <p:nvSpPr>
          <p:cNvPr id="5" name="Rounded Rectangle 4">
            <a:extLst>
              <a:ext uri="{FF2B5EF4-FFF2-40B4-BE49-F238E27FC236}">
                <a16:creationId xmlns:a16="http://schemas.microsoft.com/office/drawing/2014/main" id="{5071FEC9-9E58-2FE6-8BD2-DE0FB782C34E}"/>
              </a:ext>
            </a:extLst>
          </p:cNvPr>
          <p:cNvSpPr/>
          <p:nvPr/>
        </p:nvSpPr>
        <p:spPr>
          <a:xfrm>
            <a:off x="372001" y="1689070"/>
            <a:ext cx="5515864" cy="709659"/>
          </a:xfrm>
          <a:prstGeom prst="round2Same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US" b="1">
                <a:latin typeface="+mj-lt"/>
              </a:rPr>
              <a:t>Participants will</a:t>
            </a:r>
          </a:p>
        </p:txBody>
      </p:sp>
      <p:sp>
        <p:nvSpPr>
          <p:cNvPr id="7" name="TextBox 15">
            <a:extLst>
              <a:ext uri="{FF2B5EF4-FFF2-40B4-BE49-F238E27FC236}">
                <a16:creationId xmlns:a16="http://schemas.microsoft.com/office/drawing/2014/main" id="{2240AB1A-D99F-9BE6-FF00-25D269A4578E}"/>
              </a:ext>
            </a:extLst>
          </p:cNvPr>
          <p:cNvSpPr txBox="1"/>
          <p:nvPr/>
        </p:nvSpPr>
        <p:spPr>
          <a:xfrm>
            <a:off x="371998" y="2398729"/>
            <a:ext cx="5515865" cy="3570556"/>
          </a:xfrm>
          <a:prstGeom prst="round2SameRect">
            <a:avLst>
              <a:gd name="adj1" fmla="val 0"/>
              <a:gd name="adj2" fmla="val 5391"/>
            </a:avLst>
          </a:prstGeom>
          <a:solidFill>
            <a:schemeClr val="accent6"/>
          </a:solidFill>
          <a:ln w="19050">
            <a:noFill/>
          </a:ln>
        </p:spPr>
        <p:txBody>
          <a:bodyPr rot="0" spcFirstLastPara="0" vert="horz" wrap="square" lIns="180000" tIns="91440" rIns="72000" bIns="72000" numCol="1" spcCol="0" rtlCol="0" fromWordArt="0" anchor="t"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1800"/>
              <a:t>build understanding of continuity of learning in the curriculum</a:t>
            </a:r>
          </a:p>
          <a:p>
            <a:pPr marL="285750" indent="-285750">
              <a:lnSpc>
                <a:spcPct val="150000"/>
              </a:lnSpc>
              <a:buFont typeface="Arial" panose="020B0604020202020204" pitchFamily="34" charset="0"/>
              <a:buChar char="•"/>
            </a:pPr>
            <a:r>
              <a:rPr lang="en-AU" sz="1800"/>
              <a:t>apply principles of continuity of learning to Stage 3 – 4 syllabuses</a:t>
            </a:r>
          </a:p>
          <a:p>
            <a:pPr marL="285750" indent="-285750">
              <a:lnSpc>
                <a:spcPct val="150000"/>
              </a:lnSpc>
              <a:buFont typeface="Arial" panose="020B0604020202020204" pitchFamily="34" charset="0"/>
              <a:buChar char="•"/>
            </a:pPr>
            <a:r>
              <a:rPr lang="en-AU" sz="1800"/>
              <a:t>explore effective transition practices that support continuity of learning</a:t>
            </a:r>
          </a:p>
          <a:p>
            <a:pPr marL="285750" indent="-285750">
              <a:lnSpc>
                <a:spcPct val="150000"/>
              </a:lnSpc>
              <a:buFont typeface="Arial" panose="020B0604020202020204" pitchFamily="34" charset="0"/>
              <a:buChar char="•"/>
            </a:pPr>
            <a:r>
              <a:rPr lang="en-AU" sz="1800"/>
              <a:t>develop awareness of available NSW Department of Education transition resources.</a:t>
            </a:r>
            <a:endParaRPr lang="en-AU" sz="1700"/>
          </a:p>
        </p:txBody>
      </p:sp>
      <p:sp>
        <p:nvSpPr>
          <p:cNvPr id="11" name="Rounded Rectangle 10">
            <a:extLst>
              <a:ext uri="{FF2B5EF4-FFF2-40B4-BE49-F238E27FC236}">
                <a16:creationId xmlns:a16="http://schemas.microsoft.com/office/drawing/2014/main" id="{13328325-09D6-B849-BA91-5B490184B1C9}"/>
              </a:ext>
            </a:extLst>
          </p:cNvPr>
          <p:cNvSpPr/>
          <p:nvPr/>
        </p:nvSpPr>
        <p:spPr>
          <a:xfrm>
            <a:off x="6328137" y="1689070"/>
            <a:ext cx="5515863" cy="709659"/>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US" b="1">
                <a:latin typeface="+mj-lt"/>
              </a:rPr>
              <a:t>Participants can</a:t>
            </a:r>
          </a:p>
        </p:txBody>
      </p:sp>
      <p:sp>
        <p:nvSpPr>
          <p:cNvPr id="6" name="TextBox 15">
            <a:extLst>
              <a:ext uri="{FF2B5EF4-FFF2-40B4-BE49-F238E27FC236}">
                <a16:creationId xmlns:a16="http://schemas.microsoft.com/office/drawing/2014/main" id="{050D8CEF-846E-5A9A-EC7E-C02561A03630}"/>
              </a:ext>
            </a:extLst>
          </p:cNvPr>
          <p:cNvSpPr txBox="1"/>
          <p:nvPr/>
        </p:nvSpPr>
        <p:spPr>
          <a:xfrm>
            <a:off x="6328135" y="2398729"/>
            <a:ext cx="5515865" cy="3570556"/>
          </a:xfrm>
          <a:prstGeom prst="round2SameRect">
            <a:avLst>
              <a:gd name="adj1" fmla="val 0"/>
              <a:gd name="adj2" fmla="val 6526"/>
            </a:avLst>
          </a:prstGeom>
          <a:solidFill>
            <a:schemeClr val="accent4"/>
          </a:solidFill>
          <a:ln w="19050">
            <a:noFill/>
          </a:ln>
        </p:spPr>
        <p:txBody>
          <a:bodyPr rot="0" spcFirstLastPara="0" vert="horz" wrap="square" lIns="180000" tIns="91440" rIns="72000" bIns="72000" numCol="1" spcCol="0" rtlCol="0" fromWordArt="0" anchor="t"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1800"/>
              <a:t>explain what continuity of learning is in the curriculum</a:t>
            </a:r>
          </a:p>
          <a:p>
            <a:pPr marL="285750" indent="-285750">
              <a:lnSpc>
                <a:spcPct val="150000"/>
              </a:lnSpc>
              <a:buFont typeface="Arial" panose="020B0604020202020204" pitchFamily="34" charset="0"/>
              <a:buChar char="•"/>
            </a:pPr>
            <a:r>
              <a:rPr lang="en-AU" sz="1800"/>
              <a:t>identify how continuity of learning is reflected in NSW syllabuses</a:t>
            </a:r>
          </a:p>
          <a:p>
            <a:pPr marL="285750" indent="-285750">
              <a:lnSpc>
                <a:spcPct val="150000"/>
              </a:lnSpc>
              <a:buFont typeface="Arial" panose="020B0604020202020204" pitchFamily="34" charset="0"/>
              <a:buChar char="•"/>
            </a:pPr>
            <a:r>
              <a:rPr lang="en-AU" sz="1800"/>
              <a:t>contextualise transition practices that support continuity of learning</a:t>
            </a:r>
            <a:endParaRPr lang="en-AU" sz="1700"/>
          </a:p>
          <a:p>
            <a:pPr marL="285750" indent="-285750">
              <a:lnSpc>
                <a:spcPct val="150000"/>
              </a:lnSpc>
              <a:buFont typeface="Arial" panose="020B0604020202020204" pitchFamily="34" charset="0"/>
              <a:buChar char="•"/>
            </a:pPr>
            <a:r>
              <a:rPr lang="en-AU" sz="1800"/>
              <a:t>locate NSW Department of Education resources to use in their context.</a:t>
            </a:r>
          </a:p>
          <a:p>
            <a:pPr marL="285750" indent="-285750">
              <a:lnSpc>
                <a:spcPct val="150000"/>
              </a:lnSpc>
              <a:buFont typeface="Arial" panose="020B0604020202020204" pitchFamily="34" charset="0"/>
              <a:buChar char="•"/>
            </a:pPr>
            <a:endParaRPr lang="en-AU" sz="1700"/>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98684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DED7-235D-D986-3A04-1CA5803A9E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2032F0-A170-2961-5FC6-BB235336F407}"/>
              </a:ext>
            </a:extLst>
          </p:cNvPr>
          <p:cNvSpPr>
            <a:spLocks noGrp="1"/>
          </p:cNvSpPr>
          <p:nvPr>
            <p:ph type="ctrTitle"/>
          </p:nvPr>
        </p:nvSpPr>
        <p:spPr/>
        <p:txBody>
          <a:bodyPr/>
          <a:lstStyle/>
          <a:p>
            <a:r>
              <a:rPr lang="en-AU"/>
              <a:t>Setting the scene </a:t>
            </a:r>
            <a:r>
              <a:rPr lang="en-AU">
                <a:solidFill>
                  <a:schemeClr val="bg1">
                    <a:alpha val="0"/>
                  </a:schemeClr>
                </a:solidFill>
              </a:rPr>
              <a:t>(1)</a:t>
            </a:r>
          </a:p>
        </p:txBody>
      </p:sp>
    </p:spTree>
    <p:extLst>
      <p:ext uri="{BB962C8B-B14F-4D97-AF65-F5344CB8AC3E}">
        <p14:creationId xmlns:p14="http://schemas.microsoft.com/office/powerpoint/2010/main" val="404869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15898-E4A6-F62F-8DBD-BBC4C1E1DFCF}"/>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0D19CD5E-A6D4-6E41-26E7-4E5E8F0E9B83}"/>
              </a:ext>
            </a:extLst>
          </p:cNvPr>
          <p:cNvSpPr>
            <a:spLocks noGrp="1"/>
          </p:cNvSpPr>
          <p:nvPr>
            <p:ph type="title"/>
          </p:nvPr>
        </p:nvSpPr>
        <p:spPr/>
        <p:txBody>
          <a:bodyPr/>
          <a:lstStyle/>
          <a:p>
            <a:r>
              <a:rPr lang="en-AU" dirty="0"/>
              <a:t>Setting the scene (2)</a:t>
            </a:r>
            <a:endParaRPr lang="en-US" dirty="0"/>
          </a:p>
        </p:txBody>
      </p:sp>
      <p:sp>
        <p:nvSpPr>
          <p:cNvPr id="24" name="Text Placeholder 23">
            <a:extLst>
              <a:ext uri="{FF2B5EF4-FFF2-40B4-BE49-F238E27FC236}">
                <a16:creationId xmlns:a16="http://schemas.microsoft.com/office/drawing/2014/main" id="{DE8AA1F7-9205-4725-52C6-7CFD0828ED8B}"/>
              </a:ext>
            </a:extLst>
          </p:cNvPr>
          <p:cNvSpPr>
            <a:spLocks noGrp="1"/>
          </p:cNvSpPr>
          <p:nvPr>
            <p:ph type="body" sz="quarter" idx="18"/>
          </p:nvPr>
        </p:nvSpPr>
        <p:spPr/>
        <p:txBody>
          <a:bodyPr/>
          <a:lstStyle/>
          <a:p>
            <a:r>
              <a:rPr lang="en-US">
                <a:solidFill>
                  <a:schemeClr val="accent2"/>
                </a:solidFill>
              </a:rPr>
              <a:t>Transition in Our Plan for Public Education</a:t>
            </a:r>
          </a:p>
        </p:txBody>
      </p:sp>
      <p:pic>
        <p:nvPicPr>
          <p:cNvPr id="3" name="Content Placeholder 2">
            <a:extLst>
              <a:ext uri="{FF2B5EF4-FFF2-40B4-BE49-F238E27FC236}">
                <a16:creationId xmlns:a16="http://schemas.microsoft.com/office/drawing/2014/main" id="{8713BE56-D865-02FF-7D22-DEA85873C139}"/>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09805"/>
            <a:ext cx="6640443" cy="4537075"/>
          </a:xfrm>
          <a:prstGeom prst="rect">
            <a:avLst/>
          </a:prstGeom>
          <a:noFill/>
        </p:spPr>
      </p:pic>
      <p:sp>
        <p:nvSpPr>
          <p:cNvPr id="4" name="Rounded Rectangle 3">
            <a:extLst>
              <a:ext uri="{FF2B5EF4-FFF2-40B4-BE49-F238E27FC236}">
                <a16:creationId xmlns:a16="http://schemas.microsoft.com/office/drawing/2014/main" id="{7BCFB815-E221-1AF1-BAA4-4525B586218E}"/>
              </a:ext>
              <a:ext uri="{C183D7F6-B498-43B3-948B-1728B52AA6E4}">
                <adec:decorative xmlns:adec="http://schemas.microsoft.com/office/drawing/2017/decorative" val="1"/>
              </a:ext>
            </a:extLst>
          </p:cNvPr>
          <p:cNvSpPr/>
          <p:nvPr/>
        </p:nvSpPr>
        <p:spPr>
          <a:xfrm>
            <a:off x="4909087" y="3404475"/>
            <a:ext cx="968011"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Strengthen student wellbeing </a:t>
            </a:r>
            <a:br>
              <a:rPr lang="en-AU" sz="470" b="1">
                <a:solidFill>
                  <a:schemeClr val="accent1"/>
                </a:solidFill>
                <a:latin typeface="+mj-lt"/>
              </a:rPr>
            </a:br>
            <a:r>
              <a:rPr lang="en-AU" sz="470" b="1">
                <a:solidFill>
                  <a:schemeClr val="accent1"/>
                </a:solidFill>
                <a:latin typeface="+mj-lt"/>
              </a:rPr>
              <a:t>and development</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418C6136-DACC-BFFF-8D83-9C392E1819B9}"/>
              </a:ext>
              <a:ext uri="{C183D7F6-B498-43B3-948B-1728B52AA6E4}">
                <adec:decorative xmlns:adec="http://schemas.microsoft.com/office/drawing/2017/decorative" val="1"/>
              </a:ext>
            </a:extLst>
          </p:cNvPr>
          <p:cNvSpPr/>
          <p:nvPr/>
        </p:nvSpPr>
        <p:spPr>
          <a:xfrm>
            <a:off x="4904509" y="4555373"/>
            <a:ext cx="972589" cy="142875"/>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Improve support for students through all school transitions</a:t>
            </a:r>
          </a:p>
        </p:txBody>
      </p:sp>
      <p:sp>
        <p:nvSpPr>
          <p:cNvPr id="7" name="Rounded Rectangle 18">
            <a:extLst>
              <a:ext uri="{FF2B5EF4-FFF2-40B4-BE49-F238E27FC236}">
                <a16:creationId xmlns:a16="http://schemas.microsoft.com/office/drawing/2014/main" id="{11FD4D98-96BC-46EC-B43B-7062A29E8B10}"/>
              </a:ext>
              <a:ext uri="{C183D7F6-B498-43B3-948B-1728B52AA6E4}">
                <adec:decorative xmlns:adec="http://schemas.microsoft.com/office/drawing/2017/decorative" val="1"/>
              </a:ext>
            </a:extLst>
          </p:cNvPr>
          <p:cNvSpPr/>
          <p:nvPr/>
        </p:nvSpPr>
        <p:spPr>
          <a:xfrm>
            <a:off x="7136310" y="1609805"/>
            <a:ext cx="4707690" cy="4546520"/>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side Corner of Rectangle 5">
            <a:extLst>
              <a:ext uri="{FF2B5EF4-FFF2-40B4-BE49-F238E27FC236}">
                <a16:creationId xmlns:a16="http://schemas.microsoft.com/office/drawing/2014/main" id="{44D2624A-69AD-E1A2-9D11-F57C22A8E778}"/>
              </a:ext>
            </a:extLst>
          </p:cNvPr>
          <p:cNvSpPr/>
          <p:nvPr/>
        </p:nvSpPr>
        <p:spPr>
          <a:xfrm>
            <a:off x="7136310" y="1609805"/>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Strengthen student wellbeing </a:t>
            </a:r>
            <a:br>
              <a:rPr lang="en-AU" sz="2000" b="1">
                <a:solidFill>
                  <a:schemeClr val="bg1"/>
                </a:solidFill>
                <a:latin typeface="+mj-lt"/>
              </a:rPr>
            </a:br>
            <a:r>
              <a:rPr lang="en-AU" sz="2000" b="1">
                <a:solidFill>
                  <a:schemeClr val="bg1"/>
                </a:solidFill>
                <a:latin typeface="+mj-lt"/>
              </a:rPr>
              <a:t>and development</a:t>
            </a:r>
          </a:p>
        </p:txBody>
      </p:sp>
      <p:sp>
        <p:nvSpPr>
          <p:cNvPr id="25" name="TextBox 15">
            <a:extLst>
              <a:ext uri="{FF2B5EF4-FFF2-40B4-BE49-F238E27FC236}">
                <a16:creationId xmlns:a16="http://schemas.microsoft.com/office/drawing/2014/main" id="{EC614697-A353-E248-50BE-01B0C42430BD}"/>
              </a:ext>
            </a:extLst>
          </p:cNvPr>
          <p:cNvSpPr txBox="1"/>
          <p:nvPr/>
        </p:nvSpPr>
        <p:spPr>
          <a:xfrm>
            <a:off x="7339092" y="2628416"/>
            <a:ext cx="4302125" cy="943459"/>
          </a:xfrm>
          <a:prstGeom prst="roundRect">
            <a:avLst>
              <a:gd name="adj" fmla="val 4312"/>
            </a:avLst>
          </a:prstGeom>
          <a:solidFill>
            <a:schemeClr val="accent6"/>
          </a:solidFill>
          <a:ln w="19050">
            <a:noFill/>
          </a:ln>
        </p:spPr>
        <p:txBody>
          <a:bodyPr rot="0" spcFirstLastPara="0" vert="horz" wrap="square" lIns="180000" tIns="72000" rIns="180000" bIns="72000" numCol="1" spcCol="0" rtlCol="0" fromWordArt="0" anchor="ctr"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Improve support for students through all school transitions</a:t>
            </a:r>
          </a:p>
        </p:txBody>
      </p:sp>
      <p:sp>
        <p:nvSpPr>
          <p:cNvPr id="5" name="Slide Number Placeholder 3">
            <a:extLst>
              <a:ext uri="{FF2B5EF4-FFF2-40B4-BE49-F238E27FC236}">
                <a16:creationId xmlns:a16="http://schemas.microsoft.com/office/drawing/2014/main" id="{A99BF92C-4381-46E5-8722-07F4CF5A781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3824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8"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34E0-F588-674B-8D89-767C80DD494E}"/>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5E2FC1DD-2A65-C5C5-D925-513EF415886C}"/>
              </a:ext>
            </a:extLst>
          </p:cNvPr>
          <p:cNvSpPr>
            <a:spLocks noGrp="1"/>
          </p:cNvSpPr>
          <p:nvPr>
            <p:ph type="title"/>
          </p:nvPr>
        </p:nvSpPr>
        <p:spPr/>
        <p:txBody>
          <a:bodyPr/>
          <a:lstStyle/>
          <a:p>
            <a:r>
              <a:rPr lang="en-AU"/>
              <a:t>Setting the scene (3)</a:t>
            </a:r>
            <a:endParaRPr lang="en-US"/>
          </a:p>
        </p:txBody>
      </p:sp>
      <p:sp>
        <p:nvSpPr>
          <p:cNvPr id="2" name="Text Placeholder 1">
            <a:extLst>
              <a:ext uri="{FF2B5EF4-FFF2-40B4-BE49-F238E27FC236}">
                <a16:creationId xmlns:a16="http://schemas.microsoft.com/office/drawing/2014/main" id="{F17975F8-352C-5D4F-9CC8-F1B7E170AC96}"/>
              </a:ext>
            </a:extLst>
          </p:cNvPr>
          <p:cNvSpPr>
            <a:spLocks noGrp="1"/>
          </p:cNvSpPr>
          <p:nvPr>
            <p:ph type="body" sz="quarter" idx="18"/>
          </p:nvPr>
        </p:nvSpPr>
        <p:spPr/>
        <p:txBody>
          <a:bodyPr/>
          <a:lstStyle/>
          <a:p>
            <a:r>
              <a:rPr lang="en-US">
                <a:solidFill>
                  <a:schemeClr val="accent2"/>
                </a:solidFill>
              </a:rPr>
              <a:t>Transition in Our Plan for Public Education</a:t>
            </a:r>
          </a:p>
        </p:txBody>
      </p:sp>
      <p:pic>
        <p:nvPicPr>
          <p:cNvPr id="3" name="Content Placeholder 2">
            <a:extLst>
              <a:ext uri="{FF2B5EF4-FFF2-40B4-BE49-F238E27FC236}">
                <a16:creationId xmlns:a16="http://schemas.microsoft.com/office/drawing/2014/main" id="{CBD9C178-377F-B83F-0E47-2E34CC6C66CA}"/>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27414"/>
            <a:ext cx="6640443" cy="4537075"/>
          </a:xfrm>
          <a:prstGeom prst="rect">
            <a:avLst/>
          </a:prstGeom>
          <a:noFill/>
        </p:spPr>
      </p:pic>
      <p:sp>
        <p:nvSpPr>
          <p:cNvPr id="8" name="Rounded Rectangle 7">
            <a:extLst>
              <a:ext uri="{FF2B5EF4-FFF2-40B4-BE49-F238E27FC236}">
                <a16:creationId xmlns:a16="http://schemas.microsoft.com/office/drawing/2014/main" id="{4D9E3BFD-B281-8658-772A-9CF16F142E70}"/>
              </a:ext>
              <a:ext uri="{C183D7F6-B498-43B3-948B-1728B52AA6E4}">
                <adec:decorative xmlns:adec="http://schemas.microsoft.com/office/drawing/2017/decorative" val="1"/>
              </a:ext>
            </a:extLst>
          </p:cNvPr>
          <p:cNvSpPr/>
          <p:nvPr/>
        </p:nvSpPr>
        <p:spPr>
          <a:xfrm>
            <a:off x="1024177" y="3404475"/>
            <a:ext cx="9684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Advance equitable outcomes, opportunities and experiences</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848954E4-DCB5-5632-D0CB-E9CB73AAE564}"/>
              </a:ext>
              <a:ext uri="{C183D7F6-B498-43B3-948B-1728B52AA6E4}">
                <adec:decorative xmlns:adec="http://schemas.microsoft.com/office/drawing/2017/decorative" val="1"/>
              </a:ext>
            </a:extLst>
          </p:cNvPr>
          <p:cNvSpPr/>
          <p:nvPr/>
        </p:nvSpPr>
        <p:spPr>
          <a:xfrm>
            <a:off x="1019600" y="4256868"/>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Develop targeted, differentiated, evidence-informed initiatives </a:t>
            </a:r>
            <a:br>
              <a:rPr lang="en-AU" sz="400">
                <a:solidFill>
                  <a:schemeClr val="accent1"/>
                </a:solidFill>
                <a:latin typeface="Public Sans" pitchFamily="2" charset="77"/>
              </a:rPr>
            </a:br>
            <a:r>
              <a:rPr lang="en-AU" sz="400">
                <a:solidFill>
                  <a:schemeClr val="accent1"/>
                </a:solidFill>
                <a:latin typeface="Public Sans" pitchFamily="2" charset="77"/>
              </a:rPr>
              <a:t>and supports</a:t>
            </a:r>
          </a:p>
        </p:txBody>
      </p:sp>
      <p:sp>
        <p:nvSpPr>
          <p:cNvPr id="4" name="Rounded Rectangle 3">
            <a:extLst>
              <a:ext uri="{FF2B5EF4-FFF2-40B4-BE49-F238E27FC236}">
                <a16:creationId xmlns:a16="http://schemas.microsoft.com/office/drawing/2014/main" id="{39B54628-525C-DF36-62DE-61DAA562191B}"/>
              </a:ext>
              <a:ext uri="{C183D7F6-B498-43B3-948B-1728B52AA6E4}">
                <adec:decorative xmlns:adec="http://schemas.microsoft.com/office/drawing/2017/decorative" val="1"/>
              </a:ext>
            </a:extLst>
          </p:cNvPr>
          <p:cNvSpPr/>
          <p:nvPr/>
        </p:nvSpPr>
        <p:spPr>
          <a:xfrm>
            <a:off x="1019600" y="4463327"/>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Embed diverse learner, family and staff voices in decision-making</a:t>
            </a:r>
          </a:p>
        </p:txBody>
      </p:sp>
      <p:sp>
        <p:nvSpPr>
          <p:cNvPr id="6" name="Rounded Rectangle 5">
            <a:extLst>
              <a:ext uri="{FF2B5EF4-FFF2-40B4-BE49-F238E27FC236}">
                <a16:creationId xmlns:a16="http://schemas.microsoft.com/office/drawing/2014/main" id="{AF110C39-2660-8DB5-CD22-46B20E504B52}"/>
              </a:ext>
              <a:ext uri="{C183D7F6-B498-43B3-948B-1728B52AA6E4}">
                <adec:decorative xmlns:adec="http://schemas.microsoft.com/office/drawing/2017/decorative" val="1"/>
              </a:ext>
            </a:extLst>
          </p:cNvPr>
          <p:cNvSpPr/>
          <p:nvPr/>
        </p:nvSpPr>
        <p:spPr>
          <a:xfrm>
            <a:off x="1019600" y="4623613"/>
            <a:ext cx="972589" cy="198573"/>
          </a:xfrm>
          <a:prstGeom prst="roundRect">
            <a:avLst>
              <a:gd name="adj" fmla="val 2206"/>
            </a:avLst>
          </a:prstGeom>
          <a:solidFill>
            <a:srgbClr val="FFB8C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Provide broad, inclusive and</a:t>
            </a:r>
            <a:br>
              <a:rPr lang="en-AU" sz="400">
                <a:solidFill>
                  <a:schemeClr val="accent1"/>
                </a:solidFill>
                <a:latin typeface="Public Sans" pitchFamily="2" charset="77"/>
              </a:rPr>
            </a:br>
            <a:r>
              <a:rPr lang="en-AU" sz="400">
                <a:solidFill>
                  <a:schemeClr val="accent1"/>
                </a:solidFill>
                <a:latin typeface="Public Sans" pitchFamily="2" charset="77"/>
              </a:rPr>
              <a:t> rich curriculum with strong </a:t>
            </a:r>
            <a:br>
              <a:rPr lang="en-AU" sz="400">
                <a:solidFill>
                  <a:schemeClr val="accent1"/>
                </a:solidFill>
                <a:latin typeface="Public Sans" pitchFamily="2" charset="77"/>
              </a:rPr>
            </a:br>
            <a:r>
              <a:rPr lang="en-AU" sz="400">
                <a:solidFill>
                  <a:schemeClr val="accent1"/>
                </a:solidFill>
                <a:latin typeface="Public Sans" pitchFamily="2" charset="77"/>
              </a:rPr>
              <a:t>co-curricular activities</a:t>
            </a:r>
          </a:p>
        </p:txBody>
      </p:sp>
      <p:sp>
        <p:nvSpPr>
          <p:cNvPr id="19" name="Rounded Rectangle 18">
            <a:extLst>
              <a:ext uri="{FF2B5EF4-FFF2-40B4-BE49-F238E27FC236}">
                <a16:creationId xmlns:a16="http://schemas.microsoft.com/office/drawing/2014/main" id="{833FABBE-C90F-6457-080E-1F5FAAB8CD1D}"/>
              </a:ext>
              <a:ext uri="{C183D7F6-B498-43B3-948B-1728B52AA6E4}">
                <adec:decorative xmlns:adec="http://schemas.microsoft.com/office/drawing/2017/decorative" val="1"/>
              </a:ext>
            </a:extLst>
          </p:cNvPr>
          <p:cNvSpPr/>
          <p:nvPr/>
        </p:nvSpPr>
        <p:spPr>
          <a:xfrm>
            <a:off x="7136310" y="1435139"/>
            <a:ext cx="4707690" cy="4790995"/>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side Corner of Rectangle 19">
            <a:extLst>
              <a:ext uri="{FF2B5EF4-FFF2-40B4-BE49-F238E27FC236}">
                <a16:creationId xmlns:a16="http://schemas.microsoft.com/office/drawing/2014/main" id="{7938A4B9-8D51-E4DA-7D0A-807CB956457A}"/>
              </a:ext>
            </a:extLst>
          </p:cNvPr>
          <p:cNvSpPr/>
          <p:nvPr/>
        </p:nvSpPr>
        <p:spPr>
          <a:xfrm>
            <a:off x="7136310" y="1435140"/>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Advance equitable outcomes, opportunities </a:t>
            </a:r>
            <a:r>
              <a:rPr lang="en-AU" sz="2000" b="1" i="0" u="none" strike="noStrike" baseline="0">
                <a:solidFill>
                  <a:schemeClr val="bg1"/>
                </a:solidFill>
                <a:latin typeface="+mj-lt"/>
              </a:rPr>
              <a:t>and </a:t>
            </a:r>
            <a:r>
              <a:rPr lang="en-AU" sz="2000" b="1">
                <a:solidFill>
                  <a:schemeClr val="bg1"/>
                </a:solidFill>
                <a:latin typeface="+mj-lt"/>
              </a:rPr>
              <a:t>experiences</a:t>
            </a:r>
            <a:endParaRPr lang="en-US" sz="2000" b="1">
              <a:latin typeface="+mj-lt"/>
            </a:endParaRPr>
          </a:p>
        </p:txBody>
      </p:sp>
      <p:sp>
        <p:nvSpPr>
          <p:cNvPr id="25" name="TextBox 15">
            <a:extLst>
              <a:ext uri="{FF2B5EF4-FFF2-40B4-BE49-F238E27FC236}">
                <a16:creationId xmlns:a16="http://schemas.microsoft.com/office/drawing/2014/main" id="{442F1C5E-2EF7-00EA-A18B-222DAAA0C18B}"/>
              </a:ext>
            </a:extLst>
          </p:cNvPr>
          <p:cNvSpPr txBox="1"/>
          <p:nvPr/>
        </p:nvSpPr>
        <p:spPr>
          <a:xfrm>
            <a:off x="7340641" y="2460143"/>
            <a:ext cx="4302125" cy="1278245"/>
          </a:xfrm>
          <a:prstGeom prst="roundRect">
            <a:avLst>
              <a:gd name="adj" fmla="val 4312"/>
            </a:avLst>
          </a:prstGeom>
          <a:solidFill>
            <a:schemeClr val="accent6"/>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Develop targeted, differentiated, evidence-informed initiatives and supports</a:t>
            </a:r>
          </a:p>
        </p:txBody>
      </p:sp>
      <p:sp>
        <p:nvSpPr>
          <p:cNvPr id="5" name="TextBox 15">
            <a:extLst>
              <a:ext uri="{FF2B5EF4-FFF2-40B4-BE49-F238E27FC236}">
                <a16:creationId xmlns:a16="http://schemas.microsoft.com/office/drawing/2014/main" id="{24609301-890E-E17E-DC1A-2F9A6E99D56F}"/>
              </a:ext>
            </a:extLst>
          </p:cNvPr>
          <p:cNvSpPr txBox="1"/>
          <p:nvPr/>
        </p:nvSpPr>
        <p:spPr>
          <a:xfrm>
            <a:off x="7337545" y="3785135"/>
            <a:ext cx="4302125" cy="921861"/>
          </a:xfrm>
          <a:prstGeom prst="roundRect">
            <a:avLst>
              <a:gd name="adj" fmla="val 4312"/>
            </a:avLst>
          </a:prstGeom>
          <a:solidFill>
            <a:schemeClr val="accent3"/>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Embed diverse learner, family and staff voices in decision-making</a:t>
            </a:r>
          </a:p>
        </p:txBody>
      </p:sp>
      <p:sp>
        <p:nvSpPr>
          <p:cNvPr id="7" name="TextBox 15">
            <a:extLst>
              <a:ext uri="{FF2B5EF4-FFF2-40B4-BE49-F238E27FC236}">
                <a16:creationId xmlns:a16="http://schemas.microsoft.com/office/drawing/2014/main" id="{876AF2E7-1D69-0933-1FA9-ECA51A989FC4}"/>
              </a:ext>
            </a:extLst>
          </p:cNvPr>
          <p:cNvSpPr txBox="1"/>
          <p:nvPr/>
        </p:nvSpPr>
        <p:spPr>
          <a:xfrm>
            <a:off x="7337545" y="4753742"/>
            <a:ext cx="4302125" cy="1278245"/>
          </a:xfrm>
          <a:prstGeom prst="roundRect">
            <a:avLst>
              <a:gd name="adj" fmla="val 4312"/>
            </a:avLst>
          </a:prstGeom>
          <a:solidFill>
            <a:srgbClr val="FFB8C1"/>
          </a:solidFill>
          <a:ln w="19050">
            <a:noFill/>
          </a:ln>
        </p:spPr>
        <p:txBody>
          <a:bodyPr rot="0" spcFirstLastPara="0" vert="horz" wrap="square" lIns="25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Provide broad, inclusive and </a:t>
            </a:r>
            <a:br>
              <a:rPr lang="en-AU" sz="1800">
                <a:solidFill>
                  <a:schemeClr val="accent1"/>
                </a:solidFill>
              </a:rPr>
            </a:br>
            <a:r>
              <a:rPr lang="en-AU" sz="1800">
                <a:solidFill>
                  <a:schemeClr val="accent1"/>
                </a:solidFill>
              </a:rPr>
              <a:t>rich curriculum with strong </a:t>
            </a:r>
            <a:br>
              <a:rPr lang="en-AU" sz="1800">
                <a:solidFill>
                  <a:schemeClr val="accent1"/>
                </a:solidFill>
              </a:rPr>
            </a:br>
            <a:r>
              <a:rPr lang="en-AU" sz="1800">
                <a:solidFill>
                  <a:schemeClr val="accent1"/>
                </a:solidFill>
              </a:rPr>
              <a:t>co-curricular activities</a:t>
            </a:r>
          </a:p>
        </p:txBody>
      </p:sp>
      <p:sp>
        <p:nvSpPr>
          <p:cNvPr id="10" name="Slide Number Placeholder 3">
            <a:extLst>
              <a:ext uri="{FF2B5EF4-FFF2-40B4-BE49-F238E27FC236}">
                <a16:creationId xmlns:a16="http://schemas.microsoft.com/office/drawing/2014/main" id="{E7BF6ECB-0AC0-7991-7A7D-2B4D870D5C5D}"/>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4257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4" grpId="0" animBg="1"/>
      <p:bldP spid="6" grpId="0" animBg="1"/>
      <p:bldP spid="20" grpId="0" animBg="1"/>
      <p:bldP spid="25"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47DF-80F9-C30F-6B82-028FBA37E2CB}"/>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619FF6C3-AA03-059A-9CB8-458DA309D7F0}"/>
              </a:ext>
            </a:extLst>
          </p:cNvPr>
          <p:cNvSpPr>
            <a:spLocks noGrp="1"/>
          </p:cNvSpPr>
          <p:nvPr>
            <p:ph type="title"/>
          </p:nvPr>
        </p:nvSpPr>
        <p:spPr/>
        <p:txBody>
          <a:bodyPr/>
          <a:lstStyle/>
          <a:p>
            <a:r>
              <a:rPr lang="en-AU"/>
              <a:t>Setting the scene (4)</a:t>
            </a:r>
            <a:endParaRPr lang="en-US"/>
          </a:p>
        </p:txBody>
      </p:sp>
      <p:sp>
        <p:nvSpPr>
          <p:cNvPr id="2" name="Text Placeholder 1">
            <a:extLst>
              <a:ext uri="{FF2B5EF4-FFF2-40B4-BE49-F238E27FC236}">
                <a16:creationId xmlns:a16="http://schemas.microsoft.com/office/drawing/2014/main" id="{F21AF54D-0D1C-B8E0-6480-AAE04A8084E2}"/>
              </a:ext>
            </a:extLst>
          </p:cNvPr>
          <p:cNvSpPr>
            <a:spLocks noGrp="1"/>
          </p:cNvSpPr>
          <p:nvPr>
            <p:ph type="body" sz="quarter" idx="18"/>
          </p:nvPr>
        </p:nvSpPr>
        <p:spPr/>
        <p:txBody>
          <a:bodyPr/>
          <a:lstStyle/>
          <a:p>
            <a:r>
              <a:rPr lang="en-US">
                <a:solidFill>
                  <a:schemeClr val="accent2"/>
                </a:solidFill>
              </a:rPr>
              <a:t>Transition in Our Plan for Public Education</a:t>
            </a:r>
          </a:p>
        </p:txBody>
      </p:sp>
      <p:pic>
        <p:nvPicPr>
          <p:cNvPr id="3" name="Content Placeholder 2">
            <a:extLst>
              <a:ext uri="{FF2B5EF4-FFF2-40B4-BE49-F238E27FC236}">
                <a16:creationId xmlns:a16="http://schemas.microsoft.com/office/drawing/2014/main" id="{369AB090-AB87-6FD0-3589-B1FC7B607E1C}"/>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27414"/>
            <a:ext cx="6640443" cy="4537075"/>
          </a:xfrm>
          <a:prstGeom prst="rect">
            <a:avLst/>
          </a:prstGeom>
          <a:noFill/>
        </p:spPr>
      </p:pic>
      <p:sp>
        <p:nvSpPr>
          <p:cNvPr id="6" name="Rounded Rectangle 5">
            <a:extLst>
              <a:ext uri="{FF2B5EF4-FFF2-40B4-BE49-F238E27FC236}">
                <a16:creationId xmlns:a16="http://schemas.microsoft.com/office/drawing/2014/main" id="{8DC8DB55-CD39-D677-6144-A737FCCFED67}"/>
              </a:ext>
              <a:ext uri="{C183D7F6-B498-43B3-948B-1728B52AA6E4}">
                <adec:decorative xmlns:adec="http://schemas.microsoft.com/office/drawing/2017/decorative" val="1"/>
              </a:ext>
            </a:extLst>
          </p:cNvPr>
          <p:cNvSpPr/>
          <p:nvPr/>
        </p:nvSpPr>
        <p:spPr>
          <a:xfrm>
            <a:off x="1996377" y="3404475"/>
            <a:ext cx="9684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36000" bIns="36000" rtlCol="0" anchor="t" anchorCtr="0"/>
          <a:lstStyle/>
          <a:p>
            <a:r>
              <a:rPr lang="en-AU" sz="470" b="1">
                <a:solidFill>
                  <a:schemeClr val="accent1"/>
                </a:solidFill>
                <a:latin typeface="+mj-lt"/>
              </a:rPr>
              <a:t>Strengthen trust and respect for the teaching profession </a:t>
            </a:r>
            <a:br>
              <a:rPr lang="en-AU" sz="470" b="1">
                <a:solidFill>
                  <a:schemeClr val="accent1"/>
                </a:solidFill>
                <a:latin typeface="+mj-lt"/>
              </a:rPr>
            </a:br>
            <a:r>
              <a:rPr lang="en-AU" sz="470" b="1">
                <a:solidFill>
                  <a:schemeClr val="accent1"/>
                </a:solidFill>
                <a:latin typeface="+mj-lt"/>
              </a:rPr>
              <a:t>and school support staff</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52559740-DDA9-18FB-4541-15DF9ECF7C06}"/>
              </a:ext>
              <a:ext uri="{C183D7F6-B498-43B3-948B-1728B52AA6E4}">
                <adec:decorative xmlns:adec="http://schemas.microsoft.com/office/drawing/2017/decorative" val="1"/>
              </a:ext>
            </a:extLst>
          </p:cNvPr>
          <p:cNvSpPr/>
          <p:nvPr/>
        </p:nvSpPr>
        <p:spPr>
          <a:xfrm>
            <a:off x="1992189" y="4555664"/>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AU" sz="400">
                <a:solidFill>
                  <a:schemeClr val="accent1"/>
                </a:solidFill>
                <a:latin typeface="Public Sans" pitchFamily="2" charset="77"/>
              </a:rPr>
              <a:t>Support staff development through high-quality and accessible professional learning</a:t>
            </a:r>
          </a:p>
        </p:txBody>
      </p:sp>
      <p:sp>
        <p:nvSpPr>
          <p:cNvPr id="4" name="Rounded Rectangle 3">
            <a:extLst>
              <a:ext uri="{FF2B5EF4-FFF2-40B4-BE49-F238E27FC236}">
                <a16:creationId xmlns:a16="http://schemas.microsoft.com/office/drawing/2014/main" id="{003729B2-1F0D-744B-D7A2-5518C3C0C973}"/>
              </a:ext>
              <a:ext uri="{C183D7F6-B498-43B3-948B-1728B52AA6E4}">
                <adec:decorative xmlns:adec="http://schemas.microsoft.com/office/drawing/2017/decorative" val="1"/>
              </a:ext>
            </a:extLst>
          </p:cNvPr>
          <p:cNvSpPr/>
          <p:nvPr/>
        </p:nvSpPr>
        <p:spPr>
          <a:xfrm>
            <a:off x="1992188" y="4976963"/>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AU" sz="400">
                <a:solidFill>
                  <a:schemeClr val="accent1"/>
                </a:solidFill>
                <a:latin typeface="Public Sans" pitchFamily="2" charset="77"/>
              </a:rPr>
              <a:t>Strengthen development for leaders at all stages of their careers</a:t>
            </a:r>
          </a:p>
        </p:txBody>
      </p:sp>
      <p:sp>
        <p:nvSpPr>
          <p:cNvPr id="11" name="Rounded Rectangle 18">
            <a:extLst>
              <a:ext uri="{FF2B5EF4-FFF2-40B4-BE49-F238E27FC236}">
                <a16:creationId xmlns:a16="http://schemas.microsoft.com/office/drawing/2014/main" id="{52616ABF-37BA-097D-92D2-A8561237FBCE}"/>
              </a:ext>
              <a:ext uri="{C183D7F6-B498-43B3-948B-1728B52AA6E4}">
                <adec:decorative xmlns:adec="http://schemas.microsoft.com/office/drawing/2017/decorative" val="1"/>
              </a:ext>
            </a:extLst>
          </p:cNvPr>
          <p:cNvSpPr/>
          <p:nvPr/>
        </p:nvSpPr>
        <p:spPr>
          <a:xfrm>
            <a:off x="7136310" y="1435139"/>
            <a:ext cx="4707690" cy="4790995"/>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side Corner of Rectangle 19">
            <a:extLst>
              <a:ext uri="{FF2B5EF4-FFF2-40B4-BE49-F238E27FC236}">
                <a16:creationId xmlns:a16="http://schemas.microsoft.com/office/drawing/2014/main" id="{CE34B9B1-6198-21AC-AC71-C24FB628DBC0}"/>
              </a:ext>
            </a:extLst>
          </p:cNvPr>
          <p:cNvSpPr/>
          <p:nvPr/>
        </p:nvSpPr>
        <p:spPr>
          <a:xfrm>
            <a:off x="7136310" y="1435140"/>
            <a:ext cx="4707690" cy="1194898"/>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Strengthen trust and respect for the teaching profession and school support staff</a:t>
            </a:r>
          </a:p>
        </p:txBody>
      </p:sp>
      <p:sp>
        <p:nvSpPr>
          <p:cNvPr id="25" name="TextBox 15" descr="Develop targeted, differentiated, evidence-informed initiatives and supports">
            <a:extLst>
              <a:ext uri="{FF2B5EF4-FFF2-40B4-BE49-F238E27FC236}">
                <a16:creationId xmlns:a16="http://schemas.microsoft.com/office/drawing/2014/main" id="{89A9B2D3-ABBA-7260-94C0-5BB440B7C80C}"/>
              </a:ext>
            </a:extLst>
          </p:cNvPr>
          <p:cNvSpPr txBox="1"/>
          <p:nvPr/>
        </p:nvSpPr>
        <p:spPr>
          <a:xfrm>
            <a:off x="7340640" y="2817021"/>
            <a:ext cx="4302125" cy="1278246"/>
          </a:xfrm>
          <a:prstGeom prst="roundRect">
            <a:avLst>
              <a:gd name="adj" fmla="val 4312"/>
            </a:avLst>
          </a:prstGeom>
          <a:solidFill>
            <a:schemeClr val="accent6"/>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Support staff development through high-quality and accessible professional learning</a:t>
            </a:r>
          </a:p>
        </p:txBody>
      </p:sp>
      <p:sp>
        <p:nvSpPr>
          <p:cNvPr id="5" name="TextBox 15" descr="Develop targeted, differentiated, evidence-informed initiatives and supports">
            <a:extLst>
              <a:ext uri="{FF2B5EF4-FFF2-40B4-BE49-F238E27FC236}">
                <a16:creationId xmlns:a16="http://schemas.microsoft.com/office/drawing/2014/main" id="{9FE8C01C-FEE1-A530-560D-24082EB88C0C}"/>
              </a:ext>
            </a:extLst>
          </p:cNvPr>
          <p:cNvSpPr txBox="1"/>
          <p:nvPr/>
        </p:nvSpPr>
        <p:spPr>
          <a:xfrm>
            <a:off x="7337544" y="4207503"/>
            <a:ext cx="4302125" cy="921860"/>
          </a:xfrm>
          <a:prstGeom prst="roundRect">
            <a:avLst>
              <a:gd name="adj" fmla="val 4312"/>
            </a:avLst>
          </a:prstGeom>
          <a:solidFill>
            <a:schemeClr val="accent3"/>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Bef>
                <a:spcPts val="600"/>
              </a:spcBef>
              <a:spcAft>
                <a:spcPts val="600"/>
              </a:spcAft>
            </a:pPr>
            <a:r>
              <a:rPr lang="en-AU" sz="1800">
                <a:solidFill>
                  <a:schemeClr val="accent1"/>
                </a:solidFill>
              </a:rPr>
              <a:t>Strengthen development for leaders at all stages of their careers</a:t>
            </a:r>
          </a:p>
        </p:txBody>
      </p:sp>
      <p:sp>
        <p:nvSpPr>
          <p:cNvPr id="7" name="Slide Number Placeholder 3">
            <a:extLst>
              <a:ext uri="{FF2B5EF4-FFF2-40B4-BE49-F238E27FC236}">
                <a16:creationId xmlns:a16="http://schemas.microsoft.com/office/drawing/2014/main" id="{73ADBBD8-C982-3F73-643A-FB9C3D5DE9E9}"/>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083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4" grpId="0" animBg="1"/>
      <p:bldP spid="12" grpId="0" animBg="1"/>
      <p:bldP spid="25"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FC0DA-2708-69C9-85BA-813B254A81F0}"/>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AD863A85-7716-7F3C-AD81-9190572D040D}"/>
              </a:ext>
            </a:extLst>
          </p:cNvPr>
          <p:cNvSpPr>
            <a:spLocks noGrp="1"/>
          </p:cNvSpPr>
          <p:nvPr>
            <p:ph type="title"/>
          </p:nvPr>
        </p:nvSpPr>
        <p:spPr/>
        <p:txBody>
          <a:bodyPr/>
          <a:lstStyle/>
          <a:p>
            <a:r>
              <a:rPr lang="en-AU"/>
              <a:t>Setting the scene (5)</a:t>
            </a:r>
            <a:endParaRPr lang="en-US"/>
          </a:p>
        </p:txBody>
      </p:sp>
      <p:sp>
        <p:nvSpPr>
          <p:cNvPr id="2" name="Text Placeholder 1">
            <a:extLst>
              <a:ext uri="{FF2B5EF4-FFF2-40B4-BE49-F238E27FC236}">
                <a16:creationId xmlns:a16="http://schemas.microsoft.com/office/drawing/2014/main" id="{E8714D56-A8F2-21FB-6738-D315E77A5599}"/>
              </a:ext>
            </a:extLst>
          </p:cNvPr>
          <p:cNvSpPr>
            <a:spLocks noGrp="1"/>
          </p:cNvSpPr>
          <p:nvPr>
            <p:ph type="body" sz="quarter" idx="18"/>
          </p:nvPr>
        </p:nvSpPr>
        <p:spPr/>
        <p:txBody>
          <a:bodyPr/>
          <a:lstStyle/>
          <a:p>
            <a:r>
              <a:rPr lang="en-US">
                <a:solidFill>
                  <a:schemeClr val="accent2"/>
                </a:solidFill>
              </a:rPr>
              <a:t>Transition in Our Plan for Public Education</a:t>
            </a:r>
          </a:p>
        </p:txBody>
      </p:sp>
      <p:pic>
        <p:nvPicPr>
          <p:cNvPr id="3" name="Content Placeholder 2">
            <a:extLst>
              <a:ext uri="{FF2B5EF4-FFF2-40B4-BE49-F238E27FC236}">
                <a16:creationId xmlns:a16="http://schemas.microsoft.com/office/drawing/2014/main" id="{1102738B-73D7-EA13-4459-DF5B95BA9992}"/>
              </a:ext>
              <a:ext uri="{C183D7F6-B498-43B3-948B-1728B52AA6E4}">
                <adec:decorative xmlns:adec="http://schemas.microsoft.com/office/drawing/2017/decorative" val="1"/>
              </a:ext>
            </a:extLst>
          </p:cNvPr>
          <p:cNvPicPr>
            <a:picLocks noGrp="1"/>
          </p:cNvPicPr>
          <p:nvPr>
            <p:ph idx="1"/>
          </p:nvPr>
        </p:nvPicPr>
        <p:blipFill rotWithShape="1">
          <a:blip r:embed="rId3"/>
          <a:stretch/>
        </p:blipFill>
        <p:spPr>
          <a:xfrm>
            <a:off x="360000" y="1620691"/>
            <a:ext cx="6640443" cy="4537075"/>
          </a:xfrm>
          <a:prstGeom prst="rect">
            <a:avLst/>
          </a:prstGeom>
          <a:noFill/>
        </p:spPr>
      </p:pic>
      <p:sp>
        <p:nvSpPr>
          <p:cNvPr id="7" name="Rounded Rectangle 6">
            <a:extLst>
              <a:ext uri="{FF2B5EF4-FFF2-40B4-BE49-F238E27FC236}">
                <a16:creationId xmlns:a16="http://schemas.microsoft.com/office/drawing/2014/main" id="{4765CEF7-C09C-118D-3E17-A22D9573A912}"/>
              </a:ext>
              <a:ext uri="{C183D7F6-B498-43B3-948B-1728B52AA6E4}">
                <adec:decorative xmlns:adec="http://schemas.microsoft.com/office/drawing/2017/decorative" val="1"/>
              </a:ext>
            </a:extLst>
          </p:cNvPr>
          <p:cNvSpPr/>
          <p:nvPr/>
        </p:nvSpPr>
        <p:spPr>
          <a:xfrm>
            <a:off x="3942017" y="3404475"/>
            <a:ext cx="957600" cy="334800"/>
          </a:xfrm>
          <a:prstGeom prst="roundRect">
            <a:avLst>
              <a:gd name="adj" fmla="val 2206"/>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36000" tIns="50400" rIns="18000" bIns="36000" rtlCol="0" anchor="t" anchorCtr="0"/>
          <a:lstStyle/>
          <a:p>
            <a:r>
              <a:rPr lang="en-AU" sz="470" b="1">
                <a:solidFill>
                  <a:schemeClr val="accent1"/>
                </a:solidFill>
                <a:latin typeface="+mj-lt"/>
              </a:rPr>
              <a:t>Deliver outstanding leadership, teaching and learning</a:t>
            </a:r>
            <a:endParaRPr lang="en-US" sz="470" b="1">
              <a:solidFill>
                <a:schemeClr val="accent1"/>
              </a:solidFill>
              <a:latin typeface="+mj-lt"/>
            </a:endParaRPr>
          </a:p>
        </p:txBody>
      </p:sp>
      <p:sp>
        <p:nvSpPr>
          <p:cNvPr id="18" name="Rounded Rectangle 17">
            <a:extLst>
              <a:ext uri="{FF2B5EF4-FFF2-40B4-BE49-F238E27FC236}">
                <a16:creationId xmlns:a16="http://schemas.microsoft.com/office/drawing/2014/main" id="{89D2948B-B97B-E35A-40C8-491CF8BFE25F}"/>
              </a:ext>
              <a:ext uri="{C183D7F6-B498-43B3-948B-1728B52AA6E4}">
                <adec:decorative xmlns:adec="http://schemas.microsoft.com/office/drawing/2017/decorative" val="1"/>
              </a:ext>
            </a:extLst>
          </p:cNvPr>
          <p:cNvSpPr/>
          <p:nvPr/>
        </p:nvSpPr>
        <p:spPr>
          <a:xfrm>
            <a:off x="3937829" y="3756068"/>
            <a:ext cx="972589" cy="198573"/>
          </a:xfrm>
          <a:prstGeom prst="roundRect">
            <a:avLst>
              <a:gd name="adj" fmla="val 2206"/>
            </a:avLst>
          </a:prstGeom>
          <a:solidFill>
            <a:schemeClr val="accent6"/>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Support schools to deliver school excellence through continuous improvement</a:t>
            </a:r>
          </a:p>
        </p:txBody>
      </p:sp>
      <p:sp>
        <p:nvSpPr>
          <p:cNvPr id="4" name="Rounded Rectangle 3">
            <a:extLst>
              <a:ext uri="{FF2B5EF4-FFF2-40B4-BE49-F238E27FC236}">
                <a16:creationId xmlns:a16="http://schemas.microsoft.com/office/drawing/2014/main" id="{F2892022-7337-CF7E-7DB9-3FBC341C67B0}"/>
              </a:ext>
              <a:ext uri="{C183D7F6-B498-43B3-948B-1728B52AA6E4}">
                <adec:decorative xmlns:adec="http://schemas.microsoft.com/office/drawing/2017/decorative" val="1"/>
              </a:ext>
            </a:extLst>
          </p:cNvPr>
          <p:cNvSpPr/>
          <p:nvPr/>
        </p:nvSpPr>
        <p:spPr>
          <a:xfrm>
            <a:off x="3937828" y="4707723"/>
            <a:ext cx="972589" cy="152400"/>
          </a:xfrm>
          <a:prstGeom prst="roundRect">
            <a:avLst>
              <a:gd name="adj" fmla="val 2206"/>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36000" bIns="36000" rtlCol="0" anchor="ctr" anchorCtr="0"/>
          <a:lstStyle/>
          <a:p>
            <a:r>
              <a:rPr lang="en-AU" sz="400">
                <a:solidFill>
                  <a:schemeClr val="accent1"/>
                </a:solidFill>
                <a:latin typeface="Public Sans" pitchFamily="2" charset="77"/>
              </a:rPr>
              <a:t>Improve how data is used to </a:t>
            </a:r>
            <a:br>
              <a:rPr lang="en-AU" sz="400">
                <a:solidFill>
                  <a:schemeClr val="accent1"/>
                </a:solidFill>
                <a:latin typeface="Public Sans" pitchFamily="2" charset="77"/>
              </a:rPr>
            </a:br>
            <a:r>
              <a:rPr lang="en-AU" sz="400">
                <a:solidFill>
                  <a:schemeClr val="accent1"/>
                </a:solidFill>
                <a:latin typeface="Public Sans" pitchFamily="2" charset="77"/>
              </a:rPr>
              <a:t>inform teaching</a:t>
            </a:r>
          </a:p>
        </p:txBody>
      </p:sp>
      <p:sp>
        <p:nvSpPr>
          <p:cNvPr id="19" name="Rounded Rectangle 18">
            <a:extLst>
              <a:ext uri="{FF2B5EF4-FFF2-40B4-BE49-F238E27FC236}">
                <a16:creationId xmlns:a16="http://schemas.microsoft.com/office/drawing/2014/main" id="{186EEFA5-8CA7-58F4-5B22-CA217FE79DE5}"/>
              </a:ext>
              <a:ext uri="{C183D7F6-B498-43B3-948B-1728B52AA6E4}">
                <adec:decorative xmlns:adec="http://schemas.microsoft.com/office/drawing/2017/decorative" val="1"/>
              </a:ext>
            </a:extLst>
          </p:cNvPr>
          <p:cNvSpPr/>
          <p:nvPr/>
        </p:nvSpPr>
        <p:spPr>
          <a:xfrm>
            <a:off x="7136310" y="1609805"/>
            <a:ext cx="4707690" cy="4546520"/>
          </a:xfrm>
          <a:prstGeom prst="roundRect">
            <a:avLst>
              <a:gd name="adj" fmla="val 163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side Corner of Rectangle 5">
            <a:extLst>
              <a:ext uri="{FF2B5EF4-FFF2-40B4-BE49-F238E27FC236}">
                <a16:creationId xmlns:a16="http://schemas.microsoft.com/office/drawing/2014/main" id="{813AD078-D68D-28A7-2676-84289B9248E0}"/>
              </a:ext>
            </a:extLst>
          </p:cNvPr>
          <p:cNvSpPr/>
          <p:nvPr/>
        </p:nvSpPr>
        <p:spPr>
          <a:xfrm>
            <a:off x="7136310" y="1609805"/>
            <a:ext cx="4707690" cy="874022"/>
          </a:xfrm>
          <a:prstGeom prst="round2SameRect">
            <a:avLst>
              <a:gd name="adj1" fmla="val 747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80000" rtlCol="0" anchor="ctr" anchorCtr="0"/>
          <a:lstStyle/>
          <a:p>
            <a:r>
              <a:rPr lang="en-AU" sz="2000" b="1">
                <a:solidFill>
                  <a:schemeClr val="bg1"/>
                </a:solidFill>
                <a:latin typeface="+mj-lt"/>
              </a:rPr>
              <a:t>Deliver outstanding leadership, teaching and learning</a:t>
            </a:r>
            <a:endParaRPr lang="en-US" sz="2000" b="1">
              <a:latin typeface="+mj-lt"/>
            </a:endParaRPr>
          </a:p>
        </p:txBody>
      </p:sp>
      <p:sp>
        <p:nvSpPr>
          <p:cNvPr id="25" name="TextBox 15">
            <a:extLst>
              <a:ext uri="{FF2B5EF4-FFF2-40B4-BE49-F238E27FC236}">
                <a16:creationId xmlns:a16="http://schemas.microsoft.com/office/drawing/2014/main" id="{69FE8F60-D924-7D5D-6276-E328F5243305}"/>
              </a:ext>
            </a:extLst>
          </p:cNvPr>
          <p:cNvSpPr txBox="1"/>
          <p:nvPr/>
        </p:nvSpPr>
        <p:spPr>
          <a:xfrm>
            <a:off x="7340640" y="2699183"/>
            <a:ext cx="4302125" cy="1278246"/>
          </a:xfrm>
          <a:prstGeom prst="roundRect">
            <a:avLst>
              <a:gd name="adj" fmla="val 4312"/>
            </a:avLst>
          </a:prstGeom>
          <a:solidFill>
            <a:schemeClr val="accent6"/>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Support schools to deliver school excellence through continuous improvement</a:t>
            </a:r>
          </a:p>
        </p:txBody>
      </p:sp>
      <p:sp>
        <p:nvSpPr>
          <p:cNvPr id="5" name="TextBox 15">
            <a:extLst>
              <a:ext uri="{FF2B5EF4-FFF2-40B4-BE49-F238E27FC236}">
                <a16:creationId xmlns:a16="http://schemas.microsoft.com/office/drawing/2014/main" id="{9AF1DAB1-91D0-F662-069B-740DAB95A604}"/>
              </a:ext>
            </a:extLst>
          </p:cNvPr>
          <p:cNvSpPr txBox="1"/>
          <p:nvPr/>
        </p:nvSpPr>
        <p:spPr>
          <a:xfrm>
            <a:off x="7337544" y="4089665"/>
            <a:ext cx="4302125" cy="921860"/>
          </a:xfrm>
          <a:prstGeom prst="roundRect">
            <a:avLst>
              <a:gd name="adj" fmla="val 4312"/>
            </a:avLst>
          </a:prstGeom>
          <a:solidFill>
            <a:schemeClr val="accent3"/>
          </a:solidFill>
          <a:ln w="19050">
            <a:noFill/>
          </a:ln>
        </p:spPr>
        <p:txBody>
          <a:bodyPr rot="0" spcFirstLastPara="0" vert="horz" wrap="square" lIns="180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spcAft>
                <a:spcPts val="1200"/>
              </a:spcAft>
            </a:pPr>
            <a:r>
              <a:rPr lang="en-AU" sz="1800">
                <a:solidFill>
                  <a:schemeClr val="accent1"/>
                </a:solidFill>
              </a:rPr>
              <a:t>Improve how data is used to </a:t>
            </a:r>
            <a:br>
              <a:rPr lang="en-AU" sz="1800">
                <a:solidFill>
                  <a:schemeClr val="accent1"/>
                </a:solidFill>
              </a:rPr>
            </a:br>
            <a:r>
              <a:rPr lang="en-AU" sz="1800">
                <a:solidFill>
                  <a:schemeClr val="accent1"/>
                </a:solidFill>
              </a:rPr>
              <a:t>inform teaching</a:t>
            </a:r>
          </a:p>
        </p:txBody>
      </p:sp>
      <p:sp>
        <p:nvSpPr>
          <p:cNvPr id="8" name="Slide Number Placeholder 3">
            <a:extLst>
              <a:ext uri="{FF2B5EF4-FFF2-40B4-BE49-F238E27FC236}">
                <a16:creationId xmlns:a16="http://schemas.microsoft.com/office/drawing/2014/main" id="{18AD7C38-ACDA-9766-1CB1-AE4B6BEF3DD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184588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4" grpId="0" animBg="1"/>
      <p:bldP spid="6" grpId="0" animBg="1"/>
      <p:bldP spid="25" grpId="0" animBg="1"/>
      <p:bldP spid="5" grpId="0" animBg="1"/>
    </p:bldLst>
  </p:timing>
</p:sld>
</file>

<file path=ppt/theme/theme1.xml><?xml version="1.0" encoding="utf-8"?>
<a:theme xmlns:a="http://schemas.openxmlformats.org/drawingml/2006/main" name="1_NSWG Corporate">
  <a:themeElements>
    <a:clrScheme name="NSWG_corporate_blue">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orporate">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37C1F3A2-2191-4DB2-86A0-52E5E7A201ED}" vid="{4A7E0573-D342-4B03-B0F0-44E79C8D4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F482B-6B5E-461B-8FA4-8E4D0F61CB49}">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094ce8ca-8c20-4eb0-bb23-b47a1c76b753"/>
    <ds:schemaRef ds:uri="98740c54-966f-451d-a76c-e38eb7fddd55"/>
    <ds:schemaRef ds:uri="http://purl.org/dc/dcmitype/"/>
    <ds:schemaRef ds:uri="http://purl.org/dc/elements/1.1/"/>
  </ds:schemaRefs>
</ds:datastoreItem>
</file>

<file path=customXml/itemProps2.xml><?xml version="1.0" encoding="utf-8"?>
<ds:datastoreItem xmlns:ds="http://schemas.openxmlformats.org/officeDocument/2006/customXml" ds:itemID="{89BB4617-F5AF-41E8-898B-96A7A4D56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6E986-B8BE-4F94-8E24-0D7B31848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corporate-curriculum-template-2025-v1 (1)</Template>
  <TotalTime>228</TotalTime>
  <Words>4676</Words>
  <Application>Microsoft Office PowerPoint</Application>
  <PresentationFormat>Widescreen</PresentationFormat>
  <Paragraphs>677</Paragraphs>
  <Slides>32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Public Sans</vt:lpstr>
      <vt:lpstr>Public Sans Medium</vt:lpstr>
      <vt:lpstr>Times New Roman</vt:lpstr>
      <vt:lpstr>Roboto</vt:lpstr>
      <vt:lpstr>Calibri</vt:lpstr>
      <vt:lpstr>Arial</vt:lpstr>
      <vt:lpstr>Public Sans Light</vt:lpstr>
      <vt:lpstr>Public Sans</vt:lpstr>
      <vt:lpstr>1_NSWG Corporate</vt:lpstr>
      <vt:lpstr>Transition from primary to high school</vt:lpstr>
      <vt:lpstr>Acknowledgement of Country</vt:lpstr>
      <vt:lpstr>Agenda</vt:lpstr>
      <vt:lpstr>Learning intentions and success criteria</vt:lpstr>
      <vt:lpstr>Setting the scene (1)</vt:lpstr>
      <vt:lpstr>Setting the scene (2)</vt:lpstr>
      <vt:lpstr>Setting the scene (3)</vt:lpstr>
      <vt:lpstr>Setting the scene (4)</vt:lpstr>
      <vt:lpstr>Setting the scene (5)</vt:lpstr>
      <vt:lpstr>Australian Professional Standards for Teachers</vt:lpstr>
      <vt:lpstr>Reflecting on current practice</vt:lpstr>
      <vt:lpstr>Reflect on current practice</vt:lpstr>
      <vt:lpstr>Exploring transition and continuity of learning</vt:lpstr>
      <vt:lpstr>Transition and continuity of learning</vt:lpstr>
      <vt:lpstr>Stop and reflect</vt:lpstr>
      <vt:lpstr>Continuity of learning and NSW syllabuses (1)</vt:lpstr>
      <vt:lpstr>Continuity of learning and NSW syllabuses (2)</vt:lpstr>
      <vt:lpstr>Continuity of learning and NSW syllabuses (3)</vt:lpstr>
      <vt:lpstr>Continuity of learning and NSW syllabuses (4)</vt:lpstr>
      <vt:lpstr>Continuity of learning and the NSW syllabuses (5)</vt:lpstr>
      <vt:lpstr>Practices to support continuity of learning during transition(1)</vt:lpstr>
      <vt:lpstr>Transition and continuity of learning</vt:lpstr>
      <vt:lpstr>Connect, extend, challenge</vt:lpstr>
      <vt:lpstr>Reflection </vt:lpstr>
      <vt:lpstr>Resources to support transition to high school planning</vt:lpstr>
      <vt:lpstr>Resources to help support transition planning</vt:lpstr>
      <vt:lpstr>Overview of Workshop 3</vt:lpstr>
      <vt:lpstr>Next workshop</vt:lpstr>
      <vt:lpstr>Session evaluation</vt:lpstr>
      <vt:lpstr>Evaluation survey – participants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primary to high school – school facilitated workshop 2</dc:title>
  <dc:creator>NSW Department of Education</dc:creator>
  <dcterms:created xsi:type="dcterms:W3CDTF">2025-10-20T22:36:03Z</dcterms:created>
  <dcterms:modified xsi:type="dcterms:W3CDTF">2025-11-12T04:13:09Z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2025-10-20T22:37:52Z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e7cc5dfd-b564-4a10-84ad-5d81dc2ece1d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ies>
</file>